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6" r:id="rId2"/>
    <p:sldId id="328" r:id="rId3"/>
    <p:sldId id="309" r:id="rId4"/>
    <p:sldId id="263" r:id="rId5"/>
    <p:sldId id="323" r:id="rId6"/>
    <p:sldId id="324" r:id="rId7"/>
    <p:sldId id="325" r:id="rId8"/>
    <p:sldId id="313" r:id="rId9"/>
    <p:sldId id="302" r:id="rId10"/>
    <p:sldId id="321" r:id="rId11"/>
    <p:sldId id="315" r:id="rId12"/>
    <p:sldId id="319" r:id="rId13"/>
    <p:sldId id="329" r:id="rId14"/>
    <p:sldId id="327" r:id="rId15"/>
    <p:sldId id="331" r:id="rId16"/>
    <p:sldId id="330" r:id="rId17"/>
    <p:sldId id="320" r:id="rId18"/>
    <p:sldId id="322" r:id="rId19"/>
    <p:sldId id="305" r:id="rId20"/>
    <p:sldId id="318" r:id="rId21"/>
    <p:sldId id="333" r:id="rId22"/>
    <p:sldId id="332" r:id="rId23"/>
    <p:sldId id="307" r:id="rId24"/>
    <p:sldId id="308" r:id="rId25"/>
    <p:sldId id="326" r:id="rId26"/>
    <p:sldId id="31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40911F"/>
    <a:srgbClr val="034ABD"/>
    <a:srgbClr val="CCFF66"/>
    <a:srgbClr val="CCEC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JLABGRP\group\inj_group\Field%20Emission%20Measurements\Red%202_27_0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JLABGRP\group\inj_group\Field%20Emission%20Measurements\Red%202_27_0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JLABGRP\group\inj_group\Field%20Emission%20Measurements\Red%202_27_09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Archive\People\MariaChevtsova\2009\POISSON%20work%20for%202009\HVTS\Gradient%20Values%20from%20POISSON%20model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tranmssionVs%20voltage(modelling%20values)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CEBAF%20transmission%20data%208_08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oelker\My%20Documents\injector\Gun%20Voltage%20Study\tranmssionVs%20voltage(modelling%20values)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04396325459301"/>
          <c:y val="0.17542716535433203"/>
          <c:w val="0.61176859142607309"/>
          <c:h val="0.58052755905511388"/>
        </c:manualLayout>
      </c:layout>
      <c:scatterChart>
        <c:scatterStyle val="smoothMarker"/>
        <c:ser>
          <c:idx val="0"/>
          <c:order val="0"/>
          <c:tx>
            <c:v>50mm</c:v>
          </c:tx>
          <c:xVal>
            <c:numRef>
              <c:f>Sheet1!$A$55:$A$59</c:f>
              <c:numCache>
                <c:formatCode>General</c:formatCode>
                <c:ptCount val="5"/>
                <c:pt idx="0">
                  <c:v>5.1040009799681636</c:v>
                </c:pt>
                <c:pt idx="1">
                  <c:v>5.5587210672744449</c:v>
                </c:pt>
                <c:pt idx="2">
                  <c:v>6.0134411545807014</c:v>
                </c:pt>
                <c:pt idx="3">
                  <c:v>6.5145612507957127</c:v>
                </c:pt>
                <c:pt idx="4">
                  <c:v>6.9739213389929002</c:v>
                </c:pt>
              </c:numCache>
            </c:numRef>
          </c:xVal>
          <c:yVal>
            <c:numRef>
              <c:f>Sheet1!$B$55:$B$59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45</c:v>
                </c:pt>
                <c:pt idx="4">
                  <c:v>125</c:v>
                </c:pt>
              </c:numCache>
            </c:numRef>
          </c:yVal>
          <c:smooth val="1"/>
        </c:ser>
        <c:ser>
          <c:idx val="1"/>
          <c:order val="1"/>
          <c:tx>
            <c:v>40mm</c:v>
          </c:tx>
          <c:xVal>
            <c:numRef>
              <c:f>Sheet1!$C$55:$C$60</c:f>
              <c:numCache>
                <c:formatCode>General</c:formatCode>
                <c:ptCount val="6"/>
                <c:pt idx="0">
                  <c:v>5.3879310344827536</c:v>
                </c:pt>
                <c:pt idx="1">
                  <c:v>5.9105603448275872</c:v>
                </c:pt>
                <c:pt idx="2">
                  <c:v>6.487068965517242</c:v>
                </c:pt>
                <c:pt idx="3">
                  <c:v>7.0150862068964956</c:v>
                </c:pt>
                <c:pt idx="4">
                  <c:v>7.5646551724137856</c:v>
                </c:pt>
                <c:pt idx="5">
                  <c:v>8.0711206896551602</c:v>
                </c:pt>
              </c:numCache>
            </c:numRef>
          </c:xVal>
          <c:yVal>
            <c:numRef>
              <c:f>Sheet1!$D$55:$D$60</c:f>
              <c:numCache>
                <c:formatCode>General</c:formatCode>
                <c:ptCount val="6"/>
                <c:pt idx="0">
                  <c:v>0</c:v>
                </c:pt>
                <c:pt idx="1">
                  <c:v>0.70000000000000107</c:v>
                </c:pt>
                <c:pt idx="2">
                  <c:v>5.5</c:v>
                </c:pt>
                <c:pt idx="3">
                  <c:v>20</c:v>
                </c:pt>
                <c:pt idx="4">
                  <c:v>65</c:v>
                </c:pt>
                <c:pt idx="5">
                  <c:v>170</c:v>
                </c:pt>
              </c:numCache>
            </c:numRef>
          </c:yVal>
          <c:smooth val="1"/>
        </c:ser>
        <c:ser>
          <c:idx val="2"/>
          <c:order val="2"/>
          <c:tx>
            <c:v>30mm</c:v>
          </c:tx>
          <c:xVal>
            <c:numRef>
              <c:f>Sheet1!$E$55:$E$60</c:f>
              <c:numCache>
                <c:formatCode>General</c:formatCode>
                <c:ptCount val="6"/>
                <c:pt idx="0">
                  <c:v>5.8272002051174336</c:v>
                </c:pt>
                <c:pt idx="1">
                  <c:v>6.3982658252189566</c:v>
                </c:pt>
                <c:pt idx="2">
                  <c:v>6.9926402461409358</c:v>
                </c:pt>
                <c:pt idx="3">
                  <c:v>7.5695330664475282</c:v>
                </c:pt>
                <c:pt idx="4">
                  <c:v>8.1813890879848952</c:v>
                </c:pt>
                <c:pt idx="5">
                  <c:v>8.7524547080864767</c:v>
                </c:pt>
              </c:numCache>
            </c:numRef>
          </c:xVal>
          <c:yVal>
            <c:numRef>
              <c:f>Sheet1!$F$55:$F$60</c:f>
              <c:numCache>
                <c:formatCode>General</c:formatCode>
                <c:ptCount val="6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31</c:v>
                </c:pt>
                <c:pt idx="4">
                  <c:v>125</c:v>
                </c:pt>
                <c:pt idx="5">
                  <c:v>335</c:v>
                </c:pt>
              </c:numCache>
            </c:numRef>
          </c:yVal>
          <c:smooth val="1"/>
        </c:ser>
        <c:ser>
          <c:idx val="3"/>
          <c:order val="3"/>
          <c:tx>
            <c:v>20mm</c:v>
          </c:tx>
          <c:xVal>
            <c:numRef>
              <c:f>Sheet1!$G$55:$G$60</c:f>
              <c:numCache>
                <c:formatCode>General</c:formatCode>
                <c:ptCount val="6"/>
                <c:pt idx="0">
                  <c:v>6.7233727810650903</c:v>
                </c:pt>
                <c:pt idx="1">
                  <c:v>7.4112426035503622</c:v>
                </c:pt>
                <c:pt idx="2">
                  <c:v>8.0991124260355001</c:v>
                </c:pt>
                <c:pt idx="3">
                  <c:v>8.8535502958580992</c:v>
                </c:pt>
                <c:pt idx="4">
                  <c:v>9.593195266272188</c:v>
                </c:pt>
                <c:pt idx="5">
                  <c:v>10.05917159763314</c:v>
                </c:pt>
              </c:numCache>
            </c:numRef>
          </c:xVal>
          <c:yVal>
            <c:numRef>
              <c:f>Sheet1!$H$55:$H$60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16</c:v>
                </c:pt>
                <c:pt idx="3">
                  <c:v>65</c:v>
                </c:pt>
                <c:pt idx="4">
                  <c:v>220</c:v>
                </c:pt>
                <c:pt idx="5">
                  <c:v>475</c:v>
                </c:pt>
              </c:numCache>
            </c:numRef>
          </c:yVal>
          <c:smooth val="1"/>
        </c:ser>
        <c:ser>
          <c:idx val="4"/>
          <c:order val="4"/>
          <c:tx>
            <c:v>10mm</c:v>
          </c:tx>
          <c:xVal>
            <c:numRef>
              <c:f>Sheet1!$I$55:$I$60</c:f>
              <c:numCache>
                <c:formatCode>General</c:formatCode>
                <c:ptCount val="6"/>
                <c:pt idx="0">
                  <c:v>11.260800515294282</c:v>
                </c:pt>
                <c:pt idx="1">
                  <c:v>12.512000572549233</c:v>
                </c:pt>
                <c:pt idx="2">
                  <c:v>13.70064062694132</c:v>
                </c:pt>
                <c:pt idx="3">
                  <c:v>15.152032693357093</c:v>
                </c:pt>
                <c:pt idx="4">
                  <c:v>16.290624745458981</c:v>
                </c:pt>
                <c:pt idx="5">
                  <c:v>17.103904782674825</c:v>
                </c:pt>
              </c:numCache>
            </c:numRef>
          </c:xVal>
          <c:yVal>
            <c:numRef>
              <c:f>Sheet1!$J$55:$J$60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11.5</c:v>
                </c:pt>
                <c:pt idx="3">
                  <c:v>60</c:v>
                </c:pt>
                <c:pt idx="4">
                  <c:v>150</c:v>
                </c:pt>
                <c:pt idx="5">
                  <c:v>350</c:v>
                </c:pt>
              </c:numCache>
            </c:numRef>
          </c:yVal>
          <c:smooth val="1"/>
        </c:ser>
        <c:ser>
          <c:idx val="5"/>
          <c:order val="5"/>
          <c:tx>
            <c:v>4mm</c:v>
          </c:tx>
          <c:xVal>
            <c:numRef>
              <c:f>Sheet1!$K$55:$K$60</c:f>
              <c:numCache>
                <c:formatCode>General</c:formatCode>
                <c:ptCount val="6"/>
                <c:pt idx="0">
                  <c:v>24.480003916800626</c:v>
                </c:pt>
                <c:pt idx="1">
                  <c:v>27.064004330240689</c:v>
                </c:pt>
                <c:pt idx="2">
                  <c:v>28.505604560896728</c:v>
                </c:pt>
                <c:pt idx="3">
                  <c:v>29.729604756736759</c:v>
                </c:pt>
                <c:pt idx="4">
                  <c:v>30.600004896000801</c:v>
                </c:pt>
                <c:pt idx="5">
                  <c:v>32.612805218048862</c:v>
                </c:pt>
              </c:numCache>
            </c:numRef>
          </c:xVal>
          <c:yVal>
            <c:numRef>
              <c:f>Sheet1!$L$55:$L$60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18</c:v>
                </c:pt>
                <c:pt idx="3">
                  <c:v>30</c:v>
                </c:pt>
                <c:pt idx="4">
                  <c:v>65</c:v>
                </c:pt>
                <c:pt idx="5">
                  <c:v>390</c:v>
                </c:pt>
              </c:numCache>
            </c:numRef>
          </c:yVal>
          <c:smooth val="1"/>
        </c:ser>
        <c:axId val="135332992"/>
        <c:axId val="135334912"/>
      </c:scatterChart>
      <c:valAx>
        <c:axId val="135332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/>
                  <a:t>Gradient (MV/m)</a:t>
                </a:r>
              </a:p>
            </c:rich>
          </c:tx>
          <c:layout>
            <c:manualLayout>
              <c:xMode val="edge"/>
              <c:yMode val="edge"/>
              <c:x val="0.35090135608049"/>
              <c:y val="0.82733136482939595"/>
            </c:manualLayout>
          </c:layout>
        </c:title>
        <c:numFmt formatCode="General" sourceLinked="1"/>
        <c:majorTickMark val="in"/>
        <c:minorTickMark val="in"/>
        <c:tickLblPos val="nextTo"/>
        <c:crossAx val="135334912"/>
        <c:crosses val="autoZero"/>
        <c:crossBetween val="midCat"/>
      </c:valAx>
      <c:valAx>
        <c:axId val="135334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Field Emission Current (pA)</a:t>
                </a:r>
              </a:p>
            </c:rich>
          </c:tx>
          <c:layout>
            <c:manualLayout>
              <c:xMode val="edge"/>
              <c:yMode val="edge"/>
              <c:x val="2.7777777777778206E-2"/>
              <c:y val="0.13365649606299304"/>
            </c:manualLayout>
          </c:layout>
        </c:title>
        <c:numFmt formatCode="General" sourceLinked="1"/>
        <c:majorTickMark val="in"/>
        <c:tickLblPos val="nextTo"/>
        <c:crossAx val="135332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010104986876594"/>
          <c:y val="0.32746246719160715"/>
          <c:w val="0.19192694663167101"/>
          <c:h val="0.36165826771653503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04396325459301"/>
          <c:y val="2.9914312181565809E-2"/>
          <c:w val="0.61306014873140791"/>
          <c:h val="0.68297359888837506"/>
        </c:manualLayout>
      </c:layout>
      <c:scatterChart>
        <c:scatterStyle val="smoothMarker"/>
        <c:ser>
          <c:idx val="0"/>
          <c:order val="0"/>
          <c:tx>
            <c:v>50mm</c:v>
          </c:tx>
          <c:xVal>
            <c:numRef>
              <c:f>Sheet1!$A$11:$A$15</c:f>
              <c:numCache>
                <c:formatCode>General</c:formatCode>
                <c:ptCount val="5"/>
                <c:pt idx="0">
                  <c:v>110</c:v>
                </c:pt>
                <c:pt idx="1">
                  <c:v>119.8</c:v>
                </c:pt>
                <c:pt idx="2">
                  <c:v>129.6</c:v>
                </c:pt>
                <c:pt idx="3">
                  <c:v>140.4</c:v>
                </c:pt>
                <c:pt idx="4">
                  <c:v>150.30000000000001</c:v>
                </c:pt>
              </c:numCache>
            </c:numRef>
          </c:xVal>
          <c:yVal>
            <c:numRef>
              <c:f>Sheet1!$B$11:$B$14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45</c:v>
                </c:pt>
              </c:numCache>
            </c:numRef>
          </c:yVal>
          <c:smooth val="1"/>
        </c:ser>
        <c:ser>
          <c:idx val="1"/>
          <c:order val="1"/>
          <c:tx>
            <c:v>40mm</c:v>
          </c:tx>
          <c:xVal>
            <c:numRef>
              <c:f>Sheet1!$C$11:$C$16</c:f>
              <c:numCache>
                <c:formatCode>General</c:formatCode>
                <c:ptCount val="6"/>
                <c:pt idx="0">
                  <c:v>100</c:v>
                </c:pt>
                <c:pt idx="1">
                  <c:v>109.7</c:v>
                </c:pt>
                <c:pt idx="2">
                  <c:v>120.4</c:v>
                </c:pt>
                <c:pt idx="3">
                  <c:v>130.19999999999999</c:v>
                </c:pt>
                <c:pt idx="4">
                  <c:v>140.4</c:v>
                </c:pt>
                <c:pt idx="5">
                  <c:v>149.80000000000001</c:v>
                </c:pt>
              </c:numCache>
            </c:numRef>
          </c:xVal>
          <c:yVal>
            <c:numRef>
              <c:f>Sheet1!$D$11:$D$16</c:f>
              <c:numCache>
                <c:formatCode>General</c:formatCode>
                <c:ptCount val="6"/>
                <c:pt idx="0">
                  <c:v>0</c:v>
                </c:pt>
                <c:pt idx="1">
                  <c:v>0.70000000000000107</c:v>
                </c:pt>
                <c:pt idx="2">
                  <c:v>5.5</c:v>
                </c:pt>
                <c:pt idx="3">
                  <c:v>20</c:v>
                </c:pt>
                <c:pt idx="4">
                  <c:v>65</c:v>
                </c:pt>
                <c:pt idx="5">
                  <c:v>170</c:v>
                </c:pt>
              </c:numCache>
            </c:numRef>
          </c:yVal>
          <c:smooth val="1"/>
        </c:ser>
        <c:ser>
          <c:idx val="2"/>
          <c:order val="2"/>
          <c:tx>
            <c:v>30mm</c:v>
          </c:tx>
          <c:xVal>
            <c:numRef>
              <c:f>Sheet1!$E$11:$E$16</c:f>
              <c:numCache>
                <c:formatCode>General</c:formatCode>
                <c:ptCount val="6"/>
                <c:pt idx="0">
                  <c:v>100</c:v>
                </c:pt>
                <c:pt idx="1">
                  <c:v>109.8</c:v>
                </c:pt>
                <c:pt idx="2">
                  <c:v>120</c:v>
                </c:pt>
                <c:pt idx="3">
                  <c:v>129.9</c:v>
                </c:pt>
                <c:pt idx="4">
                  <c:v>140.4</c:v>
                </c:pt>
                <c:pt idx="5">
                  <c:v>150.19999999999999</c:v>
                </c:pt>
              </c:numCache>
            </c:numRef>
          </c:xVal>
          <c:yVal>
            <c:numRef>
              <c:f>Sheet1!$F$11:$F$16</c:f>
              <c:numCache>
                <c:formatCode>General</c:formatCode>
                <c:ptCount val="6"/>
                <c:pt idx="0">
                  <c:v>0</c:v>
                </c:pt>
                <c:pt idx="1">
                  <c:v>1.5</c:v>
                </c:pt>
                <c:pt idx="2">
                  <c:v>5</c:v>
                </c:pt>
                <c:pt idx="3">
                  <c:v>31</c:v>
                </c:pt>
                <c:pt idx="4">
                  <c:v>125</c:v>
                </c:pt>
                <c:pt idx="5">
                  <c:v>335</c:v>
                </c:pt>
              </c:numCache>
            </c:numRef>
          </c:yVal>
          <c:smooth val="1"/>
        </c:ser>
        <c:ser>
          <c:idx val="3"/>
          <c:order val="3"/>
          <c:tx>
            <c:v>20mm</c:v>
          </c:tx>
          <c:xVal>
            <c:numRef>
              <c:f>Sheet1!$G$11:$G$16</c:f>
              <c:numCache>
                <c:formatCode>General</c:formatCode>
                <c:ptCount val="6"/>
                <c:pt idx="0">
                  <c:v>90.9</c:v>
                </c:pt>
                <c:pt idx="1">
                  <c:v>100.2</c:v>
                </c:pt>
                <c:pt idx="2">
                  <c:v>109.5</c:v>
                </c:pt>
                <c:pt idx="3">
                  <c:v>119.7</c:v>
                </c:pt>
                <c:pt idx="4">
                  <c:v>129.69999999999999</c:v>
                </c:pt>
                <c:pt idx="5">
                  <c:v>136</c:v>
                </c:pt>
              </c:numCache>
            </c:numRef>
          </c:xVal>
          <c:yVal>
            <c:numRef>
              <c:f>Sheet1!$H$11:$H$16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16</c:v>
                </c:pt>
                <c:pt idx="3">
                  <c:v>65</c:v>
                </c:pt>
                <c:pt idx="4">
                  <c:v>220</c:v>
                </c:pt>
                <c:pt idx="5">
                  <c:v>475</c:v>
                </c:pt>
              </c:numCache>
            </c:numRef>
          </c:yVal>
          <c:smooth val="1"/>
        </c:ser>
        <c:ser>
          <c:idx val="4"/>
          <c:order val="4"/>
          <c:tx>
            <c:v>10mm</c:v>
          </c:tx>
          <c:xVal>
            <c:numRef>
              <c:f>Sheet1!$I$11:$I$16</c:f>
              <c:numCache>
                <c:formatCode>General</c:formatCode>
                <c:ptCount val="6"/>
                <c:pt idx="0">
                  <c:v>90</c:v>
                </c:pt>
                <c:pt idx="1">
                  <c:v>100</c:v>
                </c:pt>
                <c:pt idx="2">
                  <c:v>109.5</c:v>
                </c:pt>
                <c:pt idx="3">
                  <c:v>121.1</c:v>
                </c:pt>
                <c:pt idx="4">
                  <c:v>130.19999999999999</c:v>
                </c:pt>
                <c:pt idx="5">
                  <c:v>136.69999999999999</c:v>
                </c:pt>
              </c:numCache>
            </c:numRef>
          </c:xVal>
          <c:yVal>
            <c:numRef>
              <c:f>Sheet1!$J$11:$J$16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11.5</c:v>
                </c:pt>
                <c:pt idx="3">
                  <c:v>60</c:v>
                </c:pt>
                <c:pt idx="4">
                  <c:v>150</c:v>
                </c:pt>
                <c:pt idx="5">
                  <c:v>350</c:v>
                </c:pt>
              </c:numCache>
            </c:numRef>
          </c:yVal>
          <c:smooth val="1"/>
        </c:ser>
        <c:ser>
          <c:idx val="5"/>
          <c:order val="5"/>
          <c:tx>
            <c:v>4mm</c:v>
          </c:tx>
          <c:xVal>
            <c:numRef>
              <c:f>Sheet1!$K$11:$K$16</c:f>
              <c:numCache>
                <c:formatCode>General</c:formatCode>
                <c:ptCount val="6"/>
                <c:pt idx="0">
                  <c:v>90</c:v>
                </c:pt>
                <c:pt idx="1">
                  <c:v>99.5</c:v>
                </c:pt>
                <c:pt idx="2">
                  <c:v>104.8</c:v>
                </c:pt>
                <c:pt idx="3">
                  <c:v>109.3</c:v>
                </c:pt>
                <c:pt idx="4">
                  <c:v>112.5</c:v>
                </c:pt>
                <c:pt idx="5">
                  <c:v>119.9</c:v>
                </c:pt>
              </c:numCache>
            </c:numRef>
          </c:xVal>
          <c:yVal>
            <c:numRef>
              <c:f>Sheet1!$L$11:$L$16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18</c:v>
                </c:pt>
                <c:pt idx="3">
                  <c:v>30</c:v>
                </c:pt>
                <c:pt idx="4">
                  <c:v>65</c:v>
                </c:pt>
                <c:pt idx="5">
                  <c:v>390</c:v>
                </c:pt>
              </c:numCache>
            </c:numRef>
          </c:yVal>
          <c:smooth val="1"/>
        </c:ser>
        <c:axId val="140343936"/>
        <c:axId val="140354304"/>
      </c:scatterChart>
      <c:valAx>
        <c:axId val="140343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Voltage (kV)</a:t>
                </a:r>
              </a:p>
            </c:rich>
          </c:tx>
          <c:layout>
            <c:manualLayout>
              <c:xMode val="edge"/>
              <c:yMode val="edge"/>
              <c:x val="0.3809282589676331"/>
              <c:y val="0.80976851851852416"/>
            </c:manualLayout>
          </c:layout>
        </c:title>
        <c:numFmt formatCode="General" sourceLinked="1"/>
        <c:majorTickMark val="in"/>
        <c:minorTickMark val="in"/>
        <c:tickLblPos val="nextTo"/>
        <c:crossAx val="140354304"/>
        <c:crosses val="autoZero"/>
        <c:crossBetween val="midCat"/>
      </c:valAx>
      <c:valAx>
        <c:axId val="1403543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  <a:cs typeface="Arial" pitchFamily="34" charset="0"/>
                  </a:defRPr>
                </a:pPr>
                <a:r>
                  <a:rPr lang="en-US" sz="1400" b="0">
                    <a:latin typeface="+mn-lt"/>
                    <a:cs typeface="Arial" pitchFamily="34" charset="0"/>
                  </a:rPr>
                  <a:t>Field Emission Current (pA)</a:t>
                </a:r>
              </a:p>
            </c:rich>
          </c:tx>
          <c:layout>
            <c:manualLayout>
              <c:xMode val="edge"/>
              <c:yMode val="edge"/>
              <c:x val="2.7777777777778206E-2"/>
              <c:y val="9.733887430737824E-3"/>
            </c:manualLayout>
          </c:layout>
        </c:title>
        <c:numFmt formatCode="General" sourceLinked="1"/>
        <c:majorTickMark val="in"/>
        <c:tickLblPos val="nextTo"/>
        <c:crossAx val="140343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966666666666597"/>
          <c:y val="0.15053689979929005"/>
          <c:w val="0.16144444444444606"/>
          <c:h val="0.50230314960629385"/>
        </c:manualLayout>
      </c:layout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BCP Niobium </a:t>
            </a:r>
            <a:r>
              <a:rPr lang="en-US" b="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Stainless Steel</a:t>
            </a:r>
          </a:p>
        </c:rich>
      </c:tx>
      <c:layout>
        <c:manualLayout>
          <c:xMode val="edge"/>
          <c:yMode val="edge"/>
          <c:x val="0.16406092681037801"/>
          <c:y val="2.1857892763404805E-2"/>
        </c:manualLayout>
      </c:layout>
    </c:title>
    <c:plotArea>
      <c:layout>
        <c:manualLayout>
          <c:layoutTarget val="inner"/>
          <c:xMode val="edge"/>
          <c:yMode val="edge"/>
          <c:x val="0.16289901262342202"/>
          <c:y val="0.16697444069491302"/>
          <c:w val="0.78655745362338714"/>
          <c:h val="0.60060148731409424"/>
        </c:manualLayout>
      </c:layout>
      <c:scatterChart>
        <c:scatterStyle val="smoothMarker"/>
        <c:ser>
          <c:idx val="1"/>
          <c:order val="0"/>
          <c:tx>
            <c:v>niobium</c:v>
          </c:tx>
          <c:xVal>
            <c:numRef>
              <c:f>Sheet1!$A$31:$A$34</c:f>
              <c:numCache>
                <c:formatCode>General</c:formatCode>
                <c:ptCount val="4"/>
                <c:pt idx="0">
                  <c:v>150</c:v>
                </c:pt>
                <c:pt idx="1">
                  <c:v>160</c:v>
                </c:pt>
                <c:pt idx="2">
                  <c:v>170</c:v>
                </c:pt>
                <c:pt idx="3">
                  <c:v>180</c:v>
                </c:pt>
              </c:numCache>
            </c:numRef>
          </c:xVal>
          <c:yVal>
            <c:numRef>
              <c:f>Sheet1!$D$31:$D$34</c:f>
              <c:numCache>
                <c:formatCode>General</c:formatCode>
                <c:ptCount val="4"/>
                <c:pt idx="0">
                  <c:v>0</c:v>
                </c:pt>
                <c:pt idx="1">
                  <c:v>1.5</c:v>
                </c:pt>
                <c:pt idx="2">
                  <c:v>12</c:v>
                </c:pt>
                <c:pt idx="3">
                  <c:v>32</c:v>
                </c:pt>
              </c:numCache>
            </c:numRef>
          </c:yVal>
          <c:smooth val="1"/>
        </c:ser>
        <c:ser>
          <c:idx val="0"/>
          <c:order val="1"/>
          <c:tx>
            <c:v>304 SS</c:v>
          </c:tx>
          <c:xVal>
            <c:numRef>
              <c:f>Sheet1!$A$11:$A$15</c:f>
              <c:numCache>
                <c:formatCode>General</c:formatCode>
                <c:ptCount val="5"/>
                <c:pt idx="0">
                  <c:v>110</c:v>
                </c:pt>
                <c:pt idx="1">
                  <c:v>119.8</c:v>
                </c:pt>
                <c:pt idx="2">
                  <c:v>129.6</c:v>
                </c:pt>
                <c:pt idx="3">
                  <c:v>140.4</c:v>
                </c:pt>
                <c:pt idx="4">
                  <c:v>150.30000000000001</c:v>
                </c:pt>
              </c:numCache>
            </c:numRef>
          </c:xVal>
          <c:yVal>
            <c:numRef>
              <c:f>Sheet1!$B$11:$B$15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45</c:v>
                </c:pt>
                <c:pt idx="4">
                  <c:v>125</c:v>
                </c:pt>
              </c:numCache>
            </c:numRef>
          </c:yVal>
          <c:smooth val="1"/>
        </c:ser>
        <c:ser>
          <c:idx val="2"/>
          <c:order val="2"/>
          <c:tx>
            <c:v>304 SS #2</c:v>
          </c:tx>
          <c:xVal>
            <c:numRef>
              <c:f>Sheet1!$C$11:$C$16</c:f>
              <c:numCache>
                <c:formatCode>General</c:formatCode>
                <c:ptCount val="6"/>
                <c:pt idx="0">
                  <c:v>100</c:v>
                </c:pt>
                <c:pt idx="1">
                  <c:v>109.7</c:v>
                </c:pt>
                <c:pt idx="2">
                  <c:v>120.4</c:v>
                </c:pt>
                <c:pt idx="3">
                  <c:v>130.19999999999999</c:v>
                </c:pt>
                <c:pt idx="4">
                  <c:v>140.4</c:v>
                </c:pt>
                <c:pt idx="5">
                  <c:v>149.80000000000001</c:v>
                </c:pt>
              </c:numCache>
            </c:numRef>
          </c:xVal>
          <c:yVal>
            <c:numRef>
              <c:f>Sheet1!$D$11:$D$16</c:f>
              <c:numCache>
                <c:formatCode>General</c:formatCode>
                <c:ptCount val="6"/>
                <c:pt idx="0">
                  <c:v>0</c:v>
                </c:pt>
                <c:pt idx="1">
                  <c:v>0.70000000000000107</c:v>
                </c:pt>
                <c:pt idx="2">
                  <c:v>5.5</c:v>
                </c:pt>
                <c:pt idx="3">
                  <c:v>20</c:v>
                </c:pt>
                <c:pt idx="4">
                  <c:v>65</c:v>
                </c:pt>
                <c:pt idx="5">
                  <c:v>170</c:v>
                </c:pt>
              </c:numCache>
            </c:numRef>
          </c:yVal>
          <c:smooth val="1"/>
        </c:ser>
        <c:axId val="140364800"/>
        <c:axId val="145171584"/>
      </c:scatterChart>
      <c:valAx>
        <c:axId val="140364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/>
                  <a:t>Voltage (kV)</a:t>
                </a:r>
              </a:p>
            </c:rich>
          </c:tx>
          <c:layout>
            <c:manualLayout>
              <c:xMode val="edge"/>
              <c:yMode val="edge"/>
              <c:x val="0.424995106543885"/>
              <c:y val="0.86075396825396799"/>
            </c:manualLayout>
          </c:layout>
        </c:title>
        <c:numFmt formatCode="General" sourceLinked="1"/>
        <c:majorTickMark val="none"/>
        <c:tickLblPos val="nextTo"/>
        <c:crossAx val="145171584"/>
        <c:crosses val="autoZero"/>
        <c:crossBetween val="midCat"/>
      </c:valAx>
      <c:valAx>
        <c:axId val="1451715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+mn-lt"/>
                    <a:cs typeface="Arial" pitchFamily="34" charset="0"/>
                  </a:defRPr>
                </a:pPr>
                <a:r>
                  <a:rPr lang="en-US" sz="1600" b="0">
                    <a:latin typeface="+mn-lt"/>
                    <a:cs typeface="Arial" pitchFamily="34" charset="0"/>
                  </a:rPr>
                  <a:t>Field Emission Current (pA)</a:t>
                </a:r>
              </a:p>
            </c:rich>
          </c:tx>
          <c:layout>
            <c:manualLayout>
              <c:xMode val="edge"/>
              <c:yMode val="edge"/>
              <c:x val="1.9774011299435203E-2"/>
              <c:y val="9.1577615298087806E-2"/>
            </c:manualLayout>
          </c:layout>
        </c:title>
        <c:numFmt formatCode="General" sourceLinked="1"/>
        <c:majorTickMark val="none"/>
        <c:tickLblPos val="nextTo"/>
        <c:crossAx val="140364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935442793522501"/>
          <c:y val="0.18074007142550003"/>
          <c:w val="0.223330106277699"/>
          <c:h val="0.22540526184227205"/>
        </c:manualLayout>
      </c:layout>
      <c:spPr>
        <a:solidFill>
          <a:sysClr val="window" lastClr="FFFFFF"/>
        </a:solidFill>
        <a:ln>
          <a:solidFill>
            <a:schemeClr val="accent1"/>
          </a:solidFill>
        </a:ln>
      </c:spPr>
    </c:legend>
    <c:plotVisOnly val="1"/>
  </c:chart>
  <c:spPr>
    <a:solidFill>
      <a:srgbClr val="FFFFFF"/>
    </a:solidFill>
    <a:ln>
      <a:solidFill>
        <a:schemeClr val="tx1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600" b="0"/>
            </a:pPr>
            <a:r>
              <a:rPr lang="en-US" sz="1600" b="0"/>
              <a:t>Maximum  Gradient at 200 kV in HVTS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'Max Grd vs Gap size'!$C$4</c:f>
              <c:strCache>
                <c:ptCount val="1"/>
                <c:pt idx="0">
                  <c:v>R (cm)</c:v>
                </c:pt>
              </c:strCache>
            </c:strRef>
          </c:tx>
          <c:trendline>
            <c:trendlineType val="power"/>
            <c:dispRSqr val="1"/>
            <c:dispEq val="1"/>
            <c:trendlineLbl>
              <c:layout>
                <c:manualLayout>
                  <c:x val="2.0819565914185403E-2"/>
                  <c:y val="-0.39211124996470909"/>
                </c:manualLayout>
              </c:layout>
              <c:numFmt formatCode="General" sourceLinked="0"/>
            </c:trendlineLbl>
          </c:trendline>
          <c:xVal>
            <c:numRef>
              <c:f>'Max Grd vs Gap size'!$B$5:$B$10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xVal>
          <c:yVal>
            <c:numRef>
              <c:f>'Max Grd vs Gap size'!$H$5:$H$10</c:f>
              <c:numCache>
                <c:formatCode>General</c:formatCode>
                <c:ptCount val="6"/>
                <c:pt idx="0">
                  <c:v>56.01455</c:v>
                </c:pt>
                <c:pt idx="1">
                  <c:v>26.255399999999998</c:v>
                </c:pt>
                <c:pt idx="2">
                  <c:v>16.603729999999999</c:v>
                </c:pt>
                <c:pt idx="3">
                  <c:v>13.600869999999999</c:v>
                </c:pt>
                <c:pt idx="4">
                  <c:v>12.193969999999998</c:v>
                </c:pt>
                <c:pt idx="5">
                  <c:v>11.394909999999999</c:v>
                </c:pt>
              </c:numCache>
            </c:numRef>
          </c:yVal>
        </c:ser>
        <c:axId val="145338752"/>
        <c:axId val="145340672"/>
      </c:scatterChart>
      <c:valAx>
        <c:axId val="14533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Gap Between </a:t>
                </a:r>
                <a:r>
                  <a:rPr lang="en-US" dirty="0"/>
                  <a:t>Anode and Cathode (mm)</a:t>
                </a:r>
              </a:p>
            </c:rich>
          </c:tx>
          <c:layout/>
        </c:title>
        <c:numFmt formatCode="General" sourceLinked="1"/>
        <c:tickLblPos val="nextTo"/>
        <c:crossAx val="145340672"/>
        <c:crosses val="autoZero"/>
        <c:crossBetween val="midCat"/>
      </c:valAx>
      <c:valAx>
        <c:axId val="145340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 (MV/m)</a:t>
                </a:r>
              </a:p>
            </c:rich>
          </c:tx>
          <c:layout/>
        </c:title>
        <c:numFmt formatCode="General" sourceLinked="1"/>
        <c:tickLblPos val="nextTo"/>
        <c:crossAx val="1453387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b="1" cap="none" spc="0">
          <a:ln w="1905"/>
          <a:solidFill>
            <a:srgbClr val="7030A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0" dirty="0" err="1">
                <a:latin typeface="Arial" pitchFamily="34" charset="0"/>
                <a:cs typeface="Arial" pitchFamily="34" charset="0"/>
              </a:rPr>
              <a:t>Bunchlength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 Vs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Gun Voltage 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329554710833603"/>
          <c:y val="2.5157094333796405E-2"/>
        </c:manualLayout>
      </c:layout>
    </c:title>
    <c:plotArea>
      <c:layout>
        <c:manualLayout>
          <c:layoutTarget val="inner"/>
          <c:xMode val="edge"/>
          <c:yMode val="edge"/>
          <c:x val="0.13219113469135302"/>
          <c:y val="0.17685077968195098"/>
          <c:w val="0.69543095025569901"/>
          <c:h val="0.58721360197621775"/>
        </c:manualLayout>
      </c:layout>
      <c:scatterChart>
        <c:scatterStyle val="smoothMarker"/>
        <c:ser>
          <c:idx val="0"/>
          <c:order val="0"/>
          <c:tx>
            <c:v>200KeV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Sheet1!$B$17:$B$20</c:f>
              <c:numCache>
                <c:formatCode>General</c:formatCode>
                <c:ptCount val="4"/>
                <c:pt idx="0">
                  <c:v>51.5</c:v>
                </c:pt>
                <c:pt idx="1">
                  <c:v>56.2</c:v>
                </c:pt>
                <c:pt idx="2">
                  <c:v>60.20000000000001</c:v>
                </c:pt>
                <c:pt idx="3">
                  <c:v>64.099999999999994</c:v>
                </c:pt>
              </c:numCache>
            </c:numRef>
          </c:yVal>
          <c:smooth val="1"/>
        </c:ser>
        <c:ser>
          <c:idx val="1"/>
          <c:order val="1"/>
          <c:tx>
            <c:v>115KeV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Sheet1!$C$17:$C$20</c:f>
              <c:numCache>
                <c:formatCode>General</c:formatCode>
                <c:ptCount val="4"/>
                <c:pt idx="0">
                  <c:v>55.7</c:v>
                </c:pt>
                <c:pt idx="1">
                  <c:v>68.400000000000006</c:v>
                </c:pt>
                <c:pt idx="2">
                  <c:v>78.7</c:v>
                </c:pt>
                <c:pt idx="3">
                  <c:v>87.5</c:v>
                </c:pt>
              </c:numCache>
            </c:numRef>
          </c:yVal>
          <c:smooth val="1"/>
        </c:ser>
        <c:ser>
          <c:idx val="2"/>
          <c:order val="2"/>
          <c:tx>
            <c:v>100KeV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Sheet1!$D$17:$D$20</c:f>
              <c:numCache>
                <c:formatCode>General</c:formatCode>
                <c:ptCount val="4"/>
                <c:pt idx="0">
                  <c:v>58.4</c:v>
                </c:pt>
                <c:pt idx="1">
                  <c:v>73.7</c:v>
                </c:pt>
                <c:pt idx="2">
                  <c:v>85.7</c:v>
                </c:pt>
                <c:pt idx="3">
                  <c:v>95.7</c:v>
                </c:pt>
              </c:numCache>
            </c:numRef>
          </c:yVal>
          <c:smooth val="1"/>
        </c:ser>
        <c:ser>
          <c:idx val="3"/>
          <c:order val="3"/>
          <c:tx>
            <c:v>85KeV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Sheet1!$E$17:$E$20</c:f>
              <c:numCache>
                <c:formatCode>General</c:formatCode>
                <c:ptCount val="4"/>
                <c:pt idx="0">
                  <c:v>62.70000000000001</c:v>
                </c:pt>
                <c:pt idx="1">
                  <c:v>81.099999999999994</c:v>
                </c:pt>
                <c:pt idx="2">
                  <c:v>95.2</c:v>
                </c:pt>
                <c:pt idx="3">
                  <c:v>99.800000000000011</c:v>
                </c:pt>
              </c:numCache>
            </c:numRef>
          </c:yVal>
          <c:smooth val="1"/>
        </c:ser>
        <c:ser>
          <c:idx val="4"/>
          <c:order val="4"/>
          <c:tx>
            <c:v>70KeV</c:v>
          </c:tx>
          <c:marker>
            <c:symbol val="none"/>
          </c:marker>
          <c:xVal>
            <c:numRef>
              <c:f>Sheet1!$I$10:$I$13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Sheet1!$F$17:$F$20</c:f>
              <c:numCache>
                <c:formatCode>General</c:formatCode>
                <c:ptCount val="4"/>
                <c:pt idx="0">
                  <c:v>68.2</c:v>
                </c:pt>
                <c:pt idx="1">
                  <c:v>91.7</c:v>
                </c:pt>
                <c:pt idx="2">
                  <c:v>103.4</c:v>
                </c:pt>
                <c:pt idx="3">
                  <c:v>105.5</c:v>
                </c:pt>
              </c:numCache>
            </c:numRef>
          </c:yVal>
          <c:smooth val="1"/>
        </c:ser>
        <c:axId val="122135296"/>
        <c:axId val="122137216"/>
      </c:scatterChart>
      <c:valAx>
        <c:axId val="122135296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200" b="0"/>
                  <a:t>Ave. Gun Current (</a:t>
                </a:r>
                <a:r>
                  <a:rPr lang="en-US" sz="1200" b="0" i="0" u="none" strike="noStrike" baseline="0"/>
                  <a:t>µA</a:t>
                </a:r>
                <a:r>
                  <a:rPr lang="en-US" sz="1200" b="0"/>
                  <a:t>)</a:t>
                </a:r>
              </a:p>
            </c:rich>
          </c:tx>
          <c:layout/>
        </c:title>
        <c:numFmt formatCode="General" sourceLinked="0"/>
        <c:tickLblPos val="nextTo"/>
        <c:crossAx val="122137216"/>
        <c:crosses val="autoZero"/>
        <c:crossBetween val="midCat"/>
      </c:valAx>
      <c:valAx>
        <c:axId val="122137216"/>
        <c:scaling>
          <c:orientation val="minMax"/>
          <c:max val="3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Electron </a:t>
                </a:r>
                <a:r>
                  <a:rPr lang="en-US" sz="1200" b="0" dirty="0" err="1" smtClean="0">
                    <a:latin typeface="Arial" pitchFamily="34" charset="0"/>
                    <a:cs typeface="Arial" pitchFamily="34" charset="0"/>
                  </a:rPr>
                  <a:t>Bunchlength</a:t>
                </a: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i="0" u="none" strike="noStrike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200" b="0" dirty="0" err="1">
                    <a:latin typeface="Arial" pitchFamily="34" charset="0"/>
                    <a:cs typeface="Arial" pitchFamily="34" charset="0"/>
                  </a:rPr>
                  <a:t>ps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9.5800503980643647E-5"/>
              <c:y val="0.1209560753435230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2135296"/>
        <c:crosses val="autoZero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81364505388341624"/>
          <c:y val="0.14777134475837603"/>
          <c:w val="0.17486085414242206"/>
          <c:h val="0.37909671668399902"/>
        </c:manualLayout>
      </c:layout>
    </c:legend>
    <c:plotVisOnly val="1"/>
  </c:chart>
  <c:spPr>
    <a:ln>
      <a:solidFill>
        <a:schemeClr val="tx1"/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Arial" pitchFamily="34" charset="0"/>
                <a:cs typeface="Arial" pitchFamily="34" charset="0"/>
              </a:defRPr>
            </a:pPr>
            <a:r>
              <a:rPr lang="en-US" b="0" dirty="0">
                <a:latin typeface="Arial" pitchFamily="34" charset="0"/>
                <a:cs typeface="Arial" pitchFamily="34" charset="0"/>
              </a:rPr>
              <a:t>Electron 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Bunchlength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>
                <a:latin typeface="Arial" pitchFamily="34" charset="0"/>
                <a:cs typeface="Arial" pitchFamily="34" charset="0"/>
              </a:rPr>
              <a:t>vs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Gun Voltage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054579115110704"/>
          <c:y val="0.19068627450980399"/>
          <c:w val="0.64984837832771414"/>
          <c:h val="0.57508144202563005"/>
        </c:manualLayout>
      </c:layout>
      <c:scatterChart>
        <c:scatterStyle val="smoothMarker"/>
        <c:ser>
          <c:idx val="3"/>
          <c:order val="0"/>
          <c:tx>
            <c:v>115kV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voltage.xlsx]Sheet1'!$J$4:$J$9</c:f>
              <c:numCache>
                <c:formatCode>General</c:formatCode>
                <c:ptCount val="6"/>
                <c:pt idx="0">
                  <c:v>0.8</c:v>
                </c:pt>
                <c:pt idx="1">
                  <c:v>12</c:v>
                </c:pt>
                <c:pt idx="2">
                  <c:v>51</c:v>
                </c:pt>
                <c:pt idx="3">
                  <c:v>98</c:v>
                </c:pt>
                <c:pt idx="4">
                  <c:v>148</c:v>
                </c:pt>
                <c:pt idx="5">
                  <c:v>198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voltage.xlsx]Sheet1'!$L$4:$L$9</c:f>
              <c:numCache>
                <c:formatCode>General</c:formatCode>
                <c:ptCount val="6"/>
                <c:pt idx="0">
                  <c:v>43.77104377104336</c:v>
                </c:pt>
                <c:pt idx="1">
                  <c:v>60.606060606060588</c:v>
                </c:pt>
                <c:pt idx="2">
                  <c:v>104.37710437710429</c:v>
                </c:pt>
                <c:pt idx="3">
                  <c:v>138.04713804713853</c:v>
                </c:pt>
                <c:pt idx="4">
                  <c:v>161.61616161616016</c:v>
                </c:pt>
                <c:pt idx="5">
                  <c:v>188.55218855219016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'C:\Documents and Settings\poelker\My Documents\injector\Gun Voltage Study\[e-bunchlength vs gun voltage.xlsx]Sheet1'!$G$4:$G$13</c:f>
              <c:numCache>
                <c:formatCode>General</c:formatCode>
                <c:ptCount val="10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51</c:v>
                </c:pt>
                <c:pt idx="4">
                  <c:v>75</c:v>
                </c:pt>
                <c:pt idx="5">
                  <c:v>100</c:v>
                </c:pt>
                <c:pt idx="6">
                  <c:v>125</c:v>
                </c:pt>
                <c:pt idx="7">
                  <c:v>153</c:v>
                </c:pt>
                <c:pt idx="8">
                  <c:v>175</c:v>
                </c:pt>
                <c:pt idx="9">
                  <c:v>202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voltage.xlsx]Sheet1'!$I$4:$I$13</c:f>
              <c:numCache>
                <c:formatCode>General</c:formatCode>
                <c:ptCount val="10"/>
                <c:pt idx="0">
                  <c:v>43.859649122806751</c:v>
                </c:pt>
                <c:pt idx="1">
                  <c:v>70.175438596489272</c:v>
                </c:pt>
                <c:pt idx="2">
                  <c:v>96.49122807017622</c:v>
                </c:pt>
                <c:pt idx="3">
                  <c:v>125.73099415204679</c:v>
                </c:pt>
                <c:pt idx="4">
                  <c:v>149.12280701754514</c:v>
                </c:pt>
                <c:pt idx="5">
                  <c:v>152.04678362572997</c:v>
                </c:pt>
                <c:pt idx="6">
                  <c:v>181.2865497076024</c:v>
                </c:pt>
                <c:pt idx="7">
                  <c:v>198.83040935672716</c:v>
                </c:pt>
                <c:pt idx="8">
                  <c:v>213.45029239766194</c:v>
                </c:pt>
                <c:pt idx="9">
                  <c:v>233.91812865497081</c:v>
                </c:pt>
              </c:numCache>
            </c:numRef>
          </c:yVal>
          <c:smooth val="1"/>
        </c:ser>
        <c:ser>
          <c:idx val="1"/>
          <c:order val="2"/>
          <c:tx>
            <c:v>85kV</c:v>
          </c:tx>
          <c:spPr>
            <a:ln>
              <a:solidFill>
                <a:schemeClr val="accent4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8064A2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voltage.xlsx]Sheet1'!$D$4:$D$13</c:f>
              <c:numCache>
                <c:formatCode>General</c:formatCode>
                <c:ptCount val="10"/>
                <c:pt idx="0">
                  <c:v>1</c:v>
                </c:pt>
                <c:pt idx="1">
                  <c:v>13.1</c:v>
                </c:pt>
                <c:pt idx="2">
                  <c:v>28</c:v>
                </c:pt>
                <c:pt idx="3">
                  <c:v>54</c:v>
                </c:pt>
                <c:pt idx="4">
                  <c:v>79</c:v>
                </c:pt>
                <c:pt idx="5">
                  <c:v>104</c:v>
                </c:pt>
                <c:pt idx="6">
                  <c:v>128</c:v>
                </c:pt>
                <c:pt idx="7">
                  <c:v>155</c:v>
                </c:pt>
                <c:pt idx="8">
                  <c:v>178</c:v>
                </c:pt>
                <c:pt idx="9">
                  <c:v>204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voltage.xlsx]Sheet1'!$F$4:$F$13</c:f>
              <c:numCache>
                <c:formatCode>General</c:formatCode>
                <c:ptCount val="10"/>
                <c:pt idx="0">
                  <c:v>53.872053872053883</c:v>
                </c:pt>
                <c:pt idx="1">
                  <c:v>77.441077441078292</c:v>
                </c:pt>
                <c:pt idx="2">
                  <c:v>107.74410774410862</c:v>
                </c:pt>
                <c:pt idx="3">
                  <c:v>144.78114478114469</c:v>
                </c:pt>
                <c:pt idx="4">
                  <c:v>158.24915824915564</c:v>
                </c:pt>
                <c:pt idx="5">
                  <c:v>181.81818181818181</c:v>
                </c:pt>
                <c:pt idx="6">
                  <c:v>208.75420875420869</c:v>
                </c:pt>
                <c:pt idx="7">
                  <c:v>232.32323232323253</c:v>
                </c:pt>
                <c:pt idx="8">
                  <c:v>255.892255892256</c:v>
                </c:pt>
                <c:pt idx="9">
                  <c:v>269.3602693602694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rgbClr val="4BACC6"/>
                </a:solidFill>
              </a:ln>
            </c:spPr>
          </c:marker>
          <c:xVal>
            <c:numRef>
              <c:f>'C:\Documents and Settings\poelker\My Documents\injector\Gun Voltage Study\[e-bunchlength vs gun voltage.xlsx]Sheet1'!$A$4:$A$13</c:f>
              <c:numCache>
                <c:formatCode>General</c:formatCode>
                <c:ptCount val="10"/>
                <c:pt idx="0">
                  <c:v>0.8</c:v>
                </c:pt>
                <c:pt idx="1">
                  <c:v>11</c:v>
                </c:pt>
                <c:pt idx="2">
                  <c:v>24.5</c:v>
                </c:pt>
                <c:pt idx="3">
                  <c:v>48.4</c:v>
                </c:pt>
                <c:pt idx="4">
                  <c:v>69.5</c:v>
                </c:pt>
                <c:pt idx="5">
                  <c:v>90.5</c:v>
                </c:pt>
                <c:pt idx="6">
                  <c:v>111.3</c:v>
                </c:pt>
                <c:pt idx="7">
                  <c:v>131.80000000000001</c:v>
                </c:pt>
                <c:pt idx="8">
                  <c:v>148</c:v>
                </c:pt>
                <c:pt idx="9">
                  <c:v>168</c:v>
                </c:pt>
              </c:numCache>
            </c:numRef>
          </c:xVal>
          <c:yVal>
            <c:numRef>
              <c:f>'C:\Documents and Settings\poelker\My Documents\injector\Gun Voltage Study\[e-bunchlength vs gun voltage.xlsx]Sheet1'!$C$4:$C$13</c:f>
              <c:numCache>
                <c:formatCode>General</c:formatCode>
                <c:ptCount val="10"/>
                <c:pt idx="0">
                  <c:v>50.854700854700837</c:v>
                </c:pt>
                <c:pt idx="1">
                  <c:v>77.777777777777644</c:v>
                </c:pt>
                <c:pt idx="2">
                  <c:v>113.67521367521401</c:v>
                </c:pt>
                <c:pt idx="3">
                  <c:v>152.56410256410075</c:v>
                </c:pt>
                <c:pt idx="4">
                  <c:v>173.5042735042735</c:v>
                </c:pt>
                <c:pt idx="5">
                  <c:v>203.41880341880341</c:v>
                </c:pt>
                <c:pt idx="6">
                  <c:v>227.35042735043069</c:v>
                </c:pt>
                <c:pt idx="7">
                  <c:v>245.29914529914294</c:v>
                </c:pt>
                <c:pt idx="8">
                  <c:v>260.25641025640863</c:v>
                </c:pt>
                <c:pt idx="9">
                  <c:v>278.20512820512818</c:v>
                </c:pt>
              </c:numCache>
            </c:numRef>
          </c:yVal>
          <c:smooth val="1"/>
        </c:ser>
        <c:axId val="127161088"/>
        <c:axId val="127163392"/>
      </c:scatterChart>
      <c:valAx>
        <c:axId val="127161088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Ave. Gun Current (uA)</a:t>
                </a:r>
              </a:p>
            </c:rich>
          </c:tx>
          <c:layout>
            <c:manualLayout>
              <c:xMode val="edge"/>
              <c:yMode val="edge"/>
              <c:x val="0.356273434570679"/>
              <c:y val="0.88406862745098103"/>
            </c:manualLayout>
          </c:layout>
        </c:title>
        <c:numFmt formatCode="General" sourceLinked="1"/>
        <c:tickLblPos val="nextTo"/>
        <c:crossAx val="127163392"/>
        <c:crosses val="autoZero"/>
        <c:crossBetween val="midCat"/>
        <c:majorUnit val="50"/>
        <c:minorUnit val="10"/>
      </c:valAx>
      <c:valAx>
        <c:axId val="1271633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Electron </a:t>
                </a:r>
                <a:r>
                  <a:rPr lang="en-US" b="0" dirty="0" err="1">
                    <a:latin typeface="Arial" pitchFamily="34" charset="0"/>
                    <a:cs typeface="Arial" pitchFamily="34" charset="0"/>
                  </a:rPr>
                  <a:t>Bunchlength</a:t>
                </a: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b="0" dirty="0" err="1">
                    <a:latin typeface="Arial" pitchFamily="34" charset="0"/>
                    <a:cs typeface="Arial" pitchFamily="34" charset="0"/>
                  </a:rPr>
                  <a:t>ps</a:t>
                </a:r>
                <a:r>
                  <a:rPr lang="en-US" b="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4.4188695163104613E-2"/>
              <c:y val="0.154626756214297"/>
            </c:manualLayout>
          </c:layout>
        </c:title>
        <c:numFmt formatCode="General" sourceLinked="1"/>
        <c:tickLblPos val="nextTo"/>
        <c:crossAx val="127161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502976190476197"/>
          <c:y val="0.4368708507024891"/>
          <c:w val="0.16497023809523903"/>
          <c:h val="0.35456692913386312"/>
        </c:manualLayout>
      </c:layout>
      <c:txPr>
        <a:bodyPr/>
        <a:lstStyle/>
        <a:p>
          <a:pPr>
            <a:defRPr sz="1000" baseline="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/>
              <a:t>Transmission </a:t>
            </a:r>
            <a:r>
              <a:rPr lang="en-US" b="0" dirty="0" err="1"/>
              <a:t>vs</a:t>
            </a:r>
            <a:r>
              <a:rPr lang="en-US" b="0" dirty="0"/>
              <a:t> Gun Voltage</a:t>
            </a:r>
          </a:p>
        </c:rich>
      </c:tx>
      <c:layout>
        <c:manualLayout>
          <c:xMode val="edge"/>
          <c:yMode val="edge"/>
          <c:x val="0.164504175614412"/>
          <c:y val="2.9917014049714405E-2"/>
        </c:manualLayout>
      </c:layout>
    </c:title>
    <c:plotArea>
      <c:layout>
        <c:manualLayout>
          <c:layoutTarget val="inner"/>
          <c:xMode val="edge"/>
          <c:yMode val="edge"/>
          <c:x val="0.16235099021713201"/>
          <c:y val="0.18826648346809308"/>
          <c:w val="0.65573228346457324"/>
          <c:h val="0.5752945036282241"/>
        </c:manualLayout>
      </c:layout>
      <c:scatterChart>
        <c:scatterStyle val="smoothMarker"/>
        <c:ser>
          <c:idx val="1"/>
          <c:order val="0"/>
          <c:tx>
            <c:v>115kV</c:v>
          </c:tx>
          <c:xVal>
            <c:numRef>
              <c:f>Sheet1!$D$87:$D$95</c:f>
              <c:numCache>
                <c:formatCode>General</c:formatCode>
                <c:ptCount val="9"/>
                <c:pt idx="0">
                  <c:v>11.7</c:v>
                </c:pt>
                <c:pt idx="1">
                  <c:v>26</c:v>
                </c:pt>
                <c:pt idx="2">
                  <c:v>51.4</c:v>
                </c:pt>
                <c:pt idx="3">
                  <c:v>74.8</c:v>
                </c:pt>
                <c:pt idx="4">
                  <c:v>98.2</c:v>
                </c:pt>
                <c:pt idx="5">
                  <c:v>122.2</c:v>
                </c:pt>
                <c:pt idx="6">
                  <c:v>148</c:v>
                </c:pt>
                <c:pt idx="7">
                  <c:v>170.5</c:v>
                </c:pt>
                <c:pt idx="8">
                  <c:v>198</c:v>
                </c:pt>
              </c:numCache>
            </c:numRef>
          </c:xVal>
          <c:yVal>
            <c:numRef>
              <c:f>Sheet1!$J$87:$J$95</c:f>
              <c:numCache>
                <c:formatCode>General</c:formatCode>
                <c:ptCount val="9"/>
                <c:pt idx="0">
                  <c:v>96.581196581196608</c:v>
                </c:pt>
                <c:pt idx="1">
                  <c:v>92.692307692307679</c:v>
                </c:pt>
                <c:pt idx="2">
                  <c:v>82.490272373540805</c:v>
                </c:pt>
                <c:pt idx="3">
                  <c:v>73.262032085561444</c:v>
                </c:pt>
                <c:pt idx="4">
                  <c:v>67.006109979633408</c:v>
                </c:pt>
                <c:pt idx="5">
                  <c:v>61.783960720130963</c:v>
                </c:pt>
                <c:pt idx="6">
                  <c:v>57.63513513513562</c:v>
                </c:pt>
                <c:pt idx="7">
                  <c:v>54.897360703811991</c:v>
                </c:pt>
                <c:pt idx="8">
                  <c:v>51.313131313131308</c:v>
                </c:pt>
              </c:numCache>
            </c:numRef>
          </c:yVal>
          <c:smooth val="1"/>
        </c:ser>
        <c:ser>
          <c:idx val="2"/>
          <c:order val="1"/>
          <c:tx>
            <c:v>100kV</c:v>
          </c:tx>
          <c:xVal>
            <c:numRef>
              <c:f>Sheet1!$D$3:$D$11</c:f>
              <c:numCache>
                <c:formatCode>General</c:formatCode>
                <c:ptCount val="9"/>
                <c:pt idx="0">
                  <c:v>10.1</c:v>
                </c:pt>
                <c:pt idx="1">
                  <c:v>24.8</c:v>
                </c:pt>
                <c:pt idx="2">
                  <c:v>51</c:v>
                </c:pt>
                <c:pt idx="3">
                  <c:v>75.2</c:v>
                </c:pt>
                <c:pt idx="4">
                  <c:v>100</c:v>
                </c:pt>
                <c:pt idx="5">
                  <c:v>125.4</c:v>
                </c:pt>
                <c:pt idx="6">
                  <c:v>153</c:v>
                </c:pt>
                <c:pt idx="7">
                  <c:v>174.6</c:v>
                </c:pt>
                <c:pt idx="8">
                  <c:v>202</c:v>
                </c:pt>
              </c:numCache>
            </c:numRef>
          </c:xVal>
          <c:yVal>
            <c:numRef>
              <c:f>Sheet1!$J$3:$J$11</c:f>
              <c:numCache>
                <c:formatCode>General</c:formatCode>
                <c:ptCount val="9"/>
                <c:pt idx="0">
                  <c:v>99.009900990099013</c:v>
                </c:pt>
                <c:pt idx="1">
                  <c:v>92.7419354838716</c:v>
                </c:pt>
                <c:pt idx="2">
                  <c:v>77.843137254901904</c:v>
                </c:pt>
                <c:pt idx="3">
                  <c:v>66.755319148936181</c:v>
                </c:pt>
                <c:pt idx="4">
                  <c:v>59.20000000000001</c:v>
                </c:pt>
                <c:pt idx="5">
                  <c:v>52.791068580542237</c:v>
                </c:pt>
                <c:pt idx="6">
                  <c:v>47.450980392156858</c:v>
                </c:pt>
                <c:pt idx="7">
                  <c:v>44.215349369988552</c:v>
                </c:pt>
                <c:pt idx="8">
                  <c:v>40.594059405940314</c:v>
                </c:pt>
              </c:numCache>
            </c:numRef>
          </c:yVal>
          <c:smooth val="1"/>
        </c:ser>
        <c:ser>
          <c:idx val="3"/>
          <c:order val="2"/>
          <c:tx>
            <c:v>85kV</c:v>
          </c:tx>
          <c:xVal>
            <c:numRef>
              <c:f>Sheet1!$D$63:$D$71</c:f>
              <c:numCache>
                <c:formatCode>General</c:formatCode>
                <c:ptCount val="9"/>
                <c:pt idx="0">
                  <c:v>13.1</c:v>
                </c:pt>
                <c:pt idx="1">
                  <c:v>28.1</c:v>
                </c:pt>
                <c:pt idx="2">
                  <c:v>54.7</c:v>
                </c:pt>
                <c:pt idx="3">
                  <c:v>79.3</c:v>
                </c:pt>
                <c:pt idx="4">
                  <c:v>104.1</c:v>
                </c:pt>
                <c:pt idx="5">
                  <c:v>128.80000000000001</c:v>
                </c:pt>
                <c:pt idx="6">
                  <c:v>155.80000000000001</c:v>
                </c:pt>
                <c:pt idx="7">
                  <c:v>178.5</c:v>
                </c:pt>
                <c:pt idx="8">
                  <c:v>204</c:v>
                </c:pt>
              </c:numCache>
            </c:numRef>
          </c:xVal>
          <c:yVal>
            <c:numRef>
              <c:f>Sheet1!$J$63:$J$71</c:f>
              <c:numCache>
                <c:formatCode>General</c:formatCode>
                <c:ptCount val="9"/>
                <c:pt idx="0">
                  <c:v>93.893129770992971</c:v>
                </c:pt>
                <c:pt idx="1">
                  <c:v>83.274021352313156</c:v>
                </c:pt>
                <c:pt idx="2">
                  <c:v>67.276051188299775</c:v>
                </c:pt>
                <c:pt idx="3">
                  <c:v>56.242118537200511</c:v>
                </c:pt>
                <c:pt idx="4">
                  <c:v>47.646493756003842</c:v>
                </c:pt>
                <c:pt idx="5">
                  <c:v>40.916149068322937</c:v>
                </c:pt>
                <c:pt idx="6">
                  <c:v>35.04492939666207</c:v>
                </c:pt>
                <c:pt idx="7">
                  <c:v>30.92436974789916</c:v>
                </c:pt>
                <c:pt idx="8">
                  <c:v>27.205882352941085</c:v>
                </c:pt>
              </c:numCache>
            </c:numRef>
          </c:yVal>
          <c:smooth val="1"/>
        </c:ser>
        <c:ser>
          <c:idx val="0"/>
          <c:order val="3"/>
          <c:tx>
            <c:v>70kV</c:v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</c:spPr>
          </c:marker>
          <c:xVal>
            <c:numRef>
              <c:f>Sheet1!$D$39:$D$47</c:f>
              <c:numCache>
                <c:formatCode>General</c:formatCode>
                <c:ptCount val="9"/>
                <c:pt idx="0">
                  <c:v>11</c:v>
                </c:pt>
                <c:pt idx="1">
                  <c:v>24.5</c:v>
                </c:pt>
                <c:pt idx="2">
                  <c:v>48.4</c:v>
                </c:pt>
                <c:pt idx="3">
                  <c:v>69.5</c:v>
                </c:pt>
                <c:pt idx="4">
                  <c:v>90.5</c:v>
                </c:pt>
                <c:pt idx="5">
                  <c:v>111.3</c:v>
                </c:pt>
                <c:pt idx="6">
                  <c:v>131.80000000000001</c:v>
                </c:pt>
                <c:pt idx="7">
                  <c:v>148</c:v>
                </c:pt>
                <c:pt idx="8">
                  <c:v>168</c:v>
                </c:pt>
              </c:numCache>
            </c:numRef>
          </c:xVal>
          <c:yVal>
            <c:numRef>
              <c:f>Sheet1!$J$39:$J$47</c:f>
              <c:numCache>
                <c:formatCode>General</c:formatCode>
                <c:ptCount val="9"/>
                <c:pt idx="0">
                  <c:v>77.2727272727262</c:v>
                </c:pt>
                <c:pt idx="1">
                  <c:v>61.632653061224467</c:v>
                </c:pt>
                <c:pt idx="2">
                  <c:v>45.247933884297495</c:v>
                </c:pt>
                <c:pt idx="3">
                  <c:v>35.97122302158234</c:v>
                </c:pt>
                <c:pt idx="4">
                  <c:v>29.060773480662835</c:v>
                </c:pt>
                <c:pt idx="5">
                  <c:v>23.719676549865078</c:v>
                </c:pt>
                <c:pt idx="6">
                  <c:v>19.802731411229125</c:v>
                </c:pt>
                <c:pt idx="7">
                  <c:v>17.297297297297288</c:v>
                </c:pt>
                <c:pt idx="8">
                  <c:v>14.52380952380952</c:v>
                </c:pt>
              </c:numCache>
            </c:numRef>
          </c:yVal>
          <c:smooth val="1"/>
        </c:ser>
        <c:axId val="127235200"/>
        <c:axId val="127237504"/>
      </c:scatterChart>
      <c:valAx>
        <c:axId val="127235200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 smtClean="0"/>
                  <a:t>Ave. Gun Current </a:t>
                </a:r>
                <a:r>
                  <a:rPr lang="en-US" sz="1200" b="0" dirty="0"/>
                  <a:t>(</a:t>
                </a:r>
                <a:r>
                  <a:rPr lang="en-US" sz="1200" b="0" dirty="0" err="1"/>
                  <a:t>uA</a:t>
                </a:r>
                <a:r>
                  <a:rPr lang="en-US" sz="12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8039131472202"/>
              <c:y val="0.87814806237456522"/>
            </c:manualLayout>
          </c:layout>
        </c:title>
        <c:numFmt formatCode="General" sourceLinked="1"/>
        <c:tickLblPos val="nextTo"/>
        <c:crossAx val="127237504"/>
        <c:crosses val="autoZero"/>
        <c:crossBetween val="midCat"/>
        <c:majorUnit val="50"/>
        <c:minorUnit val="10"/>
      </c:valAx>
      <c:valAx>
        <c:axId val="127237504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Transmission (%)</a:t>
                </a:r>
              </a:p>
            </c:rich>
          </c:tx>
          <c:layout>
            <c:manualLayout>
              <c:xMode val="edge"/>
              <c:yMode val="edge"/>
              <c:x val="3.0303030303030304E-2"/>
              <c:y val="0.24283078585765003"/>
            </c:manualLayout>
          </c:layout>
        </c:title>
        <c:numFmt formatCode="General" sourceLinked="1"/>
        <c:tickLblPos val="nextTo"/>
        <c:crossAx val="127235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85349558578311"/>
          <c:y val="0.16174778488259606"/>
          <c:w val="0.20127606776425699"/>
          <c:h val="0.29224910522548303"/>
        </c:manualLayout>
      </c:layout>
    </c:legend>
    <c:plotVisOnly val="1"/>
  </c:chart>
  <c:spPr>
    <a:ln>
      <a:solidFill>
        <a:schemeClr val="tx1"/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/>
              <a:t>Transmission Vs </a:t>
            </a:r>
            <a:r>
              <a:rPr lang="en-US" sz="1600" b="0" dirty="0" smtClean="0"/>
              <a:t>Gun Voltage</a:t>
            </a:r>
            <a:endParaRPr lang="en-US" sz="1600" b="0" dirty="0"/>
          </a:p>
        </c:rich>
      </c:tx>
      <c:layout>
        <c:manualLayout>
          <c:xMode val="edge"/>
          <c:yMode val="edge"/>
          <c:x val="0.22252435346767002"/>
          <c:y val="2.5157232704402604E-2"/>
        </c:manualLayout>
      </c:layout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0.13344181977252903"/>
          <c:y val="0.14578392774432603"/>
          <c:w val="0.67684164479440823"/>
          <c:h val="0.61886096958468506"/>
        </c:manualLayout>
      </c:layout>
      <c:scatterChart>
        <c:scatterStyle val="smoothMarker"/>
        <c:ser>
          <c:idx val="0"/>
          <c:order val="0"/>
          <c:tx>
            <c:v>200KeV</c:v>
          </c:tx>
          <c:spPr>
            <a:ln>
              <a:solidFill>
                <a:srgbClr val="F79646"/>
              </a:solidFill>
            </a:ln>
          </c:spPr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Sheet1!$B$10:$B$13</c:f>
              <c:numCache>
                <c:formatCode>General</c:formatCode>
                <c:ptCount val="4"/>
                <c:pt idx="0">
                  <c:v>97.9</c:v>
                </c:pt>
                <c:pt idx="1">
                  <c:v>97.7</c:v>
                </c:pt>
                <c:pt idx="2">
                  <c:v>97</c:v>
                </c:pt>
                <c:pt idx="3">
                  <c:v>96.6</c:v>
                </c:pt>
              </c:numCache>
            </c:numRef>
          </c:yVal>
          <c:smooth val="1"/>
        </c:ser>
        <c:ser>
          <c:idx val="1"/>
          <c:order val="1"/>
          <c:tx>
            <c:v>115KeV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Sheet1!$C$10:$C$13</c:f>
              <c:numCache>
                <c:formatCode>General</c:formatCode>
                <c:ptCount val="4"/>
                <c:pt idx="0">
                  <c:v>93.7</c:v>
                </c:pt>
                <c:pt idx="1">
                  <c:v>86.6</c:v>
                </c:pt>
                <c:pt idx="2">
                  <c:v>77.8</c:v>
                </c:pt>
                <c:pt idx="3">
                  <c:v>69.900000000000006</c:v>
                </c:pt>
              </c:numCache>
            </c:numRef>
          </c:yVal>
          <c:smooth val="1"/>
        </c:ser>
        <c:ser>
          <c:idx val="2"/>
          <c:order val="2"/>
          <c:tx>
            <c:v>100KeV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Sheet1!$D$10:$D$13</c:f>
              <c:numCache>
                <c:formatCode>General</c:formatCode>
                <c:ptCount val="4"/>
                <c:pt idx="0">
                  <c:v>92.600000000000009</c:v>
                </c:pt>
                <c:pt idx="1">
                  <c:v>78.400000000000006</c:v>
                </c:pt>
                <c:pt idx="2">
                  <c:v>67.400000000000006</c:v>
                </c:pt>
                <c:pt idx="3">
                  <c:v>60.3</c:v>
                </c:pt>
              </c:numCache>
            </c:numRef>
          </c:yVal>
          <c:smooth val="1"/>
        </c:ser>
        <c:ser>
          <c:idx val="3"/>
          <c:order val="3"/>
          <c:tx>
            <c:v>85KeV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Sheet1!$E$10:$E$13</c:f>
              <c:numCache>
                <c:formatCode>General</c:formatCode>
                <c:ptCount val="4"/>
                <c:pt idx="0">
                  <c:v>85.6</c:v>
                </c:pt>
                <c:pt idx="1">
                  <c:v>66.7</c:v>
                </c:pt>
                <c:pt idx="2">
                  <c:v>57.3</c:v>
                </c:pt>
                <c:pt idx="3">
                  <c:v>50.9</c:v>
                </c:pt>
              </c:numCache>
            </c:numRef>
          </c:yVal>
          <c:smooth val="1"/>
        </c:ser>
        <c:ser>
          <c:idx val="4"/>
          <c:order val="4"/>
          <c:tx>
            <c:v>70KeV</c:v>
          </c:tx>
          <c:marker>
            <c:symbol val="none"/>
          </c:marker>
          <c:xVal>
            <c:numRef>
              <c:f>Sheet1!$A$10:$A$13</c:f>
              <c:numCache>
                <c:formatCode>0.00E+00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xVal>
          <c:yVal>
            <c:numRef>
              <c:f>Sheet1!$F$10:$F$13</c:f>
              <c:numCache>
                <c:formatCode>General</c:formatCode>
                <c:ptCount val="4"/>
                <c:pt idx="0">
                  <c:v>72.5</c:v>
                </c:pt>
                <c:pt idx="1">
                  <c:v>54.500000000000007</c:v>
                </c:pt>
                <c:pt idx="2">
                  <c:v>46.2</c:v>
                </c:pt>
                <c:pt idx="3">
                  <c:v>39.6</c:v>
                </c:pt>
              </c:numCache>
            </c:numRef>
          </c:yVal>
          <c:smooth val="1"/>
        </c:ser>
        <c:axId val="129477248"/>
        <c:axId val="129495808"/>
      </c:scatterChart>
      <c:valAx>
        <c:axId val="129477248"/>
        <c:scaling>
          <c:orientation val="minMax"/>
          <c:max val="210"/>
          <c:min val="0"/>
        </c:scaling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Ave. Gun Current (</a:t>
                </a:r>
                <a:r>
                  <a:rPr lang="en-US" sz="1200" b="0" i="0" u="none" strike="noStrike" baseline="0"/>
                  <a:t>µA)</a:t>
                </a:r>
                <a:endParaRPr lang="en-US" sz="1200" b="0"/>
              </a:p>
            </c:rich>
          </c:tx>
          <c:layout/>
        </c:title>
        <c:numFmt formatCode="General" sourceLinked="0"/>
        <c:tickLblPos val="nextTo"/>
        <c:crossAx val="129495808"/>
        <c:crosses val="autoZero"/>
        <c:crossBetween val="midCat"/>
      </c:valAx>
      <c:valAx>
        <c:axId val="129495808"/>
        <c:scaling>
          <c:orientation val="minMax"/>
          <c:max val="10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>
                    <a:latin typeface="+mj-lt"/>
                    <a:cs typeface="Times New Roman" pitchFamily="18" charset="0"/>
                  </a:rPr>
                  <a:t>Transmission (%)</a:t>
                </a:r>
              </a:p>
            </c:rich>
          </c:tx>
          <c:layout>
            <c:manualLayout>
              <c:xMode val="edge"/>
              <c:yMode val="edge"/>
              <c:x val="0"/>
              <c:y val="0.21617029488960901"/>
            </c:manualLayout>
          </c:layout>
        </c:title>
        <c:numFmt formatCode="General" sourceLinked="1"/>
        <c:tickLblPos val="nextTo"/>
        <c:crossAx val="12947724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80733324282740393"/>
          <c:y val="0.41041145592095307"/>
          <c:w val="0.19091795637614403"/>
          <c:h val="0.37909671668399902"/>
        </c:manualLayout>
      </c:layout>
    </c:legend>
    <c:plotVisOnly val="1"/>
  </c:chart>
  <c:spPr>
    <a:ln>
      <a:solidFill>
        <a:schemeClr val="tx1"/>
      </a:solidFill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8E3C3F-DBF8-46B2-AB8A-F1157E347456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Operations Review, July 19-21,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773" y="0"/>
            <a:ext cx="8129427" cy="1673746"/>
          </a:xfrm>
        </p:spPr>
        <p:txBody>
          <a:bodyPr/>
          <a:lstStyle/>
          <a:p>
            <a:pPr algn="ctr"/>
            <a:r>
              <a:rPr lang="en-US" dirty="0" smtClean="0"/>
              <a:t>Building a Higher Voltage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Polarized </a:t>
            </a:r>
            <a:r>
              <a:rPr lang="en-US" dirty="0" smtClean="0"/>
              <a:t>e-Source: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CEBAF/ILC </a:t>
            </a:r>
            <a:r>
              <a:rPr lang="en-US" dirty="0" smtClean="0"/>
              <a:t>200kV Inverted Gun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337" y="5589142"/>
            <a:ext cx="8291245" cy="698643"/>
          </a:xfrm>
          <a:solidFill>
            <a:schemeClr val="bg1"/>
          </a:solidFill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M. Poelker, P. </a:t>
            </a:r>
            <a:r>
              <a:rPr lang="en-US" sz="2000" dirty="0" err="1" smtClean="0">
                <a:latin typeface="Calibri" pitchFamily="34" charset="0"/>
              </a:rPr>
              <a:t>Adderley</a:t>
            </a:r>
            <a:r>
              <a:rPr lang="en-US" sz="2000" dirty="0" smtClean="0">
                <a:latin typeface="Calibri" pitchFamily="34" charset="0"/>
              </a:rPr>
              <a:t>, M. </a:t>
            </a:r>
            <a:r>
              <a:rPr lang="en-US" sz="2000" dirty="0" err="1" smtClean="0">
                <a:latin typeface="Calibri" pitchFamily="34" charset="0"/>
              </a:rPr>
              <a:t>BastaniNejad</a:t>
            </a:r>
            <a:r>
              <a:rPr lang="en-US" sz="2000" dirty="0" smtClean="0">
                <a:latin typeface="Calibri" pitchFamily="34" charset="0"/>
              </a:rPr>
              <a:t>, J. Clark, J. </a:t>
            </a:r>
            <a:r>
              <a:rPr lang="en-US" sz="2000" dirty="0" err="1" smtClean="0">
                <a:latin typeface="Calibri" pitchFamily="34" charset="0"/>
              </a:rPr>
              <a:t>Grames</a:t>
            </a:r>
            <a:r>
              <a:rPr lang="en-US" sz="2000" dirty="0" smtClean="0">
                <a:latin typeface="Calibri" pitchFamily="34" charset="0"/>
              </a:rPr>
              <a:t>, J. </a:t>
            </a:r>
            <a:r>
              <a:rPr lang="en-US" sz="2000" dirty="0" err="1" smtClean="0">
                <a:latin typeface="Calibri" pitchFamily="34" charset="0"/>
              </a:rPr>
              <a:t>Hansknecht</a:t>
            </a:r>
            <a:r>
              <a:rPr lang="en-US" sz="2000" dirty="0" smtClean="0">
                <a:latin typeface="Calibri" pitchFamily="34" charset="0"/>
              </a:rPr>
              <a:t>, </a:t>
            </a:r>
          </a:p>
          <a:p>
            <a:pPr marL="342900" indent="-342900"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C. Hernandez-Garcia, </a:t>
            </a:r>
            <a:r>
              <a:rPr lang="en-US" sz="2000" dirty="0" smtClean="0">
                <a:latin typeface="Calibri" pitchFamily="34" charset="0"/>
              </a:rPr>
              <a:t>R. </a:t>
            </a:r>
            <a:r>
              <a:rPr lang="en-US" sz="2000" dirty="0" err="1" smtClean="0">
                <a:latin typeface="Calibri" pitchFamily="34" charset="0"/>
              </a:rPr>
              <a:t>Mammei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M. </a:t>
            </a:r>
            <a:r>
              <a:rPr lang="en-US" sz="2000" dirty="0" err="1" smtClean="0">
                <a:latin typeface="Calibri" pitchFamily="34" charset="0"/>
              </a:rPr>
              <a:t>Stutzman</a:t>
            </a:r>
            <a:r>
              <a:rPr lang="en-US" sz="2000" dirty="0" smtClean="0">
                <a:latin typeface="Calibri" pitchFamily="34" charset="0"/>
              </a:rPr>
              <a:t>, R. Suleiman, K. </a:t>
            </a:r>
            <a:r>
              <a:rPr lang="en-US" sz="2000" dirty="0" err="1" smtClean="0">
                <a:latin typeface="Calibri" pitchFamily="34" charset="0"/>
              </a:rPr>
              <a:t>Surles</a:t>
            </a:r>
            <a:r>
              <a:rPr lang="en-US" sz="2000" dirty="0" smtClean="0">
                <a:latin typeface="Calibri" pitchFamily="34" charset="0"/>
              </a:rPr>
              <a:t>-Law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2" descr="C:\Documents and Settings\poelker\My Documents\My Pictures\2010-04 (Apr)\DSC_9303.jpg"/>
          <p:cNvPicPr>
            <a:picLocks noChangeAspect="1" noChangeArrowheads="1"/>
          </p:cNvPicPr>
          <p:nvPr/>
        </p:nvPicPr>
        <p:blipFill>
          <a:blip r:embed="rId2" cstate="print"/>
          <a:srcRect t="5358" b="5358"/>
          <a:stretch>
            <a:fillRect/>
          </a:stretch>
        </p:blipFill>
        <p:spPr bwMode="auto">
          <a:xfrm>
            <a:off x="2090239" y="1823349"/>
            <a:ext cx="5070849" cy="362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35486" y="6482724"/>
            <a:ext cx="286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ILC rep visit Jan 5-6,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611525" cy="808806"/>
          </a:xfrm>
        </p:spPr>
        <p:txBody>
          <a:bodyPr/>
          <a:lstStyle/>
          <a:p>
            <a:r>
              <a:rPr lang="en-US" sz="2000" dirty="0" smtClean="0"/>
              <a:t>Anode won’t always capture all FE…. Better to look for x-rays….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6608"/>
          <a:stretch>
            <a:fillRect/>
          </a:stretch>
        </p:blipFill>
        <p:spPr bwMode="auto">
          <a:xfrm>
            <a:off x="141905" y="808806"/>
            <a:ext cx="6503987" cy="40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6156" y="2971800"/>
            <a:ext cx="2419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5316" y="4668579"/>
            <a:ext cx="1844265" cy="20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403671" y="4295775"/>
            <a:ext cx="1744419" cy="2562225"/>
            <a:chOff x="7399581" y="4152423"/>
            <a:chExt cx="1744419" cy="2562225"/>
          </a:xfrm>
        </p:grpSpPr>
        <p:grpSp>
          <p:nvGrpSpPr>
            <p:cNvPr id="11" name="Group 10"/>
            <p:cNvGrpSpPr/>
            <p:nvPr/>
          </p:nvGrpSpPr>
          <p:grpSpPr>
            <a:xfrm>
              <a:off x="7399581" y="4152423"/>
              <a:ext cx="1744419" cy="2562225"/>
              <a:chOff x="7109236" y="3986962"/>
              <a:chExt cx="1744419" cy="256222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09236" y="3986962"/>
                <a:ext cx="1685925" cy="256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Straight Arrow Connector 5"/>
              <p:cNvCxnSpPr/>
              <p:nvPr/>
            </p:nvCxnSpPr>
            <p:spPr bwMode="auto">
              <a:xfrm rot="5400000">
                <a:off x="7764695" y="5460714"/>
                <a:ext cx="1387011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8458995" y="532228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2”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09236" y="6179855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50$</a:t>
                </a:r>
                <a:endParaRPr lang="en-US" dirty="0"/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99581" y="4152423"/>
              <a:ext cx="876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657547" y="5263498"/>
            <a:ext cx="471283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Building an inexpensive radiation monitoring system: lots of GM tubes, powered by one HV supply and data stream to computer via RS232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8197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1613"/>
            <a:ext cx="49530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295400"/>
            <a:ext cx="2171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572000" y="152400"/>
            <a:ext cx="4419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Our design has one region of “unintended” high gradient – could be problematic…..exploring new designs via electrostatic 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6683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Work of Ken </a:t>
            </a:r>
            <a:r>
              <a:rPr lang="en-US" dirty="0" err="1" smtClean="0"/>
              <a:t>Surles</a:t>
            </a:r>
            <a:r>
              <a:rPr lang="en-US" dirty="0" smtClean="0"/>
              <a:t>-Law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663048" cy="808806"/>
          </a:xfrm>
        </p:spPr>
        <p:txBody>
          <a:bodyPr/>
          <a:lstStyle/>
          <a:p>
            <a:r>
              <a:rPr lang="en-US" sz="2400" b="0" dirty="0" smtClean="0"/>
              <a:t>And maybe even higher gradient at the joint…..??</a:t>
            </a:r>
            <a:endParaRPr lang="en-US" sz="2400" b="0" dirty="0"/>
          </a:p>
        </p:txBody>
      </p:sp>
      <p:pic>
        <p:nvPicPr>
          <p:cNvPr id="96" name="Content Placeholder 6" descr="DSC_99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963" y="819147"/>
            <a:ext cx="3504641" cy="23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9753" y="3382551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88734" y="6508239"/>
            <a:ext cx="5411674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“High Voltage Engineering: Fundamentals”, </a:t>
            </a:r>
            <a:r>
              <a:rPr lang="en-US" sz="1400" dirty="0" err="1" smtClean="0"/>
              <a:t>Kuffel</a:t>
            </a:r>
            <a:r>
              <a:rPr lang="en-US" sz="1400" dirty="0" smtClean="0"/>
              <a:t>, </a:t>
            </a:r>
            <a:r>
              <a:rPr lang="en-US" sz="1400" dirty="0" err="1" smtClean="0"/>
              <a:t>Zaengl</a:t>
            </a:r>
            <a:r>
              <a:rPr lang="en-US" sz="1400" dirty="0" smtClean="0"/>
              <a:t>, </a:t>
            </a:r>
            <a:r>
              <a:rPr lang="en-US" sz="1400" dirty="0" err="1" smtClean="0"/>
              <a:t>Kuffel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84986" y="1348483"/>
            <a:ext cx="3179335" cy="3814062"/>
            <a:chOff x="186688" y="986319"/>
            <a:chExt cx="3179335" cy="3814062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756603" y="4052940"/>
              <a:ext cx="137673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85745" y="986319"/>
              <a:ext cx="3080278" cy="1525447"/>
              <a:chOff x="285745" y="986319"/>
              <a:chExt cx="3080278" cy="1525447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801385" y="1433247"/>
                <a:ext cx="1376737" cy="43151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8" name="Straight Connector 7"/>
              <p:cNvCxnSpPr>
                <a:stCxn id="3" idx="0"/>
              </p:cNvCxnSpPr>
              <p:nvPr/>
            </p:nvCxnSpPr>
            <p:spPr bwMode="auto">
              <a:xfrm rot="5400000" flipH="1" flipV="1">
                <a:off x="1266290" y="1209783"/>
                <a:ext cx="44692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1489755" y="986319"/>
                <a:ext cx="13048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2655870" y="1125020"/>
                <a:ext cx="2774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989780" y="160276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7" name="Group 26"/>
              <p:cNvGrpSpPr/>
              <p:nvPr/>
            </p:nvGrpSpPr>
            <p:grpSpPr>
              <a:xfrm>
                <a:off x="2537717" y="1263720"/>
                <a:ext cx="513708" cy="169525"/>
                <a:chOff x="2599362" y="1263721"/>
                <a:chExt cx="513708" cy="339047"/>
              </a:xfrm>
            </p:grpSpPr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2599362" y="1263721"/>
                  <a:ext cx="51370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2696967" y="1433245"/>
                  <a:ext cx="31849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2758612" y="1602768"/>
                  <a:ext cx="19520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1" name="Straight Arrow Connector 30"/>
              <p:cNvCxnSpPr/>
              <p:nvPr/>
            </p:nvCxnSpPr>
            <p:spPr bwMode="auto">
              <a:xfrm rot="5400000">
                <a:off x="313364" y="1643866"/>
                <a:ext cx="431514" cy="102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85745" y="1433248"/>
                <a:ext cx="45719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16200000" flipH="1">
                <a:off x="1320232" y="2034285"/>
                <a:ext cx="339047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Oval 34"/>
              <p:cNvSpPr/>
              <p:nvPr/>
            </p:nvSpPr>
            <p:spPr bwMode="auto">
              <a:xfrm>
                <a:off x="1417834" y="2203809"/>
                <a:ext cx="143837" cy="12329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61671" y="2142434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418328" y="1617915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 = V/d</a:t>
                </a:r>
                <a:endParaRPr lang="en-US" dirty="0"/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756618" y="3537738"/>
              <a:ext cx="1376737" cy="43151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3" name="Straight Connector 62"/>
            <p:cNvCxnSpPr>
              <a:stCxn id="62" idx="0"/>
            </p:cNvCxnSpPr>
            <p:nvPr/>
          </p:nvCxnSpPr>
          <p:spPr bwMode="auto">
            <a:xfrm rot="5400000" flipH="1" flipV="1">
              <a:off x="1221525" y="3314276"/>
              <a:ext cx="446925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444972" y="3090809"/>
              <a:ext cx="13048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2611087" y="3229510"/>
              <a:ext cx="2774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 flipH="1" flipV="1">
              <a:off x="2944997" y="3707258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7" name="Group 66"/>
            <p:cNvGrpSpPr/>
            <p:nvPr/>
          </p:nvGrpSpPr>
          <p:grpSpPr>
            <a:xfrm>
              <a:off x="2476072" y="3368214"/>
              <a:ext cx="513708" cy="169524"/>
              <a:chOff x="2599362" y="1263721"/>
              <a:chExt cx="513708" cy="339047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>
                <a:off x="2599362" y="1263721"/>
                <a:ext cx="5137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2696967" y="1433245"/>
                <a:ext cx="31849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2758612" y="1602768"/>
                <a:ext cx="19520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186688" y="3452976"/>
              <a:ext cx="614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d1</a:t>
              </a:r>
              <a:endParaRPr lang="en-US" dirty="0"/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1221518" y="4276400"/>
              <a:ext cx="446925" cy="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Oval 70"/>
            <p:cNvSpPr/>
            <p:nvPr/>
          </p:nvSpPr>
          <p:spPr bwMode="auto">
            <a:xfrm>
              <a:off x="1373055" y="4431049"/>
              <a:ext cx="143837" cy="12329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89756" y="443104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6688" y="3907071"/>
              <a:ext cx="614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d2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78122" y="3452976"/>
              <a:ext cx="431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e1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78122" y="378458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e2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48260" y="5085807"/>
            <a:ext cx="3147712" cy="1166139"/>
            <a:chOff x="370369" y="4859642"/>
            <a:chExt cx="3147712" cy="1166139"/>
          </a:xfrm>
        </p:grpSpPr>
        <p:sp>
          <p:nvSpPr>
            <p:cNvPr id="73" name="TextBox 72"/>
            <p:cNvSpPr txBox="1"/>
            <p:nvPr/>
          </p:nvSpPr>
          <p:spPr>
            <a:xfrm>
              <a:off x="370369" y="5061689"/>
              <a:ext cx="2404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 =                         ~   </a:t>
              </a:r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12160" y="4883761"/>
              <a:ext cx="1563912" cy="1142020"/>
              <a:chOff x="854416" y="4877023"/>
              <a:chExt cx="1563912" cy="1142020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991117" y="5270105"/>
                <a:ext cx="1187005" cy="1027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4" name="Group 53"/>
              <p:cNvGrpSpPr/>
              <p:nvPr/>
            </p:nvGrpSpPr>
            <p:grpSpPr>
              <a:xfrm>
                <a:off x="854416" y="4877023"/>
                <a:ext cx="1563912" cy="1142020"/>
                <a:chOff x="854416" y="4877023"/>
                <a:chExt cx="1563912" cy="1142020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854416" y="5280379"/>
                  <a:ext cx="1563912" cy="738664"/>
                  <a:chOff x="854416" y="5280379"/>
                  <a:chExt cx="1563912" cy="738664"/>
                </a:xfrm>
              </p:grpSpPr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854416" y="5431021"/>
                    <a:ext cx="15639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d2 + d1 (      ) </a:t>
                    </a:r>
                    <a:endParaRPr lang="en-US" dirty="0"/>
                  </a:p>
                </p:txBody>
              </p: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1828310" y="5280379"/>
                    <a:ext cx="459118" cy="738664"/>
                    <a:chOff x="2755866" y="5615687"/>
                    <a:chExt cx="459118" cy="738664"/>
                  </a:xfrm>
                </p:grpSpPr>
                <p:sp>
                  <p:nvSpPr>
                    <p:cNvPr id="83" name="TextBox 82"/>
                    <p:cNvSpPr txBox="1"/>
                    <p:nvPr/>
                  </p:nvSpPr>
                  <p:spPr>
                    <a:xfrm>
                      <a:off x="2755866" y="5615687"/>
                      <a:ext cx="4591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 e2</a:t>
                      </a:r>
                      <a:endParaRPr lang="en-US" dirty="0"/>
                    </a:p>
                  </p:txBody>
                </p:sp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2755866" y="5985019"/>
                      <a:ext cx="4591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 e1</a:t>
                      </a:r>
                      <a:endParaRPr lang="en-US" dirty="0"/>
                    </a:p>
                  </p:txBody>
                </p:sp>
                <p:cxnSp>
                  <p:nvCxnSpPr>
                    <p:cNvPr id="88" name="Straight Connector 87"/>
                    <p:cNvCxnSpPr/>
                    <p:nvPr/>
                  </p:nvCxnSpPr>
                  <p:spPr bwMode="auto">
                    <a:xfrm>
                      <a:off x="2869386" y="5985019"/>
                      <a:ext cx="18685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53" name="TextBox 52"/>
                <p:cNvSpPr txBox="1"/>
                <p:nvPr/>
              </p:nvSpPr>
              <p:spPr>
                <a:xfrm>
                  <a:off x="1373055" y="4877023"/>
                  <a:ext cx="3514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endParaRPr lang="en-US" dirty="0"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2892176" y="4859642"/>
              <a:ext cx="625905" cy="786901"/>
              <a:chOff x="3997902" y="4514429"/>
              <a:chExt cx="625905" cy="786901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4060881" y="4925260"/>
                <a:ext cx="441422" cy="37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d1</a:t>
                </a:r>
                <a:endParaRPr lang="en-US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3997902" y="4514429"/>
                <a:ext cx="625905" cy="410831"/>
                <a:chOff x="3997902" y="4514429"/>
                <a:chExt cx="625905" cy="410831"/>
              </a:xfrm>
            </p:grpSpPr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3997902" y="4923672"/>
                  <a:ext cx="596596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3997902" y="4514429"/>
                  <a:ext cx="6259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r>
                    <a:rPr lang="en-US" dirty="0" smtClean="0">
                      <a:latin typeface="Symbol" charset="2"/>
                      <a:cs typeface="Symbol" charset="2"/>
                    </a:rPr>
                    <a:t> e1</a:t>
                  </a:r>
                  <a:endParaRPr lang="en-US" dirty="0">
                    <a:latin typeface="Symbol" charset="2"/>
                    <a:cs typeface="Symbol" charset="2"/>
                  </a:endParaRPr>
                </a:p>
              </p:txBody>
            </p:sp>
          </p:grpSp>
        </p:grpSp>
      </p:grpSp>
      <p:sp>
        <p:nvSpPr>
          <p:cNvPr id="68" name="TextBox 67"/>
          <p:cNvSpPr txBox="1"/>
          <p:nvPr/>
        </p:nvSpPr>
        <p:spPr>
          <a:xfrm>
            <a:off x="141905" y="634481"/>
            <a:ext cx="535850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HV breakdown in capacitors with </a:t>
            </a:r>
            <a:r>
              <a:rPr lang="en-US" dirty="0" err="1" smtClean="0"/>
              <a:t>delamination</a:t>
            </a:r>
            <a:r>
              <a:rPr lang="en-US" dirty="0" smtClean="0"/>
              <a:t> gap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52851"/>
          <a:stretch>
            <a:fillRect/>
          </a:stretch>
        </p:blipFill>
        <p:spPr bwMode="auto">
          <a:xfrm>
            <a:off x="1513810" y="2895600"/>
            <a:ext cx="2981989" cy="37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457200" y="521333"/>
            <a:ext cx="3962400" cy="2819400"/>
            <a:chOff x="381000" y="228600"/>
            <a:chExt cx="4634333" cy="3048000"/>
          </a:xfrm>
        </p:grpSpPr>
        <p:pic>
          <p:nvPicPr>
            <p:cNvPr id="4" name="Content Placeholder 24" descr="TriplePt5A_Mes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28600"/>
              <a:ext cx="4634333" cy="304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" y="2667000"/>
              <a:ext cx="1535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0.3 - 1.6MV/m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545068"/>
              <a:ext cx="892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7MV/m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3785" y="240268"/>
              <a:ext cx="1067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8.2MV/m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H="1">
              <a:off x="1447444" y="979288"/>
              <a:ext cx="164068" cy="109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V="1">
              <a:off x="914400" y="2362200"/>
              <a:ext cx="5334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3880470" y="375269"/>
              <a:ext cx="164068" cy="609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3"/>
          <p:cNvGrpSpPr/>
          <p:nvPr/>
        </p:nvGrpSpPr>
        <p:grpSpPr>
          <a:xfrm>
            <a:off x="4495799" y="521333"/>
            <a:ext cx="4191000" cy="2819400"/>
            <a:chOff x="228600" y="3505200"/>
            <a:chExt cx="4386490" cy="2743200"/>
          </a:xfrm>
        </p:grpSpPr>
        <p:pic>
          <p:nvPicPr>
            <p:cNvPr id="15" name="Content Placeholder 20" descr="TriplePt5B_Mesh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3505200"/>
              <a:ext cx="4386490" cy="274320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3733800" y="3886200"/>
              <a:ext cx="4572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733800" y="5715000"/>
              <a:ext cx="4572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5112" y="3505200"/>
              <a:ext cx="892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3MV/m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3581400"/>
              <a:ext cx="892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4MV/m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1028700" y="4000500"/>
              <a:ext cx="3048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5800" y="5638800"/>
              <a:ext cx="1067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3.5MV/m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V="1">
              <a:off x="838304" y="5410096"/>
              <a:ext cx="381000" cy="2288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3619500" y="3771900"/>
              <a:ext cx="1524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0" y="6488668"/>
            <a:ext cx="26683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Work of Ken </a:t>
            </a:r>
            <a:r>
              <a:rPr lang="en-US" dirty="0" err="1" smtClean="0"/>
              <a:t>Surles</a:t>
            </a:r>
            <a:r>
              <a:rPr lang="en-US" dirty="0" smtClean="0"/>
              <a:t>-Law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199" y="3340733"/>
            <a:ext cx="16081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At 100kV bias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86281" y="3340733"/>
            <a:ext cx="21339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Ceramic sleeve…..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34042" y="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Plan B…..</a:t>
            </a:r>
            <a:endParaRPr lang="en-US" sz="3600" dirty="0"/>
          </a:p>
        </p:txBody>
      </p:sp>
      <p:cxnSp>
        <p:nvCxnSpPr>
          <p:cNvPr id="31" name="Straight Arrow Connector 30"/>
          <p:cNvCxnSpPr>
            <a:stCxn id="27" idx="0"/>
          </p:cNvCxnSpPr>
          <p:nvPr/>
        </p:nvCxnSpPr>
        <p:spPr bwMode="auto">
          <a:xfrm rot="16200000" flipV="1">
            <a:off x="6397270" y="1584763"/>
            <a:ext cx="792742" cy="2719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2" descr="M:\inj_group\Archive\Pics\TestCaveInvGunElectrode\P1000181.JPG"/>
          <p:cNvPicPr>
            <a:picLocks noChangeAspect="1" noChangeArrowheads="1"/>
          </p:cNvPicPr>
          <p:nvPr/>
        </p:nvPicPr>
        <p:blipFill>
          <a:blip r:embed="rId5"/>
          <a:srcRect l="18633" t="10020" r="18253" b="14594"/>
          <a:stretch>
            <a:fillRect/>
          </a:stretch>
        </p:blipFill>
        <p:spPr bwMode="auto">
          <a:xfrm>
            <a:off x="4495799" y="3795442"/>
            <a:ext cx="3006392" cy="2693226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>
            <a:stCxn id="27" idx="2"/>
          </p:cNvCxnSpPr>
          <p:nvPr/>
        </p:nvCxnSpPr>
        <p:spPr bwMode="auto">
          <a:xfrm rot="5400000">
            <a:off x="6368303" y="3619272"/>
            <a:ext cx="1694145" cy="1875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6" y="32213"/>
            <a:ext cx="8759026" cy="644419"/>
          </a:xfrm>
        </p:spPr>
        <p:txBody>
          <a:bodyPr/>
          <a:lstStyle/>
          <a:p>
            <a:r>
              <a:rPr lang="en-US" sz="3200" dirty="0" smtClean="0"/>
              <a:t>Plan B didn’t work.  What’s </a:t>
            </a:r>
            <a:r>
              <a:rPr lang="en-US" sz="3200" dirty="0" smtClean="0"/>
              <a:t>Next? Plan </a:t>
            </a:r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41905" y="676632"/>
            <a:ext cx="875902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Re-polished large grain </a:t>
            </a:r>
            <a:r>
              <a:rPr lang="en-US" sz="2000" dirty="0" err="1" smtClean="0"/>
              <a:t>Nb</a:t>
            </a:r>
            <a:r>
              <a:rPr lang="en-US" sz="2000" dirty="0" smtClean="0"/>
              <a:t> </a:t>
            </a:r>
            <a:r>
              <a:rPr lang="en-US" sz="2000" dirty="0" smtClean="0"/>
              <a:t>Electrode: much better result this time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HV conditioned to 225 kV; </a:t>
            </a:r>
            <a:r>
              <a:rPr lang="en-US" sz="2000" dirty="0" smtClean="0"/>
              <a:t>anode current just tens of </a:t>
            </a:r>
            <a:r>
              <a:rPr lang="en-US" sz="2000" dirty="0" err="1" smtClean="0"/>
              <a:t>pA</a:t>
            </a:r>
            <a:r>
              <a:rPr lang="en-US" sz="2000" dirty="0" smtClean="0"/>
              <a:t>, and x-ray level </a:t>
            </a:r>
            <a:r>
              <a:rPr lang="en-US" sz="2000" dirty="0" smtClean="0"/>
              <a:t>comparable to </a:t>
            </a:r>
            <a:r>
              <a:rPr lang="en-US" sz="2000" dirty="0" smtClean="0"/>
              <a:t>background (</a:t>
            </a:r>
            <a:r>
              <a:rPr lang="en-US" sz="2000" dirty="0" smtClean="0"/>
              <a:t>8 E-3 </a:t>
            </a:r>
            <a:r>
              <a:rPr lang="en-US" sz="2000" dirty="0" err="1" smtClean="0"/>
              <a:t>mR</a:t>
            </a:r>
            <a:r>
              <a:rPr lang="en-US" sz="2000" dirty="0" smtClean="0"/>
              <a:t>/h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Added a leak valve to HV Chamber in case we need to Krypton-process the electrode to eliminate </a:t>
            </a:r>
            <a:r>
              <a:rPr lang="en-US" sz="2000" dirty="0" smtClean="0"/>
              <a:t>FE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Ready to run beam at 200 kV in January 2011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586204" y="3815953"/>
            <a:ext cx="4314728" cy="2926080"/>
            <a:chOff x="141905" y="3904101"/>
            <a:chExt cx="4314728" cy="2926080"/>
          </a:xfrm>
        </p:grpSpPr>
        <p:pic>
          <p:nvPicPr>
            <p:cNvPr id="3" name="Picture 2" descr="invgun_plo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905" y="3904101"/>
              <a:ext cx="4314728" cy="29260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57551" y="3926704"/>
              <a:ext cx="29418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</a:t>
              </a:r>
              <a:r>
                <a:rPr lang="en-US" dirty="0" smtClean="0">
                  <a:solidFill>
                    <a:srgbClr val="0070C0"/>
                  </a:solidFill>
                </a:rPr>
                <a:t>fter re-polishing electrode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8114" y="3904101"/>
            <a:ext cx="4114800" cy="2753774"/>
            <a:chOff x="-632717" y="3731795"/>
            <a:chExt cx="4114800" cy="275377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32717" y="3731795"/>
              <a:ext cx="4114800" cy="2753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0" y="3742038"/>
              <a:ext cx="31341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Before re-polishing electrode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noteworthy comments: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5222" y="808806"/>
            <a:ext cx="71302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Wingdings" pitchFamily="2" charset="2"/>
              <a:buChar char="Ø"/>
            </a:pPr>
            <a:r>
              <a:rPr lang="en-US" sz="2000" dirty="0" smtClean="0"/>
              <a:t>We used Inverted gun 2 at Test Cave to make interesting lifetime measurements that were written up and submitted for publication to PRST-AB: “</a:t>
            </a:r>
            <a:r>
              <a:rPr lang="en-US" sz="2000" dirty="0" smtClean="0"/>
              <a:t>Charge Lifetime Measurements of a DC High Voltage </a:t>
            </a:r>
            <a:r>
              <a:rPr lang="en-US" sz="2000" dirty="0" err="1" smtClean="0"/>
              <a:t>GaAs</a:t>
            </a:r>
            <a:r>
              <a:rPr lang="en-US" sz="2000" dirty="0" smtClean="0"/>
              <a:t> </a:t>
            </a:r>
            <a:r>
              <a:rPr lang="en-US" sz="2000" dirty="0" err="1" smtClean="0"/>
              <a:t>Photogun</a:t>
            </a:r>
            <a:r>
              <a:rPr lang="en-US" sz="2000" dirty="0" smtClean="0"/>
              <a:t> </a:t>
            </a:r>
            <a:r>
              <a:rPr lang="en-US" sz="2000" dirty="0" smtClean="0"/>
              <a:t>at High </a:t>
            </a:r>
            <a:r>
              <a:rPr lang="en-US" sz="2000" dirty="0" smtClean="0"/>
              <a:t>Average </a:t>
            </a:r>
            <a:r>
              <a:rPr lang="en-US" sz="2000" dirty="0" smtClean="0"/>
              <a:t>Current”, J</a:t>
            </a:r>
            <a:r>
              <a:rPr lang="en-US" sz="2000" dirty="0" smtClean="0"/>
              <a:t>. </a:t>
            </a:r>
            <a:r>
              <a:rPr lang="en-US" sz="2000" dirty="0" err="1" smtClean="0"/>
              <a:t>Grames</a:t>
            </a:r>
            <a:r>
              <a:rPr lang="en-US" sz="2000" dirty="0" smtClean="0"/>
              <a:t>, R. </a:t>
            </a:r>
            <a:r>
              <a:rPr lang="en-US" sz="2000" dirty="0" smtClean="0"/>
              <a:t>Suleiman.  We expect a similarly detailed complementary study to happen in 2011</a:t>
            </a:r>
          </a:p>
          <a:p>
            <a:pPr marL="225425" indent="-225425">
              <a:buFont typeface="Wingdings" pitchFamily="2" charset="2"/>
              <a:buChar char="Ø"/>
            </a:pPr>
            <a:endParaRPr lang="en-US" sz="2000" dirty="0" smtClean="0"/>
          </a:p>
          <a:p>
            <a:pPr marL="225425" indent="-225425">
              <a:buFont typeface="Wingdings" pitchFamily="2" charset="2"/>
              <a:buChar char="Ø"/>
            </a:pPr>
            <a:r>
              <a:rPr lang="en-US" sz="2000" dirty="0" smtClean="0"/>
              <a:t>We learned from extensive ops at CEBAF that the insulator appears to “charge up” (theory:  x-rays hit insulator and make electron/hole pairs).  This can introduce a small orbit shift out of the gun, and sometimes we observe an electrical discharge that can generate a gas load which can hurt photocathode QE.  We are purchasing new insulators with small conductivity to bleed away charge. And a symmetric design would help, with insulator directly behind electrode.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494" y="267128"/>
            <a:ext cx="7772400" cy="719191"/>
          </a:xfrm>
        </p:spPr>
        <p:txBody>
          <a:bodyPr/>
          <a:lstStyle/>
          <a:p>
            <a:r>
              <a:rPr lang="en-US" dirty="0" smtClean="0"/>
              <a:t>Plans for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493" y="986319"/>
            <a:ext cx="8417105" cy="5229546"/>
          </a:xfrm>
        </p:spPr>
        <p:txBody>
          <a:bodyPr/>
          <a:lstStyle/>
          <a:p>
            <a:pPr marL="339725" indent="-339725" algn="l">
              <a:buClrTx/>
              <a:buFont typeface="Wingdings" pitchFamily="2" charset="2"/>
              <a:buChar char="Ø"/>
            </a:pPr>
            <a:r>
              <a:rPr lang="en-US" dirty="0" smtClean="0"/>
              <a:t>Continued FE testing: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Stainless Steel, Kr-processing</a:t>
            </a:r>
          </a:p>
          <a:p>
            <a:pPr marL="339725" indent="-339725" algn="l">
              <a:buClrTx/>
              <a:buFont typeface="Wingdings" pitchFamily="2" charset="2"/>
              <a:buChar char="Ø"/>
            </a:pPr>
            <a:r>
              <a:rPr lang="en-US" dirty="0" smtClean="0"/>
              <a:t>Demonstrate long lifetime operation at 200kV and at high average current using today’s Inverted Gun, with </a:t>
            </a:r>
            <a:r>
              <a:rPr lang="en-US" dirty="0" err="1" smtClean="0"/>
              <a:t>superlattice</a:t>
            </a:r>
            <a:r>
              <a:rPr lang="en-US" dirty="0" smtClean="0"/>
              <a:t> photocathode and </a:t>
            </a:r>
            <a:r>
              <a:rPr lang="en-US" dirty="0" err="1" smtClean="0"/>
              <a:t>rf</a:t>
            </a:r>
            <a:r>
              <a:rPr lang="en-US" dirty="0" smtClean="0"/>
              <a:t>-pulsed IR light (i.e., polarized beam)</a:t>
            </a:r>
          </a:p>
          <a:p>
            <a:pPr marL="339725" indent="-339725" algn="l">
              <a:buClrTx/>
              <a:buFont typeface="Wingdings" pitchFamily="2" charset="2"/>
              <a:buChar char="Ø"/>
            </a:pPr>
            <a:r>
              <a:rPr lang="en-US" dirty="0" smtClean="0"/>
              <a:t>Test today’s side-ceramic design using new insulator with small amount of conductivity (eliminate charging-discharging and associated vacuum bursts, and orbit shifts)</a:t>
            </a:r>
          </a:p>
          <a:p>
            <a:pPr marL="339725" indent="-339725" algn="l">
              <a:buClrTx/>
              <a:buFont typeface="Wingdings" pitchFamily="2" charset="2"/>
              <a:buChar char="Ø"/>
            </a:pPr>
            <a:r>
              <a:rPr lang="en-US" dirty="0" smtClean="0"/>
              <a:t>Working on new spherical electrode to reduce gradient</a:t>
            </a:r>
          </a:p>
          <a:p>
            <a:pPr marL="339725" indent="-339725" algn="l">
              <a:buClrTx/>
              <a:buFont typeface="Wingdings" pitchFamily="2" charset="2"/>
              <a:buChar char="Ø"/>
            </a:pPr>
            <a:r>
              <a:rPr lang="en-US" dirty="0" smtClean="0"/>
              <a:t>Start building symmetric inverted gun with new, smaller photocathode puck</a:t>
            </a:r>
          </a:p>
          <a:p>
            <a:pPr marL="339725" indent="-339725" algn="l">
              <a:buClrTx/>
              <a:buFont typeface="Wingdings" pitchFamily="2" charset="2"/>
              <a:buChar char="Ø"/>
            </a:pPr>
            <a:endParaRPr lang="en-US" dirty="0" smtClean="0"/>
          </a:p>
          <a:p>
            <a:pPr marL="339725" indent="-339725" algn="l">
              <a:buClrTx/>
              <a:buFont typeface="Wingdings" pitchFamily="2" charset="2"/>
              <a:buChar char="Ø"/>
            </a:pPr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Arial" pitchFamily="34" charset="0"/>
              </a:rPr>
              <a:t>Field Emission – Most Important Issue </a:t>
            </a:r>
          </a:p>
        </p:txBody>
      </p:sp>
      <p:pic>
        <p:nvPicPr>
          <p:cNvPr id="19474" name="Picture 8" descr="DSCF0397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762000" y="696913"/>
            <a:ext cx="2909455" cy="38757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75" name="TextBox 9"/>
          <p:cNvSpPr txBox="1">
            <a:spLocks noChangeArrowheads="1"/>
          </p:cNvSpPr>
          <p:nvPr/>
        </p:nvSpPr>
        <p:spPr bwMode="auto">
          <a:xfrm>
            <a:off x="228600" y="4598075"/>
            <a:ext cx="38862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Previous measurements with flat electrodes, small gaps and low voltage -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not very useful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Want to keep gun dimensions about the same – suggests our 200kV gun needs “quiet” electrodes to 10MV/m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22776" y="925513"/>
            <a:ext cx="4572000" cy="3048000"/>
            <a:chOff x="4267200" y="914400"/>
            <a:chExt cx="4572000" cy="3048000"/>
          </a:xfrm>
        </p:grpSpPr>
        <p:graphicFrame>
          <p:nvGraphicFramePr>
            <p:cNvPr id="7" name="Chart 6"/>
            <p:cNvGraphicFramePr/>
            <p:nvPr/>
          </p:nvGraphicFramePr>
          <p:xfrm>
            <a:off x="4267200" y="914400"/>
            <a:ext cx="45720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 rot="5400000">
              <a:off x="6973094" y="232330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421188" y="3962400"/>
            <a:ext cx="4572000" cy="2667000"/>
            <a:chOff x="4267200" y="3657600"/>
            <a:chExt cx="4572000" cy="2667000"/>
          </a:xfrm>
        </p:grpSpPr>
        <p:graphicFrame>
          <p:nvGraphicFramePr>
            <p:cNvPr id="8" name="Chart 7"/>
            <p:cNvGraphicFramePr/>
            <p:nvPr/>
          </p:nvGraphicFramePr>
          <p:xfrm>
            <a:off x="4267200" y="3657600"/>
            <a:ext cx="4572000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>
              <a:off x="6934201" y="4648200"/>
              <a:ext cx="182880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2" name="TextBox 20"/>
          <p:cNvSpPr txBox="1">
            <a:spLocks noChangeArrowheads="1"/>
          </p:cNvSpPr>
          <p:nvPr/>
        </p:nvSpPr>
        <p:spPr bwMode="auto">
          <a:xfrm>
            <a:off x="4038600" y="573087"/>
            <a:ext cx="4876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Stainless Steel and Diamond-Paste Polishing Good to ~ 5MV/m and 100kV.  </a:t>
            </a:r>
          </a:p>
        </p:txBody>
      </p:sp>
      <p:sp>
        <p:nvSpPr>
          <p:cNvPr id="19463" name="TextBox 16"/>
          <p:cNvSpPr txBox="1">
            <a:spLocks noChangeArrowheads="1"/>
          </p:cNvSpPr>
          <p:nvPr/>
        </p:nvSpPr>
        <p:spPr bwMode="auto">
          <a:xfrm>
            <a:off x="4495800" y="6488113"/>
            <a:ext cx="441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cs typeface="Arial" pitchFamily="34" charset="0"/>
              </a:rPr>
              <a:t>Work of Ken </a:t>
            </a:r>
            <a:r>
              <a:rPr lang="en-US" dirty="0" err="1">
                <a:cs typeface="Arial" pitchFamily="34" charset="0"/>
              </a:rPr>
              <a:t>Surles</a:t>
            </a:r>
            <a:r>
              <a:rPr lang="en-US" dirty="0">
                <a:cs typeface="Arial" pitchFamily="34" charset="0"/>
              </a:rPr>
              <a:t>-Law, Jefferson Lab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7388" y="1219200"/>
            <a:ext cx="4495800" cy="2514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7388" y="3733800"/>
            <a:ext cx="4495800" cy="26670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6440488" y="5383213"/>
            <a:ext cx="382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67" name="TextBox 25"/>
          <p:cNvSpPr txBox="1">
            <a:spLocks noChangeArrowheads="1"/>
          </p:cNvSpPr>
          <p:nvPr/>
        </p:nvSpPr>
        <p:spPr bwMode="auto">
          <a:xfrm>
            <a:off x="5183188" y="3516313"/>
            <a:ext cx="7350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5MV/m</a:t>
            </a:r>
          </a:p>
        </p:txBody>
      </p:sp>
      <p:sp>
        <p:nvSpPr>
          <p:cNvPr id="19468" name="TextBox 28"/>
          <p:cNvSpPr txBox="1">
            <a:spLocks noChangeArrowheads="1"/>
          </p:cNvSpPr>
          <p:nvPr/>
        </p:nvSpPr>
        <p:spPr bwMode="auto">
          <a:xfrm>
            <a:off x="6097588" y="4964113"/>
            <a:ext cx="6429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100kV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373689" y="3402013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Trinity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052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4191000" cy="1477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Single Crystal Niobium:</a:t>
            </a: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Capable of operation at higher voltage and 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gradient?</a:t>
            </a:r>
            <a:endParaRPr lang="en-US" dirty="0">
              <a:solidFill>
                <a:srgbClr val="C00000"/>
              </a:solidFill>
              <a:cs typeface="Arial" pitchFamily="34" charset="0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Buffer chemical polish (BCP) much easier than diamond-paste-polish</a:t>
            </a:r>
          </a:p>
        </p:txBody>
      </p:sp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4724400" y="61722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Work of Ken Surles-Law, Jefferson Lab</a:t>
            </a:r>
          </a:p>
        </p:txBody>
      </p:sp>
      <p:graphicFrame>
        <p:nvGraphicFramePr>
          <p:cNvPr id="19" name="Chart 18"/>
          <p:cNvGraphicFramePr/>
          <p:nvPr/>
        </p:nvGraphicFramePr>
        <p:xfrm>
          <a:off x="4495800" y="228600"/>
          <a:ext cx="4495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096" y="2087563"/>
            <a:ext cx="2057455" cy="30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133602" y="5172809"/>
            <a:ext cx="2286000" cy="15697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cs typeface="Arial" pitchFamily="34" charset="0"/>
              </a:rPr>
              <a:t>Replace conventional ceramic insulator with “Inverted” insulator:  no SF6 and no HV breakdown outside chamber</a:t>
            </a: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2087563"/>
            <a:ext cx="2057400" cy="308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28600" y="5172935"/>
            <a:ext cx="1981105" cy="13235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cs typeface="Arial" pitchFamily="34" charset="0"/>
              </a:rPr>
              <a:t>Conventional geometry: cathode electrode mounted on metal support structure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3581400"/>
            <a:ext cx="2667000" cy="762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55" y="0"/>
            <a:ext cx="8013843" cy="808806"/>
          </a:xfrm>
          <a:noFill/>
        </p:spPr>
        <p:txBody>
          <a:bodyPr/>
          <a:lstStyle/>
          <a:p>
            <a:r>
              <a:rPr lang="en-US" sz="2400" dirty="0" smtClean="0"/>
              <a:t>Single Crystal </a:t>
            </a:r>
            <a:r>
              <a:rPr lang="en-US" sz="2400" dirty="0" err="1" smtClean="0"/>
              <a:t>Nb</a:t>
            </a:r>
            <a:r>
              <a:rPr lang="en-US" sz="2400" dirty="0" smtClean="0"/>
              <a:t>: Good Cathode Electrode Material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05" y="1178138"/>
            <a:ext cx="8760931" cy="35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96337" y="808806"/>
            <a:ext cx="52080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 No field emission at 225kV bias and 50mm gap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16200000" flipH="1">
            <a:off x="6185043" y="1342524"/>
            <a:ext cx="339047" cy="1027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99276" y="4897652"/>
            <a:ext cx="3403560" cy="369332"/>
          </a:xfrm>
          <a:prstGeom prst="rect">
            <a:avLst/>
          </a:prstGeom>
          <a:solidFill>
            <a:schemeClr val="bg1"/>
          </a:solidFill>
          <a:ln>
            <a:solidFill>
              <a:srgbClr val="034A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Voltage induced gas desorption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 bwMode="auto">
          <a:xfrm rot="16200000" flipV="1">
            <a:off x="5786640" y="3483235"/>
            <a:ext cx="986587" cy="18422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34A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7" idx="0"/>
          </p:cNvCxnSpPr>
          <p:nvPr/>
        </p:nvCxnSpPr>
        <p:spPr bwMode="auto">
          <a:xfrm rot="16200000" flipV="1">
            <a:off x="5946129" y="3642725"/>
            <a:ext cx="986587" cy="1523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34A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4726113" y="3911066"/>
            <a:ext cx="2474945" cy="986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34A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" descr="Trinity 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29" y="4357274"/>
            <a:ext cx="3101363" cy="232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169" y="4357274"/>
            <a:ext cx="1551152" cy="232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59258" y="1517185"/>
            <a:ext cx="3352200" cy="369332"/>
          </a:xfrm>
          <a:prstGeom prst="rect">
            <a:avLst/>
          </a:prstGeom>
          <a:noFill/>
          <a:ln>
            <a:solidFill>
              <a:srgbClr val="40911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Anode Current (i.e. FE current)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1456542" y="2176158"/>
            <a:ext cx="589555" cy="10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499276" y="6400531"/>
            <a:ext cx="27324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Work of M. </a:t>
            </a:r>
            <a:r>
              <a:rPr lang="en-US" dirty="0" err="1" smtClean="0"/>
              <a:t>BastaniNejad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-1091541" y="2836555"/>
            <a:ext cx="2638741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0911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52755" y="2106740"/>
            <a:ext cx="1134257" cy="369332"/>
          </a:xfrm>
          <a:prstGeom prst="rect">
            <a:avLst/>
          </a:prstGeom>
          <a:noFill/>
          <a:ln>
            <a:solidFill>
              <a:srgbClr val="40911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2.5nA FS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6649" y="5373922"/>
            <a:ext cx="23688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“Noise” comes from conditioning resistor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390167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Emittance and Brightness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1034" y="771960"/>
            <a:ext cx="4791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/>
              <a:t>Normalized Emittance from GaAs is:</a:t>
            </a:r>
            <a:endParaRPr lang="en-US" sz="2000" dirty="0">
              <a:cs typeface="Times New Roman" pitchFamily="18" charset="0"/>
            </a:endParaRPr>
          </a:p>
        </p:txBody>
      </p:sp>
      <p:graphicFrame>
        <p:nvGraphicFramePr>
          <p:cNvPr id="128001" name="Object 2"/>
          <p:cNvGraphicFramePr>
            <a:graphicFrameLocks noChangeAspect="1"/>
          </p:cNvGraphicFramePr>
          <p:nvPr/>
        </p:nvGraphicFramePr>
        <p:xfrm>
          <a:off x="5378346" y="410966"/>
          <a:ext cx="3311525" cy="1111250"/>
        </p:xfrm>
        <a:graphic>
          <a:graphicData uri="http://schemas.openxmlformats.org/presentationml/2006/ole">
            <p:oleObj spid="_x0000_s1026" name="Equation" r:id="rId3" imgW="1511280" imgH="507960" progId="Equation.3">
              <p:embed/>
            </p:oleObj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61034" y="1356189"/>
          <a:ext cx="6773076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964"/>
                <a:gridCol w="6027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Bunch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Charge (= 0.4 pC, 200 </a:t>
                      </a:r>
                      <a:r>
                        <a:rPr lang="el-GR" baseline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A and 499 MHz)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Electric Field at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GaAs surface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eff</a:t>
                      </a:r>
                      <a:endParaRPr lang="en-US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Effective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Temperature of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GaAs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(300 to 400K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780 nm)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eff</a:t>
                      </a:r>
                      <a:endParaRPr lang="en-US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Thermal Energy (= 34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eV)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61034" y="4432622"/>
            <a:ext cx="3685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/>
              <a:t>Normalized Brightness is:</a:t>
            </a: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3946968" y="4664291"/>
          <a:ext cx="1976437" cy="862012"/>
        </p:xfrm>
        <a:graphic>
          <a:graphicData uri="http://schemas.openxmlformats.org/presentationml/2006/ole">
            <p:oleObj spid="_x0000_s1027" name="Equation" r:id="rId4" imgW="901440" imgH="393480" progId="Equation.3">
              <p:embed/>
            </p:oleObj>
          </a:graphicData>
        </a:graphic>
      </p:graphicFrame>
      <p:sp>
        <p:nvSpPr>
          <p:cNvPr id="24" name="Rounded Rectangular Callout 23"/>
          <p:cNvSpPr/>
          <p:nvPr/>
        </p:nvSpPr>
        <p:spPr bwMode="auto">
          <a:xfrm>
            <a:off x="6346268" y="4282327"/>
            <a:ext cx="2084011" cy="1100810"/>
          </a:xfrm>
          <a:prstGeom prst="wedgeRoundRectCallout">
            <a:avLst>
              <a:gd name="adj1" fmla="val -68504"/>
              <a:gd name="adj2" fmla="val 212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Brightness is proportional to Gun HV</a:t>
            </a:r>
            <a:endParaRPr lang="en-US" sz="20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426478" y="2578813"/>
          <a:ext cx="42633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41"/>
                <a:gridCol w="1423686"/>
                <a:gridCol w="1296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Gun HV (kV)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cs typeface="Times New Roman" pitchFamily="18" charset="0"/>
                        </a:rPr>
                        <a:t>(MV/m)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dirty="0" smtClean="0"/>
                        <a:t>(μm)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1034" y="5661061"/>
            <a:ext cx="860315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00050" indent="-400050">
              <a:buFont typeface="Wingdings" pitchFamily="2" charset="2"/>
              <a:buChar char="Ø"/>
            </a:pPr>
            <a:r>
              <a:rPr lang="en-US" sz="2000" dirty="0" smtClean="0"/>
              <a:t>For ILC, we don’t worry about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(because damping ring will take care of it), but we contend </a:t>
            </a:r>
            <a:r>
              <a:rPr lang="en-US" sz="2000" dirty="0" err="1" smtClean="0"/>
              <a:t>photoinjector</a:t>
            </a:r>
            <a:r>
              <a:rPr lang="en-US" sz="2000" dirty="0" smtClean="0"/>
              <a:t> will benefit from stiffer beam from gun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8" y="608049"/>
            <a:ext cx="8834378" cy="337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8011" y="54050"/>
            <a:ext cx="500649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field emission at 225kV bias and 20mm gap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 bwMode="auto">
          <a:xfrm rot="16200000" flipH="1">
            <a:off x="6279405" y="685237"/>
            <a:ext cx="523713" cy="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5829" y="3796784"/>
            <a:ext cx="3403560" cy="369332"/>
          </a:xfrm>
          <a:prstGeom prst="rect">
            <a:avLst/>
          </a:prstGeom>
          <a:solidFill>
            <a:schemeClr val="bg1"/>
          </a:solidFill>
          <a:ln>
            <a:solidFill>
              <a:srgbClr val="034A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Voltage induced gas desorption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V="1">
            <a:off x="6453346" y="3122517"/>
            <a:ext cx="805130" cy="543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34A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9779" y="1210564"/>
            <a:ext cx="3352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40911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Anode Current (i.e. FE current)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930455" y="1706156"/>
            <a:ext cx="252518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8" name="Chart 17"/>
          <p:cNvGraphicFramePr/>
          <p:nvPr/>
        </p:nvGraphicFramePr>
        <p:xfrm>
          <a:off x="68458" y="3981450"/>
          <a:ext cx="4801493" cy="269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18662" y="4365010"/>
            <a:ext cx="3710727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Wingdings" pitchFamily="2" charset="2"/>
              <a:buChar char="§"/>
            </a:pPr>
            <a:r>
              <a:rPr lang="en-US" dirty="0" smtClean="0"/>
              <a:t>But Niobium can be pushed too far, producing (many?) field emission sites. Avoid small gaps.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/>
              <a:t>These field emission sites can be difficult to process out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/>
              <a:t>Krypton processing works</a:t>
            </a:r>
          </a:p>
          <a:p>
            <a:pPr marL="169863" indent="-169863">
              <a:buFont typeface="Wingdings" pitchFamily="2" charset="2"/>
              <a:buChar char="§"/>
            </a:pPr>
            <a:r>
              <a:rPr lang="en-US" dirty="0" smtClean="0"/>
              <a:t>Sometimes, electrode needs to be re-BCP-ed.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458" y="54048"/>
            <a:ext cx="27324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Work of M. </a:t>
            </a:r>
            <a:r>
              <a:rPr lang="en-US" dirty="0" err="1" smtClean="0"/>
              <a:t>BastaniNejad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1089061" y="5260368"/>
            <a:ext cx="15205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49349" y="5106256"/>
            <a:ext cx="69864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547991" y="492159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Stay on this side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253793" y="6435796"/>
            <a:ext cx="27324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Work of M. </a:t>
            </a:r>
            <a:r>
              <a:rPr lang="en-US" dirty="0" err="1" smtClean="0"/>
              <a:t>BastaniNejad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098" y="2856216"/>
            <a:ext cx="5343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62454" y="154112"/>
            <a:ext cx="8316295" cy="808806"/>
          </a:xfrm>
        </p:spPr>
        <p:txBody>
          <a:bodyPr/>
          <a:lstStyle/>
          <a:p>
            <a:r>
              <a:rPr lang="en-US" dirty="0" smtClean="0"/>
              <a:t>Krypton Processing works…..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78211" y="962918"/>
            <a:ext cx="8316295" cy="18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field emission from a diamond-paste polished stainless steel electrode, to 225kV at 50mm gap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 SS electrode now performs as well as any </a:t>
            </a:r>
            <a:r>
              <a:rPr lang="en-US" sz="20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Nb</a:t>
            </a:r>
            <a:r>
              <a:rPr lang="en-US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electrode we’ve tested, at least with our 225kV supply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 when stainless goes bad, it seems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worse than when </a:t>
            </a:r>
            <a:r>
              <a:rPr kumimoji="0" lang="en-US" sz="200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Nb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goes bad….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11" y="1276848"/>
            <a:ext cx="8316295" cy="808806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Higher Gun Bias Voltage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8195" y="808806"/>
            <a:ext cx="80523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Reduce space-charge-induced </a:t>
            </a:r>
            <a:r>
              <a:rPr lang="en-US" sz="2400" dirty="0" err="1" smtClean="0">
                <a:solidFill>
                  <a:srgbClr val="FF0000"/>
                </a:solidFill>
              </a:rPr>
              <a:t>emittance</a:t>
            </a:r>
            <a:r>
              <a:rPr lang="en-US" sz="2400" dirty="0" smtClean="0">
                <a:solidFill>
                  <a:srgbClr val="FF0000"/>
                </a:solidFill>
              </a:rPr>
              <a:t> growth, maintain small transverse beam profile and short </a:t>
            </a:r>
            <a:r>
              <a:rPr lang="en-US" sz="2400" dirty="0" err="1" smtClean="0">
                <a:solidFill>
                  <a:srgbClr val="FF0000"/>
                </a:solidFill>
              </a:rPr>
              <a:t>bunchlength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82625" lvl="2" indent="-2254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 other words, make a “stiff” beam right from the gun</a:t>
            </a:r>
          </a:p>
          <a:p>
            <a:pPr marL="682625" lvl="2" indent="-2254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Particularly important for high bunch charge beam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CEBAF guns have always operated at 100kV (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= 0.55)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Expect better transmission for </a:t>
            </a:r>
            <a:r>
              <a:rPr lang="en-US" sz="2400" dirty="0" err="1" smtClean="0"/>
              <a:t>Qweak</a:t>
            </a:r>
            <a:r>
              <a:rPr lang="en-US" sz="2400" dirty="0" smtClean="0"/>
              <a:t> at 140kV (and ILC Baseline design) (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= 0.62)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Later, we envision an improved CEBAF </a:t>
            </a:r>
            <a:r>
              <a:rPr lang="en-US" sz="2400" dirty="0" err="1" smtClean="0"/>
              <a:t>photoinjector</a:t>
            </a:r>
            <a:r>
              <a:rPr lang="en-US" sz="2400" dirty="0" smtClean="0"/>
              <a:t> with a 200kV gun and SRF capture section (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= 0.69)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dirty="0" smtClean="0"/>
              <a:t>Indentify what it takes to reach 350kV bias voltage or higher (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= 0.8+).  For ILC, CLIC, EIC, etc., </a:t>
            </a:r>
          </a:p>
        </p:txBody>
      </p:sp>
      <p:sp>
        <p:nvSpPr>
          <p:cNvPr id="4" name="Rectangle 93"/>
          <p:cNvSpPr>
            <a:spLocks noChangeArrowheads="1"/>
          </p:cNvSpPr>
          <p:nvPr/>
        </p:nvSpPr>
        <p:spPr bwMode="auto">
          <a:xfrm>
            <a:off x="801384" y="5342562"/>
            <a:ext cx="7839182" cy="955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>
                <a:latin typeface="Arial" charset="0"/>
              </a:rPr>
              <a:t>Biggest obstacle: Field </a:t>
            </a:r>
            <a:r>
              <a:rPr lang="en-US" sz="2400" dirty="0" smtClean="0">
                <a:latin typeface="Arial" charset="0"/>
              </a:rPr>
              <a:t>emission and </a:t>
            </a:r>
            <a:r>
              <a:rPr lang="en-US" sz="2400" dirty="0">
                <a:latin typeface="Arial" charset="0"/>
              </a:rPr>
              <a:t>HV breakdown…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latin typeface="Arial" charset="0"/>
              </a:rPr>
              <a:t> which lead to Photocathode </a:t>
            </a:r>
            <a:r>
              <a:rPr lang="en-US" sz="2400" dirty="0" smtClean="0">
                <a:latin typeface="Arial" charset="0"/>
              </a:rPr>
              <a:t>Death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4419600" y="1066800"/>
          <a:ext cx="45720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52400" y="1066800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5800" y="6858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Measurements at CEBAF/JLab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029200" y="6858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PARMELA Simulation Results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609600" y="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cs typeface="Arial" pitchFamily="34" charset="0"/>
              </a:rPr>
              <a:t>Benchmarking PARMELA Simulation Results Against Beam-Based Measurements at CEBAF/Jefferson Lab – work of Ashwini Jayaprakash, JLab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324600"/>
            <a:ext cx="85344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Message:  Beam quality, including transmission, improves at higher gun voltage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152400" y="3657600"/>
          <a:ext cx="426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419600" y="36576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886200" y="3352800"/>
            <a:ext cx="1066800" cy="669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Similar Trends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6680" cy="808806"/>
          </a:xfrm>
        </p:spPr>
        <p:txBody>
          <a:bodyPr/>
          <a:lstStyle/>
          <a:p>
            <a:r>
              <a:rPr lang="en-US" dirty="0" smtClean="0"/>
              <a:t>Charge Lifetime vs. Gun High Voltage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2538" y="808806"/>
            <a:ext cx="47192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12787" y="1462641"/>
            <a:ext cx="2803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lifetime at 200 kV due to field emission</a:t>
            </a:r>
          </a:p>
          <a:p>
            <a:endParaRPr lang="en-US" dirty="0" smtClean="0"/>
          </a:p>
          <a:p>
            <a:r>
              <a:rPr lang="en-US" dirty="0" smtClean="0"/>
              <a:t>And vacuum bursts often killed QE completely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rot="10800000" flipV="1">
            <a:off x="4143737" y="2201304"/>
            <a:ext cx="1569050" cy="9122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67585" y="4201610"/>
          <a:ext cx="6473898" cy="23896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30697"/>
                <a:gridCol w="1115070"/>
                <a:gridCol w="1342413"/>
                <a:gridCol w="1385718"/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 = 2 </a:t>
                      </a:r>
                      <a:r>
                        <a:rPr lang="en-US" sz="1600" dirty="0" smtClean="0"/>
                        <a:t>mA, Bulk GaAs </a:t>
                      </a:r>
                      <a:endParaRPr lang="en-US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(5</a:t>
                      </a:r>
                      <a:r>
                        <a:rPr lang="en-US" sz="1600" baseline="0" dirty="0" smtClean="0"/>
                        <a:t> mm Active Area, </a:t>
                      </a:r>
                      <a:r>
                        <a:rPr lang="en-US" sz="1600" dirty="0" smtClean="0"/>
                        <a:t>350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 Laser Spot)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Gun HV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+mn-lt"/>
                          <a:ea typeface="+mn-ea"/>
                          <a:cs typeface="+mn-cs"/>
                        </a:rPr>
                        <a:t>100 kV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+mn-lt"/>
                          <a:ea typeface="+mn-ea"/>
                          <a:cs typeface="+mn-cs"/>
                        </a:rPr>
                        <a:t>140 kV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+mn-lt"/>
                          <a:ea typeface="+mn-ea"/>
                          <a:cs typeface="+mn-cs"/>
                        </a:rPr>
                        <a:t>200 kV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Anode Current (pA)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0.0 ± 0.3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-8 </a:t>
                      </a:r>
                      <a:r>
                        <a:rPr lang="en-US" sz="1600" dirty="0" smtClean="0"/>
                        <a:t>± 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-520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± 20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X-ray Detector 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/>
                        <a:t>E-2 mR/h)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1.5 ± 0.5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+mn-ea"/>
                          <a:cs typeface="+mn-cs"/>
                        </a:rPr>
                        <a:t>105 </a:t>
                      </a:r>
                      <a:r>
                        <a:rPr lang="en-US" sz="1600" dirty="0" smtClean="0"/>
                        <a:t>± 5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+mn-ea"/>
                          <a:cs typeface="+mn-cs"/>
                        </a:rPr>
                        <a:t>5700 </a:t>
                      </a:r>
                      <a:r>
                        <a:rPr lang="en-US" sz="1600" dirty="0" smtClean="0"/>
                        <a:t>± 300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Gun </a:t>
                      </a:r>
                      <a:r>
                        <a:rPr lang="en-US" sz="1600" dirty="0" smtClean="0"/>
                        <a:t>Vacuum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(pA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Y-Chamber </a:t>
                      </a:r>
                      <a:r>
                        <a:rPr lang="en-US" sz="1600" dirty="0" smtClean="0"/>
                        <a:t>Vacuum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(nA</a:t>
                      </a:r>
                      <a:r>
                        <a:rPr lang="en-US" sz="1600" dirty="0"/>
                        <a:t>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3.0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.0 – 3.2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600" baseline="0" dirty="0" smtClean="0"/>
                        <a:t>– </a:t>
                      </a:r>
                      <a:r>
                        <a:rPr lang="en-US" sz="1600" baseline="0" dirty="0" smtClean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50" marR="6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9" descr="Figure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3790950" cy="3395491"/>
          </a:xfrm>
          <a:prstGeom prst="rect">
            <a:avLst/>
          </a:prstGeom>
          <a:noFill/>
        </p:spPr>
      </p:pic>
      <p:pic>
        <p:nvPicPr>
          <p:cNvPr id="57345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906892" cy="297180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738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724400" y="6088559"/>
            <a:ext cx="411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kumimoji="0" lang="en-GB" sz="1100" b="0" i="1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igure </a:t>
            </a:r>
            <a:r>
              <a:rPr kumimoji="0" lang="en-GB" sz="1100" b="0" i="1" u="none" strike="noStrike" cap="none" normalizeH="0" baseline="0" dirty="0" smtClean="0" bmk="_Ref25666926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10</a:t>
            </a:r>
            <a:r>
              <a:rPr kumimoji="0" lang="en-GB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“Ball” type gun electrode with a side support for the inverted ceramic calculated for 250 kV. The maximum gradient was 8 MV/m and but the region around the ceramic is not shielded from the max gradient.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52400"/>
            <a:ext cx="449648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Al </a:t>
            </a:r>
            <a:r>
              <a:rPr lang="en-US" sz="1600" dirty="0" err="1" smtClean="0"/>
              <a:t>Dudas</a:t>
            </a:r>
            <a:r>
              <a:rPr lang="en-US" sz="1600" dirty="0" smtClean="0"/>
              <a:t> and Mike </a:t>
            </a:r>
            <a:r>
              <a:rPr lang="en-US" sz="1600" dirty="0" err="1" smtClean="0"/>
              <a:t>Neubauer</a:t>
            </a:r>
            <a:r>
              <a:rPr lang="en-US" sz="1600" dirty="0" smtClean="0"/>
              <a:t>, </a:t>
            </a:r>
            <a:r>
              <a:rPr lang="en-US" sz="1600" dirty="0" err="1" smtClean="0"/>
              <a:t>Muons</a:t>
            </a:r>
            <a:r>
              <a:rPr lang="en-US" sz="1600" dirty="0" smtClean="0"/>
              <a:t> Inc.</a:t>
            </a:r>
            <a:endParaRPr lang="en-US" sz="1600" dirty="0"/>
          </a:p>
        </p:txBody>
      </p:sp>
      <p:pic>
        <p:nvPicPr>
          <p:cNvPr id="57346" name="Picture 18" descr="Figure1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819400"/>
            <a:ext cx="3200400" cy="32804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5696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Plan </a:t>
            </a:r>
            <a:r>
              <a:rPr lang="en-US" sz="3600" dirty="0" smtClean="0"/>
              <a:t>D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3954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19923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938" y="92751"/>
            <a:ext cx="3132137" cy="593049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cs typeface="Arial" pitchFamily="34" charset="0"/>
              </a:rPr>
              <a:t>“Inverted” Gun</a:t>
            </a:r>
            <a:endParaRPr lang="en-US" sz="3200" dirty="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241550" y="2784475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236788" y="2301875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3333CC"/>
                </a:solidFill>
                <a:latin typeface="Calibri" pitchFamily="34" charset="0"/>
              </a:rPr>
              <a:t>e</a:t>
            </a:r>
            <a:r>
              <a:rPr lang="en-US" baseline="30000">
                <a:solidFill>
                  <a:srgbClr val="3333CC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41663" y="989013"/>
            <a:ext cx="2327275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50000"/>
                  </a:schemeClr>
                </a:solidFill>
              </a:rPr>
              <a:t>Present Ceramic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Exposed to field emission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Large area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Expensive (~$50k)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Lots of metal at HV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2692400" y="1905000"/>
            <a:ext cx="4318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11850" y="1060450"/>
            <a:ext cx="153193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eaLnBrk="0" hangingPunct="0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Medical x-ray technology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34000" y="2819400"/>
            <a:ext cx="3505200" cy="3200400"/>
            <a:chOff x="5257800" y="3505200"/>
            <a:chExt cx="3505200" cy="32004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789" t="3780" r="12138" b="18327"/>
            <a:stretch>
              <a:fillRect/>
            </a:stretch>
          </p:blipFill>
          <p:spPr bwMode="auto">
            <a:xfrm>
              <a:off x="5257800" y="3505200"/>
              <a:ext cx="3505200" cy="307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12538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>
                  <a:solidFill>
                    <a:srgbClr val="F20000"/>
                  </a:solidFill>
                  <a:cs typeface="Arial" pitchFamily="34" charset="0"/>
                </a:rPr>
                <a:t>New design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343400" y="2286000"/>
            <a:ext cx="1660525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chemeClr val="hlink"/>
                </a:solidFill>
              </a:rPr>
              <a:t>New Ceramic</a:t>
            </a:r>
            <a:endParaRPr lang="en-US" sz="1400" dirty="0">
              <a:solidFill>
                <a:schemeClr val="hlink"/>
              </a:solidFill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Compact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~$5k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Less metal at HV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hlink"/>
                </a:solidFill>
              </a:rPr>
              <a:t> No SF6 of N2</a:t>
            </a: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6003925" y="2870200"/>
            <a:ext cx="733425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0" y="1828800"/>
            <a:ext cx="9906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We had low level field emission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90600" y="25146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114300" y="3390900"/>
            <a:ext cx="2362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186362"/>
            <a:ext cx="1724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990600" y="5870575"/>
            <a:ext cx="7404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Arial" pitchFamily="34" charset="0"/>
              </a:rPr>
              <a:t>Move away from “conventional” insulator used on most </a:t>
            </a:r>
            <a:r>
              <a:rPr lang="en-US" sz="1600" dirty="0" err="1" smtClean="0">
                <a:cs typeface="Arial" pitchFamily="34" charset="0"/>
              </a:rPr>
              <a:t>GaAs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photoguns</a:t>
            </a:r>
            <a:r>
              <a:rPr lang="en-US" sz="1600" dirty="0" smtClean="0">
                <a:cs typeface="Arial" pitchFamily="34" charset="0"/>
              </a:rPr>
              <a:t> today – expensive, months to build, prone to damage from field emission.  </a:t>
            </a:r>
          </a:p>
          <a:p>
            <a:pPr algn="ctr"/>
            <a:r>
              <a:rPr lang="en-US" sz="1600" dirty="0" smtClean="0">
                <a:cs typeface="Arial" pitchFamily="34" charset="0"/>
              </a:rPr>
              <a:t>High gradient locations not related to beam optics, lots of metal to polish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01236" y="92751"/>
            <a:ext cx="3312328" cy="5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Old Gun Design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3352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352800"/>
          </a:xfrm>
          <a:prstGeom prst="rect">
            <a:avLst/>
          </a:prstGeom>
          <a:noFill/>
        </p:spPr>
      </p:pic>
      <p:sp>
        <p:nvSpPr>
          <p:cNvPr id="32" name="Rectangular Callout 31"/>
          <p:cNvSpPr/>
          <p:nvPr/>
        </p:nvSpPr>
        <p:spPr bwMode="auto">
          <a:xfrm flipV="1">
            <a:off x="304800" y="3708969"/>
            <a:ext cx="3989798" cy="2861951"/>
          </a:xfrm>
          <a:prstGeom prst="wedgeRectCallou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708971"/>
            <a:ext cx="398979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Inverted Gun#2 at Test Cave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Conditioned to 225kV, with large </a:t>
            </a:r>
            <a:r>
              <a:rPr lang="en-US" dirty="0" smtClean="0"/>
              <a:t>and fine grain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smtClean="0"/>
              <a:t>electrodes  </a:t>
            </a:r>
            <a:endParaRPr lang="en-US" dirty="0" smtClean="0"/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InvGun2 performs well at 140kV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Problematic ops at 200kV.  Small field emission (~</a:t>
            </a:r>
            <a:r>
              <a:rPr lang="en-US" dirty="0" err="1" smtClean="0"/>
              <a:t>nA</a:t>
            </a:r>
            <a:r>
              <a:rPr lang="en-US" dirty="0" smtClean="0"/>
              <a:t>) and occasional vacuum bursts that ruin QE</a:t>
            </a: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dirty="0" smtClean="0"/>
              <a:t>plan B</a:t>
            </a:r>
            <a:r>
              <a:rPr lang="en-US" dirty="0" smtClean="0"/>
              <a:t>” didn’t work, now working on “plan C”</a:t>
            </a:r>
            <a:endParaRPr lang="en-US" dirty="0" smtClean="0"/>
          </a:p>
          <a:p>
            <a:pPr marL="176213" indent="-176213"/>
            <a:endParaRPr lang="en-US" dirty="0"/>
          </a:p>
        </p:txBody>
      </p:sp>
      <p:sp>
        <p:nvSpPr>
          <p:cNvPr id="31" name="Rectangular Callout 30"/>
          <p:cNvSpPr/>
          <p:nvPr/>
        </p:nvSpPr>
        <p:spPr bwMode="auto">
          <a:xfrm>
            <a:off x="4633645" y="184935"/>
            <a:ext cx="4335694" cy="2944989"/>
          </a:xfrm>
          <a:prstGeom prst="wedgeRectCallou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633645" y="184935"/>
            <a:ext cx="42055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dirty="0"/>
              <a:t>Inverted </a:t>
            </a:r>
            <a:r>
              <a:rPr lang="en-US" dirty="0" smtClean="0"/>
              <a:t>Gun#1 installed </a:t>
            </a:r>
            <a:r>
              <a:rPr lang="en-US" dirty="0"/>
              <a:t>at CEBAF, operational since July 23, 2009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/>
              <a:t>Extractor gauge 2x10</a:t>
            </a:r>
            <a:r>
              <a:rPr lang="en-US" baseline="30000" dirty="0"/>
              <a:t>-12</a:t>
            </a:r>
            <a:r>
              <a:rPr lang="en-US" dirty="0"/>
              <a:t> </a:t>
            </a:r>
            <a:r>
              <a:rPr lang="en-US" dirty="0" err="1"/>
              <a:t>Torr</a:t>
            </a:r>
            <a:r>
              <a:rPr lang="en-US" dirty="0"/>
              <a:t> (raw value)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/>
              <a:t>100kV  Lifetime </a:t>
            </a:r>
            <a:r>
              <a:rPr lang="en-US" dirty="0"/>
              <a:t>~ 70C at 150uA </a:t>
            </a:r>
            <a:r>
              <a:rPr lang="en-US" dirty="0" smtClean="0"/>
              <a:t>avg. current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/>
              <a:t>Now o</a:t>
            </a:r>
            <a:r>
              <a:rPr lang="en-US" dirty="0" smtClean="0"/>
              <a:t>perating at 130kV, transmission 95% at 180uA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/>
              <a:t>Occasional orbit shifts and vacuum bursts that can decrease QE…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4" y="0"/>
            <a:ext cx="87630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Improve Lifetime with Higher Bias Voltage?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38800" y="990600"/>
            <a:ext cx="2819400" cy="3505200"/>
            <a:chOff x="576" y="1248"/>
            <a:chExt cx="1776" cy="2208"/>
          </a:xfrm>
        </p:grpSpPr>
        <p:sp>
          <p:nvSpPr>
            <p:cNvPr id="18454" name="AutoShape 4"/>
            <p:cNvSpPr>
              <a:spLocks noChangeArrowheads="1"/>
            </p:cNvSpPr>
            <p:nvPr/>
          </p:nvSpPr>
          <p:spPr bwMode="auto">
            <a:xfrm flipV="1">
              <a:off x="1392" y="2064"/>
              <a:ext cx="144" cy="1344"/>
            </a:xfrm>
            <a:custGeom>
              <a:avLst/>
              <a:gdLst>
                <a:gd name="T0" fmla="*/ 126 w 21600"/>
                <a:gd name="T1" fmla="*/ 672 h 21600"/>
                <a:gd name="T2" fmla="*/ 72 w 21600"/>
                <a:gd name="T3" fmla="*/ 1344 h 21600"/>
                <a:gd name="T4" fmla="*/ 18 w 21600"/>
                <a:gd name="T5" fmla="*/ 672 h 21600"/>
                <a:gd name="T6" fmla="*/ 7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5"/>
            <p:cNvSpPr>
              <a:spLocks noChangeShapeType="1"/>
            </p:cNvSpPr>
            <p:nvPr/>
          </p:nvSpPr>
          <p:spPr bwMode="auto">
            <a:xfrm>
              <a:off x="1200" y="1536"/>
              <a:ext cx="192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6"/>
            <p:cNvSpPr>
              <a:spLocks noChangeShapeType="1"/>
            </p:cNvSpPr>
            <p:nvPr/>
          </p:nvSpPr>
          <p:spPr bwMode="auto">
            <a:xfrm flipH="1">
              <a:off x="1536" y="1536"/>
              <a:ext cx="192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7"/>
            <p:cNvSpPr>
              <a:spLocks noChangeShapeType="1"/>
            </p:cNvSpPr>
            <p:nvPr/>
          </p:nvSpPr>
          <p:spPr bwMode="auto">
            <a:xfrm flipH="1">
              <a:off x="1392" y="1488"/>
              <a:ext cx="48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1488" y="1488"/>
              <a:ext cx="48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76" y="2016"/>
              <a:ext cx="384" cy="192"/>
              <a:chOff x="576" y="1872"/>
              <a:chExt cx="384" cy="192"/>
            </a:xfrm>
          </p:grpSpPr>
          <p:sp>
            <p:nvSpPr>
              <p:cNvPr id="18501" name="Rectangle 10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240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576" y="1872"/>
                <a:ext cx="384" cy="192"/>
                <a:chOff x="576" y="1584"/>
                <a:chExt cx="384" cy="192"/>
              </a:xfrm>
            </p:grpSpPr>
            <p:sp>
              <p:nvSpPr>
                <p:cNvPr id="18503" name="Arc 12"/>
                <p:cNvSpPr>
                  <a:spLocks/>
                </p:cNvSpPr>
                <p:nvPr/>
              </p:nvSpPr>
              <p:spPr bwMode="auto">
                <a:xfrm>
                  <a:off x="816" y="158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96 h 21600"/>
                    <a:gd name="T4" fmla="*/ 0 w 21600"/>
                    <a:gd name="T5" fmla="*/ 9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4" name="Arc 13"/>
                <p:cNvSpPr>
                  <a:spLocks/>
                </p:cNvSpPr>
                <p:nvPr/>
              </p:nvSpPr>
              <p:spPr bwMode="auto">
                <a:xfrm flipV="1">
                  <a:off x="816" y="1680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144 w 21600"/>
                    <a:gd name="T3" fmla="*/ 96 h 21600"/>
                    <a:gd name="T4" fmla="*/ 0 w 21600"/>
                    <a:gd name="T5" fmla="*/ 9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0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76" y="158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76" y="177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60" name="AutoShape 16"/>
            <p:cNvSpPr>
              <a:spLocks noChangeArrowheads="1"/>
            </p:cNvSpPr>
            <p:nvPr/>
          </p:nvSpPr>
          <p:spPr bwMode="auto">
            <a:xfrm>
              <a:off x="576" y="2976"/>
              <a:ext cx="672" cy="48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AutoShape 17"/>
            <p:cNvSpPr>
              <a:spLocks noChangeArrowheads="1"/>
            </p:cNvSpPr>
            <p:nvPr/>
          </p:nvSpPr>
          <p:spPr bwMode="auto">
            <a:xfrm flipH="1">
              <a:off x="1680" y="2976"/>
              <a:ext cx="672" cy="480"/>
            </a:xfrm>
            <a:prstGeom prst="rtTriangle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18"/>
            <p:cNvSpPr>
              <a:spLocks noChangeArrowheads="1"/>
            </p:cNvSpPr>
            <p:nvPr/>
          </p:nvSpPr>
          <p:spPr bwMode="auto">
            <a:xfrm>
              <a:off x="1152" y="3408"/>
              <a:ext cx="624" cy="4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968" y="2016"/>
              <a:ext cx="384" cy="192"/>
              <a:chOff x="576" y="1632"/>
              <a:chExt cx="384" cy="192"/>
            </a:xfrm>
          </p:grpSpPr>
          <p:sp>
            <p:nvSpPr>
              <p:cNvPr id="18494" name="Rectangle 20"/>
              <p:cNvSpPr>
                <a:spLocks noChangeArrowheads="1"/>
              </p:cNvSpPr>
              <p:nvPr/>
            </p:nvSpPr>
            <p:spPr bwMode="auto">
              <a:xfrm flipH="1">
                <a:off x="672" y="1632"/>
                <a:ext cx="288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576" y="1632"/>
                <a:ext cx="384" cy="192"/>
                <a:chOff x="576" y="1632"/>
                <a:chExt cx="384" cy="192"/>
              </a:xfrm>
            </p:grpSpPr>
            <p:sp>
              <p:nvSpPr>
                <p:cNvPr id="18496" name="Line 22"/>
                <p:cNvSpPr>
                  <a:spLocks noChangeShapeType="1"/>
                </p:cNvSpPr>
                <p:nvPr/>
              </p:nvSpPr>
              <p:spPr bwMode="auto">
                <a:xfrm>
                  <a:off x="72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7" name="Line 23"/>
                <p:cNvSpPr>
                  <a:spLocks noChangeShapeType="1"/>
                </p:cNvSpPr>
                <p:nvPr/>
              </p:nvSpPr>
              <p:spPr bwMode="auto">
                <a:xfrm>
                  <a:off x="7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144" cy="192"/>
                  <a:chOff x="1920" y="1872"/>
                  <a:chExt cx="144" cy="192"/>
                </a:xfrm>
              </p:grpSpPr>
              <p:sp>
                <p:nvSpPr>
                  <p:cNvPr id="18499" name="Arc 25"/>
                  <p:cNvSpPr>
                    <a:spLocks/>
                  </p:cNvSpPr>
                  <p:nvPr/>
                </p:nvSpPr>
                <p:spPr bwMode="auto">
                  <a:xfrm flipH="1">
                    <a:off x="1920" y="1872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44 w 21600"/>
                      <a:gd name="T3" fmla="*/ 96 h 21600"/>
                      <a:gd name="T4" fmla="*/ 0 w 21600"/>
                      <a:gd name="T5" fmla="*/ 9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0" name="Arc 26"/>
                  <p:cNvSpPr>
                    <a:spLocks/>
                  </p:cNvSpPr>
                  <p:nvPr/>
                </p:nvSpPr>
                <p:spPr bwMode="auto">
                  <a:xfrm flipH="1" flipV="1">
                    <a:off x="1920" y="1968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44 w 21600"/>
                      <a:gd name="T3" fmla="*/ 96 h 21600"/>
                      <a:gd name="T4" fmla="*/ 0 w 21600"/>
                      <a:gd name="T5" fmla="*/ 9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8464" name="Line 27"/>
            <p:cNvSpPr>
              <a:spLocks noChangeShapeType="1"/>
            </p:cNvSpPr>
            <p:nvPr/>
          </p:nvSpPr>
          <p:spPr bwMode="auto">
            <a:xfrm>
              <a:off x="1200" y="1584"/>
              <a:ext cx="4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8"/>
            <p:cNvSpPr>
              <a:spLocks noChangeShapeType="1"/>
            </p:cNvSpPr>
            <p:nvPr/>
          </p:nvSpPr>
          <p:spPr bwMode="auto">
            <a:xfrm flipH="1">
              <a:off x="1680" y="1584"/>
              <a:ext cx="4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AutoShape 29"/>
            <p:cNvSpPr>
              <a:spLocks noChangeArrowheads="1"/>
            </p:cNvSpPr>
            <p:nvPr/>
          </p:nvSpPr>
          <p:spPr bwMode="auto">
            <a:xfrm>
              <a:off x="1392" y="1248"/>
              <a:ext cx="144" cy="192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1920" y="2400"/>
              <a:ext cx="96" cy="96"/>
              <a:chOff x="2064" y="2304"/>
              <a:chExt cx="96" cy="96"/>
            </a:xfrm>
          </p:grpSpPr>
          <p:sp>
            <p:nvSpPr>
              <p:cNvPr id="18491" name="Oval 31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Oval 32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Oval 33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8" name="Oval 34"/>
            <p:cNvSpPr>
              <a:spLocks noChangeArrowheads="1"/>
            </p:cNvSpPr>
            <p:nvPr/>
          </p:nvSpPr>
          <p:spPr bwMode="auto">
            <a:xfrm>
              <a:off x="1056" y="2256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Oval 35"/>
            <p:cNvSpPr>
              <a:spLocks noChangeArrowheads="1"/>
            </p:cNvSpPr>
            <p:nvPr/>
          </p:nvSpPr>
          <p:spPr bwMode="auto">
            <a:xfrm>
              <a:off x="1056" y="2688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Oval 36"/>
            <p:cNvSpPr>
              <a:spLocks noChangeArrowheads="1"/>
            </p:cNvSpPr>
            <p:nvPr/>
          </p:nvSpPr>
          <p:spPr bwMode="auto">
            <a:xfrm>
              <a:off x="1056" y="2640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Oval 37"/>
            <p:cNvSpPr>
              <a:spLocks noChangeArrowheads="1"/>
            </p:cNvSpPr>
            <p:nvPr/>
          </p:nvSpPr>
          <p:spPr bwMode="auto">
            <a:xfrm>
              <a:off x="1152" y="2784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Oval 38"/>
            <p:cNvSpPr>
              <a:spLocks noChangeArrowheads="1"/>
            </p:cNvSpPr>
            <p:nvPr/>
          </p:nvSpPr>
          <p:spPr bwMode="auto">
            <a:xfrm>
              <a:off x="1152" y="2736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Oval 39"/>
            <p:cNvSpPr>
              <a:spLocks noChangeArrowheads="1"/>
            </p:cNvSpPr>
            <p:nvPr/>
          </p:nvSpPr>
          <p:spPr bwMode="auto">
            <a:xfrm>
              <a:off x="2160" y="2640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Oval 40"/>
            <p:cNvSpPr>
              <a:spLocks noChangeArrowheads="1"/>
            </p:cNvSpPr>
            <p:nvPr/>
          </p:nvSpPr>
          <p:spPr bwMode="auto">
            <a:xfrm>
              <a:off x="2160" y="2592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Oval 41"/>
            <p:cNvSpPr>
              <a:spLocks noChangeArrowheads="1"/>
            </p:cNvSpPr>
            <p:nvPr/>
          </p:nvSpPr>
          <p:spPr bwMode="auto">
            <a:xfrm>
              <a:off x="1872" y="2928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Oval 42"/>
            <p:cNvSpPr>
              <a:spLocks noChangeArrowheads="1"/>
            </p:cNvSpPr>
            <p:nvPr/>
          </p:nvSpPr>
          <p:spPr bwMode="auto">
            <a:xfrm>
              <a:off x="1728" y="3120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43"/>
            <p:cNvSpPr>
              <a:spLocks noChangeArrowheads="1"/>
            </p:cNvSpPr>
            <p:nvPr/>
          </p:nvSpPr>
          <p:spPr bwMode="auto">
            <a:xfrm>
              <a:off x="1152" y="3024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776" y="2016"/>
              <a:ext cx="96" cy="144"/>
              <a:chOff x="2208" y="2448"/>
              <a:chExt cx="96" cy="144"/>
            </a:xfrm>
          </p:grpSpPr>
          <p:sp>
            <p:nvSpPr>
              <p:cNvPr id="18488" name="Oval 45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Oval 46"/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Oval 47"/>
              <p:cNvSpPr>
                <a:spLocks noChangeArrowheads="1"/>
              </p:cNvSpPr>
              <p:nvPr/>
            </p:nvSpPr>
            <p:spPr bwMode="auto">
              <a:xfrm>
                <a:off x="2256" y="249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79" name="Oval 48"/>
            <p:cNvSpPr>
              <a:spLocks noChangeArrowheads="1"/>
            </p:cNvSpPr>
            <p:nvPr/>
          </p:nvSpPr>
          <p:spPr bwMode="auto">
            <a:xfrm>
              <a:off x="576" y="2544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Oval 49"/>
            <p:cNvSpPr>
              <a:spLocks noChangeArrowheads="1"/>
            </p:cNvSpPr>
            <p:nvPr/>
          </p:nvSpPr>
          <p:spPr bwMode="auto">
            <a:xfrm>
              <a:off x="1440" y="2928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1440" y="3168"/>
              <a:ext cx="96" cy="96"/>
              <a:chOff x="2064" y="2304"/>
              <a:chExt cx="96" cy="96"/>
            </a:xfrm>
          </p:grpSpPr>
          <p:sp>
            <p:nvSpPr>
              <p:cNvPr id="18485" name="Oval 51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Oval 52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Oval 53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82" name="Oval 54"/>
            <p:cNvSpPr>
              <a:spLocks noChangeArrowheads="1"/>
            </p:cNvSpPr>
            <p:nvPr/>
          </p:nvSpPr>
          <p:spPr bwMode="auto">
            <a:xfrm>
              <a:off x="1440" y="2112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Oval 55"/>
            <p:cNvSpPr>
              <a:spLocks noChangeArrowheads="1"/>
            </p:cNvSpPr>
            <p:nvPr/>
          </p:nvSpPr>
          <p:spPr bwMode="auto">
            <a:xfrm>
              <a:off x="1440" y="2064"/>
              <a:ext cx="48" cy="48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Line 56"/>
            <p:cNvSpPr>
              <a:spLocks noChangeShapeType="1"/>
            </p:cNvSpPr>
            <p:nvPr/>
          </p:nvSpPr>
          <p:spPr bwMode="auto">
            <a:xfrm>
              <a:off x="1464" y="2160"/>
              <a:ext cx="0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" name="Text Box 57"/>
          <p:cNvSpPr txBox="1">
            <a:spLocks noChangeArrowheads="1"/>
          </p:cNvSpPr>
          <p:nvPr/>
        </p:nvSpPr>
        <p:spPr bwMode="auto">
          <a:xfrm>
            <a:off x="381000" y="5410200"/>
            <a:ext cx="5105400" cy="11969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Hypothesis: Double the gun voltage,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halve the # of “bad” ions, improve lifetime by 2</a:t>
            </a:r>
          </a:p>
        </p:txBody>
      </p:sp>
      <p:pic>
        <p:nvPicPr>
          <p:cNvPr id="18437" name="Picture 58" descr="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8450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9"/>
          <p:cNvSpPr txBox="1">
            <a:spLocks noChangeArrowheads="1"/>
          </p:cNvSpPr>
          <p:nvPr/>
        </p:nvSpPr>
        <p:spPr bwMode="auto">
          <a:xfrm>
            <a:off x="1295400" y="914400"/>
            <a:ext cx="3211513" cy="376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Ionization cross section for H</a:t>
            </a:r>
            <a:r>
              <a:rPr lang="en-US" baseline="-25000"/>
              <a:t>2</a:t>
            </a:r>
          </a:p>
        </p:txBody>
      </p:sp>
      <p:sp>
        <p:nvSpPr>
          <p:cNvPr id="18439" name="Line 60"/>
          <p:cNvSpPr>
            <a:spLocks noChangeShapeType="1"/>
          </p:cNvSpPr>
          <p:nvPr/>
        </p:nvSpPr>
        <p:spPr bwMode="auto">
          <a:xfrm>
            <a:off x="3505200" y="3352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61"/>
          <p:cNvSpPr>
            <a:spLocks noChangeShapeType="1"/>
          </p:cNvSpPr>
          <p:nvPr/>
        </p:nvSpPr>
        <p:spPr bwMode="auto">
          <a:xfrm>
            <a:off x="38100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62"/>
          <p:cNvSpPr txBox="1">
            <a:spLocks noChangeArrowheads="1"/>
          </p:cNvSpPr>
          <p:nvPr/>
        </p:nvSpPr>
        <p:spPr bwMode="auto">
          <a:xfrm>
            <a:off x="3276600" y="3048000"/>
            <a:ext cx="7683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100kV</a:t>
            </a:r>
          </a:p>
        </p:txBody>
      </p:sp>
      <p:sp>
        <p:nvSpPr>
          <p:cNvPr id="18442" name="Text Box 63"/>
          <p:cNvSpPr txBox="1">
            <a:spLocks noChangeArrowheads="1"/>
          </p:cNvSpPr>
          <p:nvPr/>
        </p:nvSpPr>
        <p:spPr bwMode="auto">
          <a:xfrm>
            <a:off x="3657600" y="3657600"/>
            <a:ext cx="7683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250kV</a:t>
            </a:r>
          </a:p>
        </p:txBody>
      </p:sp>
      <p:sp>
        <p:nvSpPr>
          <p:cNvPr id="18444" name="Text Box 65"/>
          <p:cNvSpPr txBox="1">
            <a:spLocks noChangeArrowheads="1"/>
          </p:cNvSpPr>
          <p:nvPr/>
        </p:nvSpPr>
        <p:spPr bwMode="auto">
          <a:xfrm>
            <a:off x="2346325" y="1563688"/>
            <a:ext cx="2301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Most ions created at low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8445" name="Line 66"/>
          <p:cNvSpPr>
            <a:spLocks noChangeShapeType="1"/>
          </p:cNvSpPr>
          <p:nvPr/>
        </p:nvSpPr>
        <p:spPr bwMode="auto">
          <a:xfrm>
            <a:off x="5562600" y="3886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67"/>
          <p:cNvSpPr>
            <a:spLocks noChangeShapeType="1"/>
          </p:cNvSpPr>
          <p:nvPr/>
        </p:nvSpPr>
        <p:spPr bwMode="auto">
          <a:xfrm>
            <a:off x="67818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68"/>
          <p:cNvSpPr>
            <a:spLocks noChangeShapeType="1"/>
          </p:cNvSpPr>
          <p:nvPr/>
        </p:nvSpPr>
        <p:spPr bwMode="auto">
          <a:xfrm>
            <a:off x="5791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69"/>
          <p:cNvSpPr>
            <a:spLocks noChangeShapeType="1"/>
          </p:cNvSpPr>
          <p:nvPr/>
        </p:nvSpPr>
        <p:spPr bwMode="auto">
          <a:xfrm>
            <a:off x="7848600" y="4191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Text Box 70"/>
          <p:cNvSpPr txBox="1">
            <a:spLocks noChangeArrowheads="1"/>
          </p:cNvSpPr>
          <p:nvPr/>
        </p:nvSpPr>
        <p:spPr bwMode="auto">
          <a:xfrm>
            <a:off x="5029200" y="4648200"/>
            <a:ext cx="253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Low energy ion column for 100kV gun</a:t>
            </a:r>
          </a:p>
        </p:txBody>
      </p:sp>
      <p:sp>
        <p:nvSpPr>
          <p:cNvPr id="18450" name="Text Box 71"/>
          <p:cNvSpPr txBox="1">
            <a:spLocks noChangeArrowheads="1"/>
          </p:cNvSpPr>
          <p:nvPr/>
        </p:nvSpPr>
        <p:spPr bwMode="auto">
          <a:xfrm>
            <a:off x="6400800" y="5410200"/>
            <a:ext cx="253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Low energy ion column for 200kV gun</a:t>
            </a:r>
          </a:p>
        </p:txBody>
      </p:sp>
      <p:sp>
        <p:nvSpPr>
          <p:cNvPr id="18451" name="Line 72"/>
          <p:cNvSpPr>
            <a:spLocks noChangeShapeType="1"/>
          </p:cNvSpPr>
          <p:nvPr/>
        </p:nvSpPr>
        <p:spPr bwMode="auto">
          <a:xfrm flipV="1">
            <a:off x="8610600" y="2514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73"/>
          <p:cNvSpPr>
            <a:spLocks noChangeShapeType="1"/>
          </p:cNvSpPr>
          <p:nvPr/>
        </p:nvSpPr>
        <p:spPr bwMode="auto">
          <a:xfrm>
            <a:off x="82296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Text Box 75"/>
          <p:cNvSpPr txBox="1">
            <a:spLocks noChangeArrowheads="1"/>
          </p:cNvSpPr>
          <p:nvPr/>
        </p:nvSpPr>
        <p:spPr bwMode="auto">
          <a:xfrm rot="-5400000">
            <a:off x="8162132" y="3344068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Ion energy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6" y="0"/>
            <a:ext cx="7786686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Prolong Photocathode Charge Lifetime</a:t>
            </a:r>
          </a:p>
        </p:txBody>
      </p:sp>
      <p:pic>
        <p:nvPicPr>
          <p:cNvPr id="18437" name="Picture 58" descr="ion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6940" y="1490070"/>
            <a:ext cx="40450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ion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179" y="1490070"/>
            <a:ext cx="4045057" cy="2743200"/>
          </a:xfrm>
          <a:prstGeom prst="rect">
            <a:avLst/>
          </a:prstGeom>
        </p:spPr>
      </p:pic>
      <p:sp>
        <p:nvSpPr>
          <p:cNvPr id="72" name="Rounded Rectangular Callout 71"/>
          <p:cNvSpPr/>
          <p:nvPr/>
        </p:nvSpPr>
        <p:spPr bwMode="auto">
          <a:xfrm>
            <a:off x="1747777" y="762000"/>
            <a:ext cx="2546999" cy="793941"/>
          </a:xfrm>
          <a:prstGeom prst="wedgeRoundRectCallout">
            <a:avLst>
              <a:gd name="adj1" fmla="val -51033"/>
              <a:gd name="adj2" fmla="val 11987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Most ions created at low energy</a:t>
            </a:r>
            <a:endParaRPr lang="en-US" sz="2000" dirty="0"/>
          </a:p>
        </p:txBody>
      </p:sp>
      <p:sp>
        <p:nvSpPr>
          <p:cNvPr id="73" name="Rounded Rectangular Callout 72"/>
          <p:cNvSpPr/>
          <p:nvPr/>
        </p:nvSpPr>
        <p:spPr bwMode="auto">
          <a:xfrm>
            <a:off x="5866544" y="762000"/>
            <a:ext cx="2537717" cy="793941"/>
          </a:xfrm>
          <a:prstGeom prst="wedgeRoundRectCallout">
            <a:avLst>
              <a:gd name="adj1" fmla="val -30641"/>
              <a:gd name="adj2" fmla="val 1213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…and very close </a:t>
            </a:r>
            <a:r>
              <a:rPr lang="en-US" sz="2000" dirty="0" smtClean="0"/>
              <a:t>to GaAs surface</a:t>
            </a:r>
            <a:endParaRPr lang="en-US" sz="2000" dirty="0"/>
          </a:p>
        </p:txBody>
      </p:sp>
      <p:sp>
        <p:nvSpPr>
          <p:cNvPr id="74" name="Text Box 65"/>
          <p:cNvSpPr txBox="1">
            <a:spLocks noChangeArrowheads="1"/>
          </p:cNvSpPr>
          <p:nvPr/>
        </p:nvSpPr>
        <p:spPr bwMode="auto">
          <a:xfrm>
            <a:off x="735284" y="5034061"/>
            <a:ext cx="259304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Beam Current: 2 mA</a:t>
            </a:r>
          </a:p>
          <a:p>
            <a:r>
              <a:rPr lang="en-US" dirty="0" smtClean="0"/>
              <a:t>Vacuum: 8 × 10</a:t>
            </a:r>
            <a:r>
              <a:rPr lang="en-US" baseline="30000" dirty="0" smtClean="0"/>
              <a:t>-12</a:t>
            </a:r>
            <a:r>
              <a:rPr lang="en-US" dirty="0" smtClean="0"/>
              <a:t> Torr</a:t>
            </a:r>
            <a:endParaRPr lang="en-US" dirty="0"/>
          </a:p>
        </p:txBody>
      </p:sp>
      <p:pic>
        <p:nvPicPr>
          <p:cNvPr id="75" name="Picture 74" descr="ionY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43" y="4114800"/>
            <a:ext cx="4045057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Y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3" y="152400"/>
            <a:ext cx="4045057" cy="2743200"/>
          </a:xfrm>
          <a:prstGeom prst="rect">
            <a:avLst/>
          </a:prstGeom>
        </p:spPr>
      </p:pic>
      <p:pic>
        <p:nvPicPr>
          <p:cNvPr id="5" name="Picture 4" descr="ionYV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23" y="2895600"/>
            <a:ext cx="4045057" cy="2743200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4949821" y="228600"/>
            <a:ext cx="3948113" cy="5060950"/>
            <a:chOff x="5029200" y="990600"/>
            <a:chExt cx="3948113" cy="506095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38800" y="990600"/>
              <a:ext cx="2819400" cy="3505200"/>
              <a:chOff x="576" y="1248"/>
              <a:chExt cx="1776" cy="2208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 flipV="1">
                <a:off x="1392" y="2064"/>
                <a:ext cx="144" cy="1344"/>
              </a:xfrm>
              <a:custGeom>
                <a:avLst/>
                <a:gdLst>
                  <a:gd name="T0" fmla="*/ 126 w 21600"/>
                  <a:gd name="T1" fmla="*/ 672 h 21600"/>
                  <a:gd name="T2" fmla="*/ 72 w 21600"/>
                  <a:gd name="T3" fmla="*/ 1344 h 21600"/>
                  <a:gd name="T4" fmla="*/ 18 w 21600"/>
                  <a:gd name="T5" fmla="*/ 672 h 21600"/>
                  <a:gd name="T6" fmla="*/ 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1200" y="1536"/>
                <a:ext cx="192" cy="18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flipH="1">
                <a:off x="1536" y="1536"/>
                <a:ext cx="192" cy="18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 flipH="1">
                <a:off x="1392" y="1488"/>
                <a:ext cx="48" cy="19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488" y="1488"/>
                <a:ext cx="48" cy="19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576" y="2016"/>
                <a:ext cx="384" cy="192"/>
                <a:chOff x="576" y="1872"/>
                <a:chExt cx="384" cy="192"/>
              </a:xfrm>
            </p:grpSpPr>
            <p:sp>
              <p:nvSpPr>
                <p:cNvPr id="66" name="Rectangle 10"/>
                <p:cNvSpPr>
                  <a:spLocks noChangeArrowheads="1"/>
                </p:cNvSpPr>
                <p:nvPr/>
              </p:nvSpPr>
              <p:spPr bwMode="auto">
                <a:xfrm>
                  <a:off x="576" y="1872"/>
                  <a:ext cx="240" cy="19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576" y="1872"/>
                  <a:ext cx="384" cy="192"/>
                  <a:chOff x="576" y="1584"/>
                  <a:chExt cx="384" cy="192"/>
                </a:xfrm>
              </p:grpSpPr>
              <p:sp>
                <p:nvSpPr>
                  <p:cNvPr id="68" name="Arc 12"/>
                  <p:cNvSpPr>
                    <a:spLocks/>
                  </p:cNvSpPr>
                  <p:nvPr/>
                </p:nvSpPr>
                <p:spPr bwMode="auto">
                  <a:xfrm>
                    <a:off x="816" y="1584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44 w 21600"/>
                      <a:gd name="T3" fmla="*/ 96 h 21600"/>
                      <a:gd name="T4" fmla="*/ 0 w 21600"/>
                      <a:gd name="T5" fmla="*/ 9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Arc 13"/>
                  <p:cNvSpPr>
                    <a:spLocks/>
                  </p:cNvSpPr>
                  <p:nvPr/>
                </p:nvSpPr>
                <p:spPr bwMode="auto">
                  <a:xfrm flipV="1">
                    <a:off x="816" y="1680"/>
                    <a:ext cx="144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44 w 21600"/>
                      <a:gd name="T3" fmla="*/ 96 h 21600"/>
                      <a:gd name="T4" fmla="*/ 0 w 21600"/>
                      <a:gd name="T5" fmla="*/ 9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58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1776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5" name="AutoShape 16"/>
              <p:cNvSpPr>
                <a:spLocks noChangeArrowheads="1"/>
              </p:cNvSpPr>
              <p:nvPr/>
            </p:nvSpPr>
            <p:spPr bwMode="auto">
              <a:xfrm>
                <a:off x="576" y="2976"/>
                <a:ext cx="672" cy="480"/>
              </a:xfrm>
              <a:prstGeom prst="rtTriangl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AutoShape 17"/>
              <p:cNvSpPr>
                <a:spLocks noChangeArrowheads="1"/>
              </p:cNvSpPr>
              <p:nvPr/>
            </p:nvSpPr>
            <p:spPr bwMode="auto">
              <a:xfrm flipH="1">
                <a:off x="1680" y="2976"/>
                <a:ext cx="672" cy="480"/>
              </a:xfrm>
              <a:prstGeom prst="rtTriangl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624" cy="48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1968" y="2016"/>
                <a:ext cx="384" cy="192"/>
                <a:chOff x="576" y="1632"/>
                <a:chExt cx="384" cy="192"/>
              </a:xfrm>
            </p:grpSpPr>
            <p:sp>
              <p:nvSpPr>
                <p:cNvPr id="59" name="Rectangle 20"/>
                <p:cNvSpPr>
                  <a:spLocks noChangeArrowheads="1"/>
                </p:cNvSpPr>
                <p:nvPr/>
              </p:nvSpPr>
              <p:spPr bwMode="auto">
                <a:xfrm flipH="1">
                  <a:off x="672" y="1632"/>
                  <a:ext cx="288" cy="192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9" name="Group 21"/>
                <p:cNvGrpSpPr>
                  <a:grpSpLocks/>
                </p:cNvGrpSpPr>
                <p:nvPr/>
              </p:nvGrpSpPr>
              <p:grpSpPr bwMode="auto">
                <a:xfrm>
                  <a:off x="576" y="1632"/>
                  <a:ext cx="384" cy="192"/>
                  <a:chOff x="576" y="1632"/>
                  <a:chExt cx="384" cy="192"/>
                </a:xfrm>
              </p:grpSpPr>
              <p:sp>
                <p:nvSpPr>
                  <p:cNvPr id="6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63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824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2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76" y="1632"/>
                    <a:ext cx="144" cy="192"/>
                    <a:chOff x="1920" y="1872"/>
                    <a:chExt cx="144" cy="192"/>
                  </a:xfrm>
                </p:grpSpPr>
                <p:sp>
                  <p:nvSpPr>
                    <p:cNvPr id="64" name="Arc 25"/>
                    <p:cNvSpPr>
                      <a:spLocks/>
                    </p:cNvSpPr>
                    <p:nvPr/>
                  </p:nvSpPr>
                  <p:spPr bwMode="auto">
                    <a:xfrm flipH="1">
                      <a:off x="1920" y="1872"/>
                      <a:ext cx="144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96 h 21600"/>
                        <a:gd name="T4" fmla="*/ 0 w 21600"/>
                        <a:gd name="T5" fmla="*/ 96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5" name="Arc 2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920" y="1968"/>
                      <a:ext cx="144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96 h 21600"/>
                        <a:gd name="T4" fmla="*/ 0 w 21600"/>
                        <a:gd name="T5" fmla="*/ 96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1200" y="1584"/>
                <a:ext cx="48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 flipH="1">
                <a:off x="1680" y="1584"/>
                <a:ext cx="48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29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144" cy="192"/>
              </a:xfrm>
              <a:prstGeom prst="upArrow">
                <a:avLst>
                  <a:gd name="adj1" fmla="val 50000"/>
                  <a:gd name="adj2" fmla="val 33333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28" name="Group 30"/>
              <p:cNvGrpSpPr>
                <a:grpSpLocks/>
              </p:cNvGrpSpPr>
              <p:nvPr/>
            </p:nvGrpSpPr>
            <p:grpSpPr bwMode="auto">
              <a:xfrm>
                <a:off x="1920" y="2400"/>
                <a:ext cx="96" cy="96"/>
                <a:chOff x="2064" y="2304"/>
                <a:chExt cx="96" cy="96"/>
              </a:xfrm>
            </p:grpSpPr>
            <p:sp>
              <p:nvSpPr>
                <p:cNvPr id="56" name="Oval 31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30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" name="Oval 33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" name="Oval 34"/>
              <p:cNvSpPr>
                <a:spLocks noChangeArrowheads="1"/>
              </p:cNvSpPr>
              <p:nvPr/>
            </p:nvSpPr>
            <p:spPr bwMode="auto">
              <a:xfrm>
                <a:off x="1056" y="225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Oval 35"/>
              <p:cNvSpPr>
                <a:spLocks noChangeArrowheads="1"/>
              </p:cNvSpPr>
              <p:nvPr/>
            </p:nvSpPr>
            <p:spPr bwMode="auto">
              <a:xfrm>
                <a:off x="1056" y="268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Oval 36"/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Oval 37"/>
              <p:cNvSpPr>
                <a:spLocks noChangeArrowheads="1"/>
              </p:cNvSpPr>
              <p:nvPr/>
            </p:nvSpPr>
            <p:spPr bwMode="auto">
              <a:xfrm>
                <a:off x="1152" y="278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Oval 38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Oval 39"/>
              <p:cNvSpPr>
                <a:spLocks noChangeArrowheads="1"/>
              </p:cNvSpPr>
              <p:nvPr/>
            </p:nvSpPr>
            <p:spPr bwMode="auto">
              <a:xfrm>
                <a:off x="2160" y="26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" name="Oval 40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" name="Oval 41"/>
              <p:cNvSpPr>
                <a:spLocks noChangeArrowheads="1"/>
              </p:cNvSpPr>
              <p:nvPr/>
            </p:nvSpPr>
            <p:spPr bwMode="auto">
              <a:xfrm>
                <a:off x="1872" y="292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" name="Oval 42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Oval 43"/>
              <p:cNvSpPr>
                <a:spLocks noChangeArrowheads="1"/>
              </p:cNvSpPr>
              <p:nvPr/>
            </p:nvSpPr>
            <p:spPr bwMode="auto">
              <a:xfrm>
                <a:off x="1152" y="30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2" name="Group 44"/>
              <p:cNvGrpSpPr>
                <a:grpSpLocks/>
              </p:cNvGrpSpPr>
              <p:nvPr/>
            </p:nvGrpSpPr>
            <p:grpSpPr bwMode="auto">
              <a:xfrm>
                <a:off x="1776" y="2016"/>
                <a:ext cx="96" cy="144"/>
                <a:chOff x="2208" y="2448"/>
                <a:chExt cx="96" cy="144"/>
              </a:xfrm>
            </p:grpSpPr>
            <p:sp>
              <p:nvSpPr>
                <p:cNvPr id="53" name="Oval 45"/>
                <p:cNvSpPr>
                  <a:spLocks noChangeArrowheads="1"/>
                </p:cNvSpPr>
                <p:nvPr/>
              </p:nvSpPr>
              <p:spPr bwMode="auto">
                <a:xfrm>
                  <a:off x="2208" y="244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" name="Oval 46"/>
                <p:cNvSpPr>
                  <a:spLocks noChangeArrowheads="1"/>
                </p:cNvSpPr>
                <p:nvPr/>
              </p:nvSpPr>
              <p:spPr bwMode="auto">
                <a:xfrm>
                  <a:off x="2256" y="254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5" name="Oval 47"/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4" name="Oval 48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Oval 49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43" name="Group 50"/>
              <p:cNvGrpSpPr>
                <a:grpSpLocks/>
              </p:cNvGrpSpPr>
              <p:nvPr/>
            </p:nvGrpSpPr>
            <p:grpSpPr bwMode="auto">
              <a:xfrm>
                <a:off x="1440" y="3168"/>
                <a:ext cx="96" cy="96"/>
                <a:chOff x="2064" y="2304"/>
                <a:chExt cx="96" cy="96"/>
              </a:xfrm>
            </p:grpSpPr>
            <p:sp>
              <p:nvSpPr>
                <p:cNvPr id="50" name="Oval 51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" name="Oval 52"/>
                <p:cNvSpPr>
                  <a:spLocks noChangeArrowheads="1"/>
                </p:cNvSpPr>
                <p:nvPr/>
              </p:nvSpPr>
              <p:spPr bwMode="auto">
                <a:xfrm>
                  <a:off x="2064" y="230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" name="Oval 53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7" name="Oval 54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Oval 55"/>
              <p:cNvSpPr>
                <a:spLocks noChangeArrowheads="1"/>
              </p:cNvSpPr>
              <p:nvPr/>
            </p:nvSpPr>
            <p:spPr bwMode="auto">
              <a:xfrm>
                <a:off x="1440" y="206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" name="Line 56"/>
              <p:cNvSpPr>
                <a:spLocks noChangeShapeType="1"/>
              </p:cNvSpPr>
              <p:nvPr/>
            </p:nvSpPr>
            <p:spPr bwMode="auto">
              <a:xfrm>
                <a:off x="1464" y="2160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" name="Line 66"/>
            <p:cNvSpPr>
              <a:spLocks noChangeShapeType="1"/>
            </p:cNvSpPr>
            <p:nvPr/>
          </p:nvSpPr>
          <p:spPr bwMode="auto">
            <a:xfrm>
              <a:off x="5562600" y="38862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6781800" y="41910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68"/>
            <p:cNvSpPr>
              <a:spLocks noChangeShapeType="1"/>
            </p:cNvSpPr>
            <p:nvPr/>
          </p:nvSpPr>
          <p:spPr bwMode="auto">
            <a:xfrm>
              <a:off x="5791200" y="38862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69"/>
            <p:cNvSpPr>
              <a:spLocks noChangeShapeType="1"/>
            </p:cNvSpPr>
            <p:nvPr/>
          </p:nvSpPr>
          <p:spPr bwMode="auto">
            <a:xfrm>
              <a:off x="7848600" y="41910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5029200" y="4648200"/>
              <a:ext cx="25304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Low energy ion column for </a:t>
              </a:r>
              <a:r>
                <a:rPr lang="en-US" dirty="0" smtClean="0"/>
                <a:t>100 kV </a:t>
              </a:r>
              <a:r>
                <a:rPr lang="en-US" dirty="0"/>
                <a:t>gun</a:t>
              </a:r>
            </a:p>
          </p:txBody>
        </p:sp>
        <p:sp>
          <p:nvSpPr>
            <p:cNvPr id="15" name="Text Box 71"/>
            <p:cNvSpPr txBox="1">
              <a:spLocks noChangeArrowheads="1"/>
            </p:cNvSpPr>
            <p:nvPr/>
          </p:nvSpPr>
          <p:spPr bwMode="auto">
            <a:xfrm>
              <a:off x="6400800" y="5410200"/>
              <a:ext cx="25304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Low energy ion column for </a:t>
              </a:r>
              <a:r>
                <a:rPr lang="en-US" dirty="0" smtClean="0"/>
                <a:t>200 kV </a:t>
              </a:r>
              <a:r>
                <a:rPr lang="en-US" dirty="0"/>
                <a:t>gun</a:t>
              </a:r>
            </a:p>
          </p:txBody>
        </p:sp>
        <p:sp>
          <p:nvSpPr>
            <p:cNvPr id="16" name="Line 72"/>
            <p:cNvSpPr>
              <a:spLocks noChangeShapeType="1"/>
            </p:cNvSpPr>
            <p:nvPr/>
          </p:nvSpPr>
          <p:spPr bwMode="auto">
            <a:xfrm flipV="1">
              <a:off x="8610600" y="25146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73"/>
            <p:cNvSpPr>
              <a:spLocks noChangeShapeType="1"/>
            </p:cNvSpPr>
            <p:nvPr/>
          </p:nvSpPr>
          <p:spPr bwMode="auto">
            <a:xfrm>
              <a:off x="8229600" y="4495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75"/>
            <p:cNvSpPr txBox="1">
              <a:spLocks noChangeArrowheads="1"/>
            </p:cNvSpPr>
            <p:nvPr/>
          </p:nvSpPr>
          <p:spPr bwMode="auto">
            <a:xfrm rot="-5400000">
              <a:off x="8162132" y="3344068"/>
              <a:ext cx="1263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Ion energy</a:t>
              </a:r>
            </a:p>
          </p:txBody>
        </p:sp>
      </p:grpSp>
      <p:sp>
        <p:nvSpPr>
          <p:cNvPr id="72" name="Text Box 57"/>
          <p:cNvSpPr txBox="1">
            <a:spLocks noChangeArrowheads="1"/>
          </p:cNvSpPr>
          <p:nvPr/>
        </p:nvSpPr>
        <p:spPr bwMode="auto">
          <a:xfrm>
            <a:off x="4454521" y="5638800"/>
            <a:ext cx="44958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At 200 kV, only 60% of ions are created compared to 100 kV, longer lifetime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12350" y="3200400"/>
            <a:ext cx="2428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Relative to 100kV ops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693870" cy="808806"/>
          </a:xfrm>
        </p:spPr>
        <p:txBody>
          <a:bodyPr/>
          <a:lstStyle/>
          <a:p>
            <a:r>
              <a:rPr lang="en-US" dirty="0" smtClean="0"/>
              <a:t>Charge Lifetime </a:t>
            </a:r>
            <a:r>
              <a:rPr lang="en-US" dirty="0" err="1" smtClean="0"/>
              <a:t>vs</a:t>
            </a:r>
            <a:r>
              <a:rPr lang="en-US" dirty="0" smtClean="0"/>
              <a:t> Bias Voltage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300" y="1051679"/>
            <a:ext cx="65135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1905" y="808806"/>
            <a:ext cx="874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2mA avg. current (</a:t>
            </a:r>
            <a:r>
              <a:rPr lang="en-US" dirty="0" err="1" smtClean="0"/>
              <a:t>unpolarized</a:t>
            </a:r>
            <a:r>
              <a:rPr lang="en-US" dirty="0" smtClean="0"/>
              <a:t>, DC beam), 350um laser spot and 5mm active area</a:t>
            </a:r>
            <a:endParaRPr lang="en-US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69989" y="4988960"/>
            <a:ext cx="2119901" cy="1869040"/>
            <a:chOff x="5257800" y="3505200"/>
            <a:chExt cx="3505200" cy="3200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789" t="3780" r="12138" b="18327"/>
            <a:stretch>
              <a:fillRect/>
            </a:stretch>
          </p:blipFill>
          <p:spPr bwMode="auto">
            <a:xfrm>
              <a:off x="5257800" y="3505200"/>
              <a:ext cx="3505200" cy="307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9435" y="5900162"/>
            <a:ext cx="615055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Problematic high gradient region at the insulator/electrode joint?  Or maybe we didn’t </a:t>
            </a:r>
            <a:r>
              <a:rPr lang="en-US" dirty="0" err="1" smtClean="0"/>
              <a:t>bcp</a:t>
            </a:r>
            <a:r>
              <a:rPr lang="en-US" dirty="0" smtClean="0"/>
              <a:t> long enough?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283842" y="5539563"/>
            <a:ext cx="1359187" cy="36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50813" y="2312879"/>
            <a:ext cx="1739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lifetime at 200kV likely due to low-level field emission (next slides)  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rot="10800000" flipV="1">
            <a:off x="5869177" y="3190042"/>
            <a:ext cx="1281637" cy="765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31449" y="5354897"/>
            <a:ext cx="51219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And vacuum bursts often killed QE completely…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62400"/>
            <a:ext cx="4114800" cy="275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0719" y="6488668"/>
            <a:ext cx="254011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Work of </a:t>
            </a:r>
            <a:r>
              <a:rPr lang="en-US" dirty="0" err="1" smtClean="0"/>
              <a:t>Riad</a:t>
            </a:r>
            <a:r>
              <a:rPr lang="en-US" dirty="0" smtClean="0"/>
              <a:t> Suleiman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719" y="4664467"/>
            <a:ext cx="405799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much field emission is acceptable?</a:t>
            </a:r>
          </a:p>
          <a:p>
            <a:pPr algn="ctr"/>
            <a:r>
              <a:rPr lang="en-US" dirty="0" smtClean="0"/>
              <a:t>unfortunately, it seems if you can measure it, it’s too much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81" y="0"/>
            <a:ext cx="722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Emission measured at (floating) anode versus Gun Bias Voltage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3703" t="12105" r="1289" b="11240"/>
          <a:stretch>
            <a:fillRect/>
          </a:stretch>
        </p:blipFill>
        <p:spPr bwMode="auto">
          <a:xfrm>
            <a:off x="6794706" y="523445"/>
            <a:ext cx="2349294" cy="34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80516" y="647272"/>
            <a:ext cx="15824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Macor</a:t>
            </a:r>
            <a:r>
              <a:rPr lang="en-US" dirty="0" smtClean="0"/>
              <a:t> spacer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H="1">
            <a:off x="7628293" y="1135026"/>
            <a:ext cx="801922" cy="5650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332"/>
            <a:ext cx="6513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5161</TotalTime>
  <Words>1780</Words>
  <Application>Microsoft Office PowerPoint</Application>
  <PresentationFormat>On-screen Show (4:3)</PresentationFormat>
  <Paragraphs>242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Ops Review 2010</vt:lpstr>
      <vt:lpstr>Equation</vt:lpstr>
      <vt:lpstr>Building a Higher Voltage  Polarized e-Source: The CEBAF/ILC 200kV Inverted Gun</vt:lpstr>
      <vt:lpstr>Slide 2</vt:lpstr>
      <vt:lpstr>“Inverted” Gun</vt:lpstr>
      <vt:lpstr>Slide 4</vt:lpstr>
      <vt:lpstr>Improve Lifetime with Higher Bias Voltage?</vt:lpstr>
      <vt:lpstr>Prolong Photocathode Charge Lifetime</vt:lpstr>
      <vt:lpstr>Slide 7</vt:lpstr>
      <vt:lpstr>Charge Lifetime vs Bias Voltage</vt:lpstr>
      <vt:lpstr>Slide 9</vt:lpstr>
      <vt:lpstr>Anode won’t always capture all FE…. Better to look for x-rays….</vt:lpstr>
      <vt:lpstr>Slide 11</vt:lpstr>
      <vt:lpstr>And maybe even higher gradient at the joint…..??</vt:lpstr>
      <vt:lpstr>Slide 13</vt:lpstr>
      <vt:lpstr>Plan B didn’t work.  What’s Next? Plan C</vt:lpstr>
      <vt:lpstr>Two noteworthy comments:</vt:lpstr>
      <vt:lpstr>Plans for 2011</vt:lpstr>
      <vt:lpstr>Slide 17</vt:lpstr>
      <vt:lpstr>Slide 18</vt:lpstr>
      <vt:lpstr>Single Crystal Nb: Good Cathode Electrode Material</vt:lpstr>
      <vt:lpstr>Slide 20</vt:lpstr>
      <vt:lpstr>Krypton Processing works…..</vt:lpstr>
      <vt:lpstr>Back-up slides</vt:lpstr>
      <vt:lpstr>Benefit of Higher Gun Bias Voltage</vt:lpstr>
      <vt:lpstr>Slide 24</vt:lpstr>
      <vt:lpstr>Charge Lifetime vs. Gun High Voltage</vt:lpstr>
      <vt:lpstr>Slide 26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poelker</cp:lastModifiedBy>
  <cp:revision>82</cp:revision>
  <cp:lastPrinted>2010-06-24T18:47:12Z</cp:lastPrinted>
  <dcterms:created xsi:type="dcterms:W3CDTF">2010-09-20T13:48:43Z</dcterms:created>
  <dcterms:modified xsi:type="dcterms:W3CDTF">2011-01-03T18:20:26Z</dcterms:modified>
</cp:coreProperties>
</file>