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66" r:id="rId5"/>
    <p:sldId id="264" r:id="rId6"/>
    <p:sldId id="265" r:id="rId7"/>
    <p:sldId id="267" r:id="rId8"/>
    <p:sldId id="268" r:id="rId9"/>
    <p:sldId id="260" r:id="rId10"/>
    <p:sldId id="257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8" y="-5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2BB3-4941-4892-8703-DD8B8FD268EA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DE47-FD83-4A23-9CBC-5739676C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9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2BB3-4941-4892-8703-DD8B8FD268EA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DE47-FD83-4A23-9CBC-5739676C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5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2BB3-4941-4892-8703-DD8B8FD268EA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DE47-FD83-4A23-9CBC-5739676C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2BB3-4941-4892-8703-DD8B8FD268EA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DE47-FD83-4A23-9CBC-5739676C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0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2BB3-4941-4892-8703-DD8B8FD268EA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DE47-FD83-4A23-9CBC-5739676C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2BB3-4941-4892-8703-DD8B8FD268EA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DE47-FD83-4A23-9CBC-5739676C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3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2BB3-4941-4892-8703-DD8B8FD268EA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DE47-FD83-4A23-9CBC-5739676C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0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2BB3-4941-4892-8703-DD8B8FD268EA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DE47-FD83-4A23-9CBC-5739676C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3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2BB3-4941-4892-8703-DD8B8FD268EA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DE47-FD83-4A23-9CBC-5739676C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3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2BB3-4941-4892-8703-DD8B8FD268EA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DE47-FD83-4A23-9CBC-5739676C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9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2BB3-4941-4892-8703-DD8B8FD268EA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DE47-FD83-4A23-9CBC-5739676C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2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72BB3-4941-4892-8703-DD8B8FD268EA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DDE47-FD83-4A23-9CBC-5739676C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8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Small group Mott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 February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70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 1 </a:t>
            </a:r>
            <a:r>
              <a:rPr lang="en-US" dirty="0" err="1" smtClean="0"/>
              <a:t>Pade</a:t>
            </a:r>
            <a:r>
              <a:rPr lang="en-US" dirty="0" smtClean="0"/>
              <a:t>(</a:t>
            </a:r>
            <a:r>
              <a:rPr lang="en-US" dirty="0" err="1" smtClean="0"/>
              <a:t>n,m</a:t>
            </a:r>
            <a:r>
              <a:rPr lang="en-US" dirty="0" smtClean="0"/>
              <a:t>) orders: </a:t>
            </a:r>
            <a:r>
              <a:rPr lang="en-US" dirty="0" err="1" smtClean="0"/>
              <a:t>Asy</a:t>
            </a:r>
            <a:r>
              <a:rPr lang="en-US" dirty="0" smtClean="0"/>
              <a:t> vs. Thick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355271"/>
              </p:ext>
            </p:extLst>
          </p:nvPr>
        </p:nvGraphicFramePr>
        <p:xfrm>
          <a:off x="381000" y="1676400"/>
          <a:ext cx="8229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143000"/>
                <a:gridCol w="914400"/>
                <a:gridCol w="990600"/>
                <a:gridCol w="1066800"/>
                <a:gridCol w="838200"/>
                <a:gridCol w="190499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Pade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n,m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intercept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red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sz="1800" dirty="0" smtClean="0"/>
                        <a:t>χ</a:t>
                      </a:r>
                      <a:r>
                        <a:rPr lang="en-US" sz="1800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d.o.f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Ftest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(1,0)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43.8025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0.1169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0.991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1.28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--</a:t>
                      </a:r>
                      <a:r>
                        <a:rPr lang="en-US" strike="noStrike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(2,0)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44.0176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0.1018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0.997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0.594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8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11.45</a:t>
                      </a:r>
                      <a:endParaRPr lang="en-US" strike="no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44.0382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0.0786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0.997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.554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11.23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(1,1)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44.049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0.1061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0.997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0.737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9.67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105534"/>
              </p:ext>
            </p:extLst>
          </p:nvPr>
        </p:nvGraphicFramePr>
        <p:xfrm>
          <a:off x="381000" y="4800600"/>
          <a:ext cx="8229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143000"/>
                <a:gridCol w="914400"/>
                <a:gridCol w="990600"/>
                <a:gridCol w="1066800"/>
                <a:gridCol w="838200"/>
                <a:gridCol w="190499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Pade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n,m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intercept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red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sz="1800" dirty="0" smtClean="0"/>
                        <a:t>χ</a:t>
                      </a:r>
                      <a:r>
                        <a:rPr lang="en-US" sz="1800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d.o.f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Ftest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(1,0)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43.8437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0.1475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.984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2.28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--</a:t>
                      </a:r>
                      <a:r>
                        <a:rPr lang="en-US" strike="noStrike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(2,0)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44.1131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0.125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.993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1.01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8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12.21</a:t>
                      </a:r>
                      <a:endParaRPr lang="en-US" strike="no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44.0759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0.102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.994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1.04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11.61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(1,1)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44.1735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0.132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.993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1.19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9.67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04800" y="358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Run 2 </a:t>
            </a:r>
            <a:r>
              <a:rPr lang="en-US" dirty="0" err="1" smtClean="0"/>
              <a:t>Pade</a:t>
            </a:r>
            <a:r>
              <a:rPr lang="en-US" dirty="0" smtClean="0"/>
              <a:t>(</a:t>
            </a:r>
            <a:r>
              <a:rPr lang="en-US" dirty="0" err="1" smtClean="0"/>
              <a:t>n,m</a:t>
            </a:r>
            <a:r>
              <a:rPr lang="en-US" dirty="0" smtClean="0"/>
              <a:t>) orders: </a:t>
            </a:r>
            <a:r>
              <a:rPr lang="en-US" dirty="0" err="1" smtClean="0"/>
              <a:t>Asy</a:t>
            </a:r>
            <a:r>
              <a:rPr lang="en-US" dirty="0" smtClean="0"/>
              <a:t> vs. Thick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fit: how many points?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233785"/>
            <a:ext cx="2183472" cy="185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968" y="1238267"/>
            <a:ext cx="2183472" cy="185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728" y="1238267"/>
            <a:ext cx="2183472" cy="185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1233784"/>
            <a:ext cx="2183471" cy="185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3200401"/>
            <a:ext cx="214729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415" y="3200402"/>
            <a:ext cx="214729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770417"/>
              </p:ext>
            </p:extLst>
          </p:nvPr>
        </p:nvGraphicFramePr>
        <p:xfrm>
          <a:off x="5181601" y="3596641"/>
          <a:ext cx="393606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023"/>
                <a:gridCol w="1312023"/>
                <a:gridCol w="1312023"/>
              </a:tblGrid>
              <a:tr h="5246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Points kept (of 11)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Asym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dA</a:t>
                      </a:r>
                      <a:endParaRPr lang="en-US" sz="1600" dirty="0"/>
                    </a:p>
                  </a:txBody>
                  <a:tcPr/>
                </a:tc>
              </a:tr>
              <a:tr h="3037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43.9754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0.115</a:t>
                      </a:r>
                      <a:endParaRPr lang="en-US" sz="1600" dirty="0"/>
                    </a:p>
                  </a:txBody>
                  <a:tcPr/>
                </a:tc>
              </a:tr>
              <a:tr h="3037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43.916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0.147</a:t>
                      </a:r>
                      <a:endParaRPr lang="en-US" sz="1600" dirty="0"/>
                    </a:p>
                  </a:txBody>
                  <a:tcPr/>
                </a:tc>
              </a:tr>
              <a:tr h="3037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43.915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0.128</a:t>
                      </a:r>
                      <a:endParaRPr lang="en-US" sz="1600" dirty="0"/>
                    </a:p>
                  </a:txBody>
                  <a:tcPr/>
                </a:tc>
              </a:tr>
              <a:tr h="3037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43.853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0.137</a:t>
                      </a:r>
                      <a:endParaRPr lang="en-US" sz="1600" dirty="0"/>
                    </a:p>
                  </a:txBody>
                  <a:tcPr/>
                </a:tc>
              </a:tr>
              <a:tr h="3037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43.833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0.128</a:t>
                      </a:r>
                      <a:endParaRPr lang="en-US" sz="1600" dirty="0"/>
                    </a:p>
                  </a:txBody>
                  <a:tcPr/>
                </a:tc>
              </a:tr>
              <a:tr h="3037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43.803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0.117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39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First, write up thickness measurement section, refine error bars on data very slightly to avoid double counting</a:t>
            </a:r>
          </a:p>
          <a:p>
            <a:r>
              <a:rPr lang="en-US" dirty="0" smtClean="0"/>
              <a:t>Second, the small </a:t>
            </a:r>
            <a:r>
              <a:rPr lang="el-GR" dirty="0" smtClean="0"/>
              <a:t>χ</a:t>
            </a:r>
            <a:r>
              <a:rPr lang="en-US" dirty="0" smtClean="0"/>
              <a:t>2 imply overestimated error bars. Do we really need the 2% foil uniformity and 5% batch uniformity specs? </a:t>
            </a:r>
          </a:p>
          <a:p>
            <a:r>
              <a:rPr lang="en-US" dirty="0" smtClean="0"/>
              <a:t>Third, churn through the Run 2 data vs. thickness using original error bars. </a:t>
            </a:r>
          </a:p>
          <a:p>
            <a:r>
              <a:rPr lang="en-US" dirty="0" smtClean="0"/>
              <a:t>Fourth, do we need to talk about the linear fit lopping off points at the end?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3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182808"/>
              </p:ext>
            </p:extLst>
          </p:nvPr>
        </p:nvGraphicFramePr>
        <p:xfrm>
          <a:off x="304800" y="304800"/>
          <a:ext cx="8610600" cy="5791046"/>
        </p:xfrm>
        <a:graphic>
          <a:graphicData uri="http://schemas.openxmlformats.org/drawingml/2006/table">
            <a:tbl>
              <a:tblPr firstRow="1" firstCol="1" bandRow="1"/>
              <a:tblGrid>
                <a:gridCol w="861060"/>
                <a:gridCol w="3177540"/>
                <a:gridCol w="685800"/>
                <a:gridCol w="609600"/>
                <a:gridCol w="609600"/>
                <a:gridCol w="533400"/>
                <a:gridCol w="533400"/>
                <a:gridCol w="609600"/>
                <a:gridCol w="533400"/>
                <a:gridCol w="457200"/>
              </a:tblGrid>
              <a:tr h="1371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Au_5385_B</a:t>
                      </a:r>
                    </a:p>
                  </a:txBody>
                  <a:tcPr marL="37437" marR="3743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Au_3057_C</a:t>
                      </a:r>
                    </a:p>
                  </a:txBody>
                  <a:tcPr marL="37437" marR="3743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Au_5134_B</a:t>
                      </a:r>
                    </a:p>
                  </a:txBody>
                  <a:tcPr marL="37437" marR="3743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Au_7028_B</a:t>
                      </a:r>
                    </a:p>
                  </a:txBody>
                  <a:tcPr marL="37437" marR="3743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Au_5275_C</a:t>
                      </a:r>
                    </a:p>
                  </a:txBody>
                  <a:tcPr marL="37437" marR="3743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Au_5613_D</a:t>
                      </a:r>
                    </a:p>
                  </a:txBody>
                  <a:tcPr marL="37437" marR="3743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Au_7029_B</a:t>
                      </a:r>
                    </a:p>
                  </a:txBody>
                  <a:tcPr marL="37437" marR="3743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Au_6809_B</a:t>
                      </a:r>
                    </a:p>
                  </a:txBody>
                  <a:tcPr marL="37437" marR="3743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nominal thickness (nm)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870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625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355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225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9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mean thickness (all data, nm)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943.7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836.8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774.6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561.2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482.0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389.4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215.2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52.0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Stat.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Stdev, nom. identical data (nm)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29.0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157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stdev image reanalysis (nm)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22.5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7.7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9.4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7.5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4.0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2.7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1.8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2.1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157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Syst.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Image analysis: ± 4 Pixel 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20.0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8.0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10.0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8.0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8.0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8.0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2.6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2.6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157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Resolution (1.2 nm inherent)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1.2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1.2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1.2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1.2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1.2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1.2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1.2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1.2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052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Tilt (0.4%)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4.6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4.2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3.9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2.8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2.5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1.9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1.1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052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Focus (1%)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9.4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8.4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7.7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5.6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4.8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3.9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2.2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0.5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4209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Different spots (Lebow: 2%)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16.7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15.5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11.2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157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Sibling difference (Lebow:5%)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47.2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41.8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38.7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28.1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24.1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19.5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052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Totals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stat uncertainty (nm)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36.7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13.1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11.0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157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syst uncertainty (nm)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55.6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46.7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43.8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31.9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27.7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22.9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12.2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157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uncertainty (nm)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66.6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47.9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45.7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33.7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29.6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23.5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12.5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7" marR="37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91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Pade</a:t>
            </a:r>
            <a:r>
              <a:rPr lang="en-US" dirty="0" smtClean="0"/>
              <a:t>(</a:t>
            </a:r>
            <a:r>
              <a:rPr lang="en-US" dirty="0" err="1" smtClean="0"/>
              <a:t>n,m</a:t>
            </a:r>
            <a:r>
              <a:rPr lang="en-US" dirty="0" smtClean="0"/>
              <a:t>) orders: </a:t>
            </a:r>
            <a:r>
              <a:rPr lang="en-US" dirty="0" err="1" smtClean="0"/>
              <a:t>Asy</a:t>
            </a:r>
            <a:r>
              <a:rPr lang="en-US" dirty="0" smtClean="0"/>
              <a:t> vs. Thick</a:t>
            </a:r>
            <a:br>
              <a:rPr lang="en-US" dirty="0" smtClean="0"/>
            </a:br>
            <a:r>
              <a:rPr lang="en-US" dirty="0" smtClean="0"/>
              <a:t>With both </a:t>
            </a:r>
            <a:r>
              <a:rPr lang="en-US" dirty="0" err="1" smtClean="0"/>
              <a:t>Lebow</a:t>
            </a:r>
            <a:r>
              <a:rPr lang="en-US" dirty="0" smtClean="0"/>
              <a:t> Uncertainties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785271"/>
              </p:ext>
            </p:extLst>
          </p:nvPr>
        </p:nvGraphicFramePr>
        <p:xfrm>
          <a:off x="381000" y="1676400"/>
          <a:ext cx="88392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022"/>
                <a:gridCol w="1114185"/>
                <a:gridCol w="891348"/>
                <a:gridCol w="965627"/>
                <a:gridCol w="1039906"/>
                <a:gridCol w="817069"/>
                <a:gridCol w="817069"/>
                <a:gridCol w="185697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Pade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n,m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intercept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red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sz="1800" dirty="0" smtClean="0"/>
                        <a:t>χ</a:t>
                      </a:r>
                      <a:r>
                        <a:rPr lang="en-US" sz="1800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d.o.f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Conf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Ftest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(1,0)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43.8025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0.1169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0.991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1.28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&lt;50?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--</a:t>
                      </a:r>
                      <a:r>
                        <a:rPr lang="en-US" strike="noStrike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(2,0)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44.0176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0.1018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0.997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0.594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8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&gt;70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11.45</a:t>
                      </a:r>
                      <a:endParaRPr lang="en-US" strike="no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(3,0)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sngStrike" baseline="0" dirty="0" smtClean="0">
                          <a:solidFill>
                            <a:srgbClr val="FF0000"/>
                          </a:solidFill>
                        </a:rPr>
                        <a:t>44.1777</a:t>
                      </a:r>
                      <a:endParaRPr lang="en-US" strike="sngStrike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0.128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0.997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0.546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~80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3.15 (</a:t>
                      </a:r>
                      <a:r>
                        <a:rPr lang="en-US" strike="noStrike" dirty="0" err="1" smtClean="0">
                          <a:solidFill>
                            <a:srgbClr val="FF0000"/>
                          </a:solidFill>
                        </a:rPr>
                        <a:t>rej</a:t>
                      </a:r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 F test)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44.0382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0.0786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0.997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.554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&gt;80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11.23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(0,2)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sngStrike" dirty="0" smtClean="0">
                          <a:solidFill>
                            <a:srgbClr val="FF0000"/>
                          </a:solidFill>
                        </a:rPr>
                        <a:t>44.0484</a:t>
                      </a:r>
                      <a:endParaRPr lang="en-US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0.1057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0.997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0.737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&gt;60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0.022</a:t>
                      </a:r>
                      <a:r>
                        <a:rPr lang="en-US" strike="noStrike" baseline="0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strike="noStrike" baseline="0" dirty="0" err="1" smtClean="0">
                          <a:solidFill>
                            <a:srgbClr val="FF0000"/>
                          </a:solidFill>
                        </a:rPr>
                        <a:t>rej</a:t>
                      </a:r>
                      <a:r>
                        <a:rPr lang="en-US" strike="noStrik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trike="noStrike" baseline="0" dirty="0" err="1" smtClean="0">
                          <a:solidFill>
                            <a:srgbClr val="FF0000"/>
                          </a:solidFill>
                        </a:rPr>
                        <a:t>ftest</a:t>
                      </a:r>
                      <a:r>
                        <a:rPr lang="en-US" strike="noStrike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(1,1)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44.049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0.1061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0.997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0.737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&gt;60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9.67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(1,2)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sngStrike" dirty="0" smtClean="0">
                          <a:solidFill>
                            <a:srgbClr val="FF0000"/>
                          </a:solidFill>
                        </a:rPr>
                        <a:t>44.0295</a:t>
                      </a:r>
                      <a:endParaRPr lang="en-US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0.0986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0.997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0.870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&gt;50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0.083 (</a:t>
                      </a:r>
                      <a:r>
                        <a:rPr lang="en-US" strike="noStrike" dirty="0" err="1" smtClean="0">
                          <a:solidFill>
                            <a:srgbClr val="FF0000"/>
                          </a:solidFill>
                        </a:rPr>
                        <a:t>rej</a:t>
                      </a:r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en-US" strike="noStrike" dirty="0" err="1" smtClean="0">
                          <a:solidFill>
                            <a:srgbClr val="FF0000"/>
                          </a:solidFill>
                        </a:rPr>
                        <a:t>Ftest</a:t>
                      </a:r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(2,1)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sngStrike" dirty="0" smtClean="0">
                          <a:solidFill>
                            <a:srgbClr val="FF0000"/>
                          </a:solidFill>
                        </a:rPr>
                        <a:t>45.0432</a:t>
                      </a:r>
                      <a:endParaRPr lang="en-US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4.014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0.9977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0.6104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&gt;70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2.25 (</a:t>
                      </a:r>
                      <a:r>
                        <a:rPr lang="en-US" strike="noStrike" dirty="0" err="1" smtClean="0">
                          <a:solidFill>
                            <a:srgbClr val="FF0000"/>
                          </a:solidFill>
                        </a:rPr>
                        <a:t>rej</a:t>
                      </a:r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en-US" strike="noStrik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trike="noStrike" baseline="0" dirty="0" err="1" smtClean="0">
                          <a:solidFill>
                            <a:srgbClr val="FF0000"/>
                          </a:solidFill>
                        </a:rPr>
                        <a:t>Ftest</a:t>
                      </a:r>
                      <a:r>
                        <a:rPr lang="en-US" strike="noStrike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5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Both 5% batch and 2% uniformity </a:t>
            </a:r>
            <a:r>
              <a:rPr lang="en-US" dirty="0" err="1" smtClean="0"/>
              <a:t>Lebow</a:t>
            </a:r>
            <a:r>
              <a:rPr lang="en-US" dirty="0" smtClean="0"/>
              <a:t> uncertainties not included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533" y="1459315"/>
            <a:ext cx="1905000" cy="176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1447800"/>
            <a:ext cx="1905001" cy="176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6" y="1447799"/>
            <a:ext cx="1905001" cy="176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210609"/>
            <a:ext cx="1990788" cy="184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052803"/>
            <a:ext cx="2000342" cy="185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543" y="3222124"/>
            <a:ext cx="1952297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543" y="5022625"/>
            <a:ext cx="2038257" cy="188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3210609"/>
            <a:ext cx="1905001" cy="176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&quot;No&quot; Symbol 11"/>
          <p:cNvSpPr/>
          <p:nvPr/>
        </p:nvSpPr>
        <p:spPr>
          <a:xfrm>
            <a:off x="6324600" y="1457074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&quot;No&quot; Symbol 12"/>
          <p:cNvSpPr/>
          <p:nvPr/>
        </p:nvSpPr>
        <p:spPr>
          <a:xfrm>
            <a:off x="4436734" y="3228847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&quot;No&quot; Symbol 13"/>
          <p:cNvSpPr/>
          <p:nvPr/>
        </p:nvSpPr>
        <p:spPr>
          <a:xfrm>
            <a:off x="2479955" y="5052803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&quot;No&quot; Symbol 14"/>
          <p:cNvSpPr/>
          <p:nvPr/>
        </p:nvSpPr>
        <p:spPr>
          <a:xfrm>
            <a:off x="462897" y="5090903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0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Pade</a:t>
            </a:r>
            <a:r>
              <a:rPr lang="en-US" dirty="0" smtClean="0"/>
              <a:t>(</a:t>
            </a:r>
            <a:r>
              <a:rPr lang="en-US" dirty="0" err="1" smtClean="0"/>
              <a:t>n,m</a:t>
            </a:r>
            <a:r>
              <a:rPr lang="en-US" dirty="0" smtClean="0"/>
              <a:t>) orders: </a:t>
            </a:r>
            <a:r>
              <a:rPr lang="en-US" dirty="0" err="1" smtClean="0"/>
              <a:t>Asy</a:t>
            </a:r>
            <a:r>
              <a:rPr lang="en-US" dirty="0" smtClean="0"/>
              <a:t> vs. </a:t>
            </a:r>
            <a:r>
              <a:rPr lang="en-US" dirty="0" smtClean="0"/>
              <a:t>Thick, both systematic </a:t>
            </a:r>
            <a:r>
              <a:rPr lang="en-US" dirty="0" err="1" smtClean="0"/>
              <a:t>Lebow</a:t>
            </a:r>
            <a:r>
              <a:rPr lang="en-US" dirty="0" smtClean="0"/>
              <a:t> removed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912842"/>
              </p:ext>
            </p:extLst>
          </p:nvPr>
        </p:nvGraphicFramePr>
        <p:xfrm>
          <a:off x="381000" y="16764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143000"/>
                <a:gridCol w="838200"/>
                <a:gridCol w="838200"/>
                <a:gridCol w="1066800"/>
                <a:gridCol w="990600"/>
                <a:gridCol w="1066800"/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Pade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n,m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intercept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red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sz="1800" dirty="0" smtClean="0"/>
                        <a:t>χ</a:t>
                      </a:r>
                      <a:r>
                        <a:rPr lang="en-US" sz="1800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d.o.f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Conf.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Ftest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(1,0)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43.645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.155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(2,0)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.172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(3,0)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44.1523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44.022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6.79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(0,2)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43.987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(1,1)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43.9854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(1,2)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43.9778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.198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(2,1)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49.1791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0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Only 2% uniformity spec from </a:t>
            </a:r>
            <a:r>
              <a:rPr lang="en-US" dirty="0" err="1" smtClean="0"/>
              <a:t>Lebow</a:t>
            </a:r>
            <a:r>
              <a:rPr lang="en-US" dirty="0" smtClean="0"/>
              <a:t> included</a:t>
            </a:r>
            <a:endParaRPr lang="en-US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18" y="1371600"/>
            <a:ext cx="1946276" cy="180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994" y="1371600"/>
            <a:ext cx="2022475" cy="180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089" y="1371600"/>
            <a:ext cx="1946275" cy="180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43" y="3172603"/>
            <a:ext cx="1870075" cy="173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02" y="4903093"/>
            <a:ext cx="1835639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18" y="3172603"/>
            <a:ext cx="1946276" cy="180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18" y="4957672"/>
            <a:ext cx="1822482" cy="16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993" y="3172603"/>
            <a:ext cx="2006353" cy="185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&quot;No&quot; Symbol 20"/>
          <p:cNvSpPr/>
          <p:nvPr/>
        </p:nvSpPr>
        <p:spPr>
          <a:xfrm>
            <a:off x="6781800" y="1457074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&quot;No&quot; Symbol 21"/>
          <p:cNvSpPr/>
          <p:nvPr/>
        </p:nvSpPr>
        <p:spPr>
          <a:xfrm>
            <a:off x="4893934" y="3228847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&quot;No&quot; Symbol 22"/>
          <p:cNvSpPr/>
          <p:nvPr/>
        </p:nvSpPr>
        <p:spPr>
          <a:xfrm>
            <a:off x="2937155" y="5052803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&quot;No&quot; Symbol 23"/>
          <p:cNvSpPr/>
          <p:nvPr/>
        </p:nvSpPr>
        <p:spPr>
          <a:xfrm>
            <a:off x="920097" y="5090903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36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Pade</a:t>
            </a:r>
            <a:r>
              <a:rPr lang="en-US" dirty="0" smtClean="0"/>
              <a:t>(</a:t>
            </a:r>
            <a:r>
              <a:rPr lang="en-US" dirty="0" err="1" smtClean="0"/>
              <a:t>n,m</a:t>
            </a:r>
            <a:r>
              <a:rPr lang="en-US" dirty="0" smtClean="0"/>
              <a:t>) orders: </a:t>
            </a:r>
            <a:r>
              <a:rPr lang="en-US" dirty="0" err="1" smtClean="0"/>
              <a:t>Asy</a:t>
            </a:r>
            <a:r>
              <a:rPr lang="en-US" dirty="0" smtClean="0"/>
              <a:t> vs. Thick</a:t>
            </a:r>
            <a:br>
              <a:rPr lang="en-US" dirty="0" smtClean="0"/>
            </a:br>
            <a:r>
              <a:rPr lang="en-US" dirty="0" smtClean="0"/>
              <a:t>With both only 2% </a:t>
            </a:r>
            <a:r>
              <a:rPr lang="en-US" dirty="0" err="1" smtClean="0"/>
              <a:t>Lebow</a:t>
            </a:r>
            <a:r>
              <a:rPr lang="en-US" dirty="0" smtClean="0"/>
              <a:t> Uncertainty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777964"/>
              </p:ext>
            </p:extLst>
          </p:nvPr>
        </p:nvGraphicFramePr>
        <p:xfrm>
          <a:off x="76200" y="1676400"/>
          <a:ext cx="88392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022"/>
                <a:gridCol w="1114185"/>
                <a:gridCol w="891348"/>
                <a:gridCol w="965627"/>
                <a:gridCol w="1039906"/>
                <a:gridCol w="817069"/>
                <a:gridCol w="817069"/>
                <a:gridCol w="185697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Pade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n,m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intercept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red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sz="1800" dirty="0" smtClean="0"/>
                        <a:t>χ</a:t>
                      </a:r>
                      <a:r>
                        <a:rPr lang="en-US" sz="1800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d.o.f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Conf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Ftest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(1,0)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43.68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.147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.993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2.87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(2,0)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43.97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.147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.997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1.56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8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/>
                        <a:t>8.60</a:t>
                      </a:r>
                      <a:endParaRPr lang="en-US" strike="no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(3,0)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baseline="0" dirty="0" smtClean="0">
                          <a:solidFill>
                            <a:srgbClr val="FF0000"/>
                          </a:solidFill>
                        </a:rPr>
                        <a:t>44.156</a:t>
                      </a:r>
                      <a:endParaRPr lang="en-US" strike="noStrike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.179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.997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1.32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2.43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44.027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0.110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.997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1.48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trike="noStrik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9.47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(0,2)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44.009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.153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.997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1.68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trike="noStrike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0.027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(1,1)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44.008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.153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.997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1.96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trike="noStrik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chemeClr val="tx1"/>
                          </a:solidFill>
                        </a:rPr>
                        <a:t>7.15</a:t>
                      </a:r>
                      <a:endParaRPr 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(1,2)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3e10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5e10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.997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2.26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trike="noStrike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.205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(2,1)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46.21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17.2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.998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1.64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trike="noStrike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2.18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56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two data: </a:t>
            </a:r>
            <a:r>
              <a:rPr lang="en-US" dirty="0" err="1" smtClean="0"/>
              <a:t>Pade</a:t>
            </a:r>
            <a:r>
              <a:rPr lang="en-US" dirty="0" smtClean="0"/>
              <a:t> terms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77566"/>
            <a:ext cx="2311400" cy="184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1597937"/>
            <a:ext cx="22542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1597937"/>
            <a:ext cx="2159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6686"/>
            <a:ext cx="2082800" cy="166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084685"/>
            <a:ext cx="2082800" cy="166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6686"/>
            <a:ext cx="2006600" cy="160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5031966"/>
            <a:ext cx="19685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31966"/>
            <a:ext cx="187325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45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801</Words>
  <Application>Microsoft Office PowerPoint</Application>
  <PresentationFormat>On-screen Show (4:3)</PresentationFormat>
  <Paragraphs>456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Small group Mott meeting</vt:lpstr>
      <vt:lpstr>Recent work</vt:lpstr>
      <vt:lpstr>PowerPoint Presentation</vt:lpstr>
      <vt:lpstr>Pade(n,m) orders: Asy vs. Thick With both Lebow Uncertainties </vt:lpstr>
      <vt:lpstr>Both 5% batch and 2% uniformity Lebow uncertainties not included</vt:lpstr>
      <vt:lpstr>Pade(n,m) orders: Asy vs. Thick, both systematic Lebow removed</vt:lpstr>
      <vt:lpstr>Only 2% uniformity spec from Lebow included</vt:lpstr>
      <vt:lpstr>Pade(n,m) orders: Asy vs. Thick With both only 2% Lebow Uncertainty </vt:lpstr>
      <vt:lpstr>Run two data: Pade terms</vt:lpstr>
      <vt:lpstr>Run 1 Pade(n,m) orders: Asy vs. Thick</vt:lpstr>
      <vt:lpstr>Linear fit: how many points?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Marcy Stutzman</dc:creator>
  <cp:lastModifiedBy>Marcy Stutzman</cp:lastModifiedBy>
  <cp:revision>8</cp:revision>
  <dcterms:created xsi:type="dcterms:W3CDTF">2016-01-26T18:56:53Z</dcterms:created>
  <dcterms:modified xsi:type="dcterms:W3CDTF">2016-02-04T13:55:29Z</dcterms:modified>
</cp:coreProperties>
</file>