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Bubble Chamber Radiator </a:t>
            </a:r>
            <a:br>
              <a:rPr lang="en-US" sz="3200" dirty="0" smtClean="0"/>
            </a:br>
            <a:r>
              <a:rPr lang="en-US" sz="3200" dirty="0" smtClean="0"/>
              <a:t>Thermal Analysis</a:t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5.0 MeV, 9.5 MeV Beam Energy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Fredrik </a:t>
            </a:r>
            <a:r>
              <a:rPr lang="en-US" sz="2000" dirty="0" err="1" smtClean="0"/>
              <a:t>Fors</a:t>
            </a:r>
            <a:endParaRPr lang="en-US" sz="2000" dirty="0"/>
          </a:p>
          <a:p>
            <a:r>
              <a:rPr lang="en-US" sz="1600" dirty="0" smtClean="0"/>
              <a:t>Mechanical Engineering</a:t>
            </a:r>
          </a:p>
          <a:p>
            <a:r>
              <a:rPr lang="en-US" sz="1600" dirty="0" smtClean="0"/>
              <a:t>8/20/2015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Background/Objective</a:t>
            </a:r>
          </a:p>
          <a:p>
            <a:r>
              <a:rPr lang="en-US" dirty="0" smtClean="0">
                <a:latin typeface="Minion Pro"/>
              </a:rPr>
              <a:t>Analyzed Geometry</a:t>
            </a:r>
          </a:p>
          <a:p>
            <a:r>
              <a:rPr lang="en-US" dirty="0" smtClean="0">
                <a:latin typeface="Minion Pro"/>
              </a:rPr>
              <a:t>Analysis </a:t>
            </a:r>
            <a:r>
              <a:rPr lang="en-US" dirty="0" smtClean="0">
                <a:latin typeface="Minion Pro"/>
              </a:rPr>
              <a:t>Model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>
                <a:latin typeface="Minion Pro"/>
              </a:rPr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7/22/2015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4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Overview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Thermal analysis of radiator of a bubble chamber installation.</a:t>
            </a:r>
            <a:endParaRPr lang="en-US" sz="1400" dirty="0" smtClean="0"/>
          </a:p>
          <a:p>
            <a:r>
              <a:rPr lang="en-US" sz="1800" dirty="0" smtClean="0"/>
              <a:t>A 3D solid FE model has been created and analyzed in </a:t>
            </a:r>
            <a:br>
              <a:rPr lang="en-US" sz="1800" dirty="0" smtClean="0"/>
            </a:br>
            <a:r>
              <a:rPr lang="en-US" sz="1800" dirty="0" smtClean="0"/>
              <a:t>ANSYS Workbench 16.1 </a:t>
            </a:r>
          </a:p>
          <a:p>
            <a:r>
              <a:rPr lang="en-US" sz="1800" dirty="0" smtClean="0"/>
              <a:t>Analysis includes deposited beam energy, surface-to-air convection and coolant tube.</a:t>
            </a:r>
          </a:p>
          <a:p>
            <a:r>
              <a:rPr lang="en-US" sz="1800" dirty="0" smtClean="0"/>
              <a:t>Results indicate maximum temperatures of:</a:t>
            </a:r>
          </a:p>
          <a:p>
            <a:pPr lvl="1"/>
            <a:r>
              <a:rPr lang="en-US" sz="1400" b="1" dirty="0" smtClean="0"/>
              <a:t>704.2 K</a:t>
            </a:r>
            <a:r>
              <a:rPr lang="en-US" sz="1400" dirty="0" smtClean="0"/>
              <a:t> with 5.0 MeV, 200 µA beam</a:t>
            </a:r>
          </a:p>
          <a:p>
            <a:pPr lvl="1"/>
            <a:r>
              <a:rPr lang="en-US" sz="1400" b="1" dirty="0" smtClean="0"/>
              <a:t>627.3 K</a:t>
            </a:r>
            <a:r>
              <a:rPr lang="en-US" sz="1400" dirty="0" smtClean="0"/>
              <a:t> with 9.5 MeV, 105 </a:t>
            </a:r>
            <a:r>
              <a:rPr lang="en-US" sz="1400" dirty="0"/>
              <a:t>µ</a:t>
            </a:r>
            <a:r>
              <a:rPr lang="en-US" sz="1400" dirty="0" smtClean="0"/>
              <a:t>A beam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7/22/2015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Analyzed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component assembly displayed below is included in the thermal analysis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452" y="2576946"/>
            <a:ext cx="4766024" cy="32948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81699" y="2667630"/>
            <a:ext cx="1398050" cy="7103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599755" y="2856555"/>
            <a:ext cx="959743" cy="87661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1"/>
          </p:cNvCxnSpPr>
          <p:nvPr/>
        </p:nvCxnSpPr>
        <p:spPr>
          <a:xfrm flipH="1">
            <a:off x="5973829" y="3733170"/>
            <a:ext cx="959742" cy="81615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8438" y="2230423"/>
            <a:ext cx="175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Flange, Tube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(Stainless Steel)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9626" y="2436797"/>
            <a:ext cx="175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Coolant Loop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(Copper)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3571" y="3502337"/>
            <a:ext cx="175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Radiator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(Copper)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4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2" r="19459"/>
          <a:stretch/>
        </p:blipFill>
        <p:spPr bwMode="auto">
          <a:xfrm>
            <a:off x="3589716" y="2071726"/>
            <a:ext cx="5298620" cy="395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CAD geometry is composed into the FE model presented below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M</a:t>
            </a:r>
            <a:r>
              <a:rPr lang="en-US" sz="1600" dirty="0" smtClean="0"/>
              <a:t>esh size 0.75-1.5 mm, </a:t>
            </a:r>
            <a:br>
              <a:rPr lang="en-US" sz="1600" dirty="0" smtClean="0"/>
            </a:br>
            <a:r>
              <a:rPr lang="en-US" sz="1600" dirty="0" smtClean="0"/>
              <a:t>smaller at beam center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Bonded thermal contact </a:t>
            </a:r>
            <a:br>
              <a:rPr lang="en-US" sz="1600" dirty="0" smtClean="0"/>
            </a:br>
            <a:r>
              <a:rPr lang="en-US" sz="1600" dirty="0" smtClean="0"/>
              <a:t>between all bodies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ANSYS standard material </a:t>
            </a:r>
            <a:br>
              <a:rPr lang="en-US" sz="1600" dirty="0" smtClean="0"/>
            </a:br>
            <a:r>
              <a:rPr lang="en-US" sz="1600" dirty="0" smtClean="0"/>
              <a:t>properties used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Flange part </a:t>
            </a:r>
            <a:r>
              <a:rPr lang="en-US" sz="1600" dirty="0" err="1" smtClean="0"/>
              <a:t>tet</a:t>
            </a:r>
            <a:r>
              <a:rPr lang="en-US" sz="1600" dirty="0" smtClean="0"/>
              <a:t> meshed,</a:t>
            </a:r>
            <a:br>
              <a:rPr lang="en-US" sz="1600" dirty="0" smtClean="0"/>
            </a:br>
            <a:r>
              <a:rPr lang="en-US" sz="1600" dirty="0" smtClean="0"/>
              <a:t>others hex dominant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Resulting  temperature </a:t>
            </a:r>
            <a:br>
              <a:rPr lang="en-US" sz="1600" dirty="0" smtClean="0"/>
            </a:br>
            <a:r>
              <a:rPr lang="en-US" sz="1600" dirty="0" smtClean="0"/>
              <a:t>probed at points 1, 2 &amp; 3.</a:t>
            </a:r>
          </a:p>
          <a:p>
            <a:endParaRPr lang="en-US" sz="1600" dirty="0" smtClean="0"/>
          </a:p>
          <a:p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094" y="3728389"/>
            <a:ext cx="1999041" cy="226089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53507" y="4345289"/>
            <a:ext cx="816159" cy="10730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027" idx="3"/>
          </p:cNvCxnSpPr>
          <p:nvPr/>
        </p:nvCxnSpPr>
        <p:spPr>
          <a:xfrm flipH="1" flipV="1">
            <a:off x="5169135" y="4858837"/>
            <a:ext cx="2584372" cy="2300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492790" y="3620585"/>
            <a:ext cx="192704" cy="260716"/>
          </a:xfrm>
          <a:prstGeom prst="straightConnector1">
            <a:avLst/>
          </a:prstGeom>
          <a:ln w="12700">
            <a:solidFill>
              <a:srgbClr val="FFC000"/>
            </a:solidFill>
            <a:tailEnd type="diamon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161586" y="3863411"/>
            <a:ext cx="192704" cy="260716"/>
          </a:xfrm>
          <a:prstGeom prst="straightConnector1">
            <a:avLst/>
          </a:prstGeom>
          <a:ln w="12700">
            <a:solidFill>
              <a:srgbClr val="FFC000"/>
            </a:solidFill>
            <a:tailEnd type="diamon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176700" y="4713365"/>
            <a:ext cx="96352" cy="130358"/>
          </a:xfrm>
          <a:prstGeom prst="straightConnector1">
            <a:avLst/>
          </a:prstGeom>
          <a:ln w="12700">
            <a:solidFill>
              <a:srgbClr val="FFC000"/>
            </a:solidFill>
            <a:tailEnd type="diamon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98586" y="3447076"/>
            <a:ext cx="219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1586" y="4501545"/>
            <a:ext cx="21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5560" y="3709956"/>
            <a:ext cx="21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9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 center front of the radiator is discretized into six 1 mm thick slices divided into 20 concentric areas, with 1 mm radial thickness.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 power </a:t>
            </a:r>
            <a:r>
              <a:rPr lang="en-US" sz="1600" dirty="0" smtClean="0"/>
              <a:t>deposited </a:t>
            </a:r>
            <a:r>
              <a:rPr lang="en-US" sz="1600" dirty="0"/>
              <a:t>by the beam is applied to these 120 bins according to a pre-calculated distribution</a:t>
            </a:r>
            <a:r>
              <a:rPr lang="en-U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Only the rings with a power deposition of more than 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W/mm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are included for simplicity. In total this comprises 99.8% of the power to the radiator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The analysis has been solved</a:t>
            </a:r>
            <a:br>
              <a:rPr lang="en-US" sz="1600" dirty="0" smtClean="0"/>
            </a:br>
            <a:r>
              <a:rPr lang="en-US" sz="1600" dirty="0" smtClean="0"/>
              <a:t>for 5.0 MeV and 9.5 MeV beam</a:t>
            </a:r>
            <a:br>
              <a:rPr lang="en-US" sz="1600" dirty="0" smtClean="0"/>
            </a:br>
            <a:r>
              <a:rPr lang="en-US" sz="1600" dirty="0" smtClean="0"/>
              <a:t>energy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Convection BC representing</a:t>
            </a:r>
            <a:br>
              <a:rPr lang="en-US" sz="1600" dirty="0" smtClean="0"/>
            </a:br>
            <a:r>
              <a:rPr lang="en-US" sz="1600" dirty="0" smtClean="0"/>
              <a:t>surrounding air applied to outer </a:t>
            </a:r>
            <a:br>
              <a:rPr lang="en-US" sz="1600" dirty="0" smtClean="0"/>
            </a:br>
            <a:r>
              <a:rPr lang="en-US" sz="1600" dirty="0" smtClean="0"/>
              <a:t>surfaces of radiator and flange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Convection BC representing</a:t>
            </a:r>
            <a:br>
              <a:rPr lang="en-US" sz="1600" dirty="0" smtClean="0"/>
            </a:br>
            <a:r>
              <a:rPr lang="en-US" sz="1600" dirty="0" smtClean="0"/>
              <a:t>coolant flow added to inner</a:t>
            </a:r>
            <a:br>
              <a:rPr lang="en-US" sz="1600" dirty="0" smtClean="0"/>
            </a:br>
            <a:r>
              <a:rPr lang="en-US" sz="1600" dirty="0" smtClean="0"/>
              <a:t>surface of coolant loop</a:t>
            </a:r>
          </a:p>
          <a:p>
            <a:endParaRPr lang="en-US" sz="1600" dirty="0" smtClean="0"/>
          </a:p>
          <a:p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050" y="3146683"/>
            <a:ext cx="4069182" cy="288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420860" y="4685356"/>
            <a:ext cx="1450949" cy="99446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1"/>
          </p:cNvCxnSpPr>
          <p:nvPr/>
        </p:nvCxnSpPr>
        <p:spPr>
          <a:xfrm flipH="1" flipV="1">
            <a:off x="6808880" y="3226850"/>
            <a:ext cx="581890" cy="2238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2435" y="5356658"/>
            <a:ext cx="13184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Outer Surfaces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6.0E-6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W/mm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295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(~22°C)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0770" y="3127521"/>
            <a:ext cx="17532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Coolant Loop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2.81E-2 W/mm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313.15 K (40°C)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36196" y="4593870"/>
            <a:ext cx="14549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Max. temp: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704.16 K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190"/>
          <a:stretch/>
        </p:blipFill>
        <p:spPr bwMode="auto">
          <a:xfrm>
            <a:off x="3049729" y="1877674"/>
            <a:ext cx="5644160" cy="433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5.0 MeV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In the plot below the resulting steady-state temperature is plotted on the model. Note that the display is sectioned through the central horizontal plane.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Probe results: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704.2 K (431.0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601.3 K (328.2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474.3 K (201.2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200" dirty="0" smtClean="0"/>
          </a:p>
          <a:p>
            <a:endParaRPr lang="en-US" sz="1600" dirty="0" smtClean="0"/>
          </a:p>
          <a:p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43266" y="3814847"/>
            <a:ext cx="1450949" cy="99446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3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9900" y="1931206"/>
            <a:ext cx="5575300" cy="42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70457" y="4450287"/>
            <a:ext cx="10314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Max. temp: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627.35 K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9.5 MeV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In the plot below the resulting steady-state temperature is plotted on the model. Note that the display is sectioned through the central horizontal plane.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Probe results: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627.3 K (354.2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567.8 K (294.6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455.5 K (182.4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77526" y="3671264"/>
            <a:ext cx="1450949" cy="99446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8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8949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JLabPowerPointMain-1</Template>
  <TotalTime>223</TotalTime>
  <Words>270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JLabPowerPointMain-1</vt:lpstr>
      <vt:lpstr>Bubble Chamber Radiator  Thermal Analysis 5.0 MeV, 9.5 MeV Beam Energy</vt:lpstr>
      <vt:lpstr>Outline</vt:lpstr>
      <vt:lpstr>Overview</vt:lpstr>
      <vt:lpstr>Analyzed Geometry</vt:lpstr>
      <vt:lpstr>Analysis Model</vt:lpstr>
      <vt:lpstr>Boundary Conditions</vt:lpstr>
      <vt:lpstr>Results – 5.0 MeV</vt:lpstr>
      <vt:lpstr>Results – 9.5 MeV</vt:lpstr>
      <vt:lpstr>Conclusions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wiseman</dc:creator>
  <cp:lastModifiedBy>suleiman</cp:lastModifiedBy>
  <cp:revision>21</cp:revision>
  <dcterms:created xsi:type="dcterms:W3CDTF">2015-06-29T13:43:23Z</dcterms:created>
  <dcterms:modified xsi:type="dcterms:W3CDTF">2016-01-19T18:18:36Z</dcterms:modified>
</cp:coreProperties>
</file>