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60" r:id="rId5"/>
    <p:sldId id="259"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256"/>
    <p:restoredTop sz="94648"/>
  </p:normalViewPr>
  <p:slideViewPr>
    <p:cSldViewPr snapToGrid="0" snapToObjects="1">
      <p:cViewPr varScale="1">
        <p:scale>
          <a:sx n="135" d="100"/>
          <a:sy n="135" d="100"/>
        </p:scale>
        <p:origin x="192" y="3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CD4DC-C97C-A141-9F30-76FB7EF97A0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0A2653A-BE0B-8042-B6B3-C23015E21B5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B8305FB-0013-CB46-8E5C-99B2F12017CE}"/>
              </a:ext>
            </a:extLst>
          </p:cNvPr>
          <p:cNvSpPr>
            <a:spLocks noGrp="1"/>
          </p:cNvSpPr>
          <p:nvPr>
            <p:ph type="dt" sz="half" idx="10"/>
          </p:nvPr>
        </p:nvSpPr>
        <p:spPr/>
        <p:txBody>
          <a:bodyPr/>
          <a:lstStyle/>
          <a:p>
            <a:fld id="{8F4179EF-EB0C-744E-B490-1AF8B9DCD6BC}" type="datetimeFigureOut">
              <a:rPr lang="en-US" smtClean="0"/>
              <a:t>9/8/21</a:t>
            </a:fld>
            <a:endParaRPr lang="en-US"/>
          </a:p>
        </p:txBody>
      </p:sp>
      <p:sp>
        <p:nvSpPr>
          <p:cNvPr id="5" name="Footer Placeholder 4">
            <a:extLst>
              <a:ext uri="{FF2B5EF4-FFF2-40B4-BE49-F238E27FC236}">
                <a16:creationId xmlns:a16="http://schemas.microsoft.com/office/drawing/2014/main" id="{0E87DDAA-8216-1542-8372-D183613845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AAF17B-60C0-DB49-99BA-73EBFF96CDF6}"/>
              </a:ext>
            </a:extLst>
          </p:cNvPr>
          <p:cNvSpPr>
            <a:spLocks noGrp="1"/>
          </p:cNvSpPr>
          <p:nvPr>
            <p:ph type="sldNum" sz="quarter" idx="12"/>
          </p:nvPr>
        </p:nvSpPr>
        <p:spPr/>
        <p:txBody>
          <a:bodyPr/>
          <a:lstStyle/>
          <a:p>
            <a:fld id="{CC6E2C3C-C074-6043-BF75-985E872079F5}" type="slidenum">
              <a:rPr lang="en-US" smtClean="0"/>
              <a:t>‹#›</a:t>
            </a:fld>
            <a:endParaRPr lang="en-US"/>
          </a:p>
        </p:txBody>
      </p:sp>
    </p:spTree>
    <p:extLst>
      <p:ext uri="{BB962C8B-B14F-4D97-AF65-F5344CB8AC3E}">
        <p14:creationId xmlns:p14="http://schemas.microsoft.com/office/powerpoint/2010/main" val="14939853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BAC67-4502-FD42-9AD3-7ADC32B0B52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FFF5D95-F341-C840-855C-B3F12D3B7F3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BAC03F-978D-0444-9160-7A89F68B7842}"/>
              </a:ext>
            </a:extLst>
          </p:cNvPr>
          <p:cNvSpPr>
            <a:spLocks noGrp="1"/>
          </p:cNvSpPr>
          <p:nvPr>
            <p:ph type="dt" sz="half" idx="10"/>
          </p:nvPr>
        </p:nvSpPr>
        <p:spPr/>
        <p:txBody>
          <a:bodyPr/>
          <a:lstStyle/>
          <a:p>
            <a:fld id="{8F4179EF-EB0C-744E-B490-1AF8B9DCD6BC}" type="datetimeFigureOut">
              <a:rPr lang="en-US" smtClean="0"/>
              <a:t>9/8/21</a:t>
            </a:fld>
            <a:endParaRPr lang="en-US"/>
          </a:p>
        </p:txBody>
      </p:sp>
      <p:sp>
        <p:nvSpPr>
          <p:cNvPr id="5" name="Footer Placeholder 4">
            <a:extLst>
              <a:ext uri="{FF2B5EF4-FFF2-40B4-BE49-F238E27FC236}">
                <a16:creationId xmlns:a16="http://schemas.microsoft.com/office/drawing/2014/main" id="{560F34A5-98D5-2545-A1FB-8A689E006F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E17230-4C9C-6740-9950-6D374F842224}"/>
              </a:ext>
            </a:extLst>
          </p:cNvPr>
          <p:cNvSpPr>
            <a:spLocks noGrp="1"/>
          </p:cNvSpPr>
          <p:nvPr>
            <p:ph type="sldNum" sz="quarter" idx="12"/>
          </p:nvPr>
        </p:nvSpPr>
        <p:spPr/>
        <p:txBody>
          <a:bodyPr/>
          <a:lstStyle/>
          <a:p>
            <a:fld id="{CC6E2C3C-C074-6043-BF75-985E872079F5}" type="slidenum">
              <a:rPr lang="en-US" smtClean="0"/>
              <a:t>‹#›</a:t>
            </a:fld>
            <a:endParaRPr lang="en-US"/>
          </a:p>
        </p:txBody>
      </p:sp>
    </p:spTree>
    <p:extLst>
      <p:ext uri="{BB962C8B-B14F-4D97-AF65-F5344CB8AC3E}">
        <p14:creationId xmlns:p14="http://schemas.microsoft.com/office/powerpoint/2010/main" val="27006337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2C703DB-A88D-8D4D-9A04-D6CA3CA0DD4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4CF3ED1-CC3F-FB4F-94AB-76EA512E566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520AF1-D2A5-7045-8EE3-F7F881BC8A7A}"/>
              </a:ext>
            </a:extLst>
          </p:cNvPr>
          <p:cNvSpPr>
            <a:spLocks noGrp="1"/>
          </p:cNvSpPr>
          <p:nvPr>
            <p:ph type="dt" sz="half" idx="10"/>
          </p:nvPr>
        </p:nvSpPr>
        <p:spPr/>
        <p:txBody>
          <a:bodyPr/>
          <a:lstStyle/>
          <a:p>
            <a:fld id="{8F4179EF-EB0C-744E-B490-1AF8B9DCD6BC}" type="datetimeFigureOut">
              <a:rPr lang="en-US" smtClean="0"/>
              <a:t>9/8/21</a:t>
            </a:fld>
            <a:endParaRPr lang="en-US"/>
          </a:p>
        </p:txBody>
      </p:sp>
      <p:sp>
        <p:nvSpPr>
          <p:cNvPr id="5" name="Footer Placeholder 4">
            <a:extLst>
              <a:ext uri="{FF2B5EF4-FFF2-40B4-BE49-F238E27FC236}">
                <a16:creationId xmlns:a16="http://schemas.microsoft.com/office/drawing/2014/main" id="{2B7D59C6-90D9-EF4C-9662-D4FF4E79C9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E86C0B-747B-C743-ADCA-C4E11CD52E12}"/>
              </a:ext>
            </a:extLst>
          </p:cNvPr>
          <p:cNvSpPr>
            <a:spLocks noGrp="1"/>
          </p:cNvSpPr>
          <p:nvPr>
            <p:ph type="sldNum" sz="quarter" idx="12"/>
          </p:nvPr>
        </p:nvSpPr>
        <p:spPr/>
        <p:txBody>
          <a:bodyPr/>
          <a:lstStyle/>
          <a:p>
            <a:fld id="{CC6E2C3C-C074-6043-BF75-985E872079F5}" type="slidenum">
              <a:rPr lang="en-US" smtClean="0"/>
              <a:t>‹#›</a:t>
            </a:fld>
            <a:endParaRPr lang="en-US"/>
          </a:p>
        </p:txBody>
      </p:sp>
    </p:spTree>
    <p:extLst>
      <p:ext uri="{BB962C8B-B14F-4D97-AF65-F5344CB8AC3E}">
        <p14:creationId xmlns:p14="http://schemas.microsoft.com/office/powerpoint/2010/main" val="37558923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6E166-FB9E-9445-8024-3EA2BBE722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1212472-9C73-FE47-B53E-A01EB9DCD5D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369FCD-A12E-6141-BEEE-43D6F933ADA9}"/>
              </a:ext>
            </a:extLst>
          </p:cNvPr>
          <p:cNvSpPr>
            <a:spLocks noGrp="1"/>
          </p:cNvSpPr>
          <p:nvPr>
            <p:ph type="dt" sz="half" idx="10"/>
          </p:nvPr>
        </p:nvSpPr>
        <p:spPr/>
        <p:txBody>
          <a:bodyPr/>
          <a:lstStyle/>
          <a:p>
            <a:fld id="{8F4179EF-EB0C-744E-B490-1AF8B9DCD6BC}" type="datetimeFigureOut">
              <a:rPr lang="en-US" smtClean="0"/>
              <a:t>9/8/21</a:t>
            </a:fld>
            <a:endParaRPr lang="en-US"/>
          </a:p>
        </p:txBody>
      </p:sp>
      <p:sp>
        <p:nvSpPr>
          <p:cNvPr id="5" name="Footer Placeholder 4">
            <a:extLst>
              <a:ext uri="{FF2B5EF4-FFF2-40B4-BE49-F238E27FC236}">
                <a16:creationId xmlns:a16="http://schemas.microsoft.com/office/drawing/2014/main" id="{F54F7917-BA28-034C-81DF-DD85AAF560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CB6921-E93C-EB47-964A-70154AA5372D}"/>
              </a:ext>
            </a:extLst>
          </p:cNvPr>
          <p:cNvSpPr>
            <a:spLocks noGrp="1"/>
          </p:cNvSpPr>
          <p:nvPr>
            <p:ph type="sldNum" sz="quarter" idx="12"/>
          </p:nvPr>
        </p:nvSpPr>
        <p:spPr/>
        <p:txBody>
          <a:bodyPr/>
          <a:lstStyle/>
          <a:p>
            <a:fld id="{CC6E2C3C-C074-6043-BF75-985E872079F5}" type="slidenum">
              <a:rPr lang="en-US" smtClean="0"/>
              <a:t>‹#›</a:t>
            </a:fld>
            <a:endParaRPr lang="en-US"/>
          </a:p>
        </p:txBody>
      </p:sp>
    </p:spTree>
    <p:extLst>
      <p:ext uri="{BB962C8B-B14F-4D97-AF65-F5344CB8AC3E}">
        <p14:creationId xmlns:p14="http://schemas.microsoft.com/office/powerpoint/2010/main" val="38221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640F7-E69B-FC45-917B-AC932CD508C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BFF0130-35D3-E449-B493-7A16571D6F7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1DCA980-AC12-024A-B71C-0329BB28F536}"/>
              </a:ext>
            </a:extLst>
          </p:cNvPr>
          <p:cNvSpPr>
            <a:spLocks noGrp="1"/>
          </p:cNvSpPr>
          <p:nvPr>
            <p:ph type="dt" sz="half" idx="10"/>
          </p:nvPr>
        </p:nvSpPr>
        <p:spPr/>
        <p:txBody>
          <a:bodyPr/>
          <a:lstStyle/>
          <a:p>
            <a:fld id="{8F4179EF-EB0C-744E-B490-1AF8B9DCD6BC}" type="datetimeFigureOut">
              <a:rPr lang="en-US" smtClean="0"/>
              <a:t>9/8/21</a:t>
            </a:fld>
            <a:endParaRPr lang="en-US"/>
          </a:p>
        </p:txBody>
      </p:sp>
      <p:sp>
        <p:nvSpPr>
          <p:cNvPr id="5" name="Footer Placeholder 4">
            <a:extLst>
              <a:ext uri="{FF2B5EF4-FFF2-40B4-BE49-F238E27FC236}">
                <a16:creationId xmlns:a16="http://schemas.microsoft.com/office/drawing/2014/main" id="{932F010C-39E7-B14E-A04F-26D0F1AD86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31CFBF-680E-A947-A4B3-0775DA75C4B3}"/>
              </a:ext>
            </a:extLst>
          </p:cNvPr>
          <p:cNvSpPr>
            <a:spLocks noGrp="1"/>
          </p:cNvSpPr>
          <p:nvPr>
            <p:ph type="sldNum" sz="quarter" idx="12"/>
          </p:nvPr>
        </p:nvSpPr>
        <p:spPr/>
        <p:txBody>
          <a:bodyPr/>
          <a:lstStyle/>
          <a:p>
            <a:fld id="{CC6E2C3C-C074-6043-BF75-985E872079F5}" type="slidenum">
              <a:rPr lang="en-US" smtClean="0"/>
              <a:t>‹#›</a:t>
            </a:fld>
            <a:endParaRPr lang="en-US"/>
          </a:p>
        </p:txBody>
      </p:sp>
    </p:spTree>
    <p:extLst>
      <p:ext uri="{BB962C8B-B14F-4D97-AF65-F5344CB8AC3E}">
        <p14:creationId xmlns:p14="http://schemas.microsoft.com/office/powerpoint/2010/main" val="35338107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2BCD2-3CEA-BC42-A0FF-A6370DB34C7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B1171C-3FAA-B540-B5AC-C01D63A53F3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91C35B9-BCF9-E447-AE6B-3E98E0B08FD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E3B5A5E-83EC-B041-9B6F-D07619452D2E}"/>
              </a:ext>
            </a:extLst>
          </p:cNvPr>
          <p:cNvSpPr>
            <a:spLocks noGrp="1"/>
          </p:cNvSpPr>
          <p:nvPr>
            <p:ph type="dt" sz="half" idx="10"/>
          </p:nvPr>
        </p:nvSpPr>
        <p:spPr/>
        <p:txBody>
          <a:bodyPr/>
          <a:lstStyle/>
          <a:p>
            <a:fld id="{8F4179EF-EB0C-744E-B490-1AF8B9DCD6BC}" type="datetimeFigureOut">
              <a:rPr lang="en-US" smtClean="0"/>
              <a:t>9/8/21</a:t>
            </a:fld>
            <a:endParaRPr lang="en-US"/>
          </a:p>
        </p:txBody>
      </p:sp>
      <p:sp>
        <p:nvSpPr>
          <p:cNvPr id="6" name="Footer Placeholder 5">
            <a:extLst>
              <a:ext uri="{FF2B5EF4-FFF2-40B4-BE49-F238E27FC236}">
                <a16:creationId xmlns:a16="http://schemas.microsoft.com/office/drawing/2014/main" id="{DE37AF4B-7603-C54E-8F45-8A3F3529D8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4049B0-6FDC-A847-9B30-B15B1E0E62ED}"/>
              </a:ext>
            </a:extLst>
          </p:cNvPr>
          <p:cNvSpPr>
            <a:spLocks noGrp="1"/>
          </p:cNvSpPr>
          <p:nvPr>
            <p:ph type="sldNum" sz="quarter" idx="12"/>
          </p:nvPr>
        </p:nvSpPr>
        <p:spPr/>
        <p:txBody>
          <a:bodyPr/>
          <a:lstStyle/>
          <a:p>
            <a:fld id="{CC6E2C3C-C074-6043-BF75-985E872079F5}" type="slidenum">
              <a:rPr lang="en-US" smtClean="0"/>
              <a:t>‹#›</a:t>
            </a:fld>
            <a:endParaRPr lang="en-US"/>
          </a:p>
        </p:txBody>
      </p:sp>
    </p:spTree>
    <p:extLst>
      <p:ext uri="{BB962C8B-B14F-4D97-AF65-F5344CB8AC3E}">
        <p14:creationId xmlns:p14="http://schemas.microsoft.com/office/powerpoint/2010/main" val="6388661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46615-9A7D-CC43-89B1-99C1D79C3C8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4E295DD-E02E-5C46-9BE9-801E430820F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1D4EC72-1E11-6247-BFCD-518ADCF159B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C0F406F-7B5C-F94D-8340-4E272A22B5F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EF85020-0FAB-C24C-A1BD-5814D9386A5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7441762-B7E4-C44B-B770-BC41AC1BE8DD}"/>
              </a:ext>
            </a:extLst>
          </p:cNvPr>
          <p:cNvSpPr>
            <a:spLocks noGrp="1"/>
          </p:cNvSpPr>
          <p:nvPr>
            <p:ph type="dt" sz="half" idx="10"/>
          </p:nvPr>
        </p:nvSpPr>
        <p:spPr/>
        <p:txBody>
          <a:bodyPr/>
          <a:lstStyle/>
          <a:p>
            <a:fld id="{8F4179EF-EB0C-744E-B490-1AF8B9DCD6BC}" type="datetimeFigureOut">
              <a:rPr lang="en-US" smtClean="0"/>
              <a:t>9/8/21</a:t>
            </a:fld>
            <a:endParaRPr lang="en-US"/>
          </a:p>
        </p:txBody>
      </p:sp>
      <p:sp>
        <p:nvSpPr>
          <p:cNvPr id="8" name="Footer Placeholder 7">
            <a:extLst>
              <a:ext uri="{FF2B5EF4-FFF2-40B4-BE49-F238E27FC236}">
                <a16:creationId xmlns:a16="http://schemas.microsoft.com/office/drawing/2014/main" id="{7965C079-D24D-A145-AB47-3CD627E19A6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87F93AE-D07D-B14F-8C01-EDD904A51842}"/>
              </a:ext>
            </a:extLst>
          </p:cNvPr>
          <p:cNvSpPr>
            <a:spLocks noGrp="1"/>
          </p:cNvSpPr>
          <p:nvPr>
            <p:ph type="sldNum" sz="quarter" idx="12"/>
          </p:nvPr>
        </p:nvSpPr>
        <p:spPr/>
        <p:txBody>
          <a:bodyPr/>
          <a:lstStyle/>
          <a:p>
            <a:fld id="{CC6E2C3C-C074-6043-BF75-985E872079F5}" type="slidenum">
              <a:rPr lang="en-US" smtClean="0"/>
              <a:t>‹#›</a:t>
            </a:fld>
            <a:endParaRPr lang="en-US"/>
          </a:p>
        </p:txBody>
      </p:sp>
    </p:spTree>
    <p:extLst>
      <p:ext uri="{BB962C8B-B14F-4D97-AF65-F5344CB8AC3E}">
        <p14:creationId xmlns:p14="http://schemas.microsoft.com/office/powerpoint/2010/main" val="10818783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26C8F-B71E-F04D-84A2-6B862C4FEA9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CB97257-B1AD-254D-B370-A1C060293846}"/>
              </a:ext>
            </a:extLst>
          </p:cNvPr>
          <p:cNvSpPr>
            <a:spLocks noGrp="1"/>
          </p:cNvSpPr>
          <p:nvPr>
            <p:ph type="dt" sz="half" idx="10"/>
          </p:nvPr>
        </p:nvSpPr>
        <p:spPr/>
        <p:txBody>
          <a:bodyPr/>
          <a:lstStyle/>
          <a:p>
            <a:fld id="{8F4179EF-EB0C-744E-B490-1AF8B9DCD6BC}" type="datetimeFigureOut">
              <a:rPr lang="en-US" smtClean="0"/>
              <a:t>9/8/21</a:t>
            </a:fld>
            <a:endParaRPr lang="en-US"/>
          </a:p>
        </p:txBody>
      </p:sp>
      <p:sp>
        <p:nvSpPr>
          <p:cNvPr id="4" name="Footer Placeholder 3">
            <a:extLst>
              <a:ext uri="{FF2B5EF4-FFF2-40B4-BE49-F238E27FC236}">
                <a16:creationId xmlns:a16="http://schemas.microsoft.com/office/drawing/2014/main" id="{88C32B6F-088B-134A-8D64-8BEB226BC8D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D623379-F4D3-7E4A-8846-52793BC20547}"/>
              </a:ext>
            </a:extLst>
          </p:cNvPr>
          <p:cNvSpPr>
            <a:spLocks noGrp="1"/>
          </p:cNvSpPr>
          <p:nvPr>
            <p:ph type="sldNum" sz="quarter" idx="12"/>
          </p:nvPr>
        </p:nvSpPr>
        <p:spPr/>
        <p:txBody>
          <a:bodyPr/>
          <a:lstStyle/>
          <a:p>
            <a:fld id="{CC6E2C3C-C074-6043-BF75-985E872079F5}" type="slidenum">
              <a:rPr lang="en-US" smtClean="0"/>
              <a:t>‹#›</a:t>
            </a:fld>
            <a:endParaRPr lang="en-US"/>
          </a:p>
        </p:txBody>
      </p:sp>
    </p:spTree>
    <p:extLst>
      <p:ext uri="{BB962C8B-B14F-4D97-AF65-F5344CB8AC3E}">
        <p14:creationId xmlns:p14="http://schemas.microsoft.com/office/powerpoint/2010/main" val="29579511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4CA70CD-9638-9A49-8513-22CFCAE2501A}"/>
              </a:ext>
            </a:extLst>
          </p:cNvPr>
          <p:cNvSpPr>
            <a:spLocks noGrp="1"/>
          </p:cNvSpPr>
          <p:nvPr>
            <p:ph type="dt" sz="half" idx="10"/>
          </p:nvPr>
        </p:nvSpPr>
        <p:spPr/>
        <p:txBody>
          <a:bodyPr/>
          <a:lstStyle/>
          <a:p>
            <a:fld id="{8F4179EF-EB0C-744E-B490-1AF8B9DCD6BC}" type="datetimeFigureOut">
              <a:rPr lang="en-US" smtClean="0"/>
              <a:t>9/8/21</a:t>
            </a:fld>
            <a:endParaRPr lang="en-US"/>
          </a:p>
        </p:txBody>
      </p:sp>
      <p:sp>
        <p:nvSpPr>
          <p:cNvPr id="3" name="Footer Placeholder 2">
            <a:extLst>
              <a:ext uri="{FF2B5EF4-FFF2-40B4-BE49-F238E27FC236}">
                <a16:creationId xmlns:a16="http://schemas.microsoft.com/office/drawing/2014/main" id="{C23F39DE-559E-A345-9000-7427F455498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86A399E-0CE7-444D-AB99-1D52E2E2F6A1}"/>
              </a:ext>
            </a:extLst>
          </p:cNvPr>
          <p:cNvSpPr>
            <a:spLocks noGrp="1"/>
          </p:cNvSpPr>
          <p:nvPr>
            <p:ph type="sldNum" sz="quarter" idx="12"/>
          </p:nvPr>
        </p:nvSpPr>
        <p:spPr/>
        <p:txBody>
          <a:bodyPr/>
          <a:lstStyle/>
          <a:p>
            <a:fld id="{CC6E2C3C-C074-6043-BF75-985E872079F5}" type="slidenum">
              <a:rPr lang="en-US" smtClean="0"/>
              <a:t>‹#›</a:t>
            </a:fld>
            <a:endParaRPr lang="en-US"/>
          </a:p>
        </p:txBody>
      </p:sp>
    </p:spTree>
    <p:extLst>
      <p:ext uri="{BB962C8B-B14F-4D97-AF65-F5344CB8AC3E}">
        <p14:creationId xmlns:p14="http://schemas.microsoft.com/office/powerpoint/2010/main" val="9429681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A918C-E03B-1D49-9015-49D3DBBC60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41BDF60-6F9B-5245-9A0F-B6B5B9F61B6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7BC63EE-4F7D-504D-B1A9-3214FA47FE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34E82BC-A615-8C4A-8E7A-CB4E50D42704}"/>
              </a:ext>
            </a:extLst>
          </p:cNvPr>
          <p:cNvSpPr>
            <a:spLocks noGrp="1"/>
          </p:cNvSpPr>
          <p:nvPr>
            <p:ph type="dt" sz="half" idx="10"/>
          </p:nvPr>
        </p:nvSpPr>
        <p:spPr/>
        <p:txBody>
          <a:bodyPr/>
          <a:lstStyle/>
          <a:p>
            <a:fld id="{8F4179EF-EB0C-744E-B490-1AF8B9DCD6BC}" type="datetimeFigureOut">
              <a:rPr lang="en-US" smtClean="0"/>
              <a:t>9/8/21</a:t>
            </a:fld>
            <a:endParaRPr lang="en-US"/>
          </a:p>
        </p:txBody>
      </p:sp>
      <p:sp>
        <p:nvSpPr>
          <p:cNvPr id="6" name="Footer Placeholder 5">
            <a:extLst>
              <a:ext uri="{FF2B5EF4-FFF2-40B4-BE49-F238E27FC236}">
                <a16:creationId xmlns:a16="http://schemas.microsoft.com/office/drawing/2014/main" id="{DF8EF9DA-DEDC-5543-AD87-ED1FE41D5A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E3C96B-6B60-4C43-8E33-E6E0E60C464D}"/>
              </a:ext>
            </a:extLst>
          </p:cNvPr>
          <p:cNvSpPr>
            <a:spLocks noGrp="1"/>
          </p:cNvSpPr>
          <p:nvPr>
            <p:ph type="sldNum" sz="quarter" idx="12"/>
          </p:nvPr>
        </p:nvSpPr>
        <p:spPr/>
        <p:txBody>
          <a:bodyPr/>
          <a:lstStyle/>
          <a:p>
            <a:fld id="{CC6E2C3C-C074-6043-BF75-985E872079F5}" type="slidenum">
              <a:rPr lang="en-US" smtClean="0"/>
              <a:t>‹#›</a:t>
            </a:fld>
            <a:endParaRPr lang="en-US"/>
          </a:p>
        </p:txBody>
      </p:sp>
    </p:spTree>
    <p:extLst>
      <p:ext uri="{BB962C8B-B14F-4D97-AF65-F5344CB8AC3E}">
        <p14:creationId xmlns:p14="http://schemas.microsoft.com/office/powerpoint/2010/main" val="3577676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8474D-FE43-C74E-9C58-6B24D665C8D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3B71551-14F0-A347-86AB-CA844A4686B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97CE25C-6326-9A4D-BEC4-28943E86E7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8A89A0C-D28C-3343-8DBF-98F2F1590BCA}"/>
              </a:ext>
            </a:extLst>
          </p:cNvPr>
          <p:cNvSpPr>
            <a:spLocks noGrp="1"/>
          </p:cNvSpPr>
          <p:nvPr>
            <p:ph type="dt" sz="half" idx="10"/>
          </p:nvPr>
        </p:nvSpPr>
        <p:spPr/>
        <p:txBody>
          <a:bodyPr/>
          <a:lstStyle/>
          <a:p>
            <a:fld id="{8F4179EF-EB0C-744E-B490-1AF8B9DCD6BC}" type="datetimeFigureOut">
              <a:rPr lang="en-US" smtClean="0"/>
              <a:t>9/8/21</a:t>
            </a:fld>
            <a:endParaRPr lang="en-US"/>
          </a:p>
        </p:txBody>
      </p:sp>
      <p:sp>
        <p:nvSpPr>
          <p:cNvPr id="6" name="Footer Placeholder 5">
            <a:extLst>
              <a:ext uri="{FF2B5EF4-FFF2-40B4-BE49-F238E27FC236}">
                <a16:creationId xmlns:a16="http://schemas.microsoft.com/office/drawing/2014/main" id="{1E2FF5A2-CB52-9240-B38B-6D220FE382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8BF2B5-4B96-FE44-B0B9-8D7F2E3EACBE}"/>
              </a:ext>
            </a:extLst>
          </p:cNvPr>
          <p:cNvSpPr>
            <a:spLocks noGrp="1"/>
          </p:cNvSpPr>
          <p:nvPr>
            <p:ph type="sldNum" sz="quarter" idx="12"/>
          </p:nvPr>
        </p:nvSpPr>
        <p:spPr/>
        <p:txBody>
          <a:bodyPr/>
          <a:lstStyle/>
          <a:p>
            <a:fld id="{CC6E2C3C-C074-6043-BF75-985E872079F5}" type="slidenum">
              <a:rPr lang="en-US" smtClean="0"/>
              <a:t>‹#›</a:t>
            </a:fld>
            <a:endParaRPr lang="en-US"/>
          </a:p>
        </p:txBody>
      </p:sp>
    </p:spTree>
    <p:extLst>
      <p:ext uri="{BB962C8B-B14F-4D97-AF65-F5344CB8AC3E}">
        <p14:creationId xmlns:p14="http://schemas.microsoft.com/office/powerpoint/2010/main" val="3385631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1CEF6E5-7A45-A443-966D-D12456F6E62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23CB122-2092-BB4E-B0C0-024E8D50CC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CB4332-956F-9048-A40D-E52017745F9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4179EF-EB0C-744E-B490-1AF8B9DCD6BC}" type="datetimeFigureOut">
              <a:rPr lang="en-US" smtClean="0"/>
              <a:t>9/8/21</a:t>
            </a:fld>
            <a:endParaRPr lang="en-US"/>
          </a:p>
        </p:txBody>
      </p:sp>
      <p:sp>
        <p:nvSpPr>
          <p:cNvPr id="5" name="Footer Placeholder 4">
            <a:extLst>
              <a:ext uri="{FF2B5EF4-FFF2-40B4-BE49-F238E27FC236}">
                <a16:creationId xmlns:a16="http://schemas.microsoft.com/office/drawing/2014/main" id="{F20F318E-2FF4-8C42-9464-79BA5FA1C9C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5B2A456-6E61-EA44-84DF-64F207FF741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6E2C3C-C074-6043-BF75-985E872079F5}" type="slidenum">
              <a:rPr lang="en-US" smtClean="0"/>
              <a:t>‹#›</a:t>
            </a:fld>
            <a:endParaRPr lang="en-US"/>
          </a:p>
        </p:txBody>
      </p:sp>
    </p:spTree>
    <p:extLst>
      <p:ext uri="{BB962C8B-B14F-4D97-AF65-F5344CB8AC3E}">
        <p14:creationId xmlns:p14="http://schemas.microsoft.com/office/powerpoint/2010/main" val="314407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hyperlink" Target="https://logbooks.jlab.org/entry/3731443"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hyperlink" Target="https://logbooks.jlab.org/entry/3719864" TargetMode="Externa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0C755-A7C0-4E44-99E4-5976ED3E378C}"/>
              </a:ext>
            </a:extLst>
          </p:cNvPr>
          <p:cNvSpPr>
            <a:spLocks noGrp="1"/>
          </p:cNvSpPr>
          <p:nvPr>
            <p:ph type="ctrTitle"/>
          </p:nvPr>
        </p:nvSpPr>
        <p:spPr/>
        <p:txBody>
          <a:bodyPr>
            <a:normAutofit fontScale="90000"/>
          </a:bodyPr>
          <a:lstStyle/>
          <a:p>
            <a:r>
              <a:rPr lang="en-US" dirty="0"/>
              <a:t>Electrodes history</a:t>
            </a:r>
            <a:br>
              <a:rPr lang="en-US" dirty="0"/>
            </a:br>
            <a:r>
              <a:rPr lang="en-US" dirty="0"/>
              <a:t>on R28 insulators</a:t>
            </a:r>
            <a:br>
              <a:rPr lang="en-US" dirty="0"/>
            </a:br>
            <a:r>
              <a:rPr lang="en-US" dirty="0"/>
              <a:t>(CEBAF &amp; UITF)</a:t>
            </a:r>
          </a:p>
        </p:txBody>
      </p:sp>
      <p:sp>
        <p:nvSpPr>
          <p:cNvPr id="3" name="Subtitle 2">
            <a:extLst>
              <a:ext uri="{FF2B5EF4-FFF2-40B4-BE49-F238E27FC236}">
                <a16:creationId xmlns:a16="http://schemas.microsoft.com/office/drawing/2014/main" id="{DC59834C-5D02-4744-BEDF-04BF1EB97A0A}"/>
              </a:ext>
            </a:extLst>
          </p:cNvPr>
          <p:cNvSpPr>
            <a:spLocks noGrp="1"/>
          </p:cNvSpPr>
          <p:nvPr>
            <p:ph type="subTitle" idx="1"/>
          </p:nvPr>
        </p:nvSpPr>
        <p:spPr/>
        <p:txBody>
          <a:bodyPr/>
          <a:lstStyle/>
          <a:p>
            <a:r>
              <a:rPr lang="en-US" dirty="0"/>
              <a:t>Updated September 2021</a:t>
            </a:r>
          </a:p>
          <a:p>
            <a:r>
              <a:rPr lang="en-US" dirty="0"/>
              <a:t>Carlos Hernandez-Garcia</a:t>
            </a:r>
          </a:p>
        </p:txBody>
      </p:sp>
    </p:spTree>
    <p:extLst>
      <p:ext uri="{BB962C8B-B14F-4D97-AF65-F5344CB8AC3E}">
        <p14:creationId xmlns:p14="http://schemas.microsoft.com/office/powerpoint/2010/main" val="30725541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3AB0657-5435-BF46-89CC-D4E1899F8A9E}"/>
              </a:ext>
            </a:extLst>
          </p:cNvPr>
          <p:cNvSpPr txBox="1"/>
          <p:nvPr/>
        </p:nvSpPr>
        <p:spPr>
          <a:xfrm>
            <a:off x="223520" y="1899920"/>
            <a:ext cx="1249829" cy="584775"/>
          </a:xfrm>
          <a:prstGeom prst="rect">
            <a:avLst/>
          </a:prstGeom>
          <a:noFill/>
        </p:spPr>
        <p:txBody>
          <a:bodyPr wrap="none" rtlCol="0">
            <a:spAutoFit/>
          </a:bodyPr>
          <a:lstStyle/>
          <a:p>
            <a:r>
              <a:rPr lang="en-US" sz="3200" dirty="0"/>
              <a:t>CEBAF</a:t>
            </a:r>
          </a:p>
        </p:txBody>
      </p:sp>
      <p:sp>
        <p:nvSpPr>
          <p:cNvPr id="8" name="TextBox 7">
            <a:extLst>
              <a:ext uri="{FF2B5EF4-FFF2-40B4-BE49-F238E27FC236}">
                <a16:creationId xmlns:a16="http://schemas.microsoft.com/office/drawing/2014/main" id="{42CDB931-DD61-A540-B803-D288F1074767}"/>
              </a:ext>
            </a:extLst>
          </p:cNvPr>
          <p:cNvSpPr txBox="1"/>
          <p:nvPr/>
        </p:nvSpPr>
        <p:spPr>
          <a:xfrm>
            <a:off x="1483360" y="670560"/>
            <a:ext cx="1191352" cy="369332"/>
          </a:xfrm>
          <a:prstGeom prst="rect">
            <a:avLst/>
          </a:prstGeom>
          <a:noFill/>
        </p:spPr>
        <p:txBody>
          <a:bodyPr wrap="none" rtlCol="0">
            <a:spAutoFit/>
          </a:bodyPr>
          <a:lstStyle/>
          <a:p>
            <a:r>
              <a:rPr lang="en-US" dirty="0"/>
              <a:t>2008-2018</a:t>
            </a:r>
          </a:p>
        </p:txBody>
      </p:sp>
      <p:sp>
        <p:nvSpPr>
          <p:cNvPr id="10" name="Title 9">
            <a:extLst>
              <a:ext uri="{FF2B5EF4-FFF2-40B4-BE49-F238E27FC236}">
                <a16:creationId xmlns:a16="http://schemas.microsoft.com/office/drawing/2014/main" id="{8317BF9A-44A4-7249-9ED7-F973893E6655}"/>
              </a:ext>
            </a:extLst>
          </p:cNvPr>
          <p:cNvSpPr>
            <a:spLocks noGrp="1"/>
          </p:cNvSpPr>
          <p:nvPr>
            <p:ph type="title"/>
          </p:nvPr>
        </p:nvSpPr>
        <p:spPr>
          <a:xfrm>
            <a:off x="0" y="1"/>
            <a:ext cx="12192000" cy="914400"/>
          </a:xfrm>
        </p:spPr>
        <p:txBody>
          <a:bodyPr/>
          <a:lstStyle/>
          <a:p>
            <a:pPr algn="ctr"/>
            <a:r>
              <a:rPr lang="en-US" u="sng" dirty="0"/>
              <a:t>SS Electrodes timeline</a:t>
            </a:r>
          </a:p>
        </p:txBody>
      </p:sp>
      <p:pic>
        <p:nvPicPr>
          <p:cNvPr id="12" name="Picture 11">
            <a:extLst>
              <a:ext uri="{FF2B5EF4-FFF2-40B4-BE49-F238E27FC236}">
                <a16:creationId xmlns:a16="http://schemas.microsoft.com/office/drawing/2014/main" id="{62629B5D-93E4-2244-885C-231DF31FDCDD}"/>
              </a:ext>
            </a:extLst>
          </p:cNvPr>
          <p:cNvPicPr>
            <a:picLocks noChangeAspect="1"/>
          </p:cNvPicPr>
          <p:nvPr/>
        </p:nvPicPr>
        <p:blipFill rotWithShape="1">
          <a:blip r:embed="rId2"/>
          <a:srcRect l="21083"/>
          <a:stretch/>
        </p:blipFill>
        <p:spPr>
          <a:xfrm>
            <a:off x="1534160" y="1238675"/>
            <a:ext cx="1036320" cy="1870286"/>
          </a:xfrm>
          <a:prstGeom prst="rect">
            <a:avLst/>
          </a:prstGeom>
        </p:spPr>
      </p:pic>
      <p:pic>
        <p:nvPicPr>
          <p:cNvPr id="14" name="Picture 13">
            <a:extLst>
              <a:ext uri="{FF2B5EF4-FFF2-40B4-BE49-F238E27FC236}">
                <a16:creationId xmlns:a16="http://schemas.microsoft.com/office/drawing/2014/main" id="{F30EED7D-55DC-264A-881F-79132952147C}"/>
              </a:ext>
            </a:extLst>
          </p:cNvPr>
          <p:cNvPicPr>
            <a:picLocks noChangeAspect="1"/>
          </p:cNvPicPr>
          <p:nvPr/>
        </p:nvPicPr>
        <p:blipFill>
          <a:blip r:embed="rId3"/>
          <a:stretch>
            <a:fillRect/>
          </a:stretch>
        </p:blipFill>
        <p:spPr>
          <a:xfrm>
            <a:off x="3444240" y="1204114"/>
            <a:ext cx="1198880" cy="1884526"/>
          </a:xfrm>
          <a:prstGeom prst="rect">
            <a:avLst/>
          </a:prstGeom>
        </p:spPr>
      </p:pic>
      <p:pic>
        <p:nvPicPr>
          <p:cNvPr id="19" name="Picture 18">
            <a:extLst>
              <a:ext uri="{FF2B5EF4-FFF2-40B4-BE49-F238E27FC236}">
                <a16:creationId xmlns:a16="http://schemas.microsoft.com/office/drawing/2014/main" id="{DB76C7A2-EBEE-4743-99A0-38DF71185F4E}"/>
              </a:ext>
            </a:extLst>
          </p:cNvPr>
          <p:cNvPicPr>
            <a:picLocks noChangeAspect="1"/>
          </p:cNvPicPr>
          <p:nvPr/>
        </p:nvPicPr>
        <p:blipFill rotWithShape="1">
          <a:blip r:embed="rId2"/>
          <a:srcRect l="20709"/>
          <a:stretch/>
        </p:blipFill>
        <p:spPr>
          <a:xfrm>
            <a:off x="10048240" y="1181716"/>
            <a:ext cx="1050318" cy="1886605"/>
          </a:xfrm>
          <a:prstGeom prst="rect">
            <a:avLst/>
          </a:prstGeom>
        </p:spPr>
      </p:pic>
      <p:sp>
        <p:nvSpPr>
          <p:cNvPr id="20" name="TextBox 19">
            <a:extLst>
              <a:ext uri="{FF2B5EF4-FFF2-40B4-BE49-F238E27FC236}">
                <a16:creationId xmlns:a16="http://schemas.microsoft.com/office/drawing/2014/main" id="{A087EC23-EF33-1F49-B5E3-51DD0FF0147D}"/>
              </a:ext>
            </a:extLst>
          </p:cNvPr>
          <p:cNvSpPr txBox="1"/>
          <p:nvPr/>
        </p:nvSpPr>
        <p:spPr>
          <a:xfrm>
            <a:off x="284480" y="4945836"/>
            <a:ext cx="941283" cy="584775"/>
          </a:xfrm>
          <a:prstGeom prst="rect">
            <a:avLst/>
          </a:prstGeom>
          <a:noFill/>
        </p:spPr>
        <p:txBody>
          <a:bodyPr wrap="none" rtlCol="0">
            <a:spAutoFit/>
          </a:bodyPr>
          <a:lstStyle/>
          <a:p>
            <a:r>
              <a:rPr lang="en-US" sz="3200" dirty="0"/>
              <a:t>UITF</a:t>
            </a:r>
          </a:p>
        </p:txBody>
      </p:sp>
      <p:pic>
        <p:nvPicPr>
          <p:cNvPr id="22" name="Picture 21">
            <a:extLst>
              <a:ext uri="{FF2B5EF4-FFF2-40B4-BE49-F238E27FC236}">
                <a16:creationId xmlns:a16="http://schemas.microsoft.com/office/drawing/2014/main" id="{4239A7C0-1EE7-014F-9636-82047F8FA3F5}"/>
              </a:ext>
            </a:extLst>
          </p:cNvPr>
          <p:cNvPicPr>
            <a:picLocks noChangeAspect="1"/>
          </p:cNvPicPr>
          <p:nvPr/>
        </p:nvPicPr>
        <p:blipFill>
          <a:blip r:embed="rId3"/>
          <a:stretch>
            <a:fillRect/>
          </a:stretch>
        </p:blipFill>
        <p:spPr>
          <a:xfrm>
            <a:off x="1554480" y="4168750"/>
            <a:ext cx="1198880" cy="1884526"/>
          </a:xfrm>
          <a:prstGeom prst="rect">
            <a:avLst/>
          </a:prstGeom>
        </p:spPr>
      </p:pic>
      <p:sp>
        <p:nvSpPr>
          <p:cNvPr id="25" name="TextBox 24">
            <a:extLst>
              <a:ext uri="{FF2B5EF4-FFF2-40B4-BE49-F238E27FC236}">
                <a16:creationId xmlns:a16="http://schemas.microsoft.com/office/drawing/2014/main" id="{EE53329A-B8A9-A241-BC6D-A0CDFC7D597E}"/>
              </a:ext>
            </a:extLst>
          </p:cNvPr>
          <p:cNvSpPr txBox="1"/>
          <p:nvPr/>
        </p:nvSpPr>
        <p:spPr>
          <a:xfrm>
            <a:off x="3545840" y="731520"/>
            <a:ext cx="859531" cy="369332"/>
          </a:xfrm>
          <a:prstGeom prst="rect">
            <a:avLst/>
          </a:prstGeom>
          <a:noFill/>
        </p:spPr>
        <p:txBody>
          <a:bodyPr wrap="none" rtlCol="0">
            <a:spAutoFit/>
          </a:bodyPr>
          <a:lstStyle/>
          <a:p>
            <a:r>
              <a:rPr lang="en-US" dirty="0"/>
              <a:t>6/2018</a:t>
            </a:r>
          </a:p>
        </p:txBody>
      </p:sp>
      <p:sp>
        <p:nvSpPr>
          <p:cNvPr id="26" name="TextBox 25">
            <a:extLst>
              <a:ext uri="{FF2B5EF4-FFF2-40B4-BE49-F238E27FC236}">
                <a16:creationId xmlns:a16="http://schemas.microsoft.com/office/drawing/2014/main" id="{99C0A5C3-96AC-9142-8270-BF8CE93D3035}"/>
              </a:ext>
            </a:extLst>
          </p:cNvPr>
          <p:cNvSpPr txBox="1"/>
          <p:nvPr/>
        </p:nvSpPr>
        <p:spPr>
          <a:xfrm>
            <a:off x="8493760" y="660400"/>
            <a:ext cx="859531" cy="369332"/>
          </a:xfrm>
          <a:prstGeom prst="rect">
            <a:avLst/>
          </a:prstGeom>
          <a:noFill/>
        </p:spPr>
        <p:txBody>
          <a:bodyPr wrap="none" rtlCol="0">
            <a:spAutoFit/>
          </a:bodyPr>
          <a:lstStyle/>
          <a:p>
            <a:r>
              <a:rPr lang="en-US" dirty="0"/>
              <a:t>9/2019</a:t>
            </a:r>
          </a:p>
        </p:txBody>
      </p:sp>
      <p:sp>
        <p:nvSpPr>
          <p:cNvPr id="27" name="TextBox 26">
            <a:extLst>
              <a:ext uri="{FF2B5EF4-FFF2-40B4-BE49-F238E27FC236}">
                <a16:creationId xmlns:a16="http://schemas.microsoft.com/office/drawing/2014/main" id="{F6659E4D-776E-1E42-846F-1E07F8CF1779}"/>
              </a:ext>
            </a:extLst>
          </p:cNvPr>
          <p:cNvSpPr txBox="1"/>
          <p:nvPr/>
        </p:nvSpPr>
        <p:spPr>
          <a:xfrm>
            <a:off x="9641840" y="670560"/>
            <a:ext cx="1763303" cy="369332"/>
          </a:xfrm>
          <a:prstGeom prst="rect">
            <a:avLst/>
          </a:prstGeom>
          <a:noFill/>
        </p:spPr>
        <p:txBody>
          <a:bodyPr wrap="none" rtlCol="0">
            <a:spAutoFit/>
          </a:bodyPr>
          <a:lstStyle/>
          <a:p>
            <a:r>
              <a:rPr lang="en-US" dirty="0"/>
              <a:t>10/2019-present</a:t>
            </a:r>
          </a:p>
        </p:txBody>
      </p:sp>
      <p:sp>
        <p:nvSpPr>
          <p:cNvPr id="28" name="TextBox 27">
            <a:extLst>
              <a:ext uri="{FF2B5EF4-FFF2-40B4-BE49-F238E27FC236}">
                <a16:creationId xmlns:a16="http://schemas.microsoft.com/office/drawing/2014/main" id="{214837BB-246B-3F4C-94F1-3CBFEB4C0A69}"/>
              </a:ext>
            </a:extLst>
          </p:cNvPr>
          <p:cNvSpPr txBox="1"/>
          <p:nvPr/>
        </p:nvSpPr>
        <p:spPr>
          <a:xfrm>
            <a:off x="1584960" y="3108960"/>
            <a:ext cx="971741" cy="523220"/>
          </a:xfrm>
          <a:prstGeom prst="rect">
            <a:avLst/>
          </a:prstGeom>
          <a:noFill/>
        </p:spPr>
        <p:txBody>
          <a:bodyPr wrap="none" rtlCol="0">
            <a:spAutoFit/>
          </a:bodyPr>
          <a:lstStyle/>
          <a:p>
            <a:pPr algn="ctr"/>
            <a:r>
              <a:rPr lang="en-US" sz="1400" dirty="0"/>
              <a:t>100-130kV</a:t>
            </a:r>
          </a:p>
          <a:p>
            <a:pPr algn="ctr"/>
            <a:r>
              <a:rPr lang="en-US" sz="1400" dirty="0"/>
              <a:t>Beam ops</a:t>
            </a:r>
          </a:p>
        </p:txBody>
      </p:sp>
      <p:sp>
        <p:nvSpPr>
          <p:cNvPr id="29" name="TextBox 28">
            <a:extLst>
              <a:ext uri="{FF2B5EF4-FFF2-40B4-BE49-F238E27FC236}">
                <a16:creationId xmlns:a16="http://schemas.microsoft.com/office/drawing/2014/main" id="{BE9E4DE4-A277-AE4F-9B17-02241ACDA734}"/>
              </a:ext>
            </a:extLst>
          </p:cNvPr>
          <p:cNvSpPr txBox="1"/>
          <p:nvPr/>
        </p:nvSpPr>
        <p:spPr>
          <a:xfrm>
            <a:off x="3050333" y="3088640"/>
            <a:ext cx="2004075" cy="307777"/>
          </a:xfrm>
          <a:prstGeom prst="rect">
            <a:avLst/>
          </a:prstGeom>
          <a:noFill/>
        </p:spPr>
        <p:txBody>
          <a:bodyPr wrap="none" rtlCol="0">
            <a:spAutoFit/>
          </a:bodyPr>
          <a:lstStyle/>
          <a:p>
            <a:pPr algn="ctr"/>
            <a:r>
              <a:rPr lang="en-US" sz="1400" dirty="0"/>
              <a:t>200kV + some beam + FE</a:t>
            </a:r>
          </a:p>
        </p:txBody>
      </p:sp>
      <p:sp>
        <p:nvSpPr>
          <p:cNvPr id="30" name="TextBox 29">
            <a:extLst>
              <a:ext uri="{FF2B5EF4-FFF2-40B4-BE49-F238E27FC236}">
                <a16:creationId xmlns:a16="http://schemas.microsoft.com/office/drawing/2014/main" id="{ABB52A69-31FC-2B45-A590-F5D04B017BCB}"/>
              </a:ext>
            </a:extLst>
          </p:cNvPr>
          <p:cNvSpPr txBox="1"/>
          <p:nvPr/>
        </p:nvSpPr>
        <p:spPr>
          <a:xfrm>
            <a:off x="8056880" y="3159760"/>
            <a:ext cx="1753109" cy="523220"/>
          </a:xfrm>
          <a:prstGeom prst="rect">
            <a:avLst/>
          </a:prstGeom>
          <a:noFill/>
        </p:spPr>
        <p:txBody>
          <a:bodyPr wrap="none" rtlCol="0">
            <a:spAutoFit/>
          </a:bodyPr>
          <a:lstStyle/>
          <a:p>
            <a:pPr algn="ctr"/>
            <a:r>
              <a:rPr lang="en-US" sz="1400" dirty="0"/>
              <a:t>100kV FE onset</a:t>
            </a:r>
          </a:p>
          <a:p>
            <a:pPr algn="ctr"/>
            <a:r>
              <a:rPr lang="en-US" sz="1400" dirty="0"/>
              <a:t>Could not Kr HV proc.</a:t>
            </a:r>
          </a:p>
        </p:txBody>
      </p:sp>
      <p:sp>
        <p:nvSpPr>
          <p:cNvPr id="31" name="TextBox 30">
            <a:extLst>
              <a:ext uri="{FF2B5EF4-FFF2-40B4-BE49-F238E27FC236}">
                <a16:creationId xmlns:a16="http://schemas.microsoft.com/office/drawing/2014/main" id="{CB7BF24A-79A6-9349-912B-68AF94CBAF97}"/>
              </a:ext>
            </a:extLst>
          </p:cNvPr>
          <p:cNvSpPr txBox="1"/>
          <p:nvPr/>
        </p:nvSpPr>
        <p:spPr>
          <a:xfrm>
            <a:off x="9828551" y="3072718"/>
            <a:ext cx="1634444" cy="738664"/>
          </a:xfrm>
          <a:prstGeom prst="rect">
            <a:avLst/>
          </a:prstGeom>
          <a:noFill/>
        </p:spPr>
        <p:txBody>
          <a:bodyPr wrap="square" rtlCol="0">
            <a:spAutoFit/>
          </a:bodyPr>
          <a:lstStyle/>
          <a:p>
            <a:pPr algn="ctr"/>
            <a:r>
              <a:rPr lang="en-US" sz="1400" dirty="0"/>
              <a:t>130kV</a:t>
            </a:r>
          </a:p>
          <a:p>
            <a:pPr algn="ctr"/>
            <a:r>
              <a:rPr lang="en-US" sz="1400" dirty="0"/>
              <a:t>Beam ops, FE onset 190 kV</a:t>
            </a:r>
          </a:p>
        </p:txBody>
      </p:sp>
      <p:sp>
        <p:nvSpPr>
          <p:cNvPr id="33" name="TextBox 32">
            <a:extLst>
              <a:ext uri="{FF2B5EF4-FFF2-40B4-BE49-F238E27FC236}">
                <a16:creationId xmlns:a16="http://schemas.microsoft.com/office/drawing/2014/main" id="{A35750E3-747F-C54B-AB22-0D3731700A9D}"/>
              </a:ext>
            </a:extLst>
          </p:cNvPr>
          <p:cNvSpPr txBox="1"/>
          <p:nvPr/>
        </p:nvSpPr>
        <p:spPr>
          <a:xfrm>
            <a:off x="711200" y="6119336"/>
            <a:ext cx="2722880" cy="738664"/>
          </a:xfrm>
          <a:prstGeom prst="rect">
            <a:avLst/>
          </a:prstGeom>
          <a:noFill/>
        </p:spPr>
        <p:txBody>
          <a:bodyPr wrap="square" rtlCol="0">
            <a:spAutoFit/>
          </a:bodyPr>
          <a:lstStyle/>
          <a:p>
            <a:pPr algn="ctr"/>
            <a:r>
              <a:rPr lang="en-US" sz="1400" dirty="0"/>
              <a:t>220 kV in vacuum + FE</a:t>
            </a:r>
          </a:p>
          <a:p>
            <a:pPr algn="ctr"/>
            <a:r>
              <a:rPr lang="en-US" sz="1400" dirty="0"/>
              <a:t>227kV Kr HV + FE</a:t>
            </a:r>
          </a:p>
          <a:p>
            <a:pPr algn="ctr"/>
            <a:r>
              <a:rPr lang="en-US" sz="1400" dirty="0"/>
              <a:t>200 </a:t>
            </a:r>
            <a:r>
              <a:rPr lang="en-US" sz="1400" dirty="0" err="1"/>
              <a:t>keV</a:t>
            </a:r>
            <a:r>
              <a:rPr lang="en-US" sz="1400" dirty="0"/>
              <a:t> beam ops + FE</a:t>
            </a:r>
          </a:p>
        </p:txBody>
      </p:sp>
      <p:sp>
        <p:nvSpPr>
          <p:cNvPr id="34" name="TextBox 33">
            <a:extLst>
              <a:ext uri="{FF2B5EF4-FFF2-40B4-BE49-F238E27FC236}">
                <a16:creationId xmlns:a16="http://schemas.microsoft.com/office/drawing/2014/main" id="{CB2D42F1-23A5-D749-B00B-245254B5EB9B}"/>
              </a:ext>
            </a:extLst>
          </p:cNvPr>
          <p:cNvSpPr txBox="1"/>
          <p:nvPr/>
        </p:nvSpPr>
        <p:spPr>
          <a:xfrm>
            <a:off x="1402080" y="3716476"/>
            <a:ext cx="1721946" cy="369332"/>
          </a:xfrm>
          <a:prstGeom prst="rect">
            <a:avLst/>
          </a:prstGeom>
          <a:noFill/>
        </p:spPr>
        <p:txBody>
          <a:bodyPr wrap="none" rtlCol="0">
            <a:spAutoFit/>
          </a:bodyPr>
          <a:lstStyle/>
          <a:p>
            <a:r>
              <a:rPr lang="en-US" dirty="0"/>
              <a:t>11/2017-5/2018</a:t>
            </a:r>
          </a:p>
        </p:txBody>
      </p:sp>
      <p:sp>
        <p:nvSpPr>
          <p:cNvPr id="36" name="TextBox 35">
            <a:extLst>
              <a:ext uri="{FF2B5EF4-FFF2-40B4-BE49-F238E27FC236}">
                <a16:creationId xmlns:a16="http://schemas.microsoft.com/office/drawing/2014/main" id="{35C6172D-1489-6E45-97E0-E60EDDEE758F}"/>
              </a:ext>
            </a:extLst>
          </p:cNvPr>
          <p:cNvSpPr txBox="1"/>
          <p:nvPr/>
        </p:nvSpPr>
        <p:spPr>
          <a:xfrm>
            <a:off x="3718560" y="3726636"/>
            <a:ext cx="859531" cy="369332"/>
          </a:xfrm>
          <a:prstGeom prst="rect">
            <a:avLst/>
          </a:prstGeom>
          <a:noFill/>
        </p:spPr>
        <p:txBody>
          <a:bodyPr wrap="none" rtlCol="0">
            <a:spAutoFit/>
          </a:bodyPr>
          <a:lstStyle/>
          <a:p>
            <a:r>
              <a:rPr lang="en-US" dirty="0"/>
              <a:t>4/2019</a:t>
            </a:r>
          </a:p>
        </p:txBody>
      </p:sp>
      <p:sp>
        <p:nvSpPr>
          <p:cNvPr id="37" name="TextBox 36">
            <a:extLst>
              <a:ext uri="{FF2B5EF4-FFF2-40B4-BE49-F238E27FC236}">
                <a16:creationId xmlns:a16="http://schemas.microsoft.com/office/drawing/2014/main" id="{DB2F309E-83EC-9648-B171-36596E20D963}"/>
              </a:ext>
            </a:extLst>
          </p:cNvPr>
          <p:cNvSpPr txBox="1"/>
          <p:nvPr/>
        </p:nvSpPr>
        <p:spPr>
          <a:xfrm>
            <a:off x="3413760" y="6119336"/>
            <a:ext cx="1602811" cy="523220"/>
          </a:xfrm>
          <a:prstGeom prst="rect">
            <a:avLst/>
          </a:prstGeom>
          <a:noFill/>
        </p:spPr>
        <p:txBody>
          <a:bodyPr wrap="none" rtlCol="0">
            <a:spAutoFit/>
          </a:bodyPr>
          <a:lstStyle/>
          <a:p>
            <a:pPr algn="ctr"/>
            <a:r>
              <a:rPr lang="en-US" sz="1400" dirty="0"/>
              <a:t>220kV Kr HV no F.E.</a:t>
            </a:r>
          </a:p>
          <a:p>
            <a:pPr algn="ctr"/>
            <a:r>
              <a:rPr lang="en-US" sz="1400" dirty="0"/>
              <a:t>Then FE @ 170kV</a:t>
            </a:r>
          </a:p>
        </p:txBody>
      </p:sp>
      <p:sp>
        <p:nvSpPr>
          <p:cNvPr id="38" name="TextBox 37">
            <a:extLst>
              <a:ext uri="{FF2B5EF4-FFF2-40B4-BE49-F238E27FC236}">
                <a16:creationId xmlns:a16="http://schemas.microsoft.com/office/drawing/2014/main" id="{75635A49-D787-4D49-88BA-E71210E54F60}"/>
              </a:ext>
            </a:extLst>
          </p:cNvPr>
          <p:cNvSpPr txBox="1"/>
          <p:nvPr/>
        </p:nvSpPr>
        <p:spPr>
          <a:xfrm>
            <a:off x="5068898" y="4443983"/>
            <a:ext cx="1416744" cy="1384995"/>
          </a:xfrm>
          <a:prstGeom prst="rect">
            <a:avLst/>
          </a:prstGeom>
          <a:noFill/>
        </p:spPr>
        <p:txBody>
          <a:bodyPr wrap="square" rtlCol="0">
            <a:spAutoFit/>
          </a:bodyPr>
          <a:lstStyle/>
          <a:p>
            <a:r>
              <a:rPr lang="en-US" sz="1400" dirty="0"/>
              <a:t>150keV lifetime runs</a:t>
            </a:r>
          </a:p>
          <a:p>
            <a:r>
              <a:rPr lang="en-US" sz="1400" dirty="0"/>
              <a:t>200kV Kr HV, no FE</a:t>
            </a:r>
          </a:p>
          <a:p>
            <a:r>
              <a:rPr lang="en-US" sz="1400" dirty="0"/>
              <a:t>200keV lifetime runs no FE</a:t>
            </a:r>
          </a:p>
        </p:txBody>
      </p:sp>
      <p:sp>
        <p:nvSpPr>
          <p:cNvPr id="39" name="TextBox 38">
            <a:extLst>
              <a:ext uri="{FF2B5EF4-FFF2-40B4-BE49-F238E27FC236}">
                <a16:creationId xmlns:a16="http://schemas.microsoft.com/office/drawing/2014/main" id="{E799C2CC-856C-764C-8048-7048ECA2E5CB}"/>
              </a:ext>
            </a:extLst>
          </p:cNvPr>
          <p:cNvSpPr txBox="1"/>
          <p:nvPr/>
        </p:nvSpPr>
        <p:spPr>
          <a:xfrm>
            <a:off x="5191760" y="3716476"/>
            <a:ext cx="1047082" cy="369332"/>
          </a:xfrm>
          <a:prstGeom prst="rect">
            <a:avLst/>
          </a:prstGeom>
          <a:noFill/>
        </p:spPr>
        <p:txBody>
          <a:bodyPr wrap="none" rtlCol="0">
            <a:spAutoFit/>
          </a:bodyPr>
          <a:lstStyle/>
          <a:p>
            <a:r>
              <a:rPr lang="en-US" dirty="0"/>
              <a:t>5-7/2019</a:t>
            </a:r>
          </a:p>
        </p:txBody>
      </p:sp>
      <p:sp>
        <p:nvSpPr>
          <p:cNvPr id="40" name="TextBox 39">
            <a:extLst>
              <a:ext uri="{FF2B5EF4-FFF2-40B4-BE49-F238E27FC236}">
                <a16:creationId xmlns:a16="http://schemas.microsoft.com/office/drawing/2014/main" id="{3F070153-A1F5-6345-837A-FD5786A47A00}"/>
              </a:ext>
            </a:extLst>
          </p:cNvPr>
          <p:cNvSpPr txBox="1"/>
          <p:nvPr/>
        </p:nvSpPr>
        <p:spPr>
          <a:xfrm>
            <a:off x="6469301" y="3707049"/>
            <a:ext cx="1164101" cy="369332"/>
          </a:xfrm>
          <a:prstGeom prst="rect">
            <a:avLst/>
          </a:prstGeom>
          <a:noFill/>
        </p:spPr>
        <p:txBody>
          <a:bodyPr wrap="none" rtlCol="0">
            <a:spAutoFit/>
          </a:bodyPr>
          <a:lstStyle/>
          <a:p>
            <a:r>
              <a:rPr lang="en-US" dirty="0"/>
              <a:t>8-10/2019</a:t>
            </a:r>
          </a:p>
        </p:txBody>
      </p:sp>
      <p:pic>
        <p:nvPicPr>
          <p:cNvPr id="41" name="Picture 40">
            <a:extLst>
              <a:ext uri="{FF2B5EF4-FFF2-40B4-BE49-F238E27FC236}">
                <a16:creationId xmlns:a16="http://schemas.microsoft.com/office/drawing/2014/main" id="{1FEBA540-5FC0-274C-8DFC-004E041EEA55}"/>
              </a:ext>
            </a:extLst>
          </p:cNvPr>
          <p:cNvPicPr>
            <a:picLocks noChangeAspect="1"/>
          </p:cNvPicPr>
          <p:nvPr/>
        </p:nvPicPr>
        <p:blipFill rotWithShape="1">
          <a:blip r:embed="rId2"/>
          <a:srcRect l="21083"/>
          <a:stretch/>
        </p:blipFill>
        <p:spPr>
          <a:xfrm>
            <a:off x="6621701" y="4163404"/>
            <a:ext cx="1036320" cy="1870286"/>
          </a:xfrm>
          <a:prstGeom prst="rect">
            <a:avLst/>
          </a:prstGeom>
        </p:spPr>
      </p:pic>
      <p:sp>
        <p:nvSpPr>
          <p:cNvPr id="42" name="TextBox 41">
            <a:extLst>
              <a:ext uri="{FF2B5EF4-FFF2-40B4-BE49-F238E27FC236}">
                <a16:creationId xmlns:a16="http://schemas.microsoft.com/office/drawing/2014/main" id="{B73469A9-0CD2-5946-8ECF-0473CD96F416}"/>
              </a:ext>
            </a:extLst>
          </p:cNvPr>
          <p:cNvSpPr txBox="1"/>
          <p:nvPr/>
        </p:nvSpPr>
        <p:spPr>
          <a:xfrm>
            <a:off x="6434601" y="6104809"/>
            <a:ext cx="1529971" cy="307777"/>
          </a:xfrm>
          <a:prstGeom prst="rect">
            <a:avLst/>
          </a:prstGeom>
          <a:noFill/>
        </p:spPr>
        <p:txBody>
          <a:bodyPr wrap="none" rtlCol="0">
            <a:spAutoFit/>
          </a:bodyPr>
          <a:lstStyle/>
          <a:p>
            <a:pPr algn="ctr"/>
            <a:r>
              <a:rPr lang="en-US" sz="1400" dirty="0"/>
              <a:t>230kV Kr HV no FE</a:t>
            </a:r>
          </a:p>
        </p:txBody>
      </p:sp>
      <p:sp>
        <p:nvSpPr>
          <p:cNvPr id="44" name="TextBox 43">
            <a:extLst>
              <a:ext uri="{FF2B5EF4-FFF2-40B4-BE49-F238E27FC236}">
                <a16:creationId xmlns:a16="http://schemas.microsoft.com/office/drawing/2014/main" id="{A1537B8E-0E3B-DA46-8DA2-3300E1D68C64}"/>
              </a:ext>
            </a:extLst>
          </p:cNvPr>
          <p:cNvSpPr txBox="1"/>
          <p:nvPr/>
        </p:nvSpPr>
        <p:spPr>
          <a:xfrm>
            <a:off x="8644903" y="3669343"/>
            <a:ext cx="1838965" cy="369332"/>
          </a:xfrm>
          <a:prstGeom prst="rect">
            <a:avLst/>
          </a:prstGeom>
          <a:noFill/>
        </p:spPr>
        <p:txBody>
          <a:bodyPr wrap="none" rtlCol="0">
            <a:spAutoFit/>
          </a:bodyPr>
          <a:lstStyle/>
          <a:p>
            <a:r>
              <a:rPr lang="en-US" dirty="0"/>
              <a:t>10/2019-05/2021</a:t>
            </a:r>
          </a:p>
        </p:txBody>
      </p:sp>
      <p:sp>
        <p:nvSpPr>
          <p:cNvPr id="45" name="TextBox 44">
            <a:extLst>
              <a:ext uri="{FF2B5EF4-FFF2-40B4-BE49-F238E27FC236}">
                <a16:creationId xmlns:a16="http://schemas.microsoft.com/office/drawing/2014/main" id="{924027A5-05DB-BC40-A12A-66CC5C311797}"/>
              </a:ext>
            </a:extLst>
          </p:cNvPr>
          <p:cNvSpPr txBox="1"/>
          <p:nvPr/>
        </p:nvSpPr>
        <p:spPr>
          <a:xfrm>
            <a:off x="7252594" y="6053234"/>
            <a:ext cx="2806602" cy="738664"/>
          </a:xfrm>
          <a:prstGeom prst="rect">
            <a:avLst/>
          </a:prstGeom>
          <a:noFill/>
        </p:spPr>
        <p:txBody>
          <a:bodyPr wrap="none" rtlCol="0">
            <a:spAutoFit/>
          </a:bodyPr>
          <a:lstStyle/>
          <a:p>
            <a:pPr algn="ctr"/>
            <a:r>
              <a:rPr lang="en-US" sz="1400" dirty="0"/>
              <a:t>Re-polished</a:t>
            </a:r>
          </a:p>
          <a:p>
            <a:pPr algn="ctr"/>
            <a:r>
              <a:rPr lang="en-US" sz="1400" dirty="0"/>
              <a:t>150kV onset FE</a:t>
            </a:r>
          </a:p>
          <a:p>
            <a:pPr algn="ctr"/>
            <a:r>
              <a:rPr lang="en-US" sz="1400" dirty="0"/>
              <a:t>225 kV Kr HV + FE 200keV beam +FE</a:t>
            </a:r>
          </a:p>
        </p:txBody>
      </p:sp>
      <p:sp>
        <p:nvSpPr>
          <p:cNvPr id="46" name="TextBox 45">
            <a:extLst>
              <a:ext uri="{FF2B5EF4-FFF2-40B4-BE49-F238E27FC236}">
                <a16:creationId xmlns:a16="http://schemas.microsoft.com/office/drawing/2014/main" id="{9151DB21-C995-2447-A2C0-C1660696A627}"/>
              </a:ext>
            </a:extLst>
          </p:cNvPr>
          <p:cNvSpPr txBox="1"/>
          <p:nvPr/>
        </p:nvSpPr>
        <p:spPr>
          <a:xfrm>
            <a:off x="1574800" y="1097280"/>
            <a:ext cx="930832" cy="276999"/>
          </a:xfrm>
          <a:prstGeom prst="rect">
            <a:avLst/>
          </a:prstGeom>
          <a:solidFill>
            <a:schemeClr val="bg1"/>
          </a:solidFill>
        </p:spPr>
        <p:txBody>
          <a:bodyPr wrap="none" rtlCol="0">
            <a:spAutoFit/>
          </a:bodyPr>
          <a:lstStyle/>
          <a:p>
            <a:r>
              <a:rPr lang="en-US" sz="1200" dirty="0"/>
              <a:t>Tee no shed</a:t>
            </a:r>
          </a:p>
        </p:txBody>
      </p:sp>
      <p:sp>
        <p:nvSpPr>
          <p:cNvPr id="47" name="TextBox 46">
            <a:extLst>
              <a:ext uri="{FF2B5EF4-FFF2-40B4-BE49-F238E27FC236}">
                <a16:creationId xmlns:a16="http://schemas.microsoft.com/office/drawing/2014/main" id="{F9B76792-8FEF-AF4F-800A-626963FBE725}"/>
              </a:ext>
            </a:extLst>
          </p:cNvPr>
          <p:cNvSpPr txBox="1"/>
          <p:nvPr/>
        </p:nvSpPr>
        <p:spPr>
          <a:xfrm>
            <a:off x="6611541" y="4001689"/>
            <a:ext cx="1107163" cy="276999"/>
          </a:xfrm>
          <a:prstGeom prst="rect">
            <a:avLst/>
          </a:prstGeom>
          <a:solidFill>
            <a:schemeClr val="bg1"/>
          </a:solidFill>
        </p:spPr>
        <p:txBody>
          <a:bodyPr wrap="none" rtlCol="0">
            <a:spAutoFit/>
          </a:bodyPr>
          <a:lstStyle/>
          <a:p>
            <a:r>
              <a:rPr lang="en-US" sz="1200" dirty="0"/>
              <a:t>SS Tee no shed</a:t>
            </a:r>
          </a:p>
        </p:txBody>
      </p:sp>
      <p:sp>
        <p:nvSpPr>
          <p:cNvPr id="48" name="TextBox 47">
            <a:extLst>
              <a:ext uri="{FF2B5EF4-FFF2-40B4-BE49-F238E27FC236}">
                <a16:creationId xmlns:a16="http://schemas.microsoft.com/office/drawing/2014/main" id="{C9F5C11E-EE80-8F49-890F-F49B9D5FE765}"/>
              </a:ext>
            </a:extLst>
          </p:cNvPr>
          <p:cNvSpPr txBox="1"/>
          <p:nvPr/>
        </p:nvSpPr>
        <p:spPr>
          <a:xfrm>
            <a:off x="10088880" y="1016000"/>
            <a:ext cx="1107163" cy="276999"/>
          </a:xfrm>
          <a:prstGeom prst="rect">
            <a:avLst/>
          </a:prstGeom>
          <a:solidFill>
            <a:schemeClr val="bg1"/>
          </a:solidFill>
        </p:spPr>
        <p:txBody>
          <a:bodyPr wrap="none" rtlCol="0">
            <a:spAutoFit/>
          </a:bodyPr>
          <a:lstStyle/>
          <a:p>
            <a:r>
              <a:rPr lang="en-US" sz="1200" dirty="0"/>
              <a:t>SS Tee no shed</a:t>
            </a:r>
          </a:p>
        </p:txBody>
      </p:sp>
      <p:sp>
        <p:nvSpPr>
          <p:cNvPr id="49" name="TextBox 48">
            <a:extLst>
              <a:ext uri="{FF2B5EF4-FFF2-40B4-BE49-F238E27FC236}">
                <a16:creationId xmlns:a16="http://schemas.microsoft.com/office/drawing/2014/main" id="{447C3CCA-C14E-B640-A320-36887B0E70EC}"/>
              </a:ext>
            </a:extLst>
          </p:cNvPr>
          <p:cNvSpPr txBox="1"/>
          <p:nvPr/>
        </p:nvSpPr>
        <p:spPr>
          <a:xfrm>
            <a:off x="3556000" y="1056640"/>
            <a:ext cx="854529" cy="276999"/>
          </a:xfrm>
          <a:prstGeom prst="rect">
            <a:avLst/>
          </a:prstGeom>
          <a:solidFill>
            <a:schemeClr val="bg1"/>
          </a:solidFill>
        </p:spPr>
        <p:txBody>
          <a:bodyPr wrap="none" rtlCol="0">
            <a:spAutoFit/>
          </a:bodyPr>
          <a:lstStyle/>
          <a:p>
            <a:r>
              <a:rPr lang="en-US" sz="1200" dirty="0"/>
              <a:t>Large shed</a:t>
            </a:r>
          </a:p>
        </p:txBody>
      </p:sp>
      <p:sp>
        <p:nvSpPr>
          <p:cNvPr id="50" name="TextBox 49">
            <a:extLst>
              <a:ext uri="{FF2B5EF4-FFF2-40B4-BE49-F238E27FC236}">
                <a16:creationId xmlns:a16="http://schemas.microsoft.com/office/drawing/2014/main" id="{EAE85651-E83B-AB42-9A39-736605C2CD9F}"/>
              </a:ext>
            </a:extLst>
          </p:cNvPr>
          <p:cNvSpPr txBox="1"/>
          <p:nvPr/>
        </p:nvSpPr>
        <p:spPr>
          <a:xfrm>
            <a:off x="1747520" y="4000956"/>
            <a:ext cx="854529" cy="276999"/>
          </a:xfrm>
          <a:prstGeom prst="rect">
            <a:avLst/>
          </a:prstGeom>
          <a:solidFill>
            <a:schemeClr val="bg1"/>
          </a:solidFill>
        </p:spPr>
        <p:txBody>
          <a:bodyPr wrap="none" rtlCol="0">
            <a:spAutoFit/>
          </a:bodyPr>
          <a:lstStyle/>
          <a:p>
            <a:r>
              <a:rPr lang="en-US" sz="1200" dirty="0"/>
              <a:t>Large shed</a:t>
            </a:r>
          </a:p>
        </p:txBody>
      </p:sp>
      <p:sp>
        <p:nvSpPr>
          <p:cNvPr id="51" name="TextBox 50">
            <a:extLst>
              <a:ext uri="{FF2B5EF4-FFF2-40B4-BE49-F238E27FC236}">
                <a16:creationId xmlns:a16="http://schemas.microsoft.com/office/drawing/2014/main" id="{C48DD3F0-E72A-EB48-BE2D-17BF2079B39C}"/>
              </a:ext>
            </a:extLst>
          </p:cNvPr>
          <p:cNvSpPr txBox="1"/>
          <p:nvPr/>
        </p:nvSpPr>
        <p:spPr>
          <a:xfrm>
            <a:off x="8473440" y="1036320"/>
            <a:ext cx="856325" cy="276999"/>
          </a:xfrm>
          <a:prstGeom prst="rect">
            <a:avLst/>
          </a:prstGeom>
          <a:solidFill>
            <a:schemeClr val="bg1"/>
          </a:solidFill>
        </p:spPr>
        <p:txBody>
          <a:bodyPr wrap="none" rtlCol="0">
            <a:spAutoFit/>
          </a:bodyPr>
          <a:lstStyle/>
          <a:p>
            <a:r>
              <a:rPr lang="en-US" sz="1200" dirty="0"/>
              <a:t>Small shed</a:t>
            </a:r>
          </a:p>
        </p:txBody>
      </p:sp>
      <p:sp>
        <p:nvSpPr>
          <p:cNvPr id="52" name="TextBox 51">
            <a:extLst>
              <a:ext uri="{FF2B5EF4-FFF2-40B4-BE49-F238E27FC236}">
                <a16:creationId xmlns:a16="http://schemas.microsoft.com/office/drawing/2014/main" id="{1A0FD1C9-A42B-DF4A-AAA7-2EA070DB198B}"/>
              </a:ext>
            </a:extLst>
          </p:cNvPr>
          <p:cNvSpPr txBox="1"/>
          <p:nvPr/>
        </p:nvSpPr>
        <p:spPr>
          <a:xfrm>
            <a:off x="3738880" y="3980636"/>
            <a:ext cx="856325" cy="276999"/>
          </a:xfrm>
          <a:prstGeom prst="rect">
            <a:avLst/>
          </a:prstGeom>
          <a:solidFill>
            <a:schemeClr val="bg1"/>
          </a:solidFill>
        </p:spPr>
        <p:txBody>
          <a:bodyPr wrap="none" rtlCol="0">
            <a:spAutoFit/>
          </a:bodyPr>
          <a:lstStyle/>
          <a:p>
            <a:r>
              <a:rPr lang="en-US" sz="1200" dirty="0"/>
              <a:t>Small shed</a:t>
            </a:r>
          </a:p>
        </p:txBody>
      </p:sp>
      <p:sp>
        <p:nvSpPr>
          <p:cNvPr id="53" name="TextBox 52">
            <a:extLst>
              <a:ext uri="{FF2B5EF4-FFF2-40B4-BE49-F238E27FC236}">
                <a16:creationId xmlns:a16="http://schemas.microsoft.com/office/drawing/2014/main" id="{7EFD1B76-55B5-2D41-A5CD-5073004A0FCF}"/>
              </a:ext>
            </a:extLst>
          </p:cNvPr>
          <p:cNvSpPr txBox="1"/>
          <p:nvPr/>
        </p:nvSpPr>
        <p:spPr>
          <a:xfrm>
            <a:off x="8354453" y="3956641"/>
            <a:ext cx="856325" cy="276999"/>
          </a:xfrm>
          <a:prstGeom prst="rect">
            <a:avLst/>
          </a:prstGeom>
          <a:solidFill>
            <a:schemeClr val="bg1"/>
          </a:solidFill>
        </p:spPr>
        <p:txBody>
          <a:bodyPr wrap="none" rtlCol="0">
            <a:spAutoFit/>
          </a:bodyPr>
          <a:lstStyle/>
          <a:p>
            <a:r>
              <a:rPr lang="en-US" sz="1200" dirty="0"/>
              <a:t>Small shed</a:t>
            </a:r>
          </a:p>
        </p:txBody>
      </p:sp>
      <p:sp>
        <p:nvSpPr>
          <p:cNvPr id="54" name="TextBox 53">
            <a:extLst>
              <a:ext uri="{FF2B5EF4-FFF2-40B4-BE49-F238E27FC236}">
                <a16:creationId xmlns:a16="http://schemas.microsoft.com/office/drawing/2014/main" id="{7DEC0016-AFAC-E041-86EA-248FA40C39DC}"/>
              </a:ext>
            </a:extLst>
          </p:cNvPr>
          <p:cNvSpPr txBox="1"/>
          <p:nvPr/>
        </p:nvSpPr>
        <p:spPr>
          <a:xfrm>
            <a:off x="5283200" y="4061916"/>
            <a:ext cx="856325" cy="276999"/>
          </a:xfrm>
          <a:prstGeom prst="rect">
            <a:avLst/>
          </a:prstGeom>
          <a:solidFill>
            <a:schemeClr val="bg1"/>
          </a:solidFill>
        </p:spPr>
        <p:txBody>
          <a:bodyPr wrap="none" rtlCol="0">
            <a:spAutoFit/>
          </a:bodyPr>
          <a:lstStyle/>
          <a:p>
            <a:r>
              <a:rPr lang="en-US" sz="1200" dirty="0"/>
              <a:t>Small shed</a:t>
            </a:r>
          </a:p>
        </p:txBody>
      </p:sp>
      <p:sp>
        <p:nvSpPr>
          <p:cNvPr id="55" name="TextBox 54">
            <a:extLst>
              <a:ext uri="{FF2B5EF4-FFF2-40B4-BE49-F238E27FC236}">
                <a16:creationId xmlns:a16="http://schemas.microsoft.com/office/drawing/2014/main" id="{801669BE-704B-2841-834E-A177F5CD2403}"/>
              </a:ext>
            </a:extLst>
          </p:cNvPr>
          <p:cNvSpPr txBox="1"/>
          <p:nvPr/>
        </p:nvSpPr>
        <p:spPr>
          <a:xfrm>
            <a:off x="5496560" y="721360"/>
            <a:ext cx="1604927" cy="369332"/>
          </a:xfrm>
          <a:prstGeom prst="rect">
            <a:avLst/>
          </a:prstGeom>
          <a:noFill/>
        </p:spPr>
        <p:txBody>
          <a:bodyPr wrap="none" rtlCol="0">
            <a:spAutoFit/>
          </a:bodyPr>
          <a:lstStyle/>
          <a:p>
            <a:r>
              <a:rPr lang="en-US" dirty="0"/>
              <a:t>6/2018-9/2019</a:t>
            </a:r>
          </a:p>
        </p:txBody>
      </p:sp>
      <p:sp>
        <p:nvSpPr>
          <p:cNvPr id="56" name="TextBox 55">
            <a:extLst>
              <a:ext uri="{FF2B5EF4-FFF2-40B4-BE49-F238E27FC236}">
                <a16:creationId xmlns:a16="http://schemas.microsoft.com/office/drawing/2014/main" id="{1B101813-0FFA-9F44-B35C-BB6ABF403F2A}"/>
              </a:ext>
            </a:extLst>
          </p:cNvPr>
          <p:cNvSpPr txBox="1"/>
          <p:nvPr/>
        </p:nvSpPr>
        <p:spPr>
          <a:xfrm>
            <a:off x="5923280" y="1107440"/>
            <a:ext cx="854529" cy="276999"/>
          </a:xfrm>
          <a:prstGeom prst="rect">
            <a:avLst/>
          </a:prstGeom>
          <a:solidFill>
            <a:schemeClr val="bg1"/>
          </a:solidFill>
        </p:spPr>
        <p:txBody>
          <a:bodyPr wrap="none" rtlCol="0">
            <a:spAutoFit/>
          </a:bodyPr>
          <a:lstStyle/>
          <a:p>
            <a:r>
              <a:rPr lang="en-US" sz="1200" dirty="0"/>
              <a:t>Large shed</a:t>
            </a:r>
          </a:p>
        </p:txBody>
      </p:sp>
      <p:sp>
        <p:nvSpPr>
          <p:cNvPr id="57" name="TextBox 56">
            <a:extLst>
              <a:ext uri="{FF2B5EF4-FFF2-40B4-BE49-F238E27FC236}">
                <a16:creationId xmlns:a16="http://schemas.microsoft.com/office/drawing/2014/main" id="{C3C7887A-851C-E849-93F4-263013C62A11}"/>
              </a:ext>
            </a:extLst>
          </p:cNvPr>
          <p:cNvSpPr txBox="1"/>
          <p:nvPr/>
        </p:nvSpPr>
        <p:spPr>
          <a:xfrm>
            <a:off x="5502500" y="1869440"/>
            <a:ext cx="1874936" cy="307777"/>
          </a:xfrm>
          <a:prstGeom prst="rect">
            <a:avLst/>
          </a:prstGeom>
          <a:noFill/>
        </p:spPr>
        <p:txBody>
          <a:bodyPr wrap="none" rtlCol="0">
            <a:spAutoFit/>
          </a:bodyPr>
          <a:lstStyle/>
          <a:p>
            <a:pPr algn="ctr"/>
            <a:r>
              <a:rPr lang="en-US" sz="1400" dirty="0"/>
              <a:t>130 kV beam ops no FE</a:t>
            </a:r>
          </a:p>
        </p:txBody>
      </p:sp>
      <p:pic>
        <p:nvPicPr>
          <p:cNvPr id="60" name="Picture 59">
            <a:extLst>
              <a:ext uri="{FF2B5EF4-FFF2-40B4-BE49-F238E27FC236}">
                <a16:creationId xmlns:a16="http://schemas.microsoft.com/office/drawing/2014/main" id="{7E13CB1E-DE9C-AF47-8FC3-3A443D7916C7}"/>
              </a:ext>
            </a:extLst>
          </p:cNvPr>
          <p:cNvPicPr>
            <a:picLocks noChangeAspect="1"/>
          </p:cNvPicPr>
          <p:nvPr/>
        </p:nvPicPr>
        <p:blipFill rotWithShape="1">
          <a:blip r:embed="rId4"/>
          <a:srcRect l="7358" t="27284" r="34370" b="25111"/>
          <a:stretch/>
        </p:blipFill>
        <p:spPr>
          <a:xfrm rot="5400000">
            <a:off x="8072123" y="1661162"/>
            <a:ext cx="1757677" cy="1076960"/>
          </a:xfrm>
          <a:prstGeom prst="rect">
            <a:avLst/>
          </a:prstGeom>
        </p:spPr>
      </p:pic>
      <p:pic>
        <p:nvPicPr>
          <p:cNvPr id="62" name="Picture 61">
            <a:extLst>
              <a:ext uri="{FF2B5EF4-FFF2-40B4-BE49-F238E27FC236}">
                <a16:creationId xmlns:a16="http://schemas.microsoft.com/office/drawing/2014/main" id="{4AACD503-F65A-9C47-9600-4DD2CFE45C73}"/>
              </a:ext>
            </a:extLst>
          </p:cNvPr>
          <p:cNvPicPr>
            <a:picLocks noChangeAspect="1"/>
          </p:cNvPicPr>
          <p:nvPr/>
        </p:nvPicPr>
        <p:blipFill rotWithShape="1">
          <a:blip r:embed="rId4"/>
          <a:srcRect l="7358" t="27284" r="34370" b="25111"/>
          <a:stretch/>
        </p:blipFill>
        <p:spPr>
          <a:xfrm rot="5400000">
            <a:off x="7875522" y="4580134"/>
            <a:ext cx="1757677" cy="1076960"/>
          </a:xfrm>
          <a:prstGeom prst="rect">
            <a:avLst/>
          </a:prstGeom>
        </p:spPr>
      </p:pic>
      <p:pic>
        <p:nvPicPr>
          <p:cNvPr id="63" name="Picture 62">
            <a:extLst>
              <a:ext uri="{FF2B5EF4-FFF2-40B4-BE49-F238E27FC236}">
                <a16:creationId xmlns:a16="http://schemas.microsoft.com/office/drawing/2014/main" id="{DE0E82CD-330A-B84F-BB7A-25243D5A6AB2}"/>
              </a:ext>
            </a:extLst>
          </p:cNvPr>
          <p:cNvPicPr>
            <a:picLocks noChangeAspect="1"/>
          </p:cNvPicPr>
          <p:nvPr/>
        </p:nvPicPr>
        <p:blipFill rotWithShape="1">
          <a:blip r:embed="rId4"/>
          <a:srcRect l="7358" t="27284" r="34370" b="25111"/>
          <a:stretch/>
        </p:blipFill>
        <p:spPr>
          <a:xfrm rot="5400000">
            <a:off x="3296923" y="4646119"/>
            <a:ext cx="1757677" cy="1076960"/>
          </a:xfrm>
          <a:prstGeom prst="rect">
            <a:avLst/>
          </a:prstGeom>
        </p:spPr>
      </p:pic>
      <p:pic>
        <p:nvPicPr>
          <p:cNvPr id="3" name="Picture 2">
            <a:extLst>
              <a:ext uri="{FF2B5EF4-FFF2-40B4-BE49-F238E27FC236}">
                <a16:creationId xmlns:a16="http://schemas.microsoft.com/office/drawing/2014/main" id="{F95B14A4-6CBA-5C4A-8D61-34104022D534}"/>
              </a:ext>
            </a:extLst>
          </p:cNvPr>
          <p:cNvPicPr>
            <a:picLocks noChangeAspect="1"/>
          </p:cNvPicPr>
          <p:nvPr/>
        </p:nvPicPr>
        <p:blipFill>
          <a:blip r:embed="rId5"/>
          <a:stretch>
            <a:fillRect/>
          </a:stretch>
        </p:blipFill>
        <p:spPr>
          <a:xfrm>
            <a:off x="9547978" y="4289196"/>
            <a:ext cx="1276154" cy="1701538"/>
          </a:xfrm>
          <a:prstGeom prst="rect">
            <a:avLst/>
          </a:prstGeom>
        </p:spPr>
      </p:pic>
      <p:sp>
        <p:nvSpPr>
          <p:cNvPr id="58" name="TextBox 57">
            <a:extLst>
              <a:ext uri="{FF2B5EF4-FFF2-40B4-BE49-F238E27FC236}">
                <a16:creationId xmlns:a16="http://schemas.microsoft.com/office/drawing/2014/main" id="{AFFE5F12-6F2E-EE43-ADD2-7E78B79882EC}"/>
              </a:ext>
            </a:extLst>
          </p:cNvPr>
          <p:cNvSpPr txBox="1"/>
          <p:nvPr/>
        </p:nvSpPr>
        <p:spPr>
          <a:xfrm>
            <a:off x="9459253" y="5964977"/>
            <a:ext cx="2448877" cy="523220"/>
          </a:xfrm>
          <a:prstGeom prst="rect">
            <a:avLst/>
          </a:prstGeom>
          <a:noFill/>
        </p:spPr>
        <p:txBody>
          <a:bodyPr wrap="none" rtlCol="0">
            <a:spAutoFit/>
          </a:bodyPr>
          <a:lstStyle/>
          <a:p>
            <a:pPr algn="ctr"/>
            <a:r>
              <a:rPr lang="en-US" sz="1400" dirty="0"/>
              <a:t>Punctured! During beam ops</a:t>
            </a:r>
          </a:p>
          <a:p>
            <a:pPr algn="ctr"/>
            <a:r>
              <a:rPr lang="en-US" sz="1400" dirty="0"/>
              <a:t>Replaced with </a:t>
            </a:r>
            <a:r>
              <a:rPr lang="en-US" sz="1400" dirty="0" err="1"/>
              <a:t>LGNb</a:t>
            </a:r>
            <a:r>
              <a:rPr lang="en-US" sz="1400" dirty="0"/>
              <a:t>: FE 185 kV</a:t>
            </a:r>
          </a:p>
        </p:txBody>
      </p:sp>
      <p:sp>
        <p:nvSpPr>
          <p:cNvPr id="59" name="TextBox 58">
            <a:extLst>
              <a:ext uri="{FF2B5EF4-FFF2-40B4-BE49-F238E27FC236}">
                <a16:creationId xmlns:a16="http://schemas.microsoft.com/office/drawing/2014/main" id="{DB8D1E8F-298C-F244-898B-A07ADF2FEA96}"/>
              </a:ext>
            </a:extLst>
          </p:cNvPr>
          <p:cNvSpPr txBox="1"/>
          <p:nvPr/>
        </p:nvSpPr>
        <p:spPr>
          <a:xfrm>
            <a:off x="10967457" y="3642633"/>
            <a:ext cx="1047082" cy="369332"/>
          </a:xfrm>
          <a:prstGeom prst="rect">
            <a:avLst/>
          </a:prstGeom>
          <a:noFill/>
        </p:spPr>
        <p:txBody>
          <a:bodyPr wrap="none" rtlCol="0">
            <a:spAutoFit/>
          </a:bodyPr>
          <a:lstStyle/>
          <a:p>
            <a:r>
              <a:rPr lang="en-US" dirty="0"/>
              <a:t>7-8/2021</a:t>
            </a:r>
          </a:p>
        </p:txBody>
      </p:sp>
      <p:pic>
        <p:nvPicPr>
          <p:cNvPr id="61" name="Picture 60">
            <a:extLst>
              <a:ext uri="{FF2B5EF4-FFF2-40B4-BE49-F238E27FC236}">
                <a16:creationId xmlns:a16="http://schemas.microsoft.com/office/drawing/2014/main" id="{DDD70456-23D3-1F42-BCA1-903934A7255A}"/>
              </a:ext>
            </a:extLst>
          </p:cNvPr>
          <p:cNvPicPr>
            <a:picLocks noChangeAspect="1"/>
          </p:cNvPicPr>
          <p:nvPr/>
        </p:nvPicPr>
        <p:blipFill rotWithShape="1">
          <a:blip r:embed="rId2"/>
          <a:srcRect l="21083"/>
          <a:stretch/>
        </p:blipFill>
        <p:spPr>
          <a:xfrm>
            <a:off x="11044443" y="4098987"/>
            <a:ext cx="1036320" cy="1870286"/>
          </a:xfrm>
          <a:prstGeom prst="rect">
            <a:avLst/>
          </a:prstGeom>
        </p:spPr>
      </p:pic>
      <p:sp>
        <p:nvSpPr>
          <p:cNvPr id="64" name="TextBox 63">
            <a:extLst>
              <a:ext uri="{FF2B5EF4-FFF2-40B4-BE49-F238E27FC236}">
                <a16:creationId xmlns:a16="http://schemas.microsoft.com/office/drawing/2014/main" id="{34B9ACE4-35E5-AC48-978A-B4AA0D978C84}"/>
              </a:ext>
            </a:extLst>
          </p:cNvPr>
          <p:cNvSpPr txBox="1"/>
          <p:nvPr/>
        </p:nvSpPr>
        <p:spPr>
          <a:xfrm>
            <a:off x="11147405" y="3937272"/>
            <a:ext cx="808683" cy="276999"/>
          </a:xfrm>
          <a:prstGeom prst="rect">
            <a:avLst/>
          </a:prstGeom>
          <a:solidFill>
            <a:schemeClr val="bg1"/>
          </a:solidFill>
        </p:spPr>
        <p:txBody>
          <a:bodyPr wrap="none" rtlCol="0">
            <a:spAutoFit/>
          </a:bodyPr>
          <a:lstStyle/>
          <a:p>
            <a:r>
              <a:rPr lang="en-US" sz="1200" dirty="0" err="1"/>
              <a:t>LGNb</a:t>
            </a:r>
            <a:r>
              <a:rPr lang="en-US" sz="1200" dirty="0"/>
              <a:t>  Tee</a:t>
            </a:r>
          </a:p>
        </p:txBody>
      </p:sp>
    </p:spTree>
    <p:extLst>
      <p:ext uri="{BB962C8B-B14F-4D97-AF65-F5344CB8AC3E}">
        <p14:creationId xmlns:p14="http://schemas.microsoft.com/office/powerpoint/2010/main" val="39491054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41C9E-4745-C047-9F43-E122337F9004}"/>
              </a:ext>
            </a:extLst>
          </p:cNvPr>
          <p:cNvSpPr>
            <a:spLocks noGrp="1"/>
          </p:cNvSpPr>
          <p:nvPr>
            <p:ph type="title"/>
          </p:nvPr>
        </p:nvSpPr>
        <p:spPr>
          <a:xfrm>
            <a:off x="0" y="1"/>
            <a:ext cx="11353800" cy="894079"/>
          </a:xfrm>
        </p:spPr>
        <p:txBody>
          <a:bodyPr/>
          <a:lstStyle/>
          <a:p>
            <a:r>
              <a:rPr lang="en-US" dirty="0"/>
              <a:t>SS Tee or no shed on pure alumina R28 insulator</a:t>
            </a:r>
          </a:p>
        </p:txBody>
      </p:sp>
      <p:pic>
        <p:nvPicPr>
          <p:cNvPr id="17" name="Picture 16">
            <a:extLst>
              <a:ext uri="{FF2B5EF4-FFF2-40B4-BE49-F238E27FC236}">
                <a16:creationId xmlns:a16="http://schemas.microsoft.com/office/drawing/2014/main" id="{FB91D6A3-05CB-9E4A-8860-4A3BFD9821C3}"/>
              </a:ext>
            </a:extLst>
          </p:cNvPr>
          <p:cNvPicPr>
            <a:picLocks noChangeAspect="1"/>
          </p:cNvPicPr>
          <p:nvPr/>
        </p:nvPicPr>
        <p:blipFill rotWithShape="1">
          <a:blip r:embed="rId2"/>
          <a:srcRect l="21083" t="7107"/>
          <a:stretch/>
        </p:blipFill>
        <p:spPr>
          <a:xfrm>
            <a:off x="171737" y="933542"/>
            <a:ext cx="1869440" cy="3134063"/>
          </a:xfrm>
          <a:prstGeom prst="rect">
            <a:avLst/>
          </a:prstGeom>
        </p:spPr>
      </p:pic>
      <p:sp>
        <p:nvSpPr>
          <p:cNvPr id="4" name="Content Placeholder 2">
            <a:extLst>
              <a:ext uri="{FF2B5EF4-FFF2-40B4-BE49-F238E27FC236}">
                <a16:creationId xmlns:a16="http://schemas.microsoft.com/office/drawing/2014/main" id="{D80A4F13-BA10-1F4A-8C64-95587A105FA9}"/>
              </a:ext>
            </a:extLst>
          </p:cNvPr>
          <p:cNvSpPr>
            <a:spLocks noGrp="1"/>
          </p:cNvSpPr>
          <p:nvPr>
            <p:ph idx="1"/>
          </p:nvPr>
        </p:nvSpPr>
        <p:spPr>
          <a:xfrm>
            <a:off x="1970202" y="996336"/>
            <a:ext cx="10221798" cy="5758426"/>
          </a:xfrm>
        </p:spPr>
        <p:txBody>
          <a:bodyPr>
            <a:normAutofit lnSpcReduction="10000"/>
          </a:bodyPr>
          <a:lstStyle/>
          <a:p>
            <a:r>
              <a:rPr lang="en-US" sz="2400" dirty="0"/>
              <a:t>2008? 	Machined from solid SS 316 L (drawing dates from Jan 2009). 		Diamond Paste Polished, UHV cleaned, 900C vacuum fired, 			mounted on vacuum fired flange, surveyed and fiducial. </a:t>
            </a:r>
          </a:p>
          <a:p>
            <a:endParaRPr lang="en-US" sz="2400" dirty="0"/>
          </a:p>
          <a:p>
            <a:r>
              <a:rPr lang="en-US" sz="2400" dirty="0"/>
              <a:t>2008- 	Used at CEBAF 100-130kV, Concerned about triple junction  2018		&gt; 150kV. Nice optics, small broken symmetry (beam deflection).</a:t>
            </a:r>
          </a:p>
          <a:p>
            <a:endParaRPr lang="en-US" sz="2400" dirty="0"/>
          </a:p>
          <a:p>
            <a:r>
              <a:rPr lang="en-US" sz="2400" dirty="0"/>
              <a:t>8/2018 	Installed in UITF. Kr HV processed to 230kV, no FE. Kr HV 			processing summary: </a:t>
            </a:r>
            <a:r>
              <a:rPr lang="en-US" sz="2400" dirty="0">
                <a:hlinkClick r:id="rId3"/>
              </a:rPr>
              <a:t>https://logbooks.jlab.org/entry/3731443</a:t>
            </a:r>
            <a:endParaRPr lang="en-US" sz="2400" dirty="0"/>
          </a:p>
          <a:p>
            <a:endParaRPr lang="en-US" sz="2400" dirty="0"/>
          </a:p>
          <a:p>
            <a:r>
              <a:rPr lang="en-US" sz="2400" dirty="0"/>
              <a:t>9/30/2019	Checked in UITF to 130kV, no FE.</a:t>
            </a:r>
          </a:p>
          <a:p>
            <a:endParaRPr lang="en-US" sz="2400" dirty="0"/>
          </a:p>
          <a:p>
            <a:r>
              <a:rPr lang="en-US" sz="2400" dirty="0"/>
              <a:t>10/2019	Installed in CEBAF. Ramped to 130kV in vacuum, no FE. In 			operation since then delivering beam. Field emission onset: 190 		kV.</a:t>
            </a:r>
          </a:p>
          <a:p>
            <a:endParaRPr lang="en-US" sz="2400" dirty="0"/>
          </a:p>
          <a:p>
            <a:endParaRPr lang="en-US" sz="2400" dirty="0"/>
          </a:p>
        </p:txBody>
      </p:sp>
    </p:spTree>
    <p:extLst>
      <p:ext uri="{BB962C8B-B14F-4D97-AF65-F5344CB8AC3E}">
        <p14:creationId xmlns:p14="http://schemas.microsoft.com/office/powerpoint/2010/main" val="9194152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5F771D5-3411-B64C-93F4-D0C51FB74E15}"/>
              </a:ext>
            </a:extLst>
          </p:cNvPr>
          <p:cNvSpPr>
            <a:spLocks noGrp="1"/>
          </p:cNvSpPr>
          <p:nvPr>
            <p:ph type="title"/>
          </p:nvPr>
        </p:nvSpPr>
        <p:spPr>
          <a:xfrm>
            <a:off x="0" y="1"/>
            <a:ext cx="10515600" cy="731520"/>
          </a:xfrm>
        </p:spPr>
        <p:txBody>
          <a:bodyPr/>
          <a:lstStyle/>
          <a:p>
            <a:r>
              <a:rPr lang="en-US" dirty="0"/>
              <a:t>SS small shield on doped R28 insulator</a:t>
            </a:r>
          </a:p>
        </p:txBody>
      </p:sp>
      <p:sp>
        <p:nvSpPr>
          <p:cNvPr id="5" name="Content Placeholder 2">
            <a:extLst>
              <a:ext uri="{FF2B5EF4-FFF2-40B4-BE49-F238E27FC236}">
                <a16:creationId xmlns:a16="http://schemas.microsoft.com/office/drawing/2014/main" id="{09C6A43A-4FD9-4948-A329-E506ED787802}"/>
              </a:ext>
            </a:extLst>
          </p:cNvPr>
          <p:cNvSpPr>
            <a:spLocks noGrp="1"/>
          </p:cNvSpPr>
          <p:nvPr>
            <p:ph idx="1"/>
          </p:nvPr>
        </p:nvSpPr>
        <p:spPr>
          <a:xfrm>
            <a:off x="2234152" y="711200"/>
            <a:ext cx="9957847" cy="6146800"/>
          </a:xfrm>
        </p:spPr>
        <p:txBody>
          <a:bodyPr>
            <a:normAutofit lnSpcReduction="10000"/>
          </a:bodyPr>
          <a:lstStyle/>
          <a:p>
            <a:r>
              <a:rPr lang="en-US" sz="1800" dirty="0"/>
              <a:t>2/2019 Machined from solid SS 316L. Barrel Polished, UHV 				cleaned, 900C vacuum fired, mounted in non-vacuum fired 			flange, surveyed and fiducial. </a:t>
            </a:r>
          </a:p>
          <a:p>
            <a:r>
              <a:rPr lang="en-US" sz="1800" dirty="0"/>
              <a:t>4/2019 Installed in UITF gun, S&amp;A. Kr HV to 220 kV no FE. Then FE onset @ 170kV. HV 	processing summary  </a:t>
            </a:r>
            <a:r>
              <a:rPr lang="en-US" sz="1800" dirty="0">
                <a:hlinkClick r:id="rId2"/>
              </a:rPr>
              <a:t>https://logbooks.jlab.org/entry/3719864</a:t>
            </a:r>
            <a:r>
              <a:rPr lang="en-US" sz="1800" dirty="0"/>
              <a:t>		</a:t>
            </a:r>
          </a:p>
          <a:p>
            <a:r>
              <a:rPr lang="en-US" sz="1800" dirty="0"/>
              <a:t>5/2019- Lifetime runs at 150 </a:t>
            </a:r>
            <a:r>
              <a:rPr lang="en-US" sz="1800" dirty="0" err="1"/>
              <a:t>keV</a:t>
            </a:r>
            <a:r>
              <a:rPr lang="en-US" sz="1800" dirty="0"/>
              <a:t>. Kr HV to 200kV no FE. Then lifetime runs at 7/2019 200 	</a:t>
            </a:r>
            <a:r>
              <a:rPr lang="en-US" sz="1800" dirty="0" err="1"/>
              <a:t>keV</a:t>
            </a:r>
            <a:r>
              <a:rPr lang="en-US" sz="1800" dirty="0"/>
              <a:t>.</a:t>
            </a:r>
          </a:p>
          <a:p>
            <a:r>
              <a:rPr lang="en-US" sz="1800" dirty="0"/>
              <a:t>8/2019  Removed from UITF. Moved to a vacuum fired flange. S&amp;A then 			  	installed in CEBAF.</a:t>
            </a:r>
          </a:p>
          <a:p>
            <a:r>
              <a:rPr lang="en-US" sz="1800" dirty="0"/>
              <a:t>9/2019  Started w/ Kr HV processing. FE onset 100kV. Could not processed out. Ramped as high as 285 	kV w/Kr in the range 10</a:t>
            </a:r>
            <a:r>
              <a:rPr lang="en-US" sz="1800" baseline="30000" dirty="0"/>
              <a:t>-6</a:t>
            </a:r>
            <a:r>
              <a:rPr lang="en-US" sz="1800" dirty="0"/>
              <a:t> - 10</a:t>
            </a:r>
            <a:r>
              <a:rPr lang="en-US" sz="1800" baseline="30000" dirty="0"/>
              <a:t>-3</a:t>
            </a:r>
            <a:r>
              <a:rPr lang="en-US" sz="1800" dirty="0"/>
              <a:t> Torr pressure in HV chamber. Removed from CEBAF. Lots of FE 	markings all over. Why? CEBAF NEG coated HV chamber? NEG cartridges Kr line ‘scrubbers’? 	EDS shows no sign of NEG material on electrode.</a:t>
            </a:r>
          </a:p>
          <a:p>
            <a:r>
              <a:rPr lang="en-US" sz="1800" dirty="0"/>
              <a:t>11/2019  Barrel polished, UHV cleaned, CO</a:t>
            </a:r>
            <a:r>
              <a:rPr lang="en-US" sz="1800" baseline="-25000" dirty="0"/>
              <a:t>2</a:t>
            </a:r>
            <a:r>
              <a:rPr lang="en-US" sz="1800" dirty="0"/>
              <a:t> jet cleaned, mounted to vacuum 	fired flange, 	S&amp;A. Installed in UITF. HV in vacuum but FE onset at 150kV.  200 </a:t>
            </a:r>
            <a:r>
              <a:rPr lang="en-US" sz="1800" dirty="0" err="1"/>
              <a:t>keV</a:t>
            </a:r>
            <a:r>
              <a:rPr lang="en-US" sz="1800" dirty="0"/>
              <a:t> beam despite 200 CPS FE. </a:t>
            </a:r>
          </a:p>
          <a:p>
            <a:r>
              <a:rPr lang="en-US" sz="1800" dirty="0"/>
              <a:t>2/2020  Tried Kr HV to 225kV. FE worse. Delivering beam with 1500 CPS at 200kV. Then we poked the 	back end of electrode with long manipulator. FE now 4000 CPS at 200kV. Despite this, 200 </a:t>
            </a:r>
            <a:r>
              <a:rPr lang="en-US" sz="1800" dirty="0" err="1"/>
              <a:t>keV</a:t>
            </a:r>
            <a:r>
              <a:rPr lang="en-US" sz="1800" dirty="0"/>
              <a:t> 	beam ops continue. </a:t>
            </a:r>
          </a:p>
          <a:p>
            <a:r>
              <a:rPr lang="en-US" sz="1800" dirty="0"/>
              <a:t>5/2021 Discovered insulator had punctured during beam ops, despite this continued operating at 200 	kV.</a:t>
            </a:r>
          </a:p>
          <a:p>
            <a:r>
              <a:rPr lang="en-US" sz="1800" dirty="0"/>
              <a:t>7/2021  Replaced with </a:t>
            </a:r>
            <a:r>
              <a:rPr lang="en-US" sz="1800" dirty="0" err="1"/>
              <a:t>LGNb</a:t>
            </a:r>
            <a:r>
              <a:rPr lang="en-US" sz="1800" dirty="0"/>
              <a:t> Tee electrode. Kr conditioned to 240 kV but FE onset at 185 kV. Ops at 	180 kV.</a:t>
            </a:r>
          </a:p>
          <a:p>
            <a:endParaRPr lang="en-US" sz="1800" dirty="0"/>
          </a:p>
          <a:p>
            <a:endParaRPr lang="en-US" sz="1800" dirty="0"/>
          </a:p>
          <a:p>
            <a:endParaRPr lang="en-US" sz="1800" dirty="0"/>
          </a:p>
        </p:txBody>
      </p:sp>
      <p:pic>
        <p:nvPicPr>
          <p:cNvPr id="12" name="Picture 11">
            <a:extLst>
              <a:ext uri="{FF2B5EF4-FFF2-40B4-BE49-F238E27FC236}">
                <a16:creationId xmlns:a16="http://schemas.microsoft.com/office/drawing/2014/main" id="{BD916F0A-33B7-0B45-9BD6-B1F65DC07E05}"/>
              </a:ext>
            </a:extLst>
          </p:cNvPr>
          <p:cNvPicPr>
            <a:picLocks noChangeAspect="1"/>
          </p:cNvPicPr>
          <p:nvPr/>
        </p:nvPicPr>
        <p:blipFill>
          <a:blip r:embed="rId3"/>
          <a:stretch>
            <a:fillRect/>
          </a:stretch>
        </p:blipFill>
        <p:spPr>
          <a:xfrm rot="5400000">
            <a:off x="-287102" y="4297680"/>
            <a:ext cx="2926080" cy="2194560"/>
          </a:xfrm>
          <a:prstGeom prst="rect">
            <a:avLst/>
          </a:prstGeom>
        </p:spPr>
      </p:pic>
      <p:sp>
        <p:nvSpPr>
          <p:cNvPr id="13" name="TextBox 12">
            <a:extLst>
              <a:ext uri="{FF2B5EF4-FFF2-40B4-BE49-F238E27FC236}">
                <a16:creationId xmlns:a16="http://schemas.microsoft.com/office/drawing/2014/main" id="{5FCE15D5-067D-1E43-AD31-C2053EC2EACE}"/>
              </a:ext>
            </a:extLst>
          </p:cNvPr>
          <p:cNvSpPr txBox="1"/>
          <p:nvPr/>
        </p:nvSpPr>
        <p:spPr>
          <a:xfrm>
            <a:off x="0" y="3587463"/>
            <a:ext cx="2393219" cy="369332"/>
          </a:xfrm>
          <a:prstGeom prst="rect">
            <a:avLst/>
          </a:prstGeom>
          <a:noFill/>
        </p:spPr>
        <p:txBody>
          <a:bodyPr wrap="none" rtlCol="0">
            <a:spAutoFit/>
          </a:bodyPr>
          <a:lstStyle/>
          <a:p>
            <a:r>
              <a:rPr lang="en-US" dirty="0"/>
              <a:t>CEBAF </a:t>
            </a:r>
            <a:r>
              <a:rPr lang="en-US" dirty="0" err="1"/>
              <a:t>HV+Kr</a:t>
            </a:r>
            <a:r>
              <a:rPr lang="en-US" dirty="0"/>
              <a:t>: lots of FE</a:t>
            </a:r>
          </a:p>
        </p:txBody>
      </p:sp>
      <p:pic>
        <p:nvPicPr>
          <p:cNvPr id="15" name="Picture 14">
            <a:extLst>
              <a:ext uri="{FF2B5EF4-FFF2-40B4-BE49-F238E27FC236}">
                <a16:creationId xmlns:a16="http://schemas.microsoft.com/office/drawing/2014/main" id="{2F50AD30-2888-2C4E-8DC7-D936AD989E4D}"/>
              </a:ext>
            </a:extLst>
          </p:cNvPr>
          <p:cNvPicPr>
            <a:picLocks noChangeAspect="1"/>
          </p:cNvPicPr>
          <p:nvPr/>
        </p:nvPicPr>
        <p:blipFill rotWithShape="1">
          <a:blip r:embed="rId4"/>
          <a:srcRect l="33185" t="18593" r="1926" b="12271"/>
          <a:stretch/>
        </p:blipFill>
        <p:spPr>
          <a:xfrm rot="5400000">
            <a:off x="-142753" y="1162031"/>
            <a:ext cx="2631440" cy="2102749"/>
          </a:xfrm>
          <a:prstGeom prst="rect">
            <a:avLst/>
          </a:prstGeom>
        </p:spPr>
      </p:pic>
      <p:sp>
        <p:nvSpPr>
          <p:cNvPr id="16" name="TextBox 15">
            <a:extLst>
              <a:ext uri="{FF2B5EF4-FFF2-40B4-BE49-F238E27FC236}">
                <a16:creationId xmlns:a16="http://schemas.microsoft.com/office/drawing/2014/main" id="{14DABC74-CFBE-2340-99C6-3211A0CF452B}"/>
              </a:ext>
            </a:extLst>
          </p:cNvPr>
          <p:cNvSpPr txBox="1"/>
          <p:nvPr/>
        </p:nvSpPr>
        <p:spPr>
          <a:xfrm>
            <a:off x="652207" y="544380"/>
            <a:ext cx="1193468" cy="369332"/>
          </a:xfrm>
          <a:prstGeom prst="rect">
            <a:avLst/>
          </a:prstGeom>
          <a:noFill/>
        </p:spPr>
        <p:txBody>
          <a:bodyPr wrap="none" rtlCol="0">
            <a:spAutoFit/>
          </a:bodyPr>
          <a:lstStyle/>
          <a:p>
            <a:r>
              <a:rPr lang="en-US" dirty="0"/>
              <a:t>Brand new</a:t>
            </a:r>
          </a:p>
        </p:txBody>
      </p:sp>
    </p:spTree>
    <p:extLst>
      <p:ext uri="{BB962C8B-B14F-4D97-AF65-F5344CB8AC3E}">
        <p14:creationId xmlns:p14="http://schemas.microsoft.com/office/powerpoint/2010/main" val="13731598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A6873-737C-804B-A69C-180E76891051}"/>
              </a:ext>
            </a:extLst>
          </p:cNvPr>
          <p:cNvSpPr>
            <a:spLocks noGrp="1"/>
          </p:cNvSpPr>
          <p:nvPr>
            <p:ph type="title"/>
          </p:nvPr>
        </p:nvSpPr>
        <p:spPr>
          <a:xfrm>
            <a:off x="0" y="1"/>
            <a:ext cx="10515600" cy="731520"/>
          </a:xfrm>
        </p:spPr>
        <p:txBody>
          <a:bodyPr/>
          <a:lstStyle/>
          <a:p>
            <a:r>
              <a:rPr lang="en-US" dirty="0"/>
              <a:t>SS Large shield on doped R28 insulator</a:t>
            </a:r>
          </a:p>
        </p:txBody>
      </p:sp>
      <p:sp>
        <p:nvSpPr>
          <p:cNvPr id="3" name="Content Placeholder 2">
            <a:extLst>
              <a:ext uri="{FF2B5EF4-FFF2-40B4-BE49-F238E27FC236}">
                <a16:creationId xmlns:a16="http://schemas.microsoft.com/office/drawing/2014/main" id="{B623165F-1070-E642-89E0-92CA7E53807B}"/>
              </a:ext>
            </a:extLst>
          </p:cNvPr>
          <p:cNvSpPr>
            <a:spLocks noGrp="1"/>
          </p:cNvSpPr>
          <p:nvPr>
            <p:ph idx="1"/>
          </p:nvPr>
        </p:nvSpPr>
        <p:spPr>
          <a:xfrm>
            <a:off x="2265680" y="711200"/>
            <a:ext cx="9926320" cy="6146800"/>
          </a:xfrm>
        </p:spPr>
        <p:txBody>
          <a:bodyPr>
            <a:normAutofit fontScale="92500" lnSpcReduction="20000"/>
          </a:bodyPr>
          <a:lstStyle/>
          <a:p>
            <a:r>
              <a:rPr lang="en-US" sz="2400" dirty="0"/>
              <a:t>8/2017 	Machined from solid SS 316L. Barrel Polished, UHV 				cleaned, 900C vacuum fired, mounted in 400C vacuum fired flange, 		surveyed and fiducial. </a:t>
            </a:r>
          </a:p>
          <a:p>
            <a:r>
              <a:rPr lang="en-US" sz="2400" dirty="0"/>
              <a:t>11/2017- 	Installed in UITF gun, S&amp;A. HV in vacuum to 220 kV. FE onset 200kV. 5/2018	Delivered some beam for deflection  						characterization. HV processing Nov 29 – Dec 13 2017</a:t>
            </a:r>
          </a:p>
          <a:p>
            <a:r>
              <a:rPr lang="en-US" sz="2400" dirty="0"/>
              <a:t>6/2018- 	Installed in CEBAF gun. Ramped to 200kV for limited injector     9/2019 	beam tests. FE onset 150kV. Used for beam ops at 				130kV no FE, but undesired vertical beam deflection.</a:t>
            </a:r>
          </a:p>
          <a:p>
            <a:r>
              <a:rPr lang="en-US" sz="2400" dirty="0"/>
              <a:t>9/2019	Removed from CEBAF. Stored in TL1137.</a:t>
            </a:r>
          </a:p>
          <a:p>
            <a:endParaRPr lang="en-US" sz="2400" dirty="0"/>
          </a:p>
          <a:p>
            <a:endParaRPr lang="en-US" sz="2400" dirty="0"/>
          </a:p>
          <a:p>
            <a:r>
              <a:rPr lang="en-US" sz="2400" dirty="0"/>
              <a:t>2/2020	Machined down into small shield electrode. There’s now two 			small shield electrodes. Barrel polished + DPP on front end and shield 		cusp. UHV cleaned + CO</a:t>
            </a:r>
            <a:r>
              <a:rPr lang="en-US" sz="2400" baseline="-25000" dirty="0"/>
              <a:t>2</a:t>
            </a:r>
            <a:r>
              <a:rPr lang="en-US" sz="2400" dirty="0"/>
              <a:t> jet cleaned.</a:t>
            </a:r>
          </a:p>
          <a:p>
            <a:r>
              <a:rPr lang="en-US" sz="2400" dirty="0"/>
              <a:t>3/2020	Handed out to Scott Williams for 900 C vacuum firing along with 		back-end piece and puck holder pieces (excluding sapphire 			rollers and springs)</a:t>
            </a:r>
          </a:p>
          <a:p>
            <a:r>
              <a:rPr lang="en-US" sz="2400" dirty="0"/>
              <a:t>7/2020	Re-assembled on black R28 insulator and stored in TL113 cabinet as a 		spare. </a:t>
            </a:r>
          </a:p>
          <a:p>
            <a:endParaRPr lang="en-US" sz="2400" dirty="0"/>
          </a:p>
          <a:p>
            <a:endParaRPr lang="en-US" sz="2400" dirty="0"/>
          </a:p>
        </p:txBody>
      </p:sp>
      <p:pic>
        <p:nvPicPr>
          <p:cNvPr id="4" name="Picture 3">
            <a:extLst>
              <a:ext uri="{FF2B5EF4-FFF2-40B4-BE49-F238E27FC236}">
                <a16:creationId xmlns:a16="http://schemas.microsoft.com/office/drawing/2014/main" id="{5F6D6DE8-5F52-644A-8180-2F31EE6C4300}"/>
              </a:ext>
            </a:extLst>
          </p:cNvPr>
          <p:cNvPicPr>
            <a:picLocks noChangeAspect="1"/>
          </p:cNvPicPr>
          <p:nvPr/>
        </p:nvPicPr>
        <p:blipFill rotWithShape="1">
          <a:blip r:embed="rId2"/>
          <a:srcRect t="7809"/>
          <a:stretch/>
        </p:blipFill>
        <p:spPr>
          <a:xfrm>
            <a:off x="142240" y="802640"/>
            <a:ext cx="1838960" cy="2664934"/>
          </a:xfrm>
          <a:prstGeom prst="rect">
            <a:avLst/>
          </a:prstGeom>
        </p:spPr>
      </p:pic>
      <p:pic>
        <p:nvPicPr>
          <p:cNvPr id="6" name="Picture 5">
            <a:extLst>
              <a:ext uri="{FF2B5EF4-FFF2-40B4-BE49-F238E27FC236}">
                <a16:creationId xmlns:a16="http://schemas.microsoft.com/office/drawing/2014/main" id="{FD62565D-CC41-B74B-9A85-A1C8322D9301}"/>
              </a:ext>
            </a:extLst>
          </p:cNvPr>
          <p:cNvPicPr>
            <a:picLocks noChangeAspect="1"/>
          </p:cNvPicPr>
          <p:nvPr/>
        </p:nvPicPr>
        <p:blipFill>
          <a:blip r:embed="rId3"/>
          <a:stretch>
            <a:fillRect/>
          </a:stretch>
        </p:blipFill>
        <p:spPr>
          <a:xfrm rot="5400000">
            <a:off x="-220980" y="4486910"/>
            <a:ext cx="2570480" cy="1927860"/>
          </a:xfrm>
          <a:prstGeom prst="rect">
            <a:avLst/>
          </a:prstGeom>
        </p:spPr>
      </p:pic>
      <p:sp>
        <p:nvSpPr>
          <p:cNvPr id="7" name="Down Arrow 6">
            <a:extLst>
              <a:ext uri="{FF2B5EF4-FFF2-40B4-BE49-F238E27FC236}">
                <a16:creationId xmlns:a16="http://schemas.microsoft.com/office/drawing/2014/main" id="{3D230B31-0BE3-FD4E-9948-39695988D6F9}"/>
              </a:ext>
            </a:extLst>
          </p:cNvPr>
          <p:cNvSpPr/>
          <p:nvPr/>
        </p:nvSpPr>
        <p:spPr>
          <a:xfrm>
            <a:off x="75708" y="3617287"/>
            <a:ext cx="528320"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CD98A344-8BAA-D841-83D5-A65A23952DBE}"/>
              </a:ext>
            </a:extLst>
          </p:cNvPr>
          <p:cNvSpPr txBox="1"/>
          <p:nvPr/>
        </p:nvSpPr>
        <p:spPr>
          <a:xfrm>
            <a:off x="530941" y="3490451"/>
            <a:ext cx="1769807" cy="646331"/>
          </a:xfrm>
          <a:prstGeom prst="rect">
            <a:avLst/>
          </a:prstGeom>
          <a:noFill/>
        </p:spPr>
        <p:txBody>
          <a:bodyPr wrap="square" rtlCol="0">
            <a:spAutoFit/>
          </a:bodyPr>
          <a:lstStyle/>
          <a:p>
            <a:r>
              <a:rPr lang="en-US" dirty="0"/>
              <a:t>Shield machined down</a:t>
            </a:r>
          </a:p>
        </p:txBody>
      </p:sp>
    </p:spTree>
    <p:extLst>
      <p:ext uri="{BB962C8B-B14F-4D97-AF65-F5344CB8AC3E}">
        <p14:creationId xmlns:p14="http://schemas.microsoft.com/office/powerpoint/2010/main" val="42688184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10115</TotalTime>
  <Words>906</Words>
  <Application>Microsoft Macintosh PowerPoint</Application>
  <PresentationFormat>Widescreen</PresentationFormat>
  <Paragraphs>84</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Calibri Light</vt:lpstr>
      <vt:lpstr>Office Theme</vt:lpstr>
      <vt:lpstr>Electrodes history on R28 insulators (CEBAF &amp; UITF)</vt:lpstr>
      <vt:lpstr>SS Electrodes timeline</vt:lpstr>
      <vt:lpstr>SS Tee or no shed on pure alumina R28 insulator</vt:lpstr>
      <vt:lpstr>SS small shield on doped R28 insulator</vt:lpstr>
      <vt:lpstr>SS Large shield on doped R28 insulator</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Electrodes history</dc:title>
  <dc:creator>Carlos H.G.</dc:creator>
  <cp:lastModifiedBy>Carlos Hernandez-Garcia</cp:lastModifiedBy>
  <cp:revision>53</cp:revision>
  <dcterms:created xsi:type="dcterms:W3CDTF">2020-03-20T13:38:30Z</dcterms:created>
  <dcterms:modified xsi:type="dcterms:W3CDTF">2021-09-08T13:04:04Z</dcterms:modified>
</cp:coreProperties>
</file>