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4" r:id="rId1"/>
  </p:sldMasterIdLst>
  <p:notesMasterIdLst>
    <p:notesMasterId r:id="rId16"/>
  </p:notesMasterIdLst>
  <p:handoutMasterIdLst>
    <p:handoutMasterId r:id="rId17"/>
  </p:handoutMasterIdLst>
  <p:sldIdLst>
    <p:sldId id="258" r:id="rId2"/>
    <p:sldId id="415" r:id="rId3"/>
    <p:sldId id="422" r:id="rId4"/>
    <p:sldId id="423" r:id="rId5"/>
    <p:sldId id="425" r:id="rId6"/>
    <p:sldId id="426" r:id="rId7"/>
    <p:sldId id="438" r:id="rId8"/>
    <p:sldId id="437" r:id="rId9"/>
    <p:sldId id="427" r:id="rId10"/>
    <p:sldId id="428" r:id="rId11"/>
    <p:sldId id="429" r:id="rId12"/>
    <p:sldId id="436" r:id="rId13"/>
    <p:sldId id="432" r:id="rId14"/>
    <p:sldId id="433" r:id="rId15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FFEA0"/>
    <a:srgbClr val="D0EBB3"/>
    <a:srgbClr val="99FF99"/>
    <a:srgbClr val="FFFFCC"/>
    <a:srgbClr val="800000"/>
    <a:srgbClr val="FF7C80"/>
    <a:srgbClr val="FFFF00"/>
    <a:srgbClr val="6633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71" autoAdjust="0"/>
    <p:restoredTop sz="86482" autoAdjust="0"/>
  </p:normalViewPr>
  <p:slideViewPr>
    <p:cSldViewPr snapToGrid="0">
      <p:cViewPr varScale="1">
        <p:scale>
          <a:sx n="74" d="100"/>
          <a:sy n="74" d="100"/>
        </p:scale>
        <p:origin x="-10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poelker\My%20Documents\injector\Gun%20Voltage%20Study\CEBAF%20transmission%20data%208_08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poelker\My%20Documents\injector\Gun%20Voltage%20Study\CEBAF%20transmission%20data%208_08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 b="0" dirty="0"/>
              <a:t>Transmission </a:t>
            </a:r>
            <a:r>
              <a:rPr lang="en-US" sz="1400" b="0" dirty="0" err="1" smtClean="0"/>
              <a:t>vs</a:t>
            </a:r>
            <a:r>
              <a:rPr lang="en-US" sz="1400" b="0" dirty="0" smtClean="0"/>
              <a:t> </a:t>
            </a:r>
            <a:r>
              <a:rPr lang="en-US" sz="1400" b="0" dirty="0"/>
              <a:t>Gun Voltage</a:t>
            </a:r>
          </a:p>
        </c:rich>
      </c:tx>
      <c:layout>
        <c:manualLayout>
          <c:xMode val="edge"/>
          <c:yMode val="edge"/>
          <c:x val="0.16450417561441191"/>
          <c:y val="2.991701404971441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235099021713237"/>
          <c:y val="0.18826648346809405"/>
          <c:w val="0.65573228346457701"/>
          <c:h val="0.57529450362822365"/>
        </c:manualLayout>
      </c:layout>
      <c:scatterChart>
        <c:scatterStyle val="smoothMarker"/>
        <c:varyColors val="0"/>
        <c:ser>
          <c:idx val="1"/>
          <c:order val="0"/>
          <c:tx>
            <c:v>115kV</c:v>
          </c:tx>
          <c:xVal>
            <c:numRef>
              <c:f>Sheet1!$D$87:$D$95</c:f>
              <c:numCache>
                <c:formatCode>General</c:formatCode>
                <c:ptCount val="9"/>
                <c:pt idx="0">
                  <c:v>11.7</c:v>
                </c:pt>
                <c:pt idx="1">
                  <c:v>26</c:v>
                </c:pt>
                <c:pt idx="2">
                  <c:v>51.4</c:v>
                </c:pt>
                <c:pt idx="3">
                  <c:v>74.8</c:v>
                </c:pt>
                <c:pt idx="4">
                  <c:v>98.2</c:v>
                </c:pt>
                <c:pt idx="5">
                  <c:v>122.2</c:v>
                </c:pt>
                <c:pt idx="6">
                  <c:v>148</c:v>
                </c:pt>
                <c:pt idx="7">
                  <c:v>170.5</c:v>
                </c:pt>
                <c:pt idx="8">
                  <c:v>198</c:v>
                </c:pt>
              </c:numCache>
            </c:numRef>
          </c:xVal>
          <c:yVal>
            <c:numRef>
              <c:f>Sheet1!$J$87:$J$95</c:f>
              <c:numCache>
                <c:formatCode>General</c:formatCode>
                <c:ptCount val="9"/>
                <c:pt idx="0">
                  <c:v>96.581196581196593</c:v>
                </c:pt>
                <c:pt idx="1">
                  <c:v>92.692307692307679</c:v>
                </c:pt>
                <c:pt idx="2">
                  <c:v>82.490272373540819</c:v>
                </c:pt>
                <c:pt idx="3">
                  <c:v>73.262032085561458</c:v>
                </c:pt>
                <c:pt idx="4">
                  <c:v>67.006109979633393</c:v>
                </c:pt>
                <c:pt idx="5">
                  <c:v>61.783960720130963</c:v>
                </c:pt>
                <c:pt idx="6">
                  <c:v>57.635135135135869</c:v>
                </c:pt>
                <c:pt idx="7">
                  <c:v>54.897360703811998</c:v>
                </c:pt>
                <c:pt idx="8">
                  <c:v>51.313131313131308</c:v>
                </c:pt>
              </c:numCache>
            </c:numRef>
          </c:yVal>
          <c:smooth val="1"/>
        </c:ser>
        <c:ser>
          <c:idx val="2"/>
          <c:order val="1"/>
          <c:tx>
            <c:v>100kV</c:v>
          </c:tx>
          <c:xVal>
            <c:numRef>
              <c:f>Sheet1!$D$3:$D$11</c:f>
              <c:numCache>
                <c:formatCode>General</c:formatCode>
                <c:ptCount val="9"/>
                <c:pt idx="0">
                  <c:v>10.1</c:v>
                </c:pt>
                <c:pt idx="1">
                  <c:v>24.8</c:v>
                </c:pt>
                <c:pt idx="2">
                  <c:v>51</c:v>
                </c:pt>
                <c:pt idx="3">
                  <c:v>75.2</c:v>
                </c:pt>
                <c:pt idx="4">
                  <c:v>100</c:v>
                </c:pt>
                <c:pt idx="5">
                  <c:v>125.4</c:v>
                </c:pt>
                <c:pt idx="6">
                  <c:v>153</c:v>
                </c:pt>
                <c:pt idx="7">
                  <c:v>174.6</c:v>
                </c:pt>
                <c:pt idx="8">
                  <c:v>202</c:v>
                </c:pt>
              </c:numCache>
            </c:numRef>
          </c:xVal>
          <c:yVal>
            <c:numRef>
              <c:f>Sheet1!$J$3:$J$11</c:f>
              <c:numCache>
                <c:formatCode>General</c:formatCode>
                <c:ptCount val="9"/>
                <c:pt idx="0">
                  <c:v>99.009900990099013</c:v>
                </c:pt>
                <c:pt idx="1">
                  <c:v>92.741935483871814</c:v>
                </c:pt>
                <c:pt idx="2">
                  <c:v>77.843137254901919</c:v>
                </c:pt>
                <c:pt idx="3">
                  <c:v>66.755319148936181</c:v>
                </c:pt>
                <c:pt idx="4">
                  <c:v>59.20000000000001</c:v>
                </c:pt>
                <c:pt idx="5">
                  <c:v>52.791068580542245</c:v>
                </c:pt>
                <c:pt idx="6">
                  <c:v>47.450980392156858</c:v>
                </c:pt>
                <c:pt idx="7">
                  <c:v>44.215349369988552</c:v>
                </c:pt>
                <c:pt idx="8">
                  <c:v>40.594059405940207</c:v>
                </c:pt>
              </c:numCache>
            </c:numRef>
          </c:yVal>
          <c:smooth val="1"/>
        </c:ser>
        <c:ser>
          <c:idx val="3"/>
          <c:order val="2"/>
          <c:tx>
            <c:v>85kV</c:v>
          </c:tx>
          <c:xVal>
            <c:numRef>
              <c:f>Sheet1!$D$63:$D$71</c:f>
              <c:numCache>
                <c:formatCode>General</c:formatCode>
                <c:ptCount val="9"/>
                <c:pt idx="0">
                  <c:v>13.1</c:v>
                </c:pt>
                <c:pt idx="1">
                  <c:v>28.1</c:v>
                </c:pt>
                <c:pt idx="2">
                  <c:v>54.7</c:v>
                </c:pt>
                <c:pt idx="3">
                  <c:v>79.3</c:v>
                </c:pt>
                <c:pt idx="4">
                  <c:v>104.1</c:v>
                </c:pt>
                <c:pt idx="5">
                  <c:v>128.80000000000001</c:v>
                </c:pt>
                <c:pt idx="6">
                  <c:v>155.80000000000001</c:v>
                </c:pt>
                <c:pt idx="7">
                  <c:v>178.5</c:v>
                </c:pt>
                <c:pt idx="8">
                  <c:v>204</c:v>
                </c:pt>
              </c:numCache>
            </c:numRef>
          </c:xVal>
          <c:yVal>
            <c:numRef>
              <c:f>Sheet1!$J$63:$J$71</c:f>
              <c:numCache>
                <c:formatCode>General</c:formatCode>
                <c:ptCount val="9"/>
                <c:pt idx="0">
                  <c:v>93.893129770993127</c:v>
                </c:pt>
                <c:pt idx="1">
                  <c:v>83.274021352313156</c:v>
                </c:pt>
                <c:pt idx="2">
                  <c:v>67.276051188299789</c:v>
                </c:pt>
                <c:pt idx="3">
                  <c:v>56.242118537200511</c:v>
                </c:pt>
                <c:pt idx="4">
                  <c:v>47.646493756003842</c:v>
                </c:pt>
                <c:pt idx="5">
                  <c:v>40.916149068322945</c:v>
                </c:pt>
                <c:pt idx="6">
                  <c:v>35.044929396661999</c:v>
                </c:pt>
                <c:pt idx="7">
                  <c:v>30.92436974789916</c:v>
                </c:pt>
                <c:pt idx="8">
                  <c:v>27.205882352941089</c:v>
                </c:pt>
              </c:numCache>
            </c:numRef>
          </c:yVal>
          <c:smooth val="1"/>
        </c:ser>
        <c:ser>
          <c:idx val="0"/>
          <c:order val="3"/>
          <c:tx>
            <c:v>70kV</c:v>
          </c:tx>
          <c:spPr>
            <a:ln>
              <a:solidFill>
                <a:schemeClr val="accent5"/>
              </a:solidFill>
            </a:ln>
          </c:spPr>
          <c:marker>
            <c:symbol val="diamond"/>
            <c:size val="7"/>
            <c:spPr>
              <a:solidFill>
                <a:schemeClr val="accent5"/>
              </a:solidFill>
            </c:spPr>
          </c:marker>
          <c:xVal>
            <c:numRef>
              <c:f>Sheet1!$D$39:$D$47</c:f>
              <c:numCache>
                <c:formatCode>General</c:formatCode>
                <c:ptCount val="9"/>
                <c:pt idx="0">
                  <c:v>11</c:v>
                </c:pt>
                <c:pt idx="1">
                  <c:v>24.5</c:v>
                </c:pt>
                <c:pt idx="2">
                  <c:v>48.4</c:v>
                </c:pt>
                <c:pt idx="3">
                  <c:v>69.5</c:v>
                </c:pt>
                <c:pt idx="4">
                  <c:v>90.5</c:v>
                </c:pt>
                <c:pt idx="5">
                  <c:v>111.3</c:v>
                </c:pt>
                <c:pt idx="6">
                  <c:v>131.80000000000001</c:v>
                </c:pt>
                <c:pt idx="7">
                  <c:v>148</c:v>
                </c:pt>
                <c:pt idx="8">
                  <c:v>168</c:v>
                </c:pt>
              </c:numCache>
            </c:numRef>
          </c:xVal>
          <c:yVal>
            <c:numRef>
              <c:f>Sheet1!$J$39:$J$47</c:f>
              <c:numCache>
                <c:formatCode>General</c:formatCode>
                <c:ptCount val="9"/>
                <c:pt idx="0">
                  <c:v>77.272727272725817</c:v>
                </c:pt>
                <c:pt idx="1">
                  <c:v>61.632653061224474</c:v>
                </c:pt>
                <c:pt idx="2">
                  <c:v>45.247933884297495</c:v>
                </c:pt>
                <c:pt idx="3">
                  <c:v>35.97122302158219</c:v>
                </c:pt>
                <c:pt idx="4">
                  <c:v>29.060773480662789</c:v>
                </c:pt>
                <c:pt idx="5">
                  <c:v>23.719676549865021</c:v>
                </c:pt>
                <c:pt idx="6">
                  <c:v>19.802731411229129</c:v>
                </c:pt>
                <c:pt idx="7">
                  <c:v>17.297297297297288</c:v>
                </c:pt>
                <c:pt idx="8">
                  <c:v>14.523809523809522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277120"/>
        <c:axId val="82279424"/>
      </c:scatterChart>
      <c:valAx>
        <c:axId val="82277120"/>
        <c:scaling>
          <c:orientation val="minMax"/>
          <c:max val="21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b="0" dirty="0" smtClean="0"/>
                  <a:t>Ave. Gun Current </a:t>
                </a:r>
                <a:r>
                  <a:rPr lang="en-US" sz="1200" b="0" dirty="0"/>
                  <a:t>(</a:t>
                </a:r>
                <a:r>
                  <a:rPr lang="en-US" sz="1200" b="0" dirty="0" err="1"/>
                  <a:t>uA</a:t>
                </a:r>
                <a:r>
                  <a:rPr lang="en-US" sz="1200" b="0" dirty="0"/>
                  <a:t>)</a:t>
                </a:r>
              </a:p>
            </c:rich>
          </c:tx>
          <c:layout>
            <c:manualLayout>
              <c:xMode val="edge"/>
              <c:yMode val="edge"/>
              <c:x val="0.34803913147220306"/>
              <c:y val="0.8781480623745681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2279424"/>
        <c:crosses val="autoZero"/>
        <c:crossBetween val="midCat"/>
        <c:majorUnit val="50"/>
        <c:minorUnit val="10"/>
      </c:valAx>
      <c:valAx>
        <c:axId val="82279424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="0" dirty="0"/>
                  <a:t>Transmission (%)</a:t>
                </a:r>
              </a:p>
            </c:rich>
          </c:tx>
          <c:layout>
            <c:manualLayout>
              <c:xMode val="edge"/>
              <c:yMode val="edge"/>
              <c:x val="3.0303030303030352E-2"/>
              <c:y val="0.2428307858576504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227712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9785349558578522"/>
          <c:y val="0.16174778488259756"/>
          <c:w val="0.20127606776425672"/>
          <c:h val="0.29224910522548331"/>
        </c:manualLayout>
      </c:layout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>
                <a:latin typeface="Arial" pitchFamily="34" charset="0"/>
                <a:cs typeface="Arial" pitchFamily="34" charset="0"/>
              </a:defRPr>
            </a:pPr>
            <a:r>
              <a:rPr lang="en-US" sz="1400" b="0" dirty="0">
                <a:latin typeface="Arial" pitchFamily="34" charset="0"/>
                <a:cs typeface="Arial" pitchFamily="34" charset="0"/>
              </a:rPr>
              <a:t>Electron </a:t>
            </a:r>
            <a:r>
              <a:rPr lang="en-US" sz="1400" b="0" dirty="0" err="1">
                <a:latin typeface="Arial" pitchFamily="34" charset="0"/>
                <a:cs typeface="Arial" pitchFamily="34" charset="0"/>
              </a:rPr>
              <a:t>Bunchlength</a:t>
            </a:r>
            <a:r>
              <a:rPr lang="en-US" sz="14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0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en-US" sz="1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0" dirty="0">
                <a:latin typeface="Arial" pitchFamily="34" charset="0"/>
                <a:cs typeface="Arial" pitchFamily="34" charset="0"/>
              </a:rPr>
              <a:t>Gun Voltage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9054579115110823"/>
          <c:y val="0.19068627450980388"/>
          <c:w val="0.64984837832771636"/>
          <c:h val="0.57508144202562961"/>
        </c:manualLayout>
      </c:layout>
      <c:scatterChart>
        <c:scatterStyle val="smoothMarker"/>
        <c:varyColors val="0"/>
        <c:ser>
          <c:idx val="3"/>
          <c:order val="0"/>
          <c:tx>
            <c:v>115kV</c:v>
          </c:tx>
          <c:spPr>
            <a:ln>
              <a:solidFill>
                <a:srgbClr val="C00000"/>
              </a:solidFill>
            </a:ln>
          </c:spPr>
          <c:marker>
            <c:symbol val="square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'C:\Documents and Settings\poelker\My Documents\injector\Gun Voltage Study\[e-bunchlength vs gun voltage.xlsx]Sheet1'!$J$4:$J$9</c:f>
              <c:numCache>
                <c:formatCode>General</c:formatCode>
                <c:ptCount val="6"/>
                <c:pt idx="0">
                  <c:v>0.8</c:v>
                </c:pt>
                <c:pt idx="1">
                  <c:v>12</c:v>
                </c:pt>
                <c:pt idx="2">
                  <c:v>51</c:v>
                </c:pt>
                <c:pt idx="3">
                  <c:v>98</c:v>
                </c:pt>
                <c:pt idx="4">
                  <c:v>148</c:v>
                </c:pt>
                <c:pt idx="5">
                  <c:v>198</c:v>
                </c:pt>
              </c:numCache>
            </c:numRef>
          </c:xVal>
          <c:yVal>
            <c:numRef>
              <c:f>'C:\Documents and Settings\poelker\My Documents\injector\Gun Voltage Study\[e-bunchlength vs gun voltage.xlsx]Sheet1'!$L$4:$L$9</c:f>
              <c:numCache>
                <c:formatCode>General</c:formatCode>
                <c:ptCount val="6"/>
                <c:pt idx="0">
                  <c:v>43.771043771043175</c:v>
                </c:pt>
                <c:pt idx="1">
                  <c:v>60.606060606060595</c:v>
                </c:pt>
                <c:pt idx="2">
                  <c:v>104.37710437710435</c:v>
                </c:pt>
                <c:pt idx="3">
                  <c:v>138.04713804713847</c:v>
                </c:pt>
                <c:pt idx="4">
                  <c:v>161.61616161615959</c:v>
                </c:pt>
                <c:pt idx="5">
                  <c:v>188.55218855219084</c:v>
                </c:pt>
              </c:numCache>
            </c:numRef>
          </c:yVal>
          <c:smooth val="1"/>
        </c:ser>
        <c:ser>
          <c:idx val="2"/>
          <c:order val="1"/>
          <c:tx>
            <c:v>100kV</c:v>
          </c:tx>
          <c:xVal>
            <c:numRef>
              <c:f>'C:\Documents and Settings\poelker\My Documents\injector\Gun Voltage Study\[e-bunchlength vs gun voltage.xlsx]Sheet1'!$G$4:$G$13</c:f>
              <c:numCache>
                <c:formatCode>General</c:formatCode>
                <c:ptCount val="10"/>
                <c:pt idx="0">
                  <c:v>1</c:v>
                </c:pt>
                <c:pt idx="1">
                  <c:v>10</c:v>
                </c:pt>
                <c:pt idx="2">
                  <c:v>25</c:v>
                </c:pt>
                <c:pt idx="3">
                  <c:v>51</c:v>
                </c:pt>
                <c:pt idx="4">
                  <c:v>75</c:v>
                </c:pt>
                <c:pt idx="5">
                  <c:v>100</c:v>
                </c:pt>
                <c:pt idx="6">
                  <c:v>125</c:v>
                </c:pt>
                <c:pt idx="7">
                  <c:v>153</c:v>
                </c:pt>
                <c:pt idx="8">
                  <c:v>175</c:v>
                </c:pt>
                <c:pt idx="9">
                  <c:v>202</c:v>
                </c:pt>
              </c:numCache>
            </c:numRef>
          </c:xVal>
          <c:yVal>
            <c:numRef>
              <c:f>'C:\Documents and Settings\poelker\My Documents\injector\Gun Voltage Study\[e-bunchlength vs gun voltage.xlsx]Sheet1'!$I$4:$I$13</c:f>
              <c:numCache>
                <c:formatCode>General</c:formatCode>
                <c:ptCount val="10"/>
                <c:pt idx="0">
                  <c:v>43.859649122806744</c:v>
                </c:pt>
                <c:pt idx="1">
                  <c:v>70.175438596488476</c:v>
                </c:pt>
                <c:pt idx="2">
                  <c:v>96.491228070176504</c:v>
                </c:pt>
                <c:pt idx="3">
                  <c:v>125.73099415204678</c:v>
                </c:pt>
                <c:pt idx="4">
                  <c:v>149.12280701754554</c:v>
                </c:pt>
                <c:pt idx="5">
                  <c:v>152.04678362572992</c:v>
                </c:pt>
                <c:pt idx="6">
                  <c:v>181.2865497076024</c:v>
                </c:pt>
                <c:pt idx="7">
                  <c:v>198.83040935672787</c:v>
                </c:pt>
                <c:pt idx="8">
                  <c:v>213.45029239766234</c:v>
                </c:pt>
                <c:pt idx="9">
                  <c:v>233.91812865497081</c:v>
                </c:pt>
              </c:numCache>
            </c:numRef>
          </c:yVal>
          <c:smooth val="1"/>
        </c:ser>
        <c:ser>
          <c:idx val="1"/>
          <c:order val="2"/>
          <c:tx>
            <c:v>85kV</c:v>
          </c:tx>
          <c:spPr>
            <a:ln>
              <a:solidFill>
                <a:schemeClr val="accent4"/>
              </a:solidFill>
            </a:ln>
          </c:spPr>
          <c:marker>
            <c:symbol val="x"/>
            <c:size val="7"/>
            <c:spPr>
              <a:noFill/>
              <a:ln>
                <a:solidFill>
                  <a:srgbClr val="8064A2"/>
                </a:solidFill>
              </a:ln>
            </c:spPr>
          </c:marker>
          <c:xVal>
            <c:numRef>
              <c:f>'C:\Documents and Settings\poelker\My Documents\injector\Gun Voltage Study\[e-bunchlength vs gun voltage.xlsx]Sheet1'!$D$4:$D$13</c:f>
              <c:numCache>
                <c:formatCode>General</c:formatCode>
                <c:ptCount val="10"/>
                <c:pt idx="0">
                  <c:v>1</c:v>
                </c:pt>
                <c:pt idx="1">
                  <c:v>13.1</c:v>
                </c:pt>
                <c:pt idx="2">
                  <c:v>28</c:v>
                </c:pt>
                <c:pt idx="3">
                  <c:v>54</c:v>
                </c:pt>
                <c:pt idx="4">
                  <c:v>79</c:v>
                </c:pt>
                <c:pt idx="5">
                  <c:v>104</c:v>
                </c:pt>
                <c:pt idx="6">
                  <c:v>128</c:v>
                </c:pt>
                <c:pt idx="7">
                  <c:v>155</c:v>
                </c:pt>
                <c:pt idx="8">
                  <c:v>178</c:v>
                </c:pt>
                <c:pt idx="9">
                  <c:v>204</c:v>
                </c:pt>
              </c:numCache>
            </c:numRef>
          </c:xVal>
          <c:yVal>
            <c:numRef>
              <c:f>'C:\Documents and Settings\poelker\My Documents\injector\Gun Voltage Study\[e-bunchlength vs gun voltage.xlsx]Sheet1'!$F$4:$F$13</c:f>
              <c:numCache>
                <c:formatCode>General</c:formatCode>
                <c:ptCount val="10"/>
                <c:pt idx="0">
                  <c:v>53.872053872053883</c:v>
                </c:pt>
                <c:pt idx="1">
                  <c:v>77.441077441078576</c:v>
                </c:pt>
                <c:pt idx="2">
                  <c:v>107.74410774410887</c:v>
                </c:pt>
                <c:pt idx="3">
                  <c:v>144.78114478114475</c:v>
                </c:pt>
                <c:pt idx="4">
                  <c:v>158.24915824915468</c:v>
                </c:pt>
                <c:pt idx="5">
                  <c:v>181.81818181818181</c:v>
                </c:pt>
                <c:pt idx="6">
                  <c:v>208.75420875420875</c:v>
                </c:pt>
                <c:pt idx="7">
                  <c:v>232.32323232323247</c:v>
                </c:pt>
                <c:pt idx="8">
                  <c:v>255.89225589225597</c:v>
                </c:pt>
                <c:pt idx="9">
                  <c:v>269.3602693602694</c:v>
                </c:pt>
              </c:numCache>
            </c:numRef>
          </c:yVal>
          <c:smooth val="1"/>
        </c:ser>
        <c:ser>
          <c:idx val="0"/>
          <c:order val="3"/>
          <c:tx>
            <c:v>70kV</c:v>
          </c:tx>
          <c:spPr>
            <a:ln>
              <a:solidFill>
                <a:schemeClr val="accent5"/>
              </a:solidFill>
            </a:ln>
          </c:spPr>
          <c:marker>
            <c:symbol val="diamond"/>
            <c:size val="7"/>
            <c:spPr>
              <a:solidFill>
                <a:schemeClr val="accent5"/>
              </a:solidFill>
              <a:ln>
                <a:solidFill>
                  <a:srgbClr val="4BACC6"/>
                </a:solidFill>
              </a:ln>
            </c:spPr>
          </c:marker>
          <c:xVal>
            <c:numRef>
              <c:f>'C:\Documents and Settings\poelker\My Documents\injector\Gun Voltage Study\[e-bunchlength vs gun voltage.xlsx]Sheet1'!$A$4:$A$13</c:f>
              <c:numCache>
                <c:formatCode>General</c:formatCode>
                <c:ptCount val="10"/>
                <c:pt idx="0">
                  <c:v>0.8</c:v>
                </c:pt>
                <c:pt idx="1">
                  <c:v>11</c:v>
                </c:pt>
                <c:pt idx="2">
                  <c:v>24.5</c:v>
                </c:pt>
                <c:pt idx="3">
                  <c:v>48.4</c:v>
                </c:pt>
                <c:pt idx="4">
                  <c:v>69.5</c:v>
                </c:pt>
                <c:pt idx="5">
                  <c:v>90.5</c:v>
                </c:pt>
                <c:pt idx="6">
                  <c:v>111.3</c:v>
                </c:pt>
                <c:pt idx="7">
                  <c:v>131.80000000000001</c:v>
                </c:pt>
                <c:pt idx="8">
                  <c:v>148</c:v>
                </c:pt>
                <c:pt idx="9">
                  <c:v>168</c:v>
                </c:pt>
              </c:numCache>
            </c:numRef>
          </c:xVal>
          <c:yVal>
            <c:numRef>
              <c:f>'C:\Documents and Settings\poelker\My Documents\injector\Gun Voltage Study\[e-bunchlength vs gun voltage.xlsx]Sheet1'!$C$4:$C$13</c:f>
              <c:numCache>
                <c:formatCode>General</c:formatCode>
                <c:ptCount val="10"/>
                <c:pt idx="0">
                  <c:v>50.854700854700845</c:v>
                </c:pt>
                <c:pt idx="1">
                  <c:v>77.777777777777658</c:v>
                </c:pt>
                <c:pt idx="2">
                  <c:v>113.67521367521402</c:v>
                </c:pt>
                <c:pt idx="3">
                  <c:v>152.56410256410021</c:v>
                </c:pt>
                <c:pt idx="4">
                  <c:v>173.5042735042735</c:v>
                </c:pt>
                <c:pt idx="5">
                  <c:v>203.41880341880341</c:v>
                </c:pt>
                <c:pt idx="6">
                  <c:v>227.35042735043217</c:v>
                </c:pt>
                <c:pt idx="7">
                  <c:v>245.29914529914168</c:v>
                </c:pt>
                <c:pt idx="8">
                  <c:v>260.25641025640869</c:v>
                </c:pt>
                <c:pt idx="9">
                  <c:v>278.20512820512823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003456"/>
        <c:axId val="82014208"/>
      </c:scatterChart>
      <c:valAx>
        <c:axId val="82003456"/>
        <c:scaling>
          <c:orientation val="minMax"/>
          <c:max val="21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Ave. Gun Current (uA)</a:t>
                </a:r>
              </a:p>
            </c:rich>
          </c:tx>
          <c:layout>
            <c:manualLayout>
              <c:xMode val="edge"/>
              <c:yMode val="edge"/>
              <c:x val="0.35627343457067867"/>
              <c:y val="0.884068627450982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2014208"/>
        <c:crosses val="autoZero"/>
        <c:crossBetween val="midCat"/>
        <c:majorUnit val="50"/>
        <c:minorUnit val="10"/>
      </c:valAx>
      <c:valAx>
        <c:axId val="820142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 b="0">
                    <a:latin typeface="Arial" pitchFamily="34" charset="0"/>
                    <a:cs typeface="Arial" pitchFamily="34" charset="0"/>
                  </a:defRPr>
                </a:pPr>
                <a:r>
                  <a:rPr lang="en-US" sz="1200" b="0" dirty="0">
                    <a:latin typeface="Arial" pitchFamily="34" charset="0"/>
                    <a:cs typeface="Arial" pitchFamily="34" charset="0"/>
                  </a:rPr>
                  <a:t>Electron </a:t>
                </a:r>
                <a:r>
                  <a:rPr lang="en-US" sz="1200" b="0" dirty="0" err="1">
                    <a:latin typeface="Arial" pitchFamily="34" charset="0"/>
                    <a:cs typeface="Arial" pitchFamily="34" charset="0"/>
                  </a:rPr>
                  <a:t>Bunchlength</a:t>
                </a:r>
                <a:r>
                  <a:rPr lang="en-US" sz="1200" b="0" dirty="0">
                    <a:latin typeface="Arial" pitchFamily="34" charset="0"/>
                    <a:cs typeface="Arial" pitchFamily="34" charset="0"/>
                  </a:rPr>
                  <a:t> (</a:t>
                </a:r>
                <a:r>
                  <a:rPr lang="en-US" sz="1200" b="0" dirty="0" err="1">
                    <a:latin typeface="Arial" pitchFamily="34" charset="0"/>
                    <a:cs typeface="Arial" pitchFamily="34" charset="0"/>
                  </a:rPr>
                  <a:t>ps</a:t>
                </a:r>
                <a:r>
                  <a:rPr lang="en-US" sz="1200" b="0" dirty="0">
                    <a:latin typeface="Arial" pitchFamily="34" charset="0"/>
                    <a:cs typeface="Arial" pitchFamily="34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2.9307742782152472E-2"/>
              <c:y val="0.1252149915084154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200345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3502976190476186"/>
          <c:y val="0.43687085070249077"/>
          <c:w val="0.16497023809523995"/>
          <c:h val="0.35456692913386473"/>
        </c:manualLayout>
      </c:layout>
      <c:overlay val="0"/>
      <c:txPr>
        <a:bodyPr/>
        <a:lstStyle/>
        <a:p>
          <a:pPr>
            <a:defRPr sz="1000" baseline="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2336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0" tIns="46515" rIns="93030" bIns="465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744" y="1"/>
            <a:ext cx="3032336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0" tIns="46515" rIns="93030" bIns="465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7904"/>
            <a:ext cx="3032336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0" tIns="46515" rIns="93030" bIns="465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744" y="8817904"/>
            <a:ext cx="3032336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0" tIns="46515" rIns="93030" bIns="465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7E05F9-F29D-4F1C-8D0D-49BEF7252C3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807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2336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0" tIns="46515" rIns="93030" bIns="465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744" y="1"/>
            <a:ext cx="3032336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0" tIns="46515" rIns="93030" bIns="465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38675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9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770" y="4409758"/>
            <a:ext cx="5598160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0" tIns="46515" rIns="93030" bIns="465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7904"/>
            <a:ext cx="3032336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0" tIns="46515" rIns="93030" bIns="465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744" y="8817904"/>
            <a:ext cx="3032336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0" tIns="46515" rIns="93030" bIns="465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BD3DE7-FC57-4980-9591-3F478B9FE9D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680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822960"/>
            <a:ext cx="9144000" cy="552069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860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705600" cy="6248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0" y="914400"/>
            <a:ext cx="9144000" cy="541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table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914400"/>
            <a:ext cx="4495800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95800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4812"/>
            <a:ext cx="9144000" cy="55497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495800" cy="5410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95800" cy="5410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4000" cy="74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98500"/>
            <a:ext cx="9144000" cy="185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777875"/>
            <a:ext cx="9144000" cy="46038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698500"/>
            <a:ext cx="9144000" cy="185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777875"/>
            <a:ext cx="9144000" cy="46038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solidFill>
                <a:srgbClr val="0000C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3333C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6633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66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0099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0099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0099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0099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0099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Polarized Injector Update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8375"/>
            <a:ext cx="6400800" cy="1371600"/>
          </a:xfrm>
        </p:spPr>
        <p:txBody>
          <a:bodyPr/>
          <a:lstStyle/>
          <a:p>
            <a:r>
              <a:rPr lang="en-US" dirty="0" smtClean="0"/>
              <a:t>Riad Suleiman</a:t>
            </a:r>
          </a:p>
          <a:p>
            <a:r>
              <a:rPr lang="en-US" dirty="0" smtClean="0"/>
              <a:t>Center for Injectors and Sources</a:t>
            </a:r>
            <a:endParaRPr lang="en-US" dirty="0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549768" y="4885103"/>
            <a:ext cx="4050324" cy="646331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latin typeface="Arial" charset="0"/>
              </a:rPr>
              <a:t>QWeak Collaboration Meeting</a:t>
            </a:r>
            <a:endParaRPr lang="en-US" sz="1800" b="1" dirty="0">
              <a:latin typeface="Arial" charset="0"/>
            </a:endParaRPr>
          </a:p>
          <a:p>
            <a:pPr algn="ctr"/>
            <a:r>
              <a:rPr lang="en-US" sz="1800" b="1" dirty="0" smtClean="0">
                <a:latin typeface="Arial" charset="0"/>
              </a:rPr>
              <a:t>July 17-18, 2009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912938"/>
            <a:ext cx="89757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10800000">
            <a:off x="7696200" y="3124200"/>
            <a:ext cx="3810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4801394" y="3199606"/>
            <a:ext cx="4572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47800" y="3200400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077200" y="3962400"/>
            <a:ext cx="381000" cy="3048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4801394" y="4114006"/>
            <a:ext cx="4572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505200" y="36576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6704807" y="3131344"/>
            <a:ext cx="457200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6706394" y="4198144"/>
            <a:ext cx="4572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 rot="5400000">
            <a:off x="7336753" y="3983954"/>
            <a:ext cx="361339" cy="229186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ight Brace 14"/>
          <p:cNvSpPr/>
          <p:nvPr/>
        </p:nvSpPr>
        <p:spPr>
          <a:xfrm rot="5400000">
            <a:off x="4991100" y="4149115"/>
            <a:ext cx="381000" cy="19812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Box 30"/>
          <p:cNvSpPr txBox="1">
            <a:spLocks noChangeArrowheads="1"/>
          </p:cNvSpPr>
          <p:nvPr/>
        </p:nvSpPr>
        <p:spPr bwMode="auto">
          <a:xfrm>
            <a:off x="2954215" y="5357446"/>
            <a:ext cx="2851150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u="sng" dirty="0">
                <a:latin typeface="+mn-lt"/>
              </a:rPr>
              <a:t>“Spin Flipper”</a:t>
            </a: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Vertical Wien = 90°</a:t>
            </a:r>
          </a:p>
          <a:p>
            <a:pPr algn="ctr"/>
            <a:r>
              <a:rPr lang="en-US" sz="1600" dirty="0">
                <a:solidFill>
                  <a:srgbClr val="7030A0"/>
                </a:solidFill>
                <a:latin typeface="+mn-lt"/>
              </a:rPr>
              <a:t>Azimuthal Solenoid = ± 90°</a:t>
            </a:r>
          </a:p>
        </p:txBody>
      </p:sp>
      <p:sp>
        <p:nvSpPr>
          <p:cNvPr id="17" name="TextBox 31"/>
          <p:cNvSpPr txBox="1">
            <a:spLocks noChangeArrowheads="1"/>
          </p:cNvSpPr>
          <p:nvPr/>
        </p:nvSpPr>
        <p:spPr bwMode="auto">
          <a:xfrm>
            <a:off x="5958743" y="5334000"/>
            <a:ext cx="2994731" cy="584775"/>
          </a:xfrm>
          <a:prstGeom prst="rect">
            <a:avLst/>
          </a:prstGeom>
          <a:solidFill>
            <a:srgbClr val="FFFF00">
              <a:alpha val="1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u="sng" dirty="0">
                <a:latin typeface="+mn-lt"/>
              </a:rPr>
              <a:t>“Long. Pol. for Halls”</a:t>
            </a: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Horizontal Wien = </a:t>
            </a: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-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90</a:t>
            </a: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° → +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90</a:t>
            </a: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°</a:t>
            </a:r>
            <a:endParaRPr lang="en-US" sz="16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43400" y="3581400"/>
            <a:ext cx="457200" cy="152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315200" y="3581400"/>
            <a:ext cx="457200" cy="152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953000" y="3581400"/>
            <a:ext cx="152400" cy="15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Flowchart: Summing Junction 22"/>
          <p:cNvSpPr/>
          <p:nvPr/>
        </p:nvSpPr>
        <p:spPr>
          <a:xfrm>
            <a:off x="4419600" y="3505200"/>
            <a:ext cx="304800" cy="304800"/>
          </a:xfrm>
          <a:prstGeom prst="flowChartSummingJunction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16877" y="1418491"/>
            <a:ext cx="2667000" cy="6330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TextBox 40"/>
          <p:cNvSpPr txBox="1">
            <a:spLocks noChangeArrowheads="1"/>
          </p:cNvSpPr>
          <p:nvPr/>
        </p:nvSpPr>
        <p:spPr bwMode="auto">
          <a:xfrm>
            <a:off x="826477" y="1436077"/>
            <a:ext cx="1917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+mn-lt"/>
              </a:rPr>
              <a:t>+ Solenoid current </a:t>
            </a:r>
          </a:p>
          <a:p>
            <a:r>
              <a:rPr lang="en-US" sz="1600" dirty="0">
                <a:latin typeface="+mn-lt"/>
              </a:rPr>
              <a:t>- Solenoid current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69277" y="1893277"/>
            <a:ext cx="4572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69277" y="1588477"/>
            <a:ext cx="4572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7162800" y="1887415"/>
            <a:ext cx="504093" cy="3146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Helicity Reversal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0" hangingPunct="0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FF"/>
                </a:solidFill>
              </a:rPr>
              <a:t>We have been using 30 Hz helicity reversal:</a:t>
            </a:r>
          </a:p>
          <a:p>
            <a:pPr marL="971550" lvl="1" indent="-514350" eaLnBrk="0" hangingPunct="0">
              <a:buFont typeface="+mj-lt"/>
              <a:buAutoNum type="romanUcPeriod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Power line 60 Hz frequency is major source of noise in parity experiments</a:t>
            </a:r>
          </a:p>
          <a:p>
            <a:pPr marL="971550" lvl="1" indent="-514350" eaLnBrk="0" hangingPunct="0">
              <a:buFont typeface="+mj-lt"/>
              <a:buAutoNum type="romanUcPeriod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For 30 Hz reversal, T_Stable (= 33.333 ms) contains exactly two cycles of 60 Hz line noise → this reversal cancels line noise</a:t>
            </a:r>
          </a:p>
          <a:p>
            <a:pPr marL="971550" lvl="1" indent="-514350" eaLnBrk="0" hangingPunct="0">
              <a:buFont typeface="+mj-lt"/>
              <a:buAutoNum type="romanUcPeriod"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r>
              <a:rPr lang="en-US" dirty="0" smtClean="0"/>
              <a:t>Problem:</a:t>
            </a:r>
          </a:p>
          <a:p>
            <a:pPr marL="971550" lvl="1" indent="-514350" eaLnBrk="0" hangingPunct="0"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There are other sources of noise at low frequencies, </a:t>
            </a:r>
            <a:r>
              <a:rPr lang="en-US" sz="1800" i="1" dirty="0" smtClean="0">
                <a:solidFill>
                  <a:schemeClr val="tx1"/>
                </a:solidFill>
              </a:rPr>
              <a:t>i.e.</a:t>
            </a:r>
            <a:r>
              <a:rPr lang="en-US" sz="1800" dirty="0" smtClean="0">
                <a:solidFill>
                  <a:schemeClr val="tx1"/>
                </a:solidFill>
              </a:rPr>
              <a:t>, target density fluctuations, beam current fluctuations</a:t>
            </a:r>
          </a:p>
          <a:p>
            <a:pPr marL="971550" lvl="1" indent="-514350" eaLnBrk="0" hangingPunct="0">
              <a:buNone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        →  Cause larger widths of helicity correlated distributions, double-horned distributions</a:t>
            </a:r>
          </a:p>
          <a:p>
            <a:pPr marL="971550" lvl="1" indent="-514350" eaLnBrk="0" hangingPunct="0">
              <a:buNone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r>
              <a:rPr lang="en-US" dirty="0" smtClean="0"/>
              <a:t>Solution: Use fast helicity reversal (faster than 30 Hz)</a:t>
            </a:r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r>
              <a:rPr lang="en-US" dirty="0" smtClean="0"/>
              <a:t>Studied beam properties at 1 kHz (Oct 2008 – April 2009)</a:t>
            </a:r>
          </a:p>
          <a:p>
            <a:pPr marL="1428750" lvl="2" indent="-514350" eaLnBrk="0" hangingPunct="0"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Fast reversal of helicity Pockels Cell was possible using new optically-driven fast high voltage switch designed by J. Hansknecht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1I02_70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269" y="1031631"/>
            <a:ext cx="3529675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Content Placeholder 18" descr="STReview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4561" y="1005351"/>
            <a:ext cx="3529675" cy="4572000"/>
          </a:xfrm>
        </p:spPr>
      </p:pic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439615" y="5691554"/>
            <a:ext cx="3200400" cy="521677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400" b="1" kern="0" dirty="0">
                <a:latin typeface="+mn-lt"/>
              </a:rPr>
              <a:t>30 Hz, T_Stable = 33.333 ms, T_Settle = 500 µs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5486400" y="5726723"/>
            <a:ext cx="3200400" cy="509954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400" b="1" kern="0" dirty="0">
                <a:latin typeface="+mn-lt"/>
              </a:rPr>
              <a:t>1 kHz, T_Stable = 0.980 ms, T_Settle = 60 µs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3176954" y="2895600"/>
            <a:ext cx="492370" cy="199293"/>
          </a:xfrm>
          <a:prstGeom prst="ellipse">
            <a:avLst/>
          </a:prstGeom>
          <a:noFill/>
          <a:ln>
            <a:solidFill>
              <a:srgbClr val="FFFF00"/>
            </a:solidFill>
            <a:headEnd type="none" w="med" len="med"/>
            <a:tailEnd type="none" w="med" len="med"/>
          </a:ln>
          <a:effectLst>
            <a:glow rad="228600">
              <a:srgbClr val="FFC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pitchFamily="18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188677" y="4419600"/>
            <a:ext cx="492370" cy="199293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pitchFamily="18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8229600" y="4443046"/>
            <a:ext cx="492370" cy="199293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pitchFamily="18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8229600" y="2907323"/>
            <a:ext cx="492370" cy="199293"/>
          </a:xfrm>
          <a:prstGeom prst="ellipse">
            <a:avLst/>
          </a:prstGeom>
          <a:noFill/>
          <a:ln>
            <a:solidFill>
              <a:srgbClr val="FFFF00"/>
            </a:solidFill>
            <a:headEnd type="none" w="med" len="med"/>
            <a:tailEnd type="none" w="med" len="med"/>
          </a:ln>
          <a:effectLst>
            <a:glow rad="228600">
              <a:srgbClr val="FFC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pitchFamily="18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8229600" y="1383323"/>
            <a:ext cx="492370" cy="199293"/>
          </a:xfrm>
          <a:prstGeom prst="ellipse">
            <a:avLst/>
          </a:prstGeom>
          <a:noFill/>
          <a:ln>
            <a:solidFill>
              <a:srgbClr val="FFFF00"/>
            </a:solidFill>
            <a:headEnd type="none" w="med" len="med"/>
            <a:tailEnd type="none" w="med" len="med"/>
          </a:ln>
          <a:effectLst>
            <a:glow rad="228600">
              <a:srgbClr val="FFC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pitchFamily="18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3188677" y="1359877"/>
            <a:ext cx="492370" cy="199293"/>
          </a:xfrm>
          <a:prstGeom prst="ellipse">
            <a:avLst/>
          </a:prstGeom>
          <a:noFill/>
          <a:ln>
            <a:solidFill>
              <a:srgbClr val="FFFF00"/>
            </a:solidFill>
            <a:headEnd type="none" w="med" len="med"/>
            <a:tailEnd type="none" w="med" len="med"/>
          </a:ln>
          <a:effectLst>
            <a:glow rad="228600">
              <a:srgbClr val="FFC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0" hangingPunct="0">
              <a:buFont typeface="Arial" pitchFamily="34" charset="0"/>
              <a:buChar char="•"/>
              <a:defRPr/>
            </a:pPr>
            <a:r>
              <a:rPr lang="en-US" dirty="0" smtClean="0"/>
              <a:t>Summary of Fast Helicity Reversal Studies</a:t>
            </a:r>
          </a:p>
          <a:p>
            <a:pPr marL="971550" lvl="1" indent="-514350" eaLnBrk="0" hangingPunct="0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</a:rPr>
              <a:t>Fast Helicity Reversal is needed:</a:t>
            </a:r>
          </a:p>
          <a:p>
            <a:pPr marL="1428750" lvl="2" indent="-514350" eaLnBrk="0" hangingPunct="0">
              <a:buFont typeface="+mj-lt"/>
              <a:buAutoNum type="romanUcPeriod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Huge reduction of noise from target density fluctuations </a:t>
            </a:r>
          </a:p>
          <a:p>
            <a:pPr marL="1428750" lvl="2" indent="-514350" eaLnBrk="0" hangingPunct="0">
              <a:buFont typeface="+mj-lt"/>
              <a:buAutoNum type="romanUcPeriod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Reduces noise on beam current by factor of 4</a:t>
            </a:r>
          </a:p>
          <a:p>
            <a:pPr marL="1428750" lvl="2" indent="-514350" eaLnBrk="0" hangingPunct="0">
              <a:buFont typeface="+mj-lt"/>
              <a:buAutoNum type="romanUcPeriod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Reasonable reduction in beam position noise</a:t>
            </a:r>
          </a:p>
          <a:p>
            <a:pPr marL="1428750" lvl="2" indent="-514350" eaLnBrk="0" hangingPunct="0">
              <a:buFont typeface="+mj-lt"/>
              <a:buAutoNum type="romanUcPeriod"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971550" lvl="1" indent="-514350" eaLnBrk="0" hangingPunct="0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</a:rPr>
              <a:t>Achieved Pockels Cell T_Settle of 60 µs</a:t>
            </a:r>
          </a:p>
          <a:p>
            <a:pPr marL="971550" lvl="1" indent="-514350" eaLnBrk="0" hangingPunct="0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</a:rPr>
              <a:t>Future Parity Experiment:</a:t>
            </a:r>
          </a:p>
          <a:p>
            <a:pPr marL="971550" lvl="1" indent="-514350" eaLnBrk="0" hangingPunct="0"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971550" lvl="1" indent="-514350" eaLnBrk="0" hangingPunct="0"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971550" lvl="1" indent="-514350" eaLnBrk="0" hangingPunct="0"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971550" lvl="1" indent="-514350" eaLnBrk="0" hangingPunct="0"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971550" lvl="1" indent="-514350" eaLnBrk="0" hangingPunct="0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</a:rPr>
              <a:t>New Helicity Board to be installed in July 2009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51893" y="3968262"/>
          <a:ext cx="5943601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462"/>
                <a:gridCol w="1382233"/>
                <a:gridCol w="1451344"/>
                <a:gridCol w="967562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Experiment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Frequency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Clock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Pattern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HAPPEx</a:t>
                      </a:r>
                      <a:r>
                        <a:rPr lang="en-US" sz="1200" baseline="0" dirty="0" smtClean="0">
                          <a:latin typeface="+mn-lt"/>
                        </a:rPr>
                        <a:t> III &amp; PVDIS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30 Hz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Line-Locked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Quartet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PREx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240 Hz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Line-Locked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Octet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QWeak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1 kHz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Free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Quartet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0" hangingPunct="0">
              <a:buFont typeface="Arial" pitchFamily="34" charset="0"/>
              <a:buChar char="•"/>
              <a:defRPr/>
            </a:pPr>
            <a:r>
              <a:rPr lang="en-US" dirty="0" smtClean="0"/>
              <a:t>Charge Feedback: </a:t>
            </a:r>
            <a:r>
              <a:rPr lang="en-US" sz="1800" dirty="0" smtClean="0">
                <a:solidFill>
                  <a:schemeClr val="tx1"/>
                </a:solidFill>
              </a:rPr>
              <a:t>Ability to do Charge Feedback using either Pockels Cell or Intensity Attenuator without or with the option to correct for Pockels Cell hysteresis</a:t>
            </a:r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endParaRPr lang="en-US" sz="1800" dirty="0" smtClean="0"/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r>
              <a:rPr lang="en-US" dirty="0" smtClean="0"/>
              <a:t>Helicity Magnets: </a:t>
            </a:r>
            <a:r>
              <a:rPr lang="en-US" sz="1800" dirty="0" smtClean="0">
                <a:solidFill>
                  <a:schemeClr val="tx1"/>
                </a:solidFill>
              </a:rPr>
              <a:t>Ability to do Position Feedback using the newly commissioned helicity magnets located in the 5 MeV region of the Injector</a:t>
            </a:r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r>
              <a:rPr lang="en-US" dirty="0" smtClean="0"/>
              <a:t>Pockels Cell Motion: </a:t>
            </a:r>
            <a:r>
              <a:rPr lang="en-US" sz="1800" dirty="0" smtClean="0">
                <a:solidFill>
                  <a:schemeClr val="tx1"/>
                </a:solidFill>
              </a:rPr>
              <a:t>Pockels Cell is equipped with remote controlled x &amp; y translational stage for minimizing position differences while measuring the position differences of electron beam</a:t>
            </a:r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r>
              <a:rPr lang="en-US" dirty="0" smtClean="0"/>
              <a:t>Photocathode Rotation: </a:t>
            </a:r>
            <a:r>
              <a:rPr lang="en-US" sz="1800" dirty="0" smtClean="0">
                <a:solidFill>
                  <a:schemeClr val="tx1"/>
                </a:solidFill>
              </a:rPr>
              <a:t>With Load-Locked Gun, now we can zero the offset term in the charge asymmetry caused by the vacuum window birefringence by rotating the photocathode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Higher Gun Voltage &amp; Inverted Gun</a:t>
            </a:r>
          </a:p>
          <a:p>
            <a:endParaRPr lang="en-US" dirty="0" smtClean="0"/>
          </a:p>
          <a:p>
            <a:r>
              <a:rPr lang="en-US" dirty="0" smtClean="0"/>
              <a:t>Two Wien Slow Helicity Reversal</a:t>
            </a:r>
          </a:p>
          <a:p>
            <a:endParaRPr lang="en-US" dirty="0" smtClean="0"/>
          </a:p>
          <a:p>
            <a:r>
              <a:rPr lang="en-US" dirty="0" smtClean="0"/>
              <a:t>Fast Helicity Reversal</a:t>
            </a:r>
          </a:p>
          <a:p>
            <a:endParaRPr lang="en-US" dirty="0" smtClean="0"/>
          </a:p>
          <a:p>
            <a:r>
              <a:rPr lang="en-US" dirty="0" smtClean="0"/>
              <a:t>Other Improvements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Parity Experiments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146539" y="1055077"/>
          <a:ext cx="8821613" cy="4958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892"/>
                <a:gridCol w="527538"/>
                <a:gridCol w="926123"/>
                <a:gridCol w="855785"/>
                <a:gridCol w="867508"/>
                <a:gridCol w="984738"/>
                <a:gridCol w="1195754"/>
                <a:gridCol w="1254369"/>
                <a:gridCol w="1019906"/>
              </a:tblGrid>
              <a:tr h="8773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Experiment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Hall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Start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Energy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(GeV)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Current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(µA)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Target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</a:rPr>
                        <a:t>pv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(ppm)</a:t>
                      </a:r>
                      <a:endParaRPr lang="en-US" sz="140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Maximum Charge Asym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(ppm)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Maximum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Position Diff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(nm)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77323"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HAPPEx-III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Aug 09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3.484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85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baseline="30000" dirty="0" smtClean="0"/>
                        <a:t>1</a:t>
                      </a:r>
                      <a:r>
                        <a:rPr lang="en-US" sz="1400" dirty="0" smtClean="0"/>
                        <a:t>H</a:t>
                      </a:r>
                    </a:p>
                    <a:p>
                      <a:pPr algn="ctr"/>
                      <a:r>
                        <a:rPr lang="en-US" sz="1400" dirty="0" smtClean="0"/>
                        <a:t> (25 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16.9±0.4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ym typeface="Wingdings"/>
                      </a:endParaRPr>
                    </a:p>
                    <a:p>
                      <a:pPr algn="ctr"/>
                      <a:r>
                        <a:rPr lang="en-US" sz="1400" dirty="0" smtClean="0">
                          <a:sym typeface="Wingding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"/>
                        </a:rPr>
                        <a:t>10</a:t>
                      </a:r>
                      <a:endParaRPr lang="en-US" sz="1400" dirty="0" smtClean="0"/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877323"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PVDIS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Oct 09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6.068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85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H</a:t>
                      </a:r>
                    </a:p>
                    <a:p>
                      <a:pPr algn="ctr"/>
                      <a:r>
                        <a:rPr lang="en-US" sz="1400" dirty="0" smtClean="0"/>
                        <a:t>(25 cm)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63±3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"/>
                        </a:rPr>
                        <a:t>1</a:t>
                      </a:r>
                      <a:endParaRPr lang="en-US" sz="1400" dirty="0" smtClean="0"/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"/>
                        </a:rPr>
                        <a:t>10</a:t>
                      </a:r>
                      <a:endParaRPr lang="en-US" sz="1400" dirty="0" smtClean="0"/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877323"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PREx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A</a:t>
                      </a:r>
                    </a:p>
                    <a:p>
                      <a:pPr algn="ctr"/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March 10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1.056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baseline="30000" dirty="0" smtClean="0"/>
                        <a:t>208</a:t>
                      </a:r>
                      <a:r>
                        <a:rPr lang="en-US" sz="1400" dirty="0" smtClean="0"/>
                        <a:t>Pb</a:t>
                      </a:r>
                    </a:p>
                    <a:p>
                      <a:pPr algn="ctr"/>
                      <a:r>
                        <a:rPr lang="en-US" sz="1400" dirty="0" smtClean="0"/>
                        <a:t>(0.5 mm)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0.500±0.015</a:t>
                      </a:r>
                    </a:p>
                    <a:p>
                      <a:pPr algn="ctr"/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0.100±0.010</a:t>
                      </a:r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834108"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QWeak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baseline="0" dirty="0" smtClean="0"/>
                        <a:t>May 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1.162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180</a:t>
                      </a:r>
                      <a:endParaRPr lang="en-US" sz="14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baseline="30000" dirty="0" smtClean="0"/>
                        <a:t>1</a:t>
                      </a:r>
                      <a:r>
                        <a:rPr lang="en-US" sz="1400" dirty="0" smtClean="0"/>
                        <a:t>H</a:t>
                      </a:r>
                    </a:p>
                    <a:p>
                      <a:pPr algn="ctr"/>
                      <a:r>
                        <a:rPr lang="en-US" sz="1400" dirty="0" smtClean="0"/>
                        <a:t>(35 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0.234±0.005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0.100±0.010</a:t>
                      </a:r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547904">
                <a:tc gridSpan="7"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l"/>
                      <a:r>
                        <a:rPr lang="en-US" sz="1400" dirty="0" smtClean="0"/>
                        <a:t>   Achieved</a:t>
                      </a:r>
                      <a:endParaRPr lang="en-US" sz="1400" dirty="0"/>
                    </a:p>
                  </a:txBody>
                  <a:tcPr>
                    <a:solidFill>
                      <a:srgbClr val="BFFE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rgbClr val="BFFE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rgbClr val="BFFE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rgbClr val="BFFE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rgbClr val="BFFE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</a:txBody>
                  <a:tcPr>
                    <a:solidFill>
                      <a:srgbClr val="BFFE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rgbClr val="BFFE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0.4</a:t>
                      </a:r>
                    </a:p>
                  </a:txBody>
                  <a:tcPr>
                    <a:solidFill>
                      <a:srgbClr val="BFFE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solidFill>
                      <a:srgbClr val="BFFEA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Voltage &amp; Inverted Gun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cs typeface="Arial" charset="0"/>
              </a:rPr>
              <a:t>Increase gun voltage up to 150 kV to reduce space charge emittance growth at higher bunch charge (higher current)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en-US" sz="1800" dirty="0" smtClean="0">
              <a:solidFill>
                <a:schemeClr val="tx1"/>
              </a:solidFill>
              <a:cs typeface="Arial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cs typeface="Arial" charset="0"/>
              </a:rPr>
              <a:t>Beam quality including transmission improves</a:t>
            </a:r>
            <a:r>
              <a:rPr lang="en-US" sz="1800" dirty="0" smtClean="0">
                <a:cs typeface="Arial" charset="0"/>
              </a:rPr>
              <a:t> 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en-US" sz="1800" dirty="0" smtClean="0">
              <a:cs typeface="Arial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endParaRPr lang="en-US" sz="1800" dirty="0" smtClean="0">
              <a:cs typeface="Arial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endParaRPr lang="en-US" sz="1800" dirty="0" smtClean="0">
              <a:cs typeface="Arial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endParaRPr lang="en-US" sz="1800" dirty="0" smtClean="0">
              <a:cs typeface="Arial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endParaRPr lang="en-US" sz="1800" dirty="0" smtClean="0">
              <a:cs typeface="Arial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endParaRPr lang="en-US" sz="1800" dirty="0" smtClean="0">
              <a:cs typeface="Arial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endParaRPr lang="en-US" sz="1800" dirty="0" smtClean="0">
              <a:cs typeface="Arial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endParaRPr lang="en-US" sz="1800" dirty="0" smtClean="0">
              <a:cs typeface="Arial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endParaRPr lang="en-US" sz="1800" dirty="0" smtClean="0">
              <a:cs typeface="Arial" charset="0"/>
            </a:endParaRPr>
          </a:p>
          <a:p>
            <a:pPr marL="800100" lvl="1" indent="-342900">
              <a:buNone/>
            </a:pPr>
            <a:endParaRPr lang="en-US" sz="1800" dirty="0" smtClean="0">
              <a:cs typeface="Arial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cs typeface="Arial" charset="0"/>
              </a:rPr>
              <a:t>Problem: Field emission at higher voltage degrades lifetime → solution: Inverted Gun</a:t>
            </a:r>
            <a:endParaRPr lang="en-US" dirty="0" smtClean="0">
              <a:solidFill>
                <a:schemeClr val="tx1"/>
              </a:solidFill>
              <a:cs typeface="Arial" charset="0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4571998" y="2725615"/>
          <a:ext cx="4267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175846" y="2725616"/>
          <a:ext cx="4267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7" descr="Picture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09942" y="982427"/>
            <a:ext cx="4877223" cy="387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0"/>
          <p:cNvSpPr txBox="1">
            <a:spLocks noChangeArrowheads="1"/>
          </p:cNvSpPr>
          <p:nvPr/>
        </p:nvSpPr>
        <p:spPr bwMode="auto">
          <a:xfrm>
            <a:off x="205154" y="5023338"/>
            <a:ext cx="8305800" cy="12016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+mn-lt"/>
                <a:cs typeface="Arial" charset="0"/>
              </a:rPr>
              <a:t>Move </a:t>
            </a:r>
            <a:r>
              <a:rPr lang="en-US" dirty="0">
                <a:latin typeface="+mn-lt"/>
                <a:cs typeface="Arial" charset="0"/>
              </a:rPr>
              <a:t>away from “conventional” insulator used on </a:t>
            </a:r>
            <a:r>
              <a:rPr lang="en-US" b="1" u="sng" dirty="0">
                <a:latin typeface="+mn-lt"/>
                <a:cs typeface="Arial" charset="0"/>
              </a:rPr>
              <a:t>all</a:t>
            </a:r>
            <a:r>
              <a:rPr lang="en-US" dirty="0">
                <a:latin typeface="+mn-lt"/>
                <a:cs typeface="Arial" charset="0"/>
              </a:rPr>
              <a:t> GaAs photo-guns today: expensive, months to build, prone to damage from field emission.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1"/>
            <a:ext cx="3974123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826477" y="5433646"/>
            <a:ext cx="2057400" cy="3048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6951782" y="961291"/>
            <a:ext cx="1992313" cy="1828800"/>
            <a:chOff x="2640" y="480"/>
            <a:chExt cx="1255" cy="1552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40" y="912"/>
              <a:ext cx="1255" cy="1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28" y="480"/>
              <a:ext cx="60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852246" y="2508738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dirty="0">
                <a:solidFill>
                  <a:srgbClr val="3333CC"/>
                </a:solidFill>
                <a:latin typeface="+mn-lt"/>
              </a:rPr>
              <a:t>e</a:t>
            </a:r>
            <a:r>
              <a:rPr lang="en-US" baseline="30000" dirty="0">
                <a:solidFill>
                  <a:srgbClr val="3333CC"/>
                </a:solidFill>
                <a:latin typeface="+mn-lt"/>
              </a:rPr>
              <a:t>-</a:t>
            </a: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H="1">
            <a:off x="2438400" y="2338753"/>
            <a:ext cx="569913" cy="522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814646" y="867509"/>
            <a:ext cx="1531938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-114300" eaLnBrk="0" hangingPunct="0"/>
            <a:r>
              <a:rPr lang="en-US" sz="1600" dirty="0">
                <a:latin typeface="+mn-lt"/>
              </a:rPr>
              <a:t>Medical x-ray technology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2995246" y="1395046"/>
            <a:ext cx="2265363" cy="9540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u="sng" dirty="0">
                <a:latin typeface="+mn-lt"/>
              </a:rPr>
              <a:t>Present Ceramic</a:t>
            </a:r>
          </a:p>
          <a:p>
            <a:pPr marL="400050" indent="-400050">
              <a:defRPr/>
            </a:pPr>
            <a:r>
              <a:rPr lang="en-US" sz="1400" dirty="0">
                <a:latin typeface="+mn-lt"/>
              </a:rPr>
              <a:t> Exposed to field emission</a:t>
            </a:r>
          </a:p>
          <a:p>
            <a:pPr marL="400050" indent="-400050">
              <a:defRPr/>
            </a:pPr>
            <a:r>
              <a:rPr lang="en-US" sz="1400" dirty="0">
                <a:latin typeface="+mn-lt"/>
              </a:rPr>
              <a:t> Large area</a:t>
            </a:r>
          </a:p>
          <a:p>
            <a:pPr marL="400050" indent="-400050">
              <a:defRPr/>
            </a:pPr>
            <a:r>
              <a:rPr lang="en-US" sz="1400" dirty="0">
                <a:latin typeface="+mn-lt"/>
              </a:rPr>
              <a:t> Expensive ($50k)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2121876" y="4970584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dirty="0">
                <a:solidFill>
                  <a:srgbClr val="3333CC"/>
                </a:solidFill>
                <a:latin typeface="+mn-lt"/>
              </a:rPr>
              <a:t>e</a:t>
            </a:r>
            <a:r>
              <a:rPr lang="en-US" baseline="30000" dirty="0">
                <a:solidFill>
                  <a:srgbClr val="3333CC"/>
                </a:solidFill>
                <a:latin typeface="+mn-lt"/>
              </a:rPr>
              <a:t>-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2116811" y="5268729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992923" y="299524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2" name="Group 20"/>
          <p:cNvGrpSpPr>
            <a:grpSpLocks/>
          </p:cNvGrpSpPr>
          <p:nvPr/>
        </p:nvGrpSpPr>
        <p:grpSpPr bwMode="auto">
          <a:xfrm>
            <a:off x="5199184" y="2942492"/>
            <a:ext cx="3505200" cy="3399691"/>
            <a:chOff x="5257800" y="3505200"/>
            <a:chExt cx="3505200" cy="3399691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5"/>
            <a:srcRect l="10789" t="3780" r="12138" b="18327"/>
            <a:stretch>
              <a:fillRect/>
            </a:stretch>
          </p:blipFill>
          <p:spPr bwMode="auto">
            <a:xfrm>
              <a:off x="5257800" y="3505200"/>
              <a:ext cx="3505200" cy="3078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11"/>
            <p:cNvSpPr txBox="1">
              <a:spLocks noChangeArrowheads="1"/>
            </p:cNvSpPr>
            <p:nvPr/>
          </p:nvSpPr>
          <p:spPr bwMode="auto">
            <a:xfrm>
              <a:off x="6210316" y="6443226"/>
              <a:ext cx="196399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2400" dirty="0">
                  <a:latin typeface="+mn-lt"/>
                  <a:cs typeface="Arial" charset="0"/>
                </a:rPr>
                <a:t>Inverted Gun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153400" y="6248400"/>
              <a:ext cx="533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638800" y="61722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37" name="Straight Arrow Connector 36"/>
          <p:cNvCxnSpPr/>
          <p:nvPr/>
        </p:nvCxnSpPr>
        <p:spPr>
          <a:xfrm>
            <a:off x="5662246" y="3282461"/>
            <a:ext cx="1143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4396153" y="2737339"/>
            <a:ext cx="1260475" cy="738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 dirty="0">
                <a:latin typeface="+mn-lt"/>
              </a:rPr>
              <a:t>New Ceramic</a:t>
            </a:r>
            <a:endParaRPr lang="en-US" sz="1400" dirty="0">
              <a:latin typeface="+mn-lt"/>
            </a:endParaRPr>
          </a:p>
          <a:p>
            <a:r>
              <a:rPr lang="en-US" sz="1400" dirty="0">
                <a:latin typeface="+mn-lt"/>
              </a:rPr>
              <a:t> Compact</a:t>
            </a:r>
          </a:p>
          <a:p>
            <a:r>
              <a:rPr lang="en-US" sz="1400" dirty="0">
                <a:latin typeface="+mn-lt"/>
              </a:rPr>
              <a:t> $5k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SC_99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116" y="1002548"/>
            <a:ext cx="7680960" cy="51206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14811"/>
            <a:ext cx="9144000" cy="5562543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Inverted Gun installed on July 14, 2009, beam in two weeks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PIC_00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892" y="1541585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Wien Slow Helicity Reversal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cs typeface="Arial" charset="0"/>
              </a:rPr>
              <a:t>Insertable Half Wave Plate (IHWP) provides slow helicity reversal of laser polarization: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800" dirty="0" smtClean="0">
                <a:solidFill>
                  <a:schemeClr val="tx1"/>
                </a:solidFill>
                <a:cs typeface="Arial" charset="0"/>
              </a:rPr>
              <a:t>Cancels Electronic cross talk and Pockels Cell Steering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800" dirty="0" smtClean="0">
                <a:solidFill>
                  <a:schemeClr val="tx1"/>
                </a:solidFill>
                <a:cs typeface="Arial" charset="0"/>
              </a:rPr>
              <a:t>Residual Linear polarization effects do not cancel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800" dirty="0" smtClean="0">
                <a:solidFill>
                  <a:schemeClr val="tx1"/>
                </a:solidFill>
                <a:cs typeface="Arial" charset="0"/>
              </a:rPr>
              <a:t>Spot size asymmetry, which we cannot measure, does not cancel</a:t>
            </a:r>
          </a:p>
          <a:p>
            <a:pPr marL="857250" lvl="1" indent="-400050">
              <a:buFont typeface="+mj-lt"/>
              <a:buAutoNum type="romanUcPeriod"/>
            </a:pPr>
            <a:endParaRPr lang="en-US" sz="1800" dirty="0" smtClean="0"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cs typeface="Arial" charset="0"/>
              </a:rPr>
              <a:t>New: Slow helicity reversal of electron polarization using two Wien Filters and solenoid:</a:t>
            </a:r>
          </a:p>
          <a:p>
            <a:pPr marL="800100" lvl="1" indent="-342900">
              <a:buFont typeface="Arial" charset="0"/>
              <a:buAutoNum type="romanUcPeriod"/>
            </a:pPr>
            <a:r>
              <a:rPr lang="en-US" sz="1800" dirty="0" smtClean="0">
                <a:solidFill>
                  <a:schemeClr val="tx1"/>
                </a:solidFill>
                <a:cs typeface="Arial" charset="0"/>
              </a:rPr>
              <a:t>Wien settings constant</a:t>
            </a:r>
          </a:p>
          <a:p>
            <a:pPr marL="800100" lvl="1" indent="-342900">
              <a:buFont typeface="Arial" charset="0"/>
              <a:buAutoNum type="romanUcPeriod"/>
            </a:pPr>
            <a:r>
              <a:rPr lang="en-US" sz="1800" dirty="0" smtClean="0">
                <a:solidFill>
                  <a:schemeClr val="tx1"/>
                </a:solidFill>
                <a:cs typeface="Arial" charset="0"/>
              </a:rPr>
              <a:t>Solenoid rotates spin by ±90° with ±B but focuses beam as B</a:t>
            </a:r>
            <a:r>
              <a:rPr lang="en-US" sz="1800" baseline="30000" dirty="0" smtClean="0">
                <a:solidFill>
                  <a:schemeClr val="tx1"/>
                </a:solidFill>
                <a:cs typeface="Arial" charset="0"/>
              </a:rPr>
              <a:t>2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cs typeface="Arial" charset="0"/>
              </a:rPr>
              <a:t>Maintain constant Injector and Accelerator configuration</a:t>
            </a:r>
          </a:p>
          <a:p>
            <a:pPr marL="1257300" lvl="2" indent="-342900">
              <a:buFont typeface="Wingdings" pitchFamily="2" charset="2"/>
              <a:buChar char="Ø"/>
            </a:pPr>
            <a:endParaRPr lang="en-US" sz="1800" dirty="0" smtClean="0">
              <a:solidFill>
                <a:schemeClr val="tx1"/>
              </a:solidFill>
              <a:cs typeface="Arial" charset="0"/>
            </a:endParaRPr>
          </a:p>
          <a:p>
            <a:pPr marL="800100" lvl="1" indent="-342900">
              <a:buFont typeface="Arial" charset="0"/>
              <a:buAutoNum type="romanUcPeriod"/>
            </a:pPr>
            <a:r>
              <a:rPr lang="en-US" sz="1800" dirty="0" smtClean="0">
                <a:solidFill>
                  <a:schemeClr val="tx1"/>
                </a:solidFill>
                <a:cs typeface="Arial" charset="0"/>
              </a:rPr>
              <a:t>Cancels all helicity-correlated beam asymmetries from the Injector including spot size</a:t>
            </a:r>
          </a:p>
          <a:p>
            <a:pPr marL="800100" lvl="1" indent="-342900">
              <a:buFont typeface="Arial" charset="0"/>
              <a:buAutoNum type="romanUcPeriod"/>
            </a:pPr>
            <a:r>
              <a:rPr lang="en-US" sz="1800" dirty="0" smtClean="0">
                <a:solidFill>
                  <a:schemeClr val="tx1"/>
                </a:solidFill>
                <a:cs typeface="Arial" charset="0"/>
              </a:rPr>
              <a:t>Can be used up to maximum Gun voltage of 140 kV </a:t>
            </a:r>
          </a:p>
          <a:p>
            <a:pPr marL="800100" lvl="1" indent="-342900">
              <a:buFont typeface="Arial" charset="0"/>
              <a:buAutoNum type="romanUcPeriod"/>
            </a:pPr>
            <a:r>
              <a:rPr lang="en-US" sz="1800" dirty="0" smtClean="0">
                <a:solidFill>
                  <a:schemeClr val="tx1"/>
                </a:solidFill>
                <a:cs typeface="Arial" charset="0"/>
              </a:rPr>
              <a:t>Will be installed in January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SA">
  <a:themeElements>
    <a:clrScheme name="JLab_PowerPoint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8138</TotalTime>
  <Words>760</Words>
  <Application>Microsoft Office PowerPoint</Application>
  <PresentationFormat>On-screen Show (4:3)</PresentationFormat>
  <Paragraphs>220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JSA</vt:lpstr>
      <vt:lpstr>Polarized Injector Update </vt:lpstr>
      <vt:lpstr>Outline</vt:lpstr>
      <vt:lpstr>Upcoming Parity Experiments</vt:lpstr>
      <vt:lpstr>Higher Voltage &amp; Inverted Gun</vt:lpstr>
      <vt:lpstr>PowerPoint Presentation</vt:lpstr>
      <vt:lpstr>PowerPoint Presentation</vt:lpstr>
      <vt:lpstr>PowerPoint Presentation</vt:lpstr>
      <vt:lpstr>PowerPoint Presentation</vt:lpstr>
      <vt:lpstr>Two Wien Slow Helicity Reversal</vt:lpstr>
      <vt:lpstr>PowerPoint Presentation</vt:lpstr>
      <vt:lpstr>Fast Helicity Reversal</vt:lpstr>
      <vt:lpstr>PowerPoint Presentation</vt:lpstr>
      <vt:lpstr>PowerPoint Presentation</vt:lpstr>
      <vt:lpstr>Other Developments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sthomas</dc:creator>
  <cp:lastModifiedBy>traveluser</cp:lastModifiedBy>
  <cp:revision>346</cp:revision>
  <dcterms:created xsi:type="dcterms:W3CDTF">2007-01-08T14:19:28Z</dcterms:created>
  <dcterms:modified xsi:type="dcterms:W3CDTF">2014-06-01T16:48:44Z</dcterms:modified>
</cp:coreProperties>
</file>