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6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4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3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2C0C-F4DF-EE4E-8337-0B32797BADA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UITF Gun through 2-7 Quarter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Alicia Hofler</a:t>
            </a:r>
          </a:p>
          <a:p>
            <a:r>
              <a:rPr lang="en-US" dirty="0"/>
              <a:t>March 18, 2016</a:t>
            </a:r>
          </a:p>
          <a:p>
            <a:r>
              <a:rPr lang="en-US" dirty="0"/>
              <a:t>UITF Internal </a:t>
            </a:r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0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Simple model optimization suggests UITF can support </a:t>
            </a:r>
            <a:r>
              <a:rPr lang="en-US" dirty="0" err="1" smtClean="0"/>
              <a:t>HDIce</a:t>
            </a:r>
            <a:endParaRPr lang="en-US" dirty="0" smtClean="0"/>
          </a:p>
          <a:p>
            <a:r>
              <a:rPr lang="en-US" dirty="0" smtClean="0"/>
              <a:t>Further improvement possible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variables have head </a:t>
            </a:r>
            <a:r>
              <a:rPr lang="en-US" dirty="0" smtClean="0"/>
              <a:t>room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onstraints imposed to ensure “reasonable” beam quality can be relaxed</a:t>
            </a:r>
          </a:p>
          <a:p>
            <a:pPr lvl="1"/>
            <a:r>
              <a:rPr lang="en-US" dirty="0" smtClean="0"/>
              <a:t>Add constraints to produce more standard optics in </a:t>
            </a:r>
            <a:r>
              <a:rPr lang="en-US" dirty="0" smtClean="0"/>
              <a:t>lenses </a:t>
            </a:r>
            <a:r>
              <a:rPr lang="en-US" dirty="0" smtClean="0"/>
              <a:t>and </a:t>
            </a:r>
            <a:r>
              <a:rPr lang="en-US" dirty="0" err="1" smtClean="0"/>
              <a:t>quadrupoles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Verify performance with more realistic model that includes </a:t>
            </a:r>
            <a:r>
              <a:rPr lang="en-US" dirty="0"/>
              <a:t>15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smtClean="0"/>
              <a:t>dipole, RF choppers, MeV line, apertures, and </a:t>
            </a:r>
            <a:r>
              <a:rPr lang="en-US" dirty="0" smtClean="0"/>
              <a:t>more macro-particles</a:t>
            </a:r>
          </a:p>
          <a:p>
            <a:pPr lvl="1"/>
            <a:r>
              <a:rPr lang="en-US" dirty="0" smtClean="0"/>
              <a:t>Consider performing optimizations with 15</a:t>
            </a:r>
            <a:r>
              <a:rPr lang="en-US" baseline="30000" dirty="0" smtClean="0"/>
              <a:t>o</a:t>
            </a:r>
            <a:r>
              <a:rPr lang="en-US" dirty="0" smtClean="0"/>
              <a:t> dipole and RF choppers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ptimizations needed for 100 </a:t>
            </a:r>
            <a:r>
              <a:rPr lang="en-US" dirty="0" err="1" smtClean="0"/>
              <a:t>μA</a:t>
            </a:r>
            <a:r>
              <a:rPr lang="en-US" dirty="0" smtClean="0"/>
              <a:t> (space charge) to support quarter commissioning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8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 setup</a:t>
            </a:r>
          </a:p>
          <a:p>
            <a:r>
              <a:rPr lang="en-US" dirty="0" smtClean="0"/>
              <a:t>Optimization results</a:t>
            </a:r>
          </a:p>
          <a:p>
            <a:r>
              <a:rPr lang="en-US" dirty="0" smtClean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7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360" y="1285966"/>
            <a:ext cx="4442460" cy="547641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Multi-objective optimization using genetic algorithm (GA)</a:t>
            </a:r>
          </a:p>
          <a:p>
            <a:pPr lvl="1"/>
            <a:r>
              <a:rPr lang="en-US" dirty="0"/>
              <a:t>Non-Sorting Genetic Algorithm II </a:t>
            </a:r>
            <a:r>
              <a:rPr lang="en-US" dirty="0" smtClean="0"/>
              <a:t>(K. Deb et al., 2002) and Differential </a:t>
            </a:r>
            <a:r>
              <a:rPr lang="en-US" dirty="0"/>
              <a:t>Evolution </a:t>
            </a:r>
            <a:r>
              <a:rPr lang="en-US" dirty="0" smtClean="0"/>
              <a:t>(K. Price and R. </a:t>
            </a:r>
            <a:r>
              <a:rPr lang="en-US" dirty="0" err="1" smtClean="0"/>
              <a:t>Storn</a:t>
            </a:r>
            <a:r>
              <a:rPr lang="en-US" dirty="0" smtClean="0"/>
              <a:t>, 1996) based tool: </a:t>
            </a:r>
            <a:r>
              <a:rPr lang="en-US" dirty="0" err="1" smtClean="0"/>
              <a:t>gdfmgo</a:t>
            </a:r>
            <a:r>
              <a:rPr lang="en-US" dirty="0" smtClean="0"/>
              <a:t> </a:t>
            </a:r>
            <a:r>
              <a:rPr lang="en-US" dirty="0"/>
              <a:t>from Pulsar </a:t>
            </a:r>
            <a:r>
              <a:rPr lang="en-US" dirty="0" smtClean="0"/>
              <a:t>Physics (http</a:t>
            </a:r>
            <a:r>
              <a:rPr lang="en-US" dirty="0"/>
              <a:t>://</a:t>
            </a:r>
            <a:r>
              <a:rPr lang="en-US" dirty="0" err="1"/>
              <a:t>www.pulsar.nl</a:t>
            </a:r>
            <a:r>
              <a:rPr lang="en-US" dirty="0"/>
              <a:t>/</a:t>
            </a:r>
            <a:r>
              <a:rPr lang="en-US" dirty="0" err="1" smtClean="0"/>
              <a:t>gpt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Population size: 96 individuals</a:t>
            </a:r>
          </a:p>
          <a:p>
            <a:pPr lvl="1"/>
            <a:r>
              <a:rPr lang="en-US" dirty="0" smtClean="0"/>
              <a:t>Generations:  398 over 5 chained runs</a:t>
            </a:r>
            <a:endParaRPr lang="en-US" dirty="0"/>
          </a:p>
          <a:p>
            <a:r>
              <a:rPr lang="en-US" dirty="0" err="1"/>
              <a:t>Beamline</a:t>
            </a:r>
            <a:r>
              <a:rPr lang="en-US" dirty="0"/>
              <a:t> simulation with General Particle Tracer (also from Pulsar Physics)</a:t>
            </a:r>
          </a:p>
          <a:p>
            <a:r>
              <a:rPr lang="en-US" dirty="0" err="1"/>
              <a:t>Beamline</a:t>
            </a:r>
            <a:r>
              <a:rPr lang="en-US" dirty="0"/>
              <a:t> model</a:t>
            </a:r>
          </a:p>
          <a:p>
            <a:pPr lvl="1"/>
            <a:r>
              <a:rPr lang="en-US" dirty="0" smtClean="0"/>
              <a:t>Follows drawing </a:t>
            </a:r>
            <a:r>
              <a:rPr lang="en-US" dirty="0"/>
              <a:t>layout from cathode to valve at exit of quarter </a:t>
            </a:r>
            <a:r>
              <a:rPr lang="en-US" dirty="0" err="1"/>
              <a:t>cryomodule</a:t>
            </a:r>
            <a:r>
              <a:rPr lang="en-US" dirty="0"/>
              <a:t> (2-cell 7-cell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15</a:t>
            </a:r>
            <a:r>
              <a:rPr lang="en-US" baseline="30000" dirty="0"/>
              <a:t>o</a:t>
            </a:r>
            <a:r>
              <a:rPr lang="en-US" dirty="0"/>
              <a:t> dipole, RF choppers, beam diagnostics, </a:t>
            </a:r>
            <a:r>
              <a:rPr lang="en-US" dirty="0" smtClean="0"/>
              <a:t>Wien , apertures, etc</a:t>
            </a:r>
            <a:r>
              <a:rPr lang="en-US" dirty="0"/>
              <a:t>. omitted</a:t>
            </a:r>
          </a:p>
          <a:p>
            <a:pPr lvl="2"/>
            <a:r>
              <a:rPr lang="en-US" dirty="0"/>
              <a:t>Straight </a:t>
            </a:r>
            <a:r>
              <a:rPr lang="en-US" dirty="0" err="1" smtClean="0"/>
              <a:t>beamline</a:t>
            </a:r>
            <a:endParaRPr lang="en-US" dirty="0" smtClean="0"/>
          </a:p>
          <a:p>
            <a:pPr lvl="1"/>
            <a:r>
              <a:rPr lang="en-US" dirty="0" smtClean="0"/>
              <a:t>200 kV D.C. gun</a:t>
            </a:r>
          </a:p>
          <a:p>
            <a:pPr lvl="1"/>
            <a:r>
              <a:rPr lang="en-US" dirty="0" smtClean="0"/>
              <a:t>Field </a:t>
            </a:r>
            <a:r>
              <a:rPr lang="en-US" dirty="0"/>
              <a:t>maps for solenoids and RF elements</a:t>
            </a:r>
          </a:p>
          <a:p>
            <a:pPr lvl="2"/>
            <a:r>
              <a:rPr lang="en-US" dirty="0" smtClean="0"/>
              <a:t>Field map radial extent between 1.2 cm (3D solenoid field maps from Jay </a:t>
            </a:r>
            <a:r>
              <a:rPr lang="en-US" dirty="0" err="1" smtClean="0"/>
              <a:t>Benesch</a:t>
            </a:r>
            <a:r>
              <a:rPr lang="en-US" dirty="0" smtClean="0"/>
              <a:t>, JLAB-TN-14-022) and 15 cm (2D solenoid field maps from CIS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2.5D field map </a:t>
            </a:r>
            <a:r>
              <a:rPr lang="en-US" dirty="0" err="1" smtClean="0"/>
              <a:t>fr</a:t>
            </a:r>
            <a:r>
              <a:rPr lang="en-US" dirty="0" smtClean="0"/>
              <a:t> </a:t>
            </a:r>
            <a:r>
              <a:rPr lang="en-US" dirty="0" err="1" smtClean="0"/>
              <a:t>Buncher</a:t>
            </a:r>
            <a:endParaRPr lang="en-US" dirty="0" smtClean="0"/>
          </a:p>
          <a:p>
            <a:pPr lvl="2"/>
            <a:r>
              <a:rPr lang="en-US" dirty="0" smtClean="0"/>
              <a:t>1D field profiles </a:t>
            </a:r>
            <a:r>
              <a:rPr lang="en-US" dirty="0" err="1" smtClean="0"/>
              <a:t>gor</a:t>
            </a:r>
            <a:r>
              <a:rPr lang="en-US" dirty="0" smtClean="0"/>
              <a:t> gun, 2-cell, and 7-cell cavities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15180" y="1285966"/>
            <a:ext cx="4442460" cy="547641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nA</a:t>
            </a:r>
            <a:r>
              <a:rPr lang="en-US" dirty="0" smtClean="0"/>
              <a:t> beam current at 750 MHz (no space charge)</a:t>
            </a:r>
          </a:p>
          <a:p>
            <a:pPr lvl="1"/>
            <a:r>
              <a:rPr lang="en-US" dirty="0" err="1" smtClean="0"/>
              <a:t>GaAs</a:t>
            </a:r>
            <a:r>
              <a:rPr lang="en-US" dirty="0" smtClean="0"/>
              <a:t> cathode</a:t>
            </a:r>
          </a:p>
          <a:p>
            <a:pPr lvl="2"/>
            <a:r>
              <a:rPr lang="en-US" dirty="0" smtClean="0"/>
              <a:t>Thermal electron energy 0.025 </a:t>
            </a:r>
            <a:r>
              <a:rPr lang="en-US" dirty="0" err="1" smtClean="0"/>
              <a:t>eV</a:t>
            </a:r>
            <a:endParaRPr lang="en-US" dirty="0" smtClean="0"/>
          </a:p>
          <a:p>
            <a:pPr lvl="2"/>
            <a:r>
              <a:rPr lang="en-US" dirty="0" smtClean="0"/>
              <a:t>Thermal </a:t>
            </a:r>
            <a:r>
              <a:rPr lang="en-US" dirty="0" err="1" smtClean="0"/>
              <a:t>emittance</a:t>
            </a:r>
            <a:r>
              <a:rPr lang="en-US" dirty="0" smtClean="0"/>
              <a:t> 0.061 mm </a:t>
            </a:r>
            <a:r>
              <a:rPr lang="en-US" dirty="0" err="1" smtClean="0"/>
              <a:t>mrad</a:t>
            </a:r>
            <a:endParaRPr lang="en-US" dirty="0"/>
          </a:p>
          <a:p>
            <a:pPr lvl="2"/>
            <a:r>
              <a:rPr lang="en-US" dirty="0" smtClean="0"/>
              <a:t>Gaussian transverse momentum distributions</a:t>
            </a:r>
          </a:p>
          <a:p>
            <a:pPr lvl="1"/>
            <a:r>
              <a:rPr lang="en-US" dirty="0" smtClean="0"/>
              <a:t>21.3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bunchlength</a:t>
            </a:r>
            <a:endParaRPr lang="en-US" dirty="0"/>
          </a:p>
          <a:p>
            <a:pPr lvl="2"/>
            <a:r>
              <a:rPr lang="en-US" dirty="0" smtClean="0"/>
              <a:t>Gaussian temporal distribution</a:t>
            </a:r>
          </a:p>
          <a:p>
            <a:pPr lvl="1"/>
            <a:r>
              <a:rPr lang="en-US" dirty="0" smtClean="0"/>
              <a:t>213 </a:t>
            </a:r>
            <a:r>
              <a:rPr lang="en-US" dirty="0" err="1" smtClean="0"/>
              <a:t>μm</a:t>
            </a:r>
            <a:r>
              <a:rPr lang="en-US" dirty="0" smtClean="0"/>
              <a:t> beam size</a:t>
            </a:r>
          </a:p>
          <a:p>
            <a:pPr lvl="2"/>
            <a:r>
              <a:rPr lang="en-US" dirty="0" smtClean="0"/>
              <a:t>Gaussian spatial distributions</a:t>
            </a:r>
          </a:p>
          <a:p>
            <a:pPr lvl="1"/>
            <a:r>
              <a:rPr lang="en-US" dirty="0" smtClean="0"/>
              <a:t>10k macro-particles</a:t>
            </a:r>
          </a:p>
          <a:p>
            <a:r>
              <a:rPr lang="en-US" dirty="0" smtClean="0"/>
              <a:t>Macro-particles removed</a:t>
            </a:r>
          </a:p>
          <a:p>
            <a:pPr lvl="1"/>
            <a:r>
              <a:rPr lang="en-US" dirty="0" smtClean="0"/>
              <a:t>Backward traveling</a:t>
            </a:r>
          </a:p>
          <a:p>
            <a:pPr lvl="1"/>
            <a:r>
              <a:rPr lang="en-US" dirty="0" smtClean="0"/>
              <a:t>Outside defined </a:t>
            </a:r>
            <a:r>
              <a:rPr lang="en-US" dirty="0" err="1" smtClean="0"/>
              <a:t>fieldmap</a:t>
            </a:r>
            <a:r>
              <a:rPr lang="en-US" dirty="0" smtClean="0"/>
              <a:t> regions</a:t>
            </a:r>
          </a:p>
        </p:txBody>
      </p:sp>
    </p:spTree>
    <p:extLst>
      <p:ext uri="{BB962C8B-B14F-4D97-AF65-F5344CB8AC3E}">
        <p14:creationId xmlns:p14="http://schemas.microsoft.com/office/powerpoint/2010/main" val="363740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Optimization Variables (14)</a:t>
            </a:r>
          </a:p>
          <a:p>
            <a:pPr lvl="1"/>
            <a:r>
              <a:rPr lang="en-US" dirty="0" smtClean="0"/>
              <a:t>3 phases (degrees) and 3 peak amplitudes (V/m) of </a:t>
            </a:r>
            <a:r>
              <a:rPr lang="en-US" dirty="0" err="1" smtClean="0"/>
              <a:t>buncher</a:t>
            </a:r>
            <a:r>
              <a:rPr lang="en-US" dirty="0" smtClean="0"/>
              <a:t>, 2-cell, and 7-cell cavities</a:t>
            </a:r>
          </a:p>
          <a:p>
            <a:pPr lvl="2"/>
            <a:r>
              <a:rPr lang="en-US" dirty="0" smtClean="0"/>
              <a:t>Rough guess for amplitude limits</a:t>
            </a:r>
          </a:p>
          <a:p>
            <a:pPr lvl="2"/>
            <a:r>
              <a:rPr lang="en-US" dirty="0" err="1" smtClean="0"/>
              <a:t>Buncher</a:t>
            </a:r>
            <a:r>
              <a:rPr lang="en-US" dirty="0" smtClean="0"/>
              <a:t> phase ±50</a:t>
            </a:r>
            <a:r>
              <a:rPr lang="en-US" baseline="30000" dirty="0" smtClean="0"/>
              <a:t>o</a:t>
            </a:r>
            <a:r>
              <a:rPr lang="en-US" dirty="0" smtClean="0"/>
              <a:t> around zero-crossing</a:t>
            </a:r>
          </a:p>
          <a:p>
            <a:pPr lvl="2"/>
            <a:r>
              <a:rPr lang="en-US" dirty="0" smtClean="0"/>
              <a:t>2-cell and 7-cell phases ±180</a:t>
            </a:r>
            <a:r>
              <a:rPr lang="en-US" baseline="30000" dirty="0" smtClean="0"/>
              <a:t>o</a:t>
            </a:r>
            <a:endParaRPr lang="en-US" dirty="0"/>
          </a:p>
          <a:p>
            <a:pPr lvl="1"/>
            <a:r>
              <a:rPr lang="en-US" dirty="0" smtClean="0"/>
              <a:t>6 solenoid currents</a:t>
            </a:r>
          </a:p>
          <a:p>
            <a:pPr lvl="2"/>
            <a:r>
              <a:rPr lang="en-US" dirty="0" smtClean="0"/>
              <a:t>CEBAF control system limits</a:t>
            </a:r>
          </a:p>
          <a:p>
            <a:pPr lvl="2"/>
            <a:r>
              <a:rPr lang="en-US" dirty="0" smtClean="0"/>
              <a:t>MFD3K20B = -MFD3K02A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/>
              <a:t>q</a:t>
            </a:r>
            <a:r>
              <a:rPr lang="en-US" dirty="0" err="1" smtClean="0"/>
              <a:t>uadrupole</a:t>
            </a:r>
            <a:r>
              <a:rPr lang="en-US" dirty="0" smtClean="0"/>
              <a:t> integrated field (Gauss)</a:t>
            </a:r>
          </a:p>
          <a:p>
            <a:pPr lvl="2"/>
            <a:r>
              <a:rPr lang="en-US" dirty="0" smtClean="0"/>
              <a:t>CEBAF control system </a:t>
            </a:r>
            <a:r>
              <a:rPr lang="en-US" dirty="0" smtClean="0"/>
              <a:t>limits</a:t>
            </a:r>
          </a:p>
          <a:p>
            <a:pPr lvl="2"/>
            <a:endParaRPr lang="en-US" dirty="0"/>
          </a:p>
          <a:p>
            <a:r>
              <a:rPr lang="en-US" dirty="0" smtClean="0"/>
              <a:t>Element positions fixed and bunch characteristics at cathode fixed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Optimization goals</a:t>
            </a:r>
          </a:p>
          <a:p>
            <a:pPr lvl="1"/>
            <a:r>
              <a:rPr lang="en-US" dirty="0" smtClean="0"/>
              <a:t>At exit of quarter minimize</a:t>
            </a:r>
          </a:p>
          <a:p>
            <a:pPr lvl="2"/>
            <a:r>
              <a:rPr lang="en-US" dirty="0" smtClean="0"/>
              <a:t>Standard deviation of kinetic energy</a:t>
            </a:r>
          </a:p>
          <a:p>
            <a:pPr lvl="2"/>
            <a:r>
              <a:rPr lang="en-US" dirty="0" smtClean="0"/>
              <a:t>Transverse beam size</a:t>
            </a:r>
          </a:p>
          <a:p>
            <a:pPr lvl="2"/>
            <a:r>
              <a:rPr lang="en-US" dirty="0" err="1" smtClean="0"/>
              <a:t>Bunchlength</a:t>
            </a:r>
            <a:r>
              <a:rPr lang="en-US" dirty="0" smtClean="0"/>
              <a:t>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Additional constraints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lost macro-particles </a:t>
            </a:r>
          </a:p>
          <a:p>
            <a:pPr lvl="1"/>
            <a:r>
              <a:rPr lang="en-US" dirty="0" smtClean="0"/>
              <a:t>Average kinetic energy ranges at exit of cavities</a:t>
            </a:r>
          </a:p>
          <a:p>
            <a:pPr lvl="1"/>
            <a:r>
              <a:rPr lang="en-US" dirty="0" smtClean="0"/>
              <a:t>Maximum standard deviation for kinetic energy at exit of </a:t>
            </a:r>
            <a:r>
              <a:rPr lang="en-US" dirty="0" err="1" smtClean="0"/>
              <a:t>buncher</a:t>
            </a:r>
            <a:r>
              <a:rPr lang="en-US" dirty="0" smtClean="0"/>
              <a:t> and 7-cell</a:t>
            </a:r>
          </a:p>
          <a:p>
            <a:pPr lvl="1"/>
            <a:r>
              <a:rPr lang="en-US" dirty="0" smtClean="0"/>
              <a:t>Maximum beam size and </a:t>
            </a:r>
            <a:r>
              <a:rPr lang="en-US" dirty="0" err="1" smtClean="0"/>
              <a:t>bunchlength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σ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  <a:r>
              <a:rPr lang="en-US" dirty="0" smtClean="0"/>
              <a:t> at exit of 7-cell</a:t>
            </a:r>
          </a:p>
          <a:p>
            <a:pPr lvl="1"/>
            <a:r>
              <a:rPr lang="en-US" dirty="0" smtClean="0"/>
              <a:t>Transverse </a:t>
            </a:r>
            <a:r>
              <a:rPr lang="en-US" dirty="0" err="1" smtClean="0"/>
              <a:t>emittance</a:t>
            </a:r>
            <a:r>
              <a:rPr lang="en-US" dirty="0" smtClean="0"/>
              <a:t> below 1 mm </a:t>
            </a:r>
            <a:r>
              <a:rPr lang="en-US" dirty="0" err="1" smtClean="0"/>
              <a:t>mrad</a:t>
            </a:r>
            <a:r>
              <a:rPr lang="en-US" dirty="0" smtClean="0"/>
              <a:t> at exit of 7-cell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9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982"/>
            <a:ext cx="8229600" cy="1143000"/>
          </a:xfrm>
        </p:spPr>
        <p:txBody>
          <a:bodyPr/>
          <a:lstStyle/>
          <a:p>
            <a:r>
              <a:rPr lang="en-US" dirty="0" smtClean="0"/>
              <a:t>Qualifying Final Front Solutions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960"/>
            <a:ext cx="4572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04213"/>
            <a:ext cx="4087365" cy="2861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94" y="3833899"/>
            <a:ext cx="45720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94" y="844960"/>
            <a:ext cx="4572000" cy="32004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07920" y="3925333"/>
            <a:ext cx="87281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4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and Energy Spread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6256"/>
            <a:ext cx="73152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1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Sample </a:t>
            </a:r>
            <a:r>
              <a:rPr lang="en-US" dirty="0" smtClean="0"/>
              <a:t>Solutions</a:t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, </a:t>
            </a:r>
            <a:r>
              <a:rPr lang="en-US" sz="1800" dirty="0" err="1" smtClean="0"/>
              <a:t>bunchlength</a:t>
            </a:r>
            <a:r>
              <a:rPr lang="en-US" sz="1800" dirty="0" smtClean="0"/>
              <a:t>, and beam size)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3834666"/>
            <a:ext cx="4156364" cy="2909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6" y="3834666"/>
            <a:ext cx="4156364" cy="2909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47353"/>
            <a:ext cx="3948545" cy="2763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9" y="947353"/>
            <a:ext cx="3948545" cy="27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3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 </a:t>
            </a:r>
            <a:r>
              <a:rPr lang="en-US" dirty="0" smtClean="0"/>
              <a:t>Solutions</a:t>
            </a:r>
            <a:br>
              <a:rPr lang="en-US" dirty="0" smtClean="0"/>
            </a:br>
            <a:r>
              <a:rPr lang="en-US" sz="1800" dirty="0" smtClean="0"/>
              <a:t>(Courant-Snyder parameters)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265"/>
            <a:ext cx="4343400" cy="304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52265"/>
            <a:ext cx="4343400" cy="3040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22536"/>
            <a:ext cx="4343400" cy="304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22536"/>
            <a:ext cx="434340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4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Sample </a:t>
            </a:r>
            <a:r>
              <a:rPr lang="en-US" dirty="0" smtClean="0"/>
              <a:t>Solutions</a:t>
            </a:r>
            <a:br>
              <a:rPr lang="en-US" dirty="0" smtClean="0"/>
            </a:br>
            <a:r>
              <a:rPr lang="en-US" sz="1800" dirty="0" smtClean="0"/>
              <a:t>(transverse normalized </a:t>
            </a:r>
            <a:r>
              <a:rPr lang="en-US" sz="1800" dirty="0" err="1" smtClean="0"/>
              <a:t>emittances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804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7804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7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531</Words>
  <Application>Microsoft Macintosh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UITF Gun through 2-7 Quarter Optimization</vt:lpstr>
      <vt:lpstr>Outline</vt:lpstr>
      <vt:lpstr>Optimization Setup</vt:lpstr>
      <vt:lpstr>Optimization Setup</vt:lpstr>
      <vt:lpstr>Qualifying Final Front Solutions</vt:lpstr>
      <vt:lpstr>Kinetic Energy and Energy Spread</vt:lpstr>
      <vt:lpstr>Sample Solutions (Ek, bunchlength, and beam size)</vt:lpstr>
      <vt:lpstr>Sample Solutions (Courant-Snyder parameters)</vt:lpstr>
      <vt:lpstr>Sample Solutions (transverse normalized emittances)</vt:lpstr>
      <vt:lpstr>Conclusion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Hofler</dc:creator>
  <cp:lastModifiedBy>Alicia Hofler</cp:lastModifiedBy>
  <cp:revision>67</cp:revision>
  <dcterms:created xsi:type="dcterms:W3CDTF">2016-03-16T15:49:59Z</dcterms:created>
  <dcterms:modified xsi:type="dcterms:W3CDTF">2016-03-18T18:52:33Z</dcterms:modified>
</cp:coreProperties>
</file>