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77" r:id="rId4"/>
    <p:sldId id="281" r:id="rId5"/>
    <p:sldId id="280" r:id="rId6"/>
    <p:sldId id="279" r:id="rId7"/>
    <p:sldId id="258" r:id="rId8"/>
    <p:sldId id="266" r:id="rId9"/>
    <p:sldId id="276" r:id="rId10"/>
    <p:sldId id="283" r:id="rId11"/>
    <p:sldId id="284" r:id="rId12"/>
    <p:sldId id="259" r:id="rId13"/>
    <p:sldId id="260" r:id="rId14"/>
    <p:sldId id="261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4444"/>
  </p:normalViewPr>
  <p:slideViewPr>
    <p:cSldViewPr snapToGrid="0" snapToObjects="1">
      <p:cViewPr varScale="1">
        <p:scale>
          <a:sx n="81" d="100"/>
          <a:sy n="81" d="100"/>
        </p:scale>
        <p:origin x="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4ADF7-081C-5B42-9FF6-35F327F9F6BF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AB5A2-E2D7-D641-92E6-A4C5F793F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2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Run1146_after2I012I02fdbk_IHWPin_CEout_RHWP1630_alphsposU1516_alphaposV1637_Dr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12F9-F259-3F45-BEEC-203A8AE398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494F-4EDF-8E4D-9DF6-7B97FD729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FBB24-CE7D-524F-ACDD-F811AF806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F75D-8FC4-8340-98CB-7A47A272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B54DE-B50E-744F-BB5D-5249BB7A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CC6D-187D-5D46-9184-FB24F1C6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FDF4-9031-EC42-8426-C575FFC4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76A3F-4897-4B44-885C-923D85023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3F42F-59EC-DB43-977E-ADC31E8C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B3B5C-4F11-C941-A7AC-BC0905B3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AD784-686A-C741-81CE-FCC42135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2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A0BE8-F6C7-264C-8909-EEB7BF7CD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FB419-1AF5-AC46-9C86-BFA234D4C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1C072-5F5A-E64C-8892-4B42BE91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C235A-5D25-924B-9B8F-EEA3147A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C7638-54E9-9A4D-A880-77841E72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B00F-76C0-7441-9730-B12BE626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A63B-21F9-C240-9046-D284AC45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30DE-68DD-8140-9E6F-17D90B6F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7700A-82AA-D349-8773-2EFF784E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788CE-B69E-F64D-AB9F-E2028721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DF76-1039-D943-BB9C-3B13570B3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CA20-4A49-F843-B702-29D72F693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B0969-7062-0842-B955-595FF65D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9989A-1568-CC43-8743-AC7F25EE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ED17-7F0B-EC41-BC44-37DD7CBB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3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6A70-E45F-9040-828D-8086EC13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1EA74-56AB-3243-A49E-8D2FB53D9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67212-1A55-3348-B21C-9D8CF7B67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286F7-C037-7C4E-BD8A-314D32C2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03410-FCFC-A544-9CC8-C6E8459C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635E3-EB14-C642-B204-B613DE7C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C079-82C0-964C-8F04-C85EB8BB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F1A77-C1A5-334B-9EBB-4716A4B35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C287A-AD51-E840-B4A8-12874530D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633D6-CD20-074F-A7F5-6CCE46B84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415F0-D270-4A4C-9A51-FC8578E0F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EE700-B9E8-6745-BDF5-A266C8C7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6E3E6-315B-3F4D-B40F-67ABFB95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BE6A46-8C15-894F-8AC9-BEE510C5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0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DB9F-0AD4-B24E-9036-F196BB9F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D81D7-84B3-DE42-8000-39AF242B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26227-FCD6-EC4F-9A55-73B4D055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3CAB5-91E8-9C43-A17E-231D4991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1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B31D0C-ED7F-EA40-A532-AA20C018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781C1-07ED-5140-A3EA-88D01F3A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7ECB0-96AC-0A47-BD32-04404EC0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9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BD0E-42F6-1E41-BBB6-0C88A67A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3B2C8-526D-5F4B-A655-E56A5303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A350A-3D50-1A48-B87C-2E45D7D58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F735A-E413-EF4A-A25D-8FF2679D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619A0-0727-204C-83DC-B3742D1C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93EB9-3B4F-974B-A22F-2ACD96C8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4C5CB-BD5D-7049-8FE8-ED1FF31E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27057-2A16-A045-B2F4-E7D41487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C74E9-E21B-3A45-B9B3-982424A1C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FDDD9-AB6A-4C45-A9B5-A6D84BB90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5FF68-BA40-AD45-B20D-4A0314B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F341D-78B2-6240-AAC0-BC3309C2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0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CFFF4-C4DC-164C-980B-0966A911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A984E-F318-D642-B125-6A859AC8D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7B13-7085-0D40-8A1B-5A721F6CA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B21D9-2B7D-864D-A439-6F140152122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1A93D-11EE-C340-8025-D83BFC71C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66091-716E-814C-8214-4DCD1652F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2BDA-53F8-4E45-8B20-2B7B077D9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747F-5C5A-2741-A9B1-0FC8A66EB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PQB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E92AC-6DAD-8941-A6E8-C9A657AC9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03/20/2019</a:t>
            </a:r>
          </a:p>
          <a:p>
            <a:r>
              <a:rPr lang="en-US" dirty="0"/>
              <a:t>Caryn</a:t>
            </a:r>
          </a:p>
        </p:txBody>
      </p:sp>
    </p:spTree>
    <p:extLst>
      <p:ext uri="{BB962C8B-B14F-4D97-AF65-F5344CB8AC3E}">
        <p14:creationId xmlns:p14="http://schemas.microsoft.com/office/powerpoint/2010/main" val="170046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7F87-DA31-3C42-A609-00E7E4FE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4273E-B3D8-5C41-AD63-EC929556A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364"/>
            <a:ext cx="10515600" cy="4351338"/>
          </a:xfrm>
        </p:spPr>
        <p:txBody>
          <a:bodyPr/>
          <a:lstStyle/>
          <a:p>
            <a:r>
              <a:rPr lang="en-US" b="1" dirty="0"/>
              <a:t>-Kent and I think 0.5mrad face cuts</a:t>
            </a:r>
            <a:r>
              <a:rPr lang="en-US" dirty="0"/>
              <a:t> are modest enough not to change the cell's properties. AS LONG AS THE CUTS ARE MATCHED such that L1-L2 ~0 as shown in attached figure, </a:t>
            </a:r>
            <a:r>
              <a:rPr lang="en-US" b="1" dirty="0"/>
              <a:t>with tolerance theta1-theta2&lt;0.01-0.05mrad(see attached document)</a:t>
            </a:r>
            <a:endParaRPr lang="en-US" dirty="0"/>
          </a:p>
          <a:p>
            <a:r>
              <a:rPr lang="en-US" dirty="0"/>
              <a:t>-Condition for reducing etalon: face cut angle&gt;= full-angle divergence of beam at cell (which tends to be&lt;0.5mrad at </a:t>
            </a:r>
            <a:r>
              <a:rPr lang="en-US" dirty="0" err="1"/>
              <a:t>JLab</a:t>
            </a:r>
            <a:r>
              <a:rPr lang="en-US" dirty="0"/>
              <a:t>,  I've measured)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7F096-D7E6-8842-8EDD-AF1561DA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683" y="4204197"/>
            <a:ext cx="6597650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3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76C76-C412-4944-8419-B1FE7A64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42" y="0"/>
            <a:ext cx="896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DCBA-D667-C742-B9E5-DBC45F17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98"/>
            <a:ext cx="10515600" cy="1325563"/>
          </a:xfrm>
        </p:spPr>
        <p:txBody>
          <a:bodyPr/>
          <a:lstStyle/>
          <a:p>
            <a:r>
              <a:rPr lang="en-US" dirty="0"/>
              <a:t>Widths </a:t>
            </a:r>
            <a:r>
              <a:rPr lang="en-US" dirty="0" err="1"/>
              <a:t>kinda</a:t>
            </a:r>
            <a:r>
              <a:rPr lang="en-US" dirty="0"/>
              <a:t> big– fast feedback?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E78E8-19AB-CF40-BE46-D3F51BAC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5" y="5170010"/>
            <a:ext cx="10515600" cy="12640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240Hz-Mtree-octet </a:t>
            </a:r>
          </a:p>
          <a:p>
            <a:r>
              <a:rPr lang="en-US" dirty="0"/>
              <a:t>Hall BPMS -&gt; 2-15um RMS   </a:t>
            </a:r>
          </a:p>
          <a:p>
            <a:r>
              <a:rPr lang="en-US" dirty="0" err="1"/>
              <a:t>Inj</a:t>
            </a:r>
            <a:r>
              <a:rPr lang="en-US" dirty="0"/>
              <a:t> BPMS -&gt; 1- 20 (70) um 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A4F0B-27F7-C743-B594-C3C0D044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794"/>
          <a:stretch/>
        </p:blipFill>
        <p:spPr>
          <a:xfrm>
            <a:off x="65750" y="1016695"/>
            <a:ext cx="6119896" cy="3752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1C742-DC2D-5048-97B7-AD6D45B43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00"/>
          <a:stretch/>
        </p:blipFill>
        <p:spPr>
          <a:xfrm>
            <a:off x="6085344" y="1129560"/>
            <a:ext cx="6145285" cy="36217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EC0707-6E76-524D-BBA7-81D6B4F4B9AF}"/>
              </a:ext>
            </a:extLst>
          </p:cNvPr>
          <p:cNvSpPr/>
          <p:nvPr/>
        </p:nvSpPr>
        <p:spPr>
          <a:xfrm>
            <a:off x="5916705" y="48499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PREX-I</a:t>
            </a:r>
          </a:p>
          <a:p>
            <a:r>
              <a:rPr lang="en-US" dirty="0"/>
              <a:t>bpm4ax   Mean 0.0165331 +- 0.0366984  </a:t>
            </a:r>
            <a:r>
              <a:rPr lang="en-US" b="1" dirty="0"/>
              <a:t>Width 4.00669 </a:t>
            </a:r>
            <a:r>
              <a:rPr lang="en-US" dirty="0"/>
              <a:t>bpm4ay   Mean -0.0337254 +- 0.0568902  </a:t>
            </a:r>
            <a:r>
              <a:rPr lang="en-US" b="1" dirty="0"/>
              <a:t>Width 6.2112  </a:t>
            </a:r>
            <a:r>
              <a:rPr lang="en-US" dirty="0"/>
              <a:t>bpm4bx   Mean -0.0285663 +- 0.0289292  </a:t>
            </a:r>
            <a:r>
              <a:rPr lang="en-US" b="1" dirty="0"/>
              <a:t>Width 3.15846 </a:t>
            </a:r>
            <a:r>
              <a:rPr lang="en-US" dirty="0"/>
              <a:t>bpm4by   Mean -0.039609 +- 0.0633721  </a:t>
            </a:r>
            <a:r>
              <a:rPr lang="en-US" b="1" dirty="0"/>
              <a:t>Width 6.91889 </a:t>
            </a:r>
            <a:r>
              <a:rPr lang="en-US" dirty="0"/>
              <a:t>bpm12x   Mean -0.00673049 +- 0.00853456  </a:t>
            </a:r>
            <a:r>
              <a:rPr lang="en-US" b="1" dirty="0"/>
              <a:t>Width 0.931793</a:t>
            </a:r>
          </a:p>
        </p:txBody>
      </p:sp>
    </p:spTree>
    <p:extLst>
      <p:ext uri="{BB962C8B-B14F-4D97-AF65-F5344CB8AC3E}">
        <p14:creationId xmlns:p14="http://schemas.microsoft.com/office/powerpoint/2010/main" val="65958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BED7-BE48-F94A-BE32-CF49A743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Aq</a:t>
            </a:r>
            <a:r>
              <a:rPr lang="en-US" dirty="0"/>
              <a:t>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E33F-E6AA-F148-87D1-721B78F79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Cathode rotation 2-3deg takes 600ppm offset -&gt; 200ppm (so don’t need </a:t>
            </a:r>
            <a:r>
              <a:rPr lang="en-US" dirty="0" err="1"/>
              <a:t>HallA</a:t>
            </a:r>
            <a:r>
              <a:rPr lang="en-US" dirty="0"/>
              <a:t> IA and don’t need big PITA offset at ~near S2 RHWP angle)</a:t>
            </a:r>
          </a:p>
          <a:p>
            <a:r>
              <a:rPr lang="en-US" dirty="0"/>
              <a:t>RHWP angle to give 0.4ppm/count sensitivity</a:t>
            </a:r>
          </a:p>
          <a:p>
            <a:r>
              <a:rPr lang="en-US" dirty="0"/>
              <a:t>Use PITA feedback for </a:t>
            </a:r>
            <a:r>
              <a:rPr lang="en-US" dirty="0" err="1"/>
              <a:t>HallA</a:t>
            </a:r>
            <a:r>
              <a:rPr lang="en-US" dirty="0"/>
              <a:t> </a:t>
            </a:r>
            <a:r>
              <a:rPr lang="en-US" dirty="0" err="1"/>
              <a:t>Aq</a:t>
            </a:r>
            <a:endParaRPr lang="en-US" dirty="0"/>
          </a:p>
          <a:p>
            <a:r>
              <a:rPr lang="en-US" dirty="0"/>
              <a:t>Expect PITAV will need to be +-30V (out of 800V)</a:t>
            </a:r>
          </a:p>
          <a:p>
            <a:r>
              <a:rPr lang="en-US" dirty="0"/>
              <a:t>Will have starting point </a:t>
            </a:r>
            <a:r>
              <a:rPr lang="en-US" dirty="0" err="1"/>
              <a:t>IHWPin</a:t>
            </a:r>
            <a:r>
              <a:rPr lang="en-US" dirty="0"/>
              <a:t>/out settings </a:t>
            </a:r>
          </a:p>
          <a:p>
            <a:r>
              <a:rPr lang="en-US" dirty="0"/>
              <a:t>Monitor </a:t>
            </a:r>
            <a:r>
              <a:rPr lang="en-US" dirty="0" err="1"/>
              <a:t>HallC</a:t>
            </a:r>
            <a:r>
              <a:rPr lang="en-US" dirty="0"/>
              <a:t> </a:t>
            </a:r>
            <a:r>
              <a:rPr lang="en-US" dirty="0" err="1"/>
              <a:t>Aq</a:t>
            </a:r>
            <a:r>
              <a:rPr lang="en-US" dirty="0"/>
              <a:t>, set to nominal for </a:t>
            </a:r>
            <a:r>
              <a:rPr lang="en-US" dirty="0" err="1"/>
              <a:t>IHWPin</a:t>
            </a:r>
            <a:r>
              <a:rPr lang="en-US" dirty="0"/>
              <a:t>/out, then use IA cell feedback for </a:t>
            </a:r>
            <a:r>
              <a:rPr lang="en-US" dirty="0" err="1"/>
              <a:t>HallC</a:t>
            </a:r>
            <a:r>
              <a:rPr lang="en-US" dirty="0"/>
              <a:t> </a:t>
            </a:r>
            <a:r>
              <a:rPr lang="en-US" dirty="0" err="1"/>
              <a:t>Aq</a:t>
            </a:r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Inj</a:t>
            </a:r>
            <a:r>
              <a:rPr lang="en-US" dirty="0"/>
              <a:t> </a:t>
            </a:r>
            <a:r>
              <a:rPr lang="en-US" dirty="0" err="1"/>
              <a:t>Aq</a:t>
            </a:r>
            <a:r>
              <a:rPr lang="en-US" dirty="0"/>
              <a:t> monitor for IA feedback on </a:t>
            </a:r>
            <a:r>
              <a:rPr lang="en-US" dirty="0" err="1"/>
              <a:t>HallB</a:t>
            </a:r>
            <a:r>
              <a:rPr lang="en-US" dirty="0"/>
              <a:t> (if needed)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4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673A-41E4-B34A-A753-8E23C3E3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 </a:t>
            </a:r>
            <a:r>
              <a:rPr lang="en-US" dirty="0" err="1"/>
              <a:t>Pos</a:t>
            </a:r>
            <a:r>
              <a:rPr lang="en-US" dirty="0"/>
              <a:t> Diff feedback – how would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CDF56-B7BF-444F-8628-56A25A453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377"/>
            <a:ext cx="11353800" cy="42405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like 1/N or 1/</a:t>
            </a:r>
            <a:r>
              <a:rPr lang="en-US" dirty="0" err="1"/>
              <a:t>sqrt</a:t>
            </a:r>
            <a:r>
              <a:rPr lang="en-US" dirty="0"/>
              <a:t>(N) scaling. In fact some </a:t>
            </a:r>
            <a:r>
              <a:rPr lang="en-US" dirty="0" err="1"/>
              <a:t>bpms</a:t>
            </a:r>
            <a:r>
              <a:rPr lang="en-US" dirty="0"/>
              <a:t> get larger in injector when feeding back on one bpm</a:t>
            </a:r>
          </a:p>
          <a:p>
            <a:r>
              <a:rPr lang="en-US" dirty="0"/>
              <a:t>Tricky in Hall due to sensitivities (i.e. slopes), damping making measurement hard, range of corrections on certain time scales beyond RTP range (i.e. 1sec time scale not OK)</a:t>
            </a:r>
          </a:p>
          <a:p>
            <a:pPr marL="0" indent="0">
              <a:buNone/>
            </a:pPr>
            <a:r>
              <a:rPr lang="en-US" dirty="0"/>
              <a:t>To reach 1nm statistical uncertainty:</a:t>
            </a:r>
          </a:p>
          <a:p>
            <a:r>
              <a:rPr lang="en-US" dirty="0"/>
              <a:t>Assuming 1/</a:t>
            </a:r>
            <a:r>
              <a:rPr lang="en-US" dirty="0" err="1"/>
              <a:t>sqrt</a:t>
            </a:r>
            <a:r>
              <a:rPr lang="en-US" dirty="0"/>
              <a:t>(N) convergence –using Hall BPMs with  RMS 1-10um, it takes 8hours-34days</a:t>
            </a:r>
          </a:p>
          <a:p>
            <a:r>
              <a:rPr lang="en-US" dirty="0"/>
              <a:t>Assuming 1/</a:t>
            </a:r>
            <a:r>
              <a:rPr lang="en-US" dirty="0" err="1"/>
              <a:t>sqrt</a:t>
            </a:r>
            <a:r>
              <a:rPr lang="en-US" dirty="0"/>
              <a:t>(N) convergence - using </a:t>
            </a:r>
            <a:r>
              <a:rPr lang="en-US" dirty="0" err="1"/>
              <a:t>Inj</a:t>
            </a:r>
            <a:r>
              <a:rPr lang="en-US" dirty="0"/>
              <a:t> BPMs with RMS 1-10um, and 5X adiabatic damping suppression factor, it takes 20min-36hours</a:t>
            </a:r>
          </a:p>
          <a:p>
            <a:r>
              <a:rPr lang="en-US" dirty="0"/>
              <a:t>Assuming 1/N convergence – using Hall BPMs</a:t>
            </a:r>
          </a:p>
          <a:p>
            <a:pPr lvl="1"/>
            <a:r>
              <a:rPr lang="en-US" dirty="0"/>
              <a:t>using 5min intervals, it takes 50min-9hours</a:t>
            </a:r>
          </a:p>
          <a:p>
            <a:pPr lvl="1"/>
            <a:r>
              <a:rPr lang="en-US" dirty="0"/>
              <a:t>2min intervals -&gt; 30min – 6hours, 1min intervals</a:t>
            </a:r>
            <a:r>
              <a:rPr lang="en-US" dirty="0">
                <a:sym typeface="Wingdings" pitchFamily="2" charset="2"/>
              </a:rPr>
              <a:t>-&gt; 20min-4hours , </a:t>
            </a:r>
          </a:p>
          <a:p>
            <a:pPr lvl="1"/>
            <a:r>
              <a:rPr lang="en-US" dirty="0">
                <a:sym typeface="Wingdings" pitchFamily="2" charset="2"/>
              </a:rPr>
              <a:t>30sec intervals 15min-&gt;3 hours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1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E5FE3-7C6C-FD47-81DD-21E4F5A5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8999"/>
            <a:ext cx="12192000" cy="352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89C61-363B-EF4E-8062-D73BB9C5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755520"/>
            <a:ext cx="9771529" cy="2752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F9DF96-6C37-944E-9169-E6DBA4D03BCB}"/>
              </a:ext>
            </a:extLst>
          </p:cNvPr>
          <p:cNvSpPr/>
          <p:nvPr/>
        </p:nvSpPr>
        <p:spPr>
          <a:xfrm>
            <a:off x="6257365" y="588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bcm1     Mean 7.57465  +- 4.93445   Width 538.737 </a:t>
            </a:r>
          </a:p>
          <a:p>
            <a:r>
              <a:rPr lang="en-US" dirty="0"/>
              <a:t>bcm2     Mean 7.07485  +- 4.25514   Width 464.57  </a:t>
            </a:r>
          </a:p>
        </p:txBody>
      </p:sp>
    </p:spTree>
    <p:extLst>
      <p:ext uri="{BB962C8B-B14F-4D97-AF65-F5344CB8AC3E}">
        <p14:creationId xmlns:p14="http://schemas.microsoft.com/office/powerpoint/2010/main" val="294148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9A4CE9-309D-4D4C-B735-D8A3CC81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3" y="1640746"/>
            <a:ext cx="8158015" cy="3466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ED9BF-2C1A-984B-A09B-2F9DD0B91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746"/>
            <a:ext cx="4128783" cy="34323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DEF5F-99D4-A248-89F3-315CC009A645}"/>
              </a:ext>
            </a:extLst>
          </p:cNvPr>
          <p:cNvSpPr/>
          <p:nvPr/>
        </p:nvSpPr>
        <p:spPr>
          <a:xfrm>
            <a:off x="1769557" y="132520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Jan30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0DCAC-A173-8F4F-95FC-86D2F200B93E}"/>
              </a:ext>
            </a:extLst>
          </p:cNvPr>
          <p:cNvSpPr/>
          <p:nvPr/>
        </p:nvSpPr>
        <p:spPr>
          <a:xfrm>
            <a:off x="5002760" y="1165650"/>
            <a:ext cx="297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Feb1 – after feedback on 2I02</a:t>
            </a:r>
          </a:p>
        </p:txBody>
      </p:sp>
    </p:spTree>
    <p:extLst>
      <p:ext uri="{BB962C8B-B14F-4D97-AF65-F5344CB8AC3E}">
        <p14:creationId xmlns:p14="http://schemas.microsoft.com/office/powerpoint/2010/main" val="415955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AC61E-E0AD-514D-8B27-D7C5FE69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71450"/>
            <a:ext cx="84201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49237-621E-2345-80CC-CD10F690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7" y="0"/>
            <a:ext cx="118708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598A2-9284-E44A-BFE3-2355DFDFDD29}"/>
              </a:ext>
            </a:extLst>
          </p:cNvPr>
          <p:cNvSpPr/>
          <p:nvPr/>
        </p:nvSpPr>
        <p:spPr>
          <a:xfrm>
            <a:off x="5647765" y="0"/>
            <a:ext cx="1057835" cy="68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20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782BF-2259-F647-A187-5A665ABE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"/>
            <a:ext cx="12192000" cy="62547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27AD70-AAE4-844B-A11F-190F4490872D}"/>
              </a:ext>
            </a:extLst>
          </p:cNvPr>
          <p:cNvSpPr/>
          <p:nvPr/>
        </p:nvSpPr>
        <p:spPr>
          <a:xfrm>
            <a:off x="11295529" y="4625788"/>
            <a:ext cx="896471" cy="1930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8EECFF-1141-8A4F-8FF4-F380918B3660}"/>
              </a:ext>
            </a:extLst>
          </p:cNvPr>
          <p:cNvSpPr/>
          <p:nvPr/>
        </p:nvSpPr>
        <p:spPr>
          <a:xfrm>
            <a:off x="9332259" y="4625788"/>
            <a:ext cx="1192306" cy="1930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2F4B6-9DF2-474C-8B90-D41E3B0CB5B7}"/>
              </a:ext>
            </a:extLst>
          </p:cNvPr>
          <p:cNvSpPr txBox="1"/>
          <p:nvPr/>
        </p:nvSpPr>
        <p:spPr>
          <a:xfrm>
            <a:off x="4123765" y="0"/>
            <a:ext cx="441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KD*P longitudinal/transverse coupling  </a:t>
            </a:r>
          </a:p>
        </p:txBody>
      </p:sp>
    </p:spTree>
    <p:extLst>
      <p:ext uri="{BB962C8B-B14F-4D97-AF65-F5344CB8AC3E}">
        <p14:creationId xmlns:p14="http://schemas.microsoft.com/office/powerpoint/2010/main" val="167926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0211E-4D32-1A4B-9941-144BEC0344DC}"/>
              </a:ext>
            </a:extLst>
          </p:cNvPr>
          <p:cNvSpPr/>
          <p:nvPr/>
        </p:nvSpPr>
        <p:spPr>
          <a:xfrm>
            <a:off x="10043795" y="6538914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Run1146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AC96A-528B-9C40-B464-CE6145ACCC1D}"/>
              </a:ext>
            </a:extLst>
          </p:cNvPr>
          <p:cNvSpPr txBox="1"/>
          <p:nvPr/>
        </p:nvSpPr>
        <p:spPr>
          <a:xfrm>
            <a:off x="299439" y="2459844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Bigger</a:t>
            </a:r>
          </a:p>
          <a:p>
            <a:r>
              <a:rPr lang="en-US" sz="2800" dirty="0" err="1">
                <a:solidFill>
                  <a:srgbClr val="0070C0"/>
                </a:solidFill>
              </a:rPr>
              <a:t>Dx</a:t>
            </a:r>
            <a:r>
              <a:rPr lang="en-US" sz="2800" dirty="0"/>
              <a:t> ,</a:t>
            </a:r>
            <a:r>
              <a:rPr lang="en-US" sz="2800" dirty="0" err="1">
                <a:solidFill>
                  <a:srgbClr val="00B050"/>
                </a:solidFill>
              </a:rPr>
              <a:t>Dy</a:t>
            </a:r>
            <a:r>
              <a:rPr lang="en-US" sz="2800" dirty="0"/>
              <a:t>~ 80nm</a:t>
            </a:r>
          </a:p>
          <a:p>
            <a:endParaRPr lang="en-US" sz="2800" dirty="0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194DEAAD-B4DE-E445-B469-3FE6A6823873}"/>
              </a:ext>
            </a:extLst>
          </p:cNvPr>
          <p:cNvSpPr txBox="1">
            <a:spLocks/>
          </p:cNvSpPr>
          <p:nvPr/>
        </p:nvSpPr>
        <p:spPr>
          <a:xfrm>
            <a:off x="156139" y="62800"/>
            <a:ext cx="11887200" cy="667677"/>
          </a:xfrm>
          <a:prstGeom prst="rect">
            <a:avLst/>
          </a:prstGeom>
          <a:noFill/>
          <a:ln>
            <a:solidFill>
              <a:srgbClr val="1F497D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 algn="l" defTabSz="3396301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2759495" indent="-106134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45378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52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4167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39830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037981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736133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34284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96216"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Using the RTP-crystal Cell at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JLab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14A6FB-13EB-C34E-AEC7-0D3E8862EA4F}"/>
              </a:ext>
            </a:extLst>
          </p:cNvPr>
          <p:cNvSpPr/>
          <p:nvPr/>
        </p:nvSpPr>
        <p:spPr>
          <a:xfrm>
            <a:off x="2430087" y="5722516"/>
            <a:ext cx="6995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Further downstream, past apertures, </a:t>
            </a:r>
            <a:r>
              <a:rPr lang="en-US" sz="2400" dirty="0" err="1"/>
              <a:t>prebucher</a:t>
            </a:r>
            <a:r>
              <a:rPr lang="en-US" sz="2400" dirty="0"/>
              <a:t>, </a:t>
            </a:r>
            <a:r>
              <a:rPr lang="en-US" sz="2400" dirty="0" err="1"/>
              <a:t>wein</a:t>
            </a:r>
            <a:r>
              <a:rPr lang="en-US" sz="2400" dirty="0"/>
              <a:t>, chopper, position differences can become larger</a:t>
            </a:r>
          </a:p>
          <a:p>
            <a:pPr algn="ctr"/>
            <a:endParaRPr lang="en-US" sz="2400" baseline="30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ACBC8-7563-AB4F-A251-306CC9D3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F917-2A83-D84E-AC6F-B79BBF617D2C}" type="slidenum">
              <a:rPr lang="en-US" smtClean="0"/>
              <a:t>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68DFD-B389-254B-9EAE-EBBF5CFC0BBE}"/>
              </a:ext>
            </a:extLst>
          </p:cNvPr>
          <p:cNvSpPr txBox="1"/>
          <p:nvPr/>
        </p:nvSpPr>
        <p:spPr>
          <a:xfrm>
            <a:off x="467364" y="871662"/>
            <a:ext cx="1126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Where we got to…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D32E9-2885-1541-A5EE-4A8A7D0D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87" y="1536750"/>
            <a:ext cx="4724400" cy="412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78C42-8F49-3049-A7D8-4A44F1B76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9" y="1474512"/>
            <a:ext cx="5080000" cy="416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84CAEC-6A25-AF49-8A51-916CC1085A14}"/>
              </a:ext>
            </a:extLst>
          </p:cNvPr>
          <p:cNvSpPr txBox="1"/>
          <p:nvPr/>
        </p:nvSpPr>
        <p:spPr>
          <a:xfrm>
            <a:off x="8169011" y="1967163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Dr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3508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6235C-4A3C-F646-99C0-FF33C039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79"/>
          <a:stretch/>
        </p:blipFill>
        <p:spPr>
          <a:xfrm>
            <a:off x="8434409" y="291996"/>
            <a:ext cx="3757591" cy="3383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9D744-7B84-5A45-8C5A-D0E9B5C3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" y="125506"/>
            <a:ext cx="8504235" cy="3550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3299D3-F856-3B4F-BA67-37AC91EE1390}"/>
              </a:ext>
            </a:extLst>
          </p:cNvPr>
          <p:cNvSpPr/>
          <p:nvPr/>
        </p:nvSpPr>
        <p:spPr>
          <a:xfrm>
            <a:off x="788893" y="4346429"/>
            <a:ext cx="114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-chopper fits yield longer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pulse and normalized plots show bigger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tails: 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0.5uA (250MHz) – sigma = 23.9ps, FWHM=56.3ps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1uA (500MHz) –sigma = 18.0ps, FWHM=42.4ps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09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1F0A-6BBB-6C49-8CDA-E69F5AD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Rename Etalon effect: Interferometric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BF255-7CF9-0546-9714-8DCB0C0FB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26" r="6667" b="59216"/>
          <a:stretch/>
        </p:blipFill>
        <p:spPr>
          <a:xfrm>
            <a:off x="2348753" y="1430277"/>
            <a:ext cx="3603813" cy="2783142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:a16="http://schemas.microsoft.com/office/drawing/2014/main" id="{DD90457A-2DBA-234C-ABEB-69E5C58A8618}"/>
              </a:ext>
            </a:extLst>
          </p:cNvPr>
          <p:cNvSpPr/>
          <p:nvPr/>
        </p:nvSpPr>
        <p:spPr>
          <a:xfrm>
            <a:off x="7189694" y="2350215"/>
            <a:ext cx="1506071" cy="145228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93F08-1B34-5640-B821-7388C82D4ECE}"/>
              </a:ext>
            </a:extLst>
          </p:cNvPr>
          <p:cNvSpPr txBox="1"/>
          <p:nvPr/>
        </p:nvSpPr>
        <p:spPr>
          <a:xfrm>
            <a:off x="6598024" y="1272997"/>
            <a:ext cx="4195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Don’t make the crystal an interferometer.</a:t>
            </a:r>
          </a:p>
        </p:txBody>
      </p:sp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7AFF10C2-0B06-324F-AC1E-51E0F90EB982}"/>
              </a:ext>
            </a:extLst>
          </p:cNvPr>
          <p:cNvSpPr/>
          <p:nvPr/>
        </p:nvSpPr>
        <p:spPr>
          <a:xfrm>
            <a:off x="2653553" y="1430277"/>
            <a:ext cx="1057835" cy="100813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68833F-5F21-DC40-8FF8-C830F798DEE8}"/>
              </a:ext>
            </a:extLst>
          </p:cNvPr>
          <p:cNvCxnSpPr>
            <a:cxnSpLocks/>
          </p:cNvCxnSpPr>
          <p:nvPr/>
        </p:nvCxnSpPr>
        <p:spPr>
          <a:xfrm>
            <a:off x="6257366" y="2864845"/>
            <a:ext cx="347830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D3956C-5F8F-4740-AD40-3AA347F6D61E}"/>
              </a:ext>
            </a:extLst>
          </p:cNvPr>
          <p:cNvCxnSpPr>
            <a:cxnSpLocks/>
          </p:cNvCxnSpPr>
          <p:nvPr/>
        </p:nvCxnSpPr>
        <p:spPr>
          <a:xfrm flipV="1">
            <a:off x="6351495" y="2864846"/>
            <a:ext cx="1967752" cy="211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A8A7C9-897E-9142-9C7B-2D5114CD80F6}"/>
              </a:ext>
            </a:extLst>
          </p:cNvPr>
          <p:cNvCxnSpPr>
            <a:cxnSpLocks/>
          </p:cNvCxnSpPr>
          <p:nvPr/>
        </p:nvCxnSpPr>
        <p:spPr>
          <a:xfrm flipV="1">
            <a:off x="6351495" y="2874354"/>
            <a:ext cx="936811" cy="96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C089DCF-4225-C442-BEBD-EAFFEBD2F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258" y="3653739"/>
            <a:ext cx="2138210" cy="21273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13B99CD-4ADA-A545-A6BE-4B04E6FFA751}"/>
              </a:ext>
            </a:extLst>
          </p:cNvPr>
          <p:cNvSpPr/>
          <p:nvPr/>
        </p:nvSpPr>
        <p:spPr>
          <a:xfrm>
            <a:off x="10157370" y="3278667"/>
            <a:ext cx="1272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 coatings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517147-4F2C-664D-B548-8B1312F56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35" y="4317231"/>
            <a:ext cx="8057030" cy="2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2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45BA9-A155-454F-A3D6-93DA914D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62" y="242047"/>
            <a:ext cx="9436100" cy="4724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80DD60-DB75-9644-AD02-DC2F01609B6E}"/>
              </a:ext>
            </a:extLst>
          </p:cNvPr>
          <p:cNvCxnSpPr/>
          <p:nvPr/>
        </p:nvCxnSpPr>
        <p:spPr>
          <a:xfrm flipV="1">
            <a:off x="3585883" y="3657600"/>
            <a:ext cx="0" cy="102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43E217-A44C-BE43-ADB5-521D8284CF78}"/>
              </a:ext>
            </a:extLst>
          </p:cNvPr>
          <p:cNvCxnSpPr>
            <a:cxnSpLocks/>
          </p:cNvCxnSpPr>
          <p:nvPr/>
        </p:nvCxnSpPr>
        <p:spPr>
          <a:xfrm flipV="1">
            <a:off x="6517342" y="4329953"/>
            <a:ext cx="0" cy="349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7D93C7-39E8-9841-B591-0432C208A041}"/>
              </a:ext>
            </a:extLst>
          </p:cNvPr>
          <p:cNvCxnSpPr>
            <a:cxnSpLocks/>
          </p:cNvCxnSpPr>
          <p:nvPr/>
        </p:nvCxnSpPr>
        <p:spPr>
          <a:xfrm flipH="1">
            <a:off x="2151530" y="3657600"/>
            <a:ext cx="14343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07775-F67A-4441-B0B3-2AA1F5103DAB}"/>
              </a:ext>
            </a:extLst>
          </p:cNvPr>
          <p:cNvCxnSpPr>
            <a:cxnSpLocks/>
          </p:cNvCxnSpPr>
          <p:nvPr/>
        </p:nvCxnSpPr>
        <p:spPr>
          <a:xfrm flipH="1">
            <a:off x="2151529" y="4329953"/>
            <a:ext cx="4365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4E317-0B29-5640-9AF5-2365E1E9C27E}"/>
              </a:ext>
            </a:extLst>
          </p:cNvPr>
          <p:cNvSpPr/>
          <p:nvPr/>
        </p:nvSpPr>
        <p:spPr>
          <a:xfrm>
            <a:off x="278560" y="5075400"/>
            <a:ext cx="11214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sigma prediction:  gives 10-20X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200-400X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 0.5% R predicts 500ppm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35D37-C12D-1444-BEE7-FB4B8BF2CA1E}"/>
              </a:ext>
            </a:extLst>
          </p:cNvPr>
          <p:cNvSpPr/>
          <p:nvPr/>
        </p:nvSpPr>
        <p:spPr>
          <a:xfrm>
            <a:off x="278560" y="5685437"/>
            <a:ext cx="12477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Laser: observed +-500ppm 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+-80ppm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ebeam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: observed bounds of:</a:t>
            </a:r>
          </a:p>
          <a:p>
            <a:r>
              <a:rPr lang="en-US" dirty="0"/>
              <a:t>	-Etalon for </a:t>
            </a:r>
            <a:r>
              <a:rPr lang="en-US" dirty="0" err="1"/>
              <a:t>HallA</a:t>
            </a:r>
            <a:r>
              <a:rPr lang="en-US" dirty="0"/>
              <a:t> laser is &lt;80ppm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  <a:p>
            <a:r>
              <a:rPr lang="en-US" dirty="0"/>
              <a:t>	-Etalon for </a:t>
            </a:r>
            <a:r>
              <a:rPr lang="en-US" dirty="0" err="1"/>
              <a:t>HallB</a:t>
            </a:r>
            <a:r>
              <a:rPr lang="en-US" dirty="0"/>
              <a:t> laser is &lt;100-180ppm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</p:txBody>
      </p:sp>
    </p:spTree>
    <p:extLst>
      <p:ext uri="{BB962C8B-B14F-4D97-AF65-F5344CB8AC3E}">
        <p14:creationId xmlns:p14="http://schemas.microsoft.com/office/powerpoint/2010/main" val="252184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2E4A7-B54F-044D-8345-C1E3028E8062}"/>
              </a:ext>
            </a:extLst>
          </p:cNvPr>
          <p:cNvSpPr/>
          <p:nvPr/>
        </p:nvSpPr>
        <p:spPr>
          <a:xfrm>
            <a:off x="466164" y="677935"/>
            <a:ext cx="1099073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SAD activities + restoration activities Schedule says: 4/15/19 is beam off. On 6/4/19 PREX installation ends. 6/10-6/16 is beam restoration. PREX is from 6/17 - 8/19. </a:t>
            </a:r>
          </a:p>
          <a:p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Laser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HallA,B,C,D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seed laser adjust to reduce etalon effect -&gt;if successful, put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CEin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smaller beam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Check spot sizes again with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spiricons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Examine transition ringing - driving at max with Johns driver - consider configuring my driver with BNCs or new driver from electronics group. Decide how big a problem ringing is, how long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Tsettle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should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Spinning linear polarizer - adjust IHWP a bit better, check get 99.9% polarization for all 4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Track down Steering position difference/PITAV coupling previously observed - reduced etalon may help issue, putting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qpd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just after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rtp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may eliminate issue, try to translate/center cell better to reduce coupling, may try adjusting relative position of rtp1 to rtp2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Spot size asymmetry measurements: check diagonally, horizontally, vertically with linear array. Verify dependence on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AlphaPosU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/V steering voltages and PITA voltage is negligible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Software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Epics reporting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-may want to perform measurements both with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CEout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CEin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preparation for CREX, but likely will have to repeat measurements for CREX if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HallA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IA moved to D beamline)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C20F9F-52A1-A540-93B8-295CF2394CA2}"/>
              </a:ext>
            </a:extLst>
          </p:cNvPr>
          <p:cNvSpPr txBox="1">
            <a:spLocks/>
          </p:cNvSpPr>
          <p:nvPr/>
        </p:nvSpPr>
        <p:spPr>
          <a:xfrm>
            <a:off x="3626224" y="0"/>
            <a:ext cx="10515600" cy="800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 Do list/</a:t>
            </a:r>
            <a:r>
              <a:rPr lang="en-US" dirty="0" err="1"/>
              <a:t>MetaPlan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3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FFEA9-981A-F143-86D6-16E457F94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61365"/>
            <a:ext cx="10851776" cy="64187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Injector activities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Cathode rotation: need at least 10uA of beam to 2I01 (1 shift). Iterate putting cathode in at slightly different (2-3deg) angles. Perform RHWP scans. Assess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Aq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offset term, minimize to&lt;200ppm-ish. (now is 700ppm). 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Get Nominal PQB settings: need 10uA of beam to 2I01/2I02 (1/2 shift). Feedback on PITA, position differences for IHWP in/out. Get approximate voltage settings for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IHWPin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/out as well as IA settings for other halls for in/out if they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needit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b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Wien flip - at least 20uA beam to FC2 , make big position differences using RTP, test flip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Chopper scan - at least 20uA beam up to at least 0I05 (FC1). Slit clamped down (1/2 shift)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Transport - get good (&gt;90%,&gt;95%,98%?) transport to FC1/FC2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Phase advance adjustment in injector - Make big position differences with RTP, study position difference suppression within injector as a function of phase at acceleration points 0I07 -&gt;0L01, 0L04-&gt;0L06. 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Feedback to FC2 - Do position difference feedback with beam up to FC2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Feedback to ILD - Do position difference feedback with 20uA beam to ILD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helicity magnet sensitivity in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inj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try feedback within injector using them. </a:t>
            </a:r>
          </a:p>
          <a:p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hallc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other halls- find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settings for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ihwp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and out, try feedback, try turning them on off and examine effect on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Aq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DX,Dy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D's of chopper and all the way to hall as well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Gang phase at 0L04 –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/E suppression examination using 0R’s</a:t>
            </a:r>
          </a:p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try for adiabatic damping within injector (w/ some phase adjustmen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t near 0L04?)</a:t>
            </a:r>
            <a:endParaRPr lang="en-US" sz="18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DAA7-ED53-C244-B16B-A72A4B24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4753"/>
            <a:ext cx="10515600" cy="53522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Beam in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Hall Activities</a:t>
            </a: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Wien flip - beam to ILD/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HallA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make big position differences with helicity magnets, test flip</a:t>
            </a: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Phase advance adjustment in X/Y (after 0R region before acceleration) + energy knob (yet to be determined) - at least 20uA beam to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HallA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make big position differences with helicity magnets, examine 1C12 (Energy differences), 1H04A,1H04E(X,Y,X',Y' position/angle differences) 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feedback RTP to hall - measure transfer functions with big changes</a:t>
            </a: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helicity magnet sensitivity measure to hall and try feedback within injector using them. Try hall feedback with them</a:t>
            </a:r>
          </a:p>
          <a:p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3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1CB8E-F32D-9A49-962A-6E4C746DF36D}"/>
              </a:ext>
            </a:extLst>
          </p:cNvPr>
          <p:cNvSpPr/>
          <p:nvPr/>
        </p:nvSpPr>
        <p:spPr>
          <a:xfrm>
            <a:off x="519953" y="922075"/>
            <a:ext cx="112058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 CREX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if did not need </a:t>
            </a:r>
            <a:r>
              <a:rPr lang="en-US" sz="24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HallA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IA during PREX, then may consider moving it to </a:t>
            </a:r>
            <a:r>
              <a:rPr lang="en-US" sz="24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HallD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line for CREX running.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may want a different pulse duration - longer - so more etalon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may want a different spot size on cathode - larger - so possible steering lens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if increased etalon, may want to reduce it with </a:t>
            </a:r>
            <a:r>
              <a:rPr lang="en-US" sz="24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CEout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again, realignment for bigger beam and linear array check necessary for that. </a:t>
            </a:r>
          </a:p>
        </p:txBody>
      </p:sp>
    </p:spTree>
    <p:extLst>
      <p:ext uri="{BB962C8B-B14F-4D97-AF65-F5344CB8AC3E}">
        <p14:creationId xmlns:p14="http://schemas.microsoft.com/office/powerpoint/2010/main" val="298114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0A88C-1222-0A49-88F1-728079094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3" y="1523999"/>
            <a:ext cx="5329059" cy="4706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0A817-749E-6B4E-AFF6-9A0D32CF2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644" y="1523999"/>
            <a:ext cx="5870008" cy="46579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525E7D-7C11-B446-B265-0CFFB2AABB7E}"/>
              </a:ext>
            </a:extLst>
          </p:cNvPr>
          <p:cNvSpPr txBox="1">
            <a:spLocks/>
          </p:cNvSpPr>
          <p:nvPr/>
        </p:nvSpPr>
        <p:spPr>
          <a:xfrm>
            <a:off x="838200" y="1087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RTP cell transition</a:t>
            </a:r>
          </a:p>
          <a:p>
            <a:pPr algn="ctr"/>
            <a:r>
              <a:rPr lang="en-US" dirty="0"/>
              <a:t>-modify my driver to have BNC not banana?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29347-EAA4-7546-8D83-6CBEC91527EB}"/>
              </a:ext>
            </a:extLst>
          </p:cNvPr>
          <p:cNvSpPr txBox="1"/>
          <p:nvPr/>
        </p:nvSpPr>
        <p:spPr>
          <a:xfrm>
            <a:off x="1810871" y="6436659"/>
            <a:ext cx="781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sure this is actual resonance, not a frequency that I’m used to seeing</a:t>
            </a:r>
          </a:p>
        </p:txBody>
      </p:sp>
    </p:spTree>
    <p:extLst>
      <p:ext uri="{BB962C8B-B14F-4D97-AF65-F5344CB8AC3E}">
        <p14:creationId xmlns:p14="http://schemas.microsoft.com/office/powerpoint/2010/main" val="142152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9754-AD0F-914A-A728-67819987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137"/>
            <a:ext cx="10515600" cy="1325563"/>
          </a:xfrm>
        </p:spPr>
        <p:txBody>
          <a:bodyPr/>
          <a:lstStyle/>
          <a:p>
            <a:r>
              <a:rPr lang="en-US" dirty="0"/>
              <a:t>RTP resonances to watch out for…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DDD43-21EB-DA4F-A6A7-8F601DA3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6073"/>
            <a:ext cx="10515600" cy="4351338"/>
          </a:xfrm>
        </p:spPr>
        <p:txBody>
          <a:bodyPr/>
          <a:lstStyle/>
          <a:p>
            <a:r>
              <a:rPr lang="en-US" dirty="0"/>
              <a:t>The lowest frequency resonance is at 200-250kHz, corresponding to a period of ∼ 4−5𝜇𝑠. </a:t>
            </a:r>
          </a:p>
          <a:p>
            <a:r>
              <a:rPr lang="en-US" dirty="0"/>
              <a:t>The next high amplitude resonance is at 350kHz, corresponding to a period of 3𝜇𝑠.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5FCCF-BF04-994E-A786-1987CECA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45" y="2147139"/>
            <a:ext cx="7099300" cy="459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BABE1-AD96-6546-95A5-6580EB53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62" y="2635623"/>
            <a:ext cx="3821381" cy="29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9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45BA9-A155-454F-A3D6-93DA914D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62" y="242047"/>
            <a:ext cx="9436100" cy="4724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80DD60-DB75-9644-AD02-DC2F01609B6E}"/>
              </a:ext>
            </a:extLst>
          </p:cNvPr>
          <p:cNvCxnSpPr/>
          <p:nvPr/>
        </p:nvCxnSpPr>
        <p:spPr>
          <a:xfrm flipV="1">
            <a:off x="3585883" y="3657600"/>
            <a:ext cx="0" cy="102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43E217-A44C-BE43-ADB5-521D8284CF78}"/>
              </a:ext>
            </a:extLst>
          </p:cNvPr>
          <p:cNvCxnSpPr>
            <a:cxnSpLocks/>
          </p:cNvCxnSpPr>
          <p:nvPr/>
        </p:nvCxnSpPr>
        <p:spPr>
          <a:xfrm flipV="1">
            <a:off x="6517342" y="4329953"/>
            <a:ext cx="0" cy="349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7D93C7-39E8-9841-B591-0432C208A041}"/>
              </a:ext>
            </a:extLst>
          </p:cNvPr>
          <p:cNvCxnSpPr>
            <a:cxnSpLocks/>
          </p:cNvCxnSpPr>
          <p:nvPr/>
        </p:nvCxnSpPr>
        <p:spPr>
          <a:xfrm flipH="1">
            <a:off x="2151530" y="3657600"/>
            <a:ext cx="14343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07775-F67A-4441-B0B3-2AA1F5103DAB}"/>
              </a:ext>
            </a:extLst>
          </p:cNvPr>
          <p:cNvCxnSpPr>
            <a:cxnSpLocks/>
          </p:cNvCxnSpPr>
          <p:nvPr/>
        </p:nvCxnSpPr>
        <p:spPr>
          <a:xfrm flipH="1">
            <a:off x="2151529" y="4329953"/>
            <a:ext cx="4365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4E317-0B29-5640-9AF5-2365E1E9C27E}"/>
              </a:ext>
            </a:extLst>
          </p:cNvPr>
          <p:cNvSpPr/>
          <p:nvPr/>
        </p:nvSpPr>
        <p:spPr>
          <a:xfrm>
            <a:off x="278560" y="5075400"/>
            <a:ext cx="11214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sigma prediction:  gives 10-20X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200-400X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 0.5% R predicts 500ppm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35D37-C12D-1444-BEE7-FB4B8BF2CA1E}"/>
              </a:ext>
            </a:extLst>
          </p:cNvPr>
          <p:cNvSpPr/>
          <p:nvPr/>
        </p:nvSpPr>
        <p:spPr>
          <a:xfrm>
            <a:off x="278560" y="5685437"/>
            <a:ext cx="12477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Laser: observed +-500ppm 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+-80ppm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ebeam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: observed bounds of:</a:t>
            </a:r>
          </a:p>
          <a:p>
            <a:r>
              <a:rPr lang="en-US" dirty="0"/>
              <a:t>	-Etalon for </a:t>
            </a:r>
            <a:r>
              <a:rPr lang="en-US" dirty="0" err="1"/>
              <a:t>HallA</a:t>
            </a:r>
            <a:r>
              <a:rPr lang="en-US" dirty="0"/>
              <a:t> laser is &lt;80ppm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  <a:p>
            <a:r>
              <a:rPr lang="en-US" dirty="0"/>
              <a:t>	-Etalon for </a:t>
            </a:r>
            <a:r>
              <a:rPr lang="en-US" dirty="0" err="1"/>
              <a:t>HallB</a:t>
            </a:r>
            <a:r>
              <a:rPr lang="en-US" dirty="0"/>
              <a:t> laser is &lt;100-180ppm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A61C95-ABEE-B141-9E2A-750A41A9B022}"/>
              </a:ext>
            </a:extLst>
          </p:cNvPr>
          <p:cNvSpPr txBox="1">
            <a:spLocks/>
          </p:cNvSpPr>
          <p:nvPr/>
        </p:nvSpPr>
        <p:spPr>
          <a:xfrm>
            <a:off x="479612" y="16554"/>
            <a:ext cx="11712388" cy="503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RTP crystal – length, pulse duration suppression</a:t>
            </a:r>
          </a:p>
        </p:txBody>
      </p:sp>
    </p:spTree>
    <p:extLst>
      <p:ext uri="{BB962C8B-B14F-4D97-AF65-F5344CB8AC3E}">
        <p14:creationId xmlns:p14="http://schemas.microsoft.com/office/powerpoint/2010/main" val="3315159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742</Words>
  <Application>Microsoft Office PowerPoint</Application>
  <PresentationFormat>Widescreen</PresentationFormat>
  <Paragraphs>111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Menlo</vt:lpstr>
      <vt:lpstr>Times New Roman</vt:lpstr>
      <vt:lpstr>Wingdings</vt:lpstr>
      <vt:lpstr>Office Theme</vt:lpstr>
      <vt:lpstr>PQB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RTP resonances to watch out for…</vt:lpstr>
      <vt:lpstr>PowerPoint Presentation</vt:lpstr>
      <vt:lpstr>Face Cuts</vt:lpstr>
      <vt:lpstr>PowerPoint Presentation</vt:lpstr>
      <vt:lpstr>Widths kinda big– fast feedback?</vt:lpstr>
      <vt:lpstr>Aq feedback</vt:lpstr>
      <vt:lpstr>RTP Pos Diff feedback – how would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Rename Etalon effect: Interferometric effect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 Palatchi</dc:creator>
  <cp:lastModifiedBy>Riad Suleiman</cp:lastModifiedBy>
  <cp:revision>29</cp:revision>
  <dcterms:created xsi:type="dcterms:W3CDTF">2019-03-20T15:19:55Z</dcterms:created>
  <dcterms:modified xsi:type="dcterms:W3CDTF">2019-03-20T19:52:41Z</dcterms:modified>
</cp:coreProperties>
</file>