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4"/>
  </p:sldMasterIdLst>
  <p:notesMasterIdLst>
    <p:notesMasterId r:id="rId9"/>
  </p:notesMasterIdLst>
  <p:sldIdLst>
    <p:sldId id="5434" r:id="rId5"/>
    <p:sldId id="5436" r:id="rId6"/>
    <p:sldId id="5435" r:id="rId7"/>
    <p:sldId id="54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EF2D9A-A636-E429-91BA-D3ECD4E99A0C}" name="Jacqueline Bacon" initials="JB" userId="S::jbacon@jlab.org::9a5491f4-deaa-46af-a7d2-e8789afb20c3" providerId="AD"/>
  <p188:author id="{D93F17A3-AB8E-B991-CAC7-57FF796FFB7A}" name="Kelly Allmon" initials="KA" userId="S::allmon@jlab.org::51f44f0e-06c9-4242-b026-c784b8c1d3d8" providerId="AD"/>
  <p188:author id="{E4AC3FF1-C041-10F2-4869-AB8EF70C9867}" name="Marla Schuchman" initials="MS" userId="S::marla@jlab.org::07215e9c-3820-4ec9-a8a4-cb28e24a33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CF3311"/>
    <a:srgbClr val="DBE5F1"/>
    <a:srgbClr val="99CCFF"/>
    <a:srgbClr val="0075B0"/>
    <a:srgbClr val="009999"/>
    <a:srgbClr val="007DBC"/>
    <a:srgbClr val="006699"/>
    <a:srgbClr val="009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6374" autoAdjust="0"/>
  </p:normalViewPr>
  <p:slideViewPr>
    <p:cSldViewPr snapToGrid="0">
      <p:cViewPr varScale="1">
        <p:scale>
          <a:sx n="175" d="100"/>
          <a:sy n="175" d="100"/>
        </p:scale>
        <p:origin x="528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19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88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ACF5-E7EE-45AF-8369-9CE1BC4FFDE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D738D-97D5-4D7C-99C9-8BF5B1862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D738D-97D5-4D7C-99C9-8BF5B18623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13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D738D-97D5-4D7C-99C9-8BF5B18623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42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D738D-97D5-4D7C-99C9-8BF5B18623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2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D738D-97D5-4D7C-99C9-8BF5B18623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8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658" y="2942091"/>
            <a:ext cx="4212336" cy="416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6776769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6776769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86650" y="1720850"/>
            <a:ext cx="4705350" cy="3840163"/>
          </a:xfr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462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FY22 PEMP Year End Review 10.12.2022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658" y="2942091"/>
            <a:ext cx="4212336" cy="4166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7486650" y="1720850"/>
            <a:ext cx="4705350" cy="3840163"/>
          </a:xfr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49" y="5217805"/>
            <a:ext cx="4007384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4850" y="659732"/>
            <a:ext cx="11383433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4849" y="1750850"/>
            <a:ext cx="64008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24850" y="5588001"/>
            <a:ext cx="3865033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FY22 PEMP Year End Review 10.12.2022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786063"/>
            <a:ext cx="5411965" cy="5831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/>
            <a:r>
              <a:rPr lang="en-US" sz="2400" dirty="0"/>
              <a:t>During a maintenance activity, a SLAC electrician made hand contact with a bare energized (live) circuit part inside an electrical cabinet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Work activities should have resulted in the de-energization of this system, but did not</a:t>
            </a:r>
          </a:p>
          <a:p>
            <a:endParaRPr lang="en-US" sz="2400" dirty="0"/>
          </a:p>
          <a:p>
            <a:pPr marL="285750" indent="-285750"/>
            <a:r>
              <a:rPr lang="en-US" sz="2400" dirty="0"/>
              <a:t>The worker sustained severe injuries to the hands and face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1E351-908A-44F9-8F9A-F4EB3FA39CE0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cap="small" dirty="0">
                <a:solidFill>
                  <a:srgbClr val="000000"/>
                </a:solidFill>
              </a:rPr>
              <a:t>SLAC Shock Event – What happened?</a:t>
            </a: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7BFA5-969C-4C45-89AA-5C98275D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695" y="952494"/>
            <a:ext cx="4139661" cy="54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2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786063"/>
            <a:ext cx="9950752" cy="5831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dirty="0"/>
              <a:t>The worker assumed he understood how the cabinet was powered, but this had been changed and he was not aware nor did he read the procedure which reflected this change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worker did not confirm the equipment had been de-energized per the procedure and training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The worker was not wearing the correct PPE </a:t>
            </a:r>
            <a:r>
              <a:rPr lang="en-US" sz="2400" i="1" dirty="0"/>
              <a:t>(not causal but contributed to the severity)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1E351-908A-44F9-8F9A-F4EB3FA39CE0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panose="020B0604020202020204" pitchFamily="34" charset="0"/>
              </a:rPr>
              <a:t>How Did </a:t>
            </a:r>
            <a:r>
              <a:rPr lang="en-US" cap="small" dirty="0">
                <a:solidFill>
                  <a:srgbClr val="000000"/>
                </a:solidFill>
              </a:rPr>
              <a:t>I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panose="020B0604020202020204" pitchFamily="34" charset="0"/>
              </a:rPr>
              <a:t>t Happen?   </a:t>
            </a:r>
          </a:p>
        </p:txBody>
      </p:sp>
    </p:spTree>
    <p:extLst>
      <p:ext uri="{BB962C8B-B14F-4D97-AF65-F5344CB8AC3E}">
        <p14:creationId xmlns:p14="http://schemas.microsoft.com/office/powerpoint/2010/main" val="168452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786063"/>
            <a:ext cx="9950752" cy="5831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1E351-908A-44F9-8F9A-F4EB3FA39CE0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panose="020B0604020202020204" pitchFamily="34" charset="0"/>
              </a:rPr>
              <a:t>W</a:t>
            </a:r>
            <a:r>
              <a:rPr lang="en-US" cap="small" dirty="0" err="1">
                <a:solidFill>
                  <a:srgbClr val="000000"/>
                </a:solidFill>
              </a:rPr>
              <a:t>hy</a:t>
            </a:r>
            <a:r>
              <a:rPr lang="en-US" cap="small" dirty="0">
                <a:solidFill>
                  <a:srgbClr val="000000"/>
                </a:solidFill>
              </a:rPr>
              <a:t> Did It Happen?</a:t>
            </a: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5724C6F-6D5E-4535-AC65-3C23EB41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86" y="1260237"/>
            <a:ext cx="6937300" cy="5149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27522A-1004-4476-8A20-E8522474A4D8}"/>
              </a:ext>
            </a:extLst>
          </p:cNvPr>
          <p:cNvSpPr txBox="1"/>
          <p:nvPr/>
        </p:nvSpPr>
        <p:spPr>
          <a:xfrm>
            <a:off x="7162664" y="3365457"/>
            <a:ext cx="2492793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(1) Lab allowed “temporary” system changes to become permanent without providing resources to document and communicate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9DF3C-3AF0-43B4-A60C-158F4986D9FD}"/>
              </a:ext>
            </a:extLst>
          </p:cNvPr>
          <p:cNvSpPr txBox="1"/>
          <p:nvPr/>
        </p:nvSpPr>
        <p:spPr>
          <a:xfrm>
            <a:off x="5153423" y="1332652"/>
            <a:ext cx="2291026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(2) Previous assessment findings were not quickly corrected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303B7-5179-483C-ACF3-1A5248A963DD}"/>
              </a:ext>
            </a:extLst>
          </p:cNvPr>
          <p:cNvSpPr txBox="1"/>
          <p:nvPr/>
        </p:nvSpPr>
        <p:spPr>
          <a:xfrm>
            <a:off x="5191590" y="4181856"/>
            <a:ext cx="1858945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(3) Procedure deviation was normalized over time (skill vs rule)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312CC-569C-4BD5-8289-A8A082656561}"/>
              </a:ext>
            </a:extLst>
          </p:cNvPr>
          <p:cNvSpPr txBox="1"/>
          <p:nvPr/>
        </p:nvSpPr>
        <p:spPr>
          <a:xfrm>
            <a:off x="3393175" y="1639137"/>
            <a:ext cx="176024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(4) Ineffective  supervisor oversight did not correct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82269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786063"/>
            <a:ext cx="9950752" cy="58313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 2" panose="05020102010507070707" pitchFamily="18" charset="2"/>
              <a:buChar char="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1C93C-5050-FC42-8F10-D22D4F119D1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F1E351-908A-44F9-8F9A-F4EB3FA39CE0}"/>
              </a:ext>
            </a:extLst>
          </p:cNvPr>
          <p:cNvSpPr txBox="1">
            <a:spLocks/>
          </p:cNvSpPr>
          <p:nvPr/>
        </p:nvSpPr>
        <p:spPr>
          <a:xfrm>
            <a:off x="411892" y="240539"/>
            <a:ext cx="11285837" cy="4874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US" cap="small" dirty="0">
                <a:solidFill>
                  <a:srgbClr val="000000"/>
                </a:solidFill>
              </a:rPr>
              <a:t>What Can We Learn?</a:t>
            </a:r>
            <a:endParaRPr kumimoji="0" lang="en-US" sz="2400" b="1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62A106-CEE2-4A3F-9C9D-8F12E56F5203}"/>
              </a:ext>
            </a:extLst>
          </p:cNvPr>
          <p:cNvSpPr/>
          <p:nvPr/>
        </p:nvSpPr>
        <p:spPr>
          <a:xfrm>
            <a:off x="653143" y="941614"/>
            <a:ext cx="112858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Task Demands / Time pressure (“mission critical” equipment going down)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Less than optimal staffing levels – issue was raised and a “work around” developed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Lack of or unclear expectations - What is a good pre-job? Do we have a good procedure? Are we following the procedure?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Changes/departures from routine – the system did not respond as expected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Unexpected equipment conditions – the system did not react as expected but they convinced themselves it was ok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Inaccurate risk perception – workers had done this in the past with no severe outcomes</a:t>
            </a:r>
          </a:p>
        </p:txBody>
      </p:sp>
    </p:spTree>
    <p:extLst>
      <p:ext uri="{BB962C8B-B14F-4D97-AF65-F5344CB8AC3E}">
        <p14:creationId xmlns:p14="http://schemas.microsoft.com/office/powerpoint/2010/main" val="36067827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FCED649-338B-F640-8766-F27B306B0306}" vid="{B1AB57BD-335B-EB47-8587-511D1A131A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EF193B6D1CF4EA7BC39ACDACA0A62" ma:contentTypeVersion="12" ma:contentTypeDescription="Create a new document." ma:contentTypeScope="" ma:versionID="b0a328db128714db8db109150208ae5e">
  <xsd:schema xmlns:xsd="http://www.w3.org/2001/XMLSchema" xmlns:xs="http://www.w3.org/2001/XMLSchema" xmlns:p="http://schemas.microsoft.com/office/2006/metadata/properties" xmlns:ns2="5e57eb38-6959-4d40-907b-3d024a4297da" xmlns:ns3="481cfa8f-67ff-4ddd-9ade-5d6eebfcc6b5" targetNamespace="http://schemas.microsoft.com/office/2006/metadata/properties" ma:root="true" ma:fieldsID="6387af6ea29b01bcbde599d4899ad3bc" ns2:_="" ns3:_="">
    <xsd:import namespace="5e57eb38-6959-4d40-907b-3d024a4297da"/>
    <xsd:import namespace="481cfa8f-67ff-4ddd-9ade-5d6eebfcc6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7eb38-6959-4d40-907b-3d024a429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cfa8f-67ff-4ddd-9ade-5d6eebfcc6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bc9324b-74ed-4d75-82c0-04c32479a88b}" ma:internalName="TaxCatchAll" ma:showField="CatchAllData" ma:web="481cfa8f-67ff-4ddd-9ade-5d6eebfcc6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1cfa8f-67ff-4ddd-9ade-5d6eebfcc6b5">
      <UserInfo>
        <DisplayName>Stuart Henderson</DisplayName>
        <AccountId>49</AccountId>
        <AccountType/>
      </UserInfo>
      <UserInfo>
        <DisplayName>Jacqueline Bacon</DisplayName>
        <AccountId>53</AccountId>
        <AccountType/>
      </UserInfo>
      <UserInfo>
        <DisplayName>David Dean</DisplayName>
        <AccountId>174</AccountId>
        <AccountType/>
      </UserInfo>
      <UserInfo>
        <DisplayName>Michael Maier</DisplayName>
        <AccountId>56</AccountId>
        <AccountType/>
      </UserInfo>
      <UserInfo>
        <DisplayName>Allison Lung</DisplayName>
        <AccountId>46</AccountId>
        <AccountType/>
      </UserInfo>
      <UserInfo>
        <DisplayName>Elizabeth Lawson</DisplayName>
        <AccountId>143</AccountId>
        <AccountType/>
      </UserInfo>
      <UserInfo>
        <DisplayName>Sean Hearne</DisplayName>
        <AccountId>192</AccountId>
        <AccountType/>
      </UserInfo>
      <UserInfo>
        <DisplayName>David Bounds</DisplayName>
        <AccountId>82</AccountId>
        <AccountType/>
      </UserInfo>
      <UserInfo>
        <DisplayName>Tea Jojua</DisplayName>
        <AccountId>193</AccountId>
        <AccountType/>
      </UserInfo>
      <UserInfo>
        <DisplayName>Steve Smith</DisplayName>
        <AccountId>32</AccountId>
        <AccountType/>
      </UserInfo>
      <UserInfo>
        <DisplayName>Steven Hoey</DisplayName>
        <AccountId>101</AccountId>
        <AccountType/>
      </UserInfo>
      <UserInfo>
        <DisplayName>Jennifer Logan</DisplayName>
        <AccountId>64</AccountId>
        <AccountType/>
      </UserInfo>
      <UserInfo>
        <DisplayName>Beth Brindle</DisplayName>
        <AccountId>194</AccountId>
        <AccountType/>
      </UserInfo>
      <UserInfo>
        <DisplayName>Rhonda Barbosa</DisplayName>
        <AccountId>39</AccountId>
        <AccountType/>
      </UserInfo>
      <UserInfo>
        <DisplayName>Marla Schuchman</DisplayName>
        <AccountId>185</AccountId>
        <AccountType/>
      </UserInfo>
      <UserInfo>
        <DisplayName>Rusty Sprouse</DisplayName>
        <AccountId>40</AccountId>
        <AccountType/>
      </UserInfo>
      <UserInfo>
        <DisplayName>Kari Heffner</DisplayName>
        <AccountId>6</AccountId>
        <AccountType/>
      </UserInfo>
      <UserInfo>
        <DisplayName>Ed Daly</DisplayName>
        <AccountId>97</AccountId>
        <AccountType/>
      </UserInfo>
      <UserInfo>
        <DisplayName>Jae Yun Cho</DisplayName>
        <AccountId>203</AccountId>
        <AccountType/>
      </UserInfo>
    </SharedWithUsers>
    <lcf76f155ced4ddcb4097134ff3c332f xmlns="5e57eb38-6959-4d40-907b-3d024a4297da">
      <Terms xmlns="http://schemas.microsoft.com/office/infopath/2007/PartnerControls"/>
    </lcf76f155ced4ddcb4097134ff3c332f>
    <TaxCatchAll xmlns="481cfa8f-67ff-4ddd-9ade-5d6eebfcc6b5" xsi:nil="true"/>
  </documentManagement>
</p:properties>
</file>

<file path=customXml/itemProps1.xml><?xml version="1.0" encoding="utf-8"?>
<ds:datastoreItem xmlns:ds="http://schemas.openxmlformats.org/officeDocument/2006/customXml" ds:itemID="{EDB738B3-B514-4216-A41E-02AFAEB24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7ED6A-0F51-48EC-BA52-27A58A1AA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7eb38-6959-4d40-907b-3d024a4297da"/>
    <ds:schemaRef ds:uri="481cfa8f-67ff-4ddd-9ade-5d6eebfcc6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E3A859-840F-41D1-8233-42EB9E93DAE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481cfa8f-67ff-4ddd-9ade-5d6eebfcc6b5"/>
    <ds:schemaRef ds:uri="http://schemas.microsoft.com/office/infopath/2007/PartnerControls"/>
    <ds:schemaRef ds:uri="5e57eb38-6959-4d40-907b-3d024a4297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298</Words>
  <Application>Microsoft Office PowerPoint</Application>
  <PresentationFormat>Widescreen</PresentationFormat>
  <Paragraphs>56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.AppleSystemUIFont</vt:lpstr>
      <vt:lpstr>Arial</vt:lpstr>
      <vt:lpstr>Calibri</vt:lpstr>
      <vt:lpstr>Wingdings</vt:lpstr>
      <vt:lpstr>Wingdings 2</vt:lpstr>
      <vt:lpstr>4_Office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Bacon</dc:creator>
  <cp:lastModifiedBy>Bill Rainey</cp:lastModifiedBy>
  <cp:revision>408</cp:revision>
  <dcterms:created xsi:type="dcterms:W3CDTF">2021-05-05T15:24:11Z</dcterms:created>
  <dcterms:modified xsi:type="dcterms:W3CDTF">2023-05-09T16:40:24Z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0x010100BF2EF193B6D1CF4EA7BC39ACDACA0A62</vt:lpwstr>
  </property>
  <property fmtid="{D5CDD505-2E9C-101B-9397-08002B2CF9AE}" pid="3" name="MediaServiceImageTags">
    <vt:lpwstr/>
  </property>
</Properties>
</file>