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60" r:id="rId4"/>
    <p:sldId id="269" r:id="rId5"/>
    <p:sldId id="271" r:id="rId6"/>
    <p:sldId id="281" r:id="rId7"/>
    <p:sldId id="274" r:id="rId8"/>
    <p:sldId id="275" r:id="rId9"/>
    <p:sldId id="268" r:id="rId10"/>
    <p:sldId id="270" r:id="rId11"/>
    <p:sldId id="267" r:id="rId12"/>
    <p:sldId id="282" r:id="rId13"/>
    <p:sldId id="280" r:id="rId14"/>
    <p:sldId id="276" r:id="rId15"/>
    <p:sldId id="278" r:id="rId16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5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424"/>
    <p:restoredTop sz="94674"/>
  </p:normalViewPr>
  <p:slideViewPr>
    <p:cSldViewPr snapToGrid="0" snapToObjects="1">
      <p:cViewPr>
        <p:scale>
          <a:sx n="100" d="100"/>
          <a:sy n="100" d="100"/>
        </p:scale>
        <p:origin x="-1836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85.670397355410103</c:v>
                </c:pt>
                <c:pt idx="1">
                  <c:v>84.521785930885301</c:v>
                </c:pt>
                <c:pt idx="2">
                  <c:v>84.389638965182286</c:v>
                </c:pt>
                <c:pt idx="3">
                  <c:v>85.347886058753076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008064"/>
        <c:axId val="112327680"/>
      </c:scatterChart>
      <c:valAx>
        <c:axId val="112327680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116008064"/>
        <c:crossesAt val="0"/>
        <c:crossBetween val="midCat"/>
        <c:majorUnit val="1"/>
        <c:minorUnit val="1"/>
      </c:valAx>
      <c:valAx>
        <c:axId val="116008064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800" b="0" dirty="0" smtClean="0">
                    <a:latin typeface="Arial" panose="020B0604020202020204" pitchFamily="34" charset="0"/>
                    <a:ea typeface="Symbol" charset="2"/>
                    <a:cs typeface="Arial" panose="020B0604020202020204" pitchFamily="34" charset="0"/>
                  </a:rPr>
                  <a:t>m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112327680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4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71500" y="2059701"/>
            <a:ext cx="8001000" cy="1712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600" dirty="0" smtClean="0">
                <a:latin typeface="Century Gothic" panose="020B0502020202020204" pitchFamily="34" charset="0"/>
              </a:rPr>
              <a:t> beam studies using high polarization photocathodes at the CEBAF </a:t>
            </a:r>
            <a:r>
              <a:rPr lang="en-US" sz="3600" dirty="0" err="1" smtClean="0">
                <a:latin typeface="Century Gothic" panose="020B0502020202020204" pitchFamily="34" charset="0"/>
              </a:rPr>
              <a:t>Photoinjector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J. </a:t>
            </a:r>
            <a:r>
              <a:rPr lang="en-US" sz="2400" dirty="0" err="1" smtClean="0">
                <a:latin typeface="Century Gothic" panose="020B0502020202020204" pitchFamily="34" charset="0"/>
              </a:rPr>
              <a:t>Grames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JLAAC Review September 13-15, </a:t>
            </a:r>
            <a:r>
              <a:rPr lang="en-US" sz="1600" dirty="0">
                <a:latin typeface="Calibri" panose="020F05020202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Polarization Studies at mA Beam Current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798354" y="879117"/>
            <a:ext cx="424528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20" y="955320"/>
            <a:ext cx="45162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First measurement of polarization from superlattice photocathode at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current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CEBAF 5 MeV Mott </a:t>
            </a:r>
            <a:r>
              <a:rPr lang="en-US" dirty="0" err="1" smtClean="0">
                <a:latin typeface="Century Gothic" panose="020B0502020202020204" pitchFamily="34" charset="0"/>
              </a:rPr>
              <a:t>polarimeter</a:t>
            </a:r>
            <a:r>
              <a:rPr lang="en-US" dirty="0" smtClean="0">
                <a:latin typeface="Century Gothic" panose="020B0502020202020204" pitchFamily="34" charset="0"/>
              </a:rPr>
              <a:t>: on-going effort to ascribe sub-percent accuracy (collaborators D. Moser, X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Roca-</a:t>
            </a:r>
            <a:r>
              <a:rPr lang="en-US" dirty="0" err="1" smtClean="0">
                <a:latin typeface="Century Gothic" panose="020B0502020202020204" pitchFamily="34" charset="0"/>
              </a:rPr>
              <a:t>Maza</a:t>
            </a:r>
            <a:r>
              <a:rPr lang="en-US" dirty="0" smtClean="0">
                <a:latin typeface="Century Gothic" panose="020B0502020202020204" pitchFamily="34" charset="0"/>
              </a:rPr>
              <a:t>, Charles Sinclair, </a:t>
            </a:r>
            <a:r>
              <a:rPr lang="en-US" dirty="0">
                <a:latin typeface="Century Gothic" panose="020B0502020202020204" pitchFamily="34" charset="0"/>
              </a:rPr>
              <a:t>M.J. </a:t>
            </a:r>
            <a:r>
              <a:rPr lang="en-US" dirty="0" smtClean="0">
                <a:latin typeface="Century Gothic" panose="020B0502020202020204" pitchFamily="34" charset="0"/>
              </a:rPr>
              <a:t>McHugh, </a:t>
            </a:r>
            <a:r>
              <a:rPr lang="en-US" dirty="0">
                <a:latin typeface="Century Gothic" panose="020B0502020202020204" pitchFamily="34" charset="0"/>
              </a:rPr>
              <a:t>A.K. </a:t>
            </a:r>
            <a:r>
              <a:rPr lang="en-US" dirty="0" err="1" smtClean="0">
                <a:latin typeface="Century Gothic" panose="020B0502020202020204" pitchFamily="34" charset="0"/>
              </a:rPr>
              <a:t>Opper</a:t>
            </a:r>
            <a:r>
              <a:rPr lang="en-US" dirty="0" smtClean="0">
                <a:latin typeface="Century Gothic" panose="020B0502020202020204" pitchFamily="34" charset="0"/>
              </a:rPr>
              <a:t>, and Tim Gay)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81" y="3153244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 smtClean="0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059062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2100" y="1022349"/>
            <a:ext cx="8585200" cy="5197475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Extending the charge lifetime of today’s spin polarized GaAs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photoguns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from tens to thousands of Coulombs is a requirement for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extended uninterrupted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operation at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beam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current</a:t>
            </a: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These new experimental results demonstrate improved charge lifetime with larger laser spot sizes using GaAs/</a:t>
            </a:r>
            <a:r>
              <a:rPr lang="en-US" sz="2400" dirty="0" err="1" smtClean="0">
                <a:latin typeface="Century Gothic" panose="020B0502020202020204" pitchFamily="34" charset="0"/>
              </a:rPr>
              <a:t>GaAsP</a:t>
            </a:r>
            <a:r>
              <a:rPr lang="en-US" sz="2400" dirty="0" smtClean="0">
                <a:latin typeface="Century Gothic" panose="020B0502020202020204" pitchFamily="34" charset="0"/>
              </a:rPr>
              <a:t> photocathodes at mA current but…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Managing </a:t>
            </a:r>
            <a:r>
              <a:rPr lang="en-US" sz="2400" b="1" dirty="0" smtClean="0">
                <a:latin typeface="Century Gothic" panose="020B0502020202020204" pitchFamily="34" charset="0"/>
              </a:rPr>
              <a:t>ALL</a:t>
            </a:r>
            <a:r>
              <a:rPr lang="en-US" sz="2400" dirty="0" smtClean="0">
                <a:latin typeface="Century Gothic" panose="020B0502020202020204" pitchFamily="34" charset="0"/>
              </a:rPr>
              <a:t> of the beam remains essential. </a:t>
            </a:r>
            <a:r>
              <a:rPr lang="en-US" sz="2400" dirty="0">
                <a:latin typeface="Century Gothic" panose="020B0502020202020204" pitchFamily="34" charset="0"/>
              </a:rPr>
              <a:t>T</a:t>
            </a:r>
            <a:r>
              <a:rPr lang="en-US" sz="2400" dirty="0" smtClean="0">
                <a:latin typeface="Century Gothic" panose="020B0502020202020204" pitchFamily="34" charset="0"/>
              </a:rPr>
              <a:t>hese results suggest CEBAF gun requires larger electrodes for sustainable </a:t>
            </a:r>
            <a:r>
              <a:rPr lang="en-US" sz="24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2400" dirty="0" smtClean="0">
                <a:latin typeface="Century Gothic" panose="020B0502020202020204" pitchFamily="34" charset="0"/>
              </a:rPr>
              <a:t> operation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New DBR </a:t>
            </a:r>
            <a:r>
              <a:rPr lang="en-US" sz="2400" dirty="0">
                <a:latin typeface="Century Gothic" panose="020B0502020202020204" pitchFamily="34" charset="0"/>
              </a:rPr>
              <a:t>photocathode </a:t>
            </a:r>
            <a:r>
              <a:rPr lang="en-US" sz="2400" dirty="0" smtClean="0">
                <a:latin typeface="Century Gothic" panose="020B0502020202020204" pitchFamily="34" charset="0"/>
              </a:rPr>
              <a:t>is an </a:t>
            </a:r>
            <a:r>
              <a:rPr lang="en-US" sz="2400" dirty="0">
                <a:latin typeface="Century Gothic" panose="020B0502020202020204" pitchFamily="34" charset="0"/>
              </a:rPr>
              <a:t>excellent candidate for high current (mA) polarized electron beam initiatives.  Lifetime tests at CEBAF to happen </a:t>
            </a:r>
            <a:r>
              <a:rPr lang="en-US" sz="2400" dirty="0" smtClean="0">
                <a:latin typeface="Century Gothic" panose="020B0502020202020204" pitchFamily="34" charset="0"/>
              </a:rPr>
              <a:t>soon, during this shutdown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4" y="942975"/>
            <a:ext cx="7905751" cy="5266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Thanks </a:t>
            </a:r>
            <a:r>
              <a:rPr lang="en-US" sz="2000" dirty="0" smtClean="0">
                <a:latin typeface="Century Gothic" panose="020B0502020202020204" pitchFamily="34" charset="0"/>
              </a:rPr>
              <a:t>to: </a:t>
            </a:r>
            <a:r>
              <a:rPr lang="en-US" sz="2000" dirty="0">
                <a:latin typeface="Century Gothic" panose="020B0502020202020204" pitchFamily="34" charset="0"/>
              </a:rPr>
              <a:t>P. Adderley, </a:t>
            </a:r>
            <a:r>
              <a:rPr lang="en-US" sz="2000" dirty="0" smtClean="0">
                <a:latin typeface="Century Gothic" panose="020B0502020202020204" pitchFamily="34" charset="0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. Bullard,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err="1">
                <a:latin typeface="Century Gothic" panose="020B0502020202020204" pitchFamily="34" charset="0"/>
              </a:rPr>
              <a:t>Hansknecht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latin typeface="Century Gothic" panose="020B0502020202020204" pitchFamily="34" charset="0"/>
              </a:rPr>
              <a:t>M. Stutzman, S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smtClean="0">
                <a:latin typeface="Century Gothic" panose="020B0502020202020204" pitchFamily="34" charset="0"/>
              </a:rPr>
              <a:t>Zhang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09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ChangeArrowheads="1"/>
          </p:cNvSpPr>
          <p:nvPr>
            <p:ph type="title"/>
          </p:nvPr>
        </p:nvSpPr>
        <p:spPr bwMode="auto">
          <a:xfrm>
            <a:off x="152400" y="152400"/>
            <a:ext cx="8839200" cy="563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0">
                <a:solidFill>
                  <a:srgbClr val="FF0000"/>
                </a:solidFill>
                <a:latin typeface="Comic Sans MS" pitchFamily="66" charset="0"/>
              </a:rPr>
              <a:t>Ions Bombarding the Electrostatic Center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676400" y="990600"/>
            <a:ext cx="5867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/>
              <a:t>Ionized gas focused to electrostatic center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17986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H="1">
            <a:off x="26368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21034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25606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2179638" y="3505200"/>
            <a:ext cx="3810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57" name="Group 13"/>
          <p:cNvGrpSpPr>
            <a:grpSpLocks/>
          </p:cNvGrpSpPr>
          <p:nvPr/>
        </p:nvGrpSpPr>
        <p:grpSpPr bwMode="auto">
          <a:xfrm>
            <a:off x="960438" y="3429000"/>
            <a:ext cx="609600" cy="304800"/>
            <a:chOff x="576" y="1872"/>
            <a:chExt cx="384" cy="192"/>
          </a:xfrm>
        </p:grpSpPr>
        <p:sp>
          <p:nvSpPr>
            <p:cNvPr id="57358" name="Rectangle 14"/>
            <p:cNvSpPr>
              <a:spLocks noChangeArrowheads="1"/>
            </p:cNvSpPr>
            <p:nvPr/>
          </p:nvSpPr>
          <p:spPr bwMode="auto">
            <a:xfrm>
              <a:off x="576" y="1872"/>
              <a:ext cx="240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59" name="Group 15"/>
            <p:cNvGrpSpPr>
              <a:grpSpLocks/>
            </p:cNvGrpSpPr>
            <p:nvPr/>
          </p:nvGrpSpPr>
          <p:grpSpPr bwMode="auto">
            <a:xfrm>
              <a:off x="576" y="1872"/>
              <a:ext cx="384" cy="192"/>
              <a:chOff x="576" y="1584"/>
              <a:chExt cx="384" cy="192"/>
            </a:xfrm>
          </p:grpSpPr>
          <p:sp>
            <p:nvSpPr>
              <p:cNvPr id="57360" name="Arc 16"/>
              <p:cNvSpPr>
                <a:spLocks/>
              </p:cNvSpPr>
              <p:nvPr/>
            </p:nvSpPr>
            <p:spPr bwMode="auto">
              <a:xfrm>
                <a:off x="816" y="1584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1" name="Arc 17"/>
              <p:cNvSpPr>
                <a:spLocks/>
              </p:cNvSpPr>
              <p:nvPr/>
            </p:nvSpPr>
            <p:spPr bwMode="auto">
              <a:xfrm flipV="1">
                <a:off x="816" y="1680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2" name="Line 18"/>
              <p:cNvSpPr>
                <a:spLocks noChangeShapeType="1"/>
              </p:cNvSpPr>
              <p:nvPr/>
            </p:nvSpPr>
            <p:spPr bwMode="auto">
              <a:xfrm flipH="1">
                <a:off x="57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3" name="Line 19"/>
              <p:cNvSpPr>
                <a:spLocks noChangeShapeType="1"/>
              </p:cNvSpPr>
              <p:nvPr/>
            </p:nvSpPr>
            <p:spPr bwMode="auto">
              <a:xfrm flipH="1">
                <a:off x="576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7364" name="AutoShape 20"/>
          <p:cNvSpPr>
            <a:spLocks noChangeArrowheads="1"/>
          </p:cNvSpPr>
          <p:nvPr/>
        </p:nvSpPr>
        <p:spPr bwMode="auto">
          <a:xfrm>
            <a:off x="9604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AutoShape 21"/>
          <p:cNvSpPr>
            <a:spLocks noChangeArrowheads="1"/>
          </p:cNvSpPr>
          <p:nvPr/>
        </p:nvSpPr>
        <p:spPr bwMode="auto">
          <a:xfrm flipH="1">
            <a:off x="27130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67" name="Group 23"/>
          <p:cNvGrpSpPr>
            <a:grpSpLocks/>
          </p:cNvGrpSpPr>
          <p:nvPr/>
        </p:nvGrpSpPr>
        <p:grpSpPr bwMode="auto">
          <a:xfrm>
            <a:off x="3170238" y="3429000"/>
            <a:ext cx="609600" cy="304800"/>
            <a:chOff x="576" y="1632"/>
            <a:chExt cx="384" cy="192"/>
          </a:xfrm>
        </p:grpSpPr>
        <p:sp>
          <p:nvSpPr>
            <p:cNvPr id="57368" name="Rectangle 24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69" name="Group 25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57370" name="Line 26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1" name="Line 27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372" name="Group 28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57373" name="Arc 29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4" name="Arc 30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7375" name="AutoShape 31"/>
          <p:cNvSpPr>
            <a:spLocks noChangeArrowheads="1"/>
          </p:cNvSpPr>
          <p:nvPr/>
        </p:nvSpPr>
        <p:spPr bwMode="auto">
          <a:xfrm>
            <a:off x="2255838" y="20574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76" name="Group 32"/>
          <p:cNvGrpSpPr>
            <a:grpSpLocks/>
          </p:cNvGrpSpPr>
          <p:nvPr/>
        </p:nvGrpSpPr>
        <p:grpSpPr bwMode="auto">
          <a:xfrm>
            <a:off x="3094038" y="4038600"/>
            <a:ext cx="152400" cy="152400"/>
            <a:chOff x="2064" y="2304"/>
            <a:chExt cx="96" cy="96"/>
          </a:xfrm>
        </p:grpSpPr>
        <p:sp>
          <p:nvSpPr>
            <p:cNvPr id="57377" name="Oval 33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8" name="Oval 34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9" name="Oval 35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80" name="Oval 36"/>
          <p:cNvSpPr>
            <a:spLocks noChangeArrowheads="1"/>
          </p:cNvSpPr>
          <p:nvPr/>
        </p:nvSpPr>
        <p:spPr bwMode="auto">
          <a:xfrm>
            <a:off x="1722438" y="3810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1" name="Oval 37"/>
          <p:cNvSpPr>
            <a:spLocks noChangeArrowheads="1"/>
          </p:cNvSpPr>
          <p:nvPr/>
        </p:nvSpPr>
        <p:spPr bwMode="auto">
          <a:xfrm>
            <a:off x="1722438" y="4495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2" name="Oval 38"/>
          <p:cNvSpPr>
            <a:spLocks noChangeArrowheads="1"/>
          </p:cNvSpPr>
          <p:nvPr/>
        </p:nvSpPr>
        <p:spPr bwMode="auto">
          <a:xfrm>
            <a:off x="17224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3" name="Oval 39"/>
          <p:cNvSpPr>
            <a:spLocks noChangeArrowheads="1"/>
          </p:cNvSpPr>
          <p:nvPr/>
        </p:nvSpPr>
        <p:spPr bwMode="auto">
          <a:xfrm>
            <a:off x="1874838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4" name="Oval 40"/>
          <p:cNvSpPr>
            <a:spLocks noChangeArrowheads="1"/>
          </p:cNvSpPr>
          <p:nvPr/>
        </p:nvSpPr>
        <p:spPr bwMode="auto">
          <a:xfrm>
            <a:off x="1874838" y="4572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5" name="Oval 41"/>
          <p:cNvSpPr>
            <a:spLocks noChangeArrowheads="1"/>
          </p:cNvSpPr>
          <p:nvPr/>
        </p:nvSpPr>
        <p:spPr bwMode="auto">
          <a:xfrm>
            <a:off x="34750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6" name="Oval 42"/>
          <p:cNvSpPr>
            <a:spLocks noChangeArrowheads="1"/>
          </p:cNvSpPr>
          <p:nvPr/>
        </p:nvSpPr>
        <p:spPr bwMode="auto">
          <a:xfrm>
            <a:off x="34750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3"/>
          <p:cNvSpPr>
            <a:spLocks noChangeArrowheads="1"/>
          </p:cNvSpPr>
          <p:nvPr/>
        </p:nvSpPr>
        <p:spPr bwMode="auto">
          <a:xfrm>
            <a:off x="3017838" y="4876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4"/>
          <p:cNvSpPr>
            <a:spLocks noChangeArrowheads="1"/>
          </p:cNvSpPr>
          <p:nvPr/>
        </p:nvSpPr>
        <p:spPr bwMode="auto">
          <a:xfrm>
            <a:off x="2789238" y="5181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5"/>
          <p:cNvSpPr>
            <a:spLocks noChangeArrowheads="1"/>
          </p:cNvSpPr>
          <p:nvPr/>
        </p:nvSpPr>
        <p:spPr bwMode="auto">
          <a:xfrm>
            <a:off x="1874838" y="5029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0" name="Group 46"/>
          <p:cNvGrpSpPr>
            <a:grpSpLocks/>
          </p:cNvGrpSpPr>
          <p:nvPr/>
        </p:nvGrpSpPr>
        <p:grpSpPr bwMode="auto">
          <a:xfrm>
            <a:off x="2865438" y="3429000"/>
            <a:ext cx="152400" cy="228600"/>
            <a:chOff x="2208" y="2448"/>
            <a:chExt cx="96" cy="144"/>
          </a:xfrm>
        </p:grpSpPr>
        <p:sp>
          <p:nvSpPr>
            <p:cNvPr id="57391" name="Oval 47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2" name="Oval 48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3" name="Oval 49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94" name="Oval 50"/>
          <p:cNvSpPr>
            <a:spLocks noChangeArrowheads="1"/>
          </p:cNvSpPr>
          <p:nvPr/>
        </p:nvSpPr>
        <p:spPr bwMode="auto">
          <a:xfrm>
            <a:off x="960438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5" name="Oval 51"/>
          <p:cNvSpPr>
            <a:spLocks noChangeArrowheads="1"/>
          </p:cNvSpPr>
          <p:nvPr/>
        </p:nvSpPr>
        <p:spPr bwMode="auto">
          <a:xfrm>
            <a:off x="2332038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6" name="Oval 52"/>
          <p:cNvSpPr>
            <a:spLocks noChangeArrowheads="1"/>
          </p:cNvSpPr>
          <p:nvPr/>
        </p:nvSpPr>
        <p:spPr bwMode="auto">
          <a:xfrm>
            <a:off x="2408238" y="3505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7" name="Group 53"/>
          <p:cNvGrpSpPr>
            <a:grpSpLocks/>
          </p:cNvGrpSpPr>
          <p:nvPr/>
        </p:nvGrpSpPr>
        <p:grpSpPr bwMode="auto">
          <a:xfrm>
            <a:off x="2408238" y="4953000"/>
            <a:ext cx="152400" cy="152400"/>
            <a:chOff x="2064" y="2304"/>
            <a:chExt cx="96" cy="96"/>
          </a:xfrm>
        </p:grpSpPr>
        <p:sp>
          <p:nvSpPr>
            <p:cNvPr id="57398" name="Oval 5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9" name="Oval 55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00" name="Oval 56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401" name="Oval 57"/>
          <p:cNvSpPr>
            <a:spLocks noChangeArrowheads="1"/>
          </p:cNvSpPr>
          <p:nvPr/>
        </p:nvSpPr>
        <p:spPr bwMode="auto">
          <a:xfrm>
            <a:off x="22558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2" name="Line 58"/>
          <p:cNvSpPr>
            <a:spLocks noChangeShapeType="1"/>
          </p:cNvSpPr>
          <p:nvPr/>
        </p:nvSpPr>
        <p:spPr bwMode="auto">
          <a:xfrm>
            <a:off x="2370138" y="36576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3" name="Text Box 59"/>
          <p:cNvSpPr txBox="1">
            <a:spLocks noChangeArrowheads="1"/>
          </p:cNvSpPr>
          <p:nvPr/>
        </p:nvSpPr>
        <p:spPr bwMode="auto">
          <a:xfrm>
            <a:off x="76200" y="5729288"/>
            <a:ext cx="1039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/>
              <a:t>cathode</a:t>
            </a:r>
          </a:p>
        </p:txBody>
      </p:sp>
      <p:sp>
        <p:nvSpPr>
          <p:cNvPr id="57404" name="Text Box 60"/>
          <p:cNvSpPr txBox="1">
            <a:spLocks noChangeArrowheads="1"/>
          </p:cNvSpPr>
          <p:nvPr/>
        </p:nvSpPr>
        <p:spPr bwMode="auto">
          <a:xfrm>
            <a:off x="1447800" y="1676400"/>
            <a:ext cx="1757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/>
              <a:t>electrons OUT</a:t>
            </a:r>
          </a:p>
        </p:txBody>
      </p:sp>
      <p:sp>
        <p:nvSpPr>
          <p:cNvPr id="57405" name="Text Box 61"/>
          <p:cNvSpPr txBox="1">
            <a:spLocks noChangeArrowheads="1"/>
          </p:cNvSpPr>
          <p:nvPr/>
        </p:nvSpPr>
        <p:spPr bwMode="auto">
          <a:xfrm>
            <a:off x="228600" y="3124200"/>
            <a:ext cx="801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/>
              <a:t>anode</a:t>
            </a:r>
          </a:p>
        </p:txBody>
      </p:sp>
      <p:sp>
        <p:nvSpPr>
          <p:cNvPr id="57406" name="Text Box 62"/>
          <p:cNvSpPr txBox="1">
            <a:spLocks noChangeArrowheads="1"/>
          </p:cNvSpPr>
          <p:nvPr/>
        </p:nvSpPr>
        <p:spPr bwMode="auto">
          <a:xfrm>
            <a:off x="762000" y="2362200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/>
              <a:t>laser IN</a:t>
            </a:r>
          </a:p>
        </p:txBody>
      </p:sp>
      <p:sp>
        <p:nvSpPr>
          <p:cNvPr id="57407" name="Line 63"/>
          <p:cNvSpPr>
            <a:spLocks noChangeShapeType="1"/>
          </p:cNvSpPr>
          <p:nvPr/>
        </p:nvSpPr>
        <p:spPr bwMode="auto">
          <a:xfrm>
            <a:off x="1828800" y="28194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8" name="Line 64"/>
          <p:cNvSpPr>
            <a:spLocks noChangeShapeType="1"/>
          </p:cNvSpPr>
          <p:nvPr/>
        </p:nvSpPr>
        <p:spPr bwMode="auto">
          <a:xfrm flipH="1">
            <a:off x="2819400" y="31242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411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9850"/>
            <a:ext cx="42672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8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3581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/>
              <a:t>We don’t run beam from electrostatic center</a:t>
            </a:r>
          </a:p>
        </p:txBody>
      </p:sp>
      <p:grpSp>
        <p:nvGrpSpPr>
          <p:cNvPr id="67648" name="Group 64"/>
          <p:cNvGrpSpPr>
            <a:grpSpLocks/>
          </p:cNvGrpSpPr>
          <p:nvPr/>
        </p:nvGrpSpPr>
        <p:grpSpPr bwMode="auto">
          <a:xfrm>
            <a:off x="152400" y="1905000"/>
            <a:ext cx="4343400" cy="4451350"/>
            <a:chOff x="3024" y="1008"/>
            <a:chExt cx="2736" cy="2804"/>
          </a:xfrm>
        </p:grpSpPr>
        <p:sp>
          <p:nvSpPr>
            <p:cNvPr id="67649" name="AutoShape 65"/>
            <p:cNvSpPr>
              <a:spLocks noChangeArrowheads="1"/>
            </p:cNvSpPr>
            <p:nvPr/>
          </p:nvSpPr>
          <p:spPr bwMode="auto">
            <a:xfrm flipH="1">
              <a:off x="4224" y="1872"/>
              <a:ext cx="240" cy="1392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0" name="Rectangle 66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1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52" name="Group 68"/>
            <p:cNvGrpSpPr>
              <a:grpSpLocks/>
            </p:cNvGrpSpPr>
            <p:nvPr/>
          </p:nvGrpSpPr>
          <p:grpSpPr bwMode="auto">
            <a:xfrm>
              <a:off x="3456" y="1872"/>
              <a:ext cx="384" cy="192"/>
              <a:chOff x="576" y="1872"/>
              <a:chExt cx="384" cy="192"/>
            </a:xfrm>
          </p:grpSpPr>
          <p:sp>
            <p:nvSpPr>
              <p:cNvPr id="67653" name="Rectangle 69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7654" name="Group 70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7655" name="Arc 71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56" name="Arc 72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57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5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7659" name="AutoShape 75"/>
            <p:cNvSpPr>
              <a:spLocks noChangeArrowheads="1"/>
            </p:cNvSpPr>
            <p:nvPr/>
          </p:nvSpPr>
          <p:spPr bwMode="auto">
            <a:xfrm>
              <a:off x="3456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60" name="AutoShape 76"/>
            <p:cNvSpPr>
              <a:spLocks noChangeArrowheads="1"/>
            </p:cNvSpPr>
            <p:nvPr/>
          </p:nvSpPr>
          <p:spPr bwMode="auto">
            <a:xfrm flipH="1">
              <a:off x="4560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61" name="Rectangle 77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662" name="Group 78"/>
            <p:cNvGrpSpPr>
              <a:grpSpLocks/>
            </p:cNvGrpSpPr>
            <p:nvPr/>
          </p:nvGrpSpPr>
          <p:grpSpPr bwMode="auto">
            <a:xfrm>
              <a:off x="4848" y="1872"/>
              <a:ext cx="384" cy="192"/>
              <a:chOff x="576" y="1632"/>
              <a:chExt cx="384" cy="192"/>
            </a:xfrm>
          </p:grpSpPr>
          <p:sp>
            <p:nvSpPr>
              <p:cNvPr id="67663" name="Rectangle 79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7664" name="Group 80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67665" name="Line 81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66" name="Line 82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7667" name="Group 83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67668" name="Arc 84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669" name="Arc 85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7670" name="AutoShape 86"/>
            <p:cNvSpPr>
              <a:spLocks noChangeArrowheads="1"/>
            </p:cNvSpPr>
            <p:nvPr/>
          </p:nvSpPr>
          <p:spPr bwMode="auto">
            <a:xfrm>
              <a:off x="4416" y="1008"/>
              <a:ext cx="144" cy="28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671" name="Group 87"/>
            <p:cNvGrpSpPr>
              <a:grpSpLocks/>
            </p:cNvGrpSpPr>
            <p:nvPr/>
          </p:nvGrpSpPr>
          <p:grpSpPr bwMode="auto">
            <a:xfrm>
              <a:off x="4800" y="2256"/>
              <a:ext cx="96" cy="96"/>
              <a:chOff x="2064" y="2304"/>
              <a:chExt cx="96" cy="96"/>
            </a:xfrm>
          </p:grpSpPr>
          <p:sp>
            <p:nvSpPr>
              <p:cNvPr id="67672" name="Oval 88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73" name="Oval 89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74" name="Oval 90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>
              <a:off x="3936" y="211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>
              <a:off x="393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7" name="Oval 93"/>
            <p:cNvSpPr>
              <a:spLocks noChangeArrowheads="1"/>
            </p:cNvSpPr>
            <p:nvPr/>
          </p:nvSpPr>
          <p:spPr bwMode="auto">
            <a:xfrm>
              <a:off x="393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>
              <a:off x="4032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>
              <a:off x="4032" y="259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>
              <a:off x="4320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>
              <a:off x="5040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2" name="Oval 98"/>
            <p:cNvSpPr>
              <a:spLocks noChangeArrowheads="1"/>
            </p:cNvSpPr>
            <p:nvPr/>
          </p:nvSpPr>
          <p:spPr bwMode="auto">
            <a:xfrm>
              <a:off x="4752" y="278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>
              <a:off x="4224" y="307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>
              <a:off x="4032" y="28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685" name="Group 101"/>
            <p:cNvGrpSpPr>
              <a:grpSpLocks/>
            </p:cNvGrpSpPr>
            <p:nvPr/>
          </p:nvGrpSpPr>
          <p:grpSpPr bwMode="auto">
            <a:xfrm>
              <a:off x="4464" y="1920"/>
              <a:ext cx="96" cy="144"/>
              <a:chOff x="2208" y="2448"/>
              <a:chExt cx="96" cy="144"/>
            </a:xfrm>
          </p:grpSpPr>
          <p:sp>
            <p:nvSpPr>
              <p:cNvPr id="67686" name="Oval 102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87" name="Oval 103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88" name="Oval 104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89" name="Oval 105"/>
            <p:cNvSpPr>
              <a:spLocks noChangeArrowheads="1"/>
            </p:cNvSpPr>
            <p:nvPr/>
          </p:nvSpPr>
          <p:spPr bwMode="auto">
            <a:xfrm>
              <a:off x="3456" y="24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90" name="Oval 106"/>
            <p:cNvSpPr>
              <a:spLocks noChangeArrowheads="1"/>
            </p:cNvSpPr>
            <p:nvPr/>
          </p:nvSpPr>
          <p:spPr bwMode="auto">
            <a:xfrm>
              <a:off x="4320" y="196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91" name="Oval 107"/>
            <p:cNvSpPr>
              <a:spLocks noChangeArrowheads="1"/>
            </p:cNvSpPr>
            <p:nvPr/>
          </p:nvSpPr>
          <p:spPr bwMode="auto">
            <a:xfrm>
              <a:off x="4368" y="19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692" name="Group 108"/>
            <p:cNvGrpSpPr>
              <a:grpSpLocks/>
            </p:cNvGrpSpPr>
            <p:nvPr/>
          </p:nvGrpSpPr>
          <p:grpSpPr bwMode="auto">
            <a:xfrm>
              <a:off x="4704" y="2688"/>
              <a:ext cx="96" cy="96"/>
              <a:chOff x="2064" y="2304"/>
              <a:chExt cx="96" cy="96"/>
            </a:xfrm>
          </p:grpSpPr>
          <p:sp>
            <p:nvSpPr>
              <p:cNvPr id="67693" name="Oval 109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" name="Oval 110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" name="Oval 111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96" name="Oval 112"/>
            <p:cNvSpPr>
              <a:spLocks noChangeArrowheads="1"/>
            </p:cNvSpPr>
            <p:nvPr/>
          </p:nvSpPr>
          <p:spPr bwMode="auto">
            <a:xfrm>
              <a:off x="4272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 flipH="1">
              <a:off x="4176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98" name="Arc 114"/>
            <p:cNvSpPr>
              <a:spLocks/>
            </p:cNvSpPr>
            <p:nvPr/>
          </p:nvSpPr>
          <p:spPr bwMode="auto">
            <a:xfrm flipV="1">
              <a:off x="4080" y="1008"/>
              <a:ext cx="380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64"/>
                <a:gd name="T1" fmla="*/ 0 h 21600"/>
                <a:gd name="T2" fmla="*/ 21364 w 21364"/>
                <a:gd name="T3" fmla="*/ 18419 h 21600"/>
                <a:gd name="T4" fmla="*/ 0 w 213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600" fill="none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</a:path>
                <a:path w="21364" h="21600" stroke="0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99" name="Arc 115"/>
            <p:cNvSpPr>
              <a:spLocks/>
            </p:cNvSpPr>
            <p:nvPr/>
          </p:nvSpPr>
          <p:spPr bwMode="auto">
            <a:xfrm flipV="1">
              <a:off x="4176" y="1008"/>
              <a:ext cx="336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50"/>
                <a:gd name="T1" fmla="*/ 0 h 21600"/>
                <a:gd name="T2" fmla="*/ 21350 w 21350"/>
                <a:gd name="T3" fmla="*/ 18321 h 21600"/>
                <a:gd name="T4" fmla="*/ 0 w 21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50" h="21600" fill="none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</a:path>
                <a:path w="21350" h="21600" stroke="0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00" name="Line 116"/>
            <p:cNvSpPr>
              <a:spLocks noChangeShapeType="1"/>
            </p:cNvSpPr>
            <p:nvPr/>
          </p:nvSpPr>
          <p:spPr bwMode="auto">
            <a:xfrm>
              <a:off x="3888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1" name="Line 117"/>
            <p:cNvSpPr>
              <a:spLocks noChangeShapeType="1"/>
            </p:cNvSpPr>
            <p:nvPr/>
          </p:nvSpPr>
          <p:spPr bwMode="auto">
            <a:xfrm flipH="1">
              <a:off x="4320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2" name="Text Box 118"/>
            <p:cNvSpPr txBox="1">
              <a:spLocks noChangeArrowheads="1"/>
            </p:cNvSpPr>
            <p:nvPr/>
          </p:nvSpPr>
          <p:spPr bwMode="auto">
            <a:xfrm>
              <a:off x="3024" y="1200"/>
              <a:ext cx="103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/>
                <a:t>laser light IN</a:t>
              </a:r>
            </a:p>
          </p:txBody>
        </p:sp>
        <p:sp>
          <p:nvSpPr>
            <p:cNvPr id="67703" name="Text Box 119"/>
            <p:cNvSpPr txBox="1">
              <a:spLocks noChangeArrowheads="1"/>
            </p:cNvSpPr>
            <p:nvPr/>
          </p:nvSpPr>
          <p:spPr bwMode="auto">
            <a:xfrm>
              <a:off x="4649" y="1008"/>
              <a:ext cx="111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800"/>
                <a:t>electron beam </a:t>
              </a:r>
            </a:p>
            <a:p>
              <a:pPr algn="ctr" eaLnBrk="1" hangingPunct="1"/>
              <a:r>
                <a:rPr lang="en-US" altLang="en-US" sz="1800"/>
                <a:t>OUT</a:t>
              </a:r>
            </a:p>
          </p:txBody>
        </p:sp>
        <p:sp>
          <p:nvSpPr>
            <p:cNvPr id="67704" name="Line 120"/>
            <p:cNvSpPr>
              <a:spLocks noChangeShapeType="1"/>
            </p:cNvSpPr>
            <p:nvPr/>
          </p:nvSpPr>
          <p:spPr bwMode="auto">
            <a:xfrm flipH="1">
              <a:off x="4416" y="1968"/>
              <a:ext cx="48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5" name="Line 121"/>
            <p:cNvSpPr>
              <a:spLocks noChangeShapeType="1"/>
            </p:cNvSpPr>
            <p:nvPr/>
          </p:nvSpPr>
          <p:spPr bwMode="auto">
            <a:xfrm flipH="1">
              <a:off x="4320" y="2640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6" name="Line 122"/>
            <p:cNvSpPr>
              <a:spLocks noChangeShapeType="1"/>
            </p:cNvSpPr>
            <p:nvPr/>
          </p:nvSpPr>
          <p:spPr bwMode="auto">
            <a:xfrm>
              <a:off x="4272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07" name="Text Box 123"/>
            <p:cNvSpPr txBox="1">
              <a:spLocks noChangeArrowheads="1"/>
            </p:cNvSpPr>
            <p:nvPr/>
          </p:nvSpPr>
          <p:spPr bwMode="auto">
            <a:xfrm>
              <a:off x="3360" y="3408"/>
              <a:ext cx="18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800"/>
                <a:t>Ions create QE trough to electrostatic center</a:t>
              </a:r>
            </a:p>
          </p:txBody>
        </p:sp>
      </p:grpSp>
      <p:pic>
        <p:nvPicPr>
          <p:cNvPr id="67709" name="Picture 12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3287" r="6436" b="6644"/>
          <a:stretch>
            <a:fillRect/>
          </a:stretch>
        </p:blipFill>
        <p:spPr bwMode="auto">
          <a:xfrm>
            <a:off x="4800600" y="2125663"/>
            <a:ext cx="4114800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710" name="Text Box 126"/>
          <p:cNvSpPr txBox="1">
            <a:spLocks noChangeArrowheads="1"/>
          </p:cNvSpPr>
          <p:nvPr/>
        </p:nvSpPr>
        <p:spPr bwMode="auto">
          <a:xfrm>
            <a:off x="4953000" y="990600"/>
            <a:ext cx="35814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/>
              <a:t>Laser spot size is ~0.5 mm and can be moved to different locations on the photocathode.</a:t>
            </a:r>
          </a:p>
        </p:txBody>
      </p:sp>
      <p:sp>
        <p:nvSpPr>
          <p:cNvPr id="67711" name="Rectangle 127"/>
          <p:cNvSpPr>
            <a:spLocks noChangeArrowheads="1"/>
          </p:cNvSpPr>
          <p:nvPr/>
        </p:nvSpPr>
        <p:spPr bwMode="auto">
          <a:xfrm>
            <a:off x="152400" y="122238"/>
            <a:ext cx="8839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600" b="1">
                <a:solidFill>
                  <a:schemeClr val="tx2"/>
                </a:solidFill>
                <a:latin typeface="Times" pitchFamily="18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b="0">
                <a:solidFill>
                  <a:srgbClr val="FF0000"/>
                </a:solidFill>
                <a:latin typeface="Comic Sans MS" pitchFamily="66" charset="0"/>
              </a:rPr>
              <a:t>Pragmatically Avoiding the “EC”</a:t>
            </a:r>
          </a:p>
        </p:txBody>
      </p:sp>
    </p:spTree>
    <p:extLst>
      <p:ext uri="{BB962C8B-B14F-4D97-AF65-F5344CB8AC3E}">
        <p14:creationId xmlns:p14="http://schemas.microsoft.com/office/powerpoint/2010/main" val="107017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Outline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8318" y="904875"/>
            <a:ext cx="8347364" cy="52482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Ion bombardment, the dominant lifetime limiting mechanism of polarized photocathode</a:t>
            </a:r>
            <a:endParaRPr lang="en-US" sz="3200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err="1" smtClean="0">
                <a:latin typeface="Century Gothic" panose="020B0502020202020204" pitchFamily="34" charset="0"/>
              </a:rPr>
              <a:t>PEPPo</a:t>
            </a:r>
            <a:r>
              <a:rPr lang="en-US" sz="3200" dirty="0" smtClean="0">
                <a:latin typeface="Century Gothic" panose="020B0502020202020204" pitchFamily="34" charset="0"/>
              </a:rPr>
              <a:t> – an application requiring a </a:t>
            </a:r>
            <a:r>
              <a:rPr lang="en-US" sz="32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200" dirty="0" smtClean="0">
                <a:latin typeface="Century Gothic" panose="020B0502020202020204" pitchFamily="34" charset="0"/>
              </a:rPr>
              <a:t> polarized electron beams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To operate at mA current without interruption, require </a:t>
            </a:r>
            <a:r>
              <a:rPr lang="en-US" sz="3200" dirty="0" err="1" smtClean="0">
                <a:latin typeface="Century Gothic" panose="020B0502020202020204" pitchFamily="34" charset="0"/>
              </a:rPr>
              <a:t>kC</a:t>
            </a:r>
            <a:r>
              <a:rPr lang="en-US" sz="3200" dirty="0" smtClean="0">
                <a:latin typeface="Century Gothic" panose="020B0502020202020204" pitchFamily="34" charset="0"/>
              </a:rPr>
              <a:t> charge lifetime 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R&amp;D to extend the charge lifetime of polarized electron sources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Ion Bombardment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olarized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E</a:t>
            </a:r>
            <a:r>
              <a:rPr lang="en-US" sz="3600" b="0" dirty="0" smtClean="0">
                <a:latin typeface="Minion Pro"/>
              </a:rPr>
              <a:t>lectrons for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olarized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Po</a:t>
            </a:r>
            <a:r>
              <a:rPr lang="en-US" sz="3600" b="0" dirty="0" smtClean="0">
                <a:latin typeface="Minion Pro"/>
              </a:rPr>
              <a:t>sitrons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 descr="C:\Documents and Settings\grames\Desktop\images\install_111222\photo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4552310" y="999187"/>
            <a:ext cx="4503973" cy="26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3200" y="999187"/>
            <a:ext cx="4229100" cy="5201585"/>
            <a:chOff x="203200" y="1504012"/>
            <a:chExt cx="4229100" cy="5201585"/>
          </a:xfrm>
        </p:grpSpPr>
        <p:pic>
          <p:nvPicPr>
            <p:cNvPr id="6" name="Picture 5" descr="Screen shot 2012-03-31 at 6.08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504012"/>
              <a:ext cx="3098800" cy="520379"/>
            </a:xfrm>
            <a:prstGeom prst="rect">
              <a:avLst/>
            </a:prstGeom>
          </p:spPr>
        </p:pic>
        <p:grpSp>
          <p:nvGrpSpPr>
            <p:cNvPr id="7" name="Grouper 21"/>
            <p:cNvGrpSpPr/>
            <p:nvPr/>
          </p:nvGrpSpPr>
          <p:grpSpPr>
            <a:xfrm>
              <a:off x="203200" y="2159000"/>
              <a:ext cx="4229100" cy="4546597"/>
              <a:chOff x="4948773" y="3261407"/>
              <a:chExt cx="3428703" cy="3409491"/>
            </a:xfrm>
          </p:grpSpPr>
          <p:pic>
            <p:nvPicPr>
              <p:cNvPr id="8" name="Image 6" descr="PosPol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6711"/>
              <a:stretch/>
            </p:blipFill>
            <p:spPr>
              <a:xfrm>
                <a:off x="4948773" y="3261407"/>
                <a:ext cx="3428703" cy="3409491"/>
              </a:xfrm>
              <a:prstGeom prst="rect">
                <a:avLst/>
              </a:prstGeom>
            </p:spPr>
          </p:pic>
          <p:sp>
            <p:nvSpPr>
              <p:cNvPr id="9" name="ZoneTexte 19"/>
              <p:cNvSpPr txBox="1"/>
              <p:nvPr/>
            </p:nvSpPr>
            <p:spPr>
              <a:xfrm>
                <a:off x="5100079" y="3344575"/>
                <a:ext cx="2357090" cy="330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electron beam polarization</a:t>
                </a:r>
              </a:p>
              <a:p>
                <a:pPr algn="ctr"/>
                <a:endParaRPr lang="en-US" sz="200" dirty="0" smtClean="0"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85.2 ± 0.6 ± 0.7 %</a:t>
                </a:r>
                <a:endParaRPr lang="en-US" sz="12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02295" y="4977168"/>
                <a:ext cx="72016" cy="36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503156" y="6367043"/>
            <a:ext cx="8384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PEPPo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 Collaboration) D. Abbott et al</a:t>
            </a:r>
            <a:r>
              <a:rPr lang="fr-FR" sz="1600" dirty="0" smtClean="0">
                <a:latin typeface="Century Gothic" charset="0"/>
                <a:ea typeface="Century Gothic" charset="0"/>
                <a:cs typeface="Century Gothic" charset="0"/>
              </a:rPr>
              <a:t>., 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Phys.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Rev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Lett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116 (2016) 214801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9434" y="3773436"/>
            <a:ext cx="4309723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</a:t>
            </a:r>
            <a:r>
              <a:rPr lang="en-US" dirty="0" smtClean="0">
                <a:latin typeface="Century Gothic" panose="020B0502020202020204" pitchFamily="34" charset="0"/>
              </a:rPr>
              <a:t>remsstrahlung of polarized electrons results in efficient production of polarized positrons</a:t>
            </a:r>
          </a:p>
          <a:p>
            <a:pPr>
              <a:lnSpc>
                <a:spcPts val="1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 smtClean="0">
                <a:latin typeface="Century Gothic" panose="020B0502020202020204" pitchFamily="34" charset="0"/>
              </a:rPr>
              <a:t>PEPPo’s</a:t>
            </a:r>
            <a:r>
              <a:rPr lang="en-US" dirty="0" smtClean="0">
                <a:latin typeface="Century Gothic" panose="020B0502020202020204" pitchFamily="34" charset="0"/>
              </a:rPr>
              <a:t> success suggests </a:t>
            </a:r>
            <a:r>
              <a:rPr lang="en-US" dirty="0" err="1" smtClean="0">
                <a:latin typeface="Century Gothic" panose="020B0502020202020204" pitchFamily="34" charset="0"/>
              </a:rPr>
              <a:t>nanoAmps</a:t>
            </a:r>
            <a:r>
              <a:rPr lang="en-US" dirty="0" smtClean="0">
                <a:latin typeface="Century Gothic" panose="020B0502020202020204" pitchFamily="34" charset="0"/>
              </a:rPr>
              <a:t> of polarized positrons for CEBAF using </a:t>
            </a:r>
            <a:r>
              <a:rPr lang="en-US" dirty="0" err="1" smtClean="0">
                <a:latin typeface="Century Gothic" panose="020B0502020202020204" pitchFamily="34" charset="0"/>
              </a:rPr>
              <a:t>milliamperes</a:t>
            </a:r>
            <a:r>
              <a:rPr lang="en-US" dirty="0" smtClean="0">
                <a:latin typeface="Century Gothic" panose="020B0502020202020204" pitchFamily="34" charset="0"/>
              </a:rPr>
              <a:t> of polarized electrons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16" y="6080519"/>
            <a:ext cx="86847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D. </a:t>
            </a:r>
            <a:r>
              <a:rPr lang="en-US" sz="1200" dirty="0" smtClean="0">
                <a:latin typeface="Calibri" panose="020F0502020204030204" pitchFamily="34" charset="0"/>
              </a:rPr>
              <a:t>Abbott et al, </a:t>
            </a:r>
            <a:r>
              <a:rPr lang="en-US" sz="1200" dirty="0">
                <a:latin typeface="Calibri" panose="020F0502020204030204" pitchFamily="34" charset="0"/>
              </a:rPr>
              <a:t>"</a:t>
            </a:r>
            <a:r>
              <a:rPr lang="en-US" sz="1200" i="1" dirty="0">
                <a:latin typeface="Calibri" panose="020F0502020204030204" pitchFamily="34" charset="0"/>
              </a:rPr>
              <a:t>Production of Highly Polarized Positrons Using Polarized Electrons at MeV Energies</a:t>
            </a:r>
            <a:r>
              <a:rPr lang="en-US" sz="1200" dirty="0" smtClean="0">
                <a:latin typeface="Calibri" panose="020F0502020204030204" pitchFamily="34" charset="0"/>
              </a:rPr>
              <a:t>", Phys. Rev. Lett, 116, 214801 (2016)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High Polarization Photocathodes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56"/>
          <p:cNvGrpSpPr/>
          <p:nvPr/>
        </p:nvGrpSpPr>
        <p:grpSpPr>
          <a:xfrm>
            <a:off x="471145" y="906764"/>
            <a:ext cx="1320651" cy="2624306"/>
            <a:chOff x="836406" y="1125504"/>
            <a:chExt cx="1320651" cy="2624306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125504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33625" y="886431"/>
            <a:ext cx="2371725" cy="2654028"/>
            <a:chOff x="2906692" y="840910"/>
            <a:chExt cx="2371725" cy="265402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100 </a:t>
                </a:r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906692" y="84091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GaAs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78189"/>
            <a:ext cx="3104686" cy="2668476"/>
            <a:chOff x="5152832" y="798515"/>
            <a:chExt cx="3104686" cy="2668476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9851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221636"/>
              <a:ext cx="2208617" cy="1915545"/>
              <a:chOff x="5605968" y="1043320"/>
              <a:chExt cx="2208617" cy="1915545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416820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</a:t>
                </a:r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Layers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35%     35%             75%       75%                85%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734431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 1995        1998             1999      2000              2004    2017</a:t>
            </a:r>
          </a:p>
        </p:txBody>
      </p:sp>
      <p:grpSp>
        <p:nvGrpSpPr>
          <p:cNvPr id="49" name="Group 54"/>
          <p:cNvGrpSpPr/>
          <p:nvPr/>
        </p:nvGrpSpPr>
        <p:grpSpPr>
          <a:xfrm>
            <a:off x="7267365" y="933874"/>
            <a:ext cx="1337734" cy="2668476"/>
            <a:chOff x="6020028" y="798515"/>
            <a:chExt cx="1337734" cy="2668476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20028" y="798515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With DBR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299120" y="2483408"/>
            <a:ext cx="1303400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Improving Lifetime with Larger Laser Size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291120"/>
            <a:ext cx="8782050" cy="2138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550" y="412184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et al, Phys. Rev. ST </a:t>
            </a:r>
            <a:r>
              <a:rPr lang="en-US" sz="1600" dirty="0" err="1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33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0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Improving charge lifetime with GaAs/</a:t>
            </a:r>
            <a:r>
              <a:rPr lang="en-US" sz="3600" b="0" dirty="0" err="1" smtClean="0">
                <a:latin typeface="Minion Pro"/>
              </a:rPr>
              <a:t>GaAsP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Indeed, we enhanced the Charge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Lifetime for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0.5mm to 1.0 mm (diameter)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097" y="5524500"/>
            <a:ext cx="8079006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illiampere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killoCoulomb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charge lifetime to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provide uninterrupted operation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of reasonable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duration 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Lifetime Studies at mA Beam Current</a:t>
            </a:r>
            <a:endParaRPr lang="en-US" sz="3600" b="0" dirty="0">
              <a:latin typeface="Minion Pr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058" y="3978848"/>
            <a:ext cx="8989742" cy="2025733"/>
            <a:chOff x="154258" y="3988373"/>
            <a:chExt cx="8989742" cy="20257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988373"/>
              <a:ext cx="1772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04208" y="4253378"/>
              <a:ext cx="151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639283"/>
              <a:ext cx="2450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Vary the 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l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aser beam size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419226" y="4967666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01133" y="4438044"/>
              <a:ext cx="3047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and radiation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555" y="1148202"/>
            <a:ext cx="9096734" cy="5180953"/>
            <a:chOff x="0" y="1219960"/>
            <a:chExt cx="9096734" cy="518095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3810000"/>
              <a:ext cx="9096734" cy="2590913"/>
              <a:chOff x="4747284" y="333375"/>
              <a:chExt cx="9096734" cy="25050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747284" y="333375"/>
                <a:ext cx="9096734" cy="2505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861749" y="440764"/>
                <a:ext cx="8982269" cy="2328981"/>
                <a:chOff x="61149" y="4025891"/>
                <a:chExt cx="8982269" cy="2328981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0" t="25463" r="12561" b="13768"/>
                <a:stretch/>
              </p:blipFill>
              <p:spPr>
                <a:xfrm>
                  <a:off x="2286000" y="4025891"/>
                  <a:ext cx="6757418" cy="2328981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61149" y="5245978"/>
                  <a:ext cx="6431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1mA</a:t>
                  </a:r>
                  <a:endParaRPr lang="en-US" sz="16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680227" y="5452946"/>
                  <a:ext cx="150541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150191" y="4025891"/>
                  <a:ext cx="1951462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3252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Required laser power, slope proportional to  QE decay</a:t>
                  </a:r>
                  <a:endPara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1701800" y="4584700"/>
                  <a:ext cx="1677020" cy="9603"/>
                </a:xfrm>
                <a:prstGeom prst="straightConnector1">
                  <a:avLst/>
                </a:prstGeom>
                <a:ln>
                  <a:solidFill>
                    <a:srgbClr val="3252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ight Arrow 21"/>
                <p:cNvSpPr/>
                <p:nvPr/>
              </p:nvSpPr>
              <p:spPr>
                <a:xfrm>
                  <a:off x="4999228" y="4453503"/>
                  <a:ext cx="1925680" cy="1131029"/>
                </a:xfrm>
                <a:prstGeom prst="rightArrow">
                  <a:avLst/>
                </a:prstGeom>
                <a:gradFill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99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Increasing laser size reduces QE decay proportionally</a:t>
                  </a:r>
                  <a:endParaRPr lang="en-US" sz="12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247454" y="1219960"/>
              <a:ext cx="4410271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Note: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 mA	86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 mA	432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10 mA	860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50 mA	4320 C/day</a:t>
              </a:r>
            </a:p>
            <a:p>
              <a:endParaRPr lang="en-US" sz="2000" dirty="0">
                <a:latin typeface="Century Gothic" charset="0"/>
                <a:ea typeface="Century Gothic" charset="0"/>
                <a:cs typeface="Century Gothic" charset="0"/>
              </a:endParaRPr>
            </a:p>
            <a:p>
              <a:endParaRPr lang="en-US" sz="2000" dirty="0" smtClean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latin typeface="Minion Pro"/>
              </a:rPr>
              <a:t>First Results: GaAs/</a:t>
            </a:r>
            <a:r>
              <a:rPr lang="en-US" b="0" dirty="0" err="1" smtClean="0">
                <a:latin typeface="Minion Pro"/>
              </a:rPr>
              <a:t>GaAsP</a:t>
            </a:r>
            <a:r>
              <a:rPr lang="en-US" b="0" dirty="0" smtClean="0">
                <a:latin typeface="Minion Pro"/>
              </a:rPr>
              <a:t> at </a:t>
            </a:r>
            <a:r>
              <a:rPr lang="en-US" b="0" dirty="0" err="1" smtClean="0">
                <a:latin typeface="Minion Pro"/>
              </a:rPr>
              <a:t>milliampere</a:t>
            </a:r>
            <a:r>
              <a:rPr lang="en-US" b="0" dirty="0" smtClean="0">
                <a:latin typeface="Minion Pro"/>
              </a:rPr>
              <a:t> Current</a:t>
            </a:r>
            <a:endParaRPr lang="en-US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CEBAF charge lifetime improves with spot size, as expected, but eventually beam size becomes “too large” 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Laser diameters greater than ~ XX mm (4 sigma) will require properly designed cathode/anode electrodes, to ensure 100% transmission, to maintain excellent vacuum, to minimize ion bombardment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C:\Users\poelker\AppData\Local\Temp\life_v_area_1000_1500_expF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" y="828290"/>
            <a:ext cx="8163891" cy="39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26C26031-065E-FD4A-A754-D25CB1B4CED2}" vid="{3EBB1A7F-D3DD-604E-8741-1884666B38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2166</TotalTime>
  <Words>686</Words>
  <Application>Microsoft Office PowerPoint</Application>
  <PresentationFormat>Overhead</PresentationFormat>
  <Paragraphs>84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JLab_presentation</vt:lpstr>
      <vt:lpstr>PowerPoint Presentation</vt:lpstr>
      <vt:lpstr>Outline</vt:lpstr>
      <vt:lpstr>Ion Bombardment</vt:lpstr>
      <vt:lpstr>Polarized Electrons for Polarized Positrons</vt:lpstr>
      <vt:lpstr>High Polarization Photocathodes</vt:lpstr>
      <vt:lpstr>Improving Lifetime with Larger Laser Size</vt:lpstr>
      <vt:lpstr>Improving charge lifetime with GaAs/GaAsP</vt:lpstr>
      <vt:lpstr>Lifetime Studies at mA Beam Current</vt:lpstr>
      <vt:lpstr>First Results: GaAs/GaAsP at milliampere Current</vt:lpstr>
      <vt:lpstr>Polarization Studies at mA Beam Current</vt:lpstr>
      <vt:lpstr>Summary</vt:lpstr>
      <vt:lpstr>PowerPoint Presentation</vt:lpstr>
      <vt:lpstr>PowerPoint Presentation</vt:lpstr>
      <vt:lpstr>Ions Bombarding the Electrostatic Center</vt:lpstr>
      <vt:lpstr>PowerPoint Presentation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Mathew Poelker</cp:lastModifiedBy>
  <cp:revision>61</cp:revision>
  <dcterms:created xsi:type="dcterms:W3CDTF">2016-10-03T15:46:18Z</dcterms:created>
  <dcterms:modified xsi:type="dcterms:W3CDTF">2017-09-07T14:10:49Z</dcterms:modified>
</cp:coreProperties>
</file>