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tiff" ContentType="image/tiff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ppt/notesSlides/notesSlide4.xml" ContentType="application/vnd.openxmlformats-officedocument.presentationml.notesSlide+xml"/>
  <Override PartName="/ppt/charts/chart2.xml" ContentType="application/vnd.openxmlformats-officedocument.drawingml.chart+xml"/>
  <Override PartName="/ppt/notesSlides/notesSlide5.xml" ContentType="application/vnd.openxmlformats-officedocument.presentationml.notesSlide+xml"/>
  <Override PartName="/ppt/charts/chart3.xml" ContentType="application/vnd.openxmlformats-officedocument.drawingml.chart+xml"/>
  <Override PartName="/ppt/drawings/drawing2.xml" ContentType="application/vnd.openxmlformats-officedocument.drawingml.chartshapes+xml"/>
  <Override PartName="/ppt/notesSlides/notesSlide6.xml" ContentType="application/vnd.openxmlformats-officedocument.presentationml.notesSlide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notesSlides/notesSlide7.xml" ContentType="application/vnd.openxmlformats-officedocument.presentationml.notesSlide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drawings/drawing3.xml" ContentType="application/vnd.openxmlformats-officedocument.drawingml.chartshapes+xml"/>
  <Override PartName="/ppt/charts/chart8.xml" ContentType="application/vnd.openxmlformats-officedocument.drawingml.chart+xml"/>
  <Override PartName="/ppt/drawings/drawing4.xml" ContentType="application/vnd.openxmlformats-officedocument.drawingml.chartshapes+xml"/>
  <Override PartName="/ppt/charts/chart9.xml" ContentType="application/vnd.openxmlformats-officedocument.drawingml.chart+xml"/>
  <Override PartName="/ppt/drawings/drawing5.xml" ContentType="application/vnd.openxmlformats-officedocument.drawingml.chartshapes+xml"/>
  <Override PartName="/ppt/charts/chart10.xml" ContentType="application/vnd.openxmlformats-officedocument.drawingml.chart+xml"/>
  <Override PartName="/ppt/drawings/drawing6.xml" ContentType="application/vnd.openxmlformats-officedocument.drawingml.chartshapes+xml"/>
  <Override PartName="/ppt/charts/chart11.xml" ContentType="application/vnd.openxmlformats-officedocument.drawingml.chart+xml"/>
  <Override PartName="/ppt/charts/chart12.xml" ContentType="application/vnd.openxmlformats-officedocument.drawingml.chart+xml"/>
  <Override PartName="/ppt/charts/chart13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23"/>
  </p:notesMasterIdLst>
  <p:handoutMasterIdLst>
    <p:handoutMasterId r:id="rId24"/>
  </p:handoutMasterIdLst>
  <p:sldIdLst>
    <p:sldId id="269" r:id="rId2"/>
    <p:sldId id="291" r:id="rId3"/>
    <p:sldId id="268" r:id="rId4"/>
    <p:sldId id="264" r:id="rId5"/>
    <p:sldId id="276" r:id="rId6"/>
    <p:sldId id="265" r:id="rId7"/>
    <p:sldId id="275" r:id="rId8"/>
    <p:sldId id="287" r:id="rId9"/>
    <p:sldId id="288" r:id="rId10"/>
    <p:sldId id="289" r:id="rId11"/>
    <p:sldId id="284" r:id="rId12"/>
    <p:sldId id="285" r:id="rId13"/>
    <p:sldId id="259" r:id="rId14"/>
    <p:sldId id="261" r:id="rId15"/>
    <p:sldId id="270" r:id="rId16"/>
    <p:sldId id="277" r:id="rId17"/>
    <p:sldId id="278" r:id="rId18"/>
    <p:sldId id="280" r:id="rId19"/>
    <p:sldId id="281" r:id="rId20"/>
    <p:sldId id="282" r:id="rId21"/>
    <p:sldId id="290" r:id="rId22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3399FF"/>
    <a:srgbClr val="006666"/>
    <a:srgbClr val="00CC00"/>
    <a:srgbClr val="000000"/>
    <a:srgbClr val="66FFCC"/>
    <a:srgbClr val="66FF66"/>
    <a:srgbClr val="00FF00"/>
    <a:srgbClr val="66FF99"/>
    <a:srgbClr val="FF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83" d="100"/>
          <a:sy n="83" d="100"/>
        </p:scale>
        <p:origin x="-1560" y="-56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oleObject" Target="file:///C:\Users\Source\Desktop\Data%20Summer%202016\RGA%20trases.xlsx" TargetMode="External"/></Relationships>
</file>

<file path=ppt/charts/_rels/chart10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6.xml"/><Relationship Id="rId1" Type="http://schemas.openxmlformats.org/officeDocument/2006/relationships/oleObject" Target="file:///E:\USB32GB\Research_JLab\Summer%20Projects\Summer_2016_Chio\K2CsSb%20log%20book_summer_2016_Mamun_latest.xlsx" TargetMode="External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oleObject" Target="file:///E:\USB32GB\Research_JLab\Summer%20Projects\Summer_2016_Chio\K2CsSb%20log%20book_summer_2016_Mamun_latest.xlsx" TargetMode="External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oleObject" Target="file:///E:\USB32GB\Research_JLab\Summer%20Projects\Summer_2016_Chio\K2CsSb%20log%20book_summer_2016_Mamun_latest.xlsx" TargetMode="External"/></Relationships>
</file>

<file path=ppt/charts/_rels/chart13.xml.rels><?xml version="1.0" encoding="UTF-8" standalone="yes"?>
<Relationships xmlns="http://schemas.openxmlformats.org/package/2006/relationships"><Relationship Id="rId1" Type="http://schemas.openxmlformats.org/officeDocument/2006/relationships/oleObject" Target="file:///\\jlabgrp\group\inj_group\CsK2Sb\Summer_2016_Chio\K2CsSb%20log%20book_summer_2016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E:\USB32GB\Research_JLab\Summer%20Projects\Summer_2016_Chio\K2CsSb%20log%20book_summer_2016_Mamun_latest.xlsx" TargetMode="Externa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oleObject" Target="file:///E:\USB32GB\Research_JLab\Summer%20Projects\Summer_2016_Chio\K2CsSb%20log%20book_summer_2016_Mamun_latest.xlsx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E:\USB32GB\Research_JLab\Summer%20Projects\Summer_2016_Chio\K2CsSb%20log%20book_summer_2016_Mamun_latest.xlsx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file:///\\jlabgrp\group\inj_group\CsK2Sb\Summer_2016_Chio\K2CsSb%20log%20book_summer_2016.xlsx" TargetMode="Externa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oleObject" Target="file:///E:\USB32GB\Research_JLab\Summer%20Projects\Summer_2016_Chio\K2CsSb%20log%20book_summer_2016_Mamun_latest.xlsx" TargetMode="External"/></Relationships>
</file>

<file path=ppt/charts/_rels/chart7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3.xml"/><Relationship Id="rId1" Type="http://schemas.openxmlformats.org/officeDocument/2006/relationships/oleObject" Target="file:///E:\USB32GB\Research_JLab\Summer%20Projects\Summer_2016_Chio\K2CsSb%20log%20book_summer_2016_Mamun_latest.xlsx" TargetMode="External"/></Relationships>
</file>

<file path=ppt/charts/_rels/chart8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4.xml"/><Relationship Id="rId1" Type="http://schemas.openxmlformats.org/officeDocument/2006/relationships/oleObject" Target="file:///E:\USB32GB\Research_JLab\Summer%20Projects\Summer_2016_Chio\K2CsSb%20log%20book_summer_2016_Mamun_latest.xlsx" TargetMode="External"/></Relationships>
</file>

<file path=ppt/charts/_rels/chart9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5.xml"/><Relationship Id="rId1" Type="http://schemas.openxmlformats.org/officeDocument/2006/relationships/oleObject" Target="file:///E:\USB32GB\Research_JLab\Summer%20Projects\Summer_2016_Chio\K2CsSb%20log%20book_summer_2016_Mamun_latest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scatterChart>
        <c:scatterStyle val="smoothMarker"/>
        <c:varyColors val="0"/>
        <c:ser>
          <c:idx val="0"/>
          <c:order val="0"/>
          <c:tx>
            <c:v>6/10 (Pre-bake)</c:v>
          </c:tx>
          <c:spPr>
            <a:ln w="12700">
              <a:solidFill>
                <a:schemeClr val="tx1"/>
              </a:solidFill>
            </a:ln>
          </c:spPr>
          <c:marker>
            <c:symbol val="none"/>
          </c:marker>
          <c:xVal>
            <c:numRef>
              <c:f>'2016_06_10'!$A$23:$A$663</c:f>
              <c:numCache>
                <c:formatCode>General</c:formatCode>
                <c:ptCount val="641"/>
                <c:pt idx="0">
                  <c:v>1</c:v>
                </c:pt>
                <c:pt idx="1">
                  <c:v>1.1000000000000001</c:v>
                </c:pt>
                <c:pt idx="2">
                  <c:v>1.2</c:v>
                </c:pt>
                <c:pt idx="3">
                  <c:v>1.3</c:v>
                </c:pt>
                <c:pt idx="4">
                  <c:v>1.4</c:v>
                </c:pt>
                <c:pt idx="5">
                  <c:v>1.5</c:v>
                </c:pt>
                <c:pt idx="6">
                  <c:v>1.6</c:v>
                </c:pt>
                <c:pt idx="7">
                  <c:v>1.7</c:v>
                </c:pt>
                <c:pt idx="8">
                  <c:v>1.8</c:v>
                </c:pt>
                <c:pt idx="9">
                  <c:v>1.9</c:v>
                </c:pt>
                <c:pt idx="10">
                  <c:v>2</c:v>
                </c:pt>
                <c:pt idx="11">
                  <c:v>2.1</c:v>
                </c:pt>
                <c:pt idx="12">
                  <c:v>2.2000000000000002</c:v>
                </c:pt>
                <c:pt idx="13">
                  <c:v>2.2999999999999998</c:v>
                </c:pt>
                <c:pt idx="14">
                  <c:v>2.4</c:v>
                </c:pt>
                <c:pt idx="15">
                  <c:v>2.5</c:v>
                </c:pt>
                <c:pt idx="16">
                  <c:v>2.6</c:v>
                </c:pt>
                <c:pt idx="17">
                  <c:v>2.7</c:v>
                </c:pt>
                <c:pt idx="18">
                  <c:v>2.8</c:v>
                </c:pt>
                <c:pt idx="19">
                  <c:v>2.9</c:v>
                </c:pt>
                <c:pt idx="20">
                  <c:v>3</c:v>
                </c:pt>
                <c:pt idx="21">
                  <c:v>3.1</c:v>
                </c:pt>
                <c:pt idx="22">
                  <c:v>3.2</c:v>
                </c:pt>
                <c:pt idx="23">
                  <c:v>3.3</c:v>
                </c:pt>
                <c:pt idx="24">
                  <c:v>3.4</c:v>
                </c:pt>
                <c:pt idx="25">
                  <c:v>3.5</c:v>
                </c:pt>
                <c:pt idx="26">
                  <c:v>3.6</c:v>
                </c:pt>
                <c:pt idx="27">
                  <c:v>3.7</c:v>
                </c:pt>
                <c:pt idx="28">
                  <c:v>3.8</c:v>
                </c:pt>
                <c:pt idx="29">
                  <c:v>3.9</c:v>
                </c:pt>
                <c:pt idx="30">
                  <c:v>4</c:v>
                </c:pt>
                <c:pt idx="31">
                  <c:v>4.0999999999999996</c:v>
                </c:pt>
                <c:pt idx="32">
                  <c:v>4.2</c:v>
                </c:pt>
                <c:pt idx="33">
                  <c:v>4.3</c:v>
                </c:pt>
                <c:pt idx="34">
                  <c:v>4.4000000000000004</c:v>
                </c:pt>
                <c:pt idx="35">
                  <c:v>4.5</c:v>
                </c:pt>
                <c:pt idx="36">
                  <c:v>4.5999999999999996</c:v>
                </c:pt>
                <c:pt idx="37">
                  <c:v>4.7</c:v>
                </c:pt>
                <c:pt idx="38">
                  <c:v>4.8</c:v>
                </c:pt>
                <c:pt idx="39">
                  <c:v>4.9000000000000004</c:v>
                </c:pt>
                <c:pt idx="40">
                  <c:v>5</c:v>
                </c:pt>
                <c:pt idx="41">
                  <c:v>5.0999999999999996</c:v>
                </c:pt>
                <c:pt idx="42">
                  <c:v>5.2</c:v>
                </c:pt>
                <c:pt idx="43">
                  <c:v>5.3</c:v>
                </c:pt>
                <c:pt idx="44">
                  <c:v>5.4</c:v>
                </c:pt>
                <c:pt idx="45">
                  <c:v>5.5</c:v>
                </c:pt>
                <c:pt idx="46">
                  <c:v>5.6</c:v>
                </c:pt>
                <c:pt idx="47">
                  <c:v>5.7</c:v>
                </c:pt>
                <c:pt idx="48">
                  <c:v>5.8</c:v>
                </c:pt>
                <c:pt idx="49">
                  <c:v>5.9</c:v>
                </c:pt>
                <c:pt idx="50">
                  <c:v>6</c:v>
                </c:pt>
                <c:pt idx="51">
                  <c:v>6.1</c:v>
                </c:pt>
                <c:pt idx="52">
                  <c:v>6.2</c:v>
                </c:pt>
                <c:pt idx="53">
                  <c:v>6.3</c:v>
                </c:pt>
                <c:pt idx="54">
                  <c:v>6.4</c:v>
                </c:pt>
                <c:pt idx="55">
                  <c:v>6.5</c:v>
                </c:pt>
                <c:pt idx="56">
                  <c:v>6.6</c:v>
                </c:pt>
                <c:pt idx="57">
                  <c:v>6.7</c:v>
                </c:pt>
                <c:pt idx="58">
                  <c:v>6.8</c:v>
                </c:pt>
                <c:pt idx="59">
                  <c:v>6.9</c:v>
                </c:pt>
                <c:pt idx="60">
                  <c:v>7</c:v>
                </c:pt>
                <c:pt idx="61">
                  <c:v>7.1</c:v>
                </c:pt>
                <c:pt idx="62">
                  <c:v>7.2</c:v>
                </c:pt>
                <c:pt idx="63">
                  <c:v>7.3</c:v>
                </c:pt>
                <c:pt idx="64">
                  <c:v>7.4</c:v>
                </c:pt>
                <c:pt idx="65">
                  <c:v>7.5</c:v>
                </c:pt>
                <c:pt idx="66">
                  <c:v>7.6</c:v>
                </c:pt>
                <c:pt idx="67">
                  <c:v>7.7</c:v>
                </c:pt>
                <c:pt idx="68">
                  <c:v>7.8</c:v>
                </c:pt>
                <c:pt idx="69">
                  <c:v>7.9</c:v>
                </c:pt>
                <c:pt idx="70">
                  <c:v>8</c:v>
                </c:pt>
                <c:pt idx="71">
                  <c:v>8.1</c:v>
                </c:pt>
                <c:pt idx="72">
                  <c:v>8.1999999999999993</c:v>
                </c:pt>
                <c:pt idx="73">
                  <c:v>8.3000000000000007</c:v>
                </c:pt>
                <c:pt idx="74">
                  <c:v>8.4</c:v>
                </c:pt>
                <c:pt idx="75">
                  <c:v>8.5</c:v>
                </c:pt>
                <c:pt idx="76">
                  <c:v>8.6</c:v>
                </c:pt>
                <c:pt idx="77">
                  <c:v>8.6999999999999993</c:v>
                </c:pt>
                <c:pt idx="78">
                  <c:v>8.8000000000000007</c:v>
                </c:pt>
                <c:pt idx="79">
                  <c:v>8.9</c:v>
                </c:pt>
                <c:pt idx="80">
                  <c:v>9</c:v>
                </c:pt>
                <c:pt idx="81">
                  <c:v>9.1</c:v>
                </c:pt>
                <c:pt idx="82">
                  <c:v>9.1999999999999993</c:v>
                </c:pt>
                <c:pt idx="83">
                  <c:v>9.3000000000000007</c:v>
                </c:pt>
                <c:pt idx="84">
                  <c:v>9.4</c:v>
                </c:pt>
                <c:pt idx="85">
                  <c:v>9.5</c:v>
                </c:pt>
                <c:pt idx="86">
                  <c:v>9.6</c:v>
                </c:pt>
                <c:pt idx="87">
                  <c:v>9.6999999999999993</c:v>
                </c:pt>
                <c:pt idx="88">
                  <c:v>9.8000000000000007</c:v>
                </c:pt>
                <c:pt idx="89">
                  <c:v>9.9</c:v>
                </c:pt>
                <c:pt idx="90">
                  <c:v>10</c:v>
                </c:pt>
                <c:pt idx="91">
                  <c:v>10.1</c:v>
                </c:pt>
                <c:pt idx="92">
                  <c:v>10.199999999999999</c:v>
                </c:pt>
                <c:pt idx="93">
                  <c:v>10.3</c:v>
                </c:pt>
                <c:pt idx="94">
                  <c:v>10.4</c:v>
                </c:pt>
                <c:pt idx="95">
                  <c:v>10.5</c:v>
                </c:pt>
                <c:pt idx="96">
                  <c:v>10.6</c:v>
                </c:pt>
                <c:pt idx="97">
                  <c:v>10.7</c:v>
                </c:pt>
                <c:pt idx="98">
                  <c:v>10.8</c:v>
                </c:pt>
                <c:pt idx="99">
                  <c:v>10.9</c:v>
                </c:pt>
                <c:pt idx="100">
                  <c:v>11</c:v>
                </c:pt>
                <c:pt idx="101">
                  <c:v>11.1</c:v>
                </c:pt>
                <c:pt idx="102">
                  <c:v>11.2</c:v>
                </c:pt>
                <c:pt idx="103">
                  <c:v>11.3</c:v>
                </c:pt>
                <c:pt idx="104">
                  <c:v>11.4</c:v>
                </c:pt>
                <c:pt idx="105">
                  <c:v>11.5</c:v>
                </c:pt>
                <c:pt idx="106">
                  <c:v>11.6</c:v>
                </c:pt>
                <c:pt idx="107">
                  <c:v>11.7</c:v>
                </c:pt>
                <c:pt idx="108">
                  <c:v>11.8</c:v>
                </c:pt>
                <c:pt idx="109">
                  <c:v>11.9</c:v>
                </c:pt>
                <c:pt idx="110">
                  <c:v>12</c:v>
                </c:pt>
                <c:pt idx="111">
                  <c:v>12.1</c:v>
                </c:pt>
                <c:pt idx="112">
                  <c:v>12.2</c:v>
                </c:pt>
                <c:pt idx="113">
                  <c:v>12.3</c:v>
                </c:pt>
                <c:pt idx="114">
                  <c:v>12.4</c:v>
                </c:pt>
                <c:pt idx="115">
                  <c:v>12.5</c:v>
                </c:pt>
                <c:pt idx="116">
                  <c:v>12.6</c:v>
                </c:pt>
                <c:pt idx="117">
                  <c:v>12.7</c:v>
                </c:pt>
                <c:pt idx="118">
                  <c:v>12.8</c:v>
                </c:pt>
                <c:pt idx="119">
                  <c:v>12.9</c:v>
                </c:pt>
                <c:pt idx="120">
                  <c:v>13</c:v>
                </c:pt>
                <c:pt idx="121">
                  <c:v>13.1</c:v>
                </c:pt>
                <c:pt idx="122">
                  <c:v>13.2</c:v>
                </c:pt>
                <c:pt idx="123">
                  <c:v>13.3</c:v>
                </c:pt>
                <c:pt idx="124">
                  <c:v>13.4</c:v>
                </c:pt>
                <c:pt idx="125">
                  <c:v>13.5</c:v>
                </c:pt>
                <c:pt idx="126">
                  <c:v>13.6</c:v>
                </c:pt>
                <c:pt idx="127">
                  <c:v>13.7</c:v>
                </c:pt>
                <c:pt idx="128">
                  <c:v>13.8</c:v>
                </c:pt>
                <c:pt idx="129">
                  <c:v>13.9</c:v>
                </c:pt>
                <c:pt idx="130">
                  <c:v>14</c:v>
                </c:pt>
                <c:pt idx="131">
                  <c:v>14.1</c:v>
                </c:pt>
                <c:pt idx="132">
                  <c:v>14.2</c:v>
                </c:pt>
                <c:pt idx="133">
                  <c:v>14.3</c:v>
                </c:pt>
                <c:pt idx="134">
                  <c:v>14.4</c:v>
                </c:pt>
                <c:pt idx="135">
                  <c:v>14.5</c:v>
                </c:pt>
                <c:pt idx="136">
                  <c:v>14.6</c:v>
                </c:pt>
                <c:pt idx="137">
                  <c:v>14.7</c:v>
                </c:pt>
                <c:pt idx="138">
                  <c:v>14.8</c:v>
                </c:pt>
                <c:pt idx="139">
                  <c:v>14.9</c:v>
                </c:pt>
                <c:pt idx="140">
                  <c:v>15</c:v>
                </c:pt>
                <c:pt idx="141">
                  <c:v>15.1</c:v>
                </c:pt>
                <c:pt idx="142">
                  <c:v>15.2</c:v>
                </c:pt>
                <c:pt idx="143">
                  <c:v>15.3</c:v>
                </c:pt>
                <c:pt idx="144">
                  <c:v>15.4</c:v>
                </c:pt>
                <c:pt idx="145">
                  <c:v>15.5</c:v>
                </c:pt>
                <c:pt idx="146">
                  <c:v>15.6</c:v>
                </c:pt>
                <c:pt idx="147">
                  <c:v>15.7</c:v>
                </c:pt>
                <c:pt idx="148">
                  <c:v>15.8</c:v>
                </c:pt>
                <c:pt idx="149">
                  <c:v>15.9</c:v>
                </c:pt>
                <c:pt idx="150">
                  <c:v>16</c:v>
                </c:pt>
                <c:pt idx="151">
                  <c:v>16.100000000000001</c:v>
                </c:pt>
                <c:pt idx="152">
                  <c:v>16.2</c:v>
                </c:pt>
                <c:pt idx="153">
                  <c:v>16.3</c:v>
                </c:pt>
                <c:pt idx="154">
                  <c:v>16.399999999999999</c:v>
                </c:pt>
                <c:pt idx="155">
                  <c:v>16.5</c:v>
                </c:pt>
                <c:pt idx="156">
                  <c:v>16.600000000000001</c:v>
                </c:pt>
                <c:pt idx="157">
                  <c:v>16.7</c:v>
                </c:pt>
                <c:pt idx="158">
                  <c:v>16.8</c:v>
                </c:pt>
                <c:pt idx="159">
                  <c:v>16.899999999999999</c:v>
                </c:pt>
                <c:pt idx="160">
                  <c:v>17</c:v>
                </c:pt>
                <c:pt idx="161">
                  <c:v>17.100000000000001</c:v>
                </c:pt>
                <c:pt idx="162">
                  <c:v>17.2</c:v>
                </c:pt>
                <c:pt idx="163">
                  <c:v>17.3</c:v>
                </c:pt>
                <c:pt idx="164">
                  <c:v>17.399999999999999</c:v>
                </c:pt>
                <c:pt idx="165">
                  <c:v>17.5</c:v>
                </c:pt>
                <c:pt idx="166">
                  <c:v>17.600000000000001</c:v>
                </c:pt>
                <c:pt idx="167">
                  <c:v>17.7</c:v>
                </c:pt>
                <c:pt idx="168">
                  <c:v>17.8</c:v>
                </c:pt>
                <c:pt idx="169">
                  <c:v>17.899999999999999</c:v>
                </c:pt>
                <c:pt idx="170">
                  <c:v>18</c:v>
                </c:pt>
                <c:pt idx="171">
                  <c:v>18.100000000000001</c:v>
                </c:pt>
                <c:pt idx="172">
                  <c:v>18.2</c:v>
                </c:pt>
                <c:pt idx="173">
                  <c:v>18.3</c:v>
                </c:pt>
                <c:pt idx="174">
                  <c:v>18.399999999999999</c:v>
                </c:pt>
                <c:pt idx="175">
                  <c:v>18.5</c:v>
                </c:pt>
                <c:pt idx="176">
                  <c:v>18.600000000000001</c:v>
                </c:pt>
                <c:pt idx="177">
                  <c:v>18.7</c:v>
                </c:pt>
                <c:pt idx="178">
                  <c:v>18.8</c:v>
                </c:pt>
                <c:pt idx="179">
                  <c:v>18.899999999999999</c:v>
                </c:pt>
                <c:pt idx="180">
                  <c:v>19</c:v>
                </c:pt>
                <c:pt idx="181">
                  <c:v>19.100000000000001</c:v>
                </c:pt>
                <c:pt idx="182">
                  <c:v>19.2</c:v>
                </c:pt>
                <c:pt idx="183">
                  <c:v>19.3</c:v>
                </c:pt>
                <c:pt idx="184">
                  <c:v>19.399999999999999</c:v>
                </c:pt>
                <c:pt idx="185">
                  <c:v>19.5</c:v>
                </c:pt>
                <c:pt idx="186">
                  <c:v>19.600000000000001</c:v>
                </c:pt>
                <c:pt idx="187">
                  <c:v>19.7</c:v>
                </c:pt>
                <c:pt idx="188">
                  <c:v>19.8</c:v>
                </c:pt>
                <c:pt idx="189">
                  <c:v>19.899999999999999</c:v>
                </c:pt>
                <c:pt idx="190">
                  <c:v>20</c:v>
                </c:pt>
                <c:pt idx="191">
                  <c:v>20.100000000000001</c:v>
                </c:pt>
                <c:pt idx="192">
                  <c:v>20.2</c:v>
                </c:pt>
                <c:pt idx="193">
                  <c:v>20.3</c:v>
                </c:pt>
                <c:pt idx="194">
                  <c:v>20.399999999999999</c:v>
                </c:pt>
                <c:pt idx="195">
                  <c:v>20.5</c:v>
                </c:pt>
                <c:pt idx="196">
                  <c:v>20.6</c:v>
                </c:pt>
                <c:pt idx="197">
                  <c:v>20.7</c:v>
                </c:pt>
                <c:pt idx="198">
                  <c:v>20.8</c:v>
                </c:pt>
                <c:pt idx="199">
                  <c:v>20.9</c:v>
                </c:pt>
                <c:pt idx="200">
                  <c:v>21</c:v>
                </c:pt>
                <c:pt idx="201">
                  <c:v>21.1</c:v>
                </c:pt>
                <c:pt idx="202">
                  <c:v>21.2</c:v>
                </c:pt>
                <c:pt idx="203">
                  <c:v>21.3</c:v>
                </c:pt>
                <c:pt idx="204">
                  <c:v>21.4</c:v>
                </c:pt>
                <c:pt idx="205">
                  <c:v>21.5</c:v>
                </c:pt>
                <c:pt idx="206">
                  <c:v>21.6</c:v>
                </c:pt>
                <c:pt idx="207">
                  <c:v>21.7</c:v>
                </c:pt>
                <c:pt idx="208">
                  <c:v>21.8</c:v>
                </c:pt>
                <c:pt idx="209">
                  <c:v>21.9</c:v>
                </c:pt>
                <c:pt idx="210">
                  <c:v>22</c:v>
                </c:pt>
                <c:pt idx="211">
                  <c:v>22.1</c:v>
                </c:pt>
                <c:pt idx="212">
                  <c:v>22.2</c:v>
                </c:pt>
                <c:pt idx="213">
                  <c:v>22.3</c:v>
                </c:pt>
                <c:pt idx="214">
                  <c:v>22.4</c:v>
                </c:pt>
                <c:pt idx="215">
                  <c:v>22.5</c:v>
                </c:pt>
                <c:pt idx="216">
                  <c:v>22.6</c:v>
                </c:pt>
                <c:pt idx="217">
                  <c:v>22.7</c:v>
                </c:pt>
                <c:pt idx="218">
                  <c:v>22.8</c:v>
                </c:pt>
                <c:pt idx="219">
                  <c:v>22.9</c:v>
                </c:pt>
                <c:pt idx="220">
                  <c:v>23</c:v>
                </c:pt>
                <c:pt idx="221">
                  <c:v>23.1</c:v>
                </c:pt>
                <c:pt idx="222">
                  <c:v>23.2</c:v>
                </c:pt>
                <c:pt idx="223">
                  <c:v>23.3</c:v>
                </c:pt>
                <c:pt idx="224">
                  <c:v>23.4</c:v>
                </c:pt>
                <c:pt idx="225">
                  <c:v>23.5</c:v>
                </c:pt>
                <c:pt idx="226">
                  <c:v>23.6</c:v>
                </c:pt>
                <c:pt idx="227">
                  <c:v>23.7</c:v>
                </c:pt>
                <c:pt idx="228">
                  <c:v>23.8</c:v>
                </c:pt>
                <c:pt idx="229">
                  <c:v>23.9</c:v>
                </c:pt>
                <c:pt idx="230">
                  <c:v>24</c:v>
                </c:pt>
                <c:pt idx="231">
                  <c:v>24.1</c:v>
                </c:pt>
                <c:pt idx="232">
                  <c:v>24.2</c:v>
                </c:pt>
                <c:pt idx="233">
                  <c:v>24.3</c:v>
                </c:pt>
                <c:pt idx="234">
                  <c:v>24.4</c:v>
                </c:pt>
                <c:pt idx="235">
                  <c:v>24.5</c:v>
                </c:pt>
                <c:pt idx="236">
                  <c:v>24.6</c:v>
                </c:pt>
                <c:pt idx="237">
                  <c:v>24.7</c:v>
                </c:pt>
                <c:pt idx="238">
                  <c:v>24.8</c:v>
                </c:pt>
                <c:pt idx="239">
                  <c:v>24.9</c:v>
                </c:pt>
                <c:pt idx="240">
                  <c:v>25</c:v>
                </c:pt>
                <c:pt idx="241">
                  <c:v>25.1</c:v>
                </c:pt>
                <c:pt idx="242">
                  <c:v>25.2</c:v>
                </c:pt>
                <c:pt idx="243">
                  <c:v>25.3</c:v>
                </c:pt>
                <c:pt idx="244">
                  <c:v>25.4</c:v>
                </c:pt>
                <c:pt idx="245">
                  <c:v>25.5</c:v>
                </c:pt>
                <c:pt idx="246">
                  <c:v>25.6</c:v>
                </c:pt>
                <c:pt idx="247">
                  <c:v>25.7</c:v>
                </c:pt>
                <c:pt idx="248">
                  <c:v>25.8</c:v>
                </c:pt>
                <c:pt idx="249">
                  <c:v>25.9</c:v>
                </c:pt>
                <c:pt idx="250">
                  <c:v>26</c:v>
                </c:pt>
                <c:pt idx="251">
                  <c:v>26.1</c:v>
                </c:pt>
                <c:pt idx="252">
                  <c:v>26.2</c:v>
                </c:pt>
                <c:pt idx="253">
                  <c:v>26.3</c:v>
                </c:pt>
                <c:pt idx="254">
                  <c:v>26.4</c:v>
                </c:pt>
                <c:pt idx="255">
                  <c:v>26.5</c:v>
                </c:pt>
                <c:pt idx="256">
                  <c:v>26.6</c:v>
                </c:pt>
                <c:pt idx="257">
                  <c:v>26.7</c:v>
                </c:pt>
                <c:pt idx="258">
                  <c:v>26.8</c:v>
                </c:pt>
                <c:pt idx="259">
                  <c:v>26.9</c:v>
                </c:pt>
                <c:pt idx="260">
                  <c:v>27</c:v>
                </c:pt>
                <c:pt idx="261">
                  <c:v>27.1</c:v>
                </c:pt>
                <c:pt idx="262">
                  <c:v>27.2</c:v>
                </c:pt>
                <c:pt idx="263">
                  <c:v>27.3</c:v>
                </c:pt>
                <c:pt idx="264">
                  <c:v>27.4</c:v>
                </c:pt>
                <c:pt idx="265">
                  <c:v>27.5</c:v>
                </c:pt>
                <c:pt idx="266">
                  <c:v>27.6</c:v>
                </c:pt>
                <c:pt idx="267">
                  <c:v>27.7</c:v>
                </c:pt>
                <c:pt idx="268">
                  <c:v>27.8</c:v>
                </c:pt>
                <c:pt idx="269">
                  <c:v>27.9</c:v>
                </c:pt>
                <c:pt idx="270">
                  <c:v>28</c:v>
                </c:pt>
                <c:pt idx="271">
                  <c:v>28.1</c:v>
                </c:pt>
                <c:pt idx="272">
                  <c:v>28.2</c:v>
                </c:pt>
                <c:pt idx="273">
                  <c:v>28.3</c:v>
                </c:pt>
                <c:pt idx="274">
                  <c:v>28.4</c:v>
                </c:pt>
                <c:pt idx="275">
                  <c:v>28.5</c:v>
                </c:pt>
                <c:pt idx="276">
                  <c:v>28.6</c:v>
                </c:pt>
                <c:pt idx="277">
                  <c:v>28.7</c:v>
                </c:pt>
                <c:pt idx="278">
                  <c:v>28.8</c:v>
                </c:pt>
                <c:pt idx="279">
                  <c:v>28.9</c:v>
                </c:pt>
                <c:pt idx="280">
                  <c:v>29</c:v>
                </c:pt>
                <c:pt idx="281">
                  <c:v>29.1</c:v>
                </c:pt>
                <c:pt idx="282">
                  <c:v>29.2</c:v>
                </c:pt>
                <c:pt idx="283">
                  <c:v>29.3</c:v>
                </c:pt>
                <c:pt idx="284">
                  <c:v>29.4</c:v>
                </c:pt>
                <c:pt idx="285">
                  <c:v>29.5</c:v>
                </c:pt>
                <c:pt idx="286">
                  <c:v>29.6</c:v>
                </c:pt>
                <c:pt idx="287">
                  <c:v>29.7</c:v>
                </c:pt>
                <c:pt idx="288">
                  <c:v>29.8</c:v>
                </c:pt>
                <c:pt idx="289">
                  <c:v>29.9</c:v>
                </c:pt>
                <c:pt idx="290">
                  <c:v>30</c:v>
                </c:pt>
                <c:pt idx="291">
                  <c:v>30.1</c:v>
                </c:pt>
                <c:pt idx="292">
                  <c:v>30.2</c:v>
                </c:pt>
                <c:pt idx="293">
                  <c:v>30.3</c:v>
                </c:pt>
                <c:pt idx="294">
                  <c:v>30.4</c:v>
                </c:pt>
                <c:pt idx="295">
                  <c:v>30.5</c:v>
                </c:pt>
                <c:pt idx="296">
                  <c:v>30.6</c:v>
                </c:pt>
                <c:pt idx="297">
                  <c:v>30.7</c:v>
                </c:pt>
                <c:pt idx="298">
                  <c:v>30.8</c:v>
                </c:pt>
                <c:pt idx="299">
                  <c:v>30.9</c:v>
                </c:pt>
                <c:pt idx="300">
                  <c:v>31</c:v>
                </c:pt>
                <c:pt idx="301">
                  <c:v>31.1</c:v>
                </c:pt>
                <c:pt idx="302">
                  <c:v>31.2</c:v>
                </c:pt>
                <c:pt idx="303">
                  <c:v>31.3</c:v>
                </c:pt>
                <c:pt idx="304">
                  <c:v>31.4</c:v>
                </c:pt>
                <c:pt idx="305">
                  <c:v>31.5</c:v>
                </c:pt>
                <c:pt idx="306">
                  <c:v>31.6</c:v>
                </c:pt>
                <c:pt idx="307">
                  <c:v>31.7</c:v>
                </c:pt>
                <c:pt idx="308">
                  <c:v>31.8</c:v>
                </c:pt>
                <c:pt idx="309">
                  <c:v>31.9</c:v>
                </c:pt>
                <c:pt idx="310">
                  <c:v>32</c:v>
                </c:pt>
                <c:pt idx="311">
                  <c:v>32.1</c:v>
                </c:pt>
                <c:pt idx="312">
                  <c:v>32.200000000000003</c:v>
                </c:pt>
                <c:pt idx="313">
                  <c:v>32.299999999999997</c:v>
                </c:pt>
                <c:pt idx="314">
                  <c:v>32.4</c:v>
                </c:pt>
                <c:pt idx="315">
                  <c:v>32.5</c:v>
                </c:pt>
                <c:pt idx="316">
                  <c:v>32.6</c:v>
                </c:pt>
                <c:pt idx="317">
                  <c:v>32.700000000000003</c:v>
                </c:pt>
                <c:pt idx="318">
                  <c:v>32.799999999999997</c:v>
                </c:pt>
                <c:pt idx="319">
                  <c:v>32.9</c:v>
                </c:pt>
                <c:pt idx="320">
                  <c:v>33</c:v>
                </c:pt>
                <c:pt idx="321">
                  <c:v>33.1</c:v>
                </c:pt>
                <c:pt idx="322">
                  <c:v>33.200000000000003</c:v>
                </c:pt>
                <c:pt idx="323">
                  <c:v>33.299999999999997</c:v>
                </c:pt>
                <c:pt idx="324">
                  <c:v>33.4</c:v>
                </c:pt>
                <c:pt idx="325">
                  <c:v>33.5</c:v>
                </c:pt>
                <c:pt idx="326">
                  <c:v>33.6</c:v>
                </c:pt>
                <c:pt idx="327">
                  <c:v>33.700000000000003</c:v>
                </c:pt>
                <c:pt idx="328">
                  <c:v>33.799999999999997</c:v>
                </c:pt>
                <c:pt idx="329">
                  <c:v>33.9</c:v>
                </c:pt>
                <c:pt idx="330">
                  <c:v>34</c:v>
                </c:pt>
                <c:pt idx="331">
                  <c:v>34.1</c:v>
                </c:pt>
                <c:pt idx="332">
                  <c:v>34.200000000000003</c:v>
                </c:pt>
                <c:pt idx="333">
                  <c:v>34.299999999999997</c:v>
                </c:pt>
                <c:pt idx="334">
                  <c:v>34.4</c:v>
                </c:pt>
                <c:pt idx="335">
                  <c:v>34.5</c:v>
                </c:pt>
                <c:pt idx="336">
                  <c:v>34.6</c:v>
                </c:pt>
                <c:pt idx="337">
                  <c:v>34.700000000000003</c:v>
                </c:pt>
                <c:pt idx="338">
                  <c:v>34.799999999999997</c:v>
                </c:pt>
                <c:pt idx="339">
                  <c:v>34.9</c:v>
                </c:pt>
                <c:pt idx="340">
                  <c:v>35</c:v>
                </c:pt>
                <c:pt idx="341">
                  <c:v>35.1</c:v>
                </c:pt>
                <c:pt idx="342">
                  <c:v>35.200000000000003</c:v>
                </c:pt>
                <c:pt idx="343">
                  <c:v>35.299999999999997</c:v>
                </c:pt>
                <c:pt idx="344">
                  <c:v>35.4</c:v>
                </c:pt>
                <c:pt idx="345">
                  <c:v>35.5</c:v>
                </c:pt>
                <c:pt idx="346">
                  <c:v>35.6</c:v>
                </c:pt>
                <c:pt idx="347">
                  <c:v>35.700000000000003</c:v>
                </c:pt>
                <c:pt idx="348">
                  <c:v>35.799999999999997</c:v>
                </c:pt>
                <c:pt idx="349">
                  <c:v>35.9</c:v>
                </c:pt>
                <c:pt idx="350">
                  <c:v>36</c:v>
                </c:pt>
                <c:pt idx="351">
                  <c:v>36.1</c:v>
                </c:pt>
                <c:pt idx="352">
                  <c:v>36.200000000000003</c:v>
                </c:pt>
                <c:pt idx="353">
                  <c:v>36.299999999999997</c:v>
                </c:pt>
                <c:pt idx="354">
                  <c:v>36.4</c:v>
                </c:pt>
                <c:pt idx="355">
                  <c:v>36.5</c:v>
                </c:pt>
                <c:pt idx="356">
                  <c:v>36.6</c:v>
                </c:pt>
                <c:pt idx="357">
                  <c:v>36.700000000000003</c:v>
                </c:pt>
                <c:pt idx="358">
                  <c:v>36.799999999999997</c:v>
                </c:pt>
                <c:pt idx="359">
                  <c:v>36.9</c:v>
                </c:pt>
                <c:pt idx="360">
                  <c:v>37</c:v>
                </c:pt>
                <c:pt idx="361">
                  <c:v>37.1</c:v>
                </c:pt>
                <c:pt idx="362">
                  <c:v>37.200000000000003</c:v>
                </c:pt>
                <c:pt idx="363">
                  <c:v>37.299999999999997</c:v>
                </c:pt>
                <c:pt idx="364">
                  <c:v>37.4</c:v>
                </c:pt>
                <c:pt idx="365">
                  <c:v>37.5</c:v>
                </c:pt>
                <c:pt idx="366">
                  <c:v>37.6</c:v>
                </c:pt>
                <c:pt idx="367">
                  <c:v>37.700000000000003</c:v>
                </c:pt>
                <c:pt idx="368">
                  <c:v>37.799999999999997</c:v>
                </c:pt>
                <c:pt idx="369">
                  <c:v>37.9</c:v>
                </c:pt>
                <c:pt idx="370">
                  <c:v>38</c:v>
                </c:pt>
                <c:pt idx="371">
                  <c:v>38.1</c:v>
                </c:pt>
                <c:pt idx="372">
                  <c:v>38.200000000000003</c:v>
                </c:pt>
                <c:pt idx="373">
                  <c:v>38.299999999999997</c:v>
                </c:pt>
                <c:pt idx="374">
                  <c:v>38.4</c:v>
                </c:pt>
                <c:pt idx="375">
                  <c:v>38.5</c:v>
                </c:pt>
                <c:pt idx="376">
                  <c:v>38.6</c:v>
                </c:pt>
                <c:pt idx="377">
                  <c:v>38.700000000000003</c:v>
                </c:pt>
                <c:pt idx="378">
                  <c:v>38.799999999999997</c:v>
                </c:pt>
                <c:pt idx="379">
                  <c:v>38.9</c:v>
                </c:pt>
                <c:pt idx="380">
                  <c:v>39</c:v>
                </c:pt>
                <c:pt idx="381">
                  <c:v>39.1</c:v>
                </c:pt>
                <c:pt idx="382">
                  <c:v>39.200000000000003</c:v>
                </c:pt>
                <c:pt idx="383">
                  <c:v>39.299999999999997</c:v>
                </c:pt>
                <c:pt idx="384">
                  <c:v>39.4</c:v>
                </c:pt>
                <c:pt idx="385">
                  <c:v>39.5</c:v>
                </c:pt>
                <c:pt idx="386">
                  <c:v>39.6</c:v>
                </c:pt>
                <c:pt idx="387">
                  <c:v>39.700000000000003</c:v>
                </c:pt>
                <c:pt idx="388">
                  <c:v>39.799999999999997</c:v>
                </c:pt>
                <c:pt idx="389">
                  <c:v>39.9</c:v>
                </c:pt>
                <c:pt idx="390">
                  <c:v>40</c:v>
                </c:pt>
                <c:pt idx="391">
                  <c:v>40.1</c:v>
                </c:pt>
                <c:pt idx="392">
                  <c:v>40.200000000000003</c:v>
                </c:pt>
                <c:pt idx="393">
                  <c:v>40.299999999999997</c:v>
                </c:pt>
                <c:pt idx="394">
                  <c:v>40.4</c:v>
                </c:pt>
                <c:pt idx="395">
                  <c:v>40.5</c:v>
                </c:pt>
                <c:pt idx="396">
                  <c:v>40.6</c:v>
                </c:pt>
                <c:pt idx="397">
                  <c:v>40.700000000000003</c:v>
                </c:pt>
                <c:pt idx="398">
                  <c:v>40.799999999999997</c:v>
                </c:pt>
                <c:pt idx="399">
                  <c:v>40.9</c:v>
                </c:pt>
                <c:pt idx="400">
                  <c:v>41</c:v>
                </c:pt>
                <c:pt idx="401">
                  <c:v>41.1</c:v>
                </c:pt>
                <c:pt idx="402">
                  <c:v>41.2</c:v>
                </c:pt>
                <c:pt idx="403">
                  <c:v>41.3</c:v>
                </c:pt>
                <c:pt idx="404">
                  <c:v>41.4</c:v>
                </c:pt>
                <c:pt idx="405">
                  <c:v>41.5</c:v>
                </c:pt>
                <c:pt idx="406">
                  <c:v>41.6</c:v>
                </c:pt>
                <c:pt idx="407">
                  <c:v>41.7</c:v>
                </c:pt>
                <c:pt idx="408">
                  <c:v>41.8</c:v>
                </c:pt>
                <c:pt idx="409">
                  <c:v>41.9</c:v>
                </c:pt>
                <c:pt idx="410">
                  <c:v>42</c:v>
                </c:pt>
                <c:pt idx="411">
                  <c:v>42.1</c:v>
                </c:pt>
                <c:pt idx="412">
                  <c:v>42.2</c:v>
                </c:pt>
                <c:pt idx="413">
                  <c:v>42.3</c:v>
                </c:pt>
                <c:pt idx="414">
                  <c:v>42.4</c:v>
                </c:pt>
                <c:pt idx="415">
                  <c:v>42.5</c:v>
                </c:pt>
                <c:pt idx="416">
                  <c:v>42.6</c:v>
                </c:pt>
                <c:pt idx="417">
                  <c:v>42.7</c:v>
                </c:pt>
                <c:pt idx="418">
                  <c:v>42.8</c:v>
                </c:pt>
                <c:pt idx="419">
                  <c:v>42.9</c:v>
                </c:pt>
                <c:pt idx="420">
                  <c:v>43</c:v>
                </c:pt>
                <c:pt idx="421">
                  <c:v>43.1</c:v>
                </c:pt>
                <c:pt idx="422">
                  <c:v>43.2</c:v>
                </c:pt>
                <c:pt idx="423">
                  <c:v>43.3</c:v>
                </c:pt>
                <c:pt idx="424">
                  <c:v>43.4</c:v>
                </c:pt>
                <c:pt idx="425">
                  <c:v>43.5</c:v>
                </c:pt>
                <c:pt idx="426">
                  <c:v>43.6</c:v>
                </c:pt>
                <c:pt idx="427">
                  <c:v>43.7</c:v>
                </c:pt>
                <c:pt idx="428">
                  <c:v>43.8</c:v>
                </c:pt>
                <c:pt idx="429">
                  <c:v>43.9</c:v>
                </c:pt>
                <c:pt idx="430">
                  <c:v>44</c:v>
                </c:pt>
                <c:pt idx="431">
                  <c:v>44.1</c:v>
                </c:pt>
                <c:pt idx="432">
                  <c:v>44.2</c:v>
                </c:pt>
                <c:pt idx="433">
                  <c:v>44.3</c:v>
                </c:pt>
                <c:pt idx="434">
                  <c:v>44.4</c:v>
                </c:pt>
                <c:pt idx="435">
                  <c:v>44.5</c:v>
                </c:pt>
                <c:pt idx="436">
                  <c:v>44.6</c:v>
                </c:pt>
                <c:pt idx="437">
                  <c:v>44.7</c:v>
                </c:pt>
                <c:pt idx="438">
                  <c:v>44.8</c:v>
                </c:pt>
                <c:pt idx="439">
                  <c:v>44.9</c:v>
                </c:pt>
                <c:pt idx="440">
                  <c:v>45</c:v>
                </c:pt>
                <c:pt idx="441">
                  <c:v>45.1</c:v>
                </c:pt>
                <c:pt idx="442">
                  <c:v>45.2</c:v>
                </c:pt>
                <c:pt idx="443">
                  <c:v>45.3</c:v>
                </c:pt>
                <c:pt idx="444">
                  <c:v>45.4</c:v>
                </c:pt>
                <c:pt idx="445">
                  <c:v>45.5</c:v>
                </c:pt>
                <c:pt idx="446">
                  <c:v>45.6</c:v>
                </c:pt>
                <c:pt idx="447">
                  <c:v>45.7</c:v>
                </c:pt>
                <c:pt idx="448">
                  <c:v>45.8</c:v>
                </c:pt>
                <c:pt idx="449">
                  <c:v>45.9</c:v>
                </c:pt>
                <c:pt idx="450">
                  <c:v>46</c:v>
                </c:pt>
                <c:pt idx="451">
                  <c:v>46.1</c:v>
                </c:pt>
                <c:pt idx="452">
                  <c:v>46.2</c:v>
                </c:pt>
                <c:pt idx="453">
                  <c:v>46.3</c:v>
                </c:pt>
                <c:pt idx="454">
                  <c:v>46.4</c:v>
                </c:pt>
                <c:pt idx="455">
                  <c:v>46.5</c:v>
                </c:pt>
                <c:pt idx="456">
                  <c:v>46.6</c:v>
                </c:pt>
                <c:pt idx="457">
                  <c:v>46.7</c:v>
                </c:pt>
                <c:pt idx="458">
                  <c:v>46.8</c:v>
                </c:pt>
                <c:pt idx="459">
                  <c:v>46.9</c:v>
                </c:pt>
                <c:pt idx="460">
                  <c:v>47</c:v>
                </c:pt>
                <c:pt idx="461">
                  <c:v>47.1</c:v>
                </c:pt>
                <c:pt idx="462">
                  <c:v>47.2</c:v>
                </c:pt>
                <c:pt idx="463">
                  <c:v>47.3</c:v>
                </c:pt>
                <c:pt idx="464">
                  <c:v>47.4</c:v>
                </c:pt>
                <c:pt idx="465">
                  <c:v>47.5</c:v>
                </c:pt>
                <c:pt idx="466">
                  <c:v>47.6</c:v>
                </c:pt>
                <c:pt idx="467">
                  <c:v>47.7</c:v>
                </c:pt>
                <c:pt idx="468">
                  <c:v>47.8</c:v>
                </c:pt>
                <c:pt idx="469">
                  <c:v>47.9</c:v>
                </c:pt>
                <c:pt idx="470">
                  <c:v>48</c:v>
                </c:pt>
                <c:pt idx="471">
                  <c:v>48.1</c:v>
                </c:pt>
                <c:pt idx="472">
                  <c:v>48.2</c:v>
                </c:pt>
                <c:pt idx="473">
                  <c:v>48.3</c:v>
                </c:pt>
                <c:pt idx="474">
                  <c:v>48.4</c:v>
                </c:pt>
                <c:pt idx="475">
                  <c:v>48.5</c:v>
                </c:pt>
                <c:pt idx="476">
                  <c:v>48.6</c:v>
                </c:pt>
                <c:pt idx="477">
                  <c:v>48.7</c:v>
                </c:pt>
                <c:pt idx="478">
                  <c:v>48.8</c:v>
                </c:pt>
                <c:pt idx="479">
                  <c:v>48.9</c:v>
                </c:pt>
                <c:pt idx="480">
                  <c:v>49</c:v>
                </c:pt>
                <c:pt idx="481">
                  <c:v>49.1</c:v>
                </c:pt>
                <c:pt idx="482">
                  <c:v>49.2</c:v>
                </c:pt>
                <c:pt idx="483">
                  <c:v>49.3</c:v>
                </c:pt>
                <c:pt idx="484">
                  <c:v>49.4</c:v>
                </c:pt>
                <c:pt idx="485">
                  <c:v>49.5</c:v>
                </c:pt>
                <c:pt idx="486">
                  <c:v>49.6</c:v>
                </c:pt>
                <c:pt idx="487">
                  <c:v>49.7</c:v>
                </c:pt>
                <c:pt idx="488">
                  <c:v>49.8</c:v>
                </c:pt>
                <c:pt idx="489">
                  <c:v>49.9</c:v>
                </c:pt>
                <c:pt idx="490">
                  <c:v>50</c:v>
                </c:pt>
                <c:pt idx="491">
                  <c:v>50.1</c:v>
                </c:pt>
                <c:pt idx="492">
                  <c:v>50.2</c:v>
                </c:pt>
                <c:pt idx="493">
                  <c:v>50.3</c:v>
                </c:pt>
                <c:pt idx="494">
                  <c:v>50.4</c:v>
                </c:pt>
                <c:pt idx="495">
                  <c:v>50.5</c:v>
                </c:pt>
                <c:pt idx="496">
                  <c:v>50.6</c:v>
                </c:pt>
                <c:pt idx="497">
                  <c:v>50.7</c:v>
                </c:pt>
                <c:pt idx="498">
                  <c:v>50.8</c:v>
                </c:pt>
                <c:pt idx="499">
                  <c:v>50.9</c:v>
                </c:pt>
                <c:pt idx="500">
                  <c:v>51</c:v>
                </c:pt>
                <c:pt idx="501">
                  <c:v>51.1</c:v>
                </c:pt>
                <c:pt idx="502">
                  <c:v>51.2</c:v>
                </c:pt>
                <c:pt idx="503">
                  <c:v>51.3</c:v>
                </c:pt>
                <c:pt idx="504">
                  <c:v>51.4</c:v>
                </c:pt>
                <c:pt idx="505">
                  <c:v>51.5</c:v>
                </c:pt>
                <c:pt idx="506">
                  <c:v>51.6</c:v>
                </c:pt>
                <c:pt idx="507">
                  <c:v>51.7</c:v>
                </c:pt>
                <c:pt idx="508">
                  <c:v>51.8</c:v>
                </c:pt>
                <c:pt idx="509">
                  <c:v>51.9</c:v>
                </c:pt>
                <c:pt idx="510">
                  <c:v>52</c:v>
                </c:pt>
                <c:pt idx="511">
                  <c:v>52.1</c:v>
                </c:pt>
                <c:pt idx="512">
                  <c:v>52.2</c:v>
                </c:pt>
                <c:pt idx="513">
                  <c:v>52.3</c:v>
                </c:pt>
                <c:pt idx="514">
                  <c:v>52.4</c:v>
                </c:pt>
                <c:pt idx="515">
                  <c:v>52.5</c:v>
                </c:pt>
                <c:pt idx="516">
                  <c:v>52.6</c:v>
                </c:pt>
                <c:pt idx="517">
                  <c:v>52.7</c:v>
                </c:pt>
                <c:pt idx="518">
                  <c:v>52.8</c:v>
                </c:pt>
                <c:pt idx="519">
                  <c:v>52.9</c:v>
                </c:pt>
                <c:pt idx="520">
                  <c:v>53</c:v>
                </c:pt>
                <c:pt idx="521">
                  <c:v>53.1</c:v>
                </c:pt>
                <c:pt idx="522">
                  <c:v>53.2</c:v>
                </c:pt>
                <c:pt idx="523">
                  <c:v>53.3</c:v>
                </c:pt>
                <c:pt idx="524">
                  <c:v>53.4</c:v>
                </c:pt>
                <c:pt idx="525">
                  <c:v>53.5</c:v>
                </c:pt>
                <c:pt idx="526">
                  <c:v>53.6</c:v>
                </c:pt>
                <c:pt idx="527">
                  <c:v>53.7</c:v>
                </c:pt>
                <c:pt idx="528">
                  <c:v>53.8</c:v>
                </c:pt>
                <c:pt idx="529">
                  <c:v>53.9</c:v>
                </c:pt>
                <c:pt idx="530">
                  <c:v>54</c:v>
                </c:pt>
                <c:pt idx="531">
                  <c:v>54.1</c:v>
                </c:pt>
                <c:pt idx="532">
                  <c:v>54.2</c:v>
                </c:pt>
                <c:pt idx="533">
                  <c:v>54.3</c:v>
                </c:pt>
                <c:pt idx="534">
                  <c:v>54.4</c:v>
                </c:pt>
                <c:pt idx="535">
                  <c:v>54.5</c:v>
                </c:pt>
                <c:pt idx="536">
                  <c:v>54.6</c:v>
                </c:pt>
                <c:pt idx="537">
                  <c:v>54.7</c:v>
                </c:pt>
                <c:pt idx="538">
                  <c:v>54.8</c:v>
                </c:pt>
                <c:pt idx="539">
                  <c:v>54.9</c:v>
                </c:pt>
                <c:pt idx="540">
                  <c:v>55</c:v>
                </c:pt>
                <c:pt idx="541">
                  <c:v>55.1</c:v>
                </c:pt>
                <c:pt idx="542">
                  <c:v>55.2</c:v>
                </c:pt>
                <c:pt idx="543">
                  <c:v>55.3</c:v>
                </c:pt>
                <c:pt idx="544">
                  <c:v>55.4</c:v>
                </c:pt>
                <c:pt idx="545">
                  <c:v>55.5</c:v>
                </c:pt>
                <c:pt idx="546">
                  <c:v>55.6</c:v>
                </c:pt>
                <c:pt idx="547">
                  <c:v>55.7</c:v>
                </c:pt>
                <c:pt idx="548">
                  <c:v>55.8</c:v>
                </c:pt>
                <c:pt idx="549">
                  <c:v>55.9</c:v>
                </c:pt>
                <c:pt idx="550">
                  <c:v>56</c:v>
                </c:pt>
                <c:pt idx="551">
                  <c:v>56.1</c:v>
                </c:pt>
                <c:pt idx="552">
                  <c:v>56.2</c:v>
                </c:pt>
                <c:pt idx="553">
                  <c:v>56.3</c:v>
                </c:pt>
                <c:pt idx="554">
                  <c:v>56.4</c:v>
                </c:pt>
                <c:pt idx="555">
                  <c:v>56.5</c:v>
                </c:pt>
                <c:pt idx="556">
                  <c:v>56.6</c:v>
                </c:pt>
                <c:pt idx="557">
                  <c:v>56.7</c:v>
                </c:pt>
                <c:pt idx="558">
                  <c:v>56.8</c:v>
                </c:pt>
                <c:pt idx="559">
                  <c:v>56.9</c:v>
                </c:pt>
                <c:pt idx="560">
                  <c:v>57</c:v>
                </c:pt>
                <c:pt idx="561">
                  <c:v>57.1</c:v>
                </c:pt>
                <c:pt idx="562">
                  <c:v>57.2</c:v>
                </c:pt>
                <c:pt idx="563">
                  <c:v>57.3</c:v>
                </c:pt>
                <c:pt idx="564">
                  <c:v>57.4</c:v>
                </c:pt>
                <c:pt idx="565">
                  <c:v>57.5</c:v>
                </c:pt>
                <c:pt idx="566">
                  <c:v>57.6</c:v>
                </c:pt>
                <c:pt idx="567">
                  <c:v>57.7</c:v>
                </c:pt>
                <c:pt idx="568">
                  <c:v>57.8</c:v>
                </c:pt>
                <c:pt idx="569">
                  <c:v>57.9</c:v>
                </c:pt>
                <c:pt idx="570">
                  <c:v>58</c:v>
                </c:pt>
                <c:pt idx="571">
                  <c:v>58.1</c:v>
                </c:pt>
                <c:pt idx="572">
                  <c:v>58.2</c:v>
                </c:pt>
                <c:pt idx="573">
                  <c:v>58.3</c:v>
                </c:pt>
                <c:pt idx="574">
                  <c:v>58.4</c:v>
                </c:pt>
                <c:pt idx="575">
                  <c:v>58.5</c:v>
                </c:pt>
                <c:pt idx="576">
                  <c:v>58.6</c:v>
                </c:pt>
                <c:pt idx="577">
                  <c:v>58.7</c:v>
                </c:pt>
                <c:pt idx="578">
                  <c:v>58.8</c:v>
                </c:pt>
                <c:pt idx="579">
                  <c:v>58.9</c:v>
                </c:pt>
                <c:pt idx="580">
                  <c:v>59</c:v>
                </c:pt>
                <c:pt idx="581">
                  <c:v>59.1</c:v>
                </c:pt>
                <c:pt idx="582">
                  <c:v>59.2</c:v>
                </c:pt>
                <c:pt idx="583">
                  <c:v>59.3</c:v>
                </c:pt>
                <c:pt idx="584">
                  <c:v>59.4</c:v>
                </c:pt>
                <c:pt idx="585">
                  <c:v>59.5</c:v>
                </c:pt>
                <c:pt idx="586">
                  <c:v>59.6</c:v>
                </c:pt>
                <c:pt idx="587">
                  <c:v>59.7</c:v>
                </c:pt>
                <c:pt idx="588">
                  <c:v>59.8</c:v>
                </c:pt>
                <c:pt idx="589">
                  <c:v>59.9</c:v>
                </c:pt>
                <c:pt idx="590">
                  <c:v>60</c:v>
                </c:pt>
                <c:pt idx="591">
                  <c:v>60.1</c:v>
                </c:pt>
                <c:pt idx="592">
                  <c:v>60.2</c:v>
                </c:pt>
                <c:pt idx="593">
                  <c:v>60.3</c:v>
                </c:pt>
                <c:pt idx="594">
                  <c:v>60.4</c:v>
                </c:pt>
                <c:pt idx="595">
                  <c:v>60.5</c:v>
                </c:pt>
                <c:pt idx="596">
                  <c:v>60.6</c:v>
                </c:pt>
                <c:pt idx="597">
                  <c:v>60.7</c:v>
                </c:pt>
                <c:pt idx="598">
                  <c:v>60.8</c:v>
                </c:pt>
                <c:pt idx="599">
                  <c:v>60.9</c:v>
                </c:pt>
                <c:pt idx="600">
                  <c:v>61</c:v>
                </c:pt>
                <c:pt idx="601">
                  <c:v>61.1</c:v>
                </c:pt>
                <c:pt idx="602">
                  <c:v>61.2</c:v>
                </c:pt>
                <c:pt idx="603">
                  <c:v>61.3</c:v>
                </c:pt>
                <c:pt idx="604">
                  <c:v>61.4</c:v>
                </c:pt>
                <c:pt idx="605">
                  <c:v>61.5</c:v>
                </c:pt>
                <c:pt idx="606">
                  <c:v>61.6</c:v>
                </c:pt>
                <c:pt idx="607">
                  <c:v>61.7</c:v>
                </c:pt>
                <c:pt idx="608">
                  <c:v>61.8</c:v>
                </c:pt>
                <c:pt idx="609">
                  <c:v>61.9</c:v>
                </c:pt>
                <c:pt idx="610">
                  <c:v>62</c:v>
                </c:pt>
                <c:pt idx="611">
                  <c:v>62.1</c:v>
                </c:pt>
                <c:pt idx="612">
                  <c:v>62.2</c:v>
                </c:pt>
                <c:pt idx="613">
                  <c:v>62.3</c:v>
                </c:pt>
                <c:pt idx="614">
                  <c:v>62.4</c:v>
                </c:pt>
                <c:pt idx="615">
                  <c:v>62.5</c:v>
                </c:pt>
                <c:pt idx="616">
                  <c:v>62.6</c:v>
                </c:pt>
                <c:pt idx="617">
                  <c:v>62.7</c:v>
                </c:pt>
                <c:pt idx="618">
                  <c:v>62.8</c:v>
                </c:pt>
                <c:pt idx="619">
                  <c:v>62.9</c:v>
                </c:pt>
                <c:pt idx="620">
                  <c:v>63</c:v>
                </c:pt>
                <c:pt idx="621">
                  <c:v>63.1</c:v>
                </c:pt>
                <c:pt idx="622">
                  <c:v>63.2</c:v>
                </c:pt>
                <c:pt idx="623">
                  <c:v>63.3</c:v>
                </c:pt>
                <c:pt idx="624">
                  <c:v>63.4</c:v>
                </c:pt>
                <c:pt idx="625">
                  <c:v>63.5</c:v>
                </c:pt>
                <c:pt idx="626">
                  <c:v>63.6</c:v>
                </c:pt>
                <c:pt idx="627">
                  <c:v>63.7</c:v>
                </c:pt>
                <c:pt idx="628">
                  <c:v>63.8</c:v>
                </c:pt>
                <c:pt idx="629">
                  <c:v>63.9</c:v>
                </c:pt>
                <c:pt idx="630">
                  <c:v>64</c:v>
                </c:pt>
                <c:pt idx="631">
                  <c:v>64.099999999999994</c:v>
                </c:pt>
                <c:pt idx="632">
                  <c:v>64.2</c:v>
                </c:pt>
                <c:pt idx="633">
                  <c:v>64.3</c:v>
                </c:pt>
                <c:pt idx="634">
                  <c:v>64.400000000000006</c:v>
                </c:pt>
                <c:pt idx="635">
                  <c:v>64.5</c:v>
                </c:pt>
                <c:pt idx="636">
                  <c:v>64.599999999999994</c:v>
                </c:pt>
                <c:pt idx="637">
                  <c:v>64.7</c:v>
                </c:pt>
                <c:pt idx="638">
                  <c:v>64.8</c:v>
                </c:pt>
                <c:pt idx="639">
                  <c:v>64.900000000000006</c:v>
                </c:pt>
                <c:pt idx="640">
                  <c:v>65</c:v>
                </c:pt>
              </c:numCache>
            </c:numRef>
          </c:xVal>
          <c:yVal>
            <c:numRef>
              <c:f>'2016_06_10'!$C$23:$C$663</c:f>
              <c:numCache>
                <c:formatCode>0.00E+00</c:formatCode>
                <c:ptCount val="641"/>
                <c:pt idx="0">
                  <c:v>6.7500000000000001E-12</c:v>
                </c:pt>
                <c:pt idx="1">
                  <c:v>7.0899999999999999E-12</c:v>
                </c:pt>
                <c:pt idx="2">
                  <c:v>1.25E-11</c:v>
                </c:pt>
                <c:pt idx="3">
                  <c:v>1.8799999999999999E-11</c:v>
                </c:pt>
                <c:pt idx="4">
                  <c:v>8.2699999999999996E-11</c:v>
                </c:pt>
                <c:pt idx="5">
                  <c:v>2.2300000000000001E-10</c:v>
                </c:pt>
                <c:pt idx="6">
                  <c:v>3.45E-10</c:v>
                </c:pt>
                <c:pt idx="7">
                  <c:v>4.63E-10</c:v>
                </c:pt>
                <c:pt idx="8">
                  <c:v>5.8299999999999995E-10</c:v>
                </c:pt>
                <c:pt idx="9">
                  <c:v>7.18E-10</c:v>
                </c:pt>
                <c:pt idx="10">
                  <c:v>7.7100000000000003E-10</c:v>
                </c:pt>
                <c:pt idx="11">
                  <c:v>7.3299999999999995E-10</c:v>
                </c:pt>
                <c:pt idx="12">
                  <c:v>6.7099999999999996E-10</c:v>
                </c:pt>
                <c:pt idx="13">
                  <c:v>6.4299999999999995E-10</c:v>
                </c:pt>
                <c:pt idx="14">
                  <c:v>4.7300000000000002E-10</c:v>
                </c:pt>
                <c:pt idx="15">
                  <c:v>1.9900000000000001E-10</c:v>
                </c:pt>
                <c:pt idx="16">
                  <c:v>2.31E-11</c:v>
                </c:pt>
                <c:pt idx="17">
                  <c:v>1.3899999999999999E-12</c:v>
                </c:pt>
                <c:pt idx="18">
                  <c:v>1.4399999999999999E-12</c:v>
                </c:pt>
                <c:pt idx="19">
                  <c:v>9.6700000000000002E-13</c:v>
                </c:pt>
                <c:pt idx="20">
                  <c:v>1.0300000000000001E-12</c:v>
                </c:pt>
                <c:pt idx="21">
                  <c:v>1E-14</c:v>
                </c:pt>
                <c:pt idx="22">
                  <c:v>1E-14</c:v>
                </c:pt>
                <c:pt idx="23">
                  <c:v>1E-14</c:v>
                </c:pt>
                <c:pt idx="24">
                  <c:v>1E-14</c:v>
                </c:pt>
                <c:pt idx="25">
                  <c:v>1E-14</c:v>
                </c:pt>
                <c:pt idx="26">
                  <c:v>1E-14</c:v>
                </c:pt>
                <c:pt idx="27">
                  <c:v>1.98E-12</c:v>
                </c:pt>
                <c:pt idx="28">
                  <c:v>3.1700000000000001E-13</c:v>
                </c:pt>
                <c:pt idx="29">
                  <c:v>2.08E-12</c:v>
                </c:pt>
                <c:pt idx="30">
                  <c:v>2.5999999999999998E-12</c:v>
                </c:pt>
                <c:pt idx="31">
                  <c:v>5.8900000000000001E-13</c:v>
                </c:pt>
                <c:pt idx="32">
                  <c:v>3.25E-14</c:v>
                </c:pt>
                <c:pt idx="33">
                  <c:v>1.8300000000000001E-12</c:v>
                </c:pt>
                <c:pt idx="34">
                  <c:v>1E-14</c:v>
                </c:pt>
                <c:pt idx="35">
                  <c:v>1E-14</c:v>
                </c:pt>
                <c:pt idx="36">
                  <c:v>1E-14</c:v>
                </c:pt>
                <c:pt idx="37">
                  <c:v>1E-14</c:v>
                </c:pt>
                <c:pt idx="38">
                  <c:v>1E-14</c:v>
                </c:pt>
                <c:pt idx="39">
                  <c:v>1E-14</c:v>
                </c:pt>
                <c:pt idx="40">
                  <c:v>1E-14</c:v>
                </c:pt>
                <c:pt idx="41">
                  <c:v>1E-14</c:v>
                </c:pt>
                <c:pt idx="42">
                  <c:v>1E-14</c:v>
                </c:pt>
                <c:pt idx="43">
                  <c:v>1E-14</c:v>
                </c:pt>
                <c:pt idx="44">
                  <c:v>1E-14</c:v>
                </c:pt>
                <c:pt idx="45">
                  <c:v>1E-14</c:v>
                </c:pt>
                <c:pt idx="46">
                  <c:v>1E-14</c:v>
                </c:pt>
                <c:pt idx="47">
                  <c:v>1E-14</c:v>
                </c:pt>
                <c:pt idx="48">
                  <c:v>7.3999999999999998E-13</c:v>
                </c:pt>
                <c:pt idx="49">
                  <c:v>1E-14</c:v>
                </c:pt>
                <c:pt idx="50">
                  <c:v>1E-14</c:v>
                </c:pt>
                <c:pt idx="51">
                  <c:v>1E-14</c:v>
                </c:pt>
                <c:pt idx="52">
                  <c:v>1E-14</c:v>
                </c:pt>
                <c:pt idx="53">
                  <c:v>1E-14</c:v>
                </c:pt>
                <c:pt idx="54">
                  <c:v>1E-14</c:v>
                </c:pt>
                <c:pt idx="55">
                  <c:v>3.6200000000000002E-13</c:v>
                </c:pt>
                <c:pt idx="56">
                  <c:v>7.7200000000000002E-14</c:v>
                </c:pt>
                <c:pt idx="57">
                  <c:v>1.9099999999999999E-13</c:v>
                </c:pt>
                <c:pt idx="58">
                  <c:v>1E-14</c:v>
                </c:pt>
                <c:pt idx="59">
                  <c:v>1E-14</c:v>
                </c:pt>
                <c:pt idx="60">
                  <c:v>1E-14</c:v>
                </c:pt>
                <c:pt idx="61">
                  <c:v>1E-14</c:v>
                </c:pt>
                <c:pt idx="62">
                  <c:v>1E-14</c:v>
                </c:pt>
                <c:pt idx="63">
                  <c:v>1E-14</c:v>
                </c:pt>
                <c:pt idx="64">
                  <c:v>1E-14</c:v>
                </c:pt>
                <c:pt idx="65">
                  <c:v>1E-14</c:v>
                </c:pt>
                <c:pt idx="66">
                  <c:v>1E-14</c:v>
                </c:pt>
                <c:pt idx="67">
                  <c:v>1E-14</c:v>
                </c:pt>
                <c:pt idx="68">
                  <c:v>1E-14</c:v>
                </c:pt>
                <c:pt idx="69">
                  <c:v>1E-14</c:v>
                </c:pt>
                <c:pt idx="70">
                  <c:v>1E-14</c:v>
                </c:pt>
                <c:pt idx="71">
                  <c:v>1E-14</c:v>
                </c:pt>
                <c:pt idx="72">
                  <c:v>1E-14</c:v>
                </c:pt>
                <c:pt idx="73">
                  <c:v>1E-14</c:v>
                </c:pt>
                <c:pt idx="74">
                  <c:v>1E-14</c:v>
                </c:pt>
                <c:pt idx="75">
                  <c:v>1E-14</c:v>
                </c:pt>
                <c:pt idx="76">
                  <c:v>1E-14</c:v>
                </c:pt>
                <c:pt idx="77">
                  <c:v>1E-14</c:v>
                </c:pt>
                <c:pt idx="78">
                  <c:v>1E-14</c:v>
                </c:pt>
                <c:pt idx="79">
                  <c:v>1E-14</c:v>
                </c:pt>
                <c:pt idx="80">
                  <c:v>1E-14</c:v>
                </c:pt>
                <c:pt idx="81">
                  <c:v>1E-14</c:v>
                </c:pt>
                <c:pt idx="82">
                  <c:v>1E-14</c:v>
                </c:pt>
                <c:pt idx="83">
                  <c:v>1E-14</c:v>
                </c:pt>
                <c:pt idx="84">
                  <c:v>1E-14</c:v>
                </c:pt>
                <c:pt idx="85">
                  <c:v>1E-14</c:v>
                </c:pt>
                <c:pt idx="86">
                  <c:v>1E-14</c:v>
                </c:pt>
                <c:pt idx="87">
                  <c:v>1E-14</c:v>
                </c:pt>
                <c:pt idx="88">
                  <c:v>1E-14</c:v>
                </c:pt>
                <c:pt idx="89">
                  <c:v>1E-14</c:v>
                </c:pt>
                <c:pt idx="90">
                  <c:v>1E-14</c:v>
                </c:pt>
                <c:pt idx="91">
                  <c:v>1E-14</c:v>
                </c:pt>
                <c:pt idx="92">
                  <c:v>1E-14</c:v>
                </c:pt>
                <c:pt idx="93">
                  <c:v>1E-14</c:v>
                </c:pt>
                <c:pt idx="94">
                  <c:v>3.12E-12</c:v>
                </c:pt>
                <c:pt idx="95">
                  <c:v>6.1000000000000005E-14</c:v>
                </c:pt>
                <c:pt idx="96">
                  <c:v>1E-14</c:v>
                </c:pt>
                <c:pt idx="97">
                  <c:v>1E-14</c:v>
                </c:pt>
                <c:pt idx="98">
                  <c:v>3.2900000000000001E-13</c:v>
                </c:pt>
                <c:pt idx="99">
                  <c:v>1E-14</c:v>
                </c:pt>
                <c:pt idx="100">
                  <c:v>1E-14</c:v>
                </c:pt>
                <c:pt idx="101">
                  <c:v>1E-14</c:v>
                </c:pt>
                <c:pt idx="102">
                  <c:v>1E-14</c:v>
                </c:pt>
                <c:pt idx="103">
                  <c:v>1E-14</c:v>
                </c:pt>
                <c:pt idx="104">
                  <c:v>1E-14</c:v>
                </c:pt>
                <c:pt idx="105">
                  <c:v>1.6300000000000001E-14</c:v>
                </c:pt>
                <c:pt idx="106">
                  <c:v>1E-14</c:v>
                </c:pt>
                <c:pt idx="107">
                  <c:v>4.3700000000000002E-12</c:v>
                </c:pt>
                <c:pt idx="108">
                  <c:v>4.6800000000000003E-12</c:v>
                </c:pt>
                <c:pt idx="109">
                  <c:v>4.1100000000000001E-12</c:v>
                </c:pt>
                <c:pt idx="110">
                  <c:v>7.7599999999999992E-12</c:v>
                </c:pt>
                <c:pt idx="111">
                  <c:v>3.6700000000000003E-12</c:v>
                </c:pt>
                <c:pt idx="112">
                  <c:v>4.6099999999999999E-12</c:v>
                </c:pt>
                <c:pt idx="113">
                  <c:v>2.71E-12</c:v>
                </c:pt>
                <c:pt idx="114">
                  <c:v>1.08E-12</c:v>
                </c:pt>
                <c:pt idx="115">
                  <c:v>1E-14</c:v>
                </c:pt>
                <c:pt idx="116">
                  <c:v>6.5900000000000002E-13</c:v>
                </c:pt>
                <c:pt idx="117">
                  <c:v>3.2500000000000001E-12</c:v>
                </c:pt>
                <c:pt idx="118">
                  <c:v>4.6099999999999999E-12</c:v>
                </c:pt>
                <c:pt idx="119">
                  <c:v>3.4899999999999999E-12</c:v>
                </c:pt>
                <c:pt idx="120">
                  <c:v>6.2299999999999999E-12</c:v>
                </c:pt>
                <c:pt idx="121">
                  <c:v>4.4899999999999996E-12</c:v>
                </c:pt>
                <c:pt idx="122">
                  <c:v>6.8500000000000001E-12</c:v>
                </c:pt>
                <c:pt idx="123">
                  <c:v>5.0900000000000003E-12</c:v>
                </c:pt>
                <c:pt idx="124">
                  <c:v>1E-14</c:v>
                </c:pt>
                <c:pt idx="125">
                  <c:v>7.0300000000000003E-13</c:v>
                </c:pt>
                <c:pt idx="126">
                  <c:v>3.8600000000000001E-12</c:v>
                </c:pt>
                <c:pt idx="127">
                  <c:v>8.4500000000000005E-12</c:v>
                </c:pt>
                <c:pt idx="128">
                  <c:v>1.0599999999999999E-11</c:v>
                </c:pt>
                <c:pt idx="129">
                  <c:v>1.41E-11</c:v>
                </c:pt>
                <c:pt idx="130">
                  <c:v>1.56E-11</c:v>
                </c:pt>
                <c:pt idx="131">
                  <c:v>1.29E-11</c:v>
                </c:pt>
                <c:pt idx="132">
                  <c:v>1.43E-11</c:v>
                </c:pt>
                <c:pt idx="133">
                  <c:v>1.0799999999999999E-11</c:v>
                </c:pt>
                <c:pt idx="134">
                  <c:v>9.9800000000000007E-12</c:v>
                </c:pt>
                <c:pt idx="135">
                  <c:v>1.23E-11</c:v>
                </c:pt>
                <c:pt idx="136">
                  <c:v>2.7499999999999999E-11</c:v>
                </c:pt>
                <c:pt idx="137">
                  <c:v>5.4599999999999998E-11</c:v>
                </c:pt>
                <c:pt idx="138">
                  <c:v>6.9200000000000004E-11</c:v>
                </c:pt>
                <c:pt idx="139">
                  <c:v>7.8199999999999999E-11</c:v>
                </c:pt>
                <c:pt idx="140">
                  <c:v>7.6599999999999999E-11</c:v>
                </c:pt>
                <c:pt idx="141">
                  <c:v>7.2700000000000005E-11</c:v>
                </c:pt>
                <c:pt idx="142">
                  <c:v>6.0199999999999996E-11</c:v>
                </c:pt>
                <c:pt idx="143">
                  <c:v>4.1499999999999999E-11</c:v>
                </c:pt>
                <c:pt idx="144">
                  <c:v>2.4699999999999999E-11</c:v>
                </c:pt>
                <c:pt idx="145">
                  <c:v>1.7399999999999999E-11</c:v>
                </c:pt>
                <c:pt idx="146">
                  <c:v>3.3100000000000001E-11</c:v>
                </c:pt>
                <c:pt idx="147">
                  <c:v>7.1E-11</c:v>
                </c:pt>
                <c:pt idx="148">
                  <c:v>8.3799999999999998E-11</c:v>
                </c:pt>
                <c:pt idx="149">
                  <c:v>9.3699999999999997E-11</c:v>
                </c:pt>
                <c:pt idx="150">
                  <c:v>9.0499999999999998E-11</c:v>
                </c:pt>
                <c:pt idx="151">
                  <c:v>8.3799999999999998E-11</c:v>
                </c:pt>
                <c:pt idx="152">
                  <c:v>7.9699999999999994E-11</c:v>
                </c:pt>
                <c:pt idx="153">
                  <c:v>5.2300000000000003E-11</c:v>
                </c:pt>
                <c:pt idx="154">
                  <c:v>2.0799999999999999E-11</c:v>
                </c:pt>
                <c:pt idx="155">
                  <c:v>6.6799999999999998E-12</c:v>
                </c:pt>
                <c:pt idx="156">
                  <c:v>1.35E-11</c:v>
                </c:pt>
                <c:pt idx="157">
                  <c:v>2.09E-11</c:v>
                </c:pt>
                <c:pt idx="158">
                  <c:v>2.4699999999999999E-11</c:v>
                </c:pt>
                <c:pt idx="159">
                  <c:v>2.82E-11</c:v>
                </c:pt>
                <c:pt idx="160">
                  <c:v>2.7899999999999999E-11</c:v>
                </c:pt>
                <c:pt idx="161">
                  <c:v>2.1399999999999998E-11</c:v>
                </c:pt>
                <c:pt idx="162">
                  <c:v>1.97E-11</c:v>
                </c:pt>
                <c:pt idx="163">
                  <c:v>1.7599999999999999E-11</c:v>
                </c:pt>
                <c:pt idx="164">
                  <c:v>1.0899999999999999E-11</c:v>
                </c:pt>
                <c:pt idx="165">
                  <c:v>1.52E-11</c:v>
                </c:pt>
                <c:pt idx="166">
                  <c:v>3.6799999999999998E-11</c:v>
                </c:pt>
                <c:pt idx="167">
                  <c:v>6.5500000000000006E-11</c:v>
                </c:pt>
                <c:pt idx="168">
                  <c:v>8.0299999999999997E-11</c:v>
                </c:pt>
                <c:pt idx="169">
                  <c:v>8.8599999999999996E-11</c:v>
                </c:pt>
                <c:pt idx="170">
                  <c:v>8.7900000000000001E-11</c:v>
                </c:pt>
                <c:pt idx="171">
                  <c:v>7.5E-11</c:v>
                </c:pt>
                <c:pt idx="172">
                  <c:v>5.8899999999999998E-11</c:v>
                </c:pt>
                <c:pt idx="173">
                  <c:v>4.1499999999999999E-11</c:v>
                </c:pt>
                <c:pt idx="174">
                  <c:v>1.2200000000000001E-11</c:v>
                </c:pt>
                <c:pt idx="175">
                  <c:v>2.9200000000000001E-12</c:v>
                </c:pt>
                <c:pt idx="176">
                  <c:v>1.1399999999999999E-13</c:v>
                </c:pt>
                <c:pt idx="177">
                  <c:v>1.2199999999999999E-14</c:v>
                </c:pt>
                <c:pt idx="178">
                  <c:v>5.8900000000000001E-13</c:v>
                </c:pt>
                <c:pt idx="179">
                  <c:v>1E-14</c:v>
                </c:pt>
                <c:pt idx="180">
                  <c:v>1.57E-12</c:v>
                </c:pt>
                <c:pt idx="181">
                  <c:v>2.0400000000000002E-12</c:v>
                </c:pt>
                <c:pt idx="182">
                  <c:v>1E-14</c:v>
                </c:pt>
                <c:pt idx="183">
                  <c:v>7.3599999999999999E-13</c:v>
                </c:pt>
                <c:pt idx="184">
                  <c:v>1E-14</c:v>
                </c:pt>
                <c:pt idx="185">
                  <c:v>1.4000000000000001E-12</c:v>
                </c:pt>
                <c:pt idx="186">
                  <c:v>4.16E-12</c:v>
                </c:pt>
                <c:pt idx="187">
                  <c:v>5.7099999999999997E-12</c:v>
                </c:pt>
                <c:pt idx="188">
                  <c:v>4.6700000000000001E-12</c:v>
                </c:pt>
                <c:pt idx="189">
                  <c:v>6.7799999999999998E-12</c:v>
                </c:pt>
                <c:pt idx="190">
                  <c:v>7.2299999999999997E-12</c:v>
                </c:pt>
                <c:pt idx="191">
                  <c:v>7.3699999999999995E-12</c:v>
                </c:pt>
                <c:pt idx="192">
                  <c:v>4.4300000000000003E-12</c:v>
                </c:pt>
                <c:pt idx="193">
                  <c:v>2.5700000000000002E-12</c:v>
                </c:pt>
                <c:pt idx="194">
                  <c:v>6.5400000000000004E-13</c:v>
                </c:pt>
                <c:pt idx="195">
                  <c:v>1E-14</c:v>
                </c:pt>
                <c:pt idx="196">
                  <c:v>1E-14</c:v>
                </c:pt>
                <c:pt idx="197">
                  <c:v>1E-14</c:v>
                </c:pt>
                <c:pt idx="198">
                  <c:v>5.9799999999999998E-13</c:v>
                </c:pt>
                <c:pt idx="199">
                  <c:v>3.6600000000000001E-13</c:v>
                </c:pt>
                <c:pt idx="200">
                  <c:v>1.23E-12</c:v>
                </c:pt>
                <c:pt idx="201">
                  <c:v>1E-14</c:v>
                </c:pt>
                <c:pt idx="202">
                  <c:v>7.2400000000000005E-13</c:v>
                </c:pt>
                <c:pt idx="203">
                  <c:v>2.72E-13</c:v>
                </c:pt>
                <c:pt idx="204">
                  <c:v>1E-14</c:v>
                </c:pt>
                <c:pt idx="205">
                  <c:v>4.0699999999999998E-13</c:v>
                </c:pt>
                <c:pt idx="206">
                  <c:v>1E-14</c:v>
                </c:pt>
                <c:pt idx="207">
                  <c:v>1E-14</c:v>
                </c:pt>
                <c:pt idx="208">
                  <c:v>1E-14</c:v>
                </c:pt>
                <c:pt idx="209">
                  <c:v>1E-14</c:v>
                </c:pt>
                <c:pt idx="210">
                  <c:v>1E-14</c:v>
                </c:pt>
                <c:pt idx="211">
                  <c:v>1E-14</c:v>
                </c:pt>
                <c:pt idx="212">
                  <c:v>1E-14</c:v>
                </c:pt>
                <c:pt idx="213">
                  <c:v>9.4299999999999992E-13</c:v>
                </c:pt>
                <c:pt idx="214">
                  <c:v>2.2799999999999999E-13</c:v>
                </c:pt>
                <c:pt idx="215">
                  <c:v>1E-14</c:v>
                </c:pt>
                <c:pt idx="216">
                  <c:v>1E-14</c:v>
                </c:pt>
                <c:pt idx="217">
                  <c:v>1E-14</c:v>
                </c:pt>
                <c:pt idx="218">
                  <c:v>8.6199999999999996E-13</c:v>
                </c:pt>
                <c:pt idx="219">
                  <c:v>1E-14</c:v>
                </c:pt>
                <c:pt idx="220">
                  <c:v>1E-14</c:v>
                </c:pt>
                <c:pt idx="221">
                  <c:v>1E-14</c:v>
                </c:pt>
                <c:pt idx="222">
                  <c:v>1E-14</c:v>
                </c:pt>
                <c:pt idx="223">
                  <c:v>1E-14</c:v>
                </c:pt>
                <c:pt idx="224">
                  <c:v>1E-14</c:v>
                </c:pt>
                <c:pt idx="225">
                  <c:v>1E-14</c:v>
                </c:pt>
                <c:pt idx="226">
                  <c:v>1E-14</c:v>
                </c:pt>
                <c:pt idx="227">
                  <c:v>7.11E-13</c:v>
                </c:pt>
                <c:pt idx="228">
                  <c:v>2.5199999999999999E-13</c:v>
                </c:pt>
                <c:pt idx="229">
                  <c:v>1E-14</c:v>
                </c:pt>
                <c:pt idx="230">
                  <c:v>1.24E-12</c:v>
                </c:pt>
                <c:pt idx="231">
                  <c:v>1E-14</c:v>
                </c:pt>
                <c:pt idx="232">
                  <c:v>1.7500000000000001E-13</c:v>
                </c:pt>
                <c:pt idx="233">
                  <c:v>3.4599999999999999E-13</c:v>
                </c:pt>
                <c:pt idx="234">
                  <c:v>1E-14</c:v>
                </c:pt>
                <c:pt idx="235">
                  <c:v>1E-14</c:v>
                </c:pt>
                <c:pt idx="236">
                  <c:v>1E-14</c:v>
                </c:pt>
                <c:pt idx="237">
                  <c:v>2.97E-13</c:v>
                </c:pt>
                <c:pt idx="238">
                  <c:v>6.5400000000000004E-13</c:v>
                </c:pt>
                <c:pt idx="239">
                  <c:v>1E-14</c:v>
                </c:pt>
                <c:pt idx="240">
                  <c:v>1.7699999999999999E-12</c:v>
                </c:pt>
                <c:pt idx="241">
                  <c:v>1.24E-12</c:v>
                </c:pt>
                <c:pt idx="242">
                  <c:v>2.0299999999999999E-14</c:v>
                </c:pt>
                <c:pt idx="243">
                  <c:v>1E-14</c:v>
                </c:pt>
                <c:pt idx="244">
                  <c:v>1E-14</c:v>
                </c:pt>
                <c:pt idx="245">
                  <c:v>9.96E-13</c:v>
                </c:pt>
                <c:pt idx="246">
                  <c:v>1.48E-12</c:v>
                </c:pt>
                <c:pt idx="247">
                  <c:v>4.3700000000000002E-12</c:v>
                </c:pt>
                <c:pt idx="248">
                  <c:v>4.1999999999999999E-12</c:v>
                </c:pt>
                <c:pt idx="249">
                  <c:v>7.3200000000000003E-12</c:v>
                </c:pt>
                <c:pt idx="250">
                  <c:v>7.0200000000000004E-12</c:v>
                </c:pt>
                <c:pt idx="251">
                  <c:v>5.4800000000000001E-12</c:v>
                </c:pt>
                <c:pt idx="252">
                  <c:v>6.1000000000000003E-12</c:v>
                </c:pt>
                <c:pt idx="253">
                  <c:v>6.3000000000000002E-12</c:v>
                </c:pt>
                <c:pt idx="254">
                  <c:v>1.7199999999999999E-12</c:v>
                </c:pt>
                <c:pt idx="255">
                  <c:v>1.09E-12</c:v>
                </c:pt>
                <c:pt idx="256">
                  <c:v>4.16E-12</c:v>
                </c:pt>
                <c:pt idx="257">
                  <c:v>6.4299999999999999E-12</c:v>
                </c:pt>
                <c:pt idx="258">
                  <c:v>1.2100000000000001E-11</c:v>
                </c:pt>
                <c:pt idx="259">
                  <c:v>1.48E-11</c:v>
                </c:pt>
                <c:pt idx="260">
                  <c:v>9.33E-12</c:v>
                </c:pt>
                <c:pt idx="261">
                  <c:v>1.25E-11</c:v>
                </c:pt>
                <c:pt idx="262">
                  <c:v>1.6500000000000001E-11</c:v>
                </c:pt>
                <c:pt idx="263">
                  <c:v>1.0799999999999999E-11</c:v>
                </c:pt>
                <c:pt idx="264">
                  <c:v>8.3899999999999996E-12</c:v>
                </c:pt>
                <c:pt idx="265">
                  <c:v>1.4700000000000002E-11</c:v>
                </c:pt>
                <c:pt idx="266">
                  <c:v>2.9400000000000003E-11</c:v>
                </c:pt>
                <c:pt idx="267">
                  <c:v>4.8800000000000002E-11</c:v>
                </c:pt>
                <c:pt idx="268">
                  <c:v>5.68E-11</c:v>
                </c:pt>
                <c:pt idx="269">
                  <c:v>6.8400000000000004E-11</c:v>
                </c:pt>
                <c:pt idx="270">
                  <c:v>6.1799999999999996E-11</c:v>
                </c:pt>
                <c:pt idx="271">
                  <c:v>5.9099999999999995E-11</c:v>
                </c:pt>
                <c:pt idx="272">
                  <c:v>4.8100000000000001E-11</c:v>
                </c:pt>
                <c:pt idx="273">
                  <c:v>2.9299999999999998E-11</c:v>
                </c:pt>
                <c:pt idx="274">
                  <c:v>5.12E-12</c:v>
                </c:pt>
                <c:pt idx="275">
                  <c:v>1.0700000000000001E-12</c:v>
                </c:pt>
                <c:pt idx="276">
                  <c:v>6.8299999999999998E-12</c:v>
                </c:pt>
                <c:pt idx="277">
                  <c:v>1.1300000000000001E-11</c:v>
                </c:pt>
                <c:pt idx="278">
                  <c:v>1.58E-11</c:v>
                </c:pt>
                <c:pt idx="279">
                  <c:v>1.38E-11</c:v>
                </c:pt>
                <c:pt idx="280">
                  <c:v>1.35E-11</c:v>
                </c:pt>
                <c:pt idx="281">
                  <c:v>1.54E-11</c:v>
                </c:pt>
                <c:pt idx="282">
                  <c:v>1.58E-11</c:v>
                </c:pt>
                <c:pt idx="283">
                  <c:v>1.0099999999999999E-11</c:v>
                </c:pt>
                <c:pt idx="284">
                  <c:v>4.4899999999999996E-12</c:v>
                </c:pt>
                <c:pt idx="285">
                  <c:v>1.9699999999999999E-12</c:v>
                </c:pt>
                <c:pt idx="286">
                  <c:v>2.9300000000000001E-13</c:v>
                </c:pt>
                <c:pt idx="287">
                  <c:v>2.9799999999999998E-12</c:v>
                </c:pt>
                <c:pt idx="288">
                  <c:v>2.0400000000000002E-12</c:v>
                </c:pt>
                <c:pt idx="289">
                  <c:v>2.8799999999999998E-12</c:v>
                </c:pt>
                <c:pt idx="290">
                  <c:v>3.6899999999999998E-12</c:v>
                </c:pt>
                <c:pt idx="291">
                  <c:v>2.0400000000000002E-12</c:v>
                </c:pt>
                <c:pt idx="292">
                  <c:v>1.7800000000000001E-12</c:v>
                </c:pt>
                <c:pt idx="293">
                  <c:v>8.1300000000000004E-14</c:v>
                </c:pt>
                <c:pt idx="294">
                  <c:v>9.9999999999999998E-13</c:v>
                </c:pt>
                <c:pt idx="295">
                  <c:v>1E-14</c:v>
                </c:pt>
                <c:pt idx="296">
                  <c:v>1E-14</c:v>
                </c:pt>
                <c:pt idx="297">
                  <c:v>6.1000000000000003E-13</c:v>
                </c:pt>
                <c:pt idx="298">
                  <c:v>2.5900000000000001E-12</c:v>
                </c:pt>
                <c:pt idx="299">
                  <c:v>5.8500000000000003E-13</c:v>
                </c:pt>
                <c:pt idx="300">
                  <c:v>1E-14</c:v>
                </c:pt>
                <c:pt idx="301">
                  <c:v>1.57E-12</c:v>
                </c:pt>
                <c:pt idx="302">
                  <c:v>1.38E-12</c:v>
                </c:pt>
                <c:pt idx="303">
                  <c:v>1E-14</c:v>
                </c:pt>
                <c:pt idx="304">
                  <c:v>1E-14</c:v>
                </c:pt>
                <c:pt idx="305">
                  <c:v>1E-14</c:v>
                </c:pt>
                <c:pt idx="306">
                  <c:v>1.0099999999999999E-12</c:v>
                </c:pt>
                <c:pt idx="307">
                  <c:v>1E-14</c:v>
                </c:pt>
                <c:pt idx="308">
                  <c:v>1E-14</c:v>
                </c:pt>
                <c:pt idx="309">
                  <c:v>1E-14</c:v>
                </c:pt>
                <c:pt idx="310">
                  <c:v>1E-14</c:v>
                </c:pt>
                <c:pt idx="311">
                  <c:v>1E-14</c:v>
                </c:pt>
                <c:pt idx="312">
                  <c:v>1E-14</c:v>
                </c:pt>
                <c:pt idx="313">
                  <c:v>1E-14</c:v>
                </c:pt>
                <c:pt idx="314">
                  <c:v>4.8399999999999996E-13</c:v>
                </c:pt>
                <c:pt idx="315">
                  <c:v>1E-14</c:v>
                </c:pt>
                <c:pt idx="316">
                  <c:v>1.98E-12</c:v>
                </c:pt>
                <c:pt idx="317">
                  <c:v>1E-14</c:v>
                </c:pt>
                <c:pt idx="318">
                  <c:v>1.6400000000000001E-12</c:v>
                </c:pt>
                <c:pt idx="319">
                  <c:v>1E-14</c:v>
                </c:pt>
                <c:pt idx="320">
                  <c:v>1E-14</c:v>
                </c:pt>
                <c:pt idx="321">
                  <c:v>1E-14</c:v>
                </c:pt>
                <c:pt idx="322">
                  <c:v>1.1E-12</c:v>
                </c:pt>
                <c:pt idx="323">
                  <c:v>1.0300000000000001E-12</c:v>
                </c:pt>
                <c:pt idx="324">
                  <c:v>1E-14</c:v>
                </c:pt>
                <c:pt idx="325">
                  <c:v>1E-14</c:v>
                </c:pt>
                <c:pt idx="326">
                  <c:v>1.95E-13</c:v>
                </c:pt>
                <c:pt idx="327">
                  <c:v>1E-14</c:v>
                </c:pt>
                <c:pt idx="328">
                  <c:v>1E-14</c:v>
                </c:pt>
                <c:pt idx="329">
                  <c:v>1E-14</c:v>
                </c:pt>
                <c:pt idx="330">
                  <c:v>1E-14</c:v>
                </c:pt>
                <c:pt idx="331">
                  <c:v>1E-14</c:v>
                </c:pt>
                <c:pt idx="332">
                  <c:v>1E-14</c:v>
                </c:pt>
                <c:pt idx="333">
                  <c:v>1E-14</c:v>
                </c:pt>
                <c:pt idx="334">
                  <c:v>2.72E-13</c:v>
                </c:pt>
                <c:pt idx="335">
                  <c:v>1E-14</c:v>
                </c:pt>
                <c:pt idx="336">
                  <c:v>1E-14</c:v>
                </c:pt>
                <c:pt idx="337">
                  <c:v>1E-14</c:v>
                </c:pt>
                <c:pt idx="338">
                  <c:v>1E-14</c:v>
                </c:pt>
                <c:pt idx="339">
                  <c:v>1E-14</c:v>
                </c:pt>
                <c:pt idx="340">
                  <c:v>1E-14</c:v>
                </c:pt>
                <c:pt idx="341">
                  <c:v>1E-14</c:v>
                </c:pt>
                <c:pt idx="342">
                  <c:v>1E-14</c:v>
                </c:pt>
                <c:pt idx="343">
                  <c:v>1E-14</c:v>
                </c:pt>
                <c:pt idx="344">
                  <c:v>1E-14</c:v>
                </c:pt>
                <c:pt idx="345">
                  <c:v>1E-14</c:v>
                </c:pt>
                <c:pt idx="346">
                  <c:v>2.24E-13</c:v>
                </c:pt>
                <c:pt idx="347">
                  <c:v>1.4999999999999999E-13</c:v>
                </c:pt>
                <c:pt idx="348">
                  <c:v>1.7400000000000001E-12</c:v>
                </c:pt>
                <c:pt idx="349">
                  <c:v>3.3299999999999999E-13</c:v>
                </c:pt>
                <c:pt idx="350">
                  <c:v>1.1499999999999999E-12</c:v>
                </c:pt>
                <c:pt idx="351">
                  <c:v>1E-14</c:v>
                </c:pt>
                <c:pt idx="352">
                  <c:v>1E-14</c:v>
                </c:pt>
                <c:pt idx="353">
                  <c:v>1E-14</c:v>
                </c:pt>
                <c:pt idx="354">
                  <c:v>1E-14</c:v>
                </c:pt>
                <c:pt idx="355">
                  <c:v>1E-14</c:v>
                </c:pt>
                <c:pt idx="356">
                  <c:v>2.5400000000000001E-12</c:v>
                </c:pt>
                <c:pt idx="357">
                  <c:v>1.75E-12</c:v>
                </c:pt>
                <c:pt idx="358">
                  <c:v>2.1900000000000002E-12</c:v>
                </c:pt>
                <c:pt idx="359">
                  <c:v>2.7500000000000002E-12</c:v>
                </c:pt>
                <c:pt idx="360">
                  <c:v>1.5000000000000001E-12</c:v>
                </c:pt>
                <c:pt idx="361">
                  <c:v>1.3100000000000001E-12</c:v>
                </c:pt>
                <c:pt idx="362">
                  <c:v>1.4000000000000001E-12</c:v>
                </c:pt>
                <c:pt idx="363">
                  <c:v>1.2100000000000001E-12</c:v>
                </c:pt>
                <c:pt idx="364">
                  <c:v>7.3599999999999999E-13</c:v>
                </c:pt>
                <c:pt idx="365">
                  <c:v>3.2900000000000001E-13</c:v>
                </c:pt>
                <c:pt idx="366">
                  <c:v>9.2699999999999999E-13</c:v>
                </c:pt>
                <c:pt idx="367">
                  <c:v>3.85E-12</c:v>
                </c:pt>
                <c:pt idx="368">
                  <c:v>3.0200000000000001E-12</c:v>
                </c:pt>
                <c:pt idx="369">
                  <c:v>3.4800000000000001E-12</c:v>
                </c:pt>
                <c:pt idx="370">
                  <c:v>2.5299999999999999E-12</c:v>
                </c:pt>
                <c:pt idx="371">
                  <c:v>1.0200000000000001E-12</c:v>
                </c:pt>
                <c:pt idx="372">
                  <c:v>1.67E-12</c:v>
                </c:pt>
                <c:pt idx="373">
                  <c:v>4.39E-13</c:v>
                </c:pt>
                <c:pt idx="374">
                  <c:v>2.4400000000000001E-12</c:v>
                </c:pt>
                <c:pt idx="375">
                  <c:v>3.0799999999999998E-12</c:v>
                </c:pt>
                <c:pt idx="376">
                  <c:v>2.9599999999999999E-12</c:v>
                </c:pt>
                <c:pt idx="377">
                  <c:v>5.5000000000000004E-12</c:v>
                </c:pt>
                <c:pt idx="378">
                  <c:v>8.2999999999999998E-12</c:v>
                </c:pt>
                <c:pt idx="379">
                  <c:v>7.4699999999999995E-12</c:v>
                </c:pt>
                <c:pt idx="380">
                  <c:v>6.0500000000000003E-12</c:v>
                </c:pt>
                <c:pt idx="381">
                  <c:v>7.8899999999999997E-12</c:v>
                </c:pt>
                <c:pt idx="382">
                  <c:v>6.8100000000000003E-12</c:v>
                </c:pt>
                <c:pt idx="383">
                  <c:v>8.9700000000000008E-12</c:v>
                </c:pt>
                <c:pt idx="384">
                  <c:v>1.32E-11</c:v>
                </c:pt>
                <c:pt idx="385">
                  <c:v>2.09E-11</c:v>
                </c:pt>
                <c:pt idx="386">
                  <c:v>3.5699999999999997E-11</c:v>
                </c:pt>
                <c:pt idx="387">
                  <c:v>4.8699999999999997E-11</c:v>
                </c:pt>
                <c:pt idx="388">
                  <c:v>5.7699999999999998E-11</c:v>
                </c:pt>
                <c:pt idx="389">
                  <c:v>5.6300000000000002E-11</c:v>
                </c:pt>
                <c:pt idx="390">
                  <c:v>5.64E-11</c:v>
                </c:pt>
                <c:pt idx="391">
                  <c:v>4.7799999999999999E-11</c:v>
                </c:pt>
                <c:pt idx="392">
                  <c:v>3.0499999999999998E-11</c:v>
                </c:pt>
                <c:pt idx="393">
                  <c:v>1.23E-11</c:v>
                </c:pt>
                <c:pt idx="394">
                  <c:v>1.4000000000000001E-12</c:v>
                </c:pt>
                <c:pt idx="395">
                  <c:v>1.5500000000000001E-12</c:v>
                </c:pt>
                <c:pt idx="396">
                  <c:v>2.1100000000000001E-12</c:v>
                </c:pt>
                <c:pt idx="397">
                  <c:v>5.6199999999999999E-12</c:v>
                </c:pt>
                <c:pt idx="398">
                  <c:v>8.3699999999999993E-12</c:v>
                </c:pt>
                <c:pt idx="399">
                  <c:v>1.0699999999999999E-11</c:v>
                </c:pt>
                <c:pt idx="400">
                  <c:v>1.1500000000000001E-11</c:v>
                </c:pt>
                <c:pt idx="401">
                  <c:v>1.0099999999999999E-11</c:v>
                </c:pt>
                <c:pt idx="402">
                  <c:v>9.5500000000000003E-12</c:v>
                </c:pt>
                <c:pt idx="403">
                  <c:v>6.4500000000000002E-12</c:v>
                </c:pt>
                <c:pt idx="404">
                  <c:v>8.2100000000000004E-13</c:v>
                </c:pt>
                <c:pt idx="405">
                  <c:v>2.6200000000000001E-12</c:v>
                </c:pt>
                <c:pt idx="406">
                  <c:v>3.37E-12</c:v>
                </c:pt>
                <c:pt idx="407">
                  <c:v>4.5999999999999998E-12</c:v>
                </c:pt>
                <c:pt idx="408">
                  <c:v>5.4599999999999998E-12</c:v>
                </c:pt>
                <c:pt idx="409">
                  <c:v>6.1599999999999996E-12</c:v>
                </c:pt>
                <c:pt idx="410">
                  <c:v>7.8500000000000007E-12</c:v>
                </c:pt>
                <c:pt idx="411">
                  <c:v>6.6000000000000001E-12</c:v>
                </c:pt>
                <c:pt idx="412">
                  <c:v>6.5000000000000002E-12</c:v>
                </c:pt>
                <c:pt idx="413">
                  <c:v>3.2399999999999999E-12</c:v>
                </c:pt>
                <c:pt idx="414">
                  <c:v>3.2399999999999999E-12</c:v>
                </c:pt>
                <c:pt idx="415">
                  <c:v>3.3800000000000001E-12</c:v>
                </c:pt>
                <c:pt idx="416">
                  <c:v>1.7699999999999999E-12</c:v>
                </c:pt>
                <c:pt idx="417">
                  <c:v>4.6999999999999998E-12</c:v>
                </c:pt>
                <c:pt idx="418">
                  <c:v>7.2899999999999998E-12</c:v>
                </c:pt>
                <c:pt idx="419">
                  <c:v>7.0399999999999999E-12</c:v>
                </c:pt>
                <c:pt idx="420">
                  <c:v>6.6199999999999997E-12</c:v>
                </c:pt>
                <c:pt idx="421">
                  <c:v>8.3999999999999998E-12</c:v>
                </c:pt>
                <c:pt idx="422">
                  <c:v>6.6199999999999997E-12</c:v>
                </c:pt>
                <c:pt idx="423">
                  <c:v>5.0900000000000003E-12</c:v>
                </c:pt>
                <c:pt idx="424">
                  <c:v>4.4800000000000003E-12</c:v>
                </c:pt>
                <c:pt idx="425">
                  <c:v>5.2999999999999996E-12</c:v>
                </c:pt>
                <c:pt idx="426">
                  <c:v>7.5300000000000004E-12</c:v>
                </c:pt>
                <c:pt idx="427">
                  <c:v>1.1700000000000001E-11</c:v>
                </c:pt>
                <c:pt idx="428">
                  <c:v>1.62E-11</c:v>
                </c:pt>
                <c:pt idx="429">
                  <c:v>1.8799999999999999E-11</c:v>
                </c:pt>
                <c:pt idx="430">
                  <c:v>1.42E-11</c:v>
                </c:pt>
                <c:pt idx="431">
                  <c:v>1.4E-11</c:v>
                </c:pt>
                <c:pt idx="432">
                  <c:v>8.2999999999999998E-12</c:v>
                </c:pt>
                <c:pt idx="433">
                  <c:v>7.1799999999999997E-12</c:v>
                </c:pt>
                <c:pt idx="434">
                  <c:v>2.9299999999999998E-12</c:v>
                </c:pt>
                <c:pt idx="435">
                  <c:v>2.2400000000000001E-12</c:v>
                </c:pt>
                <c:pt idx="436">
                  <c:v>4.9200000000000002E-13</c:v>
                </c:pt>
                <c:pt idx="437">
                  <c:v>1.52E-12</c:v>
                </c:pt>
                <c:pt idx="438">
                  <c:v>8.9400000000000003E-13</c:v>
                </c:pt>
                <c:pt idx="439">
                  <c:v>2.3499999999999999E-12</c:v>
                </c:pt>
                <c:pt idx="440">
                  <c:v>3.3599999999999998E-12</c:v>
                </c:pt>
                <c:pt idx="441">
                  <c:v>6.0600000000000004E-13</c:v>
                </c:pt>
                <c:pt idx="442">
                  <c:v>1E-14</c:v>
                </c:pt>
                <c:pt idx="443">
                  <c:v>1E-14</c:v>
                </c:pt>
                <c:pt idx="444">
                  <c:v>1E-14</c:v>
                </c:pt>
                <c:pt idx="445">
                  <c:v>1E-14</c:v>
                </c:pt>
                <c:pt idx="446">
                  <c:v>1E-14</c:v>
                </c:pt>
                <c:pt idx="447">
                  <c:v>1E-14</c:v>
                </c:pt>
                <c:pt idx="448">
                  <c:v>1.47E-12</c:v>
                </c:pt>
                <c:pt idx="449">
                  <c:v>1E-14</c:v>
                </c:pt>
                <c:pt idx="450">
                  <c:v>1E-14</c:v>
                </c:pt>
                <c:pt idx="451">
                  <c:v>9.5500000000000007E-13</c:v>
                </c:pt>
                <c:pt idx="452">
                  <c:v>4.7999999999999997E-13</c:v>
                </c:pt>
                <c:pt idx="453">
                  <c:v>1E-14</c:v>
                </c:pt>
                <c:pt idx="454">
                  <c:v>2.23E-12</c:v>
                </c:pt>
                <c:pt idx="455">
                  <c:v>8.1300000000000004E-14</c:v>
                </c:pt>
                <c:pt idx="456">
                  <c:v>2.2199999999999998E-12</c:v>
                </c:pt>
                <c:pt idx="457">
                  <c:v>1.66E-12</c:v>
                </c:pt>
                <c:pt idx="458">
                  <c:v>4.6300000000000005E-13</c:v>
                </c:pt>
                <c:pt idx="459">
                  <c:v>1E-14</c:v>
                </c:pt>
                <c:pt idx="460">
                  <c:v>8.5000000000000001E-13</c:v>
                </c:pt>
                <c:pt idx="461">
                  <c:v>1E-14</c:v>
                </c:pt>
                <c:pt idx="462">
                  <c:v>1E-14</c:v>
                </c:pt>
                <c:pt idx="463">
                  <c:v>1E-14</c:v>
                </c:pt>
                <c:pt idx="464">
                  <c:v>1E-14</c:v>
                </c:pt>
                <c:pt idx="465">
                  <c:v>1.6900000000000001E-12</c:v>
                </c:pt>
                <c:pt idx="466">
                  <c:v>8.3299999999999998E-13</c:v>
                </c:pt>
                <c:pt idx="467">
                  <c:v>1.47E-12</c:v>
                </c:pt>
                <c:pt idx="468">
                  <c:v>0</c:v>
                </c:pt>
                <c:pt idx="469">
                  <c:v>1E-14</c:v>
                </c:pt>
                <c:pt idx="470">
                  <c:v>1.59E-13</c:v>
                </c:pt>
                <c:pt idx="471">
                  <c:v>1E-14</c:v>
                </c:pt>
                <c:pt idx="472">
                  <c:v>1E-14</c:v>
                </c:pt>
                <c:pt idx="473">
                  <c:v>1E-14</c:v>
                </c:pt>
                <c:pt idx="474">
                  <c:v>1E-14</c:v>
                </c:pt>
                <c:pt idx="475">
                  <c:v>1E-14</c:v>
                </c:pt>
                <c:pt idx="476">
                  <c:v>1E-14</c:v>
                </c:pt>
                <c:pt idx="477">
                  <c:v>1E-14</c:v>
                </c:pt>
                <c:pt idx="478">
                  <c:v>1E-14</c:v>
                </c:pt>
                <c:pt idx="479">
                  <c:v>1E-14</c:v>
                </c:pt>
                <c:pt idx="480">
                  <c:v>2.8899999999999998E-13</c:v>
                </c:pt>
                <c:pt idx="481">
                  <c:v>1E-14</c:v>
                </c:pt>
                <c:pt idx="482">
                  <c:v>1E-14</c:v>
                </c:pt>
                <c:pt idx="483">
                  <c:v>4.5899999999999996E-13</c:v>
                </c:pt>
                <c:pt idx="484">
                  <c:v>3.0099999999999998E-13</c:v>
                </c:pt>
                <c:pt idx="485">
                  <c:v>2.72E-13</c:v>
                </c:pt>
                <c:pt idx="486">
                  <c:v>1E-14</c:v>
                </c:pt>
                <c:pt idx="487">
                  <c:v>1E-14</c:v>
                </c:pt>
                <c:pt idx="488">
                  <c:v>1E-14</c:v>
                </c:pt>
                <c:pt idx="489">
                  <c:v>1E-14</c:v>
                </c:pt>
                <c:pt idx="490">
                  <c:v>9.8400000000000005E-13</c:v>
                </c:pt>
                <c:pt idx="491">
                  <c:v>1E-14</c:v>
                </c:pt>
                <c:pt idx="492">
                  <c:v>1E-14</c:v>
                </c:pt>
                <c:pt idx="493">
                  <c:v>1E-14</c:v>
                </c:pt>
                <c:pt idx="494">
                  <c:v>8.9400000000000003E-14</c:v>
                </c:pt>
                <c:pt idx="495">
                  <c:v>1E-14</c:v>
                </c:pt>
                <c:pt idx="496">
                  <c:v>6.9099999999999998E-13</c:v>
                </c:pt>
                <c:pt idx="497">
                  <c:v>1.0099999999999999E-12</c:v>
                </c:pt>
                <c:pt idx="498">
                  <c:v>1.2599999999999999E-13</c:v>
                </c:pt>
                <c:pt idx="499">
                  <c:v>1.6300000000000001E-14</c:v>
                </c:pt>
                <c:pt idx="500">
                  <c:v>1E-14</c:v>
                </c:pt>
                <c:pt idx="501">
                  <c:v>1.2999999999999999E-12</c:v>
                </c:pt>
                <c:pt idx="502">
                  <c:v>7.7600000000000003E-13</c:v>
                </c:pt>
                <c:pt idx="503">
                  <c:v>1.95E-13</c:v>
                </c:pt>
                <c:pt idx="504">
                  <c:v>1E-14</c:v>
                </c:pt>
                <c:pt idx="505">
                  <c:v>6.7099999999999997E-13</c:v>
                </c:pt>
                <c:pt idx="506">
                  <c:v>1E-14</c:v>
                </c:pt>
                <c:pt idx="507">
                  <c:v>3.0099999999999998E-13</c:v>
                </c:pt>
                <c:pt idx="508">
                  <c:v>1.6300000000000001E-14</c:v>
                </c:pt>
                <c:pt idx="509">
                  <c:v>9.8000000000000007E-13</c:v>
                </c:pt>
                <c:pt idx="510">
                  <c:v>1.5500000000000001E-12</c:v>
                </c:pt>
                <c:pt idx="511">
                  <c:v>1.1200000000000001E-12</c:v>
                </c:pt>
                <c:pt idx="512">
                  <c:v>1E-14</c:v>
                </c:pt>
                <c:pt idx="513">
                  <c:v>1E-14</c:v>
                </c:pt>
                <c:pt idx="514">
                  <c:v>1E-14</c:v>
                </c:pt>
                <c:pt idx="515">
                  <c:v>1E-14</c:v>
                </c:pt>
                <c:pt idx="516">
                  <c:v>1.5000000000000001E-12</c:v>
                </c:pt>
                <c:pt idx="517">
                  <c:v>1E-14</c:v>
                </c:pt>
                <c:pt idx="518">
                  <c:v>6.9899999999999995E-13</c:v>
                </c:pt>
                <c:pt idx="519">
                  <c:v>6.1000000000000005E-14</c:v>
                </c:pt>
                <c:pt idx="520">
                  <c:v>4.4299999999999998E-13</c:v>
                </c:pt>
                <c:pt idx="521">
                  <c:v>1E-14</c:v>
                </c:pt>
                <c:pt idx="522">
                  <c:v>1E-14</c:v>
                </c:pt>
                <c:pt idx="523">
                  <c:v>5.2799999999999997E-13</c:v>
                </c:pt>
                <c:pt idx="524">
                  <c:v>7.7200000000000002E-14</c:v>
                </c:pt>
                <c:pt idx="525">
                  <c:v>4.9200000000000002E-13</c:v>
                </c:pt>
                <c:pt idx="526">
                  <c:v>5.1200000000000004E-13</c:v>
                </c:pt>
                <c:pt idx="527">
                  <c:v>1.7400000000000001E-12</c:v>
                </c:pt>
                <c:pt idx="528">
                  <c:v>4.02E-13</c:v>
                </c:pt>
                <c:pt idx="529">
                  <c:v>3.78E-13</c:v>
                </c:pt>
                <c:pt idx="530">
                  <c:v>1.2199999999999999E-14</c:v>
                </c:pt>
                <c:pt idx="531">
                  <c:v>6.7099999999999997E-13</c:v>
                </c:pt>
                <c:pt idx="532">
                  <c:v>1.06E-13</c:v>
                </c:pt>
                <c:pt idx="533">
                  <c:v>1E-14</c:v>
                </c:pt>
                <c:pt idx="534">
                  <c:v>1.3899999999999999E-12</c:v>
                </c:pt>
                <c:pt idx="535">
                  <c:v>9.7599999999999996E-14</c:v>
                </c:pt>
                <c:pt idx="536">
                  <c:v>1.3100000000000001E-12</c:v>
                </c:pt>
                <c:pt idx="537">
                  <c:v>1.5399999999999999E-12</c:v>
                </c:pt>
                <c:pt idx="538">
                  <c:v>2.2400000000000001E-12</c:v>
                </c:pt>
                <c:pt idx="539">
                  <c:v>1.42E-12</c:v>
                </c:pt>
                <c:pt idx="540">
                  <c:v>1.8699999999999999E-12</c:v>
                </c:pt>
                <c:pt idx="541">
                  <c:v>2.8000000000000002E-12</c:v>
                </c:pt>
                <c:pt idx="542">
                  <c:v>2.6799999999999999E-12</c:v>
                </c:pt>
                <c:pt idx="543">
                  <c:v>1.3499999999999999E-12</c:v>
                </c:pt>
                <c:pt idx="544">
                  <c:v>2.1100000000000001E-12</c:v>
                </c:pt>
                <c:pt idx="545">
                  <c:v>1.05E-12</c:v>
                </c:pt>
                <c:pt idx="546">
                  <c:v>5.1200000000000004E-13</c:v>
                </c:pt>
                <c:pt idx="547">
                  <c:v>2.8000000000000002E-13</c:v>
                </c:pt>
                <c:pt idx="548">
                  <c:v>1.6300000000000001E-13</c:v>
                </c:pt>
                <c:pt idx="549">
                  <c:v>1E-14</c:v>
                </c:pt>
                <c:pt idx="550">
                  <c:v>1E-14</c:v>
                </c:pt>
                <c:pt idx="551">
                  <c:v>1.18E-13</c:v>
                </c:pt>
                <c:pt idx="552">
                  <c:v>1E-14</c:v>
                </c:pt>
                <c:pt idx="553">
                  <c:v>1E-14</c:v>
                </c:pt>
                <c:pt idx="554">
                  <c:v>1.6300000000000001E-14</c:v>
                </c:pt>
                <c:pt idx="555">
                  <c:v>1E-14</c:v>
                </c:pt>
                <c:pt idx="556">
                  <c:v>1.2499999999999999E-12</c:v>
                </c:pt>
                <c:pt idx="557">
                  <c:v>1E-14</c:v>
                </c:pt>
                <c:pt idx="558">
                  <c:v>1.33E-12</c:v>
                </c:pt>
                <c:pt idx="559">
                  <c:v>2.1400000000000002E-12</c:v>
                </c:pt>
                <c:pt idx="560">
                  <c:v>1.8300000000000001E-12</c:v>
                </c:pt>
                <c:pt idx="561">
                  <c:v>2.0900000000000002E-12</c:v>
                </c:pt>
                <c:pt idx="562">
                  <c:v>1E-14</c:v>
                </c:pt>
                <c:pt idx="563">
                  <c:v>4.8399999999999996E-13</c:v>
                </c:pt>
                <c:pt idx="564">
                  <c:v>1.2499999999999999E-12</c:v>
                </c:pt>
                <c:pt idx="565">
                  <c:v>5.7699999999999996E-13</c:v>
                </c:pt>
                <c:pt idx="566">
                  <c:v>1E-14</c:v>
                </c:pt>
                <c:pt idx="567">
                  <c:v>1.04E-12</c:v>
                </c:pt>
                <c:pt idx="568">
                  <c:v>9.3499999999999995E-13</c:v>
                </c:pt>
                <c:pt idx="569">
                  <c:v>1.23E-12</c:v>
                </c:pt>
                <c:pt idx="570">
                  <c:v>1E-14</c:v>
                </c:pt>
                <c:pt idx="571">
                  <c:v>6.9100000000000003E-14</c:v>
                </c:pt>
                <c:pt idx="572">
                  <c:v>1E-14</c:v>
                </c:pt>
                <c:pt idx="573">
                  <c:v>1E-14</c:v>
                </c:pt>
                <c:pt idx="574">
                  <c:v>1.3799999999999999E-13</c:v>
                </c:pt>
                <c:pt idx="575">
                  <c:v>1E-14</c:v>
                </c:pt>
                <c:pt idx="576">
                  <c:v>1.7E-12</c:v>
                </c:pt>
                <c:pt idx="577">
                  <c:v>8.5799999999999998E-13</c:v>
                </c:pt>
                <c:pt idx="578">
                  <c:v>1.14E-12</c:v>
                </c:pt>
                <c:pt idx="579">
                  <c:v>8.1300000000000004E-14</c:v>
                </c:pt>
                <c:pt idx="580">
                  <c:v>1E-14</c:v>
                </c:pt>
                <c:pt idx="581">
                  <c:v>7.0300000000000003E-13</c:v>
                </c:pt>
                <c:pt idx="582">
                  <c:v>1.4899999999999999E-12</c:v>
                </c:pt>
                <c:pt idx="583">
                  <c:v>3.1599999999999999E-12</c:v>
                </c:pt>
                <c:pt idx="584">
                  <c:v>2.46E-12</c:v>
                </c:pt>
                <c:pt idx="585">
                  <c:v>8.6199999999999996E-13</c:v>
                </c:pt>
                <c:pt idx="586">
                  <c:v>1E-14</c:v>
                </c:pt>
                <c:pt idx="587">
                  <c:v>1E-14</c:v>
                </c:pt>
                <c:pt idx="588">
                  <c:v>1E-14</c:v>
                </c:pt>
                <c:pt idx="589">
                  <c:v>1E-14</c:v>
                </c:pt>
                <c:pt idx="590">
                  <c:v>1E-14</c:v>
                </c:pt>
                <c:pt idx="591">
                  <c:v>1E-14</c:v>
                </c:pt>
                <c:pt idx="592">
                  <c:v>1E-14</c:v>
                </c:pt>
                <c:pt idx="593">
                  <c:v>1E-14</c:v>
                </c:pt>
                <c:pt idx="594">
                  <c:v>1E-14</c:v>
                </c:pt>
                <c:pt idx="595">
                  <c:v>7.5600000000000001E-13</c:v>
                </c:pt>
                <c:pt idx="596">
                  <c:v>2.1499999999999999E-13</c:v>
                </c:pt>
                <c:pt idx="597">
                  <c:v>5.9799999999999998E-13</c:v>
                </c:pt>
                <c:pt idx="598">
                  <c:v>1.8800000000000001E-12</c:v>
                </c:pt>
                <c:pt idx="599">
                  <c:v>1E-14</c:v>
                </c:pt>
                <c:pt idx="600">
                  <c:v>1.2100000000000001E-12</c:v>
                </c:pt>
                <c:pt idx="601">
                  <c:v>1E-14</c:v>
                </c:pt>
                <c:pt idx="602">
                  <c:v>1E-14</c:v>
                </c:pt>
                <c:pt idx="603">
                  <c:v>7.5600000000000001E-13</c:v>
                </c:pt>
                <c:pt idx="604">
                  <c:v>1.6900000000000001E-12</c:v>
                </c:pt>
                <c:pt idx="605">
                  <c:v>2.0400000000000002E-12</c:v>
                </c:pt>
                <c:pt idx="606">
                  <c:v>1E-14</c:v>
                </c:pt>
                <c:pt idx="607">
                  <c:v>1E-14</c:v>
                </c:pt>
                <c:pt idx="608">
                  <c:v>1E-14</c:v>
                </c:pt>
                <c:pt idx="609">
                  <c:v>1E-14</c:v>
                </c:pt>
                <c:pt idx="610">
                  <c:v>1E-14</c:v>
                </c:pt>
                <c:pt idx="611">
                  <c:v>1.27E-12</c:v>
                </c:pt>
                <c:pt idx="612">
                  <c:v>1.4600000000000001E-13</c:v>
                </c:pt>
                <c:pt idx="613">
                  <c:v>3.25E-14</c:v>
                </c:pt>
                <c:pt idx="614">
                  <c:v>1E-14</c:v>
                </c:pt>
                <c:pt idx="615">
                  <c:v>8.9800000000000001E-13</c:v>
                </c:pt>
                <c:pt idx="616">
                  <c:v>1.28E-12</c:v>
                </c:pt>
                <c:pt idx="617">
                  <c:v>4.7200000000000001E-13</c:v>
                </c:pt>
                <c:pt idx="618">
                  <c:v>6.2599999999999996E-13</c:v>
                </c:pt>
                <c:pt idx="619">
                  <c:v>1.9E-12</c:v>
                </c:pt>
                <c:pt idx="620">
                  <c:v>2.8200000000000001E-12</c:v>
                </c:pt>
                <c:pt idx="621">
                  <c:v>7.3200000000000001E-13</c:v>
                </c:pt>
                <c:pt idx="622">
                  <c:v>6.5400000000000004E-13</c:v>
                </c:pt>
                <c:pt idx="623">
                  <c:v>9.9200000000000001E-13</c:v>
                </c:pt>
                <c:pt idx="624">
                  <c:v>6.2599999999999996E-13</c:v>
                </c:pt>
                <c:pt idx="625">
                  <c:v>1E-14</c:v>
                </c:pt>
                <c:pt idx="626">
                  <c:v>1E-14</c:v>
                </c:pt>
                <c:pt idx="627">
                  <c:v>1E-14</c:v>
                </c:pt>
                <c:pt idx="628">
                  <c:v>1E-14</c:v>
                </c:pt>
                <c:pt idx="629">
                  <c:v>1E-14</c:v>
                </c:pt>
                <c:pt idx="630">
                  <c:v>4.4700000000000001E-14</c:v>
                </c:pt>
                <c:pt idx="631">
                  <c:v>3.6999999999999999E-13</c:v>
                </c:pt>
                <c:pt idx="632">
                  <c:v>1E-14</c:v>
                </c:pt>
                <c:pt idx="633">
                  <c:v>1.2599999999999999E-13</c:v>
                </c:pt>
                <c:pt idx="634">
                  <c:v>1E-14</c:v>
                </c:pt>
                <c:pt idx="635">
                  <c:v>1E-14</c:v>
                </c:pt>
                <c:pt idx="636">
                  <c:v>1E-14</c:v>
                </c:pt>
                <c:pt idx="637">
                  <c:v>1E-14</c:v>
                </c:pt>
                <c:pt idx="638">
                  <c:v>1E-14</c:v>
                </c:pt>
                <c:pt idx="639">
                  <c:v>1E-14</c:v>
                </c:pt>
                <c:pt idx="640">
                  <c:v>1E-14</c:v>
                </c:pt>
              </c:numCache>
            </c:numRef>
          </c:yVal>
          <c:smooth val="1"/>
          <c:extLst xmlns:c16r2="http://schemas.microsoft.com/office/drawing/2015/06/chart">
            <c:ext xmlns:c16="http://schemas.microsoft.com/office/drawing/2014/chart" uri="{C3380CC4-5D6E-409C-BE32-E72D297353CC}">
              <c16:uniqueId val="{00000000-27B5-4CA5-83E0-E4C070519673}"/>
            </c:ext>
          </c:extLst>
        </c:ser>
        <c:ser>
          <c:idx val="5"/>
          <c:order val="1"/>
          <c:tx>
            <c:v>7/21 (Post-bake)</c:v>
          </c:tx>
          <c:spPr>
            <a:ln w="12700">
              <a:solidFill>
                <a:srgbClr val="FF0000"/>
              </a:solidFill>
            </a:ln>
          </c:spPr>
          <c:marker>
            <c:symbol val="none"/>
          </c:marker>
          <c:xVal>
            <c:numRef>
              <c:f>'2016_07_21'!$A$23:$A$663</c:f>
              <c:numCache>
                <c:formatCode>General</c:formatCode>
                <c:ptCount val="641"/>
                <c:pt idx="0">
                  <c:v>1</c:v>
                </c:pt>
                <c:pt idx="1">
                  <c:v>1.1000000000000001</c:v>
                </c:pt>
                <c:pt idx="2">
                  <c:v>1.2</c:v>
                </c:pt>
                <c:pt idx="3">
                  <c:v>1.3</c:v>
                </c:pt>
                <c:pt idx="4">
                  <c:v>1.4</c:v>
                </c:pt>
                <c:pt idx="5">
                  <c:v>1.5</c:v>
                </c:pt>
                <c:pt idx="6">
                  <c:v>1.6</c:v>
                </c:pt>
                <c:pt idx="7">
                  <c:v>1.7</c:v>
                </c:pt>
                <c:pt idx="8">
                  <c:v>1.8</c:v>
                </c:pt>
                <c:pt idx="9">
                  <c:v>1.9</c:v>
                </c:pt>
                <c:pt idx="10">
                  <c:v>2</c:v>
                </c:pt>
                <c:pt idx="11">
                  <c:v>2.1</c:v>
                </c:pt>
                <c:pt idx="12">
                  <c:v>2.2000000000000002</c:v>
                </c:pt>
                <c:pt idx="13">
                  <c:v>2.2999999999999998</c:v>
                </c:pt>
                <c:pt idx="14">
                  <c:v>2.4</c:v>
                </c:pt>
                <c:pt idx="15">
                  <c:v>2.5</c:v>
                </c:pt>
                <c:pt idx="16">
                  <c:v>2.6</c:v>
                </c:pt>
                <c:pt idx="17">
                  <c:v>2.7</c:v>
                </c:pt>
                <c:pt idx="18">
                  <c:v>2.8</c:v>
                </c:pt>
                <c:pt idx="19">
                  <c:v>2.9</c:v>
                </c:pt>
                <c:pt idx="20">
                  <c:v>3</c:v>
                </c:pt>
                <c:pt idx="21">
                  <c:v>3.1</c:v>
                </c:pt>
                <c:pt idx="22">
                  <c:v>3.2</c:v>
                </c:pt>
                <c:pt idx="23">
                  <c:v>3.3</c:v>
                </c:pt>
                <c:pt idx="24">
                  <c:v>3.4</c:v>
                </c:pt>
                <c:pt idx="25">
                  <c:v>3.5</c:v>
                </c:pt>
                <c:pt idx="26">
                  <c:v>3.6</c:v>
                </c:pt>
                <c:pt idx="27">
                  <c:v>3.7</c:v>
                </c:pt>
                <c:pt idx="28">
                  <c:v>3.8</c:v>
                </c:pt>
                <c:pt idx="29">
                  <c:v>3.9</c:v>
                </c:pt>
                <c:pt idx="30">
                  <c:v>4</c:v>
                </c:pt>
                <c:pt idx="31">
                  <c:v>4.0999999999999996</c:v>
                </c:pt>
                <c:pt idx="32">
                  <c:v>4.2</c:v>
                </c:pt>
                <c:pt idx="33">
                  <c:v>4.3</c:v>
                </c:pt>
                <c:pt idx="34">
                  <c:v>4.4000000000000004</c:v>
                </c:pt>
                <c:pt idx="35">
                  <c:v>4.5</c:v>
                </c:pt>
                <c:pt idx="36">
                  <c:v>4.5999999999999996</c:v>
                </c:pt>
                <c:pt idx="37">
                  <c:v>4.7</c:v>
                </c:pt>
                <c:pt idx="38">
                  <c:v>4.8</c:v>
                </c:pt>
                <c:pt idx="39">
                  <c:v>4.9000000000000004</c:v>
                </c:pt>
                <c:pt idx="40">
                  <c:v>5</c:v>
                </c:pt>
                <c:pt idx="41">
                  <c:v>5.0999999999999996</c:v>
                </c:pt>
                <c:pt idx="42">
                  <c:v>5.2</c:v>
                </c:pt>
                <c:pt idx="43">
                  <c:v>5.3</c:v>
                </c:pt>
                <c:pt idx="44">
                  <c:v>5.4</c:v>
                </c:pt>
                <c:pt idx="45">
                  <c:v>5.5</c:v>
                </c:pt>
                <c:pt idx="46">
                  <c:v>5.6</c:v>
                </c:pt>
                <c:pt idx="47">
                  <c:v>5.7</c:v>
                </c:pt>
                <c:pt idx="48">
                  <c:v>5.8</c:v>
                </c:pt>
                <c:pt idx="49">
                  <c:v>5.9</c:v>
                </c:pt>
                <c:pt idx="50">
                  <c:v>6</c:v>
                </c:pt>
                <c:pt idx="51">
                  <c:v>6.1</c:v>
                </c:pt>
                <c:pt idx="52">
                  <c:v>6.2</c:v>
                </c:pt>
                <c:pt idx="53">
                  <c:v>6.3</c:v>
                </c:pt>
                <c:pt idx="54">
                  <c:v>6.4</c:v>
                </c:pt>
                <c:pt idx="55">
                  <c:v>6.5</c:v>
                </c:pt>
                <c:pt idx="56">
                  <c:v>6.6</c:v>
                </c:pt>
                <c:pt idx="57">
                  <c:v>6.7</c:v>
                </c:pt>
                <c:pt idx="58">
                  <c:v>6.8</c:v>
                </c:pt>
                <c:pt idx="59">
                  <c:v>6.9</c:v>
                </c:pt>
                <c:pt idx="60">
                  <c:v>7</c:v>
                </c:pt>
                <c:pt idx="61">
                  <c:v>7.1</c:v>
                </c:pt>
                <c:pt idx="62">
                  <c:v>7.2</c:v>
                </c:pt>
                <c:pt idx="63">
                  <c:v>7.3</c:v>
                </c:pt>
                <c:pt idx="64">
                  <c:v>7.4</c:v>
                </c:pt>
                <c:pt idx="65">
                  <c:v>7.5</c:v>
                </c:pt>
                <c:pt idx="66">
                  <c:v>7.6</c:v>
                </c:pt>
                <c:pt idx="67">
                  <c:v>7.7</c:v>
                </c:pt>
                <c:pt idx="68">
                  <c:v>7.8</c:v>
                </c:pt>
                <c:pt idx="69">
                  <c:v>7.9</c:v>
                </c:pt>
                <c:pt idx="70">
                  <c:v>8</c:v>
                </c:pt>
                <c:pt idx="71">
                  <c:v>8.1</c:v>
                </c:pt>
                <c:pt idx="72">
                  <c:v>8.1999999999999993</c:v>
                </c:pt>
                <c:pt idx="73">
                  <c:v>8.3000000000000007</c:v>
                </c:pt>
                <c:pt idx="74">
                  <c:v>8.4</c:v>
                </c:pt>
                <c:pt idx="75">
                  <c:v>8.5</c:v>
                </c:pt>
                <c:pt idx="76">
                  <c:v>8.6</c:v>
                </c:pt>
                <c:pt idx="77">
                  <c:v>8.6999999999999993</c:v>
                </c:pt>
                <c:pt idx="78">
                  <c:v>8.8000000000000007</c:v>
                </c:pt>
                <c:pt idx="79">
                  <c:v>8.9</c:v>
                </c:pt>
                <c:pt idx="80">
                  <c:v>9</c:v>
                </c:pt>
                <c:pt idx="81">
                  <c:v>9.1</c:v>
                </c:pt>
                <c:pt idx="82">
                  <c:v>9.1999999999999993</c:v>
                </c:pt>
                <c:pt idx="83">
                  <c:v>9.3000000000000007</c:v>
                </c:pt>
                <c:pt idx="84">
                  <c:v>9.4</c:v>
                </c:pt>
                <c:pt idx="85">
                  <c:v>9.5</c:v>
                </c:pt>
                <c:pt idx="86">
                  <c:v>9.6</c:v>
                </c:pt>
                <c:pt idx="87">
                  <c:v>9.6999999999999993</c:v>
                </c:pt>
                <c:pt idx="88">
                  <c:v>9.8000000000000007</c:v>
                </c:pt>
                <c:pt idx="89">
                  <c:v>9.9</c:v>
                </c:pt>
                <c:pt idx="90">
                  <c:v>10</c:v>
                </c:pt>
                <c:pt idx="91">
                  <c:v>10.1</c:v>
                </c:pt>
                <c:pt idx="92">
                  <c:v>10.199999999999999</c:v>
                </c:pt>
                <c:pt idx="93">
                  <c:v>10.3</c:v>
                </c:pt>
                <c:pt idx="94">
                  <c:v>10.4</c:v>
                </c:pt>
                <c:pt idx="95">
                  <c:v>10.5</c:v>
                </c:pt>
                <c:pt idx="96">
                  <c:v>10.6</c:v>
                </c:pt>
                <c:pt idx="97">
                  <c:v>10.7</c:v>
                </c:pt>
                <c:pt idx="98">
                  <c:v>10.8</c:v>
                </c:pt>
                <c:pt idx="99">
                  <c:v>10.9</c:v>
                </c:pt>
                <c:pt idx="100">
                  <c:v>11</c:v>
                </c:pt>
                <c:pt idx="101">
                  <c:v>11.1</c:v>
                </c:pt>
                <c:pt idx="102">
                  <c:v>11.2</c:v>
                </c:pt>
                <c:pt idx="103">
                  <c:v>11.3</c:v>
                </c:pt>
                <c:pt idx="104">
                  <c:v>11.4</c:v>
                </c:pt>
                <c:pt idx="105">
                  <c:v>11.5</c:v>
                </c:pt>
                <c:pt idx="106">
                  <c:v>11.6</c:v>
                </c:pt>
                <c:pt idx="107">
                  <c:v>11.7</c:v>
                </c:pt>
                <c:pt idx="108">
                  <c:v>11.8</c:v>
                </c:pt>
                <c:pt idx="109">
                  <c:v>11.9</c:v>
                </c:pt>
                <c:pt idx="110">
                  <c:v>12</c:v>
                </c:pt>
                <c:pt idx="111">
                  <c:v>12.1</c:v>
                </c:pt>
                <c:pt idx="112">
                  <c:v>12.2</c:v>
                </c:pt>
                <c:pt idx="113">
                  <c:v>12.3</c:v>
                </c:pt>
                <c:pt idx="114">
                  <c:v>12.4</c:v>
                </c:pt>
                <c:pt idx="115">
                  <c:v>12.5</c:v>
                </c:pt>
                <c:pt idx="116">
                  <c:v>12.6</c:v>
                </c:pt>
                <c:pt idx="117">
                  <c:v>12.7</c:v>
                </c:pt>
                <c:pt idx="118">
                  <c:v>12.8</c:v>
                </c:pt>
                <c:pt idx="119">
                  <c:v>12.9</c:v>
                </c:pt>
                <c:pt idx="120">
                  <c:v>13</c:v>
                </c:pt>
                <c:pt idx="121">
                  <c:v>13.1</c:v>
                </c:pt>
                <c:pt idx="122">
                  <c:v>13.2</c:v>
                </c:pt>
                <c:pt idx="123">
                  <c:v>13.3</c:v>
                </c:pt>
                <c:pt idx="124">
                  <c:v>13.4</c:v>
                </c:pt>
                <c:pt idx="125">
                  <c:v>13.5</c:v>
                </c:pt>
                <c:pt idx="126">
                  <c:v>13.6</c:v>
                </c:pt>
                <c:pt idx="127">
                  <c:v>13.7</c:v>
                </c:pt>
                <c:pt idx="128">
                  <c:v>13.8</c:v>
                </c:pt>
                <c:pt idx="129">
                  <c:v>13.9</c:v>
                </c:pt>
                <c:pt idx="130">
                  <c:v>14</c:v>
                </c:pt>
                <c:pt idx="131">
                  <c:v>14.1</c:v>
                </c:pt>
                <c:pt idx="132">
                  <c:v>14.2</c:v>
                </c:pt>
                <c:pt idx="133">
                  <c:v>14.3</c:v>
                </c:pt>
                <c:pt idx="134">
                  <c:v>14.4</c:v>
                </c:pt>
                <c:pt idx="135">
                  <c:v>14.5</c:v>
                </c:pt>
                <c:pt idx="136">
                  <c:v>14.6</c:v>
                </c:pt>
                <c:pt idx="137">
                  <c:v>14.7</c:v>
                </c:pt>
                <c:pt idx="138">
                  <c:v>14.8</c:v>
                </c:pt>
                <c:pt idx="139">
                  <c:v>14.9</c:v>
                </c:pt>
                <c:pt idx="140">
                  <c:v>15</c:v>
                </c:pt>
                <c:pt idx="141">
                  <c:v>15.1</c:v>
                </c:pt>
                <c:pt idx="142">
                  <c:v>15.2</c:v>
                </c:pt>
                <c:pt idx="143">
                  <c:v>15.3</c:v>
                </c:pt>
                <c:pt idx="144">
                  <c:v>15.4</c:v>
                </c:pt>
                <c:pt idx="145">
                  <c:v>15.5</c:v>
                </c:pt>
                <c:pt idx="146">
                  <c:v>15.6</c:v>
                </c:pt>
                <c:pt idx="147">
                  <c:v>15.7</c:v>
                </c:pt>
                <c:pt idx="148">
                  <c:v>15.8</c:v>
                </c:pt>
                <c:pt idx="149">
                  <c:v>15.9</c:v>
                </c:pt>
                <c:pt idx="150">
                  <c:v>16</c:v>
                </c:pt>
                <c:pt idx="151">
                  <c:v>16.100000000000001</c:v>
                </c:pt>
                <c:pt idx="152">
                  <c:v>16.2</c:v>
                </c:pt>
                <c:pt idx="153">
                  <c:v>16.3</c:v>
                </c:pt>
                <c:pt idx="154">
                  <c:v>16.399999999999999</c:v>
                </c:pt>
                <c:pt idx="155">
                  <c:v>16.5</c:v>
                </c:pt>
                <c:pt idx="156">
                  <c:v>16.600000000000001</c:v>
                </c:pt>
                <c:pt idx="157">
                  <c:v>16.7</c:v>
                </c:pt>
                <c:pt idx="158">
                  <c:v>16.8</c:v>
                </c:pt>
                <c:pt idx="159">
                  <c:v>16.899999999999999</c:v>
                </c:pt>
                <c:pt idx="160">
                  <c:v>17</c:v>
                </c:pt>
                <c:pt idx="161">
                  <c:v>17.100000000000001</c:v>
                </c:pt>
                <c:pt idx="162">
                  <c:v>17.2</c:v>
                </c:pt>
                <c:pt idx="163">
                  <c:v>17.3</c:v>
                </c:pt>
                <c:pt idx="164">
                  <c:v>17.399999999999999</c:v>
                </c:pt>
                <c:pt idx="165">
                  <c:v>17.5</c:v>
                </c:pt>
                <c:pt idx="166">
                  <c:v>17.600000000000001</c:v>
                </c:pt>
                <c:pt idx="167">
                  <c:v>17.7</c:v>
                </c:pt>
                <c:pt idx="168">
                  <c:v>17.8</c:v>
                </c:pt>
                <c:pt idx="169">
                  <c:v>17.899999999999999</c:v>
                </c:pt>
                <c:pt idx="170">
                  <c:v>18</c:v>
                </c:pt>
                <c:pt idx="171">
                  <c:v>18.100000000000001</c:v>
                </c:pt>
                <c:pt idx="172">
                  <c:v>18.2</c:v>
                </c:pt>
                <c:pt idx="173">
                  <c:v>18.3</c:v>
                </c:pt>
                <c:pt idx="174">
                  <c:v>18.399999999999999</c:v>
                </c:pt>
                <c:pt idx="175">
                  <c:v>18.5</c:v>
                </c:pt>
                <c:pt idx="176">
                  <c:v>18.600000000000001</c:v>
                </c:pt>
                <c:pt idx="177">
                  <c:v>18.7</c:v>
                </c:pt>
                <c:pt idx="178">
                  <c:v>18.8</c:v>
                </c:pt>
                <c:pt idx="179">
                  <c:v>18.899999999999999</c:v>
                </c:pt>
                <c:pt idx="180">
                  <c:v>19</c:v>
                </c:pt>
                <c:pt idx="181">
                  <c:v>19.100000000000001</c:v>
                </c:pt>
                <c:pt idx="182">
                  <c:v>19.2</c:v>
                </c:pt>
                <c:pt idx="183">
                  <c:v>19.3</c:v>
                </c:pt>
                <c:pt idx="184">
                  <c:v>19.399999999999999</c:v>
                </c:pt>
                <c:pt idx="185">
                  <c:v>19.5</c:v>
                </c:pt>
                <c:pt idx="186">
                  <c:v>19.600000000000001</c:v>
                </c:pt>
                <c:pt idx="187">
                  <c:v>19.7</c:v>
                </c:pt>
                <c:pt idx="188">
                  <c:v>19.8</c:v>
                </c:pt>
                <c:pt idx="189">
                  <c:v>19.899999999999999</c:v>
                </c:pt>
                <c:pt idx="190">
                  <c:v>20</c:v>
                </c:pt>
                <c:pt idx="191">
                  <c:v>20.100000000000001</c:v>
                </c:pt>
                <c:pt idx="192">
                  <c:v>20.2</c:v>
                </c:pt>
                <c:pt idx="193">
                  <c:v>20.3</c:v>
                </c:pt>
                <c:pt idx="194">
                  <c:v>20.399999999999999</c:v>
                </c:pt>
                <c:pt idx="195">
                  <c:v>20.5</c:v>
                </c:pt>
                <c:pt idx="196">
                  <c:v>20.6</c:v>
                </c:pt>
                <c:pt idx="197">
                  <c:v>20.7</c:v>
                </c:pt>
                <c:pt idx="198">
                  <c:v>20.8</c:v>
                </c:pt>
                <c:pt idx="199">
                  <c:v>20.9</c:v>
                </c:pt>
                <c:pt idx="200">
                  <c:v>21</c:v>
                </c:pt>
                <c:pt idx="201">
                  <c:v>21.1</c:v>
                </c:pt>
                <c:pt idx="202">
                  <c:v>21.2</c:v>
                </c:pt>
                <c:pt idx="203">
                  <c:v>21.3</c:v>
                </c:pt>
                <c:pt idx="204">
                  <c:v>21.4</c:v>
                </c:pt>
                <c:pt idx="205">
                  <c:v>21.5</c:v>
                </c:pt>
                <c:pt idx="206">
                  <c:v>21.6</c:v>
                </c:pt>
                <c:pt idx="207">
                  <c:v>21.7</c:v>
                </c:pt>
                <c:pt idx="208">
                  <c:v>21.8</c:v>
                </c:pt>
                <c:pt idx="209">
                  <c:v>21.9</c:v>
                </c:pt>
                <c:pt idx="210">
                  <c:v>22</c:v>
                </c:pt>
                <c:pt idx="211">
                  <c:v>22.1</c:v>
                </c:pt>
                <c:pt idx="212">
                  <c:v>22.2</c:v>
                </c:pt>
                <c:pt idx="213">
                  <c:v>22.3</c:v>
                </c:pt>
                <c:pt idx="214">
                  <c:v>22.4</c:v>
                </c:pt>
                <c:pt idx="215">
                  <c:v>22.5</c:v>
                </c:pt>
                <c:pt idx="216">
                  <c:v>22.6</c:v>
                </c:pt>
                <c:pt idx="217">
                  <c:v>22.7</c:v>
                </c:pt>
                <c:pt idx="218">
                  <c:v>22.8</c:v>
                </c:pt>
                <c:pt idx="219">
                  <c:v>22.9</c:v>
                </c:pt>
                <c:pt idx="220">
                  <c:v>23</c:v>
                </c:pt>
                <c:pt idx="221">
                  <c:v>23.1</c:v>
                </c:pt>
                <c:pt idx="222">
                  <c:v>23.2</c:v>
                </c:pt>
                <c:pt idx="223">
                  <c:v>23.3</c:v>
                </c:pt>
                <c:pt idx="224">
                  <c:v>23.4</c:v>
                </c:pt>
                <c:pt idx="225">
                  <c:v>23.5</c:v>
                </c:pt>
                <c:pt idx="226">
                  <c:v>23.6</c:v>
                </c:pt>
                <c:pt idx="227">
                  <c:v>23.7</c:v>
                </c:pt>
                <c:pt idx="228">
                  <c:v>23.8</c:v>
                </c:pt>
                <c:pt idx="229">
                  <c:v>23.9</c:v>
                </c:pt>
                <c:pt idx="230">
                  <c:v>24</c:v>
                </c:pt>
                <c:pt idx="231">
                  <c:v>24.1</c:v>
                </c:pt>
                <c:pt idx="232">
                  <c:v>24.2</c:v>
                </c:pt>
                <c:pt idx="233">
                  <c:v>24.3</c:v>
                </c:pt>
                <c:pt idx="234">
                  <c:v>24.4</c:v>
                </c:pt>
                <c:pt idx="235">
                  <c:v>24.5</c:v>
                </c:pt>
                <c:pt idx="236">
                  <c:v>24.6</c:v>
                </c:pt>
                <c:pt idx="237">
                  <c:v>24.7</c:v>
                </c:pt>
                <c:pt idx="238">
                  <c:v>24.8</c:v>
                </c:pt>
                <c:pt idx="239">
                  <c:v>24.9</c:v>
                </c:pt>
                <c:pt idx="240">
                  <c:v>25</c:v>
                </c:pt>
                <c:pt idx="241">
                  <c:v>25.1</c:v>
                </c:pt>
                <c:pt idx="242">
                  <c:v>25.2</c:v>
                </c:pt>
                <c:pt idx="243">
                  <c:v>25.3</c:v>
                </c:pt>
                <c:pt idx="244">
                  <c:v>25.4</c:v>
                </c:pt>
                <c:pt idx="245">
                  <c:v>25.5</c:v>
                </c:pt>
                <c:pt idx="246">
                  <c:v>25.6</c:v>
                </c:pt>
                <c:pt idx="247">
                  <c:v>25.7</c:v>
                </c:pt>
                <c:pt idx="248">
                  <c:v>25.8</c:v>
                </c:pt>
                <c:pt idx="249">
                  <c:v>25.9</c:v>
                </c:pt>
                <c:pt idx="250">
                  <c:v>26</c:v>
                </c:pt>
                <c:pt idx="251">
                  <c:v>26.1</c:v>
                </c:pt>
                <c:pt idx="252">
                  <c:v>26.2</c:v>
                </c:pt>
                <c:pt idx="253">
                  <c:v>26.3</c:v>
                </c:pt>
                <c:pt idx="254">
                  <c:v>26.4</c:v>
                </c:pt>
                <c:pt idx="255">
                  <c:v>26.5</c:v>
                </c:pt>
                <c:pt idx="256">
                  <c:v>26.6</c:v>
                </c:pt>
                <c:pt idx="257">
                  <c:v>26.7</c:v>
                </c:pt>
                <c:pt idx="258">
                  <c:v>26.8</c:v>
                </c:pt>
                <c:pt idx="259">
                  <c:v>26.9</c:v>
                </c:pt>
                <c:pt idx="260">
                  <c:v>27</c:v>
                </c:pt>
                <c:pt idx="261">
                  <c:v>27.1</c:v>
                </c:pt>
                <c:pt idx="262">
                  <c:v>27.2</c:v>
                </c:pt>
                <c:pt idx="263">
                  <c:v>27.3</c:v>
                </c:pt>
                <c:pt idx="264">
                  <c:v>27.4</c:v>
                </c:pt>
                <c:pt idx="265">
                  <c:v>27.5</c:v>
                </c:pt>
                <c:pt idx="266">
                  <c:v>27.6</c:v>
                </c:pt>
                <c:pt idx="267">
                  <c:v>27.7</c:v>
                </c:pt>
                <c:pt idx="268">
                  <c:v>27.8</c:v>
                </c:pt>
                <c:pt idx="269">
                  <c:v>27.9</c:v>
                </c:pt>
                <c:pt idx="270">
                  <c:v>28</c:v>
                </c:pt>
                <c:pt idx="271">
                  <c:v>28.1</c:v>
                </c:pt>
                <c:pt idx="272">
                  <c:v>28.2</c:v>
                </c:pt>
                <c:pt idx="273">
                  <c:v>28.3</c:v>
                </c:pt>
                <c:pt idx="274">
                  <c:v>28.4</c:v>
                </c:pt>
                <c:pt idx="275">
                  <c:v>28.5</c:v>
                </c:pt>
                <c:pt idx="276">
                  <c:v>28.6</c:v>
                </c:pt>
                <c:pt idx="277">
                  <c:v>28.7</c:v>
                </c:pt>
                <c:pt idx="278">
                  <c:v>28.8</c:v>
                </c:pt>
                <c:pt idx="279">
                  <c:v>28.9</c:v>
                </c:pt>
                <c:pt idx="280">
                  <c:v>29</c:v>
                </c:pt>
                <c:pt idx="281">
                  <c:v>29.1</c:v>
                </c:pt>
                <c:pt idx="282">
                  <c:v>29.2</c:v>
                </c:pt>
                <c:pt idx="283">
                  <c:v>29.3</c:v>
                </c:pt>
                <c:pt idx="284">
                  <c:v>29.4</c:v>
                </c:pt>
                <c:pt idx="285">
                  <c:v>29.5</c:v>
                </c:pt>
                <c:pt idx="286">
                  <c:v>29.6</c:v>
                </c:pt>
                <c:pt idx="287">
                  <c:v>29.7</c:v>
                </c:pt>
                <c:pt idx="288">
                  <c:v>29.8</c:v>
                </c:pt>
                <c:pt idx="289">
                  <c:v>29.9</c:v>
                </c:pt>
                <c:pt idx="290">
                  <c:v>30</c:v>
                </c:pt>
                <c:pt idx="291">
                  <c:v>30.1</c:v>
                </c:pt>
                <c:pt idx="292">
                  <c:v>30.2</c:v>
                </c:pt>
                <c:pt idx="293">
                  <c:v>30.3</c:v>
                </c:pt>
                <c:pt idx="294">
                  <c:v>30.4</c:v>
                </c:pt>
                <c:pt idx="295">
                  <c:v>30.5</c:v>
                </c:pt>
                <c:pt idx="296">
                  <c:v>30.6</c:v>
                </c:pt>
                <c:pt idx="297">
                  <c:v>30.7</c:v>
                </c:pt>
                <c:pt idx="298">
                  <c:v>30.8</c:v>
                </c:pt>
                <c:pt idx="299">
                  <c:v>30.9</c:v>
                </c:pt>
                <c:pt idx="300">
                  <c:v>31</c:v>
                </c:pt>
                <c:pt idx="301">
                  <c:v>31.1</c:v>
                </c:pt>
                <c:pt idx="302">
                  <c:v>31.2</c:v>
                </c:pt>
                <c:pt idx="303">
                  <c:v>31.3</c:v>
                </c:pt>
                <c:pt idx="304">
                  <c:v>31.4</c:v>
                </c:pt>
                <c:pt idx="305">
                  <c:v>31.5</c:v>
                </c:pt>
                <c:pt idx="306">
                  <c:v>31.6</c:v>
                </c:pt>
                <c:pt idx="307">
                  <c:v>31.7</c:v>
                </c:pt>
                <c:pt idx="308">
                  <c:v>31.8</c:v>
                </c:pt>
                <c:pt idx="309">
                  <c:v>31.9</c:v>
                </c:pt>
                <c:pt idx="310">
                  <c:v>32</c:v>
                </c:pt>
                <c:pt idx="311">
                  <c:v>32.1</c:v>
                </c:pt>
                <c:pt idx="312">
                  <c:v>32.200000000000003</c:v>
                </c:pt>
                <c:pt idx="313">
                  <c:v>32.299999999999997</c:v>
                </c:pt>
                <c:pt idx="314">
                  <c:v>32.4</c:v>
                </c:pt>
                <c:pt idx="315">
                  <c:v>32.5</c:v>
                </c:pt>
                <c:pt idx="316">
                  <c:v>32.6</c:v>
                </c:pt>
                <c:pt idx="317">
                  <c:v>32.700000000000003</c:v>
                </c:pt>
                <c:pt idx="318">
                  <c:v>32.799999999999997</c:v>
                </c:pt>
                <c:pt idx="319">
                  <c:v>32.9</c:v>
                </c:pt>
                <c:pt idx="320">
                  <c:v>33</c:v>
                </c:pt>
                <c:pt idx="321">
                  <c:v>33.1</c:v>
                </c:pt>
                <c:pt idx="322">
                  <c:v>33.200000000000003</c:v>
                </c:pt>
                <c:pt idx="323">
                  <c:v>33.299999999999997</c:v>
                </c:pt>
                <c:pt idx="324">
                  <c:v>33.4</c:v>
                </c:pt>
                <c:pt idx="325">
                  <c:v>33.5</c:v>
                </c:pt>
                <c:pt idx="326">
                  <c:v>33.6</c:v>
                </c:pt>
                <c:pt idx="327">
                  <c:v>33.700000000000003</c:v>
                </c:pt>
                <c:pt idx="328">
                  <c:v>33.799999999999997</c:v>
                </c:pt>
                <c:pt idx="329">
                  <c:v>33.9</c:v>
                </c:pt>
                <c:pt idx="330">
                  <c:v>34</c:v>
                </c:pt>
                <c:pt idx="331">
                  <c:v>34.1</c:v>
                </c:pt>
                <c:pt idx="332">
                  <c:v>34.200000000000003</c:v>
                </c:pt>
                <c:pt idx="333">
                  <c:v>34.299999999999997</c:v>
                </c:pt>
                <c:pt idx="334">
                  <c:v>34.4</c:v>
                </c:pt>
                <c:pt idx="335">
                  <c:v>34.5</c:v>
                </c:pt>
                <c:pt idx="336">
                  <c:v>34.6</c:v>
                </c:pt>
                <c:pt idx="337">
                  <c:v>34.700000000000003</c:v>
                </c:pt>
                <c:pt idx="338">
                  <c:v>34.799999999999997</c:v>
                </c:pt>
                <c:pt idx="339">
                  <c:v>34.9</c:v>
                </c:pt>
                <c:pt idx="340">
                  <c:v>35</c:v>
                </c:pt>
                <c:pt idx="341">
                  <c:v>35.1</c:v>
                </c:pt>
                <c:pt idx="342">
                  <c:v>35.200000000000003</c:v>
                </c:pt>
                <c:pt idx="343">
                  <c:v>35.299999999999997</c:v>
                </c:pt>
                <c:pt idx="344">
                  <c:v>35.4</c:v>
                </c:pt>
                <c:pt idx="345">
                  <c:v>35.5</c:v>
                </c:pt>
                <c:pt idx="346">
                  <c:v>35.6</c:v>
                </c:pt>
                <c:pt idx="347">
                  <c:v>35.700000000000003</c:v>
                </c:pt>
                <c:pt idx="348">
                  <c:v>35.799999999999997</c:v>
                </c:pt>
                <c:pt idx="349">
                  <c:v>35.9</c:v>
                </c:pt>
                <c:pt idx="350">
                  <c:v>36</c:v>
                </c:pt>
                <c:pt idx="351">
                  <c:v>36.1</c:v>
                </c:pt>
                <c:pt idx="352">
                  <c:v>36.200000000000003</c:v>
                </c:pt>
                <c:pt idx="353">
                  <c:v>36.299999999999997</c:v>
                </c:pt>
                <c:pt idx="354">
                  <c:v>36.4</c:v>
                </c:pt>
                <c:pt idx="355">
                  <c:v>36.5</c:v>
                </c:pt>
                <c:pt idx="356">
                  <c:v>36.6</c:v>
                </c:pt>
                <c:pt idx="357">
                  <c:v>36.700000000000003</c:v>
                </c:pt>
                <c:pt idx="358">
                  <c:v>36.799999999999997</c:v>
                </c:pt>
                <c:pt idx="359">
                  <c:v>36.9</c:v>
                </c:pt>
                <c:pt idx="360">
                  <c:v>37</c:v>
                </c:pt>
                <c:pt idx="361">
                  <c:v>37.1</c:v>
                </c:pt>
                <c:pt idx="362">
                  <c:v>37.200000000000003</c:v>
                </c:pt>
                <c:pt idx="363">
                  <c:v>37.299999999999997</c:v>
                </c:pt>
                <c:pt idx="364">
                  <c:v>37.4</c:v>
                </c:pt>
                <c:pt idx="365">
                  <c:v>37.5</c:v>
                </c:pt>
                <c:pt idx="366">
                  <c:v>37.6</c:v>
                </c:pt>
                <c:pt idx="367">
                  <c:v>37.700000000000003</c:v>
                </c:pt>
                <c:pt idx="368">
                  <c:v>37.799999999999997</c:v>
                </c:pt>
                <c:pt idx="369">
                  <c:v>37.9</c:v>
                </c:pt>
                <c:pt idx="370">
                  <c:v>38</c:v>
                </c:pt>
                <c:pt idx="371">
                  <c:v>38.1</c:v>
                </c:pt>
                <c:pt idx="372">
                  <c:v>38.200000000000003</c:v>
                </c:pt>
                <c:pt idx="373">
                  <c:v>38.299999999999997</c:v>
                </c:pt>
                <c:pt idx="374">
                  <c:v>38.4</c:v>
                </c:pt>
                <c:pt idx="375">
                  <c:v>38.5</c:v>
                </c:pt>
                <c:pt idx="376">
                  <c:v>38.6</c:v>
                </c:pt>
                <c:pt idx="377">
                  <c:v>38.700000000000003</c:v>
                </c:pt>
                <c:pt idx="378">
                  <c:v>38.799999999999997</c:v>
                </c:pt>
                <c:pt idx="379">
                  <c:v>38.9</c:v>
                </c:pt>
                <c:pt idx="380">
                  <c:v>39</c:v>
                </c:pt>
                <c:pt idx="381">
                  <c:v>39.1</c:v>
                </c:pt>
                <c:pt idx="382">
                  <c:v>39.200000000000003</c:v>
                </c:pt>
                <c:pt idx="383">
                  <c:v>39.299999999999997</c:v>
                </c:pt>
                <c:pt idx="384">
                  <c:v>39.4</c:v>
                </c:pt>
                <c:pt idx="385">
                  <c:v>39.5</c:v>
                </c:pt>
                <c:pt idx="386">
                  <c:v>39.6</c:v>
                </c:pt>
                <c:pt idx="387">
                  <c:v>39.700000000000003</c:v>
                </c:pt>
                <c:pt idx="388">
                  <c:v>39.799999999999997</c:v>
                </c:pt>
                <c:pt idx="389">
                  <c:v>39.9</c:v>
                </c:pt>
                <c:pt idx="390">
                  <c:v>40</c:v>
                </c:pt>
                <c:pt idx="391">
                  <c:v>40.1</c:v>
                </c:pt>
                <c:pt idx="392">
                  <c:v>40.200000000000003</c:v>
                </c:pt>
                <c:pt idx="393">
                  <c:v>40.299999999999997</c:v>
                </c:pt>
                <c:pt idx="394">
                  <c:v>40.4</c:v>
                </c:pt>
                <c:pt idx="395">
                  <c:v>40.5</c:v>
                </c:pt>
                <c:pt idx="396">
                  <c:v>40.6</c:v>
                </c:pt>
                <c:pt idx="397">
                  <c:v>40.700000000000003</c:v>
                </c:pt>
                <c:pt idx="398">
                  <c:v>40.799999999999997</c:v>
                </c:pt>
                <c:pt idx="399">
                  <c:v>40.9</c:v>
                </c:pt>
                <c:pt idx="400">
                  <c:v>41</c:v>
                </c:pt>
                <c:pt idx="401">
                  <c:v>41.1</c:v>
                </c:pt>
                <c:pt idx="402">
                  <c:v>41.2</c:v>
                </c:pt>
                <c:pt idx="403">
                  <c:v>41.3</c:v>
                </c:pt>
                <c:pt idx="404">
                  <c:v>41.4</c:v>
                </c:pt>
                <c:pt idx="405">
                  <c:v>41.5</c:v>
                </c:pt>
                <c:pt idx="406">
                  <c:v>41.6</c:v>
                </c:pt>
                <c:pt idx="407">
                  <c:v>41.7</c:v>
                </c:pt>
                <c:pt idx="408">
                  <c:v>41.8</c:v>
                </c:pt>
                <c:pt idx="409">
                  <c:v>41.9</c:v>
                </c:pt>
                <c:pt idx="410">
                  <c:v>42</c:v>
                </c:pt>
                <c:pt idx="411">
                  <c:v>42.1</c:v>
                </c:pt>
                <c:pt idx="412">
                  <c:v>42.2</c:v>
                </c:pt>
                <c:pt idx="413">
                  <c:v>42.3</c:v>
                </c:pt>
                <c:pt idx="414">
                  <c:v>42.4</c:v>
                </c:pt>
                <c:pt idx="415">
                  <c:v>42.5</c:v>
                </c:pt>
                <c:pt idx="416">
                  <c:v>42.6</c:v>
                </c:pt>
                <c:pt idx="417">
                  <c:v>42.7</c:v>
                </c:pt>
                <c:pt idx="418">
                  <c:v>42.8</c:v>
                </c:pt>
                <c:pt idx="419">
                  <c:v>42.9</c:v>
                </c:pt>
                <c:pt idx="420">
                  <c:v>43</c:v>
                </c:pt>
                <c:pt idx="421">
                  <c:v>43.1</c:v>
                </c:pt>
                <c:pt idx="422">
                  <c:v>43.2</c:v>
                </c:pt>
                <c:pt idx="423">
                  <c:v>43.3</c:v>
                </c:pt>
                <c:pt idx="424">
                  <c:v>43.4</c:v>
                </c:pt>
                <c:pt idx="425">
                  <c:v>43.5</c:v>
                </c:pt>
                <c:pt idx="426">
                  <c:v>43.6</c:v>
                </c:pt>
                <c:pt idx="427">
                  <c:v>43.7</c:v>
                </c:pt>
                <c:pt idx="428">
                  <c:v>43.8</c:v>
                </c:pt>
                <c:pt idx="429">
                  <c:v>43.9</c:v>
                </c:pt>
                <c:pt idx="430">
                  <c:v>44</c:v>
                </c:pt>
                <c:pt idx="431">
                  <c:v>44.1</c:v>
                </c:pt>
                <c:pt idx="432">
                  <c:v>44.2</c:v>
                </c:pt>
                <c:pt idx="433">
                  <c:v>44.3</c:v>
                </c:pt>
                <c:pt idx="434">
                  <c:v>44.4</c:v>
                </c:pt>
                <c:pt idx="435">
                  <c:v>44.5</c:v>
                </c:pt>
                <c:pt idx="436">
                  <c:v>44.6</c:v>
                </c:pt>
                <c:pt idx="437">
                  <c:v>44.7</c:v>
                </c:pt>
                <c:pt idx="438">
                  <c:v>44.8</c:v>
                </c:pt>
                <c:pt idx="439">
                  <c:v>44.9</c:v>
                </c:pt>
                <c:pt idx="440">
                  <c:v>45</c:v>
                </c:pt>
                <c:pt idx="441">
                  <c:v>45.1</c:v>
                </c:pt>
                <c:pt idx="442">
                  <c:v>45.2</c:v>
                </c:pt>
                <c:pt idx="443">
                  <c:v>45.3</c:v>
                </c:pt>
                <c:pt idx="444">
                  <c:v>45.4</c:v>
                </c:pt>
                <c:pt idx="445">
                  <c:v>45.5</c:v>
                </c:pt>
                <c:pt idx="446">
                  <c:v>45.6</c:v>
                </c:pt>
                <c:pt idx="447">
                  <c:v>45.7</c:v>
                </c:pt>
                <c:pt idx="448">
                  <c:v>45.8</c:v>
                </c:pt>
                <c:pt idx="449">
                  <c:v>45.9</c:v>
                </c:pt>
                <c:pt idx="450">
                  <c:v>46</c:v>
                </c:pt>
                <c:pt idx="451">
                  <c:v>46.1</c:v>
                </c:pt>
                <c:pt idx="452">
                  <c:v>46.2</c:v>
                </c:pt>
                <c:pt idx="453">
                  <c:v>46.3</c:v>
                </c:pt>
                <c:pt idx="454">
                  <c:v>46.4</c:v>
                </c:pt>
                <c:pt idx="455">
                  <c:v>46.5</c:v>
                </c:pt>
                <c:pt idx="456">
                  <c:v>46.6</c:v>
                </c:pt>
                <c:pt idx="457">
                  <c:v>46.7</c:v>
                </c:pt>
                <c:pt idx="458">
                  <c:v>46.8</c:v>
                </c:pt>
                <c:pt idx="459">
                  <c:v>46.9</c:v>
                </c:pt>
                <c:pt idx="460">
                  <c:v>47</c:v>
                </c:pt>
                <c:pt idx="461">
                  <c:v>47.1</c:v>
                </c:pt>
                <c:pt idx="462">
                  <c:v>47.2</c:v>
                </c:pt>
                <c:pt idx="463">
                  <c:v>47.3</c:v>
                </c:pt>
                <c:pt idx="464">
                  <c:v>47.4</c:v>
                </c:pt>
                <c:pt idx="465">
                  <c:v>47.5</c:v>
                </c:pt>
                <c:pt idx="466">
                  <c:v>47.6</c:v>
                </c:pt>
                <c:pt idx="467">
                  <c:v>47.7</c:v>
                </c:pt>
                <c:pt idx="468">
                  <c:v>47.8</c:v>
                </c:pt>
                <c:pt idx="469">
                  <c:v>47.9</c:v>
                </c:pt>
                <c:pt idx="470">
                  <c:v>48</c:v>
                </c:pt>
                <c:pt idx="471">
                  <c:v>48.1</c:v>
                </c:pt>
                <c:pt idx="472">
                  <c:v>48.2</c:v>
                </c:pt>
                <c:pt idx="473">
                  <c:v>48.3</c:v>
                </c:pt>
                <c:pt idx="474">
                  <c:v>48.4</c:v>
                </c:pt>
                <c:pt idx="475">
                  <c:v>48.5</c:v>
                </c:pt>
                <c:pt idx="476">
                  <c:v>48.6</c:v>
                </c:pt>
                <c:pt idx="477">
                  <c:v>48.7</c:v>
                </c:pt>
                <c:pt idx="478">
                  <c:v>48.8</c:v>
                </c:pt>
                <c:pt idx="479">
                  <c:v>48.9</c:v>
                </c:pt>
                <c:pt idx="480">
                  <c:v>49</c:v>
                </c:pt>
                <c:pt idx="481">
                  <c:v>49.1</c:v>
                </c:pt>
                <c:pt idx="482">
                  <c:v>49.2</c:v>
                </c:pt>
                <c:pt idx="483">
                  <c:v>49.3</c:v>
                </c:pt>
                <c:pt idx="484">
                  <c:v>49.4</c:v>
                </c:pt>
                <c:pt idx="485">
                  <c:v>49.5</c:v>
                </c:pt>
                <c:pt idx="486">
                  <c:v>49.6</c:v>
                </c:pt>
                <c:pt idx="487">
                  <c:v>49.7</c:v>
                </c:pt>
                <c:pt idx="488">
                  <c:v>49.8</c:v>
                </c:pt>
                <c:pt idx="489">
                  <c:v>49.9</c:v>
                </c:pt>
                <c:pt idx="490">
                  <c:v>50</c:v>
                </c:pt>
                <c:pt idx="491">
                  <c:v>50.1</c:v>
                </c:pt>
                <c:pt idx="492">
                  <c:v>50.2</c:v>
                </c:pt>
                <c:pt idx="493">
                  <c:v>50.3</c:v>
                </c:pt>
                <c:pt idx="494">
                  <c:v>50.4</c:v>
                </c:pt>
                <c:pt idx="495">
                  <c:v>50.5</c:v>
                </c:pt>
                <c:pt idx="496">
                  <c:v>50.6</c:v>
                </c:pt>
                <c:pt idx="497">
                  <c:v>50.7</c:v>
                </c:pt>
                <c:pt idx="498">
                  <c:v>50.8</c:v>
                </c:pt>
                <c:pt idx="499">
                  <c:v>50.9</c:v>
                </c:pt>
                <c:pt idx="500">
                  <c:v>51</c:v>
                </c:pt>
                <c:pt idx="501">
                  <c:v>51.1</c:v>
                </c:pt>
                <c:pt idx="502">
                  <c:v>51.2</c:v>
                </c:pt>
                <c:pt idx="503">
                  <c:v>51.3</c:v>
                </c:pt>
                <c:pt idx="504">
                  <c:v>51.4</c:v>
                </c:pt>
                <c:pt idx="505">
                  <c:v>51.5</c:v>
                </c:pt>
                <c:pt idx="506">
                  <c:v>51.6</c:v>
                </c:pt>
                <c:pt idx="507">
                  <c:v>51.7</c:v>
                </c:pt>
                <c:pt idx="508">
                  <c:v>51.8</c:v>
                </c:pt>
                <c:pt idx="509">
                  <c:v>51.9</c:v>
                </c:pt>
                <c:pt idx="510">
                  <c:v>52</c:v>
                </c:pt>
                <c:pt idx="511">
                  <c:v>52.1</c:v>
                </c:pt>
                <c:pt idx="512">
                  <c:v>52.2</c:v>
                </c:pt>
                <c:pt idx="513">
                  <c:v>52.3</c:v>
                </c:pt>
                <c:pt idx="514">
                  <c:v>52.4</c:v>
                </c:pt>
                <c:pt idx="515">
                  <c:v>52.5</c:v>
                </c:pt>
                <c:pt idx="516">
                  <c:v>52.6</c:v>
                </c:pt>
                <c:pt idx="517">
                  <c:v>52.7</c:v>
                </c:pt>
                <c:pt idx="518">
                  <c:v>52.8</c:v>
                </c:pt>
                <c:pt idx="519">
                  <c:v>52.9</c:v>
                </c:pt>
                <c:pt idx="520">
                  <c:v>53</c:v>
                </c:pt>
                <c:pt idx="521">
                  <c:v>53.1</c:v>
                </c:pt>
                <c:pt idx="522">
                  <c:v>53.2</c:v>
                </c:pt>
                <c:pt idx="523">
                  <c:v>53.3</c:v>
                </c:pt>
                <c:pt idx="524">
                  <c:v>53.4</c:v>
                </c:pt>
                <c:pt idx="525">
                  <c:v>53.5</c:v>
                </c:pt>
                <c:pt idx="526">
                  <c:v>53.6</c:v>
                </c:pt>
                <c:pt idx="527">
                  <c:v>53.7</c:v>
                </c:pt>
                <c:pt idx="528">
                  <c:v>53.8</c:v>
                </c:pt>
                <c:pt idx="529">
                  <c:v>53.9</c:v>
                </c:pt>
                <c:pt idx="530">
                  <c:v>54</c:v>
                </c:pt>
                <c:pt idx="531">
                  <c:v>54.1</c:v>
                </c:pt>
                <c:pt idx="532">
                  <c:v>54.2</c:v>
                </c:pt>
                <c:pt idx="533">
                  <c:v>54.3</c:v>
                </c:pt>
                <c:pt idx="534">
                  <c:v>54.4</c:v>
                </c:pt>
                <c:pt idx="535">
                  <c:v>54.5</c:v>
                </c:pt>
                <c:pt idx="536">
                  <c:v>54.6</c:v>
                </c:pt>
                <c:pt idx="537">
                  <c:v>54.7</c:v>
                </c:pt>
                <c:pt idx="538">
                  <c:v>54.8</c:v>
                </c:pt>
                <c:pt idx="539">
                  <c:v>54.9</c:v>
                </c:pt>
                <c:pt idx="540">
                  <c:v>55</c:v>
                </c:pt>
                <c:pt idx="541">
                  <c:v>55.1</c:v>
                </c:pt>
                <c:pt idx="542">
                  <c:v>55.2</c:v>
                </c:pt>
                <c:pt idx="543">
                  <c:v>55.3</c:v>
                </c:pt>
                <c:pt idx="544">
                  <c:v>55.4</c:v>
                </c:pt>
                <c:pt idx="545">
                  <c:v>55.5</c:v>
                </c:pt>
                <c:pt idx="546">
                  <c:v>55.6</c:v>
                </c:pt>
                <c:pt idx="547">
                  <c:v>55.7</c:v>
                </c:pt>
                <c:pt idx="548">
                  <c:v>55.8</c:v>
                </c:pt>
                <c:pt idx="549">
                  <c:v>55.9</c:v>
                </c:pt>
                <c:pt idx="550">
                  <c:v>56</c:v>
                </c:pt>
                <c:pt idx="551">
                  <c:v>56.1</c:v>
                </c:pt>
                <c:pt idx="552">
                  <c:v>56.2</c:v>
                </c:pt>
                <c:pt idx="553">
                  <c:v>56.3</c:v>
                </c:pt>
                <c:pt idx="554">
                  <c:v>56.4</c:v>
                </c:pt>
                <c:pt idx="555">
                  <c:v>56.5</c:v>
                </c:pt>
                <c:pt idx="556">
                  <c:v>56.6</c:v>
                </c:pt>
                <c:pt idx="557">
                  <c:v>56.7</c:v>
                </c:pt>
                <c:pt idx="558">
                  <c:v>56.8</c:v>
                </c:pt>
                <c:pt idx="559">
                  <c:v>56.9</c:v>
                </c:pt>
                <c:pt idx="560">
                  <c:v>57</c:v>
                </c:pt>
                <c:pt idx="561">
                  <c:v>57.1</c:v>
                </c:pt>
                <c:pt idx="562">
                  <c:v>57.2</c:v>
                </c:pt>
                <c:pt idx="563">
                  <c:v>57.3</c:v>
                </c:pt>
                <c:pt idx="564">
                  <c:v>57.4</c:v>
                </c:pt>
                <c:pt idx="565">
                  <c:v>57.5</c:v>
                </c:pt>
                <c:pt idx="566">
                  <c:v>57.6</c:v>
                </c:pt>
                <c:pt idx="567">
                  <c:v>57.7</c:v>
                </c:pt>
                <c:pt idx="568">
                  <c:v>57.8</c:v>
                </c:pt>
                <c:pt idx="569">
                  <c:v>57.9</c:v>
                </c:pt>
                <c:pt idx="570">
                  <c:v>58</c:v>
                </c:pt>
                <c:pt idx="571">
                  <c:v>58.1</c:v>
                </c:pt>
                <c:pt idx="572">
                  <c:v>58.2</c:v>
                </c:pt>
                <c:pt idx="573">
                  <c:v>58.3</c:v>
                </c:pt>
                <c:pt idx="574">
                  <c:v>58.4</c:v>
                </c:pt>
                <c:pt idx="575">
                  <c:v>58.5</c:v>
                </c:pt>
                <c:pt idx="576">
                  <c:v>58.6</c:v>
                </c:pt>
                <c:pt idx="577">
                  <c:v>58.7</c:v>
                </c:pt>
                <c:pt idx="578">
                  <c:v>58.8</c:v>
                </c:pt>
                <c:pt idx="579">
                  <c:v>58.9</c:v>
                </c:pt>
                <c:pt idx="580">
                  <c:v>59</c:v>
                </c:pt>
                <c:pt idx="581">
                  <c:v>59.1</c:v>
                </c:pt>
                <c:pt idx="582">
                  <c:v>59.2</c:v>
                </c:pt>
                <c:pt idx="583">
                  <c:v>59.3</c:v>
                </c:pt>
                <c:pt idx="584">
                  <c:v>59.4</c:v>
                </c:pt>
                <c:pt idx="585">
                  <c:v>59.5</c:v>
                </c:pt>
                <c:pt idx="586">
                  <c:v>59.6</c:v>
                </c:pt>
                <c:pt idx="587">
                  <c:v>59.7</c:v>
                </c:pt>
                <c:pt idx="588">
                  <c:v>59.8</c:v>
                </c:pt>
                <c:pt idx="589">
                  <c:v>59.9</c:v>
                </c:pt>
                <c:pt idx="590">
                  <c:v>60</c:v>
                </c:pt>
                <c:pt idx="591">
                  <c:v>60.1</c:v>
                </c:pt>
                <c:pt idx="592">
                  <c:v>60.2</c:v>
                </c:pt>
                <c:pt idx="593">
                  <c:v>60.3</c:v>
                </c:pt>
                <c:pt idx="594">
                  <c:v>60.4</c:v>
                </c:pt>
                <c:pt idx="595">
                  <c:v>60.5</c:v>
                </c:pt>
                <c:pt idx="596">
                  <c:v>60.6</c:v>
                </c:pt>
                <c:pt idx="597">
                  <c:v>60.7</c:v>
                </c:pt>
                <c:pt idx="598">
                  <c:v>60.8</c:v>
                </c:pt>
                <c:pt idx="599">
                  <c:v>60.9</c:v>
                </c:pt>
                <c:pt idx="600">
                  <c:v>61</c:v>
                </c:pt>
                <c:pt idx="601">
                  <c:v>61.1</c:v>
                </c:pt>
                <c:pt idx="602">
                  <c:v>61.2</c:v>
                </c:pt>
                <c:pt idx="603">
                  <c:v>61.3</c:v>
                </c:pt>
                <c:pt idx="604">
                  <c:v>61.4</c:v>
                </c:pt>
                <c:pt idx="605">
                  <c:v>61.5</c:v>
                </c:pt>
                <c:pt idx="606">
                  <c:v>61.6</c:v>
                </c:pt>
                <c:pt idx="607">
                  <c:v>61.7</c:v>
                </c:pt>
                <c:pt idx="608">
                  <c:v>61.8</c:v>
                </c:pt>
                <c:pt idx="609">
                  <c:v>61.9</c:v>
                </c:pt>
                <c:pt idx="610">
                  <c:v>62</c:v>
                </c:pt>
                <c:pt idx="611">
                  <c:v>62.1</c:v>
                </c:pt>
                <c:pt idx="612">
                  <c:v>62.2</c:v>
                </c:pt>
                <c:pt idx="613">
                  <c:v>62.3</c:v>
                </c:pt>
                <c:pt idx="614">
                  <c:v>62.4</c:v>
                </c:pt>
                <c:pt idx="615">
                  <c:v>62.5</c:v>
                </c:pt>
                <c:pt idx="616">
                  <c:v>62.6</c:v>
                </c:pt>
                <c:pt idx="617">
                  <c:v>62.7</c:v>
                </c:pt>
                <c:pt idx="618">
                  <c:v>62.8</c:v>
                </c:pt>
                <c:pt idx="619">
                  <c:v>62.9</c:v>
                </c:pt>
                <c:pt idx="620">
                  <c:v>63</c:v>
                </c:pt>
                <c:pt idx="621">
                  <c:v>63.1</c:v>
                </c:pt>
                <c:pt idx="622">
                  <c:v>63.2</c:v>
                </c:pt>
                <c:pt idx="623">
                  <c:v>63.3</c:v>
                </c:pt>
                <c:pt idx="624">
                  <c:v>63.4</c:v>
                </c:pt>
                <c:pt idx="625">
                  <c:v>63.5</c:v>
                </c:pt>
                <c:pt idx="626">
                  <c:v>63.6</c:v>
                </c:pt>
                <c:pt idx="627">
                  <c:v>63.7</c:v>
                </c:pt>
                <c:pt idx="628">
                  <c:v>63.8</c:v>
                </c:pt>
                <c:pt idx="629">
                  <c:v>63.9</c:v>
                </c:pt>
                <c:pt idx="630">
                  <c:v>64</c:v>
                </c:pt>
                <c:pt idx="631">
                  <c:v>64.099999999999994</c:v>
                </c:pt>
                <c:pt idx="632">
                  <c:v>64.2</c:v>
                </c:pt>
                <c:pt idx="633">
                  <c:v>64.3</c:v>
                </c:pt>
                <c:pt idx="634">
                  <c:v>64.400000000000006</c:v>
                </c:pt>
                <c:pt idx="635">
                  <c:v>64.5</c:v>
                </c:pt>
                <c:pt idx="636">
                  <c:v>64.599999999999994</c:v>
                </c:pt>
                <c:pt idx="637">
                  <c:v>64.7</c:v>
                </c:pt>
                <c:pt idx="638">
                  <c:v>64.8</c:v>
                </c:pt>
                <c:pt idx="639">
                  <c:v>64.900000000000006</c:v>
                </c:pt>
                <c:pt idx="640">
                  <c:v>65</c:v>
                </c:pt>
              </c:numCache>
            </c:numRef>
          </c:xVal>
          <c:yVal>
            <c:numRef>
              <c:f>'2016_07_21'!$C$23:$C$663</c:f>
              <c:numCache>
                <c:formatCode>0.00E+00</c:formatCode>
                <c:ptCount val="641"/>
                <c:pt idx="0">
                  <c:v>4.51E-12</c:v>
                </c:pt>
                <c:pt idx="1">
                  <c:v>2.76E-12</c:v>
                </c:pt>
                <c:pt idx="2">
                  <c:v>5.27E-12</c:v>
                </c:pt>
                <c:pt idx="3">
                  <c:v>7.1E-12</c:v>
                </c:pt>
                <c:pt idx="4">
                  <c:v>2.5699999999999999E-11</c:v>
                </c:pt>
                <c:pt idx="5">
                  <c:v>1.0700000000000001E-10</c:v>
                </c:pt>
                <c:pt idx="6">
                  <c:v>1.73E-10</c:v>
                </c:pt>
                <c:pt idx="7">
                  <c:v>2.6700000000000001E-10</c:v>
                </c:pt>
                <c:pt idx="8">
                  <c:v>4.0599999999999999E-10</c:v>
                </c:pt>
                <c:pt idx="9">
                  <c:v>4.8699999999999997E-10</c:v>
                </c:pt>
                <c:pt idx="10">
                  <c:v>5.3400000000000002E-10</c:v>
                </c:pt>
                <c:pt idx="11">
                  <c:v>5.0100000000000003E-10</c:v>
                </c:pt>
                <c:pt idx="12">
                  <c:v>4.4700000000000001E-10</c:v>
                </c:pt>
                <c:pt idx="13">
                  <c:v>4.2800000000000002E-10</c:v>
                </c:pt>
                <c:pt idx="14">
                  <c:v>2.9400000000000002E-10</c:v>
                </c:pt>
                <c:pt idx="15">
                  <c:v>1.01E-10</c:v>
                </c:pt>
                <c:pt idx="16">
                  <c:v>1.26E-11</c:v>
                </c:pt>
                <c:pt idx="17">
                  <c:v>1.8E-12</c:v>
                </c:pt>
                <c:pt idx="18">
                  <c:v>1.2499999999999999E-12</c:v>
                </c:pt>
                <c:pt idx="19">
                  <c:v>9.1199999999999995E-13</c:v>
                </c:pt>
                <c:pt idx="20">
                  <c:v>4.8900000000000004E-13</c:v>
                </c:pt>
                <c:pt idx="21">
                  <c:v>7.7700000000000002E-13</c:v>
                </c:pt>
                <c:pt idx="22">
                  <c:v>6.6100000000000001E-13</c:v>
                </c:pt>
                <c:pt idx="23">
                  <c:v>5.7899999999999996E-13</c:v>
                </c:pt>
                <c:pt idx="24">
                  <c:v>2.0999999999999999E-13</c:v>
                </c:pt>
                <c:pt idx="25">
                  <c:v>8.5499999999999999E-13</c:v>
                </c:pt>
                <c:pt idx="26">
                  <c:v>8.0000000000000002E-13</c:v>
                </c:pt>
                <c:pt idx="27">
                  <c:v>1.4100000000000001E-12</c:v>
                </c:pt>
                <c:pt idx="28">
                  <c:v>3.6899999999999998E-12</c:v>
                </c:pt>
                <c:pt idx="29">
                  <c:v>4.4300000000000003E-12</c:v>
                </c:pt>
                <c:pt idx="30">
                  <c:v>3.8799999999999996E-12</c:v>
                </c:pt>
                <c:pt idx="31">
                  <c:v>3.1599999999999999E-12</c:v>
                </c:pt>
                <c:pt idx="32">
                  <c:v>2.76E-12</c:v>
                </c:pt>
                <c:pt idx="33">
                  <c:v>3.0000000000000001E-12</c:v>
                </c:pt>
                <c:pt idx="34">
                  <c:v>2.4700000000000002E-12</c:v>
                </c:pt>
                <c:pt idx="35">
                  <c:v>5.6100000000000003E-13</c:v>
                </c:pt>
                <c:pt idx="36">
                  <c:v>2.8100000000000001E-13</c:v>
                </c:pt>
                <c:pt idx="37">
                  <c:v>1.9099999999999999E-13</c:v>
                </c:pt>
                <c:pt idx="38">
                  <c:v>6.88E-13</c:v>
                </c:pt>
                <c:pt idx="39">
                  <c:v>4.2500000000000001E-13</c:v>
                </c:pt>
                <c:pt idx="40">
                  <c:v>3.68E-13</c:v>
                </c:pt>
                <c:pt idx="41">
                  <c:v>3.5999999999999998E-13</c:v>
                </c:pt>
                <c:pt idx="42">
                  <c:v>5.0699999999999996E-13</c:v>
                </c:pt>
                <c:pt idx="43">
                  <c:v>2.48E-13</c:v>
                </c:pt>
                <c:pt idx="44">
                  <c:v>4.8099999999999997E-13</c:v>
                </c:pt>
                <c:pt idx="45">
                  <c:v>2.5199999999999999E-13</c:v>
                </c:pt>
                <c:pt idx="46">
                  <c:v>1.84E-13</c:v>
                </c:pt>
                <c:pt idx="47">
                  <c:v>1.5599999999999999E-13</c:v>
                </c:pt>
                <c:pt idx="48">
                  <c:v>7.2500000000000004E-13</c:v>
                </c:pt>
                <c:pt idx="49">
                  <c:v>3.1099999999999999E-13</c:v>
                </c:pt>
                <c:pt idx="50">
                  <c:v>1.9099999999999999E-13</c:v>
                </c:pt>
                <c:pt idx="51">
                  <c:v>9.6399999999999993E-13</c:v>
                </c:pt>
                <c:pt idx="52">
                  <c:v>3.2E-13</c:v>
                </c:pt>
                <c:pt idx="53">
                  <c:v>3.3800000000000002E-13</c:v>
                </c:pt>
                <c:pt idx="54">
                  <c:v>3.31E-13</c:v>
                </c:pt>
                <c:pt idx="55">
                  <c:v>6.6200000000000001E-13</c:v>
                </c:pt>
                <c:pt idx="56">
                  <c:v>1.8600000000000001E-14</c:v>
                </c:pt>
                <c:pt idx="57">
                  <c:v>5.6400000000000002E-13</c:v>
                </c:pt>
                <c:pt idx="58">
                  <c:v>1.29E-12</c:v>
                </c:pt>
                <c:pt idx="59">
                  <c:v>4.3099999999999998E-13</c:v>
                </c:pt>
                <c:pt idx="60">
                  <c:v>1E-14</c:v>
                </c:pt>
                <c:pt idx="61">
                  <c:v>2.6599999999999998E-13</c:v>
                </c:pt>
                <c:pt idx="62">
                  <c:v>3.5999999999999998E-14</c:v>
                </c:pt>
                <c:pt idx="63">
                  <c:v>8.0099999999999994E-14</c:v>
                </c:pt>
                <c:pt idx="64">
                  <c:v>2.4500000000000002E-13</c:v>
                </c:pt>
                <c:pt idx="65">
                  <c:v>4.0100000000000001E-13</c:v>
                </c:pt>
                <c:pt idx="66">
                  <c:v>4.39E-13</c:v>
                </c:pt>
                <c:pt idx="67">
                  <c:v>3.8E-13</c:v>
                </c:pt>
                <c:pt idx="68">
                  <c:v>4.3099999999999998E-13</c:v>
                </c:pt>
                <c:pt idx="69">
                  <c:v>7.2600000000000004E-13</c:v>
                </c:pt>
                <c:pt idx="70">
                  <c:v>2.24E-13</c:v>
                </c:pt>
                <c:pt idx="71">
                  <c:v>2.37E-13</c:v>
                </c:pt>
                <c:pt idx="72">
                  <c:v>1.06E-13</c:v>
                </c:pt>
                <c:pt idx="73">
                  <c:v>1E-14</c:v>
                </c:pt>
                <c:pt idx="74">
                  <c:v>2.0199999999999998E-14</c:v>
                </c:pt>
                <c:pt idx="75">
                  <c:v>3.5700000000000002E-14</c:v>
                </c:pt>
                <c:pt idx="76">
                  <c:v>7.0599999999999997E-14</c:v>
                </c:pt>
                <c:pt idx="77">
                  <c:v>9.9899999999999996E-14</c:v>
                </c:pt>
                <c:pt idx="78">
                  <c:v>3.3399999999999999E-13</c:v>
                </c:pt>
                <c:pt idx="79">
                  <c:v>1.83E-13</c:v>
                </c:pt>
                <c:pt idx="80">
                  <c:v>3.1600000000000002E-13</c:v>
                </c:pt>
                <c:pt idx="81">
                  <c:v>1.3299999999999999E-13</c:v>
                </c:pt>
                <c:pt idx="82">
                  <c:v>1.19E-13</c:v>
                </c:pt>
                <c:pt idx="83">
                  <c:v>4E-14</c:v>
                </c:pt>
                <c:pt idx="84">
                  <c:v>4.14E-13</c:v>
                </c:pt>
                <c:pt idx="85">
                  <c:v>3.2299999999999999E-13</c:v>
                </c:pt>
                <c:pt idx="86">
                  <c:v>2.9500000000000001E-13</c:v>
                </c:pt>
                <c:pt idx="87">
                  <c:v>3.0300000000000002E-13</c:v>
                </c:pt>
                <c:pt idx="88">
                  <c:v>4.3500000000000001E-13</c:v>
                </c:pt>
                <c:pt idx="89">
                  <c:v>4.5599999999999998E-13</c:v>
                </c:pt>
                <c:pt idx="90">
                  <c:v>4.74E-13</c:v>
                </c:pt>
                <c:pt idx="91">
                  <c:v>5.2699999999999998E-13</c:v>
                </c:pt>
                <c:pt idx="92">
                  <c:v>5.5299999999999997E-13</c:v>
                </c:pt>
                <c:pt idx="93">
                  <c:v>1.4600000000000001E-13</c:v>
                </c:pt>
                <c:pt idx="94">
                  <c:v>1E-14</c:v>
                </c:pt>
                <c:pt idx="95">
                  <c:v>5.2999999999999996E-13</c:v>
                </c:pt>
                <c:pt idx="96">
                  <c:v>2.1800000000000001E-13</c:v>
                </c:pt>
                <c:pt idx="97">
                  <c:v>2.5299999999999998E-13</c:v>
                </c:pt>
                <c:pt idx="98">
                  <c:v>4.5199999999999999E-13</c:v>
                </c:pt>
                <c:pt idx="99">
                  <c:v>1.6900000000000001E-13</c:v>
                </c:pt>
                <c:pt idx="100">
                  <c:v>4.39E-13</c:v>
                </c:pt>
                <c:pt idx="101">
                  <c:v>3.07E-13</c:v>
                </c:pt>
                <c:pt idx="102">
                  <c:v>2.02E-13</c:v>
                </c:pt>
                <c:pt idx="103">
                  <c:v>1.9400000000000001E-13</c:v>
                </c:pt>
                <c:pt idx="104">
                  <c:v>2.1499999999999999E-13</c:v>
                </c:pt>
                <c:pt idx="105">
                  <c:v>1.96E-13</c:v>
                </c:pt>
                <c:pt idx="106">
                  <c:v>5.1800000000000001E-13</c:v>
                </c:pt>
                <c:pt idx="107">
                  <c:v>1.62E-12</c:v>
                </c:pt>
                <c:pt idx="108">
                  <c:v>3.47E-12</c:v>
                </c:pt>
                <c:pt idx="109">
                  <c:v>2.1199999999999999E-12</c:v>
                </c:pt>
                <c:pt idx="110">
                  <c:v>2.5900000000000001E-12</c:v>
                </c:pt>
                <c:pt idx="111">
                  <c:v>2.41E-12</c:v>
                </c:pt>
                <c:pt idx="112">
                  <c:v>1.5500000000000001E-12</c:v>
                </c:pt>
                <c:pt idx="113">
                  <c:v>2.51E-12</c:v>
                </c:pt>
                <c:pt idx="114">
                  <c:v>1.29E-12</c:v>
                </c:pt>
                <c:pt idx="115">
                  <c:v>9.8400000000000005E-13</c:v>
                </c:pt>
                <c:pt idx="116">
                  <c:v>1.05E-12</c:v>
                </c:pt>
                <c:pt idx="117">
                  <c:v>2.74E-12</c:v>
                </c:pt>
                <c:pt idx="118">
                  <c:v>3.27E-12</c:v>
                </c:pt>
                <c:pt idx="119">
                  <c:v>4.4800000000000003E-12</c:v>
                </c:pt>
                <c:pt idx="120">
                  <c:v>4.7999999999999997E-12</c:v>
                </c:pt>
                <c:pt idx="121">
                  <c:v>3.9899999999999998E-12</c:v>
                </c:pt>
                <c:pt idx="122">
                  <c:v>3.1500000000000001E-12</c:v>
                </c:pt>
                <c:pt idx="123">
                  <c:v>2.2499999999999999E-12</c:v>
                </c:pt>
                <c:pt idx="124">
                  <c:v>1.3600000000000001E-12</c:v>
                </c:pt>
                <c:pt idx="125">
                  <c:v>1.3399999999999999E-12</c:v>
                </c:pt>
                <c:pt idx="126">
                  <c:v>2.2499999999999999E-12</c:v>
                </c:pt>
                <c:pt idx="127">
                  <c:v>5.1499999999999997E-12</c:v>
                </c:pt>
                <c:pt idx="128">
                  <c:v>9.7199999999999998E-12</c:v>
                </c:pt>
                <c:pt idx="129">
                  <c:v>9.0500000000000004E-12</c:v>
                </c:pt>
                <c:pt idx="130">
                  <c:v>9.3500000000000003E-12</c:v>
                </c:pt>
                <c:pt idx="131">
                  <c:v>7.5999999999999999E-12</c:v>
                </c:pt>
                <c:pt idx="132">
                  <c:v>6.5699999999999997E-12</c:v>
                </c:pt>
                <c:pt idx="133">
                  <c:v>6.0500000000000003E-12</c:v>
                </c:pt>
                <c:pt idx="134">
                  <c:v>5.9400000000000001E-12</c:v>
                </c:pt>
                <c:pt idx="135">
                  <c:v>9.1199999999999999E-12</c:v>
                </c:pt>
                <c:pt idx="136">
                  <c:v>2.13E-11</c:v>
                </c:pt>
                <c:pt idx="137">
                  <c:v>3.9899999999999999E-11</c:v>
                </c:pt>
                <c:pt idx="138">
                  <c:v>5.0199999999999999E-11</c:v>
                </c:pt>
                <c:pt idx="139">
                  <c:v>5.4499999999999999E-11</c:v>
                </c:pt>
                <c:pt idx="140">
                  <c:v>5.6999999999999997E-11</c:v>
                </c:pt>
                <c:pt idx="141">
                  <c:v>4.8100000000000001E-11</c:v>
                </c:pt>
                <c:pt idx="142">
                  <c:v>4.2900000000000002E-11</c:v>
                </c:pt>
                <c:pt idx="143">
                  <c:v>3.2399999999999999E-11</c:v>
                </c:pt>
                <c:pt idx="144">
                  <c:v>1.4900000000000002E-11</c:v>
                </c:pt>
                <c:pt idx="145">
                  <c:v>1.0599999999999999E-11</c:v>
                </c:pt>
                <c:pt idx="146">
                  <c:v>2.0799999999999999E-11</c:v>
                </c:pt>
                <c:pt idx="147">
                  <c:v>4.93E-11</c:v>
                </c:pt>
                <c:pt idx="148">
                  <c:v>5.5200000000000001E-11</c:v>
                </c:pt>
                <c:pt idx="149">
                  <c:v>6.51E-11</c:v>
                </c:pt>
                <c:pt idx="150">
                  <c:v>6.0999999999999996E-11</c:v>
                </c:pt>
                <c:pt idx="151">
                  <c:v>6.3399999999999996E-11</c:v>
                </c:pt>
                <c:pt idx="152">
                  <c:v>4.9099999999999997E-11</c:v>
                </c:pt>
                <c:pt idx="153">
                  <c:v>3.67E-11</c:v>
                </c:pt>
                <c:pt idx="154">
                  <c:v>1.62E-11</c:v>
                </c:pt>
                <c:pt idx="155">
                  <c:v>2.8200000000000001E-12</c:v>
                </c:pt>
                <c:pt idx="156">
                  <c:v>2.46E-12</c:v>
                </c:pt>
                <c:pt idx="157">
                  <c:v>4.5499999999999998E-12</c:v>
                </c:pt>
                <c:pt idx="158">
                  <c:v>6.1299999999999999E-12</c:v>
                </c:pt>
                <c:pt idx="159">
                  <c:v>7.0799999999999997E-12</c:v>
                </c:pt>
                <c:pt idx="160">
                  <c:v>5.4900000000000002E-12</c:v>
                </c:pt>
                <c:pt idx="161">
                  <c:v>6.0699999999999998E-12</c:v>
                </c:pt>
                <c:pt idx="162">
                  <c:v>4.3300000000000003E-12</c:v>
                </c:pt>
                <c:pt idx="163">
                  <c:v>3.9200000000000003E-12</c:v>
                </c:pt>
                <c:pt idx="164">
                  <c:v>2.23E-12</c:v>
                </c:pt>
                <c:pt idx="165">
                  <c:v>9.5999999999999995E-13</c:v>
                </c:pt>
                <c:pt idx="166">
                  <c:v>2.2600000000000001E-12</c:v>
                </c:pt>
                <c:pt idx="167">
                  <c:v>3.5E-12</c:v>
                </c:pt>
                <c:pt idx="168">
                  <c:v>4.6399999999999996E-12</c:v>
                </c:pt>
                <c:pt idx="169">
                  <c:v>5.6099999999999997E-12</c:v>
                </c:pt>
                <c:pt idx="170">
                  <c:v>4.9300000000000002E-12</c:v>
                </c:pt>
                <c:pt idx="171">
                  <c:v>4.8999999999999997E-12</c:v>
                </c:pt>
                <c:pt idx="172">
                  <c:v>3.9999999999999999E-12</c:v>
                </c:pt>
                <c:pt idx="173">
                  <c:v>2.7200000000000001E-12</c:v>
                </c:pt>
                <c:pt idx="174">
                  <c:v>9.9999999999999998E-13</c:v>
                </c:pt>
                <c:pt idx="175">
                  <c:v>4.1899999999999998E-13</c:v>
                </c:pt>
                <c:pt idx="176">
                  <c:v>5.4300000000000001E-13</c:v>
                </c:pt>
                <c:pt idx="177">
                  <c:v>1.2499999999999999E-12</c:v>
                </c:pt>
                <c:pt idx="178">
                  <c:v>1.7699999999999999E-12</c:v>
                </c:pt>
                <c:pt idx="179">
                  <c:v>5.5700000000000005E-13</c:v>
                </c:pt>
                <c:pt idx="180">
                  <c:v>2.26E-13</c:v>
                </c:pt>
                <c:pt idx="181">
                  <c:v>5.0299999999999998E-13</c:v>
                </c:pt>
                <c:pt idx="182">
                  <c:v>3.9E-13</c:v>
                </c:pt>
                <c:pt idx="183">
                  <c:v>4.4500000000000002E-13</c:v>
                </c:pt>
                <c:pt idx="184">
                  <c:v>3.4699999999999999E-13</c:v>
                </c:pt>
                <c:pt idx="185">
                  <c:v>7.7500000000000003E-13</c:v>
                </c:pt>
                <c:pt idx="186">
                  <c:v>2.66E-12</c:v>
                </c:pt>
                <c:pt idx="187">
                  <c:v>2.2199999999999998E-12</c:v>
                </c:pt>
                <c:pt idx="188">
                  <c:v>2.4299999999999999E-12</c:v>
                </c:pt>
                <c:pt idx="189">
                  <c:v>3.2399999999999999E-12</c:v>
                </c:pt>
                <c:pt idx="190">
                  <c:v>2.3700000000000002E-12</c:v>
                </c:pt>
                <c:pt idx="191">
                  <c:v>2.2900000000000001E-12</c:v>
                </c:pt>
                <c:pt idx="192">
                  <c:v>1.6900000000000001E-12</c:v>
                </c:pt>
                <c:pt idx="193">
                  <c:v>1.42E-12</c:v>
                </c:pt>
                <c:pt idx="194">
                  <c:v>2.8300000000000001E-13</c:v>
                </c:pt>
                <c:pt idx="195">
                  <c:v>2.8000000000000002E-13</c:v>
                </c:pt>
                <c:pt idx="196">
                  <c:v>4.6400000000000004E-13</c:v>
                </c:pt>
                <c:pt idx="197">
                  <c:v>5.1000000000000005E-13</c:v>
                </c:pt>
                <c:pt idx="198">
                  <c:v>2.3500000000000001E-13</c:v>
                </c:pt>
                <c:pt idx="199">
                  <c:v>3.92E-13</c:v>
                </c:pt>
                <c:pt idx="200">
                  <c:v>1.5099999999999999E-13</c:v>
                </c:pt>
                <c:pt idx="201">
                  <c:v>3.0600000000000001E-13</c:v>
                </c:pt>
                <c:pt idx="202">
                  <c:v>1.1E-13</c:v>
                </c:pt>
                <c:pt idx="203">
                  <c:v>2.3999999999999999E-14</c:v>
                </c:pt>
                <c:pt idx="204">
                  <c:v>2.8000000000000002E-13</c:v>
                </c:pt>
                <c:pt idx="205">
                  <c:v>2.6800000000000002E-13</c:v>
                </c:pt>
                <c:pt idx="206">
                  <c:v>4.1599999999999999E-13</c:v>
                </c:pt>
                <c:pt idx="207">
                  <c:v>2.6900000000000001E-13</c:v>
                </c:pt>
                <c:pt idx="208">
                  <c:v>5.8900000000000001E-13</c:v>
                </c:pt>
                <c:pt idx="209">
                  <c:v>5.5299999999999997E-13</c:v>
                </c:pt>
                <c:pt idx="210">
                  <c:v>4.9899999999999999E-13</c:v>
                </c:pt>
                <c:pt idx="211">
                  <c:v>6.3500000000000002E-13</c:v>
                </c:pt>
                <c:pt idx="212">
                  <c:v>3.5799999999999999E-13</c:v>
                </c:pt>
                <c:pt idx="213">
                  <c:v>6.4499999999999998E-13</c:v>
                </c:pt>
                <c:pt idx="214">
                  <c:v>8.4200000000000005E-13</c:v>
                </c:pt>
                <c:pt idx="215">
                  <c:v>8.6199999999999996E-13</c:v>
                </c:pt>
                <c:pt idx="216">
                  <c:v>5.5399999999999996E-13</c:v>
                </c:pt>
                <c:pt idx="217">
                  <c:v>3.32E-13</c:v>
                </c:pt>
                <c:pt idx="218">
                  <c:v>1.2599999999999999E-13</c:v>
                </c:pt>
                <c:pt idx="219">
                  <c:v>3.67E-13</c:v>
                </c:pt>
                <c:pt idx="220">
                  <c:v>1.8599999999999999E-13</c:v>
                </c:pt>
                <c:pt idx="221">
                  <c:v>4.0100000000000001E-13</c:v>
                </c:pt>
                <c:pt idx="222">
                  <c:v>4.7999999999999997E-13</c:v>
                </c:pt>
                <c:pt idx="223">
                  <c:v>2.5099999999999999E-13</c:v>
                </c:pt>
                <c:pt idx="224">
                  <c:v>3.0099999999999998E-13</c:v>
                </c:pt>
                <c:pt idx="225">
                  <c:v>5.7499999999999997E-13</c:v>
                </c:pt>
                <c:pt idx="226">
                  <c:v>4.2100000000000002E-13</c:v>
                </c:pt>
                <c:pt idx="227">
                  <c:v>7.3300000000000001E-13</c:v>
                </c:pt>
                <c:pt idx="228">
                  <c:v>4.1599999999999999E-13</c:v>
                </c:pt>
                <c:pt idx="229">
                  <c:v>4.0699999999999998E-13</c:v>
                </c:pt>
                <c:pt idx="230">
                  <c:v>4.6099999999999995E-13</c:v>
                </c:pt>
                <c:pt idx="231">
                  <c:v>7.58E-13</c:v>
                </c:pt>
                <c:pt idx="232">
                  <c:v>5.0299999999999998E-13</c:v>
                </c:pt>
                <c:pt idx="233">
                  <c:v>5.2000000000000001E-13</c:v>
                </c:pt>
                <c:pt idx="234">
                  <c:v>3.31E-13</c:v>
                </c:pt>
                <c:pt idx="235">
                  <c:v>3.79E-13</c:v>
                </c:pt>
                <c:pt idx="236">
                  <c:v>4.4199999999999998E-13</c:v>
                </c:pt>
                <c:pt idx="237">
                  <c:v>6.2900000000000005E-13</c:v>
                </c:pt>
                <c:pt idx="238">
                  <c:v>3.5200000000000001E-13</c:v>
                </c:pt>
                <c:pt idx="239">
                  <c:v>1.05E-12</c:v>
                </c:pt>
                <c:pt idx="240">
                  <c:v>1.05E-12</c:v>
                </c:pt>
                <c:pt idx="241">
                  <c:v>5.6600000000000001E-13</c:v>
                </c:pt>
                <c:pt idx="242">
                  <c:v>7.12E-13</c:v>
                </c:pt>
                <c:pt idx="243">
                  <c:v>8.7200000000000002E-13</c:v>
                </c:pt>
                <c:pt idx="244">
                  <c:v>1.13E-12</c:v>
                </c:pt>
                <c:pt idx="245">
                  <c:v>1.57E-12</c:v>
                </c:pt>
                <c:pt idx="246">
                  <c:v>1.1E-12</c:v>
                </c:pt>
                <c:pt idx="247">
                  <c:v>1.8300000000000001E-12</c:v>
                </c:pt>
                <c:pt idx="248">
                  <c:v>2.03E-12</c:v>
                </c:pt>
                <c:pt idx="249">
                  <c:v>2.1400000000000002E-12</c:v>
                </c:pt>
                <c:pt idx="250">
                  <c:v>1.6900000000000001E-12</c:v>
                </c:pt>
                <c:pt idx="251">
                  <c:v>1.62E-12</c:v>
                </c:pt>
                <c:pt idx="252">
                  <c:v>1.6799999999999999E-12</c:v>
                </c:pt>
                <c:pt idx="253">
                  <c:v>1.27E-12</c:v>
                </c:pt>
                <c:pt idx="254">
                  <c:v>1.04E-12</c:v>
                </c:pt>
                <c:pt idx="255">
                  <c:v>5.7099999999999999E-13</c:v>
                </c:pt>
                <c:pt idx="256">
                  <c:v>1.0300000000000001E-12</c:v>
                </c:pt>
                <c:pt idx="257">
                  <c:v>1.3899999999999999E-12</c:v>
                </c:pt>
                <c:pt idx="258">
                  <c:v>2.33E-12</c:v>
                </c:pt>
                <c:pt idx="259">
                  <c:v>3.3300000000000001E-12</c:v>
                </c:pt>
                <c:pt idx="260">
                  <c:v>1.71E-12</c:v>
                </c:pt>
                <c:pt idx="261">
                  <c:v>2.71E-12</c:v>
                </c:pt>
                <c:pt idx="262">
                  <c:v>1.85E-12</c:v>
                </c:pt>
                <c:pt idx="263">
                  <c:v>2.4200000000000002E-12</c:v>
                </c:pt>
                <c:pt idx="264">
                  <c:v>3.0599999999999999E-12</c:v>
                </c:pt>
                <c:pt idx="265">
                  <c:v>5.5000000000000004E-12</c:v>
                </c:pt>
                <c:pt idx="266">
                  <c:v>1.1500000000000001E-11</c:v>
                </c:pt>
                <c:pt idx="267">
                  <c:v>1.99E-11</c:v>
                </c:pt>
                <c:pt idx="268">
                  <c:v>2.3800000000000001E-11</c:v>
                </c:pt>
                <c:pt idx="269">
                  <c:v>2.74E-11</c:v>
                </c:pt>
                <c:pt idx="270">
                  <c:v>2.2200000000000002E-11</c:v>
                </c:pt>
                <c:pt idx="271">
                  <c:v>2.1599999999999998E-11</c:v>
                </c:pt>
                <c:pt idx="272">
                  <c:v>1.39E-11</c:v>
                </c:pt>
                <c:pt idx="273">
                  <c:v>9.5400000000000001E-12</c:v>
                </c:pt>
                <c:pt idx="274">
                  <c:v>3.4000000000000001E-12</c:v>
                </c:pt>
                <c:pt idx="275">
                  <c:v>7.1299999999999999E-13</c:v>
                </c:pt>
                <c:pt idx="276">
                  <c:v>8.4099999999999995E-13</c:v>
                </c:pt>
                <c:pt idx="277">
                  <c:v>1.19E-12</c:v>
                </c:pt>
                <c:pt idx="278">
                  <c:v>1.5900000000000001E-12</c:v>
                </c:pt>
                <c:pt idx="279">
                  <c:v>2.0900000000000002E-12</c:v>
                </c:pt>
                <c:pt idx="280">
                  <c:v>2.9599999999999999E-12</c:v>
                </c:pt>
                <c:pt idx="281">
                  <c:v>1.71E-12</c:v>
                </c:pt>
                <c:pt idx="282">
                  <c:v>1.0700000000000001E-12</c:v>
                </c:pt>
                <c:pt idx="283">
                  <c:v>8.52E-13</c:v>
                </c:pt>
                <c:pt idx="284">
                  <c:v>8.4500000000000003E-13</c:v>
                </c:pt>
                <c:pt idx="285">
                  <c:v>6.3300000000000003E-13</c:v>
                </c:pt>
                <c:pt idx="286">
                  <c:v>8.8699999999999996E-13</c:v>
                </c:pt>
                <c:pt idx="287">
                  <c:v>7.7700000000000002E-13</c:v>
                </c:pt>
                <c:pt idx="288">
                  <c:v>8.4400000000000004E-13</c:v>
                </c:pt>
                <c:pt idx="289">
                  <c:v>6.6100000000000001E-13</c:v>
                </c:pt>
                <c:pt idx="290">
                  <c:v>5.5599999999999995E-13</c:v>
                </c:pt>
                <c:pt idx="291">
                  <c:v>8.2000000000000004E-13</c:v>
                </c:pt>
                <c:pt idx="292">
                  <c:v>1.3100000000000001E-12</c:v>
                </c:pt>
                <c:pt idx="293">
                  <c:v>9.5500000000000007E-13</c:v>
                </c:pt>
                <c:pt idx="294">
                  <c:v>3.8299999999999998E-13</c:v>
                </c:pt>
                <c:pt idx="295">
                  <c:v>1.83E-13</c:v>
                </c:pt>
                <c:pt idx="296">
                  <c:v>2.97E-13</c:v>
                </c:pt>
                <c:pt idx="297">
                  <c:v>3.4499999999999999E-13</c:v>
                </c:pt>
                <c:pt idx="298">
                  <c:v>2.6800000000000002E-13</c:v>
                </c:pt>
                <c:pt idx="299">
                  <c:v>4.6600000000000003E-13</c:v>
                </c:pt>
                <c:pt idx="300">
                  <c:v>2.2999999999999998E-13</c:v>
                </c:pt>
                <c:pt idx="301">
                  <c:v>2.1599999999999999E-13</c:v>
                </c:pt>
                <c:pt idx="302">
                  <c:v>4.0799999999999998E-13</c:v>
                </c:pt>
                <c:pt idx="303">
                  <c:v>5.7299999999999998E-13</c:v>
                </c:pt>
                <c:pt idx="304">
                  <c:v>4.3400000000000002E-13</c:v>
                </c:pt>
                <c:pt idx="305">
                  <c:v>4.4399999999999998E-13</c:v>
                </c:pt>
                <c:pt idx="306">
                  <c:v>4.7999999999999997E-13</c:v>
                </c:pt>
                <c:pt idx="307">
                  <c:v>5.44E-13</c:v>
                </c:pt>
                <c:pt idx="308">
                  <c:v>2.8599999999999999E-13</c:v>
                </c:pt>
                <c:pt idx="309">
                  <c:v>1.7399999999999999E-13</c:v>
                </c:pt>
                <c:pt idx="310">
                  <c:v>2.2799999999999999E-13</c:v>
                </c:pt>
                <c:pt idx="311">
                  <c:v>5.9699999999999998E-13</c:v>
                </c:pt>
                <c:pt idx="312">
                  <c:v>8.0200000000000002E-13</c:v>
                </c:pt>
                <c:pt idx="313">
                  <c:v>5.4000000000000002E-13</c:v>
                </c:pt>
                <c:pt idx="314">
                  <c:v>6.5500000000000004E-13</c:v>
                </c:pt>
                <c:pt idx="315">
                  <c:v>9E-13</c:v>
                </c:pt>
                <c:pt idx="316">
                  <c:v>5.9999999999999997E-13</c:v>
                </c:pt>
                <c:pt idx="317">
                  <c:v>2.1700000000000001E-13</c:v>
                </c:pt>
                <c:pt idx="318">
                  <c:v>2.6199999999999999E-13</c:v>
                </c:pt>
                <c:pt idx="319">
                  <c:v>2.4600000000000001E-13</c:v>
                </c:pt>
                <c:pt idx="320">
                  <c:v>1.47E-13</c:v>
                </c:pt>
                <c:pt idx="321">
                  <c:v>3.92E-13</c:v>
                </c:pt>
                <c:pt idx="322">
                  <c:v>5.9599999999999998E-13</c:v>
                </c:pt>
                <c:pt idx="323">
                  <c:v>1.14E-12</c:v>
                </c:pt>
                <c:pt idx="324">
                  <c:v>7.9800000000000003E-13</c:v>
                </c:pt>
                <c:pt idx="325">
                  <c:v>4.1699999999999999E-13</c:v>
                </c:pt>
                <c:pt idx="326">
                  <c:v>3.5699999999999999E-13</c:v>
                </c:pt>
                <c:pt idx="327">
                  <c:v>5.8100000000000005E-13</c:v>
                </c:pt>
                <c:pt idx="328">
                  <c:v>8.7300000000000002E-13</c:v>
                </c:pt>
                <c:pt idx="329">
                  <c:v>6.7900000000000004E-13</c:v>
                </c:pt>
                <c:pt idx="330">
                  <c:v>1.33E-12</c:v>
                </c:pt>
                <c:pt idx="331">
                  <c:v>1.42E-12</c:v>
                </c:pt>
                <c:pt idx="332">
                  <c:v>1.23E-12</c:v>
                </c:pt>
                <c:pt idx="333">
                  <c:v>6.63E-13</c:v>
                </c:pt>
                <c:pt idx="334">
                  <c:v>5.0499999999999997E-13</c:v>
                </c:pt>
                <c:pt idx="335">
                  <c:v>3.56E-13</c:v>
                </c:pt>
                <c:pt idx="336">
                  <c:v>8.3299999999999998E-13</c:v>
                </c:pt>
                <c:pt idx="337">
                  <c:v>6.3400000000000002E-13</c:v>
                </c:pt>
                <c:pt idx="338">
                  <c:v>2.5500000000000002E-13</c:v>
                </c:pt>
                <c:pt idx="339">
                  <c:v>3.9900000000000002E-13</c:v>
                </c:pt>
                <c:pt idx="340">
                  <c:v>4.1699999999999999E-13</c:v>
                </c:pt>
                <c:pt idx="341">
                  <c:v>6.3300000000000003E-13</c:v>
                </c:pt>
                <c:pt idx="342">
                  <c:v>2.8599999999999999E-13</c:v>
                </c:pt>
                <c:pt idx="343">
                  <c:v>4.5199999999999999E-13</c:v>
                </c:pt>
                <c:pt idx="344">
                  <c:v>4.6400000000000004E-13</c:v>
                </c:pt>
                <c:pt idx="345">
                  <c:v>2.5700000000000002E-13</c:v>
                </c:pt>
                <c:pt idx="346">
                  <c:v>7.5700000000000001E-13</c:v>
                </c:pt>
                <c:pt idx="347">
                  <c:v>1.04E-12</c:v>
                </c:pt>
                <c:pt idx="348">
                  <c:v>7.6999999999999995E-13</c:v>
                </c:pt>
                <c:pt idx="349">
                  <c:v>5.5900000000000004E-13</c:v>
                </c:pt>
                <c:pt idx="350">
                  <c:v>8.2600000000000001E-13</c:v>
                </c:pt>
                <c:pt idx="351">
                  <c:v>4.8299999999999996E-13</c:v>
                </c:pt>
                <c:pt idx="352">
                  <c:v>2.96E-13</c:v>
                </c:pt>
                <c:pt idx="353">
                  <c:v>5.7499999999999997E-13</c:v>
                </c:pt>
                <c:pt idx="354">
                  <c:v>3.2900000000000001E-13</c:v>
                </c:pt>
                <c:pt idx="355">
                  <c:v>2.2999999999999998E-13</c:v>
                </c:pt>
                <c:pt idx="356">
                  <c:v>2.02E-13</c:v>
                </c:pt>
                <c:pt idx="357">
                  <c:v>9.6300000000000004E-13</c:v>
                </c:pt>
                <c:pt idx="358">
                  <c:v>9.6700000000000002E-13</c:v>
                </c:pt>
                <c:pt idx="359">
                  <c:v>8.2400000000000002E-13</c:v>
                </c:pt>
                <c:pt idx="360">
                  <c:v>8.7799999999999999E-13</c:v>
                </c:pt>
                <c:pt idx="361">
                  <c:v>9.6399999999999993E-13</c:v>
                </c:pt>
                <c:pt idx="362">
                  <c:v>6.2599999999999996E-13</c:v>
                </c:pt>
                <c:pt idx="363">
                  <c:v>5.0299999999999998E-13</c:v>
                </c:pt>
                <c:pt idx="364">
                  <c:v>5.3400000000000005E-13</c:v>
                </c:pt>
                <c:pt idx="365">
                  <c:v>1.0099999999999999E-12</c:v>
                </c:pt>
                <c:pt idx="366">
                  <c:v>6.0500000000000005E-13</c:v>
                </c:pt>
                <c:pt idx="367">
                  <c:v>9.3800000000000004E-13</c:v>
                </c:pt>
                <c:pt idx="368">
                  <c:v>7.0800000000000001E-13</c:v>
                </c:pt>
                <c:pt idx="369">
                  <c:v>5.6999999999999999E-13</c:v>
                </c:pt>
                <c:pt idx="370">
                  <c:v>5.5299999999999997E-13</c:v>
                </c:pt>
                <c:pt idx="371">
                  <c:v>4.0100000000000001E-13</c:v>
                </c:pt>
                <c:pt idx="372">
                  <c:v>7.1E-13</c:v>
                </c:pt>
                <c:pt idx="373">
                  <c:v>1.81E-12</c:v>
                </c:pt>
                <c:pt idx="374">
                  <c:v>8.1599999999999996E-13</c:v>
                </c:pt>
                <c:pt idx="375">
                  <c:v>6.1300000000000001E-13</c:v>
                </c:pt>
                <c:pt idx="376">
                  <c:v>8.06E-13</c:v>
                </c:pt>
                <c:pt idx="377">
                  <c:v>1.05E-12</c:v>
                </c:pt>
                <c:pt idx="378">
                  <c:v>1.98E-12</c:v>
                </c:pt>
                <c:pt idx="379">
                  <c:v>1.8899999999999998E-12</c:v>
                </c:pt>
                <c:pt idx="380">
                  <c:v>2.0900000000000002E-12</c:v>
                </c:pt>
                <c:pt idx="381">
                  <c:v>1.5500000000000001E-12</c:v>
                </c:pt>
                <c:pt idx="382">
                  <c:v>1.6299999999999999E-12</c:v>
                </c:pt>
                <c:pt idx="383">
                  <c:v>2.1499999999999999E-12</c:v>
                </c:pt>
                <c:pt idx="384">
                  <c:v>4.6200000000000001E-12</c:v>
                </c:pt>
                <c:pt idx="385">
                  <c:v>8.5699999999999992E-12</c:v>
                </c:pt>
                <c:pt idx="386">
                  <c:v>1.1500000000000001E-11</c:v>
                </c:pt>
                <c:pt idx="387">
                  <c:v>1.35E-11</c:v>
                </c:pt>
                <c:pt idx="388">
                  <c:v>1.6900000000000001E-11</c:v>
                </c:pt>
                <c:pt idx="389">
                  <c:v>1.8799999999999999E-11</c:v>
                </c:pt>
                <c:pt idx="390">
                  <c:v>1.7500000000000001E-11</c:v>
                </c:pt>
                <c:pt idx="391">
                  <c:v>1.29E-11</c:v>
                </c:pt>
                <c:pt idx="392">
                  <c:v>1.0399999999999999E-11</c:v>
                </c:pt>
                <c:pt idx="393">
                  <c:v>4.3300000000000003E-12</c:v>
                </c:pt>
                <c:pt idx="394">
                  <c:v>1.1200000000000001E-12</c:v>
                </c:pt>
                <c:pt idx="395">
                  <c:v>6.5099999999999995E-13</c:v>
                </c:pt>
                <c:pt idx="396">
                  <c:v>9.4099999999999993E-13</c:v>
                </c:pt>
                <c:pt idx="397">
                  <c:v>1.4000000000000001E-12</c:v>
                </c:pt>
                <c:pt idx="398">
                  <c:v>1.8899999999999998E-12</c:v>
                </c:pt>
                <c:pt idx="399">
                  <c:v>1.28E-12</c:v>
                </c:pt>
                <c:pt idx="400">
                  <c:v>1.2100000000000001E-12</c:v>
                </c:pt>
                <c:pt idx="401">
                  <c:v>1.1099999999999999E-12</c:v>
                </c:pt>
                <c:pt idx="402">
                  <c:v>1.38E-12</c:v>
                </c:pt>
                <c:pt idx="403">
                  <c:v>1.1599999999999999E-12</c:v>
                </c:pt>
                <c:pt idx="404">
                  <c:v>7.11E-13</c:v>
                </c:pt>
                <c:pt idx="405">
                  <c:v>9.469999999999999E-13</c:v>
                </c:pt>
                <c:pt idx="406">
                  <c:v>2.6499999999999998E-12</c:v>
                </c:pt>
                <c:pt idx="407">
                  <c:v>1.1E-12</c:v>
                </c:pt>
                <c:pt idx="408">
                  <c:v>1.57E-12</c:v>
                </c:pt>
                <c:pt idx="409">
                  <c:v>1.0599999999999999E-12</c:v>
                </c:pt>
                <c:pt idx="410">
                  <c:v>7.3599999999999999E-13</c:v>
                </c:pt>
                <c:pt idx="411">
                  <c:v>7.7300000000000004E-13</c:v>
                </c:pt>
                <c:pt idx="412">
                  <c:v>2.28E-12</c:v>
                </c:pt>
                <c:pt idx="413">
                  <c:v>1.1E-12</c:v>
                </c:pt>
                <c:pt idx="414">
                  <c:v>7.4599999999999995E-13</c:v>
                </c:pt>
                <c:pt idx="415">
                  <c:v>5.2000000000000001E-13</c:v>
                </c:pt>
                <c:pt idx="416">
                  <c:v>7.2500000000000004E-13</c:v>
                </c:pt>
                <c:pt idx="417">
                  <c:v>5.1000000000000005E-13</c:v>
                </c:pt>
                <c:pt idx="418">
                  <c:v>1.51E-12</c:v>
                </c:pt>
                <c:pt idx="419">
                  <c:v>1.04E-12</c:v>
                </c:pt>
                <c:pt idx="420">
                  <c:v>7.7200000000000004E-13</c:v>
                </c:pt>
                <c:pt idx="421">
                  <c:v>9.9299999999999991E-13</c:v>
                </c:pt>
                <c:pt idx="422">
                  <c:v>1.4399999999999999E-12</c:v>
                </c:pt>
                <c:pt idx="423">
                  <c:v>9.8699999999999993E-13</c:v>
                </c:pt>
                <c:pt idx="424">
                  <c:v>7.5400000000000002E-13</c:v>
                </c:pt>
                <c:pt idx="425">
                  <c:v>1.28E-12</c:v>
                </c:pt>
                <c:pt idx="426">
                  <c:v>2.0699999999999999E-12</c:v>
                </c:pt>
                <c:pt idx="427">
                  <c:v>2.7500000000000002E-12</c:v>
                </c:pt>
                <c:pt idx="428">
                  <c:v>3.3500000000000001E-12</c:v>
                </c:pt>
                <c:pt idx="429">
                  <c:v>4.0399999999999997E-12</c:v>
                </c:pt>
                <c:pt idx="430">
                  <c:v>3.3399999999999999E-12</c:v>
                </c:pt>
                <c:pt idx="431">
                  <c:v>4.2800000000000003E-12</c:v>
                </c:pt>
                <c:pt idx="432">
                  <c:v>3.07E-12</c:v>
                </c:pt>
                <c:pt idx="433">
                  <c:v>1.4899999999999999E-12</c:v>
                </c:pt>
                <c:pt idx="434">
                  <c:v>6.4799999999999997E-13</c:v>
                </c:pt>
                <c:pt idx="435">
                  <c:v>3.5999999999999998E-13</c:v>
                </c:pt>
                <c:pt idx="436">
                  <c:v>3.3800000000000002E-13</c:v>
                </c:pt>
                <c:pt idx="437">
                  <c:v>2.4600000000000001E-13</c:v>
                </c:pt>
                <c:pt idx="438">
                  <c:v>3.2199999999999999E-13</c:v>
                </c:pt>
                <c:pt idx="439">
                  <c:v>4.0599999999999999E-13</c:v>
                </c:pt>
                <c:pt idx="440">
                  <c:v>4.1699999999999999E-13</c:v>
                </c:pt>
                <c:pt idx="441">
                  <c:v>5.8200000000000004E-13</c:v>
                </c:pt>
                <c:pt idx="442">
                  <c:v>4.8099999999999997E-13</c:v>
                </c:pt>
                <c:pt idx="443">
                  <c:v>6.8600000000000001E-13</c:v>
                </c:pt>
                <c:pt idx="444">
                  <c:v>4.8900000000000004E-13</c:v>
                </c:pt>
                <c:pt idx="445">
                  <c:v>2.7699999999999998E-13</c:v>
                </c:pt>
                <c:pt idx="446">
                  <c:v>3.6600000000000001E-13</c:v>
                </c:pt>
                <c:pt idx="447">
                  <c:v>8.1099999999999998E-13</c:v>
                </c:pt>
                <c:pt idx="448">
                  <c:v>1.3100000000000001E-12</c:v>
                </c:pt>
                <c:pt idx="449">
                  <c:v>4.9400000000000002E-13</c:v>
                </c:pt>
                <c:pt idx="450">
                  <c:v>2.7000000000000001E-13</c:v>
                </c:pt>
                <c:pt idx="451">
                  <c:v>3.3699999999999998E-13</c:v>
                </c:pt>
                <c:pt idx="452">
                  <c:v>1.12E-13</c:v>
                </c:pt>
                <c:pt idx="453">
                  <c:v>6.4899999999999996E-13</c:v>
                </c:pt>
                <c:pt idx="454">
                  <c:v>3.3000000000000001E-13</c:v>
                </c:pt>
                <c:pt idx="455">
                  <c:v>2.5600000000000002E-13</c:v>
                </c:pt>
                <c:pt idx="456">
                  <c:v>1.77E-13</c:v>
                </c:pt>
                <c:pt idx="457">
                  <c:v>3.8700000000000002E-13</c:v>
                </c:pt>
                <c:pt idx="458">
                  <c:v>5.2399999999999999E-13</c:v>
                </c:pt>
                <c:pt idx="459">
                  <c:v>4.1999999999999998E-13</c:v>
                </c:pt>
                <c:pt idx="460">
                  <c:v>5.9100000000000001E-13</c:v>
                </c:pt>
                <c:pt idx="461">
                  <c:v>2.3400000000000001E-13</c:v>
                </c:pt>
                <c:pt idx="462">
                  <c:v>5.1400000000000003E-13</c:v>
                </c:pt>
                <c:pt idx="463">
                  <c:v>1.08E-12</c:v>
                </c:pt>
                <c:pt idx="464">
                  <c:v>9.01E-13</c:v>
                </c:pt>
                <c:pt idx="465">
                  <c:v>4.1999999999999998E-13</c:v>
                </c:pt>
                <c:pt idx="466">
                  <c:v>9.3299999999999996E-13</c:v>
                </c:pt>
                <c:pt idx="467">
                  <c:v>6.6999999999999997E-13</c:v>
                </c:pt>
                <c:pt idx="468">
                  <c:v>1.0700000000000001E-12</c:v>
                </c:pt>
                <c:pt idx="469">
                  <c:v>1.38E-12</c:v>
                </c:pt>
                <c:pt idx="470">
                  <c:v>7.0600000000000002E-13</c:v>
                </c:pt>
                <c:pt idx="471">
                  <c:v>7.6299999999999998E-13</c:v>
                </c:pt>
                <c:pt idx="472">
                  <c:v>7.0700000000000002E-13</c:v>
                </c:pt>
                <c:pt idx="473">
                  <c:v>5.21E-13</c:v>
                </c:pt>
                <c:pt idx="474">
                  <c:v>5.0499999999999997E-13</c:v>
                </c:pt>
                <c:pt idx="475">
                  <c:v>2.5199999999999999E-13</c:v>
                </c:pt>
                <c:pt idx="476">
                  <c:v>3.44E-13</c:v>
                </c:pt>
                <c:pt idx="477">
                  <c:v>3.1199999999999998E-13</c:v>
                </c:pt>
                <c:pt idx="478">
                  <c:v>3.2499999999999998E-13</c:v>
                </c:pt>
                <c:pt idx="479">
                  <c:v>6.0500000000000005E-13</c:v>
                </c:pt>
                <c:pt idx="480">
                  <c:v>4.6700000000000003E-13</c:v>
                </c:pt>
                <c:pt idx="481">
                  <c:v>2.3300000000000002E-13</c:v>
                </c:pt>
                <c:pt idx="482">
                  <c:v>5.7499999999999997E-13</c:v>
                </c:pt>
                <c:pt idx="483">
                  <c:v>3.7299999999999998E-13</c:v>
                </c:pt>
                <c:pt idx="484">
                  <c:v>1.31E-13</c:v>
                </c:pt>
                <c:pt idx="485">
                  <c:v>2.2999999999999998E-13</c:v>
                </c:pt>
                <c:pt idx="486">
                  <c:v>3.7299999999999998E-13</c:v>
                </c:pt>
                <c:pt idx="487">
                  <c:v>5.7799999999999996E-13</c:v>
                </c:pt>
                <c:pt idx="488">
                  <c:v>6.8500000000000001E-13</c:v>
                </c:pt>
                <c:pt idx="489">
                  <c:v>1.28E-12</c:v>
                </c:pt>
                <c:pt idx="490">
                  <c:v>1.0700000000000001E-12</c:v>
                </c:pt>
                <c:pt idx="491">
                  <c:v>6.1100000000000002E-13</c:v>
                </c:pt>
                <c:pt idx="492">
                  <c:v>7.6399999999999998E-13</c:v>
                </c:pt>
                <c:pt idx="493">
                  <c:v>9.9400000000000001E-13</c:v>
                </c:pt>
                <c:pt idx="494">
                  <c:v>1.05E-12</c:v>
                </c:pt>
                <c:pt idx="495">
                  <c:v>7.35E-13</c:v>
                </c:pt>
                <c:pt idx="496">
                  <c:v>4.2400000000000001E-13</c:v>
                </c:pt>
                <c:pt idx="497">
                  <c:v>5.0199999999999998E-13</c:v>
                </c:pt>
                <c:pt idx="498">
                  <c:v>1.24E-12</c:v>
                </c:pt>
                <c:pt idx="499">
                  <c:v>5.3500000000000004E-13</c:v>
                </c:pt>
                <c:pt idx="500">
                  <c:v>4.2400000000000001E-13</c:v>
                </c:pt>
                <c:pt idx="501">
                  <c:v>7.1399999999999999E-13</c:v>
                </c:pt>
                <c:pt idx="502">
                  <c:v>1.8399999999999998E-12</c:v>
                </c:pt>
                <c:pt idx="503">
                  <c:v>4.4900000000000001E-13</c:v>
                </c:pt>
                <c:pt idx="504">
                  <c:v>4.3600000000000001E-13</c:v>
                </c:pt>
                <c:pt idx="505">
                  <c:v>4.9999999999999999E-13</c:v>
                </c:pt>
                <c:pt idx="506">
                  <c:v>1.0099999999999999E-12</c:v>
                </c:pt>
                <c:pt idx="507">
                  <c:v>1.0099999999999999E-12</c:v>
                </c:pt>
                <c:pt idx="508">
                  <c:v>7.58E-13</c:v>
                </c:pt>
                <c:pt idx="509">
                  <c:v>7.1899999999999997E-13</c:v>
                </c:pt>
                <c:pt idx="510">
                  <c:v>6.1799999999999999E-13</c:v>
                </c:pt>
                <c:pt idx="511">
                  <c:v>4.0699999999999998E-13</c:v>
                </c:pt>
                <c:pt idx="512">
                  <c:v>8.76E-13</c:v>
                </c:pt>
                <c:pt idx="513">
                  <c:v>1.14E-12</c:v>
                </c:pt>
                <c:pt idx="514">
                  <c:v>5.8400000000000004E-13</c:v>
                </c:pt>
                <c:pt idx="515">
                  <c:v>3.0600000000000001E-13</c:v>
                </c:pt>
                <c:pt idx="516">
                  <c:v>4.4199999999999998E-13</c:v>
                </c:pt>
                <c:pt idx="517">
                  <c:v>5.5900000000000004E-13</c:v>
                </c:pt>
                <c:pt idx="518">
                  <c:v>5.2299999999999999E-13</c:v>
                </c:pt>
                <c:pt idx="519">
                  <c:v>7.6399999999999998E-13</c:v>
                </c:pt>
                <c:pt idx="520">
                  <c:v>6.5500000000000004E-13</c:v>
                </c:pt>
                <c:pt idx="521">
                  <c:v>5.5399999999999996E-13</c:v>
                </c:pt>
                <c:pt idx="522">
                  <c:v>4.9600000000000001E-13</c:v>
                </c:pt>
                <c:pt idx="523">
                  <c:v>6.5600000000000003E-13</c:v>
                </c:pt>
                <c:pt idx="524">
                  <c:v>1.05E-12</c:v>
                </c:pt>
                <c:pt idx="525">
                  <c:v>7.6299999999999998E-13</c:v>
                </c:pt>
                <c:pt idx="526">
                  <c:v>5.4899999999999998E-13</c:v>
                </c:pt>
                <c:pt idx="527">
                  <c:v>4.4800000000000001E-13</c:v>
                </c:pt>
                <c:pt idx="528">
                  <c:v>6.1999999999999998E-13</c:v>
                </c:pt>
                <c:pt idx="529">
                  <c:v>4.1799999999999999E-13</c:v>
                </c:pt>
                <c:pt idx="530">
                  <c:v>6.5800000000000002E-13</c:v>
                </c:pt>
                <c:pt idx="531">
                  <c:v>6.4799999999999997E-13</c:v>
                </c:pt>
                <c:pt idx="532">
                  <c:v>4.8700000000000005E-13</c:v>
                </c:pt>
                <c:pt idx="533">
                  <c:v>4.7200000000000001E-13</c:v>
                </c:pt>
                <c:pt idx="534">
                  <c:v>2.8899999999999998E-13</c:v>
                </c:pt>
                <c:pt idx="535">
                  <c:v>1.9099999999999999E-13</c:v>
                </c:pt>
                <c:pt idx="536">
                  <c:v>5.2299999999999999E-13</c:v>
                </c:pt>
                <c:pt idx="537">
                  <c:v>7.0500000000000003E-13</c:v>
                </c:pt>
                <c:pt idx="538">
                  <c:v>6.2399999999999997E-13</c:v>
                </c:pt>
                <c:pt idx="539">
                  <c:v>5.8800000000000002E-13</c:v>
                </c:pt>
                <c:pt idx="540">
                  <c:v>7.0900000000000001E-13</c:v>
                </c:pt>
                <c:pt idx="541">
                  <c:v>5.9399999999999999E-13</c:v>
                </c:pt>
                <c:pt idx="542">
                  <c:v>6.6899999999999998E-13</c:v>
                </c:pt>
                <c:pt idx="543">
                  <c:v>1.2600000000000001E-12</c:v>
                </c:pt>
                <c:pt idx="544">
                  <c:v>1.2499999999999999E-12</c:v>
                </c:pt>
                <c:pt idx="545">
                  <c:v>9.7899999999999997E-13</c:v>
                </c:pt>
                <c:pt idx="546">
                  <c:v>6.4699999999999997E-13</c:v>
                </c:pt>
                <c:pt idx="547">
                  <c:v>7.0600000000000002E-13</c:v>
                </c:pt>
                <c:pt idx="548">
                  <c:v>8.0200000000000002E-13</c:v>
                </c:pt>
                <c:pt idx="549">
                  <c:v>9.3499999999999995E-13</c:v>
                </c:pt>
                <c:pt idx="550">
                  <c:v>9.01E-13</c:v>
                </c:pt>
                <c:pt idx="551">
                  <c:v>7.8899999999999997E-13</c:v>
                </c:pt>
                <c:pt idx="552">
                  <c:v>5.3400000000000005E-13</c:v>
                </c:pt>
                <c:pt idx="553">
                  <c:v>5.9499999999999999E-13</c:v>
                </c:pt>
                <c:pt idx="554">
                  <c:v>6.9399999999999997E-13</c:v>
                </c:pt>
                <c:pt idx="555">
                  <c:v>5.2599999999999998E-13</c:v>
                </c:pt>
                <c:pt idx="556">
                  <c:v>5.7399999999999998E-13</c:v>
                </c:pt>
                <c:pt idx="557">
                  <c:v>6.88E-13</c:v>
                </c:pt>
                <c:pt idx="558">
                  <c:v>7.9900000000000003E-13</c:v>
                </c:pt>
                <c:pt idx="559">
                  <c:v>1.1099999999999999E-12</c:v>
                </c:pt>
                <c:pt idx="560">
                  <c:v>6.6999999999999997E-13</c:v>
                </c:pt>
                <c:pt idx="561">
                  <c:v>5.68E-13</c:v>
                </c:pt>
                <c:pt idx="562">
                  <c:v>6.1000000000000003E-13</c:v>
                </c:pt>
                <c:pt idx="563">
                  <c:v>8.7500000000000001E-13</c:v>
                </c:pt>
                <c:pt idx="564">
                  <c:v>8.2600000000000001E-13</c:v>
                </c:pt>
                <c:pt idx="565">
                  <c:v>7.5700000000000001E-13</c:v>
                </c:pt>
                <c:pt idx="566">
                  <c:v>2.7799999999999998E-13</c:v>
                </c:pt>
                <c:pt idx="567">
                  <c:v>3.5100000000000002E-13</c:v>
                </c:pt>
                <c:pt idx="568">
                  <c:v>2.25E-13</c:v>
                </c:pt>
                <c:pt idx="569">
                  <c:v>2.6499999999999998E-13</c:v>
                </c:pt>
                <c:pt idx="570">
                  <c:v>4.0599999999999999E-13</c:v>
                </c:pt>
                <c:pt idx="571">
                  <c:v>4.8199999999999997E-13</c:v>
                </c:pt>
                <c:pt idx="572">
                  <c:v>6.7299999999999996E-13</c:v>
                </c:pt>
                <c:pt idx="573">
                  <c:v>7.0900000000000001E-13</c:v>
                </c:pt>
                <c:pt idx="574">
                  <c:v>4.3700000000000001E-13</c:v>
                </c:pt>
                <c:pt idx="575">
                  <c:v>3.2600000000000002E-13</c:v>
                </c:pt>
                <c:pt idx="576">
                  <c:v>1.3399999999999999E-12</c:v>
                </c:pt>
                <c:pt idx="577">
                  <c:v>4.9899999999999999E-13</c:v>
                </c:pt>
                <c:pt idx="578">
                  <c:v>3.09E-13</c:v>
                </c:pt>
                <c:pt idx="579">
                  <c:v>7.9199999999999996E-13</c:v>
                </c:pt>
                <c:pt idx="580">
                  <c:v>5.6200000000000003E-13</c:v>
                </c:pt>
                <c:pt idx="581">
                  <c:v>4.7100000000000001E-13</c:v>
                </c:pt>
                <c:pt idx="582">
                  <c:v>7.9800000000000003E-13</c:v>
                </c:pt>
                <c:pt idx="583">
                  <c:v>7.6799999999999996E-13</c:v>
                </c:pt>
                <c:pt idx="584">
                  <c:v>3.79E-13</c:v>
                </c:pt>
                <c:pt idx="585">
                  <c:v>5.6100000000000003E-13</c:v>
                </c:pt>
                <c:pt idx="586">
                  <c:v>4.2500000000000001E-13</c:v>
                </c:pt>
                <c:pt idx="587">
                  <c:v>7.0900000000000001E-13</c:v>
                </c:pt>
                <c:pt idx="588">
                  <c:v>1.2200000000000001E-12</c:v>
                </c:pt>
                <c:pt idx="589">
                  <c:v>5.8600000000000003E-13</c:v>
                </c:pt>
                <c:pt idx="590">
                  <c:v>4.3300000000000002E-13</c:v>
                </c:pt>
                <c:pt idx="591">
                  <c:v>1.29E-12</c:v>
                </c:pt>
                <c:pt idx="592">
                  <c:v>5.3900000000000003E-13</c:v>
                </c:pt>
                <c:pt idx="593">
                  <c:v>5.8800000000000002E-13</c:v>
                </c:pt>
                <c:pt idx="594">
                  <c:v>3.5300000000000001E-13</c:v>
                </c:pt>
                <c:pt idx="595">
                  <c:v>7.5000000000000004E-13</c:v>
                </c:pt>
                <c:pt idx="596">
                  <c:v>3.2499999999999998E-13</c:v>
                </c:pt>
                <c:pt idx="597">
                  <c:v>4.0499999999999999E-13</c:v>
                </c:pt>
                <c:pt idx="598">
                  <c:v>6.5300000000000004E-13</c:v>
                </c:pt>
                <c:pt idx="599">
                  <c:v>4.9899999999999999E-13</c:v>
                </c:pt>
                <c:pt idx="600">
                  <c:v>4.4900000000000001E-13</c:v>
                </c:pt>
                <c:pt idx="601">
                  <c:v>9.1100000000000006E-13</c:v>
                </c:pt>
                <c:pt idx="602">
                  <c:v>6.7099999999999997E-13</c:v>
                </c:pt>
                <c:pt idx="603">
                  <c:v>6.1200000000000002E-13</c:v>
                </c:pt>
                <c:pt idx="604">
                  <c:v>9.0399999999999999E-13</c:v>
                </c:pt>
                <c:pt idx="605">
                  <c:v>7.0300000000000003E-13</c:v>
                </c:pt>
                <c:pt idx="606">
                  <c:v>9.1399999999999994E-13</c:v>
                </c:pt>
                <c:pt idx="607">
                  <c:v>5.92E-13</c:v>
                </c:pt>
                <c:pt idx="608">
                  <c:v>4.4199999999999998E-13</c:v>
                </c:pt>
                <c:pt idx="609">
                  <c:v>3.8299999999999998E-13</c:v>
                </c:pt>
                <c:pt idx="610">
                  <c:v>4.8499999999999995E-13</c:v>
                </c:pt>
                <c:pt idx="611">
                  <c:v>2.6199999999999999E-13</c:v>
                </c:pt>
                <c:pt idx="612">
                  <c:v>8.7400000000000001E-13</c:v>
                </c:pt>
                <c:pt idx="613">
                  <c:v>7.5500000000000001E-13</c:v>
                </c:pt>
                <c:pt idx="614">
                  <c:v>3.7199999999999998E-13</c:v>
                </c:pt>
                <c:pt idx="615">
                  <c:v>5.8700000000000002E-13</c:v>
                </c:pt>
                <c:pt idx="616">
                  <c:v>5.0099999999999999E-13</c:v>
                </c:pt>
                <c:pt idx="617">
                  <c:v>4.8900000000000004E-13</c:v>
                </c:pt>
                <c:pt idx="618">
                  <c:v>5.9399999999999999E-13</c:v>
                </c:pt>
                <c:pt idx="619">
                  <c:v>5.1900000000000001E-13</c:v>
                </c:pt>
                <c:pt idx="620">
                  <c:v>6.1300000000000001E-13</c:v>
                </c:pt>
                <c:pt idx="621">
                  <c:v>3.1700000000000001E-13</c:v>
                </c:pt>
                <c:pt idx="622">
                  <c:v>5.2999999999999996E-13</c:v>
                </c:pt>
                <c:pt idx="623">
                  <c:v>8.4700000000000003E-13</c:v>
                </c:pt>
                <c:pt idx="624">
                  <c:v>9.9999999999999998E-13</c:v>
                </c:pt>
                <c:pt idx="625">
                  <c:v>6.9499999999999997E-13</c:v>
                </c:pt>
                <c:pt idx="626">
                  <c:v>6.8899999999999999E-13</c:v>
                </c:pt>
                <c:pt idx="627">
                  <c:v>5.4899999999999998E-13</c:v>
                </c:pt>
                <c:pt idx="628">
                  <c:v>6.5400000000000004E-13</c:v>
                </c:pt>
                <c:pt idx="629">
                  <c:v>6.3000000000000004E-13</c:v>
                </c:pt>
                <c:pt idx="630">
                  <c:v>9.3499999999999995E-13</c:v>
                </c:pt>
                <c:pt idx="631">
                  <c:v>7.3699999999999999E-13</c:v>
                </c:pt>
                <c:pt idx="632">
                  <c:v>4.9000000000000003E-13</c:v>
                </c:pt>
                <c:pt idx="633">
                  <c:v>6.2699999999999995E-13</c:v>
                </c:pt>
                <c:pt idx="634">
                  <c:v>9.4499999999999991E-13</c:v>
                </c:pt>
                <c:pt idx="635">
                  <c:v>1.0099999999999999E-12</c:v>
                </c:pt>
                <c:pt idx="636">
                  <c:v>3.4699999999999999E-13</c:v>
                </c:pt>
                <c:pt idx="637">
                  <c:v>5.4000000000000002E-13</c:v>
                </c:pt>
                <c:pt idx="638">
                  <c:v>7.0000000000000005E-13</c:v>
                </c:pt>
                <c:pt idx="639">
                  <c:v>5.9999999999999997E-13</c:v>
                </c:pt>
                <c:pt idx="640">
                  <c:v>7.8899999999999997E-13</c:v>
                </c:pt>
              </c:numCache>
            </c:numRef>
          </c:yVal>
          <c:smooth val="1"/>
          <c:extLst xmlns:c16r2="http://schemas.microsoft.com/office/drawing/2015/06/chart">
            <c:ext xmlns:c16="http://schemas.microsoft.com/office/drawing/2014/chart" uri="{C3380CC4-5D6E-409C-BE32-E72D297353CC}">
              <c16:uniqueId val="{00000001-27B5-4CA5-83E0-E4C07051967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76202368"/>
        <c:axId val="76204288"/>
      </c:scatterChart>
      <c:valAx>
        <c:axId val="76202368"/>
        <c:scaling>
          <c:orientation val="minMax"/>
          <c:max val="45"/>
          <c:min val="1"/>
        </c:scaling>
        <c:delete val="0"/>
        <c:axPos val="b"/>
        <c:title>
          <c:tx>
            <c:rich>
              <a:bodyPr/>
              <a:lstStyle/>
              <a:p>
                <a:pPr>
                  <a:defRPr sz="1400"/>
                </a:pPr>
                <a:r>
                  <a:rPr lang="en-US" sz="1400"/>
                  <a:t>Atomic Mass Unit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050" b="1"/>
            </a:pPr>
            <a:endParaRPr lang="en-US"/>
          </a:p>
        </c:txPr>
        <c:crossAx val="76204288"/>
        <c:crossesAt val="1.0000000000000007E-13"/>
        <c:crossBetween val="midCat"/>
        <c:majorUnit val="2"/>
        <c:minorUnit val="1"/>
      </c:valAx>
      <c:valAx>
        <c:axId val="76204288"/>
        <c:scaling>
          <c:logBase val="10"/>
          <c:orientation val="minMax"/>
          <c:max val="2.000000000000001E-9"/>
          <c:min val="1.0000000000000006E-12"/>
        </c:scaling>
        <c:delete val="0"/>
        <c:axPos val="l"/>
        <c:majorGridlines>
          <c:spPr>
            <a:ln>
              <a:noFill/>
            </a:ln>
          </c:spPr>
        </c:majorGridlines>
        <c:title>
          <c:tx>
            <c:rich>
              <a:bodyPr/>
              <a:lstStyle/>
              <a:p>
                <a:pPr>
                  <a:defRPr sz="1400"/>
                </a:pPr>
                <a:r>
                  <a:rPr lang="en-US" sz="1400" dirty="0" smtClean="0"/>
                  <a:t>Partial</a:t>
                </a:r>
                <a:r>
                  <a:rPr lang="en-US" sz="1400" baseline="0" dirty="0" smtClean="0"/>
                  <a:t> </a:t>
                </a:r>
                <a:r>
                  <a:rPr lang="en-US" sz="1400" baseline="0" dirty="0"/>
                  <a:t>Pressure, </a:t>
                </a:r>
                <a:r>
                  <a:rPr lang="en-US" sz="1400" baseline="0" dirty="0" err="1"/>
                  <a:t>Torr</a:t>
                </a:r>
                <a:endParaRPr lang="en-US" sz="1400" dirty="0"/>
              </a:p>
            </c:rich>
          </c:tx>
          <c:layout/>
          <c:overlay val="0"/>
        </c:title>
        <c:numFmt formatCode="0.E+00" sourceLinked="0"/>
        <c:majorTickMark val="none"/>
        <c:minorTickMark val="none"/>
        <c:tickLblPos val="nextTo"/>
        <c:txPr>
          <a:bodyPr/>
          <a:lstStyle/>
          <a:p>
            <a:pPr>
              <a:defRPr sz="1050" b="1"/>
            </a:pPr>
            <a:endParaRPr lang="en-US"/>
          </a:p>
        </c:txPr>
        <c:crossAx val="76202368"/>
        <c:crossesAt val="0"/>
        <c:crossBetween val="midCat"/>
      </c:valAx>
      <c:spPr>
        <a:ln>
          <a:solidFill>
            <a:schemeClr val="bg1">
              <a:lumMod val="50000"/>
            </a:schemeClr>
          </a:solidFill>
        </a:ln>
      </c:spPr>
    </c:plotArea>
    <c:legend>
      <c:legendPos val="tr"/>
      <c:layout>
        <c:manualLayout>
          <c:xMode val="edge"/>
          <c:yMode val="edge"/>
          <c:x val="0.77918560809489579"/>
          <c:y val="0.13769586323833416"/>
          <c:w val="0.19181752333424221"/>
          <c:h val="0.13261816830418321"/>
        </c:manualLayout>
      </c:layout>
      <c:overlay val="1"/>
      <c:spPr>
        <a:solidFill>
          <a:schemeClr val="bg1"/>
        </a:solidFill>
      </c:spPr>
      <c:txPr>
        <a:bodyPr/>
        <a:lstStyle/>
        <a:p>
          <a:pPr>
            <a:defRPr sz="1400"/>
          </a:pPr>
          <a:endParaRPr lang="en-US"/>
        </a:p>
      </c:txPr>
    </c:legend>
    <c:plotVisOnly val="1"/>
    <c:dispBlanksAs val="gap"/>
    <c:showDLblsOverMax val="0"/>
  </c:chart>
  <c:externalData r:id="rId1">
    <c:autoUpdate val="0"/>
  </c:externalData>
  <c:userShapes r:id="rId2"/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6083485133388178"/>
          <c:y val="2.260814620394673E-2"/>
          <c:w val="0.69583578172131466"/>
          <c:h val="0.80183137344309152"/>
        </c:manualLayout>
      </c:layout>
      <c:scatterChart>
        <c:scatterStyle val="lineMarker"/>
        <c:varyColors val="0"/>
        <c:ser>
          <c:idx val="0"/>
          <c:order val="0"/>
          <c:tx>
            <c:strRef>
              <c:f>'SR-Temp Analysis (2)'!$BS$2</c:f>
              <c:strCache>
                <c:ptCount val="1"/>
                <c:pt idx="0">
                  <c:v>Vo</c:v>
                </c:pt>
              </c:strCache>
            </c:strRef>
          </c:tx>
          <c:spPr>
            <a:ln w="28575">
              <a:noFill/>
            </a:ln>
          </c:spPr>
          <c:marker>
            <c:symbol val="diamond"/>
            <c:size val="7"/>
            <c:spPr>
              <a:solidFill>
                <a:schemeClr val="tx1"/>
              </a:solidFill>
              <a:ln>
                <a:solidFill>
                  <a:schemeClr val="tx1"/>
                </a:solidFill>
              </a:ln>
            </c:spPr>
          </c:marker>
          <c:trendline>
            <c:trendlineType val="exp"/>
            <c:forward val="200"/>
            <c:backward val="100"/>
            <c:dispRSqr val="1"/>
            <c:dispEq val="1"/>
            <c:trendlineLbl>
              <c:layout>
                <c:manualLayout>
                  <c:x val="9.989839189877385E-2"/>
                  <c:y val="-0.65743863615851605"/>
                </c:manualLayout>
              </c:layout>
              <c:tx>
                <c:rich>
                  <a:bodyPr/>
                  <a:lstStyle/>
                  <a:p>
                    <a:pPr>
                      <a:defRPr sz="1100"/>
                    </a:pPr>
                    <a:r>
                      <a:rPr lang="en-US" sz="1100" baseline="0" dirty="0" smtClean="0"/>
                      <a:t>V</a:t>
                    </a:r>
                    <a:r>
                      <a:rPr lang="en-US" sz="1100" baseline="-25000" dirty="0" smtClean="0"/>
                      <a:t>o</a:t>
                    </a:r>
                    <a:r>
                      <a:rPr lang="en-US" sz="1100" baseline="0" dirty="0" smtClean="0"/>
                      <a:t> </a:t>
                    </a:r>
                    <a:r>
                      <a:rPr lang="en-US" sz="1100" baseline="0" dirty="0"/>
                      <a:t>= </a:t>
                    </a:r>
                    <a:r>
                      <a:rPr lang="en-US" sz="1100" baseline="0" dirty="0" smtClean="0"/>
                      <a:t>1.8055E+00e</a:t>
                    </a:r>
                    <a:r>
                      <a:rPr lang="en-US" sz="1100" baseline="30000" dirty="0" smtClean="0"/>
                      <a:t>-3.0740E-04T</a:t>
                    </a:r>
                    <a:r>
                      <a:rPr lang="en-US" sz="1100" baseline="0" dirty="0"/>
                      <a:t>
R² = 9.9838E-01</a:t>
                    </a:r>
                    <a:endParaRPr lang="en-US" sz="1100" dirty="0"/>
                  </a:p>
                </c:rich>
              </c:tx>
              <c:numFmt formatCode="General" sourceLinked="0"/>
            </c:trendlineLbl>
          </c:trendline>
          <c:xVal>
            <c:numRef>
              <c:f>'SR-Temp Analysis (2)'!$BV$1:$BX$1</c:f>
              <c:numCache>
                <c:formatCode>General</c:formatCode>
                <c:ptCount val="3"/>
                <c:pt idx="0">
                  <c:v>276.95</c:v>
                </c:pt>
                <c:pt idx="1">
                  <c:v>194.64999999999998</c:v>
                </c:pt>
                <c:pt idx="2">
                  <c:v>77</c:v>
                </c:pt>
              </c:numCache>
            </c:numRef>
          </c:xVal>
          <c:yVal>
            <c:numRef>
              <c:f>'SR-Temp Analysis (2)'!$BV$2:$BX$2</c:f>
              <c:numCache>
                <c:formatCode>General</c:formatCode>
                <c:ptCount val="3"/>
                <c:pt idx="0">
                  <c:v>1.6595776930805557</c:v>
                </c:pt>
                <c:pt idx="1">
                  <c:v>1.6982367892995769</c:v>
                </c:pt>
                <c:pt idx="2">
                  <c:v>1.7643358281933217</c:v>
                </c:pt>
              </c:numCache>
            </c:numRef>
          </c:y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591B-4908-AD31-74FD7B1D7F03}"/>
            </c:ext>
          </c:extLst>
        </c:ser>
        <c:ser>
          <c:idx val="1"/>
          <c:order val="2"/>
          <c:tx>
            <c:v>Vo (2 K)</c:v>
          </c:tx>
          <c:spPr>
            <a:ln w="28575">
              <a:noFill/>
            </a:ln>
          </c:spPr>
          <c:marker>
            <c:symbol val="diamond"/>
            <c:size val="7"/>
            <c:spPr>
              <a:solidFill>
                <a:srgbClr val="FF0000"/>
              </a:solidFill>
              <a:ln w="12700">
                <a:solidFill>
                  <a:schemeClr val="tx1"/>
                </a:solidFill>
              </a:ln>
            </c:spPr>
          </c:marker>
          <c:xVal>
            <c:numRef>
              <c:f>'SR-Temp Analysis (2)'!$BW$6</c:f>
              <c:numCache>
                <c:formatCode>General</c:formatCode>
                <c:ptCount val="1"/>
                <c:pt idx="0">
                  <c:v>2</c:v>
                </c:pt>
              </c:numCache>
            </c:numRef>
          </c:xVal>
          <c:yVal>
            <c:numRef>
              <c:f>'SR-Temp Analysis (2)'!$BW$7</c:f>
              <c:numCache>
                <c:formatCode>0.00000</c:formatCode>
                <c:ptCount val="1"/>
                <c:pt idx="0">
                  <c:v>1.8043903197506617</c:v>
                </c:pt>
              </c:numCache>
            </c:numRef>
          </c:y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1-591B-4908-AD31-74FD7B1D7F0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84562304"/>
        <c:axId val="84564608"/>
      </c:scatterChart>
      <c:scatterChart>
        <c:scatterStyle val="lineMarker"/>
        <c:varyColors val="0"/>
        <c:ser>
          <c:idx val="3"/>
          <c:order val="1"/>
          <c:tx>
            <c:strRef>
              <c:f>'SR-Temp Analysis (2)'!$BS$3</c:f>
              <c:strCache>
                <c:ptCount val="1"/>
                <c:pt idx="0">
                  <c:v>B</c:v>
                </c:pt>
              </c:strCache>
            </c:strRef>
          </c:tx>
          <c:spPr>
            <a:ln w="28575">
              <a:noFill/>
            </a:ln>
          </c:spPr>
          <c:marker>
            <c:symbol val="circle"/>
            <c:size val="6"/>
            <c:spPr>
              <a:solidFill>
                <a:srgbClr val="0000FF"/>
              </a:solidFill>
              <a:ln>
                <a:solidFill>
                  <a:srgbClr val="0000FF"/>
                </a:solidFill>
              </a:ln>
            </c:spPr>
          </c:marker>
          <c:trendline>
            <c:spPr>
              <a:ln>
                <a:solidFill>
                  <a:srgbClr val="0000FF"/>
                </a:solidFill>
              </a:ln>
            </c:spPr>
            <c:trendlineType val="log"/>
            <c:forward val="200"/>
            <c:backward val="77"/>
            <c:dispRSqr val="1"/>
            <c:dispEq val="1"/>
            <c:trendlineLbl>
              <c:layout>
                <c:manualLayout>
                  <c:x val="1.8884416500176283E-3"/>
                  <c:y val="0.55051572847712127"/>
                </c:manualLayout>
              </c:layout>
              <c:tx>
                <c:rich>
                  <a:bodyPr/>
                  <a:lstStyle/>
                  <a:p>
                    <a:pPr>
                      <a:defRPr sz="1100">
                        <a:solidFill>
                          <a:srgbClr val="0000FF"/>
                        </a:solidFill>
                      </a:defRPr>
                    </a:pPr>
                    <a:r>
                      <a:rPr lang="pt-BR" sz="1100" baseline="0" dirty="0" smtClean="0"/>
                      <a:t>B </a:t>
                    </a:r>
                    <a:r>
                      <a:rPr lang="pt-BR" sz="1100" baseline="0" dirty="0"/>
                      <a:t>= </a:t>
                    </a:r>
                    <a:r>
                      <a:rPr lang="pt-BR" sz="1100" baseline="0" dirty="0" smtClean="0"/>
                      <a:t>3.1641E-01ln(T) </a:t>
                    </a:r>
                    <a:r>
                      <a:rPr lang="pt-BR" sz="1100" baseline="0" dirty="0"/>
                      <a:t>- 2.1466E+01
R² = </a:t>
                    </a:r>
                    <a:r>
                      <a:rPr lang="pt-BR" sz="1100" baseline="0" dirty="0" smtClean="0"/>
                      <a:t>9.9897E-01</a:t>
                    </a:r>
                    <a:endParaRPr lang="pt-BR" sz="1100" dirty="0"/>
                  </a:p>
                </c:rich>
              </c:tx>
              <c:numFmt formatCode="General" sourceLinked="0"/>
            </c:trendlineLbl>
          </c:trendline>
          <c:xVal>
            <c:numRef>
              <c:f>'SR-Temp Analysis (2)'!$BV$1:$BX$1</c:f>
              <c:numCache>
                <c:formatCode>General</c:formatCode>
                <c:ptCount val="3"/>
                <c:pt idx="0">
                  <c:v>276.95</c:v>
                </c:pt>
                <c:pt idx="1">
                  <c:v>194.64999999999998</c:v>
                </c:pt>
                <c:pt idx="2">
                  <c:v>77</c:v>
                </c:pt>
              </c:numCache>
            </c:numRef>
          </c:xVal>
          <c:yVal>
            <c:numRef>
              <c:f>'SR-Temp Analysis (2)'!$BV$3:$BX$3</c:f>
              <c:numCache>
                <c:formatCode>General</c:formatCode>
                <c:ptCount val="3"/>
                <c:pt idx="0">
                  <c:v>-19.691884597217488</c:v>
                </c:pt>
                <c:pt idx="1">
                  <c:v>-19.790520675143114</c:v>
                </c:pt>
                <c:pt idx="2">
                  <c:v>-20.093524001014273</c:v>
                </c:pt>
              </c:numCache>
            </c:numRef>
          </c:y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2-591B-4908-AD31-74FD7B1D7F03}"/>
            </c:ext>
          </c:extLst>
        </c:ser>
        <c:ser>
          <c:idx val="2"/>
          <c:order val="3"/>
          <c:tx>
            <c:v>B (2 K)</c:v>
          </c:tx>
          <c:spPr>
            <a:ln w="28575">
              <a:noFill/>
            </a:ln>
          </c:spPr>
          <c:marker>
            <c:symbol val="circle"/>
            <c:size val="6"/>
            <c:spPr>
              <a:solidFill>
                <a:srgbClr val="FF0000"/>
              </a:solidFill>
              <a:ln w="12700">
                <a:solidFill>
                  <a:srgbClr val="0000FF"/>
                </a:solidFill>
              </a:ln>
            </c:spPr>
          </c:marker>
          <c:xVal>
            <c:numRef>
              <c:f>'SR-Temp Analysis (2)'!$BW$6</c:f>
              <c:numCache>
                <c:formatCode>General</c:formatCode>
                <c:ptCount val="1"/>
                <c:pt idx="0">
                  <c:v>2</c:v>
                </c:pt>
              </c:numCache>
            </c:numRef>
          </c:xVal>
          <c:yVal>
            <c:numRef>
              <c:f>'SR-Temp Analysis (2)'!$BW$8</c:f>
              <c:numCache>
                <c:formatCode>0.00000</c:formatCode>
                <c:ptCount val="1"/>
                <c:pt idx="0">
                  <c:v>-21.246681300599029</c:v>
                </c:pt>
              </c:numCache>
            </c:numRef>
          </c:y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3-591B-4908-AD31-74FD7B1D7F0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84580608"/>
        <c:axId val="84579072"/>
      </c:scatterChart>
      <c:valAx>
        <c:axId val="84562304"/>
        <c:scaling>
          <c:logBase val="10"/>
          <c:orientation val="minMax"/>
          <c:max val="1000"/>
          <c:min val="1"/>
        </c:scaling>
        <c:delete val="0"/>
        <c:axPos val="b"/>
        <c:title>
          <c:tx>
            <c:rich>
              <a:bodyPr/>
              <a:lstStyle/>
              <a:p>
                <a:pPr>
                  <a:defRPr sz="1200"/>
                </a:pPr>
                <a:r>
                  <a:rPr lang="en-US" sz="1200" dirty="0" smtClean="0"/>
                  <a:t>Temp, </a:t>
                </a:r>
                <a:r>
                  <a:rPr lang="en-US" sz="1200" i="0" dirty="0"/>
                  <a:t>K</a:t>
                </a:r>
              </a:p>
            </c:rich>
          </c:tx>
          <c:overlay val="0"/>
        </c:title>
        <c:numFmt formatCode="General" sourceLinked="1"/>
        <c:majorTickMark val="none"/>
        <c:minorTickMark val="out"/>
        <c:tickLblPos val="low"/>
        <c:txPr>
          <a:bodyPr/>
          <a:lstStyle/>
          <a:p>
            <a:pPr>
              <a:defRPr sz="1050" b="1"/>
            </a:pPr>
            <a:endParaRPr lang="en-US"/>
          </a:p>
        </c:txPr>
        <c:crossAx val="84564608"/>
        <c:crosses val="autoZero"/>
        <c:crossBetween val="midCat"/>
        <c:majorUnit val="10"/>
        <c:minorUnit val="10"/>
      </c:valAx>
      <c:valAx>
        <c:axId val="84564608"/>
        <c:scaling>
          <c:orientation val="minMax"/>
          <c:max val="1.82"/>
          <c:min val="1.55"/>
        </c:scaling>
        <c:delete val="0"/>
        <c:axPos val="l"/>
        <c:majorGridlines>
          <c:spPr>
            <a:ln>
              <a:noFill/>
            </a:ln>
          </c:spPr>
        </c:majorGridlines>
        <c:minorGridlines>
          <c:spPr>
            <a:ln>
              <a:noFill/>
            </a:ln>
          </c:spPr>
        </c:minorGridlines>
        <c:title>
          <c:tx>
            <c:rich>
              <a:bodyPr/>
              <a:lstStyle/>
              <a:p>
                <a:pPr marL="0" marR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sz="1200" b="1" i="0" u="none" strike="noStrike" kern="1200" baseline="0">
                    <a:solidFill>
                      <a:prstClr val="black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200" dirty="0" smtClean="0"/>
                  <a:t>V</a:t>
                </a:r>
                <a:r>
                  <a:rPr lang="en-US" sz="1200" baseline="-25000" dirty="0" smtClean="0"/>
                  <a:t>o </a:t>
                </a:r>
                <a:r>
                  <a:rPr lang="en-US" sz="1200" b="1" i="0" baseline="0" dirty="0" smtClean="0">
                    <a:effectLst/>
                  </a:rPr>
                  <a:t>= </a:t>
                </a:r>
                <a:r>
                  <a:rPr lang="en-US" sz="1200" b="1" i="0" baseline="0" dirty="0" err="1" smtClean="0">
                    <a:effectLst/>
                  </a:rPr>
                  <a:t>E</a:t>
                </a:r>
                <a:r>
                  <a:rPr lang="en-US" sz="1200" b="1" i="0" baseline="-25000" dirty="0" err="1" smtClean="0">
                    <a:effectLst/>
                  </a:rPr>
                  <a:t>g</a:t>
                </a:r>
                <a:r>
                  <a:rPr lang="en-US" sz="1200" b="1" i="0" baseline="-25000" dirty="0" smtClean="0">
                    <a:effectLst/>
                  </a:rPr>
                  <a:t> </a:t>
                </a:r>
                <a:r>
                  <a:rPr lang="en-US" sz="1200" b="1" i="0" baseline="0" dirty="0" smtClean="0">
                    <a:effectLst/>
                  </a:rPr>
                  <a:t>+ E</a:t>
                </a:r>
                <a:r>
                  <a:rPr lang="en-US" sz="1200" b="1" i="0" baseline="-25000" dirty="0" smtClean="0">
                    <a:effectLst/>
                  </a:rPr>
                  <a:t>A</a:t>
                </a:r>
                <a:r>
                  <a:rPr lang="en-US" sz="1200" b="1" i="0" baseline="0" dirty="0" smtClean="0">
                    <a:effectLst/>
                  </a:rPr>
                  <a:t>, eV</a:t>
                </a:r>
                <a:r>
                  <a:rPr lang="en-US" sz="1200" b="1" i="0" baseline="-25000" dirty="0" smtClean="0">
                    <a:effectLst/>
                  </a:rPr>
                  <a:t> </a:t>
                </a:r>
                <a:endParaRPr lang="en-US" sz="1200" baseline="-25000" dirty="0"/>
              </a:p>
            </c:rich>
          </c:tx>
          <c:layout>
            <c:manualLayout>
              <c:xMode val="edge"/>
              <c:yMode val="edge"/>
              <c:x val="9.4977866572648565E-3"/>
              <c:y val="0.28561176086378948"/>
            </c:manualLayout>
          </c:layout>
          <c:overlay val="0"/>
        </c:title>
        <c:numFmt formatCode="#,##0.00" sourceLinked="0"/>
        <c:majorTickMark val="out"/>
        <c:minorTickMark val="none"/>
        <c:tickLblPos val="nextTo"/>
        <c:txPr>
          <a:bodyPr/>
          <a:lstStyle/>
          <a:p>
            <a:pPr>
              <a:defRPr sz="1050" b="1"/>
            </a:pPr>
            <a:endParaRPr lang="en-US"/>
          </a:p>
        </c:txPr>
        <c:crossAx val="84562304"/>
        <c:crossesAt val="-20"/>
        <c:crossBetween val="midCat"/>
      </c:valAx>
      <c:valAx>
        <c:axId val="84579072"/>
        <c:scaling>
          <c:orientation val="minMax"/>
          <c:max val="-19"/>
          <c:min val="-21.5"/>
        </c:scaling>
        <c:delete val="0"/>
        <c:axPos val="r"/>
        <c:numFmt formatCode="#,##0.0" sourceLinked="0"/>
        <c:majorTickMark val="out"/>
        <c:minorTickMark val="none"/>
        <c:tickLblPos val="nextTo"/>
        <c:txPr>
          <a:bodyPr/>
          <a:lstStyle/>
          <a:p>
            <a:pPr>
              <a:defRPr sz="1050" b="1">
                <a:solidFill>
                  <a:srgbClr val="0000FF"/>
                </a:solidFill>
              </a:defRPr>
            </a:pPr>
            <a:endParaRPr lang="en-US"/>
          </a:p>
        </c:txPr>
        <c:crossAx val="84580608"/>
        <c:crosses val="max"/>
        <c:crossBetween val="midCat"/>
      </c:valAx>
      <c:valAx>
        <c:axId val="84580608"/>
        <c:scaling>
          <c:logBase val="10"/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84579072"/>
        <c:crosses val="autoZero"/>
        <c:crossBetween val="midCat"/>
      </c:valAx>
      <c:spPr>
        <a:ln>
          <a:solidFill>
            <a:schemeClr val="tx1">
              <a:lumMod val="50000"/>
              <a:lumOff val="50000"/>
            </a:schemeClr>
          </a:solidFill>
        </a:ln>
      </c:spPr>
    </c:plotArea>
    <c:legend>
      <c:legendPos val="t"/>
      <c:legendEntry>
        <c:idx val="4"/>
        <c:delete val="1"/>
      </c:legendEntry>
      <c:legendEntry>
        <c:idx val="5"/>
        <c:delete val="1"/>
      </c:legendEntry>
      <c:layout>
        <c:manualLayout>
          <c:xMode val="edge"/>
          <c:yMode val="edge"/>
          <c:x val="0.17053511967720453"/>
          <c:y val="0.25432697587781855"/>
          <c:w val="0.18095374505425627"/>
          <c:h val="0.24741302099776252"/>
        </c:manualLayout>
      </c:layout>
      <c:overlay val="0"/>
      <c:spPr>
        <a:ln>
          <a:solidFill>
            <a:schemeClr val="tx1">
              <a:lumMod val="50000"/>
              <a:lumOff val="50000"/>
            </a:schemeClr>
          </a:solidFill>
        </a:ln>
      </c:spPr>
      <c:txPr>
        <a:bodyPr/>
        <a:lstStyle/>
        <a:p>
          <a:pPr>
            <a:defRPr sz="1100" b="1"/>
          </a:pPr>
          <a:endParaRPr lang="en-US"/>
        </a:p>
      </c:txPr>
    </c:legend>
    <c:plotVisOnly val="1"/>
    <c:dispBlanksAs val="gap"/>
    <c:showDLblsOverMax val="0"/>
  </c:chart>
  <c:externalData r:id="rId1">
    <c:autoUpdate val="0"/>
  </c:externalData>
  <c:userShapes r:id="rId2"/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3229448681119585"/>
          <c:y val="1.6483451564575053E-2"/>
          <c:w val="0.82949750621723461"/>
          <c:h val="0.80941965587634879"/>
        </c:manualLayout>
      </c:layout>
      <c:scatterChart>
        <c:scatterStyle val="lineMarker"/>
        <c:varyColors val="0"/>
        <c:ser>
          <c:idx val="1"/>
          <c:order val="0"/>
          <c:tx>
            <c:strRef>
              <c:f>'SR-mamun'!$P$6:$Y$6</c:f>
              <c:strCache>
                <c:ptCount val="1"/>
                <c:pt idx="0">
                  <c:v>276.95 K</c:v>
                </c:pt>
              </c:strCache>
            </c:strRef>
          </c:tx>
          <c:spPr>
            <a:ln w="12700">
              <a:noFill/>
              <a:prstDash val="dash"/>
            </a:ln>
          </c:spPr>
          <c:marker>
            <c:symbol val="circle"/>
            <c:size val="5"/>
            <c:spPr>
              <a:noFill/>
              <a:ln>
                <a:solidFill>
                  <a:srgbClr val="0000FF"/>
                </a:solidFill>
              </a:ln>
            </c:spPr>
          </c:marker>
          <c:xVal>
            <c:numRef>
              <c:f>'SR-mamun'!$A$73:$A$125</c:f>
              <c:numCache>
                <c:formatCode>General</c:formatCode>
                <c:ptCount val="41"/>
                <c:pt idx="0">
                  <c:v>2.8832558139534883</c:v>
                </c:pt>
                <c:pt idx="1">
                  <c:v>2.8177272727272724</c:v>
                </c:pt>
                <c:pt idx="2">
                  <c:v>2.7551111111111108</c:v>
                </c:pt>
                <c:pt idx="3">
                  <c:v>2.6952173913043476</c:v>
                </c:pt>
                <c:pt idx="4">
                  <c:v>2.637872340425532</c:v>
                </c:pt>
                <c:pt idx="5">
                  <c:v>2.5829166666666667</c:v>
                </c:pt>
                <c:pt idx="6">
                  <c:v>2.530204081632653</c:v>
                </c:pt>
                <c:pt idx="7">
                  <c:v>2.4796</c:v>
                </c:pt>
                <c:pt idx="8">
                  <c:v>2.4309803921568625</c:v>
                </c:pt>
                <c:pt idx="9">
                  <c:v>2.3842307692307689</c:v>
                </c:pt>
                <c:pt idx="10">
                  <c:v>2.3392452830188679</c:v>
                </c:pt>
                <c:pt idx="11">
                  <c:v>2.2959259259259257</c:v>
                </c:pt>
                <c:pt idx="12">
                  <c:v>2.2541818181818183</c:v>
                </c:pt>
                <c:pt idx="13">
                  <c:v>2.2139285714285712</c:v>
                </c:pt>
                <c:pt idx="14">
                  <c:v>2.1750877192982454</c:v>
                </c:pt>
                <c:pt idx="15">
                  <c:v>2.1375862068965517</c:v>
                </c:pt>
                <c:pt idx="16">
                  <c:v>2.1013559322033899</c:v>
                </c:pt>
                <c:pt idx="17">
                  <c:v>2.0663333333333331</c:v>
                </c:pt>
                <c:pt idx="18">
                  <c:v>2.0324590163934424</c:v>
                </c:pt>
                <c:pt idx="19">
                  <c:v>1.9996774193548386</c:v>
                </c:pt>
                <c:pt idx="20">
                  <c:v>1.9679365079365079</c:v>
                </c:pt>
                <c:pt idx="21">
                  <c:v>1.9371874999999998</c:v>
                </c:pt>
                <c:pt idx="22">
                  <c:v>1.9073846153846152</c:v>
                </c:pt>
                <c:pt idx="23">
                  <c:v>1.8784848484848484</c:v>
                </c:pt>
                <c:pt idx="24">
                  <c:v>1.8504477611940298</c:v>
                </c:pt>
                <c:pt idx="25">
                  <c:v>1.8232352941176471</c:v>
                </c:pt>
                <c:pt idx="26">
                  <c:v>1.7968115942028984</c:v>
                </c:pt>
                <c:pt idx="27">
                  <c:v>1.7711428571428571</c:v>
                </c:pt>
                <c:pt idx="28">
                  <c:v>1.7461971830985914</c:v>
                </c:pt>
                <c:pt idx="29">
                  <c:v>1.7219444444444443</c:v>
                </c:pt>
                <c:pt idx="30">
                  <c:v>1.6983561643835616</c:v>
                </c:pt>
                <c:pt idx="31">
                  <c:v>1.6754054054054053</c:v>
                </c:pt>
                <c:pt idx="32">
                  <c:v>1.6530666666666667</c:v>
                </c:pt>
                <c:pt idx="33">
                  <c:v>1.6313157894736841</c:v>
                </c:pt>
                <c:pt idx="34">
                  <c:v>1.6101298701298701</c:v>
                </c:pt>
                <c:pt idx="35">
                  <c:v>1.5894871794871794</c:v>
                </c:pt>
                <c:pt idx="36">
                  <c:v>1.5693670886075948</c:v>
                </c:pt>
                <c:pt idx="37">
                  <c:v>1.54975</c:v>
                </c:pt>
                <c:pt idx="38">
                  <c:v>1.5306172839506171</c:v>
                </c:pt>
                <c:pt idx="39">
                  <c:v>1.5119512195121951</c:v>
                </c:pt>
                <c:pt idx="40">
                  <c:v>1.493734939759036</c:v>
                </c:pt>
              </c:numCache>
            </c:numRef>
          </c:xVal>
          <c:yVal>
            <c:numRef>
              <c:f>'SR-mamun'!$Y$73:$Y$125</c:f>
              <c:numCache>
                <c:formatCode>0.0000</c:formatCode>
                <c:ptCount val="41"/>
                <c:pt idx="0">
                  <c:v>24.687018498391559</c:v>
                </c:pt>
                <c:pt idx="1">
                  <c:v>23.383026539256679</c:v>
                </c:pt>
                <c:pt idx="2">
                  <c:v>21.304762194371683</c:v>
                </c:pt>
                <c:pt idx="3">
                  <c:v>19.562604446615342</c:v>
                </c:pt>
                <c:pt idx="4">
                  <c:v>17.770259340600894</c:v>
                </c:pt>
                <c:pt idx="5">
                  <c:v>16.786735615628928</c:v>
                </c:pt>
                <c:pt idx="6">
                  <c:v>15.379084068435182</c:v>
                </c:pt>
                <c:pt idx="7">
                  <c:v>14.033485563907471</c:v>
                </c:pt>
                <c:pt idx="8">
                  <c:v>13.411934022958226</c:v>
                </c:pt>
                <c:pt idx="9">
                  <c:v>12.125859669711945</c:v>
                </c:pt>
                <c:pt idx="10">
                  <c:v>10.778387593153802</c:v>
                </c:pt>
                <c:pt idx="11">
                  <c:v>9.1926130903155059</c:v>
                </c:pt>
                <c:pt idx="12">
                  <c:v>7.8349176478504807</c:v>
                </c:pt>
                <c:pt idx="13">
                  <c:v>6.3713691236034578</c:v>
                </c:pt>
                <c:pt idx="14">
                  <c:v>5.0701861807738471</c:v>
                </c:pt>
                <c:pt idx="15">
                  <c:v>4.0481052167487288</c:v>
                </c:pt>
                <c:pt idx="16">
                  <c:v>3.3363237925216165</c:v>
                </c:pt>
                <c:pt idx="17">
                  <c:v>2.7610538396179369</c:v>
                </c:pt>
                <c:pt idx="18">
                  <c:v>2.2548407642888719</c:v>
                </c:pt>
                <c:pt idx="19">
                  <c:v>1.8332957266980043</c:v>
                </c:pt>
                <c:pt idx="20">
                  <c:v>1.5724132461182043</c:v>
                </c:pt>
                <c:pt idx="21">
                  <c:v>1.2588484366751671</c:v>
                </c:pt>
                <c:pt idx="22">
                  <c:v>1.0673945884377276</c:v>
                </c:pt>
                <c:pt idx="23">
                  <c:v>0.83551014595007878</c:v>
                </c:pt>
                <c:pt idx="24">
                  <c:v>0.71395295261927971</c:v>
                </c:pt>
                <c:pt idx="25">
                  <c:v>0.5839972697681306</c:v>
                </c:pt>
                <c:pt idx="26">
                  <c:v>0.52405454005013197</c:v>
                </c:pt>
                <c:pt idx="27">
                  <c:v>0.43346918110845339</c:v>
                </c:pt>
                <c:pt idx="28">
                  <c:v>0.42684990884166663</c:v>
                </c:pt>
                <c:pt idx="29">
                  <c:v>0.43430079010160061</c:v>
                </c:pt>
                <c:pt idx="30">
                  <c:v>0.36122576638420156</c:v>
                </c:pt>
                <c:pt idx="31">
                  <c:v>0.40331002356113826</c:v>
                </c:pt>
                <c:pt idx="32">
                  <c:v>0.06</c:v>
                </c:pt>
                <c:pt idx="33">
                  <c:v>0.39896507777167245</c:v>
                </c:pt>
                <c:pt idx="34">
                  <c:v>0.29455268544426871</c:v>
                </c:pt>
                <c:pt idx="35">
                  <c:v>0.57431412941330484</c:v>
                </c:pt>
                <c:pt idx="36">
                  <c:v>0.84498037988371533</c:v>
                </c:pt>
                <c:pt idx="37">
                  <c:v>1.2128428411240044</c:v>
                </c:pt>
                <c:pt idx="38">
                  <c:v>1.1897638229554461</c:v>
                </c:pt>
                <c:pt idx="39">
                  <c:v>1.046740467686377</c:v>
                </c:pt>
                <c:pt idx="40">
                  <c:v>1.4726829205768386</c:v>
                </c:pt>
              </c:numCache>
            </c:numRef>
          </c:y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2595-4522-A205-17626E69D1C2}"/>
            </c:ext>
          </c:extLst>
        </c:ser>
        <c:ser>
          <c:idx val="3"/>
          <c:order val="1"/>
          <c:tx>
            <c:strRef>
              <c:f>'SR-mamun'!$AP$6:$AY$6</c:f>
              <c:strCache>
                <c:ptCount val="1"/>
                <c:pt idx="0">
                  <c:v>194.65 K</c:v>
                </c:pt>
              </c:strCache>
            </c:strRef>
          </c:tx>
          <c:spPr>
            <a:ln w="12700">
              <a:noFill/>
              <a:prstDash val="dash"/>
            </a:ln>
          </c:spPr>
          <c:marker>
            <c:symbol val="diamond"/>
            <c:size val="6"/>
            <c:spPr>
              <a:noFill/>
              <a:ln>
                <a:solidFill>
                  <a:srgbClr val="C00000"/>
                </a:solidFill>
              </a:ln>
            </c:spPr>
          </c:marker>
          <c:xVal>
            <c:numRef>
              <c:f>'SR-mamun'!$A$73:$A$125</c:f>
              <c:numCache>
                <c:formatCode>General</c:formatCode>
                <c:ptCount val="41"/>
                <c:pt idx="0">
                  <c:v>2.8832558139534883</c:v>
                </c:pt>
                <c:pt idx="1">
                  <c:v>2.8177272727272724</c:v>
                </c:pt>
                <c:pt idx="2">
                  <c:v>2.7551111111111108</c:v>
                </c:pt>
                <c:pt idx="3">
                  <c:v>2.6952173913043476</c:v>
                </c:pt>
                <c:pt idx="4">
                  <c:v>2.637872340425532</c:v>
                </c:pt>
                <c:pt idx="5">
                  <c:v>2.5829166666666667</c:v>
                </c:pt>
                <c:pt idx="6">
                  <c:v>2.530204081632653</c:v>
                </c:pt>
                <c:pt idx="7">
                  <c:v>2.4796</c:v>
                </c:pt>
                <c:pt idx="8">
                  <c:v>2.4309803921568625</c:v>
                </c:pt>
                <c:pt idx="9">
                  <c:v>2.3842307692307689</c:v>
                </c:pt>
                <c:pt idx="10">
                  <c:v>2.3392452830188679</c:v>
                </c:pt>
                <c:pt idx="11">
                  <c:v>2.2959259259259257</c:v>
                </c:pt>
                <c:pt idx="12">
                  <c:v>2.2541818181818183</c:v>
                </c:pt>
                <c:pt idx="13">
                  <c:v>2.2139285714285712</c:v>
                </c:pt>
                <c:pt idx="14">
                  <c:v>2.1750877192982454</c:v>
                </c:pt>
                <c:pt idx="15">
                  <c:v>2.1375862068965517</c:v>
                </c:pt>
                <c:pt idx="16">
                  <c:v>2.1013559322033899</c:v>
                </c:pt>
                <c:pt idx="17">
                  <c:v>2.0663333333333331</c:v>
                </c:pt>
                <c:pt idx="18">
                  <c:v>2.0324590163934424</c:v>
                </c:pt>
                <c:pt idx="19">
                  <c:v>1.9996774193548386</c:v>
                </c:pt>
                <c:pt idx="20">
                  <c:v>1.9679365079365079</c:v>
                </c:pt>
                <c:pt idx="21">
                  <c:v>1.9371874999999998</c:v>
                </c:pt>
                <c:pt idx="22">
                  <c:v>1.9073846153846152</c:v>
                </c:pt>
                <c:pt idx="23">
                  <c:v>1.8784848484848484</c:v>
                </c:pt>
                <c:pt idx="24">
                  <c:v>1.8504477611940298</c:v>
                </c:pt>
                <c:pt idx="25">
                  <c:v>1.8232352941176471</c:v>
                </c:pt>
                <c:pt idx="26">
                  <c:v>1.7968115942028984</c:v>
                </c:pt>
                <c:pt idx="27">
                  <c:v>1.7711428571428571</c:v>
                </c:pt>
                <c:pt idx="28">
                  <c:v>1.7461971830985914</c:v>
                </c:pt>
                <c:pt idx="29">
                  <c:v>1.7219444444444443</c:v>
                </c:pt>
                <c:pt idx="30">
                  <c:v>1.6983561643835616</c:v>
                </c:pt>
                <c:pt idx="31">
                  <c:v>1.6754054054054053</c:v>
                </c:pt>
                <c:pt idx="32">
                  <c:v>1.6530666666666667</c:v>
                </c:pt>
                <c:pt idx="33">
                  <c:v>1.6313157894736841</c:v>
                </c:pt>
                <c:pt idx="34">
                  <c:v>1.6101298701298701</c:v>
                </c:pt>
                <c:pt idx="35">
                  <c:v>1.5894871794871794</c:v>
                </c:pt>
                <c:pt idx="36">
                  <c:v>1.5693670886075948</c:v>
                </c:pt>
                <c:pt idx="37">
                  <c:v>1.54975</c:v>
                </c:pt>
                <c:pt idx="38">
                  <c:v>1.5306172839506171</c:v>
                </c:pt>
                <c:pt idx="39">
                  <c:v>1.5119512195121951</c:v>
                </c:pt>
                <c:pt idx="40">
                  <c:v>1.493734939759036</c:v>
                </c:pt>
              </c:numCache>
            </c:numRef>
          </c:xVal>
          <c:yVal>
            <c:numRef>
              <c:f>'SR-mamun'!$AY$73:$AY$125</c:f>
              <c:numCache>
                <c:formatCode>0.0</c:formatCode>
                <c:ptCount val="41"/>
                <c:pt idx="0">
                  <c:v>20.1769757500909</c:v>
                </c:pt>
                <c:pt idx="1">
                  <c:v>20.746469554225765</c:v>
                </c:pt>
                <c:pt idx="2">
                  <c:v>19.055372328048943</c:v>
                </c:pt>
                <c:pt idx="3">
                  <c:v>17.80919871847642</c:v>
                </c:pt>
                <c:pt idx="4">
                  <c:v>17.949576780067776</c:v>
                </c:pt>
                <c:pt idx="5">
                  <c:v>14.547210596403977</c:v>
                </c:pt>
                <c:pt idx="6">
                  <c:v>13.267955553785157</c:v>
                </c:pt>
                <c:pt idx="7">
                  <c:v>12.112663800177343</c:v>
                </c:pt>
                <c:pt idx="8" formatCode="0.00">
                  <c:v>10.614169043232083</c:v>
                </c:pt>
                <c:pt idx="9" formatCode="0.00">
                  <c:v>9.8809140517324128</c:v>
                </c:pt>
                <c:pt idx="10" formatCode="0.00">
                  <c:v>8.8836085701982679</c:v>
                </c:pt>
                <c:pt idx="11" formatCode="0.00">
                  <c:v>7.2973067460570951</c:v>
                </c:pt>
                <c:pt idx="12" formatCode="0.00">
                  <c:v>5.9217688020962971</c:v>
                </c:pt>
                <c:pt idx="13" formatCode="0.00">
                  <c:v>4.4824374987893512</c:v>
                </c:pt>
                <c:pt idx="14" formatCode="0.00">
                  <c:v>3.4576096806830394</c:v>
                </c:pt>
                <c:pt idx="15" formatCode="0.00">
                  <c:v>2.8407083536130453</c:v>
                </c:pt>
                <c:pt idx="16" formatCode="0.00">
                  <c:v>2.3076359542681617</c:v>
                </c:pt>
                <c:pt idx="17" formatCode="0.00">
                  <c:v>1.9202309534844688</c:v>
                </c:pt>
                <c:pt idx="18" formatCode="0.00">
                  <c:v>1.5726256916534351</c:v>
                </c:pt>
                <c:pt idx="19" formatCode="0.00">
                  <c:v>1.2307976874073872</c:v>
                </c:pt>
                <c:pt idx="20" formatCode="0.00">
                  <c:v>1.06222246281513</c:v>
                </c:pt>
                <c:pt idx="21" formatCode="0.00">
                  <c:v>0.87801572880334544</c:v>
                </c:pt>
                <c:pt idx="22" formatCode="0.00">
                  <c:v>0.67660580545763294</c:v>
                </c:pt>
                <c:pt idx="23" formatCode="0.00">
                  <c:v>0.54074155661228152</c:v>
                </c:pt>
                <c:pt idx="24" formatCode="0.00">
                  <c:v>0.44491725318771813</c:v>
                </c:pt>
                <c:pt idx="25" formatCode="0.00">
                  <c:v>0.32133746248429357</c:v>
                </c:pt>
                <c:pt idx="26" formatCode="0.00">
                  <c:v>0.22167583678553873</c:v>
                </c:pt>
                <c:pt idx="27" formatCode="0.00">
                  <c:v>0.14635731860937876</c:v>
                </c:pt>
                <c:pt idx="28" formatCode="0.00">
                  <c:v>0.1998597185678245</c:v>
                </c:pt>
                <c:pt idx="29" formatCode="0.00">
                  <c:v>0.1631001832598358</c:v>
                </c:pt>
                <c:pt idx="30" formatCode="0.00">
                  <c:v>0.11075675065838213</c:v>
                </c:pt>
                <c:pt idx="31" formatCode="0.00">
                  <c:v>0.15204188199331348</c:v>
                </c:pt>
                <c:pt idx="32" formatCode="0.0000">
                  <c:v>0.15003973601857462</c:v>
                </c:pt>
                <c:pt idx="33" formatCode="0.0000">
                  <c:v>0.21052313014374996</c:v>
                </c:pt>
                <c:pt idx="34" formatCode="0.0000">
                  <c:v>0.39696771728250746</c:v>
                </c:pt>
                <c:pt idx="35" formatCode="0.0000">
                  <c:v>0.15076741637797944</c:v>
                </c:pt>
                <c:pt idx="36" formatCode="0.0000">
                  <c:v>0.58648955201614417</c:v>
                </c:pt>
                <c:pt idx="37" formatCode="0.0000">
                  <c:v>0.81915646166040146</c:v>
                </c:pt>
                <c:pt idx="38" formatCode="0.00">
                  <c:v>0.60127788008396854</c:v>
                </c:pt>
                <c:pt idx="39" formatCode="0.00">
                  <c:v>0.72171804247082627</c:v>
                </c:pt>
                <c:pt idx="40" formatCode="0.00">
                  <c:v>0.32549303944473545</c:v>
                </c:pt>
              </c:numCache>
            </c:numRef>
          </c:y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1-2595-4522-A205-17626E69D1C2}"/>
            </c:ext>
          </c:extLst>
        </c:ser>
        <c:ser>
          <c:idx val="7"/>
          <c:order val="2"/>
          <c:tx>
            <c:strRef>
              <c:f>'SR-mamun'!$CP$6:$CY$6</c:f>
              <c:strCache>
                <c:ptCount val="1"/>
                <c:pt idx="0">
                  <c:v>77 K</c:v>
                </c:pt>
              </c:strCache>
            </c:strRef>
          </c:tx>
          <c:spPr>
            <a:ln w="12700">
              <a:noFill/>
              <a:prstDash val="dash"/>
            </a:ln>
          </c:spPr>
          <c:marker>
            <c:symbol val="triangle"/>
            <c:size val="5"/>
            <c:spPr>
              <a:noFill/>
              <a:ln w="12700">
                <a:solidFill>
                  <a:srgbClr val="FF00FF"/>
                </a:solidFill>
              </a:ln>
            </c:spPr>
          </c:marker>
          <c:xVal>
            <c:numRef>
              <c:f>'SR-mamun'!$A$73:$A$125</c:f>
              <c:numCache>
                <c:formatCode>General</c:formatCode>
                <c:ptCount val="41"/>
                <c:pt idx="0">
                  <c:v>2.8832558139534883</c:v>
                </c:pt>
                <c:pt idx="1">
                  <c:v>2.8177272727272724</c:v>
                </c:pt>
                <c:pt idx="2">
                  <c:v>2.7551111111111108</c:v>
                </c:pt>
                <c:pt idx="3">
                  <c:v>2.6952173913043476</c:v>
                </c:pt>
                <c:pt idx="4">
                  <c:v>2.637872340425532</c:v>
                </c:pt>
                <c:pt idx="5">
                  <c:v>2.5829166666666667</c:v>
                </c:pt>
                <c:pt idx="6">
                  <c:v>2.530204081632653</c:v>
                </c:pt>
                <c:pt idx="7">
                  <c:v>2.4796</c:v>
                </c:pt>
                <c:pt idx="8">
                  <c:v>2.4309803921568625</c:v>
                </c:pt>
                <c:pt idx="9">
                  <c:v>2.3842307692307689</c:v>
                </c:pt>
                <c:pt idx="10">
                  <c:v>2.3392452830188679</c:v>
                </c:pt>
                <c:pt idx="11">
                  <c:v>2.2959259259259257</c:v>
                </c:pt>
                <c:pt idx="12">
                  <c:v>2.2541818181818183</c:v>
                </c:pt>
                <c:pt idx="13">
                  <c:v>2.2139285714285712</c:v>
                </c:pt>
                <c:pt idx="14">
                  <c:v>2.1750877192982454</c:v>
                </c:pt>
                <c:pt idx="15">
                  <c:v>2.1375862068965517</c:v>
                </c:pt>
                <c:pt idx="16">
                  <c:v>2.1013559322033899</c:v>
                </c:pt>
                <c:pt idx="17">
                  <c:v>2.0663333333333331</c:v>
                </c:pt>
                <c:pt idx="18">
                  <c:v>2.0324590163934424</c:v>
                </c:pt>
                <c:pt idx="19">
                  <c:v>1.9996774193548386</c:v>
                </c:pt>
                <c:pt idx="20">
                  <c:v>1.9679365079365079</c:v>
                </c:pt>
                <c:pt idx="21">
                  <c:v>1.9371874999999998</c:v>
                </c:pt>
                <c:pt idx="22">
                  <c:v>1.9073846153846152</c:v>
                </c:pt>
                <c:pt idx="23">
                  <c:v>1.8784848484848484</c:v>
                </c:pt>
                <c:pt idx="24">
                  <c:v>1.8504477611940298</c:v>
                </c:pt>
                <c:pt idx="25">
                  <c:v>1.8232352941176471</c:v>
                </c:pt>
                <c:pt idx="26">
                  <c:v>1.7968115942028984</c:v>
                </c:pt>
                <c:pt idx="27">
                  <c:v>1.7711428571428571</c:v>
                </c:pt>
                <c:pt idx="28">
                  <c:v>1.7461971830985914</c:v>
                </c:pt>
                <c:pt idx="29">
                  <c:v>1.7219444444444443</c:v>
                </c:pt>
                <c:pt idx="30">
                  <c:v>1.6983561643835616</c:v>
                </c:pt>
                <c:pt idx="31">
                  <c:v>1.6754054054054053</c:v>
                </c:pt>
                <c:pt idx="32">
                  <c:v>1.6530666666666667</c:v>
                </c:pt>
                <c:pt idx="33">
                  <c:v>1.6313157894736841</c:v>
                </c:pt>
                <c:pt idx="34">
                  <c:v>1.6101298701298701</c:v>
                </c:pt>
                <c:pt idx="35">
                  <c:v>1.5894871794871794</c:v>
                </c:pt>
                <c:pt idx="36">
                  <c:v>1.5693670886075948</c:v>
                </c:pt>
                <c:pt idx="37">
                  <c:v>1.54975</c:v>
                </c:pt>
                <c:pt idx="38">
                  <c:v>1.5306172839506171</c:v>
                </c:pt>
                <c:pt idx="39">
                  <c:v>1.5119512195121951</c:v>
                </c:pt>
                <c:pt idx="40">
                  <c:v>1.493734939759036</c:v>
                </c:pt>
              </c:numCache>
            </c:numRef>
          </c:xVal>
          <c:yVal>
            <c:numRef>
              <c:f>'SR-mamun'!$CY$73:$CY$125</c:f>
              <c:numCache>
                <c:formatCode>0.0</c:formatCode>
                <c:ptCount val="41"/>
                <c:pt idx="0">
                  <c:v>15.378578990780385</c:v>
                </c:pt>
                <c:pt idx="1">
                  <c:v>15.158730391146014</c:v>
                </c:pt>
                <c:pt idx="2">
                  <c:v>13.28522106119415</c:v>
                </c:pt>
                <c:pt idx="3">
                  <c:v>10.472505237716433</c:v>
                </c:pt>
                <c:pt idx="4">
                  <c:v>8.3901456546122102</c:v>
                </c:pt>
                <c:pt idx="5">
                  <c:v>6.7025839855867524</c:v>
                </c:pt>
                <c:pt idx="6">
                  <c:v>6.3023243562192039</c:v>
                </c:pt>
                <c:pt idx="7">
                  <c:v>6.5232787216083601</c:v>
                </c:pt>
                <c:pt idx="8" formatCode="0.00">
                  <c:v>4.8574786301079529</c:v>
                </c:pt>
                <c:pt idx="9" formatCode="0.00">
                  <c:v>4.5305698870076352</c:v>
                </c:pt>
                <c:pt idx="10" formatCode="0.00">
                  <c:v>4.858673630369811</c:v>
                </c:pt>
                <c:pt idx="11" formatCode="0.00">
                  <c:v>3.2039882138240308</c:v>
                </c:pt>
                <c:pt idx="12" formatCode="0.00">
                  <c:v>3.792999945422638</c:v>
                </c:pt>
                <c:pt idx="13" formatCode="0.00">
                  <c:v>3.0284173929213343</c:v>
                </c:pt>
                <c:pt idx="14" formatCode="0.00">
                  <c:v>1.8997598281264456</c:v>
                </c:pt>
                <c:pt idx="15" formatCode="0.00">
                  <c:v>1.6794523827208592</c:v>
                </c:pt>
                <c:pt idx="16" formatCode="0.00">
                  <c:v>1.4026820956558883</c:v>
                </c:pt>
                <c:pt idx="17" formatCode="0.00">
                  <c:v>1.1497393336763306</c:v>
                </c:pt>
                <c:pt idx="18" formatCode="0.00">
                  <c:v>0.929762966060664</c:v>
                </c:pt>
                <c:pt idx="19" formatCode="0.00">
                  <c:v>0.7286334312391427</c:v>
                </c:pt>
                <c:pt idx="20" formatCode="0.00">
                  <c:v>0.5298589783800417</c:v>
                </c:pt>
                <c:pt idx="21" formatCode="0.00">
                  <c:v>0.42075175989977859</c:v>
                </c:pt>
                <c:pt idx="22" formatCode="0.00">
                  <c:v>0.3314536750753988</c:v>
                </c:pt>
                <c:pt idx="23" formatCode="0.00">
                  <c:v>0.21563702736501936</c:v>
                </c:pt>
                <c:pt idx="24" formatCode="0.00">
                  <c:v>9.640418465635206E-2</c:v>
                </c:pt>
                <c:pt idx="25" formatCode="0.00">
                  <c:v>3.682390566014121E-2</c:v>
                </c:pt>
                <c:pt idx="26" formatCode="0.00">
                  <c:v>1.4683977964798148E-2</c:v>
                </c:pt>
                <c:pt idx="27" formatCode="0.00">
                  <c:v>9.1029205390989708E-3</c:v>
                </c:pt>
                <c:pt idx="28" formatCode="0.00">
                  <c:v>4.1538066579620411E-3</c:v>
                </c:pt>
                <c:pt idx="29" formatCode="0.00">
                  <c:v>3.129305818866444E-3</c:v>
                </c:pt>
                <c:pt idx="30" formatCode="0.00">
                  <c:v>6.3345920111157732E-3</c:v>
                </c:pt>
                <c:pt idx="31" formatCode="0.00">
                  <c:v>6.5139198941106605E-3</c:v>
                </c:pt>
                <c:pt idx="32" formatCode="0.0000">
                  <c:v>1.2299567156007425E-2</c:v>
                </c:pt>
                <c:pt idx="33" formatCode="0.0000">
                  <c:v>9.8609555464649959E-3</c:v>
                </c:pt>
                <c:pt idx="34" formatCode="0.0000">
                  <c:v>1.4464403216855052E-2</c:v>
                </c:pt>
                <c:pt idx="35" formatCode="0.0000">
                  <c:v>1.5683865886727048E-2</c:v>
                </c:pt>
                <c:pt idx="36" formatCode="0.0000">
                  <c:v>1.7773396569344905E-2</c:v>
                </c:pt>
                <c:pt idx="37" formatCode="0.0000">
                  <c:v>3.8254630671125174E-2</c:v>
                </c:pt>
                <c:pt idx="38" formatCode="0.00">
                  <c:v>2.880692110883596E-2</c:v>
                </c:pt>
                <c:pt idx="39" formatCode="0.00">
                  <c:v>3.3372549880492076E-2</c:v>
                </c:pt>
                <c:pt idx="40" formatCode="0.00">
                  <c:v>4.9011190052483472E-2</c:v>
                </c:pt>
              </c:numCache>
            </c:numRef>
          </c:y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2-2595-4522-A205-17626E69D1C2}"/>
            </c:ext>
          </c:extLst>
        </c:ser>
        <c:ser>
          <c:idx val="0"/>
          <c:order val="3"/>
          <c:tx>
            <c:strRef>
              <c:f>'SR-Temp Analysis (2)'!$AW$3:$AX$3</c:f>
              <c:strCache>
                <c:ptCount val="1"/>
                <c:pt idx="0">
                  <c:v>276.95 K (Sim)</c:v>
                </c:pt>
              </c:strCache>
            </c:strRef>
          </c:tx>
          <c:spPr>
            <a:ln w="12700">
              <a:solidFill>
                <a:srgbClr val="0000FF"/>
              </a:solidFill>
              <a:prstDash val="solid"/>
            </a:ln>
          </c:spPr>
          <c:marker>
            <c:symbol val="none"/>
          </c:marker>
          <c:xVal>
            <c:numRef>
              <c:f>'SR-Temp Analysis (2)'!$B$5:$B$53</c:f>
              <c:numCache>
                <c:formatCode>General</c:formatCode>
                <c:ptCount val="49"/>
                <c:pt idx="0">
                  <c:v>3.5422857142857143</c:v>
                </c:pt>
                <c:pt idx="1">
                  <c:v>3.4438888888888886</c:v>
                </c:pt>
                <c:pt idx="2">
                  <c:v>3.3508108108108106</c:v>
                </c:pt>
                <c:pt idx="3">
                  <c:v>3.2626315789473681</c:v>
                </c:pt>
                <c:pt idx="4">
                  <c:v>3.1789743589743589</c:v>
                </c:pt>
                <c:pt idx="5">
                  <c:v>3.0994999999999999</c:v>
                </c:pt>
                <c:pt idx="6">
                  <c:v>3.0239024390243903</c:v>
                </c:pt>
                <c:pt idx="7">
                  <c:v>2.9519047619047618</c:v>
                </c:pt>
                <c:pt idx="8">
                  <c:v>2.8832558139534883</c:v>
                </c:pt>
                <c:pt idx="9">
                  <c:v>2.8177272727272724</c:v>
                </c:pt>
                <c:pt idx="10">
                  <c:v>2.7551111111111108</c:v>
                </c:pt>
                <c:pt idx="11">
                  <c:v>2.6952173913043476</c:v>
                </c:pt>
                <c:pt idx="12">
                  <c:v>2.637872340425532</c:v>
                </c:pt>
                <c:pt idx="13">
                  <c:v>2.5829166666666667</c:v>
                </c:pt>
                <c:pt idx="14">
                  <c:v>2.530204081632653</c:v>
                </c:pt>
                <c:pt idx="15">
                  <c:v>2.4796</c:v>
                </c:pt>
                <c:pt idx="16">
                  <c:v>2.4309803921568625</c:v>
                </c:pt>
                <c:pt idx="17">
                  <c:v>2.3842307692307689</c:v>
                </c:pt>
                <c:pt idx="18">
                  <c:v>2.3392452830188679</c:v>
                </c:pt>
                <c:pt idx="19">
                  <c:v>2.2959259259259257</c:v>
                </c:pt>
                <c:pt idx="20">
                  <c:v>2.2541818181818183</c:v>
                </c:pt>
                <c:pt idx="21">
                  <c:v>2.2139285714285712</c:v>
                </c:pt>
                <c:pt idx="22">
                  <c:v>2.1750877192982454</c:v>
                </c:pt>
                <c:pt idx="23">
                  <c:v>2.1375862068965517</c:v>
                </c:pt>
                <c:pt idx="24">
                  <c:v>2.1013559322033899</c:v>
                </c:pt>
                <c:pt idx="25">
                  <c:v>2.0663333333333331</c:v>
                </c:pt>
                <c:pt idx="26">
                  <c:v>2.0324590163934424</c:v>
                </c:pt>
                <c:pt idx="27">
                  <c:v>1.9996774193548386</c:v>
                </c:pt>
                <c:pt idx="28">
                  <c:v>1.9679365079365079</c:v>
                </c:pt>
                <c:pt idx="29">
                  <c:v>1.9371874999999998</c:v>
                </c:pt>
                <c:pt idx="30">
                  <c:v>1.9073846153846152</c:v>
                </c:pt>
                <c:pt idx="31">
                  <c:v>1.8784848484848484</c:v>
                </c:pt>
                <c:pt idx="32">
                  <c:v>1.8504477611940298</c:v>
                </c:pt>
                <c:pt idx="33">
                  <c:v>1.8232352941176471</c:v>
                </c:pt>
                <c:pt idx="34">
                  <c:v>1.7968115942028984</c:v>
                </c:pt>
                <c:pt idx="35">
                  <c:v>1.7711428571428571</c:v>
                </c:pt>
                <c:pt idx="36">
                  <c:v>1.7461971830985914</c:v>
                </c:pt>
                <c:pt idx="37">
                  <c:v>1.7219444444444443</c:v>
                </c:pt>
                <c:pt idx="38">
                  <c:v>1.6983561643835616</c:v>
                </c:pt>
                <c:pt idx="39">
                  <c:v>1.6754054054054053</c:v>
                </c:pt>
                <c:pt idx="40">
                  <c:v>1.6530666666666667</c:v>
                </c:pt>
                <c:pt idx="41">
                  <c:v>1.6313157894736841</c:v>
                </c:pt>
                <c:pt idx="42">
                  <c:v>1.6101298701298701</c:v>
                </c:pt>
                <c:pt idx="43">
                  <c:v>1.5894871794871794</c:v>
                </c:pt>
                <c:pt idx="44">
                  <c:v>1.5693670886075948</c:v>
                </c:pt>
                <c:pt idx="45">
                  <c:v>1.54975</c:v>
                </c:pt>
                <c:pt idx="46">
                  <c:v>1.5306172839506171</c:v>
                </c:pt>
                <c:pt idx="47">
                  <c:v>1.5119512195121951</c:v>
                </c:pt>
                <c:pt idx="48">
                  <c:v>1.493734939759036</c:v>
                </c:pt>
              </c:numCache>
            </c:numRef>
          </c:xVal>
          <c:yVal>
            <c:numRef>
              <c:f>'SR-Temp Analysis (2)'!$AZ$5:$AZ$53</c:f>
              <c:numCache>
                <c:formatCode>_(* #,##0.0000_);_(* \(#,##0.0000\);_(* "-"??_);_(@_)</c:formatCode>
                <c:ptCount val="49"/>
                <c:pt idx="0">
                  <c:v>67.439176486163802</c:v>
                </c:pt>
                <c:pt idx="1">
                  <c:v>60.582853703589834</c:v>
                </c:pt>
                <c:pt idx="2">
                  <c:v>54.435533686514169</c:v>
                </c:pt>
                <c:pt idx="3">
                  <c:v>48.915230503121194</c:v>
                </c:pt>
                <c:pt idx="4">
                  <c:v>43.950966527850063</c:v>
                </c:pt>
                <c:pt idx="5">
                  <c:v>39.481079589935405</c:v>
                </c:pt>
                <c:pt idx="6">
                  <c:v>35.45182308840976</c:v>
                </c:pt>
                <c:pt idx="7">
                  <c:v>31.816202886633125</c:v>
                </c:pt>
                <c:pt idx="8">
                  <c:v>28.533006590107444</c:v>
                </c:pt>
                <c:pt idx="9">
                  <c:v>25.56598992297528</c:v>
                </c:pt>
                <c:pt idx="10">
                  <c:v>22.88319200461002</c:v>
                </c:pt>
                <c:pt idx="11">
                  <c:v>20.456356871679635</c:v>
                </c:pt>
                <c:pt idx="12">
                  <c:v>18.260442953506903</c:v>
                </c:pt>
                <c:pt idx="13">
                  <c:v>16.273205660070751</c:v>
                </c:pt>
                <c:pt idx="14">
                  <c:v>14.474840987085832</c:v>
                </c:pt>
                <c:pt idx="15">
                  <c:v>12.847680236746706</c:v>
                </c:pt>
                <c:pt idx="16">
                  <c:v>11.375927714888197</c:v>
                </c:pt>
                <c:pt idx="17">
                  <c:v>10.045434687006416</c:v>
                </c:pt>
                <c:pt idx="18">
                  <c:v>8.8435040276220072</c:v>
                </c:pt>
                <c:pt idx="19">
                  <c:v>7.7587209349103787</c:v>
                </c:pt>
                <c:pt idx="20">
                  <c:v>6.7808058484265086</c:v>
                </c:pt>
                <c:pt idx="21">
                  <c:v>5.900486335925347</c:v>
                </c:pt>
                <c:pt idx="22">
                  <c:v>5.1093852324097506</c:v>
                </c:pt>
                <c:pt idx="23">
                  <c:v>4.3999227417755788</c:v>
                </c:pt>
                <c:pt idx="24">
                  <c:v>3.7652305655988116</c:v>
                </c:pt>
                <c:pt idx="25">
                  <c:v>3.1990764181391849</c:v>
                </c:pt>
                <c:pt idx="26">
                  <c:v>2.6957975321631444</c:v>
                </c:pt>
                <c:pt idx="27">
                  <c:v>2.2502419648781671</c:v>
                </c:pt>
                <c:pt idx="28">
                  <c:v>1.8577166824277531</c:v>
                </c:pt>
                <c:pt idx="29">
                  <c:v>1.5139415354436323</c:v>
                </c:pt>
                <c:pt idx="30">
                  <c:v>1.2150083262809273</c:v>
                </c:pt>
                <c:pt idx="31">
                  <c:v>0.95734417114479575</c:v>
                </c:pt>
                <c:pt idx="32">
                  <c:v>0.7376781631271464</c:v>
                </c:pt>
                <c:pt idx="33">
                  <c:v>0.55300964279483089</c:v>
                </c:pt>
                <c:pt idx="34">
                  <c:v>0.40057442474693472</c:v>
                </c:pt>
                <c:pt idx="35">
                  <c:v>0.27780034038762019</c:v>
                </c:pt>
                <c:pt idx="36">
                  <c:v>0.18223180810858453</c:v>
                </c:pt>
                <c:pt idx="37">
                  <c:v>0.11138008582659746</c:v>
                </c:pt>
                <c:pt idx="38">
                  <c:v>6.2429925496575132E-2</c:v>
                </c:pt>
                <c:pt idx="39">
                  <c:v>3.1784961216098404E-2</c:v>
                </c:pt>
                <c:pt idx="40">
                  <c:v>1.5541316893109263E-2</c:v>
                </c:pt>
                <c:pt idx="41">
                  <c:v>6.8653622198769906E-3</c:v>
                </c:pt>
                <c:pt idx="42">
                  <c:v>2.8796699949755716E-3</c:v>
                </c:pt>
                <c:pt idx="43">
                  <c:v>1.2167363553196389E-3</c:v>
                </c:pt>
                <c:pt idx="44">
                  <c:v>5.2400473844648886E-4</c:v>
                </c:pt>
                <c:pt idx="45">
                  <c:v>2.3035911147875382E-4</c:v>
                </c:pt>
                <c:pt idx="46">
                  <c:v>1.0333534362391287E-4</c:v>
                </c:pt>
                <c:pt idx="47">
                  <c:v>4.7268999661399946E-5</c:v>
                </c:pt>
                <c:pt idx="48">
                  <c:v>2.2033693895194156E-5</c:v>
                </c:pt>
              </c:numCache>
            </c:numRef>
          </c:y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3-2595-4522-A205-17626E69D1C2}"/>
            </c:ext>
          </c:extLst>
        </c:ser>
        <c:ser>
          <c:idx val="6"/>
          <c:order val="4"/>
          <c:tx>
            <c:strRef>
              <c:f>'SR-Temp Analysis (2)'!$BC$3:$BD$3</c:f>
              <c:strCache>
                <c:ptCount val="1"/>
                <c:pt idx="0">
                  <c:v>194.65 K (Sim)</c:v>
                </c:pt>
              </c:strCache>
            </c:strRef>
          </c:tx>
          <c:spPr>
            <a:ln w="0">
              <a:solidFill>
                <a:srgbClr val="C00000"/>
              </a:solidFill>
            </a:ln>
          </c:spPr>
          <c:marker>
            <c:symbol val="none"/>
          </c:marker>
          <c:xVal>
            <c:numRef>
              <c:f>'SR-Temp Analysis (2)'!$B$5:$B$40</c:f>
              <c:numCache>
                <c:formatCode>General</c:formatCode>
                <c:ptCount val="36"/>
                <c:pt idx="0">
                  <c:v>3.5422857142857143</c:v>
                </c:pt>
                <c:pt idx="1">
                  <c:v>3.4438888888888886</c:v>
                </c:pt>
                <c:pt idx="2">
                  <c:v>3.3508108108108106</c:v>
                </c:pt>
                <c:pt idx="3">
                  <c:v>3.2626315789473681</c:v>
                </c:pt>
                <c:pt idx="4">
                  <c:v>3.1789743589743589</c:v>
                </c:pt>
                <c:pt idx="5">
                  <c:v>3.0994999999999999</c:v>
                </c:pt>
                <c:pt idx="6">
                  <c:v>3.0239024390243903</c:v>
                </c:pt>
                <c:pt idx="7">
                  <c:v>2.9519047619047618</c:v>
                </c:pt>
                <c:pt idx="8">
                  <c:v>2.8832558139534883</c:v>
                </c:pt>
                <c:pt idx="9">
                  <c:v>2.8177272727272724</c:v>
                </c:pt>
                <c:pt idx="10">
                  <c:v>2.7551111111111108</c:v>
                </c:pt>
                <c:pt idx="11">
                  <c:v>2.6952173913043476</c:v>
                </c:pt>
                <c:pt idx="12">
                  <c:v>2.637872340425532</c:v>
                </c:pt>
                <c:pt idx="13">
                  <c:v>2.5829166666666667</c:v>
                </c:pt>
                <c:pt idx="14">
                  <c:v>2.530204081632653</c:v>
                </c:pt>
                <c:pt idx="15">
                  <c:v>2.4796</c:v>
                </c:pt>
                <c:pt idx="16">
                  <c:v>2.4309803921568625</c:v>
                </c:pt>
                <c:pt idx="17">
                  <c:v>2.3842307692307689</c:v>
                </c:pt>
                <c:pt idx="18">
                  <c:v>2.3392452830188679</c:v>
                </c:pt>
                <c:pt idx="19">
                  <c:v>2.2959259259259257</c:v>
                </c:pt>
                <c:pt idx="20">
                  <c:v>2.2541818181818183</c:v>
                </c:pt>
                <c:pt idx="21">
                  <c:v>2.2139285714285712</c:v>
                </c:pt>
                <c:pt idx="22">
                  <c:v>2.1750877192982454</c:v>
                </c:pt>
                <c:pt idx="23">
                  <c:v>2.1375862068965517</c:v>
                </c:pt>
                <c:pt idx="24">
                  <c:v>2.1013559322033899</c:v>
                </c:pt>
                <c:pt idx="25">
                  <c:v>2.0663333333333331</c:v>
                </c:pt>
                <c:pt idx="26">
                  <c:v>2.0324590163934424</c:v>
                </c:pt>
                <c:pt idx="27">
                  <c:v>1.9996774193548386</c:v>
                </c:pt>
                <c:pt idx="28">
                  <c:v>1.9679365079365079</c:v>
                </c:pt>
                <c:pt idx="29">
                  <c:v>1.9371874999999998</c:v>
                </c:pt>
                <c:pt idx="30">
                  <c:v>1.9073846153846152</c:v>
                </c:pt>
                <c:pt idx="31">
                  <c:v>1.8784848484848484</c:v>
                </c:pt>
                <c:pt idx="32">
                  <c:v>1.8504477611940298</c:v>
                </c:pt>
                <c:pt idx="33">
                  <c:v>1.8232352941176471</c:v>
                </c:pt>
                <c:pt idx="34">
                  <c:v>1.7968115942028984</c:v>
                </c:pt>
                <c:pt idx="35">
                  <c:v>1.7711428571428571</c:v>
                </c:pt>
              </c:numCache>
            </c:numRef>
          </c:xVal>
          <c:yVal>
            <c:numRef>
              <c:f>'SR-Temp Analysis (2)'!$BF$5:$BF$40</c:f>
              <c:numCache>
                <c:formatCode>_(* #,##0.0000_);_(* \(#,##0.0000\);_(* "-"??_);_(@_)</c:formatCode>
                <c:ptCount val="36"/>
                <c:pt idx="0">
                  <c:v>57.614876713006609</c:v>
                </c:pt>
                <c:pt idx="1">
                  <c:v>51.624412741549541</c:v>
                </c:pt>
                <c:pt idx="2">
                  <c:v>46.260421947796928</c:v>
                </c:pt>
                <c:pt idx="3">
                  <c:v>41.45018017582457</c:v>
                </c:pt>
                <c:pt idx="4">
                  <c:v>37.130747202576032</c:v>
                </c:pt>
                <c:pt idx="5">
                  <c:v>33.24746038138521</c:v>
                </c:pt>
                <c:pt idx="6">
                  <c:v>29.752689184524268</c:v>
                </c:pt>
                <c:pt idx="7">
                  <c:v>26.604800579379223</c:v>
                </c:pt>
                <c:pt idx="8">
                  <c:v>23.767295683469722</c:v>
                </c:pt>
                <c:pt idx="9">
                  <c:v>21.20808626514296</c:v>
                </c:pt>
                <c:pt idx="10">
                  <c:v>18.898885972231529</c:v>
                </c:pt>
                <c:pt idx="11">
                  <c:v>16.814696111574538</c:v>
                </c:pt>
                <c:pt idx="12">
                  <c:v>14.933369689581422</c:v>
                </c:pt>
                <c:pt idx="13">
                  <c:v>13.235240499283709</c:v>
                </c:pt>
                <c:pt idx="14">
                  <c:v>11.702806484916634</c:v>
                </c:pt>
                <c:pt idx="15">
                  <c:v>10.320458569636317</c:v>
                </c:pt>
                <c:pt idx="16">
                  <c:v>9.074247701563813</c:v>
                </c:pt>
                <c:pt idx="17">
                  <c:v>7.9516841395395508</c:v>
                </c:pt>
                <c:pt idx="18">
                  <c:v>6.9415640258929194</c:v>
                </c:pt>
                <c:pt idx="19">
                  <c:v>6.0338191282655202</c:v>
                </c:pt>
                <c:pt idx="20">
                  <c:v>5.2193863144403574</c:v>
                </c:pt>
                <c:pt idx="21">
                  <c:v>4.4900938833586279</c:v>
                </c:pt>
                <c:pt idx="22">
                  <c:v>3.8385623358307113</c:v>
                </c:pt>
                <c:pt idx="23">
                  <c:v>3.2581175487175948</c:v>
                </c:pt>
                <c:pt idx="24">
                  <c:v>2.7427146315793292</c:v>
                </c:pt>
                <c:pt idx="25">
                  <c:v>2.2868710069530604</c:v>
                </c:pt>
                <c:pt idx="26">
                  <c:v>1.8856074741564266</c:v>
                </c:pt>
                <c:pt idx="27">
                  <c:v>1.5343961995364186</c:v>
                </c:pt>
                <c:pt idx="28">
                  <c:v>1.2291147294676057</c:v>
                </c:pt>
                <c:pt idx="29">
                  <c:v>0.96600525010517513</c:v>
                </c:pt>
                <c:pt idx="30">
                  <c:v>0.74163841812560372</c:v>
                </c:pt>
                <c:pt idx="31">
                  <c:v>0.55288113343382816</c:v>
                </c:pt>
                <c:pt idx="32">
                  <c:v>0.39686748301420316</c:v>
                </c:pt>
                <c:pt idx="33">
                  <c:v>0.27097114360068875</c:v>
                </c:pt>
                <c:pt idx="34">
                  <c:v>0.17277320326819023</c:v>
                </c:pt>
                <c:pt idx="35">
                  <c:v>0.10000143903451267</c:v>
                </c:pt>
              </c:numCache>
            </c:numRef>
          </c:y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4-2595-4522-A205-17626E69D1C2}"/>
            </c:ext>
          </c:extLst>
        </c:ser>
        <c:ser>
          <c:idx val="5"/>
          <c:order val="5"/>
          <c:tx>
            <c:strRef>
              <c:f>'SR-Temp Analysis (2)'!$BI$3:$BJ$3</c:f>
              <c:strCache>
                <c:ptCount val="1"/>
                <c:pt idx="0">
                  <c:v>77 K (Sim)</c:v>
                </c:pt>
              </c:strCache>
            </c:strRef>
          </c:tx>
          <c:spPr>
            <a:ln w="0">
              <a:solidFill>
                <a:srgbClr val="FF00FF"/>
              </a:solidFill>
            </a:ln>
          </c:spPr>
          <c:marker>
            <c:symbol val="none"/>
          </c:marker>
          <c:xVal>
            <c:numRef>
              <c:f>'SR-Temp Analysis (2)'!$B$5:$B$40</c:f>
              <c:numCache>
                <c:formatCode>General</c:formatCode>
                <c:ptCount val="36"/>
                <c:pt idx="0">
                  <c:v>3.5422857142857143</c:v>
                </c:pt>
                <c:pt idx="1">
                  <c:v>3.4438888888888886</c:v>
                </c:pt>
                <c:pt idx="2">
                  <c:v>3.3508108108108106</c:v>
                </c:pt>
                <c:pt idx="3">
                  <c:v>3.2626315789473681</c:v>
                </c:pt>
                <c:pt idx="4">
                  <c:v>3.1789743589743589</c:v>
                </c:pt>
                <c:pt idx="5">
                  <c:v>3.0994999999999999</c:v>
                </c:pt>
                <c:pt idx="6">
                  <c:v>3.0239024390243903</c:v>
                </c:pt>
                <c:pt idx="7">
                  <c:v>2.9519047619047618</c:v>
                </c:pt>
                <c:pt idx="8">
                  <c:v>2.8832558139534883</c:v>
                </c:pt>
                <c:pt idx="9">
                  <c:v>2.8177272727272724</c:v>
                </c:pt>
                <c:pt idx="10">
                  <c:v>2.7551111111111108</c:v>
                </c:pt>
                <c:pt idx="11">
                  <c:v>2.6952173913043476</c:v>
                </c:pt>
                <c:pt idx="12">
                  <c:v>2.637872340425532</c:v>
                </c:pt>
                <c:pt idx="13">
                  <c:v>2.5829166666666667</c:v>
                </c:pt>
                <c:pt idx="14">
                  <c:v>2.530204081632653</c:v>
                </c:pt>
                <c:pt idx="15">
                  <c:v>2.4796</c:v>
                </c:pt>
                <c:pt idx="16">
                  <c:v>2.4309803921568625</c:v>
                </c:pt>
                <c:pt idx="17">
                  <c:v>2.3842307692307689</c:v>
                </c:pt>
                <c:pt idx="18">
                  <c:v>2.3392452830188679</c:v>
                </c:pt>
                <c:pt idx="19">
                  <c:v>2.2959259259259257</c:v>
                </c:pt>
                <c:pt idx="20">
                  <c:v>2.2541818181818183</c:v>
                </c:pt>
                <c:pt idx="21">
                  <c:v>2.2139285714285712</c:v>
                </c:pt>
                <c:pt idx="22">
                  <c:v>2.1750877192982454</c:v>
                </c:pt>
                <c:pt idx="23">
                  <c:v>2.1375862068965517</c:v>
                </c:pt>
                <c:pt idx="24">
                  <c:v>2.1013559322033899</c:v>
                </c:pt>
                <c:pt idx="25">
                  <c:v>2.0663333333333331</c:v>
                </c:pt>
                <c:pt idx="26">
                  <c:v>2.0324590163934424</c:v>
                </c:pt>
                <c:pt idx="27">
                  <c:v>1.9996774193548386</c:v>
                </c:pt>
                <c:pt idx="28">
                  <c:v>1.9679365079365079</c:v>
                </c:pt>
                <c:pt idx="29">
                  <c:v>1.9371874999999998</c:v>
                </c:pt>
                <c:pt idx="30">
                  <c:v>1.9073846153846152</c:v>
                </c:pt>
                <c:pt idx="31">
                  <c:v>1.8784848484848484</c:v>
                </c:pt>
                <c:pt idx="32">
                  <c:v>1.8504477611940298</c:v>
                </c:pt>
                <c:pt idx="33">
                  <c:v>1.8232352941176471</c:v>
                </c:pt>
                <c:pt idx="34">
                  <c:v>1.7968115942028984</c:v>
                </c:pt>
                <c:pt idx="35">
                  <c:v>1.7711428571428571</c:v>
                </c:pt>
              </c:numCache>
            </c:numRef>
          </c:xVal>
          <c:yVal>
            <c:numRef>
              <c:f>'SR-Temp Analysis (2)'!$BL$5:$BL$40</c:f>
              <c:numCache>
                <c:formatCode>_(* #,##0.0000_);_(* \(#,##0.0000\);_(* "-"??_);_(@_)</c:formatCode>
                <c:ptCount val="36"/>
                <c:pt idx="0">
                  <c:v>40.081586226347376</c:v>
                </c:pt>
                <c:pt idx="1">
                  <c:v>35.770608065243614</c:v>
                </c:pt>
                <c:pt idx="2">
                  <c:v>31.91835117874593</c:v>
                </c:pt>
                <c:pt idx="3">
                  <c:v>28.471251565594162</c:v>
                </c:pt>
                <c:pt idx="4">
                  <c:v>25.382972743984226</c:v>
                </c:pt>
                <c:pt idx="5">
                  <c:v>22.613291007718331</c:v>
                </c:pt>
                <c:pt idx="6">
                  <c:v>20.127173983917885</c:v>
                </c:pt>
                <c:pt idx="7">
                  <c:v>17.894015367035049</c:v>
                </c:pt>
                <c:pt idx="8">
                  <c:v>15.886996502866937</c:v>
                </c:pt>
                <c:pt idx="9">
                  <c:v>14.082551521704236</c:v>
                </c:pt>
                <c:pt idx="10">
                  <c:v>12.459917404496343</c:v>
                </c:pt>
                <c:pt idx="11">
                  <c:v>11.000754030273187</c:v>
                </c:pt>
                <c:pt idx="12">
                  <c:v>9.6888221357529964</c:v>
                </c:pt>
                <c:pt idx="13">
                  <c:v>8.5097093982490932</c:v>
                </c:pt>
                <c:pt idx="14">
                  <c:v>7.450596666022796</c:v>
                </c:pt>
                <c:pt idx="15">
                  <c:v>6.5000578090171315</c:v>
                </c:pt>
                <c:pt idx="16">
                  <c:v>5.6478878261561638</c:v>
                </c:pt>
                <c:pt idx="17">
                  <c:v>4.8849547836497154</c:v>
                </c:pt>
                <c:pt idx="18">
                  <c:v>4.2030719188368755</c:v>
                </c:pt>
                <c:pt idx="19">
                  <c:v>3.5948868624499237</c:v>
                </c:pt>
                <c:pt idx="20">
                  <c:v>3.0537854372437949</c:v>
                </c:pt>
                <c:pt idx="21">
                  <c:v>2.5738079050664027</c:v>
                </c:pt>
                <c:pt idx="22">
                  <c:v>2.1495758752789396</c:v>
                </c:pt>
                <c:pt idx="23">
                  <c:v>1.7762283689481568</c:v>
                </c:pt>
                <c:pt idx="24">
                  <c:v>1.4493657665524848</c:v>
                </c:pt>
                <c:pt idx="25">
                  <c:v>1.1650005609622409</c:v>
                </c:pt>
                <c:pt idx="26">
                  <c:v>0.91951399930830757</c:v>
                </c:pt>
                <c:pt idx="27">
                  <c:v>0.70961783279283286</c:v>
                </c:pt>
                <c:pt idx="28">
                  <c:v>0.53232050716864709</c:v>
                </c:pt>
                <c:pt idx="29">
                  <c:v>0.38489722229402423</c:v>
                </c:pt>
                <c:pt idx="30">
                  <c:v>0.26486336992801557</c:v>
                </c:pt>
                <c:pt idx="31">
                  <c:v>0.16995092725125463</c:v>
                </c:pt>
                <c:pt idx="32">
                  <c:v>9.8087439644815602E-2</c:v>
                </c:pt>
                <c:pt idx="33">
                  <c:v>4.7377159767459792E-2</c:v>
                </c:pt>
                <c:pt idx="34">
                  <c:v>1.6077856391416658E-2</c:v>
                </c:pt>
                <c:pt idx="35">
                  <c:v>2.3027140444515184E-3</c:v>
                </c:pt>
              </c:numCache>
            </c:numRef>
          </c:y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5-2595-4522-A205-17626E69D1C2}"/>
            </c:ext>
          </c:extLst>
        </c:ser>
        <c:ser>
          <c:idx val="4"/>
          <c:order val="6"/>
          <c:tx>
            <c:strRef>
              <c:f>'SR-Temp Analysis (2)'!$AQ$3:$AR$3</c:f>
              <c:strCache>
                <c:ptCount val="1"/>
                <c:pt idx="0">
                  <c:v>2 K (Sim)</c:v>
                </c:pt>
              </c:strCache>
            </c:strRef>
          </c:tx>
          <c:spPr>
            <a:ln w="25400">
              <a:solidFill>
                <a:srgbClr val="FF0000"/>
              </a:solidFill>
              <a:prstDash val="solid"/>
            </a:ln>
          </c:spPr>
          <c:marker>
            <c:symbol val="none"/>
          </c:marker>
          <c:xVal>
            <c:numRef>
              <c:f>'SR-Temp Analysis (2)'!$B$5:$B$40</c:f>
              <c:numCache>
                <c:formatCode>General</c:formatCode>
                <c:ptCount val="36"/>
                <c:pt idx="0">
                  <c:v>3.5422857142857143</c:v>
                </c:pt>
                <c:pt idx="1">
                  <c:v>3.4438888888888886</c:v>
                </c:pt>
                <c:pt idx="2">
                  <c:v>3.3508108108108106</c:v>
                </c:pt>
                <c:pt idx="3">
                  <c:v>3.2626315789473681</c:v>
                </c:pt>
                <c:pt idx="4">
                  <c:v>3.1789743589743589</c:v>
                </c:pt>
                <c:pt idx="5">
                  <c:v>3.0994999999999999</c:v>
                </c:pt>
                <c:pt idx="6">
                  <c:v>3.0239024390243903</c:v>
                </c:pt>
                <c:pt idx="7">
                  <c:v>2.9519047619047618</c:v>
                </c:pt>
                <c:pt idx="8">
                  <c:v>2.8832558139534883</c:v>
                </c:pt>
                <c:pt idx="9">
                  <c:v>2.8177272727272724</c:v>
                </c:pt>
                <c:pt idx="10">
                  <c:v>2.7551111111111108</c:v>
                </c:pt>
                <c:pt idx="11">
                  <c:v>2.6952173913043476</c:v>
                </c:pt>
                <c:pt idx="12">
                  <c:v>2.637872340425532</c:v>
                </c:pt>
                <c:pt idx="13">
                  <c:v>2.5829166666666667</c:v>
                </c:pt>
                <c:pt idx="14">
                  <c:v>2.530204081632653</c:v>
                </c:pt>
                <c:pt idx="15">
                  <c:v>2.4796</c:v>
                </c:pt>
                <c:pt idx="16">
                  <c:v>2.4309803921568625</c:v>
                </c:pt>
                <c:pt idx="17">
                  <c:v>2.3842307692307689</c:v>
                </c:pt>
                <c:pt idx="18">
                  <c:v>2.3392452830188679</c:v>
                </c:pt>
                <c:pt idx="19">
                  <c:v>2.2959259259259257</c:v>
                </c:pt>
                <c:pt idx="20">
                  <c:v>2.2541818181818183</c:v>
                </c:pt>
                <c:pt idx="21">
                  <c:v>2.2139285714285712</c:v>
                </c:pt>
                <c:pt idx="22">
                  <c:v>2.1750877192982454</c:v>
                </c:pt>
                <c:pt idx="23">
                  <c:v>2.1375862068965517</c:v>
                </c:pt>
                <c:pt idx="24">
                  <c:v>2.1013559322033899</c:v>
                </c:pt>
                <c:pt idx="25">
                  <c:v>2.0663333333333331</c:v>
                </c:pt>
                <c:pt idx="26">
                  <c:v>2.0324590163934424</c:v>
                </c:pt>
                <c:pt idx="27">
                  <c:v>1.9996774193548386</c:v>
                </c:pt>
                <c:pt idx="28">
                  <c:v>1.9679365079365079</c:v>
                </c:pt>
                <c:pt idx="29">
                  <c:v>1.9371874999999998</c:v>
                </c:pt>
                <c:pt idx="30">
                  <c:v>1.9073846153846152</c:v>
                </c:pt>
                <c:pt idx="31">
                  <c:v>1.8784848484848484</c:v>
                </c:pt>
                <c:pt idx="32">
                  <c:v>1.8504477611940298</c:v>
                </c:pt>
                <c:pt idx="33">
                  <c:v>1.8232352941176471</c:v>
                </c:pt>
                <c:pt idx="34">
                  <c:v>1.7968115942028984</c:v>
                </c:pt>
                <c:pt idx="35">
                  <c:v>1.7711428571428571</c:v>
                </c:pt>
              </c:numCache>
            </c:numRef>
          </c:xVal>
          <c:yVal>
            <c:numRef>
              <c:f>'SR-Temp Analysis (2)'!$AT$5:$AT$40</c:f>
              <c:numCache>
                <c:formatCode>_(* #,##0.0000_);_(* \(#,##0.0000\);_(* "-"??_);_(@_)</c:formatCode>
                <c:ptCount val="36"/>
                <c:pt idx="0">
                  <c:v>12.049114862114001</c:v>
                </c:pt>
                <c:pt idx="1">
                  <c:v>10.72333726679221</c:v>
                </c:pt>
                <c:pt idx="2">
                  <c:v>9.54032292113809</c:v>
                </c:pt>
                <c:pt idx="3">
                  <c:v>8.4833356301355529</c:v>
                </c:pt>
                <c:pt idx="4">
                  <c:v>7.5379019134752046</c:v>
                </c:pt>
                <c:pt idx="5">
                  <c:v>6.6914616002988367</c:v>
                </c:pt>
                <c:pt idx="6">
                  <c:v>5.9330790601801251</c:v>
                </c:pt>
                <c:pt idx="7">
                  <c:v>5.2532034180554295</c:v>
                </c:pt>
                <c:pt idx="8">
                  <c:v>4.6434685496696044</c:v>
                </c:pt>
                <c:pt idx="9">
                  <c:v>4.0965255458836509</c:v>
                </c:pt>
                <c:pt idx="10">
                  <c:v>3.6059018049010945</c:v>
                </c:pt>
                <c:pt idx="11">
                  <c:v>3.1658820617301413</c:v>
                </c:pt>
                <c:pt idx="12">
                  <c:v>2.7714075689993725</c:v>
                </c:pt>
                <c:pt idx="13">
                  <c:v>2.417990358863082</c:v>
                </c:pt>
                <c:pt idx="14">
                  <c:v>2.1016400846829595</c:v>
                </c:pt>
                <c:pt idx="15">
                  <c:v>1.8188013957717464</c:v>
                </c:pt>
                <c:pt idx="16">
                  <c:v>1.5663001634514651</c:v>
                </c:pt>
                <c:pt idx="17">
                  <c:v>1.3412971710234791</c:v>
                </c:pt>
                <c:pt idx="18">
                  <c:v>1.1412481186756984</c:v>
                </c:pt>
                <c:pt idx="19">
                  <c:v>0.96386898829729351</c:v>
                </c:pt>
                <c:pt idx="20">
                  <c:v>0.80710597156763741</c:v>
                </c:pt>
                <c:pt idx="21">
                  <c:v>0.6691092945508984</c:v>
                </c:pt>
                <c:pt idx="22">
                  <c:v>0.54821037889610891</c:v>
                </c:pt>
                <c:pt idx="23">
                  <c:v>0.44290186800167181</c:v>
                </c:pt>
                <c:pt idx="24">
                  <c:v>0.35182011964496168</c:v>
                </c:pt>
                <c:pt idx="25">
                  <c:v>0.27372982739247753</c:v>
                </c:pt>
                <c:pt idx="26">
                  <c:v>0.20751048383339238</c:v>
                </c:pt>
                <c:pt idx="27">
                  <c:v>0.15214444112318146</c:v>
                </c:pt>
                <c:pt idx="28">
                  <c:v>0.10670635994287987</c:v>
                </c:pt>
                <c:pt idx="29">
                  <c:v>7.0353867956882865E-2</c:v>
                </c:pt>
                <c:pt idx="30">
                  <c:v>4.2319274151909628E-2</c:v>
                </c:pt>
                <c:pt idx="31">
                  <c:v>2.1902206849074339E-2</c:v>
                </c:pt>
                <c:pt idx="32">
                  <c:v>8.4630613454310943E-3</c:v>
                </c:pt>
                <c:pt idx="33">
                  <c:v>1.4171585914869911E-3</c:v>
                </c:pt>
                <c:pt idx="34">
                  <c:v>1.8931882000853783E-26</c:v>
                </c:pt>
                <c:pt idx="35">
                  <c:v>3.9338407738884246E-91</c:v>
                </c:pt>
              </c:numCache>
            </c:numRef>
          </c:y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6-2595-4522-A205-17626E69D1C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86420480"/>
        <c:axId val="86447232"/>
      </c:scatterChart>
      <c:valAx>
        <c:axId val="86420480"/>
        <c:scaling>
          <c:orientation val="minMax"/>
          <c:max val="2.92"/>
          <c:min val="1.82"/>
        </c:scaling>
        <c:delete val="0"/>
        <c:axPos val="b"/>
        <c:title>
          <c:tx>
            <c:rich>
              <a:bodyPr/>
              <a:lstStyle/>
              <a:p>
                <a:pPr>
                  <a:defRPr sz="1100"/>
                </a:pPr>
                <a:r>
                  <a:rPr lang="en-US" sz="1200" b="1" i="0" baseline="0">
                    <a:effectLst/>
                  </a:rPr>
                  <a:t>h</a:t>
                </a:r>
                <a:r>
                  <a:rPr lang="el-GR" sz="1200" b="1" i="0" baseline="0">
                    <a:effectLst/>
                  </a:rPr>
                  <a:t>ν</a:t>
                </a:r>
                <a:r>
                  <a:rPr lang="en-US" sz="1200" b="1" i="0" baseline="0">
                    <a:effectLst/>
                  </a:rPr>
                  <a:t>, eV</a:t>
                </a:r>
                <a:endParaRPr lang="en-US" sz="1100">
                  <a:effectLst/>
                </a:endParaRPr>
              </a:p>
            </c:rich>
          </c:tx>
          <c:layout>
            <c:manualLayout>
              <c:xMode val="edge"/>
              <c:yMode val="edge"/>
              <c:x val="0.43230512155468753"/>
              <c:y val="0.90699074074074071"/>
            </c:manualLayout>
          </c:layout>
          <c:overlay val="0"/>
        </c:title>
        <c:numFmt formatCode="General" sourceLinked="1"/>
        <c:majorTickMark val="in"/>
        <c:minorTickMark val="none"/>
        <c:tickLblPos val="low"/>
        <c:spPr>
          <a:ln>
            <a:solidFill>
              <a:schemeClr val="tx1"/>
            </a:solidFill>
          </a:ln>
        </c:spPr>
        <c:txPr>
          <a:bodyPr/>
          <a:lstStyle/>
          <a:p>
            <a:pPr>
              <a:defRPr sz="1050" b="1"/>
            </a:pPr>
            <a:endParaRPr lang="en-US"/>
          </a:p>
        </c:txPr>
        <c:crossAx val="86447232"/>
        <c:crossesAt val="1.0000000000000002E-3"/>
        <c:crossBetween val="midCat"/>
        <c:majorUnit val="0.1"/>
      </c:valAx>
      <c:valAx>
        <c:axId val="86447232"/>
        <c:scaling>
          <c:logBase val="10"/>
          <c:orientation val="minMax"/>
          <c:max val="45"/>
          <c:min val="1.0000000000000002E-3"/>
        </c:scaling>
        <c:delete val="0"/>
        <c:axPos val="l"/>
        <c:majorGridlines>
          <c:spPr>
            <a:ln w="3175">
              <a:noFill/>
              <a:prstDash val="sysDot"/>
            </a:ln>
          </c:spPr>
        </c:majorGridlines>
        <c:title>
          <c:tx>
            <c:rich>
              <a:bodyPr/>
              <a:lstStyle/>
              <a:p>
                <a:pPr>
                  <a:defRPr sz="1200"/>
                </a:pPr>
                <a:r>
                  <a:rPr lang="en-US" sz="1200"/>
                  <a:t>QE, %</a:t>
                </a:r>
              </a:p>
            </c:rich>
          </c:tx>
          <c:layout>
            <c:manualLayout>
              <c:xMode val="edge"/>
              <c:yMode val="edge"/>
              <c:x val="8.3312666625333254E-3"/>
              <c:y val="0.37904819189268008"/>
            </c:manualLayout>
          </c:layout>
          <c:overlay val="0"/>
        </c:title>
        <c:numFmt formatCode="General" sourceLinked="0"/>
        <c:majorTickMark val="none"/>
        <c:minorTickMark val="none"/>
        <c:tickLblPos val="nextTo"/>
        <c:txPr>
          <a:bodyPr/>
          <a:lstStyle/>
          <a:p>
            <a:pPr>
              <a:defRPr sz="1050" b="1"/>
            </a:pPr>
            <a:endParaRPr lang="en-US"/>
          </a:p>
        </c:txPr>
        <c:crossAx val="86420480"/>
        <c:crosses val="autoZero"/>
        <c:crossBetween val="midCat"/>
      </c:valAx>
      <c:spPr>
        <a:ln>
          <a:solidFill>
            <a:schemeClr val="tx1">
              <a:lumMod val="50000"/>
              <a:lumOff val="50000"/>
            </a:schemeClr>
          </a:solidFill>
        </a:ln>
      </c:spPr>
    </c:plotArea>
    <c:legend>
      <c:legendPos val="t"/>
      <c:layout>
        <c:manualLayout>
          <c:xMode val="edge"/>
          <c:yMode val="edge"/>
          <c:x val="0.1777044109643775"/>
          <c:y val="0.61417942548848048"/>
          <c:w val="0.77121136186716821"/>
          <c:h val="0.20325495771361912"/>
        </c:manualLayout>
      </c:layout>
      <c:overlay val="0"/>
      <c:spPr>
        <a:solidFill>
          <a:schemeClr val="bg1">
            <a:alpha val="75000"/>
          </a:schemeClr>
        </a:solidFill>
      </c:spPr>
      <c:txPr>
        <a:bodyPr/>
        <a:lstStyle/>
        <a:p>
          <a:pPr>
            <a:defRPr sz="1050" b="1"/>
          </a:pPr>
          <a:endParaRPr lang="en-US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3191968745048602"/>
          <c:y val="2.5428331875182269E-2"/>
          <c:w val="0.83297532567287358"/>
          <c:h val="0.80974701079031786"/>
        </c:manualLayout>
      </c:layout>
      <c:scatterChart>
        <c:scatterStyle val="lineMarker"/>
        <c:varyColors val="0"/>
        <c:ser>
          <c:idx val="1"/>
          <c:order val="0"/>
          <c:tx>
            <c:strRef>
              <c:f>'SR-mamun'!$P$6:$Y$6</c:f>
              <c:strCache>
                <c:ptCount val="1"/>
                <c:pt idx="0">
                  <c:v>276.95 K</c:v>
                </c:pt>
              </c:strCache>
            </c:strRef>
          </c:tx>
          <c:spPr>
            <a:ln w="12700">
              <a:noFill/>
              <a:prstDash val="dash"/>
            </a:ln>
          </c:spPr>
          <c:marker>
            <c:symbol val="circle"/>
            <c:size val="5"/>
            <c:spPr>
              <a:noFill/>
              <a:ln>
                <a:solidFill>
                  <a:srgbClr val="0000FF"/>
                </a:solidFill>
              </a:ln>
            </c:spPr>
          </c:marker>
          <c:xVal>
            <c:numRef>
              <c:f>'SR-mamun'!$B$73:$B$125</c:f>
              <c:numCache>
                <c:formatCode>General</c:formatCode>
                <c:ptCount val="41"/>
                <c:pt idx="0">
                  <c:v>430</c:v>
                </c:pt>
                <c:pt idx="1">
                  <c:v>440</c:v>
                </c:pt>
                <c:pt idx="2">
                  <c:v>450</c:v>
                </c:pt>
                <c:pt idx="3">
                  <c:v>460</c:v>
                </c:pt>
                <c:pt idx="4">
                  <c:v>470</c:v>
                </c:pt>
                <c:pt idx="5">
                  <c:v>480</c:v>
                </c:pt>
                <c:pt idx="6">
                  <c:v>490</c:v>
                </c:pt>
                <c:pt idx="7">
                  <c:v>500</c:v>
                </c:pt>
                <c:pt idx="8">
                  <c:v>510</c:v>
                </c:pt>
                <c:pt idx="9">
                  <c:v>520</c:v>
                </c:pt>
                <c:pt idx="10">
                  <c:v>530</c:v>
                </c:pt>
                <c:pt idx="11">
                  <c:v>540</c:v>
                </c:pt>
                <c:pt idx="12">
                  <c:v>550</c:v>
                </c:pt>
                <c:pt idx="13">
                  <c:v>560</c:v>
                </c:pt>
                <c:pt idx="14">
                  <c:v>570</c:v>
                </c:pt>
                <c:pt idx="15">
                  <c:v>580</c:v>
                </c:pt>
                <c:pt idx="16">
                  <c:v>590</c:v>
                </c:pt>
                <c:pt idx="17">
                  <c:v>600</c:v>
                </c:pt>
                <c:pt idx="18">
                  <c:v>610</c:v>
                </c:pt>
                <c:pt idx="19">
                  <c:v>620</c:v>
                </c:pt>
                <c:pt idx="20">
                  <c:v>630</c:v>
                </c:pt>
                <c:pt idx="21">
                  <c:v>640</c:v>
                </c:pt>
                <c:pt idx="22">
                  <c:v>650</c:v>
                </c:pt>
                <c:pt idx="23">
                  <c:v>660</c:v>
                </c:pt>
                <c:pt idx="24">
                  <c:v>670</c:v>
                </c:pt>
                <c:pt idx="25">
                  <c:v>680</c:v>
                </c:pt>
                <c:pt idx="26">
                  <c:v>690</c:v>
                </c:pt>
                <c:pt idx="27">
                  <c:v>700</c:v>
                </c:pt>
                <c:pt idx="28">
                  <c:v>710</c:v>
                </c:pt>
                <c:pt idx="29">
                  <c:v>720</c:v>
                </c:pt>
                <c:pt idx="30">
                  <c:v>730</c:v>
                </c:pt>
                <c:pt idx="31">
                  <c:v>740</c:v>
                </c:pt>
                <c:pt idx="32">
                  <c:v>750</c:v>
                </c:pt>
                <c:pt idx="33">
                  <c:v>760</c:v>
                </c:pt>
                <c:pt idx="34">
                  <c:v>770</c:v>
                </c:pt>
                <c:pt idx="35">
                  <c:v>780</c:v>
                </c:pt>
                <c:pt idx="36">
                  <c:v>790</c:v>
                </c:pt>
                <c:pt idx="37">
                  <c:v>800</c:v>
                </c:pt>
                <c:pt idx="38">
                  <c:v>810</c:v>
                </c:pt>
                <c:pt idx="39">
                  <c:v>820</c:v>
                </c:pt>
                <c:pt idx="40">
                  <c:v>830</c:v>
                </c:pt>
              </c:numCache>
            </c:numRef>
          </c:xVal>
          <c:yVal>
            <c:numRef>
              <c:f>'SR-mamun'!$Y$73:$Y$125</c:f>
              <c:numCache>
                <c:formatCode>0.0000</c:formatCode>
                <c:ptCount val="41"/>
                <c:pt idx="0">
                  <c:v>24.687018498391559</c:v>
                </c:pt>
                <c:pt idx="1">
                  <c:v>23.383026539256679</c:v>
                </c:pt>
                <c:pt idx="2">
                  <c:v>21.304762194371683</c:v>
                </c:pt>
                <c:pt idx="3">
                  <c:v>19.562604446615342</c:v>
                </c:pt>
                <c:pt idx="4">
                  <c:v>17.770259340600894</c:v>
                </c:pt>
                <c:pt idx="5">
                  <c:v>16.786735615628928</c:v>
                </c:pt>
                <c:pt idx="6">
                  <c:v>15.379084068435182</c:v>
                </c:pt>
                <c:pt idx="7">
                  <c:v>14.033485563907471</c:v>
                </c:pt>
                <c:pt idx="8">
                  <c:v>13.411934022958226</c:v>
                </c:pt>
                <c:pt idx="9">
                  <c:v>12.125859669711945</c:v>
                </c:pt>
                <c:pt idx="10">
                  <c:v>10.778387593153802</c:v>
                </c:pt>
                <c:pt idx="11">
                  <c:v>9.1926130903155059</c:v>
                </c:pt>
                <c:pt idx="12">
                  <c:v>7.8349176478504807</c:v>
                </c:pt>
                <c:pt idx="13">
                  <c:v>6.3713691236034578</c:v>
                </c:pt>
                <c:pt idx="14">
                  <c:v>5.0701861807738471</c:v>
                </c:pt>
                <c:pt idx="15">
                  <c:v>4.0481052167487288</c:v>
                </c:pt>
                <c:pt idx="16">
                  <c:v>3.3363237925216165</c:v>
                </c:pt>
                <c:pt idx="17">
                  <c:v>2.7610538396179369</c:v>
                </c:pt>
                <c:pt idx="18">
                  <c:v>2.2548407642888719</c:v>
                </c:pt>
                <c:pt idx="19">
                  <c:v>1.8332957266980043</c:v>
                </c:pt>
                <c:pt idx="20">
                  <c:v>1.5724132461182043</c:v>
                </c:pt>
                <c:pt idx="21">
                  <c:v>1.2588484366751671</c:v>
                </c:pt>
                <c:pt idx="22">
                  <c:v>1.0673945884377276</c:v>
                </c:pt>
                <c:pt idx="23">
                  <c:v>0.83551014595007878</c:v>
                </c:pt>
                <c:pt idx="24">
                  <c:v>0.71395295261927971</c:v>
                </c:pt>
                <c:pt idx="25">
                  <c:v>0.5839972697681306</c:v>
                </c:pt>
                <c:pt idx="26">
                  <c:v>0.52405454005013197</c:v>
                </c:pt>
                <c:pt idx="27">
                  <c:v>0.43346918110845339</c:v>
                </c:pt>
                <c:pt idx="28">
                  <c:v>0.42684990884166663</c:v>
                </c:pt>
                <c:pt idx="29">
                  <c:v>0.43430079010160061</c:v>
                </c:pt>
                <c:pt idx="30">
                  <c:v>0.36122576638420156</c:v>
                </c:pt>
                <c:pt idx="31">
                  <c:v>0.40331002356113826</c:v>
                </c:pt>
                <c:pt idx="32">
                  <c:v>0.06</c:v>
                </c:pt>
                <c:pt idx="33">
                  <c:v>0.39896507777167245</c:v>
                </c:pt>
                <c:pt idx="34">
                  <c:v>0.29455268544426871</c:v>
                </c:pt>
                <c:pt idx="35">
                  <c:v>0.57431412941330484</c:v>
                </c:pt>
                <c:pt idx="36">
                  <c:v>0.84498037988371533</c:v>
                </c:pt>
                <c:pt idx="37">
                  <c:v>1.2128428411240044</c:v>
                </c:pt>
                <c:pt idx="38">
                  <c:v>1.1897638229554461</c:v>
                </c:pt>
                <c:pt idx="39">
                  <c:v>1.046740467686377</c:v>
                </c:pt>
                <c:pt idx="40">
                  <c:v>1.4726829205768386</c:v>
                </c:pt>
              </c:numCache>
            </c:numRef>
          </c:y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0725-4445-9EC4-7671ABABAECD}"/>
            </c:ext>
          </c:extLst>
        </c:ser>
        <c:ser>
          <c:idx val="3"/>
          <c:order val="1"/>
          <c:tx>
            <c:strRef>
              <c:f>'SR-mamun'!$AP$6:$AY$6</c:f>
              <c:strCache>
                <c:ptCount val="1"/>
                <c:pt idx="0">
                  <c:v>194.65 K</c:v>
                </c:pt>
              </c:strCache>
            </c:strRef>
          </c:tx>
          <c:spPr>
            <a:ln w="12700">
              <a:noFill/>
              <a:prstDash val="dash"/>
            </a:ln>
          </c:spPr>
          <c:marker>
            <c:symbol val="diamond"/>
            <c:size val="6"/>
            <c:spPr>
              <a:noFill/>
              <a:ln>
                <a:solidFill>
                  <a:srgbClr val="C00000"/>
                </a:solidFill>
              </a:ln>
            </c:spPr>
          </c:marker>
          <c:xVal>
            <c:numRef>
              <c:f>'SR-mamun'!$B$73:$B$125</c:f>
              <c:numCache>
                <c:formatCode>General</c:formatCode>
                <c:ptCount val="41"/>
                <c:pt idx="0">
                  <c:v>430</c:v>
                </c:pt>
                <c:pt idx="1">
                  <c:v>440</c:v>
                </c:pt>
                <c:pt idx="2">
                  <c:v>450</c:v>
                </c:pt>
                <c:pt idx="3">
                  <c:v>460</c:v>
                </c:pt>
                <c:pt idx="4">
                  <c:v>470</c:v>
                </c:pt>
                <c:pt idx="5">
                  <c:v>480</c:v>
                </c:pt>
                <c:pt idx="6">
                  <c:v>490</c:v>
                </c:pt>
                <c:pt idx="7">
                  <c:v>500</c:v>
                </c:pt>
                <c:pt idx="8">
                  <c:v>510</c:v>
                </c:pt>
                <c:pt idx="9">
                  <c:v>520</c:v>
                </c:pt>
                <c:pt idx="10">
                  <c:v>530</c:v>
                </c:pt>
                <c:pt idx="11">
                  <c:v>540</c:v>
                </c:pt>
                <c:pt idx="12">
                  <c:v>550</c:v>
                </c:pt>
                <c:pt idx="13">
                  <c:v>560</c:v>
                </c:pt>
                <c:pt idx="14">
                  <c:v>570</c:v>
                </c:pt>
                <c:pt idx="15">
                  <c:v>580</c:v>
                </c:pt>
                <c:pt idx="16">
                  <c:v>590</c:v>
                </c:pt>
                <c:pt idx="17">
                  <c:v>600</c:v>
                </c:pt>
                <c:pt idx="18">
                  <c:v>610</c:v>
                </c:pt>
                <c:pt idx="19">
                  <c:v>620</c:v>
                </c:pt>
                <c:pt idx="20">
                  <c:v>630</c:v>
                </c:pt>
                <c:pt idx="21">
                  <c:v>640</c:v>
                </c:pt>
                <c:pt idx="22">
                  <c:v>650</c:v>
                </c:pt>
                <c:pt idx="23">
                  <c:v>660</c:v>
                </c:pt>
                <c:pt idx="24">
                  <c:v>670</c:v>
                </c:pt>
                <c:pt idx="25">
                  <c:v>680</c:v>
                </c:pt>
                <c:pt idx="26">
                  <c:v>690</c:v>
                </c:pt>
                <c:pt idx="27">
                  <c:v>700</c:v>
                </c:pt>
                <c:pt idx="28">
                  <c:v>710</c:v>
                </c:pt>
                <c:pt idx="29">
                  <c:v>720</c:v>
                </c:pt>
                <c:pt idx="30">
                  <c:v>730</c:v>
                </c:pt>
                <c:pt idx="31">
                  <c:v>740</c:v>
                </c:pt>
                <c:pt idx="32">
                  <c:v>750</c:v>
                </c:pt>
                <c:pt idx="33">
                  <c:v>760</c:v>
                </c:pt>
                <c:pt idx="34">
                  <c:v>770</c:v>
                </c:pt>
                <c:pt idx="35">
                  <c:v>780</c:v>
                </c:pt>
                <c:pt idx="36">
                  <c:v>790</c:v>
                </c:pt>
                <c:pt idx="37">
                  <c:v>800</c:v>
                </c:pt>
                <c:pt idx="38">
                  <c:v>810</c:v>
                </c:pt>
                <c:pt idx="39">
                  <c:v>820</c:v>
                </c:pt>
                <c:pt idx="40">
                  <c:v>830</c:v>
                </c:pt>
              </c:numCache>
            </c:numRef>
          </c:xVal>
          <c:yVal>
            <c:numRef>
              <c:f>'SR-mamun'!$AY$73:$AY$125</c:f>
              <c:numCache>
                <c:formatCode>0.0</c:formatCode>
                <c:ptCount val="41"/>
                <c:pt idx="0">
                  <c:v>20.1769757500909</c:v>
                </c:pt>
                <c:pt idx="1">
                  <c:v>20.746469554225765</c:v>
                </c:pt>
                <c:pt idx="2">
                  <c:v>19.055372328048943</c:v>
                </c:pt>
                <c:pt idx="3">
                  <c:v>17.80919871847642</c:v>
                </c:pt>
                <c:pt idx="4">
                  <c:v>17.949576780067776</c:v>
                </c:pt>
                <c:pt idx="5">
                  <c:v>14.547210596403977</c:v>
                </c:pt>
                <c:pt idx="6">
                  <c:v>13.267955553785157</c:v>
                </c:pt>
                <c:pt idx="7">
                  <c:v>12.112663800177343</c:v>
                </c:pt>
                <c:pt idx="8" formatCode="0.00">
                  <c:v>10.614169043232083</c:v>
                </c:pt>
                <c:pt idx="9" formatCode="0.00">
                  <c:v>9.8809140517324128</c:v>
                </c:pt>
                <c:pt idx="10" formatCode="0.00">
                  <c:v>8.8836085701982679</c:v>
                </c:pt>
                <c:pt idx="11" formatCode="0.00">
                  <c:v>7.2973067460570951</c:v>
                </c:pt>
                <c:pt idx="12" formatCode="0.00">
                  <c:v>5.9217688020962971</c:v>
                </c:pt>
                <c:pt idx="13" formatCode="0.00">
                  <c:v>4.4824374987893512</c:v>
                </c:pt>
                <c:pt idx="14" formatCode="0.00">
                  <c:v>3.4576096806830394</c:v>
                </c:pt>
                <c:pt idx="15" formatCode="0.00">
                  <c:v>2.8407083536130453</c:v>
                </c:pt>
                <c:pt idx="16" formatCode="0.00">
                  <c:v>2.3076359542681617</c:v>
                </c:pt>
                <c:pt idx="17" formatCode="0.00">
                  <c:v>1.9202309534844688</c:v>
                </c:pt>
                <c:pt idx="18" formatCode="0.00">
                  <c:v>1.5726256916534351</c:v>
                </c:pt>
                <c:pt idx="19" formatCode="0.00">
                  <c:v>1.2307976874073872</c:v>
                </c:pt>
                <c:pt idx="20" formatCode="0.00">
                  <c:v>1.06222246281513</c:v>
                </c:pt>
                <c:pt idx="21" formatCode="0.00">
                  <c:v>0.87801572880334544</c:v>
                </c:pt>
                <c:pt idx="22" formatCode="0.00">
                  <c:v>0.67660580545763294</c:v>
                </c:pt>
                <c:pt idx="23" formatCode="0.00">
                  <c:v>0.54074155661228152</c:v>
                </c:pt>
                <c:pt idx="24" formatCode="0.00">
                  <c:v>0.44491725318771813</c:v>
                </c:pt>
                <c:pt idx="25" formatCode="0.00">
                  <c:v>0.32133746248429357</c:v>
                </c:pt>
                <c:pt idx="26" formatCode="0.00">
                  <c:v>0.22167583678553873</c:v>
                </c:pt>
                <c:pt idx="27" formatCode="0.00">
                  <c:v>0.14635731860937876</c:v>
                </c:pt>
                <c:pt idx="28" formatCode="0.00">
                  <c:v>0.1998597185678245</c:v>
                </c:pt>
                <c:pt idx="29" formatCode="0.00">
                  <c:v>0.1631001832598358</c:v>
                </c:pt>
                <c:pt idx="30" formatCode="0.00">
                  <c:v>0.11075675065838213</c:v>
                </c:pt>
                <c:pt idx="31" formatCode="0.00">
                  <c:v>0.15204188199331348</c:v>
                </c:pt>
                <c:pt idx="32" formatCode="0.0000">
                  <c:v>0.15003973601857462</c:v>
                </c:pt>
                <c:pt idx="33" formatCode="0.0000">
                  <c:v>0.21052313014374996</c:v>
                </c:pt>
                <c:pt idx="34" formatCode="0.0000">
                  <c:v>0.39696771728250746</c:v>
                </c:pt>
                <c:pt idx="35" formatCode="0.0000">
                  <c:v>0.15076741637797944</c:v>
                </c:pt>
                <c:pt idx="36" formatCode="0.0000">
                  <c:v>0.58648955201614417</c:v>
                </c:pt>
                <c:pt idx="37" formatCode="0.0000">
                  <c:v>0.81915646166040146</c:v>
                </c:pt>
                <c:pt idx="38" formatCode="0.00">
                  <c:v>0.60127788008396854</c:v>
                </c:pt>
                <c:pt idx="39" formatCode="0.00">
                  <c:v>0.72171804247082627</c:v>
                </c:pt>
                <c:pt idx="40" formatCode="0.00">
                  <c:v>0.32549303944473545</c:v>
                </c:pt>
              </c:numCache>
            </c:numRef>
          </c:y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1-0725-4445-9EC4-7671ABABAECD}"/>
            </c:ext>
          </c:extLst>
        </c:ser>
        <c:ser>
          <c:idx val="7"/>
          <c:order val="2"/>
          <c:tx>
            <c:strRef>
              <c:f>'SR-mamun'!$CP$6:$CY$6</c:f>
              <c:strCache>
                <c:ptCount val="1"/>
                <c:pt idx="0">
                  <c:v>77 K</c:v>
                </c:pt>
              </c:strCache>
            </c:strRef>
          </c:tx>
          <c:spPr>
            <a:ln w="12700">
              <a:noFill/>
              <a:prstDash val="dash"/>
            </a:ln>
          </c:spPr>
          <c:marker>
            <c:symbol val="triangle"/>
            <c:size val="5"/>
            <c:spPr>
              <a:noFill/>
              <a:ln w="12700">
                <a:solidFill>
                  <a:srgbClr val="FF00FF"/>
                </a:solidFill>
              </a:ln>
            </c:spPr>
          </c:marker>
          <c:xVal>
            <c:numRef>
              <c:f>'SR-mamun'!$B$73:$B$125</c:f>
              <c:numCache>
                <c:formatCode>General</c:formatCode>
                <c:ptCount val="41"/>
                <c:pt idx="0">
                  <c:v>430</c:v>
                </c:pt>
                <c:pt idx="1">
                  <c:v>440</c:v>
                </c:pt>
                <c:pt idx="2">
                  <c:v>450</c:v>
                </c:pt>
                <c:pt idx="3">
                  <c:v>460</c:v>
                </c:pt>
                <c:pt idx="4">
                  <c:v>470</c:v>
                </c:pt>
                <c:pt idx="5">
                  <c:v>480</c:v>
                </c:pt>
                <c:pt idx="6">
                  <c:v>490</c:v>
                </c:pt>
                <c:pt idx="7">
                  <c:v>500</c:v>
                </c:pt>
                <c:pt idx="8">
                  <c:v>510</c:v>
                </c:pt>
                <c:pt idx="9">
                  <c:v>520</c:v>
                </c:pt>
                <c:pt idx="10">
                  <c:v>530</c:v>
                </c:pt>
                <c:pt idx="11">
                  <c:v>540</c:v>
                </c:pt>
                <c:pt idx="12">
                  <c:v>550</c:v>
                </c:pt>
                <c:pt idx="13">
                  <c:v>560</c:v>
                </c:pt>
                <c:pt idx="14">
                  <c:v>570</c:v>
                </c:pt>
                <c:pt idx="15">
                  <c:v>580</c:v>
                </c:pt>
                <c:pt idx="16">
                  <c:v>590</c:v>
                </c:pt>
                <c:pt idx="17">
                  <c:v>600</c:v>
                </c:pt>
                <c:pt idx="18">
                  <c:v>610</c:v>
                </c:pt>
                <c:pt idx="19">
                  <c:v>620</c:v>
                </c:pt>
                <c:pt idx="20">
                  <c:v>630</c:v>
                </c:pt>
                <c:pt idx="21">
                  <c:v>640</c:v>
                </c:pt>
                <c:pt idx="22">
                  <c:v>650</c:v>
                </c:pt>
                <c:pt idx="23">
                  <c:v>660</c:v>
                </c:pt>
                <c:pt idx="24">
                  <c:v>670</c:v>
                </c:pt>
                <c:pt idx="25">
                  <c:v>680</c:v>
                </c:pt>
                <c:pt idx="26">
                  <c:v>690</c:v>
                </c:pt>
                <c:pt idx="27">
                  <c:v>700</c:v>
                </c:pt>
                <c:pt idx="28">
                  <c:v>710</c:v>
                </c:pt>
                <c:pt idx="29">
                  <c:v>720</c:v>
                </c:pt>
                <c:pt idx="30">
                  <c:v>730</c:v>
                </c:pt>
                <c:pt idx="31">
                  <c:v>740</c:v>
                </c:pt>
                <c:pt idx="32">
                  <c:v>750</c:v>
                </c:pt>
                <c:pt idx="33">
                  <c:v>760</c:v>
                </c:pt>
                <c:pt idx="34">
                  <c:v>770</c:v>
                </c:pt>
                <c:pt idx="35">
                  <c:v>780</c:v>
                </c:pt>
                <c:pt idx="36">
                  <c:v>790</c:v>
                </c:pt>
                <c:pt idx="37">
                  <c:v>800</c:v>
                </c:pt>
                <c:pt idx="38">
                  <c:v>810</c:v>
                </c:pt>
                <c:pt idx="39">
                  <c:v>820</c:v>
                </c:pt>
                <c:pt idx="40">
                  <c:v>830</c:v>
                </c:pt>
              </c:numCache>
            </c:numRef>
          </c:xVal>
          <c:yVal>
            <c:numRef>
              <c:f>'SR-mamun'!$CY$73:$CY$125</c:f>
              <c:numCache>
                <c:formatCode>0.0</c:formatCode>
                <c:ptCount val="41"/>
                <c:pt idx="0">
                  <c:v>15.378578990780385</c:v>
                </c:pt>
                <c:pt idx="1">
                  <c:v>15.158730391146014</c:v>
                </c:pt>
                <c:pt idx="2">
                  <c:v>13.28522106119415</c:v>
                </c:pt>
                <c:pt idx="3">
                  <c:v>10.472505237716433</c:v>
                </c:pt>
                <c:pt idx="4">
                  <c:v>8.3901456546122102</c:v>
                </c:pt>
                <c:pt idx="5">
                  <c:v>6.7025839855867524</c:v>
                </c:pt>
                <c:pt idx="6">
                  <c:v>6.3023243562192039</c:v>
                </c:pt>
                <c:pt idx="7">
                  <c:v>6.5232787216083601</c:v>
                </c:pt>
                <c:pt idx="8" formatCode="0.00">
                  <c:v>4.8574786301079529</c:v>
                </c:pt>
                <c:pt idx="9" formatCode="0.00">
                  <c:v>4.5305698870076352</c:v>
                </c:pt>
                <c:pt idx="10" formatCode="0.00">
                  <c:v>4.858673630369811</c:v>
                </c:pt>
                <c:pt idx="11" formatCode="0.00">
                  <c:v>3.2039882138240308</c:v>
                </c:pt>
                <c:pt idx="12" formatCode="0.00">
                  <c:v>3.792999945422638</c:v>
                </c:pt>
                <c:pt idx="13" formatCode="0.00">
                  <c:v>3.0284173929213343</c:v>
                </c:pt>
                <c:pt idx="14" formatCode="0.00">
                  <c:v>1.8997598281264456</c:v>
                </c:pt>
                <c:pt idx="15" formatCode="0.00">
                  <c:v>1.6794523827208592</c:v>
                </c:pt>
                <c:pt idx="16" formatCode="0.00">
                  <c:v>1.4026820956558883</c:v>
                </c:pt>
                <c:pt idx="17" formatCode="0.00">
                  <c:v>1.1497393336763306</c:v>
                </c:pt>
                <c:pt idx="18" formatCode="0.00">
                  <c:v>0.929762966060664</c:v>
                </c:pt>
                <c:pt idx="19" formatCode="0.00">
                  <c:v>0.7286334312391427</c:v>
                </c:pt>
                <c:pt idx="20" formatCode="0.00">
                  <c:v>0.5298589783800417</c:v>
                </c:pt>
                <c:pt idx="21" formatCode="0.00">
                  <c:v>0.42075175989977859</c:v>
                </c:pt>
                <c:pt idx="22" formatCode="0.00">
                  <c:v>0.3314536750753988</c:v>
                </c:pt>
                <c:pt idx="23" formatCode="0.00">
                  <c:v>0.21563702736501936</c:v>
                </c:pt>
                <c:pt idx="24" formatCode="0.00">
                  <c:v>9.640418465635206E-2</c:v>
                </c:pt>
                <c:pt idx="25" formatCode="0.00">
                  <c:v>3.682390566014121E-2</c:v>
                </c:pt>
                <c:pt idx="26" formatCode="0.00">
                  <c:v>1.4683977964798148E-2</c:v>
                </c:pt>
                <c:pt idx="27" formatCode="0.00">
                  <c:v>9.1029205390989708E-3</c:v>
                </c:pt>
                <c:pt idx="28" formatCode="0.00">
                  <c:v>4.1538066579620411E-3</c:v>
                </c:pt>
                <c:pt idx="29" formatCode="0.00">
                  <c:v>3.129305818866444E-3</c:v>
                </c:pt>
                <c:pt idx="30" formatCode="0.00">
                  <c:v>6.3345920111157732E-3</c:v>
                </c:pt>
                <c:pt idx="31" formatCode="0.00">
                  <c:v>6.5139198941106605E-3</c:v>
                </c:pt>
                <c:pt idx="32" formatCode="0.0000">
                  <c:v>1.2299567156007425E-2</c:v>
                </c:pt>
                <c:pt idx="33" formatCode="0.0000">
                  <c:v>9.8609555464649959E-3</c:v>
                </c:pt>
                <c:pt idx="34" formatCode="0.0000">
                  <c:v>1.4464403216855052E-2</c:v>
                </c:pt>
                <c:pt idx="35" formatCode="0.0000">
                  <c:v>1.5683865886727048E-2</c:v>
                </c:pt>
                <c:pt idx="36" formatCode="0.0000">
                  <c:v>1.7773396569344905E-2</c:v>
                </c:pt>
                <c:pt idx="37" formatCode="0.0000">
                  <c:v>3.8254630671125174E-2</c:v>
                </c:pt>
                <c:pt idx="38" formatCode="0.00">
                  <c:v>2.880692110883596E-2</c:v>
                </c:pt>
                <c:pt idx="39" formatCode="0.00">
                  <c:v>3.3372549880492076E-2</c:v>
                </c:pt>
                <c:pt idx="40" formatCode="0.00">
                  <c:v>4.9011190052483472E-2</c:v>
                </c:pt>
              </c:numCache>
            </c:numRef>
          </c:y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2-0725-4445-9EC4-7671ABABAECD}"/>
            </c:ext>
          </c:extLst>
        </c:ser>
        <c:ser>
          <c:idx val="0"/>
          <c:order val="3"/>
          <c:tx>
            <c:strRef>
              <c:f>'SR-Temp Analysis (2)'!$AW$3:$AX$3</c:f>
              <c:strCache>
                <c:ptCount val="1"/>
                <c:pt idx="0">
                  <c:v>276.95 K (Sim)</c:v>
                </c:pt>
              </c:strCache>
            </c:strRef>
          </c:tx>
          <c:spPr>
            <a:ln w="12700">
              <a:solidFill>
                <a:srgbClr val="0000FF"/>
              </a:solidFill>
              <a:prstDash val="solid"/>
            </a:ln>
          </c:spPr>
          <c:marker>
            <c:symbol val="none"/>
          </c:marker>
          <c:xVal>
            <c:numRef>
              <c:f>'SR-Temp Analysis (2)'!$A$5:$A$53</c:f>
              <c:numCache>
                <c:formatCode>General</c:formatCode>
                <c:ptCount val="49"/>
                <c:pt idx="0">
                  <c:v>350</c:v>
                </c:pt>
                <c:pt idx="1">
                  <c:v>360</c:v>
                </c:pt>
                <c:pt idx="2">
                  <c:v>370</c:v>
                </c:pt>
                <c:pt idx="3">
                  <c:v>380</c:v>
                </c:pt>
                <c:pt idx="4">
                  <c:v>390</c:v>
                </c:pt>
                <c:pt idx="5">
                  <c:v>400</c:v>
                </c:pt>
                <c:pt idx="6">
                  <c:v>410</c:v>
                </c:pt>
                <c:pt idx="7">
                  <c:v>420</c:v>
                </c:pt>
                <c:pt idx="8">
                  <c:v>430</c:v>
                </c:pt>
                <c:pt idx="9">
                  <c:v>440</c:v>
                </c:pt>
                <c:pt idx="10">
                  <c:v>450</c:v>
                </c:pt>
                <c:pt idx="11">
                  <c:v>460</c:v>
                </c:pt>
                <c:pt idx="12">
                  <c:v>470</c:v>
                </c:pt>
                <c:pt idx="13">
                  <c:v>480</c:v>
                </c:pt>
                <c:pt idx="14">
                  <c:v>490</c:v>
                </c:pt>
                <c:pt idx="15">
                  <c:v>500</c:v>
                </c:pt>
                <c:pt idx="16">
                  <c:v>510</c:v>
                </c:pt>
                <c:pt idx="17">
                  <c:v>520</c:v>
                </c:pt>
                <c:pt idx="18">
                  <c:v>530</c:v>
                </c:pt>
                <c:pt idx="19">
                  <c:v>540</c:v>
                </c:pt>
                <c:pt idx="20">
                  <c:v>550</c:v>
                </c:pt>
                <c:pt idx="21">
                  <c:v>560</c:v>
                </c:pt>
                <c:pt idx="22">
                  <c:v>570</c:v>
                </c:pt>
                <c:pt idx="23">
                  <c:v>580</c:v>
                </c:pt>
                <c:pt idx="24">
                  <c:v>590</c:v>
                </c:pt>
                <c:pt idx="25">
                  <c:v>600</c:v>
                </c:pt>
                <c:pt idx="26">
                  <c:v>610</c:v>
                </c:pt>
                <c:pt idx="27">
                  <c:v>620</c:v>
                </c:pt>
                <c:pt idx="28">
                  <c:v>630</c:v>
                </c:pt>
                <c:pt idx="29">
                  <c:v>640</c:v>
                </c:pt>
                <c:pt idx="30">
                  <c:v>650</c:v>
                </c:pt>
                <c:pt idx="31">
                  <c:v>660</c:v>
                </c:pt>
                <c:pt idx="32">
                  <c:v>670</c:v>
                </c:pt>
                <c:pt idx="33">
                  <c:v>680</c:v>
                </c:pt>
                <c:pt idx="34">
                  <c:v>690</c:v>
                </c:pt>
                <c:pt idx="35">
                  <c:v>700</c:v>
                </c:pt>
                <c:pt idx="36">
                  <c:v>710</c:v>
                </c:pt>
                <c:pt idx="37">
                  <c:v>720</c:v>
                </c:pt>
                <c:pt idx="38">
                  <c:v>730</c:v>
                </c:pt>
                <c:pt idx="39">
                  <c:v>740</c:v>
                </c:pt>
                <c:pt idx="40">
                  <c:v>750</c:v>
                </c:pt>
                <c:pt idx="41">
                  <c:v>760</c:v>
                </c:pt>
                <c:pt idx="42">
                  <c:v>770</c:v>
                </c:pt>
                <c:pt idx="43">
                  <c:v>780</c:v>
                </c:pt>
                <c:pt idx="44">
                  <c:v>790</c:v>
                </c:pt>
                <c:pt idx="45">
                  <c:v>800</c:v>
                </c:pt>
                <c:pt idx="46">
                  <c:v>810</c:v>
                </c:pt>
                <c:pt idx="47">
                  <c:v>820</c:v>
                </c:pt>
                <c:pt idx="48">
                  <c:v>830</c:v>
                </c:pt>
              </c:numCache>
            </c:numRef>
          </c:xVal>
          <c:yVal>
            <c:numRef>
              <c:f>'SR-Temp Analysis (2)'!$AZ$5:$AZ$53</c:f>
              <c:numCache>
                <c:formatCode>_(* #,##0.0000_);_(* \(#,##0.0000\);_(* "-"??_);_(@_)</c:formatCode>
                <c:ptCount val="49"/>
                <c:pt idx="0">
                  <c:v>67.439176486163802</c:v>
                </c:pt>
                <c:pt idx="1">
                  <c:v>60.582853703589834</c:v>
                </c:pt>
                <c:pt idx="2">
                  <c:v>54.435533686514169</c:v>
                </c:pt>
                <c:pt idx="3">
                  <c:v>48.915230503121194</c:v>
                </c:pt>
                <c:pt idx="4">
                  <c:v>43.950966527850063</c:v>
                </c:pt>
                <c:pt idx="5">
                  <c:v>39.481079589935405</c:v>
                </c:pt>
                <c:pt idx="6">
                  <c:v>35.45182308840976</c:v>
                </c:pt>
                <c:pt idx="7">
                  <c:v>31.816202886633125</c:v>
                </c:pt>
                <c:pt idx="8">
                  <c:v>28.533006590107444</c:v>
                </c:pt>
                <c:pt idx="9">
                  <c:v>25.56598992297528</c:v>
                </c:pt>
                <c:pt idx="10">
                  <c:v>22.88319200461002</c:v>
                </c:pt>
                <c:pt idx="11">
                  <c:v>20.456356871679635</c:v>
                </c:pt>
                <c:pt idx="12">
                  <c:v>18.260442953506903</c:v>
                </c:pt>
                <c:pt idx="13">
                  <c:v>16.273205660070751</c:v>
                </c:pt>
                <c:pt idx="14">
                  <c:v>14.474840987085832</c:v>
                </c:pt>
                <c:pt idx="15">
                  <c:v>12.847680236746706</c:v>
                </c:pt>
                <c:pt idx="16">
                  <c:v>11.375927714888197</c:v>
                </c:pt>
                <c:pt idx="17">
                  <c:v>10.045434687006416</c:v>
                </c:pt>
                <c:pt idx="18">
                  <c:v>8.8435040276220072</c:v>
                </c:pt>
                <c:pt idx="19">
                  <c:v>7.7587209349103787</c:v>
                </c:pt>
                <c:pt idx="20">
                  <c:v>6.7808058484265086</c:v>
                </c:pt>
                <c:pt idx="21">
                  <c:v>5.900486335925347</c:v>
                </c:pt>
                <c:pt idx="22">
                  <c:v>5.1093852324097506</c:v>
                </c:pt>
                <c:pt idx="23">
                  <c:v>4.3999227417755788</c:v>
                </c:pt>
                <c:pt idx="24">
                  <c:v>3.7652305655988116</c:v>
                </c:pt>
                <c:pt idx="25">
                  <c:v>3.1990764181391849</c:v>
                </c:pt>
                <c:pt idx="26">
                  <c:v>2.6957975321631444</c:v>
                </c:pt>
                <c:pt idx="27">
                  <c:v>2.2502419648781671</c:v>
                </c:pt>
                <c:pt idx="28">
                  <c:v>1.8577166824277531</c:v>
                </c:pt>
                <c:pt idx="29">
                  <c:v>1.5139415354436323</c:v>
                </c:pt>
                <c:pt idx="30">
                  <c:v>1.2150083262809273</c:v>
                </c:pt>
                <c:pt idx="31">
                  <c:v>0.95734417114479575</c:v>
                </c:pt>
                <c:pt idx="32">
                  <c:v>0.7376781631271464</c:v>
                </c:pt>
                <c:pt idx="33">
                  <c:v>0.55300964279483089</c:v>
                </c:pt>
                <c:pt idx="34">
                  <c:v>0.40057442474693472</c:v>
                </c:pt>
                <c:pt idx="35">
                  <c:v>0.27780034038762019</c:v>
                </c:pt>
                <c:pt idx="36">
                  <c:v>0.18223180810858453</c:v>
                </c:pt>
                <c:pt idx="37">
                  <c:v>0.11138008582659746</c:v>
                </c:pt>
                <c:pt idx="38">
                  <c:v>6.2429925496575132E-2</c:v>
                </c:pt>
                <c:pt idx="39">
                  <c:v>3.1784961216098404E-2</c:v>
                </c:pt>
                <c:pt idx="40">
                  <c:v>1.5541316893109263E-2</c:v>
                </c:pt>
                <c:pt idx="41">
                  <c:v>6.8653622198769906E-3</c:v>
                </c:pt>
                <c:pt idx="42">
                  <c:v>2.8796699949755716E-3</c:v>
                </c:pt>
                <c:pt idx="43">
                  <c:v>1.2167363553196389E-3</c:v>
                </c:pt>
                <c:pt idx="44">
                  <c:v>5.2400473844648886E-4</c:v>
                </c:pt>
                <c:pt idx="45">
                  <c:v>2.3035911147875382E-4</c:v>
                </c:pt>
                <c:pt idx="46">
                  <c:v>1.0333534362391287E-4</c:v>
                </c:pt>
                <c:pt idx="47">
                  <c:v>4.7268999661399946E-5</c:v>
                </c:pt>
                <c:pt idx="48">
                  <c:v>2.2033693895194156E-5</c:v>
                </c:pt>
              </c:numCache>
            </c:numRef>
          </c:y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3-0725-4445-9EC4-7671ABABAECD}"/>
            </c:ext>
          </c:extLst>
        </c:ser>
        <c:ser>
          <c:idx val="6"/>
          <c:order val="4"/>
          <c:tx>
            <c:strRef>
              <c:f>'SR-Temp Analysis (2)'!$BC$3:$BD$3</c:f>
              <c:strCache>
                <c:ptCount val="1"/>
                <c:pt idx="0">
                  <c:v>194.65 K (Sim)</c:v>
                </c:pt>
              </c:strCache>
            </c:strRef>
          </c:tx>
          <c:spPr>
            <a:ln w="0">
              <a:solidFill>
                <a:srgbClr val="C00000"/>
              </a:solidFill>
            </a:ln>
          </c:spPr>
          <c:marker>
            <c:symbol val="none"/>
          </c:marker>
          <c:xVal>
            <c:numRef>
              <c:f>'SR-Temp Analysis (2)'!$A$5:$A$40</c:f>
              <c:numCache>
                <c:formatCode>General</c:formatCode>
                <c:ptCount val="36"/>
                <c:pt idx="0">
                  <c:v>350</c:v>
                </c:pt>
                <c:pt idx="1">
                  <c:v>360</c:v>
                </c:pt>
                <c:pt idx="2">
                  <c:v>370</c:v>
                </c:pt>
                <c:pt idx="3">
                  <c:v>380</c:v>
                </c:pt>
                <c:pt idx="4">
                  <c:v>390</c:v>
                </c:pt>
                <c:pt idx="5">
                  <c:v>400</c:v>
                </c:pt>
                <c:pt idx="6">
                  <c:v>410</c:v>
                </c:pt>
                <c:pt idx="7">
                  <c:v>420</c:v>
                </c:pt>
                <c:pt idx="8">
                  <c:v>430</c:v>
                </c:pt>
                <c:pt idx="9">
                  <c:v>440</c:v>
                </c:pt>
                <c:pt idx="10">
                  <c:v>450</c:v>
                </c:pt>
                <c:pt idx="11">
                  <c:v>460</c:v>
                </c:pt>
                <c:pt idx="12">
                  <c:v>470</c:v>
                </c:pt>
                <c:pt idx="13">
                  <c:v>480</c:v>
                </c:pt>
                <c:pt idx="14">
                  <c:v>490</c:v>
                </c:pt>
                <c:pt idx="15">
                  <c:v>500</c:v>
                </c:pt>
                <c:pt idx="16">
                  <c:v>510</c:v>
                </c:pt>
                <c:pt idx="17">
                  <c:v>520</c:v>
                </c:pt>
                <c:pt idx="18">
                  <c:v>530</c:v>
                </c:pt>
                <c:pt idx="19">
                  <c:v>540</c:v>
                </c:pt>
                <c:pt idx="20">
                  <c:v>550</c:v>
                </c:pt>
                <c:pt idx="21">
                  <c:v>560</c:v>
                </c:pt>
                <c:pt idx="22">
                  <c:v>570</c:v>
                </c:pt>
                <c:pt idx="23">
                  <c:v>580</c:v>
                </c:pt>
                <c:pt idx="24">
                  <c:v>590</c:v>
                </c:pt>
                <c:pt idx="25">
                  <c:v>600</c:v>
                </c:pt>
                <c:pt idx="26">
                  <c:v>610</c:v>
                </c:pt>
                <c:pt idx="27">
                  <c:v>620</c:v>
                </c:pt>
                <c:pt idx="28">
                  <c:v>630</c:v>
                </c:pt>
                <c:pt idx="29">
                  <c:v>640</c:v>
                </c:pt>
                <c:pt idx="30">
                  <c:v>650</c:v>
                </c:pt>
                <c:pt idx="31">
                  <c:v>660</c:v>
                </c:pt>
                <c:pt idx="32">
                  <c:v>670</c:v>
                </c:pt>
                <c:pt idx="33">
                  <c:v>680</c:v>
                </c:pt>
                <c:pt idx="34">
                  <c:v>690</c:v>
                </c:pt>
                <c:pt idx="35">
                  <c:v>700</c:v>
                </c:pt>
              </c:numCache>
            </c:numRef>
          </c:xVal>
          <c:yVal>
            <c:numRef>
              <c:f>'SR-Temp Analysis (2)'!$BF$5:$BF$40</c:f>
              <c:numCache>
                <c:formatCode>_(* #,##0.0000_);_(* \(#,##0.0000\);_(* "-"??_);_(@_)</c:formatCode>
                <c:ptCount val="36"/>
                <c:pt idx="0">
                  <c:v>57.614876713006609</c:v>
                </c:pt>
                <c:pt idx="1">
                  <c:v>51.624412741549541</c:v>
                </c:pt>
                <c:pt idx="2">
                  <c:v>46.260421947796928</c:v>
                </c:pt>
                <c:pt idx="3">
                  <c:v>41.45018017582457</c:v>
                </c:pt>
                <c:pt idx="4">
                  <c:v>37.130747202576032</c:v>
                </c:pt>
                <c:pt idx="5">
                  <c:v>33.24746038138521</c:v>
                </c:pt>
                <c:pt idx="6">
                  <c:v>29.752689184524268</c:v>
                </c:pt>
                <c:pt idx="7">
                  <c:v>26.604800579379223</c:v>
                </c:pt>
                <c:pt idx="8">
                  <c:v>23.767295683469722</c:v>
                </c:pt>
                <c:pt idx="9">
                  <c:v>21.20808626514296</c:v>
                </c:pt>
                <c:pt idx="10">
                  <c:v>18.898885972231529</c:v>
                </c:pt>
                <c:pt idx="11">
                  <c:v>16.814696111574538</c:v>
                </c:pt>
                <c:pt idx="12">
                  <c:v>14.933369689581422</c:v>
                </c:pt>
                <c:pt idx="13">
                  <c:v>13.235240499283709</c:v>
                </c:pt>
                <c:pt idx="14">
                  <c:v>11.702806484916634</c:v>
                </c:pt>
                <c:pt idx="15">
                  <c:v>10.320458569636317</c:v>
                </c:pt>
                <c:pt idx="16">
                  <c:v>9.074247701563813</c:v>
                </c:pt>
                <c:pt idx="17">
                  <c:v>7.9516841395395508</c:v>
                </c:pt>
                <c:pt idx="18">
                  <c:v>6.9415640258929194</c:v>
                </c:pt>
                <c:pt idx="19">
                  <c:v>6.0338191282655202</c:v>
                </c:pt>
                <c:pt idx="20">
                  <c:v>5.2193863144403574</c:v>
                </c:pt>
                <c:pt idx="21">
                  <c:v>4.4900938833586279</c:v>
                </c:pt>
                <c:pt idx="22">
                  <c:v>3.8385623358307113</c:v>
                </c:pt>
                <c:pt idx="23">
                  <c:v>3.2581175487175948</c:v>
                </c:pt>
                <c:pt idx="24">
                  <c:v>2.7427146315793292</c:v>
                </c:pt>
                <c:pt idx="25">
                  <c:v>2.2868710069530604</c:v>
                </c:pt>
                <c:pt idx="26">
                  <c:v>1.8856074741564266</c:v>
                </c:pt>
                <c:pt idx="27">
                  <c:v>1.5343961995364186</c:v>
                </c:pt>
                <c:pt idx="28">
                  <c:v>1.2291147294676057</c:v>
                </c:pt>
                <c:pt idx="29">
                  <c:v>0.96600525010517513</c:v>
                </c:pt>
                <c:pt idx="30">
                  <c:v>0.74163841812560372</c:v>
                </c:pt>
                <c:pt idx="31">
                  <c:v>0.55288113343382816</c:v>
                </c:pt>
                <c:pt idx="32">
                  <c:v>0.39686748301420316</c:v>
                </c:pt>
                <c:pt idx="33">
                  <c:v>0.27097114360068875</c:v>
                </c:pt>
                <c:pt idx="34">
                  <c:v>0.17277320326819023</c:v>
                </c:pt>
                <c:pt idx="35">
                  <c:v>0.10000143903451267</c:v>
                </c:pt>
              </c:numCache>
            </c:numRef>
          </c:y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4-0725-4445-9EC4-7671ABABAECD}"/>
            </c:ext>
          </c:extLst>
        </c:ser>
        <c:ser>
          <c:idx val="5"/>
          <c:order val="5"/>
          <c:tx>
            <c:strRef>
              <c:f>'SR-Temp Analysis (2)'!$BI$3:$BJ$3</c:f>
              <c:strCache>
                <c:ptCount val="1"/>
                <c:pt idx="0">
                  <c:v>77 K (Sim)</c:v>
                </c:pt>
              </c:strCache>
            </c:strRef>
          </c:tx>
          <c:spPr>
            <a:ln w="0">
              <a:solidFill>
                <a:srgbClr val="FF00FF"/>
              </a:solidFill>
            </a:ln>
          </c:spPr>
          <c:marker>
            <c:symbol val="none"/>
          </c:marker>
          <c:xVal>
            <c:numRef>
              <c:f>'SR-Temp Analysis (2)'!$A$5:$A$40</c:f>
              <c:numCache>
                <c:formatCode>General</c:formatCode>
                <c:ptCount val="36"/>
                <c:pt idx="0">
                  <c:v>350</c:v>
                </c:pt>
                <c:pt idx="1">
                  <c:v>360</c:v>
                </c:pt>
                <c:pt idx="2">
                  <c:v>370</c:v>
                </c:pt>
                <c:pt idx="3">
                  <c:v>380</c:v>
                </c:pt>
                <c:pt idx="4">
                  <c:v>390</c:v>
                </c:pt>
                <c:pt idx="5">
                  <c:v>400</c:v>
                </c:pt>
                <c:pt idx="6">
                  <c:v>410</c:v>
                </c:pt>
                <c:pt idx="7">
                  <c:v>420</c:v>
                </c:pt>
                <c:pt idx="8">
                  <c:v>430</c:v>
                </c:pt>
                <c:pt idx="9">
                  <c:v>440</c:v>
                </c:pt>
                <c:pt idx="10">
                  <c:v>450</c:v>
                </c:pt>
                <c:pt idx="11">
                  <c:v>460</c:v>
                </c:pt>
                <c:pt idx="12">
                  <c:v>470</c:v>
                </c:pt>
                <c:pt idx="13">
                  <c:v>480</c:v>
                </c:pt>
                <c:pt idx="14">
                  <c:v>490</c:v>
                </c:pt>
                <c:pt idx="15">
                  <c:v>500</c:v>
                </c:pt>
                <c:pt idx="16">
                  <c:v>510</c:v>
                </c:pt>
                <c:pt idx="17">
                  <c:v>520</c:v>
                </c:pt>
                <c:pt idx="18">
                  <c:v>530</c:v>
                </c:pt>
                <c:pt idx="19">
                  <c:v>540</c:v>
                </c:pt>
                <c:pt idx="20">
                  <c:v>550</c:v>
                </c:pt>
                <c:pt idx="21">
                  <c:v>560</c:v>
                </c:pt>
                <c:pt idx="22">
                  <c:v>570</c:v>
                </c:pt>
                <c:pt idx="23">
                  <c:v>580</c:v>
                </c:pt>
                <c:pt idx="24">
                  <c:v>590</c:v>
                </c:pt>
                <c:pt idx="25">
                  <c:v>600</c:v>
                </c:pt>
                <c:pt idx="26">
                  <c:v>610</c:v>
                </c:pt>
                <c:pt idx="27">
                  <c:v>620</c:v>
                </c:pt>
                <c:pt idx="28">
                  <c:v>630</c:v>
                </c:pt>
                <c:pt idx="29">
                  <c:v>640</c:v>
                </c:pt>
                <c:pt idx="30">
                  <c:v>650</c:v>
                </c:pt>
                <c:pt idx="31">
                  <c:v>660</c:v>
                </c:pt>
                <c:pt idx="32">
                  <c:v>670</c:v>
                </c:pt>
                <c:pt idx="33">
                  <c:v>680</c:v>
                </c:pt>
                <c:pt idx="34">
                  <c:v>690</c:v>
                </c:pt>
                <c:pt idx="35">
                  <c:v>700</c:v>
                </c:pt>
              </c:numCache>
            </c:numRef>
          </c:xVal>
          <c:yVal>
            <c:numRef>
              <c:f>'SR-Temp Analysis (2)'!$BL$5:$BL$40</c:f>
              <c:numCache>
                <c:formatCode>_(* #,##0.0000_);_(* \(#,##0.0000\);_(* "-"??_);_(@_)</c:formatCode>
                <c:ptCount val="36"/>
                <c:pt idx="0">
                  <c:v>40.081586226347376</c:v>
                </c:pt>
                <c:pt idx="1">
                  <c:v>35.770608065243614</c:v>
                </c:pt>
                <c:pt idx="2">
                  <c:v>31.91835117874593</c:v>
                </c:pt>
                <c:pt idx="3">
                  <c:v>28.471251565594162</c:v>
                </c:pt>
                <c:pt idx="4">
                  <c:v>25.382972743984226</c:v>
                </c:pt>
                <c:pt idx="5">
                  <c:v>22.613291007718331</c:v>
                </c:pt>
                <c:pt idx="6">
                  <c:v>20.127173983917885</c:v>
                </c:pt>
                <c:pt idx="7">
                  <c:v>17.894015367035049</c:v>
                </c:pt>
                <c:pt idx="8">
                  <c:v>15.886996502866937</c:v>
                </c:pt>
                <c:pt idx="9">
                  <c:v>14.082551521704236</c:v>
                </c:pt>
                <c:pt idx="10">
                  <c:v>12.459917404496343</c:v>
                </c:pt>
                <c:pt idx="11">
                  <c:v>11.000754030273187</c:v>
                </c:pt>
                <c:pt idx="12">
                  <c:v>9.6888221357529964</c:v>
                </c:pt>
                <c:pt idx="13">
                  <c:v>8.5097093982490932</c:v>
                </c:pt>
                <c:pt idx="14">
                  <c:v>7.450596666022796</c:v>
                </c:pt>
                <c:pt idx="15">
                  <c:v>6.5000578090171315</c:v>
                </c:pt>
                <c:pt idx="16">
                  <c:v>5.6478878261561638</c:v>
                </c:pt>
                <c:pt idx="17">
                  <c:v>4.8849547836497154</c:v>
                </c:pt>
                <c:pt idx="18">
                  <c:v>4.2030719188368755</c:v>
                </c:pt>
                <c:pt idx="19">
                  <c:v>3.5948868624499237</c:v>
                </c:pt>
                <c:pt idx="20">
                  <c:v>3.0537854372437949</c:v>
                </c:pt>
                <c:pt idx="21">
                  <c:v>2.5738079050664027</c:v>
                </c:pt>
                <c:pt idx="22">
                  <c:v>2.1495758752789396</c:v>
                </c:pt>
                <c:pt idx="23">
                  <c:v>1.7762283689481568</c:v>
                </c:pt>
                <c:pt idx="24">
                  <c:v>1.4493657665524848</c:v>
                </c:pt>
                <c:pt idx="25">
                  <c:v>1.1650005609622409</c:v>
                </c:pt>
                <c:pt idx="26">
                  <c:v>0.91951399930830757</c:v>
                </c:pt>
                <c:pt idx="27">
                  <c:v>0.70961783279283286</c:v>
                </c:pt>
                <c:pt idx="28">
                  <c:v>0.53232050716864709</c:v>
                </c:pt>
                <c:pt idx="29">
                  <c:v>0.38489722229402423</c:v>
                </c:pt>
                <c:pt idx="30">
                  <c:v>0.26486336992801557</c:v>
                </c:pt>
                <c:pt idx="31">
                  <c:v>0.16995092725125463</c:v>
                </c:pt>
                <c:pt idx="32">
                  <c:v>9.8087439644815602E-2</c:v>
                </c:pt>
                <c:pt idx="33">
                  <c:v>4.7377159767459792E-2</c:v>
                </c:pt>
                <c:pt idx="34">
                  <c:v>1.6077856391416658E-2</c:v>
                </c:pt>
                <c:pt idx="35">
                  <c:v>2.3027140444515184E-3</c:v>
                </c:pt>
              </c:numCache>
            </c:numRef>
          </c:y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5-0725-4445-9EC4-7671ABABAECD}"/>
            </c:ext>
          </c:extLst>
        </c:ser>
        <c:ser>
          <c:idx val="4"/>
          <c:order val="6"/>
          <c:tx>
            <c:strRef>
              <c:f>'SR-Temp Analysis (2)'!$AQ$3:$AR$3</c:f>
              <c:strCache>
                <c:ptCount val="1"/>
                <c:pt idx="0">
                  <c:v>2 K (Sim)</c:v>
                </c:pt>
              </c:strCache>
            </c:strRef>
          </c:tx>
          <c:spPr>
            <a:ln w="25400">
              <a:solidFill>
                <a:srgbClr val="FF0000"/>
              </a:solidFill>
              <a:prstDash val="solid"/>
            </a:ln>
          </c:spPr>
          <c:marker>
            <c:symbol val="none"/>
          </c:marker>
          <c:xVal>
            <c:numRef>
              <c:f>'SR-Temp Analysis (2)'!$A$5:$A$40</c:f>
              <c:numCache>
                <c:formatCode>General</c:formatCode>
                <c:ptCount val="36"/>
                <c:pt idx="0">
                  <c:v>350</c:v>
                </c:pt>
                <c:pt idx="1">
                  <c:v>360</c:v>
                </c:pt>
                <c:pt idx="2">
                  <c:v>370</c:v>
                </c:pt>
                <c:pt idx="3">
                  <c:v>380</c:v>
                </c:pt>
                <c:pt idx="4">
                  <c:v>390</c:v>
                </c:pt>
                <c:pt idx="5">
                  <c:v>400</c:v>
                </c:pt>
                <c:pt idx="6">
                  <c:v>410</c:v>
                </c:pt>
                <c:pt idx="7">
                  <c:v>420</c:v>
                </c:pt>
                <c:pt idx="8">
                  <c:v>430</c:v>
                </c:pt>
                <c:pt idx="9">
                  <c:v>440</c:v>
                </c:pt>
                <c:pt idx="10">
                  <c:v>450</c:v>
                </c:pt>
                <c:pt idx="11">
                  <c:v>460</c:v>
                </c:pt>
                <c:pt idx="12">
                  <c:v>470</c:v>
                </c:pt>
                <c:pt idx="13">
                  <c:v>480</c:v>
                </c:pt>
                <c:pt idx="14">
                  <c:v>490</c:v>
                </c:pt>
                <c:pt idx="15">
                  <c:v>500</c:v>
                </c:pt>
                <c:pt idx="16">
                  <c:v>510</c:v>
                </c:pt>
                <c:pt idx="17">
                  <c:v>520</c:v>
                </c:pt>
                <c:pt idx="18">
                  <c:v>530</c:v>
                </c:pt>
                <c:pt idx="19">
                  <c:v>540</c:v>
                </c:pt>
                <c:pt idx="20">
                  <c:v>550</c:v>
                </c:pt>
                <c:pt idx="21">
                  <c:v>560</c:v>
                </c:pt>
                <c:pt idx="22">
                  <c:v>570</c:v>
                </c:pt>
                <c:pt idx="23">
                  <c:v>580</c:v>
                </c:pt>
                <c:pt idx="24">
                  <c:v>590</c:v>
                </c:pt>
                <c:pt idx="25">
                  <c:v>600</c:v>
                </c:pt>
                <c:pt idx="26">
                  <c:v>610</c:v>
                </c:pt>
                <c:pt idx="27">
                  <c:v>620</c:v>
                </c:pt>
                <c:pt idx="28">
                  <c:v>630</c:v>
                </c:pt>
                <c:pt idx="29">
                  <c:v>640</c:v>
                </c:pt>
                <c:pt idx="30">
                  <c:v>650</c:v>
                </c:pt>
                <c:pt idx="31">
                  <c:v>660</c:v>
                </c:pt>
                <c:pt idx="32">
                  <c:v>670</c:v>
                </c:pt>
                <c:pt idx="33">
                  <c:v>680</c:v>
                </c:pt>
                <c:pt idx="34">
                  <c:v>690</c:v>
                </c:pt>
                <c:pt idx="35">
                  <c:v>700</c:v>
                </c:pt>
              </c:numCache>
            </c:numRef>
          </c:xVal>
          <c:yVal>
            <c:numRef>
              <c:f>'SR-Temp Analysis (2)'!$AT$5:$AT$40</c:f>
              <c:numCache>
                <c:formatCode>_(* #,##0.0000_);_(* \(#,##0.0000\);_(* "-"??_);_(@_)</c:formatCode>
                <c:ptCount val="36"/>
                <c:pt idx="0">
                  <c:v>12.049114862114001</c:v>
                </c:pt>
                <c:pt idx="1">
                  <c:v>10.72333726679221</c:v>
                </c:pt>
                <c:pt idx="2">
                  <c:v>9.54032292113809</c:v>
                </c:pt>
                <c:pt idx="3">
                  <c:v>8.4833356301355529</c:v>
                </c:pt>
                <c:pt idx="4">
                  <c:v>7.5379019134752046</c:v>
                </c:pt>
                <c:pt idx="5">
                  <c:v>6.6914616002988367</c:v>
                </c:pt>
                <c:pt idx="6">
                  <c:v>5.9330790601801251</c:v>
                </c:pt>
                <c:pt idx="7">
                  <c:v>5.2532034180554295</c:v>
                </c:pt>
                <c:pt idx="8">
                  <c:v>4.6434685496696044</c:v>
                </c:pt>
                <c:pt idx="9">
                  <c:v>4.0965255458836509</c:v>
                </c:pt>
                <c:pt idx="10">
                  <c:v>3.6059018049010945</c:v>
                </c:pt>
                <c:pt idx="11">
                  <c:v>3.1658820617301413</c:v>
                </c:pt>
                <c:pt idx="12">
                  <c:v>2.7714075689993725</c:v>
                </c:pt>
                <c:pt idx="13">
                  <c:v>2.417990358863082</c:v>
                </c:pt>
                <c:pt idx="14">
                  <c:v>2.1016400846829595</c:v>
                </c:pt>
                <c:pt idx="15">
                  <c:v>1.8188013957717464</c:v>
                </c:pt>
                <c:pt idx="16">
                  <c:v>1.5663001634514651</c:v>
                </c:pt>
                <c:pt idx="17">
                  <c:v>1.3412971710234791</c:v>
                </c:pt>
                <c:pt idx="18">
                  <c:v>1.1412481186756984</c:v>
                </c:pt>
                <c:pt idx="19">
                  <c:v>0.96386898829729351</c:v>
                </c:pt>
                <c:pt idx="20">
                  <c:v>0.80710597156763741</c:v>
                </c:pt>
                <c:pt idx="21">
                  <c:v>0.6691092945508984</c:v>
                </c:pt>
                <c:pt idx="22">
                  <c:v>0.54821037889610891</c:v>
                </c:pt>
                <c:pt idx="23">
                  <c:v>0.44290186800167181</c:v>
                </c:pt>
                <c:pt idx="24">
                  <c:v>0.35182011964496168</c:v>
                </c:pt>
                <c:pt idx="25">
                  <c:v>0.27372982739247753</c:v>
                </c:pt>
                <c:pt idx="26">
                  <c:v>0.20751048383339238</c:v>
                </c:pt>
                <c:pt idx="27">
                  <c:v>0.15214444112318146</c:v>
                </c:pt>
                <c:pt idx="28">
                  <c:v>0.10670635994287987</c:v>
                </c:pt>
                <c:pt idx="29">
                  <c:v>7.0353867956882865E-2</c:v>
                </c:pt>
                <c:pt idx="30">
                  <c:v>4.2319274151909628E-2</c:v>
                </c:pt>
                <c:pt idx="31">
                  <c:v>2.1902206849074339E-2</c:v>
                </c:pt>
                <c:pt idx="32">
                  <c:v>8.4630613454310943E-3</c:v>
                </c:pt>
                <c:pt idx="33">
                  <c:v>1.4171585914869911E-3</c:v>
                </c:pt>
                <c:pt idx="34">
                  <c:v>1.8931882000853783E-26</c:v>
                </c:pt>
                <c:pt idx="35">
                  <c:v>3.9338407738884246E-91</c:v>
                </c:pt>
              </c:numCache>
            </c:numRef>
          </c:y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6-0725-4445-9EC4-7671ABABAEC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86494208"/>
        <c:axId val="86496384"/>
      </c:scatterChart>
      <c:valAx>
        <c:axId val="86494208"/>
        <c:scaling>
          <c:orientation val="minMax"/>
          <c:max val="680"/>
          <c:min val="420"/>
        </c:scaling>
        <c:delete val="0"/>
        <c:axPos val="b"/>
        <c:title>
          <c:tx>
            <c:rich>
              <a:bodyPr/>
              <a:lstStyle/>
              <a:p>
                <a:pPr>
                  <a:defRPr sz="1200"/>
                </a:pPr>
                <a:r>
                  <a:rPr lang="en-US" sz="1200"/>
                  <a:t>Wavelength,</a:t>
                </a:r>
                <a:r>
                  <a:rPr lang="en-US" sz="1200" baseline="0"/>
                  <a:t> nm</a:t>
                </a:r>
                <a:endParaRPr lang="en-US" sz="1200"/>
              </a:p>
            </c:rich>
          </c:tx>
          <c:layout>
            <c:manualLayout>
              <c:xMode val="edge"/>
              <c:yMode val="edge"/>
              <c:x val="0.42683711087290621"/>
              <c:y val="0.93116366008006024"/>
            </c:manualLayout>
          </c:layout>
          <c:overlay val="0"/>
        </c:title>
        <c:numFmt formatCode="General" sourceLinked="1"/>
        <c:majorTickMark val="in"/>
        <c:minorTickMark val="in"/>
        <c:tickLblPos val="low"/>
        <c:spPr>
          <a:ln>
            <a:solidFill>
              <a:schemeClr val="tx1"/>
            </a:solidFill>
          </a:ln>
        </c:spPr>
        <c:txPr>
          <a:bodyPr/>
          <a:lstStyle/>
          <a:p>
            <a:pPr>
              <a:defRPr sz="1050" b="1"/>
            </a:pPr>
            <a:endParaRPr lang="en-US"/>
          </a:p>
        </c:txPr>
        <c:crossAx val="86496384"/>
        <c:crossesAt val="1.0000000000000002E-3"/>
        <c:crossBetween val="midCat"/>
        <c:majorUnit val="20"/>
        <c:minorUnit val="10"/>
      </c:valAx>
      <c:valAx>
        <c:axId val="86496384"/>
        <c:scaling>
          <c:logBase val="10"/>
          <c:orientation val="minMax"/>
          <c:max val="45"/>
          <c:min val="1.0000000000000002E-3"/>
        </c:scaling>
        <c:delete val="0"/>
        <c:axPos val="l"/>
        <c:majorGridlines>
          <c:spPr>
            <a:ln w="3175">
              <a:noFill/>
              <a:prstDash val="sysDot"/>
            </a:ln>
          </c:spPr>
        </c:majorGridlines>
        <c:title>
          <c:tx>
            <c:rich>
              <a:bodyPr/>
              <a:lstStyle/>
              <a:p>
                <a:pPr>
                  <a:defRPr sz="1200"/>
                </a:pPr>
                <a:r>
                  <a:rPr lang="en-US" sz="1200"/>
                  <a:t>QE, %</a:t>
                </a:r>
              </a:p>
            </c:rich>
          </c:tx>
          <c:layout>
            <c:manualLayout>
              <c:xMode val="edge"/>
              <c:yMode val="edge"/>
              <c:x val="8.3312666625333254E-3"/>
              <c:y val="0.40682596967045787"/>
            </c:manualLayout>
          </c:layout>
          <c:overlay val="0"/>
        </c:title>
        <c:numFmt formatCode="General" sourceLinked="0"/>
        <c:majorTickMark val="none"/>
        <c:minorTickMark val="none"/>
        <c:tickLblPos val="nextTo"/>
        <c:txPr>
          <a:bodyPr/>
          <a:lstStyle/>
          <a:p>
            <a:pPr>
              <a:defRPr sz="1050" b="1"/>
            </a:pPr>
            <a:endParaRPr lang="en-US"/>
          </a:p>
        </c:txPr>
        <c:crossAx val="86494208"/>
        <c:crosses val="autoZero"/>
        <c:crossBetween val="midCat"/>
      </c:valAx>
      <c:spPr>
        <a:ln>
          <a:solidFill>
            <a:schemeClr val="tx1">
              <a:lumMod val="50000"/>
              <a:lumOff val="50000"/>
            </a:schemeClr>
          </a:solidFill>
        </a:ln>
      </c:spPr>
    </c:plotArea>
    <c:legend>
      <c:legendPos val="t"/>
      <c:layout>
        <c:manualLayout>
          <c:xMode val="edge"/>
          <c:yMode val="edge"/>
          <c:x val="0.13122584578502491"/>
          <c:y val="0.60954979585885094"/>
          <c:w val="0.738402962917037"/>
          <c:h val="0.20325495771361912"/>
        </c:manualLayout>
      </c:layout>
      <c:overlay val="0"/>
      <c:spPr>
        <a:solidFill>
          <a:schemeClr val="bg1">
            <a:alpha val="75000"/>
          </a:schemeClr>
        </a:solidFill>
      </c:spPr>
      <c:txPr>
        <a:bodyPr/>
        <a:lstStyle/>
        <a:p>
          <a:pPr>
            <a:defRPr sz="1050" b="1"/>
          </a:pPr>
          <a:endParaRPr lang="en-US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/>
              <a:t>Spectral</a:t>
            </a:r>
            <a:r>
              <a:rPr lang="en-US" baseline="0"/>
              <a:t> Response</a:t>
            </a:r>
            <a:endParaRPr lang="en-US"/>
          </a:p>
        </c:rich>
      </c:tx>
      <c:overlay val="0"/>
    </c:title>
    <c:autoTitleDeleted val="0"/>
    <c:plotArea>
      <c:layout>
        <c:manualLayout>
          <c:layoutTarget val="inner"/>
          <c:xMode val="edge"/>
          <c:yMode val="edge"/>
          <c:x val="0.10822509115859737"/>
          <c:y val="0.12391423472743429"/>
          <c:w val="0.84038996493524321"/>
          <c:h val="0.74072867085394967"/>
        </c:manualLayout>
      </c:layout>
      <c:scatterChart>
        <c:scatterStyle val="lineMarker"/>
        <c:varyColors val="0"/>
        <c:ser>
          <c:idx val="0"/>
          <c:order val="0"/>
          <c:tx>
            <c:strRef>
              <c:f>SR!$B$6</c:f>
              <c:strCache>
                <c:ptCount val="1"/>
                <c:pt idx="0">
                  <c:v>RT3 post LN2</c:v>
                </c:pt>
              </c:strCache>
            </c:strRef>
          </c:tx>
          <c:spPr>
            <a:ln w="15875">
              <a:solidFill>
                <a:srgbClr val="FF0000"/>
              </a:solidFill>
              <a:prstDash val="sysDash"/>
            </a:ln>
          </c:spPr>
          <c:marker>
            <c:symbol val="circle"/>
            <c:size val="4"/>
            <c:spPr>
              <a:solidFill>
                <a:schemeClr val="accent6">
                  <a:lumMod val="20000"/>
                  <a:lumOff val="80000"/>
                </a:schemeClr>
              </a:solidFill>
              <a:ln>
                <a:solidFill>
                  <a:srgbClr val="FF0000"/>
                </a:solidFill>
              </a:ln>
            </c:spPr>
          </c:marker>
          <c:xVal>
            <c:numRef>
              <c:f>SR!$A$70:$A$125</c:f>
              <c:numCache>
                <c:formatCode>General</c:formatCode>
                <c:ptCount val="43"/>
                <c:pt idx="0">
                  <c:v>410</c:v>
                </c:pt>
                <c:pt idx="1">
                  <c:v>420</c:v>
                </c:pt>
                <c:pt idx="2">
                  <c:v>430</c:v>
                </c:pt>
                <c:pt idx="3">
                  <c:v>440</c:v>
                </c:pt>
                <c:pt idx="4">
                  <c:v>450</c:v>
                </c:pt>
                <c:pt idx="5">
                  <c:v>460</c:v>
                </c:pt>
                <c:pt idx="6">
                  <c:v>470</c:v>
                </c:pt>
                <c:pt idx="7">
                  <c:v>480</c:v>
                </c:pt>
                <c:pt idx="8">
                  <c:v>490</c:v>
                </c:pt>
                <c:pt idx="9">
                  <c:v>500</c:v>
                </c:pt>
                <c:pt idx="10">
                  <c:v>510</c:v>
                </c:pt>
                <c:pt idx="11">
                  <c:v>520</c:v>
                </c:pt>
                <c:pt idx="12">
                  <c:v>530</c:v>
                </c:pt>
                <c:pt idx="13">
                  <c:v>540</c:v>
                </c:pt>
                <c:pt idx="14">
                  <c:v>550</c:v>
                </c:pt>
                <c:pt idx="15">
                  <c:v>560</c:v>
                </c:pt>
                <c:pt idx="16">
                  <c:v>570</c:v>
                </c:pt>
                <c:pt idx="17">
                  <c:v>580</c:v>
                </c:pt>
                <c:pt idx="18">
                  <c:v>590</c:v>
                </c:pt>
                <c:pt idx="19">
                  <c:v>600</c:v>
                </c:pt>
                <c:pt idx="20">
                  <c:v>610</c:v>
                </c:pt>
                <c:pt idx="21">
                  <c:v>620</c:v>
                </c:pt>
                <c:pt idx="22">
                  <c:v>630</c:v>
                </c:pt>
                <c:pt idx="23">
                  <c:v>640</c:v>
                </c:pt>
                <c:pt idx="24">
                  <c:v>650</c:v>
                </c:pt>
                <c:pt idx="25">
                  <c:v>660</c:v>
                </c:pt>
                <c:pt idx="26">
                  <c:v>670</c:v>
                </c:pt>
                <c:pt idx="27">
                  <c:v>680</c:v>
                </c:pt>
                <c:pt idx="28">
                  <c:v>690</c:v>
                </c:pt>
                <c:pt idx="29">
                  <c:v>700</c:v>
                </c:pt>
                <c:pt idx="30">
                  <c:v>710</c:v>
                </c:pt>
                <c:pt idx="31">
                  <c:v>720</c:v>
                </c:pt>
                <c:pt idx="32">
                  <c:v>730</c:v>
                </c:pt>
                <c:pt idx="33">
                  <c:v>740</c:v>
                </c:pt>
                <c:pt idx="34">
                  <c:v>750</c:v>
                </c:pt>
                <c:pt idx="35">
                  <c:v>760</c:v>
                </c:pt>
                <c:pt idx="36">
                  <c:v>770</c:v>
                </c:pt>
                <c:pt idx="37">
                  <c:v>780</c:v>
                </c:pt>
                <c:pt idx="38">
                  <c:v>790</c:v>
                </c:pt>
                <c:pt idx="39">
                  <c:v>800</c:v>
                </c:pt>
                <c:pt idx="40">
                  <c:v>810</c:v>
                </c:pt>
                <c:pt idx="41">
                  <c:v>820</c:v>
                </c:pt>
                <c:pt idx="42">
                  <c:v>830</c:v>
                </c:pt>
              </c:numCache>
            </c:numRef>
          </c:xVal>
          <c:yVal>
            <c:numRef>
              <c:f>SR!$K$70:$K$125</c:f>
              <c:numCache>
                <c:formatCode>0.0</c:formatCode>
                <c:ptCount val="43"/>
                <c:pt idx="0">
                  <c:v>28.022801422124029</c:v>
                </c:pt>
                <c:pt idx="1">
                  <c:v>29.217226376092398</c:v>
                </c:pt>
                <c:pt idx="2">
                  <c:v>26.56488538242041</c:v>
                </c:pt>
                <c:pt idx="3">
                  <c:v>25.694366284867808</c:v>
                </c:pt>
                <c:pt idx="4">
                  <c:v>23.441331709553648</c:v>
                </c:pt>
                <c:pt idx="5">
                  <c:v>20.235693689079213</c:v>
                </c:pt>
                <c:pt idx="6">
                  <c:v>18.430532239123135</c:v>
                </c:pt>
                <c:pt idx="7">
                  <c:v>16.623778896868316</c:v>
                </c:pt>
                <c:pt idx="8">
                  <c:v>15.449228488560884</c:v>
                </c:pt>
                <c:pt idx="9">
                  <c:v>14.76888168827305</c:v>
                </c:pt>
                <c:pt idx="10" formatCode="0.00">
                  <c:v>13.421313547442253</c:v>
                </c:pt>
                <c:pt idx="11" formatCode="0.00">
                  <c:v>12.63015318781232</c:v>
                </c:pt>
                <c:pt idx="12" formatCode="0.00">
                  <c:v>11.511835829748151</c:v>
                </c:pt>
                <c:pt idx="13" formatCode="0.00">
                  <c:v>10.306082365418012</c:v>
                </c:pt>
                <c:pt idx="14" formatCode="0.00">
                  <c:v>8.4505108921211605</c:v>
                </c:pt>
                <c:pt idx="15" formatCode="0.00">
                  <c:v>7.1576985323952815</c:v>
                </c:pt>
                <c:pt idx="16" formatCode="0.00">
                  <c:v>5.9492033305900298</c:v>
                </c:pt>
                <c:pt idx="17" formatCode="0.00">
                  <c:v>4.9194538867363384</c:v>
                </c:pt>
                <c:pt idx="18" formatCode="0.00">
                  <c:v>4.0907173899063514</c:v>
                </c:pt>
                <c:pt idx="19" formatCode="0.00">
                  <c:v>3.4169980130569511</c:v>
                </c:pt>
                <c:pt idx="20" formatCode="0.00">
                  <c:v>2.8525016399616048</c:v>
                </c:pt>
                <c:pt idx="21" formatCode="0.00">
                  <c:v>2.3168128573539737</c:v>
                </c:pt>
                <c:pt idx="22" formatCode="0.00">
                  <c:v>1.9099592641970955</c:v>
                </c:pt>
                <c:pt idx="23" formatCode="0.00">
                  <c:v>1.5954121450028942</c:v>
                </c:pt>
                <c:pt idx="24" formatCode="0.00">
                  <c:v>1.2867441692271435</c:v>
                </c:pt>
                <c:pt idx="25" formatCode="0.00">
                  <c:v>1.0159022074636928</c:v>
                </c:pt>
                <c:pt idx="26" formatCode="0.00">
                  <c:v>0.79428241578146386</c:v>
                </c:pt>
                <c:pt idx="27" formatCode="0.00">
                  <c:v>0.64664065522836711</c:v>
                </c:pt>
                <c:pt idx="28" formatCode="0.00">
                  <c:v>0.54585632792057992</c:v>
                </c:pt>
                <c:pt idx="29" formatCode="0.00">
                  <c:v>0.43601656117837789</c:v>
                </c:pt>
                <c:pt idx="30" formatCode="0.00">
                  <c:v>0.35434331732720692</c:v>
                </c:pt>
                <c:pt idx="31" formatCode="0.00">
                  <c:v>0.39105063518976174</c:v>
                </c:pt>
                <c:pt idx="32" formatCode="0.00">
                  <c:v>0.37235857118628424</c:v>
                </c:pt>
                <c:pt idx="33" formatCode="0.00">
                  <c:v>0.35875761239506621</c:v>
                </c:pt>
                <c:pt idx="34" formatCode="0.00">
                  <c:v>0.35308387903114508</c:v>
                </c:pt>
                <c:pt idx="35" formatCode="0.00">
                  <c:v>0.29571814276834801</c:v>
                </c:pt>
                <c:pt idx="36" formatCode="0.00">
                  <c:v>0.42773428357240151</c:v>
                </c:pt>
                <c:pt idx="37" formatCode="0.00">
                  <c:v>0.50926326577936754</c:v>
                </c:pt>
                <c:pt idx="38" formatCode="0.00">
                  <c:v>0.32353448821000502</c:v>
                </c:pt>
                <c:pt idx="39" formatCode="0.00">
                  <c:v>0.48999989436095182</c:v>
                </c:pt>
                <c:pt idx="40" formatCode="0.00">
                  <c:v>1.4633052810080287</c:v>
                </c:pt>
                <c:pt idx="41" formatCode="0.00">
                  <c:v>0.525301223371059</c:v>
                </c:pt>
                <c:pt idx="42" formatCode="0.00">
                  <c:v>1.195882615806463</c:v>
                </c:pt>
              </c:numCache>
            </c:numRef>
          </c:y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5E29-482B-992A-EE941C1CE6D3}"/>
            </c:ext>
          </c:extLst>
        </c:ser>
        <c:ser>
          <c:idx val="1"/>
          <c:order val="1"/>
          <c:tx>
            <c:strRef>
              <c:f>SR!$O$6</c:f>
              <c:strCache>
                <c:ptCount val="1"/>
                <c:pt idx="0">
                  <c:v>LN3 post RT3</c:v>
                </c:pt>
              </c:strCache>
            </c:strRef>
          </c:tx>
          <c:spPr>
            <a:ln w="12700">
              <a:solidFill>
                <a:srgbClr val="0000FF"/>
              </a:solidFill>
              <a:prstDash val="sysDash"/>
            </a:ln>
          </c:spPr>
          <c:marker>
            <c:symbol val="circle"/>
            <c:size val="4"/>
            <c:spPr>
              <a:solidFill>
                <a:srgbClr val="66CCFF"/>
              </a:solidFill>
              <a:ln>
                <a:solidFill>
                  <a:srgbClr val="0000FF"/>
                </a:solidFill>
              </a:ln>
            </c:spPr>
          </c:marker>
          <c:xVal>
            <c:numRef>
              <c:f>SR!$A$70:$A$125</c:f>
              <c:numCache>
                <c:formatCode>General</c:formatCode>
                <c:ptCount val="43"/>
                <c:pt idx="0">
                  <c:v>410</c:v>
                </c:pt>
                <c:pt idx="1">
                  <c:v>420</c:v>
                </c:pt>
                <c:pt idx="2">
                  <c:v>430</c:v>
                </c:pt>
                <c:pt idx="3">
                  <c:v>440</c:v>
                </c:pt>
                <c:pt idx="4">
                  <c:v>450</c:v>
                </c:pt>
                <c:pt idx="5">
                  <c:v>460</c:v>
                </c:pt>
                <c:pt idx="6">
                  <c:v>470</c:v>
                </c:pt>
                <c:pt idx="7">
                  <c:v>480</c:v>
                </c:pt>
                <c:pt idx="8">
                  <c:v>490</c:v>
                </c:pt>
                <c:pt idx="9">
                  <c:v>500</c:v>
                </c:pt>
                <c:pt idx="10">
                  <c:v>510</c:v>
                </c:pt>
                <c:pt idx="11">
                  <c:v>520</c:v>
                </c:pt>
                <c:pt idx="12">
                  <c:v>530</c:v>
                </c:pt>
                <c:pt idx="13">
                  <c:v>540</c:v>
                </c:pt>
                <c:pt idx="14">
                  <c:v>550</c:v>
                </c:pt>
                <c:pt idx="15">
                  <c:v>560</c:v>
                </c:pt>
                <c:pt idx="16">
                  <c:v>570</c:v>
                </c:pt>
                <c:pt idx="17">
                  <c:v>580</c:v>
                </c:pt>
                <c:pt idx="18">
                  <c:v>590</c:v>
                </c:pt>
                <c:pt idx="19">
                  <c:v>600</c:v>
                </c:pt>
                <c:pt idx="20">
                  <c:v>610</c:v>
                </c:pt>
                <c:pt idx="21">
                  <c:v>620</c:v>
                </c:pt>
                <c:pt idx="22">
                  <c:v>630</c:v>
                </c:pt>
                <c:pt idx="23">
                  <c:v>640</c:v>
                </c:pt>
                <c:pt idx="24">
                  <c:v>650</c:v>
                </c:pt>
                <c:pt idx="25">
                  <c:v>660</c:v>
                </c:pt>
                <c:pt idx="26">
                  <c:v>670</c:v>
                </c:pt>
                <c:pt idx="27">
                  <c:v>680</c:v>
                </c:pt>
                <c:pt idx="28">
                  <c:v>690</c:v>
                </c:pt>
                <c:pt idx="29">
                  <c:v>700</c:v>
                </c:pt>
                <c:pt idx="30">
                  <c:v>710</c:v>
                </c:pt>
                <c:pt idx="31">
                  <c:v>720</c:v>
                </c:pt>
                <c:pt idx="32">
                  <c:v>730</c:v>
                </c:pt>
                <c:pt idx="33">
                  <c:v>740</c:v>
                </c:pt>
                <c:pt idx="34">
                  <c:v>750</c:v>
                </c:pt>
                <c:pt idx="35">
                  <c:v>760</c:v>
                </c:pt>
                <c:pt idx="36">
                  <c:v>770</c:v>
                </c:pt>
                <c:pt idx="37">
                  <c:v>780</c:v>
                </c:pt>
                <c:pt idx="38">
                  <c:v>790</c:v>
                </c:pt>
                <c:pt idx="39">
                  <c:v>800</c:v>
                </c:pt>
                <c:pt idx="40">
                  <c:v>810</c:v>
                </c:pt>
                <c:pt idx="41">
                  <c:v>820</c:v>
                </c:pt>
                <c:pt idx="42">
                  <c:v>830</c:v>
                </c:pt>
              </c:numCache>
            </c:numRef>
          </c:xVal>
          <c:yVal>
            <c:numRef>
              <c:f>SR!$X$70:$X$125</c:f>
              <c:numCache>
                <c:formatCode>0.0</c:formatCode>
                <c:ptCount val="43"/>
                <c:pt idx="0">
                  <c:v>21.455533749631147</c:v>
                </c:pt>
                <c:pt idx="1">
                  <c:v>25.945782412242416</c:v>
                </c:pt>
                <c:pt idx="2">
                  <c:v>19.788865114123439</c:v>
                </c:pt>
                <c:pt idx="3">
                  <c:v>17.853353265399598</c:v>
                </c:pt>
                <c:pt idx="4">
                  <c:v>16.215402392862845</c:v>
                </c:pt>
                <c:pt idx="5">
                  <c:v>14.593001760082281</c:v>
                </c:pt>
                <c:pt idx="6">
                  <c:v>13.561766403675325</c:v>
                </c:pt>
                <c:pt idx="7">
                  <c:v>12.592723069088883</c:v>
                </c:pt>
                <c:pt idx="8">
                  <c:v>11.322647841534796</c:v>
                </c:pt>
                <c:pt idx="9">
                  <c:v>10.440027000778713</c:v>
                </c:pt>
                <c:pt idx="10" formatCode="0.00">
                  <c:v>9.7299123160794529</c:v>
                </c:pt>
                <c:pt idx="11" formatCode="0.00">
                  <c:v>9.021958311413977</c:v>
                </c:pt>
                <c:pt idx="12" formatCode="0.00">
                  <c:v>7.7250776070677176</c:v>
                </c:pt>
                <c:pt idx="13" formatCode="0.00">
                  <c:v>6.3495749249330418</c:v>
                </c:pt>
                <c:pt idx="14" formatCode="0.00">
                  <c:v>5.101259408016654</c:v>
                </c:pt>
                <c:pt idx="15" formatCode="0.00">
                  <c:v>3.4724607997591419</c:v>
                </c:pt>
                <c:pt idx="16" formatCode="0.00">
                  <c:v>2.5047659442912376</c:v>
                </c:pt>
                <c:pt idx="17" formatCode="0.00">
                  <c:v>1.9543536337455705</c:v>
                </c:pt>
                <c:pt idx="18" formatCode="0.00">
                  <c:v>1.5160449142515056</c:v>
                </c:pt>
                <c:pt idx="19" formatCode="0.00">
                  <c:v>1.1373782620820092</c:v>
                </c:pt>
                <c:pt idx="20" formatCode="0.00">
                  <c:v>0.86812956385998219</c:v>
                </c:pt>
                <c:pt idx="21" formatCode="0.00">
                  <c:v>0.66920487026809883</c:v>
                </c:pt>
                <c:pt idx="22" formatCode="0.00">
                  <c:v>0.52701825387726531</c:v>
                </c:pt>
                <c:pt idx="23" formatCode="0.00">
                  <c:v>0.41242843484191899</c:v>
                </c:pt>
                <c:pt idx="24" formatCode="0.00">
                  <c:v>0.24423069773748365</c:v>
                </c:pt>
                <c:pt idx="25" formatCode="0.00">
                  <c:v>8.5582937098664741E-2</c:v>
                </c:pt>
                <c:pt idx="26" formatCode="0.00">
                  <c:v>2.3121097802804923E-2</c:v>
                </c:pt>
                <c:pt idx="27" formatCode="0.00">
                  <c:v>2.5001757651857706E-2</c:v>
                </c:pt>
                <c:pt idx="28" formatCode="0.00">
                  <c:v>2.2091073616937188E-2</c:v>
                </c:pt>
                <c:pt idx="29" formatCode="0.00">
                  <c:v>1.9304146467889711E-2</c:v>
                </c:pt>
                <c:pt idx="30" formatCode="0.00">
                  <c:v>2.9573086647317268E-2</c:v>
                </c:pt>
                <c:pt idx="31" formatCode="0.00">
                  <c:v>2.2296810897304262E-2</c:v>
                </c:pt>
                <c:pt idx="32" formatCode="0.00">
                  <c:v>4.8788834615275598E-2</c:v>
                </c:pt>
                <c:pt idx="33" formatCode="0.00">
                  <c:v>5.6735082114803673E-2</c:v>
                </c:pt>
                <c:pt idx="34" formatCode="0.00">
                  <c:v>-7.9585796947154435E-3</c:v>
                </c:pt>
                <c:pt idx="35" formatCode="0.00">
                  <c:v>6.5817299848905178E-2</c:v>
                </c:pt>
                <c:pt idx="36" formatCode="0.00">
                  <c:v>6.0061765424565768E-2</c:v>
                </c:pt>
                <c:pt idx="37" formatCode="0.00">
                  <c:v>0.10854257033139279</c:v>
                </c:pt>
                <c:pt idx="38" formatCode="0.00">
                  <c:v>3.8884315447577443E-2</c:v>
                </c:pt>
                <c:pt idx="39" formatCode="0.00">
                  <c:v>0.11229231626185487</c:v>
                </c:pt>
                <c:pt idx="40" formatCode="0.00">
                  <c:v>9.322906161172119E-2</c:v>
                </c:pt>
                <c:pt idx="41" formatCode="0.00">
                  <c:v>0.21340342913600838</c:v>
                </c:pt>
                <c:pt idx="42" formatCode="0.00">
                  <c:v>0.13818190987360035</c:v>
                </c:pt>
              </c:numCache>
            </c:numRef>
          </c:y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1-5E29-482B-992A-EE941C1CE6D3}"/>
            </c:ext>
          </c:extLst>
        </c:ser>
        <c:ser>
          <c:idx val="2"/>
          <c:order val="2"/>
          <c:tx>
            <c:strRef>
              <c:f>SR!$AB$6</c:f>
              <c:strCache>
                <c:ptCount val="1"/>
                <c:pt idx="0">
                  <c:v>RT4 post LN3</c:v>
                </c:pt>
              </c:strCache>
            </c:strRef>
          </c:tx>
          <c:spPr>
            <a:ln w="12700">
              <a:solidFill>
                <a:srgbClr val="FF0000"/>
              </a:solidFill>
              <a:prstDash val="solid"/>
            </a:ln>
          </c:spPr>
          <c:marker>
            <c:symbol val="triangle"/>
            <c:size val="4"/>
            <c:spPr>
              <a:solidFill>
                <a:schemeClr val="accent6">
                  <a:lumMod val="40000"/>
                  <a:lumOff val="60000"/>
                </a:schemeClr>
              </a:solidFill>
              <a:ln>
                <a:solidFill>
                  <a:srgbClr val="FF0000"/>
                </a:solidFill>
              </a:ln>
            </c:spPr>
          </c:marker>
          <c:xVal>
            <c:numRef>
              <c:f>SR!$A$70:$A$125</c:f>
              <c:numCache>
                <c:formatCode>General</c:formatCode>
                <c:ptCount val="43"/>
                <c:pt idx="0">
                  <c:v>410</c:v>
                </c:pt>
                <c:pt idx="1">
                  <c:v>420</c:v>
                </c:pt>
                <c:pt idx="2">
                  <c:v>430</c:v>
                </c:pt>
                <c:pt idx="3">
                  <c:v>440</c:v>
                </c:pt>
                <c:pt idx="4">
                  <c:v>450</c:v>
                </c:pt>
                <c:pt idx="5">
                  <c:v>460</c:v>
                </c:pt>
                <c:pt idx="6">
                  <c:v>470</c:v>
                </c:pt>
                <c:pt idx="7">
                  <c:v>480</c:v>
                </c:pt>
                <c:pt idx="8">
                  <c:v>490</c:v>
                </c:pt>
                <c:pt idx="9">
                  <c:v>500</c:v>
                </c:pt>
                <c:pt idx="10">
                  <c:v>510</c:v>
                </c:pt>
                <c:pt idx="11">
                  <c:v>520</c:v>
                </c:pt>
                <c:pt idx="12">
                  <c:v>530</c:v>
                </c:pt>
                <c:pt idx="13">
                  <c:v>540</c:v>
                </c:pt>
                <c:pt idx="14">
                  <c:v>550</c:v>
                </c:pt>
                <c:pt idx="15">
                  <c:v>560</c:v>
                </c:pt>
                <c:pt idx="16">
                  <c:v>570</c:v>
                </c:pt>
                <c:pt idx="17">
                  <c:v>580</c:v>
                </c:pt>
                <c:pt idx="18">
                  <c:v>590</c:v>
                </c:pt>
                <c:pt idx="19">
                  <c:v>600</c:v>
                </c:pt>
                <c:pt idx="20">
                  <c:v>610</c:v>
                </c:pt>
                <c:pt idx="21">
                  <c:v>620</c:v>
                </c:pt>
                <c:pt idx="22">
                  <c:v>630</c:v>
                </c:pt>
                <c:pt idx="23">
                  <c:v>640</c:v>
                </c:pt>
                <c:pt idx="24">
                  <c:v>650</c:v>
                </c:pt>
                <c:pt idx="25">
                  <c:v>660</c:v>
                </c:pt>
                <c:pt idx="26">
                  <c:v>670</c:v>
                </c:pt>
                <c:pt idx="27">
                  <c:v>680</c:v>
                </c:pt>
                <c:pt idx="28">
                  <c:v>690</c:v>
                </c:pt>
                <c:pt idx="29">
                  <c:v>700</c:v>
                </c:pt>
                <c:pt idx="30">
                  <c:v>710</c:v>
                </c:pt>
                <c:pt idx="31">
                  <c:v>720</c:v>
                </c:pt>
                <c:pt idx="32">
                  <c:v>730</c:v>
                </c:pt>
                <c:pt idx="33">
                  <c:v>740</c:v>
                </c:pt>
                <c:pt idx="34">
                  <c:v>750</c:v>
                </c:pt>
                <c:pt idx="35">
                  <c:v>760</c:v>
                </c:pt>
                <c:pt idx="36">
                  <c:v>770</c:v>
                </c:pt>
                <c:pt idx="37">
                  <c:v>780</c:v>
                </c:pt>
                <c:pt idx="38">
                  <c:v>790</c:v>
                </c:pt>
                <c:pt idx="39">
                  <c:v>800</c:v>
                </c:pt>
                <c:pt idx="40">
                  <c:v>810</c:v>
                </c:pt>
                <c:pt idx="41">
                  <c:v>820</c:v>
                </c:pt>
                <c:pt idx="42">
                  <c:v>830</c:v>
                </c:pt>
              </c:numCache>
            </c:numRef>
          </c:xVal>
          <c:yVal>
            <c:numRef>
              <c:f>SR!$AK$70:$AK$125</c:f>
              <c:numCache>
                <c:formatCode>0.0</c:formatCode>
                <c:ptCount val="43"/>
                <c:pt idx="0">
                  <c:v>28.122819279884943</c:v>
                </c:pt>
                <c:pt idx="1">
                  <c:v>29.976343672696256</c:v>
                </c:pt>
                <c:pt idx="2">
                  <c:v>27.435197052143007</c:v>
                </c:pt>
                <c:pt idx="3">
                  <c:v>26.871395957825428</c:v>
                </c:pt>
                <c:pt idx="4">
                  <c:v>24.749341770981708</c:v>
                </c:pt>
                <c:pt idx="5">
                  <c:v>22.533281097304155</c:v>
                </c:pt>
                <c:pt idx="6">
                  <c:v>20.602973044443299</c:v>
                </c:pt>
                <c:pt idx="7">
                  <c:v>19.508198762337408</c:v>
                </c:pt>
                <c:pt idx="8">
                  <c:v>18.200791839177771</c:v>
                </c:pt>
                <c:pt idx="9">
                  <c:v>16.970153866091191</c:v>
                </c:pt>
                <c:pt idx="10" formatCode="0.00">
                  <c:v>15.391116979159229</c:v>
                </c:pt>
                <c:pt idx="11" formatCode="0.00">
                  <c:v>14.239026097170044</c:v>
                </c:pt>
                <c:pt idx="12" formatCode="0.00">
                  <c:v>13.176775112995186</c:v>
                </c:pt>
                <c:pt idx="13" formatCode="0.00">
                  <c:v>11.75741829336541</c:v>
                </c:pt>
                <c:pt idx="14" formatCode="0.00">
                  <c:v>9.558512837658931</c:v>
                </c:pt>
                <c:pt idx="15" formatCode="0.00">
                  <c:v>7.6560749539857902</c:v>
                </c:pt>
                <c:pt idx="16" formatCode="0.00">
                  <c:v>6.2511499212609563</c:v>
                </c:pt>
                <c:pt idx="17" formatCode="0.00">
                  <c:v>5.0915405715203956</c:v>
                </c:pt>
                <c:pt idx="18" formatCode="0.00">
                  <c:v>4.181705824746655</c:v>
                </c:pt>
                <c:pt idx="19" formatCode="0.00">
                  <c:v>3.4438253766209854</c:v>
                </c:pt>
                <c:pt idx="20" formatCode="0.00">
                  <c:v>2.8402092645546269</c:v>
                </c:pt>
                <c:pt idx="21" formatCode="0.00">
                  <c:v>2.3140275950190752</c:v>
                </c:pt>
                <c:pt idx="22" formatCode="0.00">
                  <c:v>1.897495786995139</c:v>
                </c:pt>
                <c:pt idx="23" formatCode="0.00">
                  <c:v>1.5062699876359884</c:v>
                </c:pt>
                <c:pt idx="24" formatCode="0.00">
                  <c:v>1.2056492977319688</c:v>
                </c:pt>
                <c:pt idx="25" formatCode="0.00">
                  <c:v>0.94716679781990742</c:v>
                </c:pt>
                <c:pt idx="26" formatCode="0.00">
                  <c:v>0.73537646466277617</c:v>
                </c:pt>
                <c:pt idx="27" formatCode="0.00">
                  <c:v>0.57368644241548505</c:v>
                </c:pt>
                <c:pt idx="28" formatCode="0.00">
                  <c:v>0.44952098453765982</c:v>
                </c:pt>
                <c:pt idx="29" formatCode="0.00">
                  <c:v>0.35082957577520524</c:v>
                </c:pt>
                <c:pt idx="30" formatCode="0.00">
                  <c:v>0.28464779337823215</c:v>
                </c:pt>
                <c:pt idx="31" formatCode="0.00">
                  <c:v>0.14598632920315646</c:v>
                </c:pt>
                <c:pt idx="32" formatCode="0.00">
                  <c:v>0.12586883067091553</c:v>
                </c:pt>
                <c:pt idx="33" formatCode="0.00">
                  <c:v>7.9158178292594542E-2</c:v>
                </c:pt>
                <c:pt idx="34" formatCode="0.00">
                  <c:v>1.1690895099959363E-2</c:v>
                </c:pt>
                <c:pt idx="35" formatCode="0.00">
                  <c:v>3.0930508469598862E-2</c:v>
                </c:pt>
                <c:pt idx="36" formatCode="0.00">
                  <c:v>-3.4224912696259449E-2</c:v>
                </c:pt>
                <c:pt idx="37" formatCode="0.00">
                  <c:v>0.10858709806506482</c:v>
                </c:pt>
                <c:pt idx="38" formatCode="0.00">
                  <c:v>8.8292920914850082E-2</c:v>
                </c:pt>
                <c:pt idx="39" formatCode="0.00">
                  <c:v>2.5068003048611769E-2</c:v>
                </c:pt>
                <c:pt idx="40" formatCode="0.00">
                  <c:v>0.11451396480097677</c:v>
                </c:pt>
                <c:pt idx="41" formatCode="0.00">
                  <c:v>5.8924551399072544E-2</c:v>
                </c:pt>
                <c:pt idx="42" formatCode="0.00">
                  <c:v>-3.7712621942709759E-2</c:v>
                </c:pt>
              </c:numCache>
            </c:numRef>
          </c:y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2-5E29-482B-992A-EE941C1CE6D3}"/>
            </c:ext>
          </c:extLst>
        </c:ser>
        <c:ser>
          <c:idx val="3"/>
          <c:order val="3"/>
          <c:tx>
            <c:strRef>
              <c:f>SR!$AO$6</c:f>
              <c:strCache>
                <c:ptCount val="1"/>
                <c:pt idx="0">
                  <c:v>LN4 post RT4</c:v>
                </c:pt>
              </c:strCache>
            </c:strRef>
          </c:tx>
          <c:spPr>
            <a:ln w="12700">
              <a:solidFill>
                <a:srgbClr val="0000FF"/>
              </a:solidFill>
            </a:ln>
          </c:spPr>
          <c:marker>
            <c:symbol val="triangle"/>
            <c:size val="4"/>
            <c:spPr>
              <a:solidFill>
                <a:srgbClr val="33CCFF"/>
              </a:solidFill>
              <a:ln>
                <a:solidFill>
                  <a:srgbClr val="0000FF"/>
                </a:solidFill>
              </a:ln>
            </c:spPr>
          </c:marker>
          <c:xVal>
            <c:numRef>
              <c:f>SR!$A$70:$A$125</c:f>
              <c:numCache>
                <c:formatCode>General</c:formatCode>
                <c:ptCount val="43"/>
                <c:pt idx="0">
                  <c:v>410</c:v>
                </c:pt>
                <c:pt idx="1">
                  <c:v>420</c:v>
                </c:pt>
                <c:pt idx="2">
                  <c:v>430</c:v>
                </c:pt>
                <c:pt idx="3">
                  <c:v>440</c:v>
                </c:pt>
                <c:pt idx="4">
                  <c:v>450</c:v>
                </c:pt>
                <c:pt idx="5">
                  <c:v>460</c:v>
                </c:pt>
                <c:pt idx="6">
                  <c:v>470</c:v>
                </c:pt>
                <c:pt idx="7">
                  <c:v>480</c:v>
                </c:pt>
                <c:pt idx="8">
                  <c:v>490</c:v>
                </c:pt>
                <c:pt idx="9">
                  <c:v>500</c:v>
                </c:pt>
                <c:pt idx="10">
                  <c:v>510</c:v>
                </c:pt>
                <c:pt idx="11">
                  <c:v>520</c:v>
                </c:pt>
                <c:pt idx="12">
                  <c:v>530</c:v>
                </c:pt>
                <c:pt idx="13">
                  <c:v>540</c:v>
                </c:pt>
                <c:pt idx="14">
                  <c:v>550</c:v>
                </c:pt>
                <c:pt idx="15">
                  <c:v>560</c:v>
                </c:pt>
                <c:pt idx="16">
                  <c:v>570</c:v>
                </c:pt>
                <c:pt idx="17">
                  <c:v>580</c:v>
                </c:pt>
                <c:pt idx="18">
                  <c:v>590</c:v>
                </c:pt>
                <c:pt idx="19">
                  <c:v>600</c:v>
                </c:pt>
                <c:pt idx="20">
                  <c:v>610</c:v>
                </c:pt>
                <c:pt idx="21">
                  <c:v>620</c:v>
                </c:pt>
                <c:pt idx="22">
                  <c:v>630</c:v>
                </c:pt>
                <c:pt idx="23">
                  <c:v>640</c:v>
                </c:pt>
                <c:pt idx="24">
                  <c:v>650</c:v>
                </c:pt>
                <c:pt idx="25">
                  <c:v>660</c:v>
                </c:pt>
                <c:pt idx="26">
                  <c:v>670</c:v>
                </c:pt>
                <c:pt idx="27">
                  <c:v>680</c:v>
                </c:pt>
                <c:pt idx="28">
                  <c:v>690</c:v>
                </c:pt>
                <c:pt idx="29">
                  <c:v>700</c:v>
                </c:pt>
                <c:pt idx="30">
                  <c:v>710</c:v>
                </c:pt>
                <c:pt idx="31">
                  <c:v>720</c:v>
                </c:pt>
                <c:pt idx="32">
                  <c:v>730</c:v>
                </c:pt>
                <c:pt idx="33">
                  <c:v>740</c:v>
                </c:pt>
                <c:pt idx="34">
                  <c:v>750</c:v>
                </c:pt>
                <c:pt idx="35">
                  <c:v>760</c:v>
                </c:pt>
                <c:pt idx="36">
                  <c:v>770</c:v>
                </c:pt>
                <c:pt idx="37">
                  <c:v>780</c:v>
                </c:pt>
                <c:pt idx="38">
                  <c:v>790</c:v>
                </c:pt>
                <c:pt idx="39">
                  <c:v>800</c:v>
                </c:pt>
                <c:pt idx="40">
                  <c:v>810</c:v>
                </c:pt>
                <c:pt idx="41">
                  <c:v>820</c:v>
                </c:pt>
                <c:pt idx="42">
                  <c:v>830</c:v>
                </c:pt>
              </c:numCache>
            </c:numRef>
          </c:xVal>
          <c:yVal>
            <c:numRef>
              <c:f>SR!$AX$70:$AX$125</c:f>
              <c:numCache>
                <c:formatCode>0.0</c:formatCode>
                <c:ptCount val="43"/>
                <c:pt idx="0">
                  <c:v>22.688024903931687</c:v>
                </c:pt>
                <c:pt idx="1">
                  <c:v>26.438020491693571</c:v>
                </c:pt>
                <c:pt idx="2">
                  <c:v>20.393453065317544</c:v>
                </c:pt>
                <c:pt idx="3">
                  <c:v>17.824014997935514</c:v>
                </c:pt>
                <c:pt idx="4">
                  <c:v>16.554582394667111</c:v>
                </c:pt>
                <c:pt idx="5">
                  <c:v>15.055920581407774</c:v>
                </c:pt>
                <c:pt idx="6">
                  <c:v>13.77163786483772</c:v>
                </c:pt>
                <c:pt idx="7">
                  <c:v>12.14294064473153</c:v>
                </c:pt>
                <c:pt idx="8">
                  <c:v>11.147261804776987</c:v>
                </c:pt>
                <c:pt idx="9">
                  <c:v>10.324908873254198</c:v>
                </c:pt>
                <c:pt idx="10" formatCode="0.00">
                  <c:v>9.1045148492981287</c:v>
                </c:pt>
                <c:pt idx="11" formatCode="0.00">
                  <c:v>8.4630280475049879</c:v>
                </c:pt>
                <c:pt idx="12" formatCode="0.00">
                  <c:v>7.517368617567052</c:v>
                </c:pt>
                <c:pt idx="13" formatCode="0.00">
                  <c:v>6.3657136751282577</c:v>
                </c:pt>
                <c:pt idx="14" formatCode="0.00">
                  <c:v>5.1533266174890473</c:v>
                </c:pt>
                <c:pt idx="15" formatCode="0.00">
                  <c:v>3.6840206043276242</c:v>
                </c:pt>
                <c:pt idx="16" formatCode="0.00">
                  <c:v>2.6907521193421395</c:v>
                </c:pt>
                <c:pt idx="17" formatCode="0.00">
                  <c:v>2.1093288355523065</c:v>
                </c:pt>
                <c:pt idx="18" formatCode="0.00">
                  <c:v>1.6497643322260727</c:v>
                </c:pt>
                <c:pt idx="19" formatCode="0.00">
                  <c:v>1.5191268942659866</c:v>
                </c:pt>
                <c:pt idx="20" formatCode="0.00">
                  <c:v>1.1775667910611209</c:v>
                </c:pt>
                <c:pt idx="21" formatCode="0.00">
                  <c:v>0.89625971874697863</c:v>
                </c:pt>
                <c:pt idx="22" formatCode="0.00">
                  <c:v>0.58670712409542025</c:v>
                </c:pt>
                <c:pt idx="23" formatCode="0.00">
                  <c:v>0.60954574924037996</c:v>
                </c:pt>
                <c:pt idx="24" formatCode="0.00">
                  <c:v>0.40508275530882204</c:v>
                </c:pt>
                <c:pt idx="25" formatCode="0.00">
                  <c:v>0.1591690988704709</c:v>
                </c:pt>
                <c:pt idx="26" formatCode="0.00">
                  <c:v>4.192032208163695E-2</c:v>
                </c:pt>
                <c:pt idx="27" formatCode="0.00">
                  <c:v>3.004143874599758E-2</c:v>
                </c:pt>
                <c:pt idx="28" formatCode="0.00">
                  <c:v>1.9509644077890218E-2</c:v>
                </c:pt>
                <c:pt idx="29" formatCode="0.00">
                  <c:v>1.387117238229699E-2</c:v>
                </c:pt>
                <c:pt idx="30" formatCode="0.00">
                  <c:v>2.4504125395488505E-2</c:v>
                </c:pt>
                <c:pt idx="31" formatCode="0.00">
                  <c:v>3.6265620281111764E-2</c:v>
                </c:pt>
                <c:pt idx="32" formatCode="0.00">
                  <c:v>3.7880683779266115E-2</c:v>
                </c:pt>
                <c:pt idx="33" formatCode="0.00">
                  <c:v>2.3350632725957235E-2</c:v>
                </c:pt>
                <c:pt idx="34" formatCode="0.00">
                  <c:v>7.5026052636067347E-2</c:v>
                </c:pt>
                <c:pt idx="35" formatCode="0.00">
                  <c:v>0.11649503130665173</c:v>
                </c:pt>
                <c:pt idx="36" formatCode="0.00">
                  <c:v>0.11023876545577545</c:v>
                </c:pt>
                <c:pt idx="37" formatCode="0.00">
                  <c:v>0.11289147810489256</c:v>
                </c:pt>
                <c:pt idx="38" formatCode="0.00">
                  <c:v>0.39277663583479022</c:v>
                </c:pt>
                <c:pt idx="39" formatCode="0.00">
                  <c:v>0.24754628460273786</c:v>
                </c:pt>
                <c:pt idx="40" formatCode="0.00">
                  <c:v>0.24275603142198246</c:v>
                </c:pt>
                <c:pt idx="41" formatCode="0.00">
                  <c:v>0.19446390395087448</c:v>
                </c:pt>
                <c:pt idx="42" formatCode="0.00">
                  <c:v>0.31610365998409251</c:v>
                </c:pt>
              </c:numCache>
            </c:numRef>
          </c:y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3-5E29-482B-992A-EE941C1CE6D3}"/>
            </c:ext>
          </c:extLst>
        </c:ser>
        <c:ser>
          <c:idx val="4"/>
          <c:order val="4"/>
          <c:tx>
            <c:strRef>
              <c:f>SR!$BB$6</c:f>
              <c:strCache>
                <c:ptCount val="1"/>
                <c:pt idx="0">
                  <c:v>RT5 post LN4</c:v>
                </c:pt>
              </c:strCache>
            </c:strRef>
          </c:tx>
          <c:spPr>
            <a:ln w="0">
              <a:solidFill>
                <a:srgbClr val="FF0000"/>
              </a:solidFill>
              <a:prstDash val="lgDashDot"/>
            </a:ln>
          </c:spPr>
          <c:marker>
            <c:symbol val="diamond"/>
            <c:size val="4"/>
            <c:spPr>
              <a:solidFill>
                <a:schemeClr val="accent6">
                  <a:lumMod val="40000"/>
                  <a:lumOff val="60000"/>
                </a:schemeClr>
              </a:solidFill>
              <a:ln>
                <a:solidFill>
                  <a:srgbClr val="FF0000"/>
                </a:solidFill>
              </a:ln>
            </c:spPr>
          </c:marker>
          <c:xVal>
            <c:numRef>
              <c:f>SR!$A$70:$A$125</c:f>
              <c:numCache>
                <c:formatCode>General</c:formatCode>
                <c:ptCount val="43"/>
                <c:pt idx="0">
                  <c:v>410</c:v>
                </c:pt>
                <c:pt idx="1">
                  <c:v>420</c:v>
                </c:pt>
                <c:pt idx="2">
                  <c:v>430</c:v>
                </c:pt>
                <c:pt idx="3">
                  <c:v>440</c:v>
                </c:pt>
                <c:pt idx="4">
                  <c:v>450</c:v>
                </c:pt>
                <c:pt idx="5">
                  <c:v>460</c:v>
                </c:pt>
                <c:pt idx="6">
                  <c:v>470</c:v>
                </c:pt>
                <c:pt idx="7">
                  <c:v>480</c:v>
                </c:pt>
                <c:pt idx="8">
                  <c:v>490</c:v>
                </c:pt>
                <c:pt idx="9">
                  <c:v>500</c:v>
                </c:pt>
                <c:pt idx="10">
                  <c:v>510</c:v>
                </c:pt>
                <c:pt idx="11">
                  <c:v>520</c:v>
                </c:pt>
                <c:pt idx="12">
                  <c:v>530</c:v>
                </c:pt>
                <c:pt idx="13">
                  <c:v>540</c:v>
                </c:pt>
                <c:pt idx="14">
                  <c:v>550</c:v>
                </c:pt>
                <c:pt idx="15">
                  <c:v>560</c:v>
                </c:pt>
                <c:pt idx="16">
                  <c:v>570</c:v>
                </c:pt>
                <c:pt idx="17">
                  <c:v>580</c:v>
                </c:pt>
                <c:pt idx="18">
                  <c:v>590</c:v>
                </c:pt>
                <c:pt idx="19">
                  <c:v>600</c:v>
                </c:pt>
                <c:pt idx="20">
                  <c:v>610</c:v>
                </c:pt>
                <c:pt idx="21">
                  <c:v>620</c:v>
                </c:pt>
                <c:pt idx="22">
                  <c:v>630</c:v>
                </c:pt>
                <c:pt idx="23">
                  <c:v>640</c:v>
                </c:pt>
                <c:pt idx="24">
                  <c:v>650</c:v>
                </c:pt>
                <c:pt idx="25">
                  <c:v>660</c:v>
                </c:pt>
                <c:pt idx="26">
                  <c:v>670</c:v>
                </c:pt>
                <c:pt idx="27">
                  <c:v>680</c:v>
                </c:pt>
                <c:pt idx="28">
                  <c:v>690</c:v>
                </c:pt>
                <c:pt idx="29">
                  <c:v>700</c:v>
                </c:pt>
                <c:pt idx="30">
                  <c:v>710</c:v>
                </c:pt>
                <c:pt idx="31">
                  <c:v>720</c:v>
                </c:pt>
                <c:pt idx="32">
                  <c:v>730</c:v>
                </c:pt>
                <c:pt idx="33">
                  <c:v>740</c:v>
                </c:pt>
                <c:pt idx="34">
                  <c:v>750</c:v>
                </c:pt>
                <c:pt idx="35">
                  <c:v>760</c:v>
                </c:pt>
                <c:pt idx="36">
                  <c:v>770</c:v>
                </c:pt>
                <c:pt idx="37">
                  <c:v>780</c:v>
                </c:pt>
                <c:pt idx="38">
                  <c:v>790</c:v>
                </c:pt>
                <c:pt idx="39">
                  <c:v>800</c:v>
                </c:pt>
                <c:pt idx="40">
                  <c:v>810</c:v>
                </c:pt>
                <c:pt idx="41">
                  <c:v>820</c:v>
                </c:pt>
                <c:pt idx="42">
                  <c:v>830</c:v>
                </c:pt>
              </c:numCache>
            </c:numRef>
          </c:xVal>
          <c:yVal>
            <c:numRef>
              <c:f>SR!$BK$70:$BK$125</c:f>
              <c:numCache>
                <c:formatCode>0.0</c:formatCode>
                <c:ptCount val="43"/>
                <c:pt idx="0">
                  <c:v>27.333822823707184</c:v>
                </c:pt>
                <c:pt idx="1">
                  <c:v>28.864048541216242</c:v>
                </c:pt>
                <c:pt idx="2">
                  <c:v>25.334615270530392</c:v>
                </c:pt>
                <c:pt idx="3">
                  <c:v>24.804018762801721</c:v>
                </c:pt>
                <c:pt idx="4">
                  <c:v>22.3038360405947</c:v>
                </c:pt>
                <c:pt idx="5">
                  <c:v>19.03104387882583</c:v>
                </c:pt>
                <c:pt idx="6">
                  <c:v>17.043753311513591</c:v>
                </c:pt>
                <c:pt idx="7">
                  <c:v>15.467424494020975</c:v>
                </c:pt>
                <c:pt idx="8">
                  <c:v>14.311554343596384</c:v>
                </c:pt>
                <c:pt idx="9">
                  <c:v>14.144189220971215</c:v>
                </c:pt>
                <c:pt idx="10" formatCode="0.00">
                  <c:v>12.896038132864135</c:v>
                </c:pt>
                <c:pt idx="11" formatCode="0.00">
                  <c:v>12.234840543670703</c:v>
                </c:pt>
                <c:pt idx="12" formatCode="0.00">
                  <c:v>11.630177913758731</c:v>
                </c:pt>
                <c:pt idx="13" formatCode="0.00">
                  <c:v>8.7342451244717019</c:v>
                </c:pt>
                <c:pt idx="14" formatCode="0.00">
                  <c:v>8.7045376372955179</c:v>
                </c:pt>
                <c:pt idx="15" formatCode="0.00">
                  <c:v>7.2523413139995823</c:v>
                </c:pt>
                <c:pt idx="16" formatCode="0.00">
                  <c:v>5.2157880272001584</c:v>
                </c:pt>
                <c:pt idx="17" formatCode="0.00">
                  <c:v>4.4699542883410821</c:v>
                </c:pt>
                <c:pt idx="18" formatCode="0.00">
                  <c:v>3.6864895377613052</c:v>
                </c:pt>
                <c:pt idx="19" formatCode="0.00">
                  <c:v>3.02478414346978</c:v>
                </c:pt>
                <c:pt idx="20" formatCode="0.00">
                  <c:v>2.4981005190376484</c:v>
                </c:pt>
                <c:pt idx="21" formatCode="0.00">
                  <c:v>2.0336073963270809</c:v>
                </c:pt>
                <c:pt idx="22" formatCode="0.00">
                  <c:v>1.6147743124591931</c:v>
                </c:pt>
                <c:pt idx="23" formatCode="0.00">
                  <c:v>1.2868678972764764</c:v>
                </c:pt>
                <c:pt idx="24" formatCode="0.00">
                  <c:v>0.99381329812734498</c:v>
                </c:pt>
                <c:pt idx="25" formatCode="0.00">
                  <c:v>0.7704268791641391</c:v>
                </c:pt>
                <c:pt idx="26" formatCode="0.00">
                  <c:v>0.64395763280503715</c:v>
                </c:pt>
                <c:pt idx="27" formatCode="0.00">
                  <c:v>0.47432250401684017</c:v>
                </c:pt>
                <c:pt idx="28" formatCode="0.00">
                  <c:v>0.41864582372784337</c:v>
                </c:pt>
                <c:pt idx="29" formatCode="0.00">
                  <c:v>0.2553190655529472</c:v>
                </c:pt>
                <c:pt idx="30" formatCode="0.00">
                  <c:v>0.20581025297044014</c:v>
                </c:pt>
                <c:pt idx="31" formatCode="0.00">
                  <c:v>0.13150660824749053</c:v>
                </c:pt>
                <c:pt idx="32" formatCode="0.00">
                  <c:v>8.7025659200361982E-2</c:v>
                </c:pt>
                <c:pt idx="33" formatCode="0.00">
                  <c:v>5.5561138965578537E-2</c:v>
                </c:pt>
                <c:pt idx="34" formatCode="0.00">
                  <c:v>9.5304578629695241E-2</c:v>
                </c:pt>
                <c:pt idx="35" formatCode="0.00">
                  <c:v>3.4917489774269894E-2</c:v>
                </c:pt>
                <c:pt idx="36" formatCode="0.00">
                  <c:v>5.6028351441619113E-2</c:v>
                </c:pt>
                <c:pt idx="37" formatCode="0.00">
                  <c:v>1.8140960255547716E-2</c:v>
                </c:pt>
                <c:pt idx="38" formatCode="0.00">
                  <c:v>5.7134712486854568E-2</c:v>
                </c:pt>
                <c:pt idx="39" formatCode="0.00">
                  <c:v>-0.10073666290021689</c:v>
                </c:pt>
                <c:pt idx="40" formatCode="0.00">
                  <c:v>-4.5423411280176906E-2</c:v>
                </c:pt>
                <c:pt idx="41" formatCode="0.00">
                  <c:v>-5.3690436271000633E-2</c:v>
                </c:pt>
                <c:pt idx="42" formatCode="0.00">
                  <c:v>-6.3120089640043175E-2</c:v>
                </c:pt>
              </c:numCache>
            </c:numRef>
          </c:y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4-5E29-482B-992A-EE941C1CE6D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86102784"/>
        <c:axId val="86106112"/>
      </c:scatterChart>
      <c:valAx>
        <c:axId val="86102784"/>
        <c:scaling>
          <c:orientation val="minMax"/>
          <c:max val="800"/>
          <c:min val="400"/>
        </c:scaling>
        <c:delete val="0"/>
        <c:axPos val="b"/>
        <c:title>
          <c:tx>
            <c:rich>
              <a:bodyPr/>
              <a:lstStyle/>
              <a:p>
                <a:pPr>
                  <a:defRPr sz="1200"/>
                </a:pPr>
                <a:r>
                  <a:rPr lang="en-US" sz="1200"/>
                  <a:t>Wavelength, nm</a:t>
                </a:r>
              </a:p>
            </c:rich>
          </c:tx>
          <c:layout>
            <c:manualLayout>
              <c:xMode val="edge"/>
              <c:yMode val="edge"/>
              <c:x val="0.43859142419271097"/>
              <c:y val="0.93116374655021827"/>
            </c:manualLayout>
          </c:layout>
          <c:overlay val="0"/>
        </c:title>
        <c:numFmt formatCode="General" sourceLinked="1"/>
        <c:majorTickMark val="none"/>
        <c:minorTickMark val="none"/>
        <c:tickLblPos val="nextTo"/>
        <c:crossAx val="86106112"/>
        <c:crosses val="autoZero"/>
        <c:crossBetween val="midCat"/>
      </c:valAx>
      <c:valAx>
        <c:axId val="86106112"/>
        <c:scaling>
          <c:orientation val="minMax"/>
          <c:max val="35"/>
          <c:min val="0"/>
        </c:scaling>
        <c:delete val="0"/>
        <c:axPos val="l"/>
        <c:majorGridlines>
          <c:spPr>
            <a:ln w="3175">
              <a:noFill/>
              <a:prstDash val="sysDot"/>
            </a:ln>
          </c:spPr>
        </c:majorGridlines>
        <c:title>
          <c:tx>
            <c:rich>
              <a:bodyPr/>
              <a:lstStyle/>
              <a:p>
                <a:pPr>
                  <a:defRPr sz="1200"/>
                </a:pPr>
                <a:r>
                  <a:rPr lang="en-US" sz="1200"/>
                  <a:t>QE, %</a:t>
                </a:r>
              </a:p>
            </c:rich>
          </c:tx>
          <c:layout>
            <c:manualLayout>
              <c:xMode val="edge"/>
              <c:yMode val="edge"/>
              <c:x val="1.6533417619933145E-2"/>
              <c:y val="0.48089986601106066"/>
            </c:manualLayout>
          </c:layout>
          <c:overlay val="0"/>
        </c:title>
        <c:numFmt formatCode="0" sourceLinked="0"/>
        <c:majorTickMark val="none"/>
        <c:minorTickMark val="none"/>
        <c:tickLblPos val="nextTo"/>
        <c:crossAx val="86102784"/>
        <c:crosses val="autoZero"/>
        <c:crossBetween val="midCat"/>
      </c:valAx>
      <c:spPr>
        <a:ln>
          <a:solidFill>
            <a:schemeClr val="tx1">
              <a:lumMod val="50000"/>
              <a:lumOff val="50000"/>
            </a:schemeClr>
          </a:solidFill>
        </a:ln>
      </c:spPr>
    </c:plotArea>
    <c:legend>
      <c:legendPos val="b"/>
      <c:layout>
        <c:manualLayout>
          <c:xMode val="edge"/>
          <c:yMode val="edge"/>
          <c:x val="0.6406850594517064"/>
          <c:y val="0.3675237509112127"/>
          <c:w val="0.23672507478921637"/>
          <c:h val="0.31875068437445742"/>
        </c:manualLayout>
      </c:layout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dirty="0" smtClean="0"/>
              <a:t>QE (non-baked chamber)</a:t>
            </a:r>
            <a:endParaRPr lang="en-US" dirty="0"/>
          </a:p>
        </c:rich>
      </c:tx>
      <c:layout/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Summary!$A$8</c:f>
              <c:strCache>
                <c:ptCount val="1"/>
                <c:pt idx="0">
                  <c:v>QE (non-baked)</c:v>
                </c:pt>
              </c:strCache>
            </c:strRef>
          </c:tx>
          <c:spPr>
            <a:solidFill>
              <a:schemeClr val="accent4">
                <a:lumMod val="60000"/>
                <a:lumOff val="40000"/>
              </a:schemeClr>
            </a:solidFill>
          </c:spPr>
          <c:invertIfNegative val="0"/>
          <c:dPt>
            <c:idx val="0"/>
            <c:invertIfNegative val="0"/>
            <c:bubble3D val="0"/>
            <c:spPr>
              <a:solidFill>
                <a:srgbClr val="66FF99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67CB-4D43-B345-FED908D8CDE0}"/>
              </c:ext>
            </c:extLst>
          </c:dPt>
          <c:dPt>
            <c:idx val="2"/>
            <c:invertIfNegative val="0"/>
            <c:bubble3D val="0"/>
            <c:spPr>
              <a:solidFill>
                <a:srgbClr val="66FF99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67CB-4D43-B345-FED908D8CDE0}"/>
              </c:ext>
            </c:extLst>
          </c:dPt>
          <c:dPt>
            <c:idx val="3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4-67CB-4D43-B345-FED908D8CDE0}"/>
              </c:ext>
            </c:extLst>
          </c:dPt>
          <c:dPt>
            <c:idx val="4"/>
            <c:invertIfNegative val="0"/>
            <c:bubble3D val="0"/>
            <c:spPr>
              <a:solidFill>
                <a:srgbClr val="66FF99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6-67CB-4D43-B345-FED908D8CDE0}"/>
              </c:ext>
            </c:extLst>
          </c:dPt>
          <c:dPt>
            <c:idx val="5"/>
            <c:invertIfNegative val="0"/>
            <c:bubble3D val="0"/>
            <c:spPr>
              <a:solidFill>
                <a:schemeClr val="accent6">
                  <a:lumMod val="75000"/>
                </a:schemeClr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8-67CB-4D43-B345-FED908D8CDE0}"/>
              </c:ext>
            </c:extLst>
          </c:dPt>
          <c:dPt>
            <c:idx val="6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9-67CB-4D43-B345-FED908D8CDE0}"/>
              </c:ext>
            </c:extLst>
          </c:dPt>
          <c:dPt>
            <c:idx val="7"/>
            <c:invertIfNegative val="0"/>
            <c:bubble3D val="0"/>
            <c:spPr>
              <a:solidFill>
                <a:srgbClr val="66FF99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B-67CB-4D43-B345-FED908D8CDE0}"/>
              </c:ext>
            </c:extLst>
          </c:dPt>
          <c:dPt>
            <c:idx val="8"/>
            <c:invertIfNegative val="0"/>
            <c:bubble3D val="0"/>
            <c:spPr>
              <a:solidFill>
                <a:schemeClr val="accent6">
                  <a:lumMod val="75000"/>
                </a:schemeClr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D-67CB-4D43-B345-FED908D8CDE0}"/>
              </c:ext>
            </c:extLst>
          </c:dPt>
          <c:dPt>
            <c:idx val="9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E-67CB-4D43-B345-FED908D8CDE0}"/>
              </c:ext>
            </c:extLst>
          </c:dPt>
          <c:dPt>
            <c:idx val="10"/>
            <c:invertIfNegative val="0"/>
            <c:bubble3D val="0"/>
            <c:spPr>
              <a:solidFill>
                <a:srgbClr val="66FF99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0-67CB-4D43-B345-FED908D8CDE0}"/>
              </c:ext>
            </c:extLst>
          </c:dPt>
          <c:dPt>
            <c:idx val="11"/>
            <c:invertIfNegative val="0"/>
            <c:bubble3D val="0"/>
            <c:spPr>
              <a:solidFill>
                <a:schemeClr val="accent6">
                  <a:lumMod val="75000"/>
                </a:schemeClr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2-67CB-4D43-B345-FED908D8CDE0}"/>
              </c:ext>
            </c:extLst>
          </c:dPt>
          <c:dPt>
            <c:idx val="12"/>
            <c:invertIfNegative val="0"/>
            <c:bubble3D val="0"/>
            <c:spPr>
              <a:solidFill>
                <a:schemeClr val="accent6">
                  <a:lumMod val="60000"/>
                  <a:lumOff val="40000"/>
                </a:schemeClr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4-67CB-4D43-B345-FED908D8CDE0}"/>
              </c:ext>
            </c:extLst>
          </c:dPt>
          <c:dPt>
            <c:idx val="13"/>
            <c:invertIfNegative val="0"/>
            <c:bubble3D val="0"/>
            <c:spPr>
              <a:solidFill>
                <a:schemeClr val="accent6">
                  <a:lumMod val="60000"/>
                  <a:lumOff val="40000"/>
                </a:schemeClr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6-67CB-4D43-B345-FED908D8CDE0}"/>
              </c:ext>
            </c:extLst>
          </c:dPt>
          <c:dLbls>
            <c:dLbl>
              <c:idx val="1"/>
              <c:spPr>
                <a:noFill/>
              </c:spPr>
              <c:txPr>
                <a:bodyPr rot="0"/>
                <a:lstStyle/>
                <a:p>
                  <a:pPr>
                    <a:defRPr/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  <a:ln>
                <a:noFill/>
              </a:ln>
              <a:effectLst/>
            </c:spPr>
            <c:txPr>
              <a:bodyPr rot="0"/>
              <a:lstStyle/>
              <a:p>
                <a:pPr>
                  <a:defRPr/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errBars>
            <c:errBarType val="both"/>
            <c:errValType val="cust"/>
            <c:noEndCap val="0"/>
            <c:plus>
              <c:numRef>
                <c:f>Summary!$B$10:$O$10</c:f>
                <c:numCache>
                  <c:formatCode>General</c:formatCode>
                  <c:ptCount val="13"/>
                  <c:pt idx="0">
                    <c:v>9.2640864267460155E-2</c:v>
                  </c:pt>
                  <c:pt idx="1">
                    <c:v>0.15357360594179151</c:v>
                  </c:pt>
                  <c:pt idx="2">
                    <c:v>0.66993444714308636</c:v>
                  </c:pt>
                  <c:pt idx="3">
                    <c:v>5.6441781581342491E-2</c:v>
                  </c:pt>
                  <c:pt idx="4">
                    <c:v>4.9265926724709697E-2</c:v>
                  </c:pt>
                  <c:pt idx="5">
                    <c:v>9.3595979310236915E-2</c:v>
                  </c:pt>
                  <c:pt idx="6">
                    <c:v>0.45713099353497744</c:v>
                  </c:pt>
                  <c:pt idx="7">
                    <c:v>5.226938351256042E-2</c:v>
                  </c:pt>
                  <c:pt idx="8">
                    <c:v>0.44495305329194035</c:v>
                  </c:pt>
                  <c:pt idx="9">
                    <c:v>0.41020140236109742</c:v>
                  </c:pt>
                  <c:pt idx="10">
                    <c:v>0.10410407328060918</c:v>
                  </c:pt>
                  <c:pt idx="11">
                    <c:v>0.44578482817951171</c:v>
                  </c:pt>
                  <c:pt idx="12">
                    <c:v>2.5794131913326076E-2</c:v>
                  </c:pt>
                </c:numCache>
              </c:numRef>
            </c:plus>
            <c:minus>
              <c:numRef>
                <c:f>Summary!$B$10:$O$10</c:f>
                <c:numCache>
                  <c:formatCode>General</c:formatCode>
                  <c:ptCount val="13"/>
                  <c:pt idx="0">
                    <c:v>9.2640864267460155E-2</c:v>
                  </c:pt>
                  <c:pt idx="1">
                    <c:v>0.15357360594179151</c:v>
                  </c:pt>
                  <c:pt idx="2">
                    <c:v>0.66993444714308636</c:v>
                  </c:pt>
                  <c:pt idx="3">
                    <c:v>5.6441781581342491E-2</c:v>
                  </c:pt>
                  <c:pt idx="4">
                    <c:v>4.9265926724709697E-2</c:v>
                  </c:pt>
                  <c:pt idx="5">
                    <c:v>9.3595979310236915E-2</c:v>
                  </c:pt>
                  <c:pt idx="6">
                    <c:v>0.45713099353497744</c:v>
                  </c:pt>
                  <c:pt idx="7">
                    <c:v>5.226938351256042E-2</c:v>
                  </c:pt>
                  <c:pt idx="8">
                    <c:v>0.44495305329194035</c:v>
                  </c:pt>
                  <c:pt idx="9">
                    <c:v>0.41020140236109742</c:v>
                  </c:pt>
                  <c:pt idx="10">
                    <c:v>0.10410407328060918</c:v>
                  </c:pt>
                  <c:pt idx="11">
                    <c:v>0.44578482817951171</c:v>
                  </c:pt>
                  <c:pt idx="12">
                    <c:v>2.5794131913326076E-2</c:v>
                  </c:pt>
                </c:numCache>
              </c:numRef>
            </c:minus>
          </c:errBars>
          <c:cat>
            <c:strRef>
              <c:f>Summary!$B$16:$N$16</c:f>
              <c:strCache>
                <c:ptCount val="12"/>
                <c:pt idx="0">
                  <c:v>RT1</c:v>
                </c:pt>
                <c:pt idx="1">
                  <c:v>LN1</c:v>
                </c:pt>
                <c:pt idx="2">
                  <c:v>RT2-a post LN1</c:v>
                </c:pt>
                <c:pt idx="3">
                  <c:v>LN2</c:v>
                </c:pt>
                <c:pt idx="4">
                  <c:v>RT3 post LN2</c:v>
                </c:pt>
                <c:pt idx="5">
                  <c:v>RT4 post heating</c:v>
                </c:pt>
                <c:pt idx="6">
                  <c:v>LN3</c:v>
                </c:pt>
                <c:pt idx="7">
                  <c:v>RT5 post LN3</c:v>
                </c:pt>
                <c:pt idx="8">
                  <c:v>RT6 post heating</c:v>
                </c:pt>
                <c:pt idx="9">
                  <c:v>LN4</c:v>
                </c:pt>
                <c:pt idx="10">
                  <c:v>RT7 post LN4</c:v>
                </c:pt>
                <c:pt idx="11">
                  <c:v>RT8 post heating</c:v>
                </c:pt>
              </c:strCache>
            </c:strRef>
          </c:cat>
          <c:val>
            <c:numRef>
              <c:f>Summary!$B$8:$N$8</c:f>
              <c:numCache>
                <c:formatCode>_(* #,##0.00_);_(* \(#,##0.00\);_(* "-"??_);_(@_)</c:formatCode>
                <c:ptCount val="12"/>
                <c:pt idx="0">
                  <c:v>4.6320432133730076</c:v>
                </c:pt>
                <c:pt idx="1">
                  <c:v>1.5458523654437222</c:v>
                </c:pt>
                <c:pt idx="2">
                  <c:v>2.2505716674133756</c:v>
                </c:pt>
                <c:pt idx="3">
                  <c:v>0.54703740760851693</c:v>
                </c:pt>
                <c:pt idx="4">
                  <c:v>0.56309742697095611</c:v>
                </c:pt>
                <c:pt idx="5">
                  <c:v>5.333838958606762</c:v>
                </c:pt>
                <c:pt idx="6">
                  <c:v>1.2881652060325872</c:v>
                </c:pt>
                <c:pt idx="7">
                  <c:v>1.5239522425730077</c:v>
                </c:pt>
                <c:pt idx="8">
                  <c:v>5.1206839751649245</c:v>
                </c:pt>
                <c:pt idx="9">
                  <c:v>1.168709125090909</c:v>
                </c:pt>
                <c:pt idx="10">
                  <c:v>1.5968036100277345</c:v>
                </c:pt>
                <c:pt idx="11">
                  <c:v>4.611518345662236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18-67CB-4D43-B345-FED908D8CDE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38"/>
        <c:axId val="75704576"/>
        <c:axId val="75714560"/>
      </c:barChart>
      <c:catAx>
        <c:axId val="7570457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 sz="1200" b="1"/>
            </a:pPr>
            <a:endParaRPr lang="en-US"/>
          </a:p>
        </c:txPr>
        <c:crossAx val="75714560"/>
        <c:crosses val="autoZero"/>
        <c:auto val="0"/>
        <c:lblAlgn val="ctr"/>
        <c:lblOffset val="100"/>
        <c:noMultiLvlLbl val="0"/>
      </c:catAx>
      <c:valAx>
        <c:axId val="75714560"/>
        <c:scaling>
          <c:orientation val="minMax"/>
        </c:scaling>
        <c:delete val="0"/>
        <c:axPos val="l"/>
        <c:majorGridlines>
          <c:spPr>
            <a:ln>
              <a:noFill/>
              <a:prstDash val="sysDot"/>
            </a:ln>
          </c:spPr>
        </c:majorGridlines>
        <c:title>
          <c:tx>
            <c:rich>
              <a:bodyPr/>
              <a:lstStyle/>
              <a:p>
                <a:pPr>
                  <a:defRPr sz="1600"/>
                </a:pPr>
                <a:r>
                  <a:rPr lang="en-US" sz="1600"/>
                  <a:t>QE,</a:t>
                </a:r>
                <a:r>
                  <a:rPr lang="en-US" sz="1600" baseline="0"/>
                  <a:t> %</a:t>
                </a:r>
                <a:endParaRPr lang="en-US" sz="1600"/>
              </a:p>
            </c:rich>
          </c:tx>
          <c:layout>
            <c:manualLayout>
              <c:xMode val="edge"/>
              <c:yMode val="edge"/>
              <c:x val="1.1723107244102582E-2"/>
              <c:y val="0.38528930152387669"/>
            </c:manualLayout>
          </c:layout>
          <c:overlay val="0"/>
        </c:title>
        <c:numFmt formatCode="General" sourceLinked="0"/>
        <c:majorTickMark val="none"/>
        <c:minorTickMark val="none"/>
        <c:tickLblPos val="nextTo"/>
        <c:txPr>
          <a:bodyPr/>
          <a:lstStyle/>
          <a:p>
            <a:pPr>
              <a:defRPr sz="1200" b="1"/>
            </a:pPr>
            <a:endParaRPr lang="en-US"/>
          </a:p>
        </c:txPr>
        <c:crossAx val="75704576"/>
        <c:crosses val="autoZero"/>
        <c:crossBetween val="between"/>
      </c:valAx>
      <c:spPr>
        <a:ln>
          <a:noFill/>
        </a:ln>
      </c:spPr>
    </c:plotArea>
    <c:plotVisOnly val="1"/>
    <c:dispBlanksAs val="gap"/>
    <c:showDLblsOverMax val="0"/>
  </c:chart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dirty="0" smtClean="0"/>
              <a:t>QE (baked chamber)</a:t>
            </a:r>
            <a:endParaRPr lang="en-US" dirty="0"/>
          </a:p>
        </c:rich>
      </c:tx>
      <c:layout/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Summary!$AB$8</c:f>
              <c:strCache>
                <c:ptCount val="1"/>
                <c:pt idx="0">
                  <c:v>QE (Baked)</c:v>
                </c:pt>
              </c:strCache>
            </c:strRef>
          </c:tx>
          <c:spPr>
            <a:solidFill>
              <a:schemeClr val="accent4">
                <a:lumMod val="60000"/>
                <a:lumOff val="40000"/>
              </a:schemeClr>
            </a:solidFill>
          </c:spPr>
          <c:invertIfNegative val="0"/>
          <c:dPt>
            <c:idx val="0"/>
            <c:invertIfNegative val="0"/>
            <c:bubble3D val="0"/>
            <c:spPr>
              <a:solidFill>
                <a:srgbClr val="66FF66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074B-47EE-B3EF-90FAD92FE77D}"/>
              </c:ext>
            </c:extLst>
          </c:dPt>
          <c:dPt>
            <c:idx val="2"/>
            <c:invertIfNegative val="0"/>
            <c:bubble3D val="0"/>
            <c:spPr>
              <a:solidFill>
                <a:srgbClr val="66FF66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074B-47EE-B3EF-90FAD92FE77D}"/>
              </c:ext>
            </c:extLst>
          </c:dPt>
          <c:dPt>
            <c:idx val="3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4-074B-47EE-B3EF-90FAD92FE77D}"/>
              </c:ext>
            </c:extLst>
          </c:dPt>
          <c:dPt>
            <c:idx val="4"/>
            <c:invertIfNegative val="0"/>
            <c:bubble3D val="0"/>
            <c:spPr>
              <a:solidFill>
                <a:srgbClr val="66FF66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6-074B-47EE-B3EF-90FAD92FE77D}"/>
              </c:ext>
            </c:extLst>
          </c:dPt>
          <c:dPt>
            <c:idx val="5"/>
            <c:invertIfNegative val="0"/>
            <c:bubble3D val="0"/>
            <c:spPr>
              <a:solidFill>
                <a:schemeClr val="accent6">
                  <a:lumMod val="75000"/>
                </a:schemeClr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8-074B-47EE-B3EF-90FAD92FE77D}"/>
              </c:ext>
            </c:extLst>
          </c:dPt>
          <c:dPt>
            <c:idx val="6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9-074B-47EE-B3EF-90FAD92FE77D}"/>
              </c:ext>
            </c:extLst>
          </c:dPt>
          <c:dPt>
            <c:idx val="7"/>
            <c:invertIfNegative val="0"/>
            <c:bubble3D val="0"/>
            <c:spPr>
              <a:solidFill>
                <a:schemeClr val="accent6">
                  <a:lumMod val="40000"/>
                  <a:lumOff val="60000"/>
                </a:schemeClr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B-074B-47EE-B3EF-90FAD92FE77D}"/>
              </c:ext>
            </c:extLst>
          </c:dPt>
          <c:dPt>
            <c:idx val="8"/>
            <c:invertIfNegative val="0"/>
            <c:bubble3D val="0"/>
            <c:spPr>
              <a:solidFill>
                <a:schemeClr val="accent6">
                  <a:lumMod val="75000"/>
                </a:schemeClr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D-074B-47EE-B3EF-90FAD92FE77D}"/>
              </c:ext>
            </c:extLst>
          </c:dPt>
          <c:dPt>
            <c:idx val="9"/>
            <c:invertIfNegative val="0"/>
            <c:bubble3D val="0"/>
            <c:spPr>
              <a:solidFill>
                <a:schemeClr val="accent6">
                  <a:lumMod val="75000"/>
                </a:schemeClr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F-074B-47EE-B3EF-90FAD92FE77D}"/>
              </c:ext>
            </c:extLst>
          </c:dPt>
          <c:dPt>
            <c:idx val="11"/>
            <c:invertIfNegative val="0"/>
            <c:bubble3D val="0"/>
            <c:spPr>
              <a:solidFill>
                <a:schemeClr val="accent6">
                  <a:lumMod val="40000"/>
                  <a:lumOff val="60000"/>
                </a:schemeClr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1-074B-47EE-B3EF-90FAD92FE77D}"/>
              </c:ext>
            </c:extLst>
          </c:dPt>
          <c:dPt>
            <c:idx val="12"/>
            <c:invertIfNegative val="0"/>
            <c:bubble3D val="0"/>
            <c:spPr>
              <a:solidFill>
                <a:schemeClr val="accent6">
                  <a:lumMod val="75000"/>
                </a:schemeClr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3-074B-47EE-B3EF-90FAD92FE77D}"/>
              </c:ext>
            </c:extLst>
          </c:dPt>
          <c:dPt>
            <c:idx val="13"/>
            <c:invertIfNegative val="0"/>
            <c:bubble3D val="0"/>
            <c:spPr>
              <a:solidFill>
                <a:schemeClr val="accent6">
                  <a:lumMod val="60000"/>
                  <a:lumOff val="40000"/>
                </a:schemeClr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5-074B-47EE-B3EF-90FAD92FE77D}"/>
              </c:ext>
            </c:extLst>
          </c:dPt>
          <c:dLbls>
            <c:dLbl>
              <c:idx val="1"/>
              <c:spPr>
                <a:noFill/>
              </c:spPr>
              <c:txPr>
                <a:bodyPr rot="0"/>
                <a:lstStyle/>
                <a:p>
                  <a:pPr>
                    <a:defRPr/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2.6795289683454794E-3"/>
                  <c:y val="0.13383736755127831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074B-47EE-B3EF-90FAD92FE77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/>
              <a:lstStyle/>
              <a:p>
                <a:pPr>
                  <a:defRPr/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errBars>
            <c:errBarType val="both"/>
            <c:errValType val="cust"/>
            <c:noEndCap val="0"/>
            <c:plus>
              <c:numRef>
                <c:f>Summary!$AC$10:$AH$10</c:f>
                <c:numCache>
                  <c:formatCode>General</c:formatCode>
                  <c:ptCount val="6"/>
                  <c:pt idx="0">
                    <c:v>0.56378522481707549</c:v>
                  </c:pt>
                  <c:pt idx="1">
                    <c:v>0.59323071758075141</c:v>
                  </c:pt>
                  <c:pt idx="2">
                    <c:v>1.9703375093816018</c:v>
                  </c:pt>
                  <c:pt idx="3">
                    <c:v>1.5143609265040328</c:v>
                  </c:pt>
                  <c:pt idx="4">
                    <c:v>0.1484260184923713</c:v>
                  </c:pt>
                  <c:pt idx="5">
                    <c:v>0.13872951676595663</c:v>
                  </c:pt>
                </c:numCache>
              </c:numRef>
            </c:plus>
            <c:minus>
              <c:numRef>
                <c:f>Summary!$AC$10:$AH$10</c:f>
                <c:numCache>
                  <c:formatCode>General</c:formatCode>
                  <c:ptCount val="6"/>
                  <c:pt idx="0">
                    <c:v>0.56378522481707549</c:v>
                  </c:pt>
                  <c:pt idx="1">
                    <c:v>0.59323071758075141</c:v>
                  </c:pt>
                  <c:pt idx="2">
                    <c:v>1.9703375093816018</c:v>
                  </c:pt>
                  <c:pt idx="3">
                    <c:v>1.5143609265040328</c:v>
                  </c:pt>
                  <c:pt idx="4">
                    <c:v>0.1484260184923713</c:v>
                  </c:pt>
                  <c:pt idx="5">
                    <c:v>0.13872951676595663</c:v>
                  </c:pt>
                </c:numCache>
              </c:numRef>
            </c:minus>
          </c:errBars>
          <c:cat>
            <c:strRef>
              <c:f>Summary!$AC$16:$AH$16</c:f>
              <c:strCache>
                <c:ptCount val="6"/>
                <c:pt idx="0">
                  <c:v>RT1</c:v>
                </c:pt>
                <c:pt idx="1">
                  <c:v>LN1</c:v>
                </c:pt>
                <c:pt idx="2">
                  <c:v>RT2</c:v>
                </c:pt>
                <c:pt idx="3">
                  <c:v>LN2</c:v>
                </c:pt>
                <c:pt idx="4">
                  <c:v>RT3</c:v>
                </c:pt>
                <c:pt idx="5">
                  <c:v>RT5 post heating</c:v>
                </c:pt>
              </c:strCache>
            </c:strRef>
          </c:cat>
          <c:val>
            <c:numRef>
              <c:f>Summary!$AC$8:$AH$8</c:f>
              <c:numCache>
                <c:formatCode>_(* #,##0.00_);_(* \(#,##0.00\);_(* "-"??_);_(@_)</c:formatCode>
                <c:ptCount val="6"/>
                <c:pt idx="0">
                  <c:v>10.314415672720038</c:v>
                </c:pt>
                <c:pt idx="1">
                  <c:v>6.6856511986210734</c:v>
                </c:pt>
                <c:pt idx="2">
                  <c:v>10.22266519494551</c:v>
                </c:pt>
                <c:pt idx="3">
                  <c:v>2.8438009106751032</c:v>
                </c:pt>
                <c:pt idx="4">
                  <c:v>4.0387971078580698</c:v>
                </c:pt>
                <c:pt idx="5">
                  <c:v>1.3378964084152767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17-074B-47EE-B3EF-90FAD92FE77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38"/>
        <c:axId val="74770688"/>
        <c:axId val="76169216"/>
      </c:barChart>
      <c:catAx>
        <c:axId val="7477068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 sz="1200" b="1"/>
            </a:pPr>
            <a:endParaRPr lang="en-US"/>
          </a:p>
        </c:txPr>
        <c:crossAx val="76169216"/>
        <c:crossesAt val="0"/>
        <c:auto val="0"/>
        <c:lblAlgn val="ctr"/>
        <c:lblOffset val="100"/>
        <c:noMultiLvlLbl val="0"/>
      </c:catAx>
      <c:valAx>
        <c:axId val="76169216"/>
        <c:scaling>
          <c:orientation val="minMax"/>
          <c:max val="13"/>
          <c:min val="0"/>
        </c:scaling>
        <c:delete val="0"/>
        <c:axPos val="l"/>
        <c:majorGridlines>
          <c:spPr>
            <a:ln>
              <a:noFill/>
              <a:prstDash val="sysDot"/>
            </a:ln>
          </c:spPr>
        </c:majorGridlines>
        <c:title>
          <c:tx>
            <c:rich>
              <a:bodyPr/>
              <a:lstStyle/>
              <a:p>
                <a:pPr>
                  <a:defRPr sz="1600"/>
                </a:pPr>
                <a:r>
                  <a:rPr lang="en-US" sz="1600" dirty="0"/>
                  <a:t>QE,</a:t>
                </a:r>
                <a:r>
                  <a:rPr lang="en-US" sz="1600" baseline="0" dirty="0"/>
                  <a:t> %</a:t>
                </a:r>
                <a:endParaRPr lang="en-US" sz="1600" dirty="0"/>
              </a:p>
            </c:rich>
          </c:tx>
          <c:layout>
            <c:manualLayout>
              <c:xMode val="edge"/>
              <c:yMode val="edge"/>
              <c:x val="1.2457868648913366E-2"/>
              <c:y val="0.44972609180329609"/>
            </c:manualLayout>
          </c:layout>
          <c:overlay val="0"/>
        </c:title>
        <c:numFmt formatCode="General" sourceLinked="0"/>
        <c:majorTickMark val="none"/>
        <c:minorTickMark val="none"/>
        <c:tickLblPos val="nextTo"/>
        <c:txPr>
          <a:bodyPr/>
          <a:lstStyle/>
          <a:p>
            <a:pPr>
              <a:defRPr sz="1200" b="1"/>
            </a:pPr>
            <a:endParaRPr lang="en-US"/>
          </a:p>
        </c:txPr>
        <c:crossAx val="74770688"/>
        <c:crosses val="autoZero"/>
        <c:crossBetween val="between"/>
      </c:valAx>
      <c:spPr>
        <a:ln>
          <a:noFill/>
        </a:ln>
      </c:spPr>
    </c:plotArea>
    <c:plotVisOnly val="1"/>
    <c:dispBlanksAs val="gap"/>
    <c:showDLblsOverMax val="0"/>
  </c:chart>
  <c:externalData r:id="rId1">
    <c:autoUpdate val="0"/>
  </c:externalData>
  <c:userShapes r:id="rId2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dirty="0"/>
              <a:t>QE </a:t>
            </a:r>
            <a:r>
              <a:rPr lang="en-US" dirty="0" smtClean="0"/>
              <a:t>(baked chamber)</a:t>
            </a:r>
            <a:endParaRPr lang="en-US" dirty="0"/>
          </a:p>
        </c:rich>
      </c:tx>
      <c:layout/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Summary!$AB$8</c:f>
              <c:strCache>
                <c:ptCount val="1"/>
                <c:pt idx="0">
                  <c:v>QE (Baked)</c:v>
                </c:pt>
              </c:strCache>
            </c:strRef>
          </c:tx>
          <c:spPr>
            <a:solidFill>
              <a:schemeClr val="accent4">
                <a:lumMod val="60000"/>
                <a:lumOff val="40000"/>
              </a:schemeClr>
            </a:solidFill>
          </c:spPr>
          <c:invertIfNegative val="0"/>
          <c:dPt>
            <c:idx val="0"/>
            <c:invertIfNegative val="0"/>
            <c:bubble3D val="0"/>
            <c:spPr>
              <a:solidFill>
                <a:srgbClr val="66FF66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4974-451B-AAEE-35CF6A7D6D1D}"/>
              </c:ext>
            </c:extLst>
          </c:dPt>
          <c:dPt>
            <c:idx val="2"/>
            <c:invertIfNegative val="0"/>
            <c:bubble3D val="0"/>
            <c:spPr>
              <a:solidFill>
                <a:srgbClr val="66FF66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4974-451B-AAEE-35CF6A7D6D1D}"/>
              </c:ext>
            </c:extLst>
          </c:dPt>
          <c:dPt>
            <c:idx val="3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4-4974-451B-AAEE-35CF6A7D6D1D}"/>
              </c:ext>
            </c:extLst>
          </c:dPt>
          <c:dPt>
            <c:idx val="4"/>
            <c:invertIfNegative val="0"/>
            <c:bubble3D val="0"/>
            <c:spPr>
              <a:solidFill>
                <a:srgbClr val="66FF66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6-4974-451B-AAEE-35CF6A7D6D1D}"/>
              </c:ext>
            </c:extLst>
          </c:dPt>
          <c:dPt>
            <c:idx val="5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8-4974-451B-AAEE-35CF6A7D6D1D}"/>
              </c:ext>
            </c:extLst>
          </c:dPt>
          <c:dPt>
            <c:idx val="6"/>
            <c:invertIfNegative val="0"/>
            <c:bubble3D val="0"/>
            <c:spPr>
              <a:solidFill>
                <a:srgbClr val="66FF66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A-4974-451B-AAEE-35CF6A7D6D1D}"/>
              </c:ext>
            </c:extLst>
          </c:dPt>
          <c:dPt>
            <c:idx val="7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C-4974-451B-AAEE-35CF6A7D6D1D}"/>
              </c:ext>
            </c:extLst>
          </c:dPt>
          <c:dPt>
            <c:idx val="8"/>
            <c:invertIfNegative val="0"/>
            <c:bubble3D val="0"/>
            <c:spPr>
              <a:solidFill>
                <a:srgbClr val="66FF66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E-4974-451B-AAEE-35CF6A7D6D1D}"/>
              </c:ext>
            </c:extLst>
          </c:dPt>
          <c:dPt>
            <c:idx val="9"/>
            <c:invertIfNegative val="0"/>
            <c:bubble3D val="0"/>
            <c:spPr>
              <a:solidFill>
                <a:schemeClr val="accent6">
                  <a:lumMod val="75000"/>
                </a:schemeClr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0-4974-451B-AAEE-35CF6A7D6D1D}"/>
              </c:ext>
            </c:extLst>
          </c:dPt>
          <c:dPt>
            <c:idx val="11"/>
            <c:invertIfNegative val="0"/>
            <c:bubble3D val="0"/>
            <c:spPr>
              <a:solidFill>
                <a:schemeClr val="accent6">
                  <a:lumMod val="40000"/>
                  <a:lumOff val="60000"/>
                </a:schemeClr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2-4974-451B-AAEE-35CF6A7D6D1D}"/>
              </c:ext>
            </c:extLst>
          </c:dPt>
          <c:dPt>
            <c:idx val="12"/>
            <c:invertIfNegative val="0"/>
            <c:bubble3D val="0"/>
            <c:spPr>
              <a:solidFill>
                <a:schemeClr val="accent6">
                  <a:lumMod val="75000"/>
                </a:schemeClr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4-4974-451B-AAEE-35CF6A7D6D1D}"/>
              </c:ext>
            </c:extLst>
          </c:dPt>
          <c:dPt>
            <c:idx val="13"/>
            <c:invertIfNegative val="0"/>
            <c:bubble3D val="0"/>
            <c:spPr>
              <a:solidFill>
                <a:schemeClr val="accent6">
                  <a:lumMod val="60000"/>
                  <a:lumOff val="40000"/>
                </a:schemeClr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6-4974-451B-AAEE-35CF6A7D6D1D}"/>
              </c:ext>
            </c:extLst>
          </c:dPt>
          <c:dLbls>
            <c:dLbl>
              <c:idx val="1"/>
              <c:spPr>
                <a:noFill/>
              </c:spPr>
              <c:txPr>
                <a:bodyPr rot="0"/>
                <a:lstStyle/>
                <a:p>
                  <a:pPr>
                    <a:defRPr/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  <a:ln>
                <a:noFill/>
              </a:ln>
              <a:effectLst/>
            </c:spPr>
            <c:txPr>
              <a:bodyPr rot="0"/>
              <a:lstStyle/>
              <a:p>
                <a:pPr>
                  <a:defRPr/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errBars>
            <c:errBarType val="both"/>
            <c:errValType val="cust"/>
            <c:noEndCap val="0"/>
            <c:plus>
              <c:numRef>
                <c:f>Summary!$AJ$20:$AR$20</c:f>
                <c:numCache>
                  <c:formatCode>General</c:formatCode>
                  <c:ptCount val="9"/>
                  <c:pt idx="0">
                    <c:v>0.60206791380262747</c:v>
                  </c:pt>
                  <c:pt idx="1">
                    <c:v>0.40436024583119345</c:v>
                  </c:pt>
                  <c:pt idx="2">
                    <c:v>0.26789581400470247</c:v>
                  </c:pt>
                  <c:pt idx="3">
                    <c:v>0.32948637143014459</c:v>
                  </c:pt>
                  <c:pt idx="4">
                    <c:v>0.33809999999999996</c:v>
                  </c:pt>
                  <c:pt idx="5">
                    <c:v>0.2235</c:v>
                  </c:pt>
                  <c:pt idx="6">
                    <c:v>0.38669999999999999</c:v>
                  </c:pt>
                  <c:pt idx="7">
                    <c:v>0.21870000000000001</c:v>
                  </c:pt>
                  <c:pt idx="8">
                    <c:v>0.33150000000000002</c:v>
                  </c:pt>
                </c:numCache>
              </c:numRef>
            </c:plus>
            <c:minus>
              <c:numRef>
                <c:f>Summary!$AJ$20:$AR$20</c:f>
                <c:numCache>
                  <c:formatCode>General</c:formatCode>
                  <c:ptCount val="9"/>
                  <c:pt idx="0">
                    <c:v>0.60206791380262747</c:v>
                  </c:pt>
                  <c:pt idx="1">
                    <c:v>0.40436024583119345</c:v>
                  </c:pt>
                  <c:pt idx="2">
                    <c:v>0.26789581400470247</c:v>
                  </c:pt>
                  <c:pt idx="3">
                    <c:v>0.32948637143014459</c:v>
                  </c:pt>
                  <c:pt idx="4">
                    <c:v>0.33809999999999996</c:v>
                  </c:pt>
                  <c:pt idx="5">
                    <c:v>0.2235</c:v>
                  </c:pt>
                  <c:pt idx="6">
                    <c:v>0.38669999999999999</c:v>
                  </c:pt>
                  <c:pt idx="7">
                    <c:v>0.21870000000000001</c:v>
                  </c:pt>
                  <c:pt idx="8">
                    <c:v>0.33150000000000002</c:v>
                  </c:pt>
                </c:numCache>
              </c:numRef>
            </c:minus>
          </c:errBars>
          <c:cat>
            <c:strRef>
              <c:f>Summary!$AJ$19:$AR$19</c:f>
              <c:strCache>
                <c:ptCount val="9"/>
                <c:pt idx="0">
                  <c:v>RT (1)</c:v>
                </c:pt>
                <c:pt idx="1">
                  <c:v>77 K (1)</c:v>
                </c:pt>
                <c:pt idx="2">
                  <c:v>RT (2) post 77 K (1)</c:v>
                </c:pt>
                <c:pt idx="3">
                  <c:v>77 K (2)</c:v>
                </c:pt>
                <c:pt idx="4">
                  <c:v>RT (3) post 77 K (2)</c:v>
                </c:pt>
                <c:pt idx="5">
                  <c:v>77 K (3)</c:v>
                </c:pt>
                <c:pt idx="6">
                  <c:v>RT (5) post 77 K (3)</c:v>
                </c:pt>
                <c:pt idx="7">
                  <c:v>77 K (4)</c:v>
                </c:pt>
                <c:pt idx="8">
                  <c:v>RT (7)</c:v>
                </c:pt>
              </c:strCache>
            </c:strRef>
          </c:cat>
          <c:val>
            <c:numRef>
              <c:f>Summary!$AJ$18:$AR$18</c:f>
              <c:numCache>
                <c:formatCode>_(* #,##0.00_);_(* \(#,##0.00\);_(* "-"??_);_(@_)</c:formatCode>
                <c:ptCount val="9"/>
                <c:pt idx="0">
                  <c:v>6.782133583701631</c:v>
                </c:pt>
                <c:pt idx="1">
                  <c:v>6.2038738634555273</c:v>
                </c:pt>
                <c:pt idx="2">
                  <c:v>9.8276016221132174</c:v>
                </c:pt>
                <c:pt idx="3">
                  <c:v>6.4973898610488092</c:v>
                </c:pt>
                <c:pt idx="4">
                  <c:v>11.27</c:v>
                </c:pt>
                <c:pt idx="5">
                  <c:v>7.45</c:v>
                </c:pt>
                <c:pt idx="6">
                  <c:v>12.89</c:v>
                </c:pt>
                <c:pt idx="7">
                  <c:v>7.29</c:v>
                </c:pt>
                <c:pt idx="8">
                  <c:v>11.05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18-4974-451B-AAEE-35CF6A7D6D1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38"/>
        <c:axId val="84445056"/>
        <c:axId val="84446592"/>
      </c:barChart>
      <c:catAx>
        <c:axId val="8444505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 sz="1200" b="1"/>
            </a:pPr>
            <a:endParaRPr lang="en-US"/>
          </a:p>
        </c:txPr>
        <c:crossAx val="84446592"/>
        <c:crosses val="autoZero"/>
        <c:auto val="0"/>
        <c:lblAlgn val="ctr"/>
        <c:lblOffset val="100"/>
        <c:noMultiLvlLbl val="0"/>
      </c:catAx>
      <c:valAx>
        <c:axId val="84446592"/>
        <c:scaling>
          <c:orientation val="minMax"/>
          <c:max val="14"/>
        </c:scaling>
        <c:delete val="0"/>
        <c:axPos val="l"/>
        <c:majorGridlines>
          <c:spPr>
            <a:ln>
              <a:noFill/>
              <a:prstDash val="sysDot"/>
            </a:ln>
          </c:spPr>
        </c:majorGridlines>
        <c:title>
          <c:tx>
            <c:rich>
              <a:bodyPr/>
              <a:lstStyle/>
              <a:p>
                <a:pPr>
                  <a:defRPr sz="1600"/>
                </a:pPr>
                <a:r>
                  <a:rPr lang="en-US" sz="1600"/>
                  <a:t>QE,</a:t>
                </a:r>
                <a:r>
                  <a:rPr lang="en-US" sz="1600" baseline="0"/>
                  <a:t> %</a:t>
                </a:r>
                <a:endParaRPr lang="en-US" sz="1600"/>
              </a:p>
            </c:rich>
          </c:tx>
          <c:layout>
            <c:manualLayout>
              <c:xMode val="edge"/>
              <c:yMode val="edge"/>
              <c:x val="1.1249850804642927E-2"/>
              <c:y val="0.39068995469247642"/>
            </c:manualLayout>
          </c:layout>
          <c:overlay val="0"/>
        </c:title>
        <c:numFmt formatCode="General" sourceLinked="0"/>
        <c:majorTickMark val="none"/>
        <c:minorTickMark val="none"/>
        <c:tickLblPos val="nextTo"/>
        <c:txPr>
          <a:bodyPr/>
          <a:lstStyle/>
          <a:p>
            <a:pPr>
              <a:defRPr sz="1200" b="1"/>
            </a:pPr>
            <a:endParaRPr lang="en-US"/>
          </a:p>
        </c:txPr>
        <c:crossAx val="84445056"/>
        <c:crosses val="autoZero"/>
        <c:crossBetween val="between"/>
      </c:valAx>
      <c:spPr>
        <a:ln>
          <a:noFill/>
        </a:ln>
      </c:spPr>
    </c:plotArea>
    <c:plotVisOnly val="1"/>
    <c:dispBlanksAs val="gap"/>
    <c:showDLblsOverMax val="0"/>
  </c:chart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0822509115859737"/>
          <c:y val="0.12391423472743429"/>
          <c:w val="0.84038996493524321"/>
          <c:h val="0.74072867085394967"/>
        </c:manualLayout>
      </c:layout>
      <c:scatterChart>
        <c:scatterStyle val="lineMarker"/>
        <c:varyColors val="0"/>
        <c:ser>
          <c:idx val="0"/>
          <c:order val="0"/>
          <c:tx>
            <c:strRef>
              <c:f>SR!$E$130</c:f>
              <c:strCache>
                <c:ptCount val="1"/>
                <c:pt idx="0">
                  <c:v>RT Avg</c:v>
                </c:pt>
              </c:strCache>
            </c:strRef>
          </c:tx>
          <c:spPr>
            <a:ln w="15875">
              <a:solidFill>
                <a:srgbClr val="FF0000"/>
              </a:solidFill>
              <a:prstDash val="sysDash"/>
            </a:ln>
          </c:spPr>
          <c:marker>
            <c:symbol val="circle"/>
            <c:size val="4"/>
            <c:spPr>
              <a:solidFill>
                <a:schemeClr val="accent6">
                  <a:lumMod val="20000"/>
                  <a:lumOff val="80000"/>
                </a:schemeClr>
              </a:solidFill>
              <a:ln>
                <a:solidFill>
                  <a:srgbClr val="FF0000"/>
                </a:solidFill>
              </a:ln>
            </c:spPr>
          </c:marker>
          <c:xVal>
            <c:numRef>
              <c:f>SR!$A$131:$A$173</c:f>
              <c:numCache>
                <c:formatCode>General</c:formatCode>
                <c:ptCount val="43"/>
                <c:pt idx="0">
                  <c:v>410</c:v>
                </c:pt>
                <c:pt idx="1">
                  <c:v>420</c:v>
                </c:pt>
                <c:pt idx="2">
                  <c:v>430</c:v>
                </c:pt>
                <c:pt idx="3">
                  <c:v>440</c:v>
                </c:pt>
                <c:pt idx="4">
                  <c:v>450</c:v>
                </c:pt>
                <c:pt idx="5">
                  <c:v>460</c:v>
                </c:pt>
                <c:pt idx="6">
                  <c:v>470</c:v>
                </c:pt>
                <c:pt idx="7">
                  <c:v>480</c:v>
                </c:pt>
                <c:pt idx="8">
                  <c:v>490</c:v>
                </c:pt>
                <c:pt idx="9">
                  <c:v>500</c:v>
                </c:pt>
                <c:pt idx="10">
                  <c:v>510</c:v>
                </c:pt>
                <c:pt idx="11">
                  <c:v>520</c:v>
                </c:pt>
                <c:pt idx="12">
                  <c:v>530</c:v>
                </c:pt>
                <c:pt idx="13">
                  <c:v>540</c:v>
                </c:pt>
                <c:pt idx="14">
                  <c:v>550</c:v>
                </c:pt>
                <c:pt idx="15">
                  <c:v>560</c:v>
                </c:pt>
                <c:pt idx="16">
                  <c:v>570</c:v>
                </c:pt>
                <c:pt idx="17">
                  <c:v>580</c:v>
                </c:pt>
                <c:pt idx="18">
                  <c:v>590</c:v>
                </c:pt>
                <c:pt idx="19">
                  <c:v>600</c:v>
                </c:pt>
                <c:pt idx="20">
                  <c:v>610</c:v>
                </c:pt>
                <c:pt idx="21">
                  <c:v>620</c:v>
                </c:pt>
                <c:pt idx="22">
                  <c:v>630</c:v>
                </c:pt>
                <c:pt idx="23">
                  <c:v>640</c:v>
                </c:pt>
                <c:pt idx="24">
                  <c:v>650</c:v>
                </c:pt>
                <c:pt idx="25">
                  <c:v>660</c:v>
                </c:pt>
                <c:pt idx="26">
                  <c:v>670</c:v>
                </c:pt>
                <c:pt idx="27">
                  <c:v>680</c:v>
                </c:pt>
                <c:pt idx="28">
                  <c:v>690</c:v>
                </c:pt>
                <c:pt idx="29">
                  <c:v>700</c:v>
                </c:pt>
                <c:pt idx="30">
                  <c:v>710</c:v>
                </c:pt>
                <c:pt idx="31">
                  <c:v>720</c:v>
                </c:pt>
                <c:pt idx="32">
                  <c:v>730</c:v>
                </c:pt>
                <c:pt idx="33">
                  <c:v>740</c:v>
                </c:pt>
                <c:pt idx="34">
                  <c:v>750</c:v>
                </c:pt>
                <c:pt idx="35">
                  <c:v>760</c:v>
                </c:pt>
                <c:pt idx="36">
                  <c:v>770</c:v>
                </c:pt>
                <c:pt idx="37">
                  <c:v>780</c:v>
                </c:pt>
                <c:pt idx="38">
                  <c:v>790</c:v>
                </c:pt>
                <c:pt idx="39">
                  <c:v>800</c:v>
                </c:pt>
                <c:pt idx="40">
                  <c:v>810</c:v>
                </c:pt>
                <c:pt idx="41">
                  <c:v>820</c:v>
                </c:pt>
                <c:pt idx="42">
                  <c:v>830</c:v>
                </c:pt>
              </c:numCache>
            </c:numRef>
          </c:xVal>
          <c:yVal>
            <c:numRef>
              <c:f>SR!$E$131:$E$173</c:f>
              <c:numCache>
                <c:formatCode>0.0</c:formatCode>
                <c:ptCount val="43"/>
                <c:pt idx="0">
                  <c:v>27.826481175238715</c:v>
                </c:pt>
                <c:pt idx="1">
                  <c:v>29.352539530001632</c:v>
                </c:pt>
                <c:pt idx="2">
                  <c:v>26.444899235031272</c:v>
                </c:pt>
                <c:pt idx="3">
                  <c:v>25.789927001831654</c:v>
                </c:pt>
                <c:pt idx="4">
                  <c:v>23.498169840376686</c:v>
                </c:pt>
                <c:pt idx="5">
                  <c:v>20.600006221736397</c:v>
                </c:pt>
                <c:pt idx="6">
                  <c:v>18.692419531693343</c:v>
                </c:pt>
                <c:pt idx="7">
                  <c:v>17.199800717742232</c:v>
                </c:pt>
                <c:pt idx="8">
                  <c:v>15.98719155711168</c:v>
                </c:pt>
                <c:pt idx="9">
                  <c:v>15.294408258445152</c:v>
                </c:pt>
                <c:pt idx="10">
                  <c:v>13.902822886488538</c:v>
                </c:pt>
                <c:pt idx="11">
                  <c:v>13.034673276217688</c:v>
                </c:pt>
                <c:pt idx="12">
                  <c:v>12.106262952167356</c:v>
                </c:pt>
                <c:pt idx="13">
                  <c:v>10.265915261085041</c:v>
                </c:pt>
                <c:pt idx="14">
                  <c:v>8.904520455691868</c:v>
                </c:pt>
                <c:pt idx="15">
                  <c:v>7.3553716001268841</c:v>
                </c:pt>
                <c:pt idx="16">
                  <c:v>5.8053804263503821</c:v>
                </c:pt>
                <c:pt idx="17">
                  <c:v>4.8269829155326054</c:v>
                </c:pt>
                <c:pt idx="18">
                  <c:v>3.9863042508047708</c:v>
                </c:pt>
                <c:pt idx="19">
                  <c:v>3.2952025110492387</c:v>
                </c:pt>
                <c:pt idx="20">
                  <c:v>2.73027047451796</c:v>
                </c:pt>
                <c:pt idx="21">
                  <c:v>2.2214826162333767</c:v>
                </c:pt>
                <c:pt idx="22">
                  <c:v>1.8074097878838093</c:v>
                </c:pt>
                <c:pt idx="23">
                  <c:v>1.4628500099717863</c:v>
                </c:pt>
                <c:pt idx="24">
                  <c:v>1.1620689216954856</c:v>
                </c:pt>
                <c:pt idx="25">
                  <c:v>0.91116529481591313</c:v>
                </c:pt>
                <c:pt idx="26">
                  <c:v>0.72453883774975913</c:v>
                </c:pt>
                <c:pt idx="27">
                  <c:v>0.56488320055356411</c:v>
                </c:pt>
                <c:pt idx="28">
                  <c:v>0.47134104539536104</c:v>
                </c:pt>
                <c:pt idx="29">
                  <c:v>0.34738840083551009</c:v>
                </c:pt>
                <c:pt idx="30">
                  <c:v>0.28160045455862642</c:v>
                </c:pt>
                <c:pt idx="31">
                  <c:v>0.22284785754680292</c:v>
                </c:pt>
                <c:pt idx="32">
                  <c:v>0.19508435368585389</c:v>
                </c:pt>
                <c:pt idx="33">
                  <c:v>0.16449230988441307</c:v>
                </c:pt>
                <c:pt idx="34">
                  <c:v>0.15335978425359989</c:v>
                </c:pt>
                <c:pt idx="35">
                  <c:v>0.12052204700407226</c:v>
                </c:pt>
                <c:pt idx="36">
                  <c:v>0.16630064038870102</c:v>
                </c:pt>
                <c:pt idx="37">
                  <c:v>0.21199710803332669</c:v>
                </c:pt>
                <c:pt idx="38">
                  <c:v>0.15632070720390323</c:v>
                </c:pt>
                <c:pt idx="39">
                  <c:v>0.13811041150311557</c:v>
                </c:pt>
                <c:pt idx="40">
                  <c:v>0.51079861150960948</c:v>
                </c:pt>
                <c:pt idx="41">
                  <c:v>0.17684511283304363</c:v>
                </c:pt>
                <c:pt idx="42">
                  <c:v>0.39092084205547328</c:v>
                </c:pt>
              </c:numCache>
            </c:numRef>
          </c:y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98C5-462A-BA00-1837DE7ACB03}"/>
            </c:ext>
          </c:extLst>
        </c:ser>
        <c:ser>
          <c:idx val="1"/>
          <c:order val="1"/>
          <c:tx>
            <c:v>LN Avg (shifted)</c:v>
          </c:tx>
          <c:spPr>
            <a:ln w="12700">
              <a:solidFill>
                <a:srgbClr val="0000FF"/>
              </a:solidFill>
              <a:prstDash val="sysDash"/>
            </a:ln>
          </c:spPr>
          <c:marker>
            <c:symbol val="none"/>
          </c:marker>
          <c:xVal>
            <c:numRef>
              <c:f>SR!$D$131:$D$173</c:f>
              <c:numCache>
                <c:formatCode>General</c:formatCode>
                <c:ptCount val="43"/>
                <c:pt idx="0">
                  <c:v>445.6</c:v>
                </c:pt>
                <c:pt idx="1">
                  <c:v>455.6</c:v>
                </c:pt>
                <c:pt idx="2">
                  <c:v>465.6</c:v>
                </c:pt>
                <c:pt idx="3">
                  <c:v>475.6</c:v>
                </c:pt>
                <c:pt idx="4">
                  <c:v>485.6</c:v>
                </c:pt>
                <c:pt idx="5">
                  <c:v>495.6</c:v>
                </c:pt>
                <c:pt idx="6">
                  <c:v>505.6</c:v>
                </c:pt>
                <c:pt idx="7">
                  <c:v>515.6</c:v>
                </c:pt>
                <c:pt idx="8">
                  <c:v>525.6</c:v>
                </c:pt>
                <c:pt idx="9">
                  <c:v>535.6</c:v>
                </c:pt>
                <c:pt idx="10">
                  <c:v>545.6</c:v>
                </c:pt>
                <c:pt idx="11">
                  <c:v>555.6</c:v>
                </c:pt>
                <c:pt idx="12">
                  <c:v>565.6</c:v>
                </c:pt>
                <c:pt idx="13">
                  <c:v>575.6</c:v>
                </c:pt>
                <c:pt idx="14">
                  <c:v>585.6</c:v>
                </c:pt>
                <c:pt idx="15">
                  <c:v>595.6</c:v>
                </c:pt>
                <c:pt idx="16">
                  <c:v>605.6</c:v>
                </c:pt>
                <c:pt idx="17">
                  <c:v>615.6</c:v>
                </c:pt>
                <c:pt idx="18">
                  <c:v>625.6</c:v>
                </c:pt>
                <c:pt idx="19">
                  <c:v>635.6</c:v>
                </c:pt>
                <c:pt idx="20">
                  <c:v>645.6</c:v>
                </c:pt>
                <c:pt idx="21">
                  <c:v>655.6</c:v>
                </c:pt>
                <c:pt idx="22">
                  <c:v>665.6</c:v>
                </c:pt>
                <c:pt idx="23">
                  <c:v>675.6</c:v>
                </c:pt>
                <c:pt idx="24">
                  <c:v>685.6</c:v>
                </c:pt>
                <c:pt idx="25">
                  <c:v>695.6</c:v>
                </c:pt>
                <c:pt idx="26">
                  <c:v>705.6</c:v>
                </c:pt>
                <c:pt idx="27">
                  <c:v>715.6</c:v>
                </c:pt>
                <c:pt idx="28">
                  <c:v>725.6</c:v>
                </c:pt>
                <c:pt idx="29">
                  <c:v>735.6</c:v>
                </c:pt>
                <c:pt idx="30">
                  <c:v>745.6</c:v>
                </c:pt>
                <c:pt idx="31">
                  <c:v>755.6</c:v>
                </c:pt>
                <c:pt idx="32">
                  <c:v>765.6</c:v>
                </c:pt>
                <c:pt idx="33">
                  <c:v>775.6</c:v>
                </c:pt>
                <c:pt idx="34">
                  <c:v>785.6</c:v>
                </c:pt>
                <c:pt idx="35">
                  <c:v>795.6</c:v>
                </c:pt>
                <c:pt idx="36">
                  <c:v>805.6</c:v>
                </c:pt>
                <c:pt idx="37">
                  <c:v>815.6</c:v>
                </c:pt>
                <c:pt idx="38">
                  <c:v>825.6</c:v>
                </c:pt>
                <c:pt idx="39">
                  <c:v>835.6</c:v>
                </c:pt>
                <c:pt idx="40">
                  <c:v>845.6</c:v>
                </c:pt>
                <c:pt idx="41">
                  <c:v>855.6</c:v>
                </c:pt>
                <c:pt idx="42">
                  <c:v>865.6</c:v>
                </c:pt>
              </c:numCache>
            </c:numRef>
          </c:xVal>
          <c:yVal>
            <c:numRef>
              <c:f>SR!$F$131:$F$173</c:f>
              <c:numCache>
                <c:formatCode>0.0000</c:formatCode>
                <c:ptCount val="43"/>
                <c:pt idx="0">
                  <c:v>22.071779326781417</c:v>
                </c:pt>
                <c:pt idx="1">
                  <c:v>26.191901451967993</c:v>
                </c:pt>
                <c:pt idx="2">
                  <c:v>20.091159089720492</c:v>
                </c:pt>
                <c:pt idx="3">
                  <c:v>17.838684131667556</c:v>
                </c:pt>
                <c:pt idx="4">
                  <c:v>16.384992393764978</c:v>
                </c:pt>
                <c:pt idx="5">
                  <c:v>14.824461170745028</c:v>
                </c:pt>
                <c:pt idx="6">
                  <c:v>13.666702134256521</c:v>
                </c:pt>
                <c:pt idx="7">
                  <c:v>12.367831856910207</c:v>
                </c:pt>
                <c:pt idx="8">
                  <c:v>11.234954823155892</c:v>
                </c:pt>
                <c:pt idx="9">
                  <c:v>10.382467937016456</c:v>
                </c:pt>
                <c:pt idx="10">
                  <c:v>9.4172135826887917</c:v>
                </c:pt>
                <c:pt idx="11">
                  <c:v>8.7424931794594833</c:v>
                </c:pt>
                <c:pt idx="12">
                  <c:v>7.6212231123173844</c:v>
                </c:pt>
                <c:pt idx="13">
                  <c:v>6.3576443000306497</c:v>
                </c:pt>
                <c:pt idx="14">
                  <c:v>5.1272930127528511</c:v>
                </c:pt>
                <c:pt idx="15">
                  <c:v>3.5782407020433831</c:v>
                </c:pt>
                <c:pt idx="16">
                  <c:v>2.5977590318166888</c:v>
                </c:pt>
                <c:pt idx="17">
                  <c:v>2.0318412346489385</c:v>
                </c:pt>
                <c:pt idx="18">
                  <c:v>1.5829046232387891</c:v>
                </c:pt>
                <c:pt idx="19">
                  <c:v>1.328252578173998</c:v>
                </c:pt>
                <c:pt idx="20">
                  <c:v>1.0228481774605516</c:v>
                </c:pt>
                <c:pt idx="21">
                  <c:v>0.78273229450753878</c:v>
                </c:pt>
                <c:pt idx="22">
                  <c:v>0.55686268898634284</c:v>
                </c:pt>
                <c:pt idx="23">
                  <c:v>0.51098709204114945</c:v>
                </c:pt>
                <c:pt idx="24">
                  <c:v>0.32465672652315286</c:v>
                </c:pt>
                <c:pt idx="25">
                  <c:v>0.12237601798456782</c:v>
                </c:pt>
                <c:pt idx="26">
                  <c:v>3.2520709942220935E-2</c:v>
                </c:pt>
                <c:pt idx="27">
                  <c:v>2.7521598198927643E-2</c:v>
                </c:pt>
                <c:pt idx="28">
                  <c:v>2.0800358847413703E-2</c:v>
                </c:pt>
                <c:pt idx="29">
                  <c:v>1.6587659425093351E-2</c:v>
                </c:pt>
                <c:pt idx="30">
                  <c:v>2.7038606021402886E-2</c:v>
                </c:pt>
                <c:pt idx="31">
                  <c:v>2.9281215589208015E-2</c:v>
                </c:pt>
                <c:pt idx="32">
                  <c:v>4.3334759197270853E-2</c:v>
                </c:pt>
                <c:pt idx="33">
                  <c:v>4.0042857420380454E-2</c:v>
                </c:pt>
                <c:pt idx="34">
                  <c:v>6.7513026318033673E-2</c:v>
                </c:pt>
                <c:pt idx="35">
                  <c:v>9.1156165577778447E-2</c:v>
                </c:pt>
                <c:pt idx="36">
                  <c:v>8.5150265440170611E-2</c:v>
                </c:pt>
                <c:pt idx="37">
                  <c:v>0.11071702421814267</c:v>
                </c:pt>
                <c:pt idx="38">
                  <c:v>0.21583047564118382</c:v>
                </c:pt>
                <c:pt idx="39">
                  <c:v>0.17991930043229637</c:v>
                </c:pt>
                <c:pt idx="40">
                  <c:v>0.16799254651685183</c:v>
                </c:pt>
                <c:pt idx="41">
                  <c:v>0.20393366654344142</c:v>
                </c:pt>
                <c:pt idx="42">
                  <c:v>0.22714278492884643</c:v>
                </c:pt>
              </c:numCache>
            </c:numRef>
          </c:y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1-98C5-462A-BA00-1837DE7ACB03}"/>
            </c:ext>
          </c:extLst>
        </c:ser>
        <c:ser>
          <c:idx val="2"/>
          <c:order val="2"/>
          <c:tx>
            <c:v>LN avg (original)</c:v>
          </c:tx>
          <c:spPr>
            <a:ln w="12700">
              <a:solidFill>
                <a:srgbClr val="0000FF"/>
              </a:solidFill>
              <a:prstDash val="sysDot"/>
            </a:ln>
          </c:spPr>
          <c:marker>
            <c:symbol val="circle"/>
            <c:size val="4"/>
            <c:spPr>
              <a:noFill/>
              <a:ln>
                <a:solidFill>
                  <a:srgbClr val="0000FF"/>
                </a:solidFill>
              </a:ln>
            </c:spPr>
          </c:marker>
          <c:xVal>
            <c:numRef>
              <c:f>SR!$A$131:$A$173</c:f>
              <c:numCache>
                <c:formatCode>General</c:formatCode>
                <c:ptCount val="43"/>
                <c:pt idx="0">
                  <c:v>410</c:v>
                </c:pt>
                <c:pt idx="1">
                  <c:v>420</c:v>
                </c:pt>
                <c:pt idx="2">
                  <c:v>430</c:v>
                </c:pt>
                <c:pt idx="3">
                  <c:v>440</c:v>
                </c:pt>
                <c:pt idx="4">
                  <c:v>450</c:v>
                </c:pt>
                <c:pt idx="5">
                  <c:v>460</c:v>
                </c:pt>
                <c:pt idx="6">
                  <c:v>470</c:v>
                </c:pt>
                <c:pt idx="7">
                  <c:v>480</c:v>
                </c:pt>
                <c:pt idx="8">
                  <c:v>490</c:v>
                </c:pt>
                <c:pt idx="9">
                  <c:v>500</c:v>
                </c:pt>
                <c:pt idx="10">
                  <c:v>510</c:v>
                </c:pt>
                <c:pt idx="11">
                  <c:v>520</c:v>
                </c:pt>
                <c:pt idx="12">
                  <c:v>530</c:v>
                </c:pt>
                <c:pt idx="13">
                  <c:v>540</c:v>
                </c:pt>
                <c:pt idx="14">
                  <c:v>550</c:v>
                </c:pt>
                <c:pt idx="15">
                  <c:v>560</c:v>
                </c:pt>
                <c:pt idx="16">
                  <c:v>570</c:v>
                </c:pt>
                <c:pt idx="17">
                  <c:v>580</c:v>
                </c:pt>
                <c:pt idx="18">
                  <c:v>590</c:v>
                </c:pt>
                <c:pt idx="19">
                  <c:v>600</c:v>
                </c:pt>
                <c:pt idx="20">
                  <c:v>610</c:v>
                </c:pt>
                <c:pt idx="21">
                  <c:v>620</c:v>
                </c:pt>
                <c:pt idx="22">
                  <c:v>630</c:v>
                </c:pt>
                <c:pt idx="23">
                  <c:v>640</c:v>
                </c:pt>
                <c:pt idx="24">
                  <c:v>650</c:v>
                </c:pt>
                <c:pt idx="25">
                  <c:v>660</c:v>
                </c:pt>
                <c:pt idx="26">
                  <c:v>670</c:v>
                </c:pt>
                <c:pt idx="27">
                  <c:v>680</c:v>
                </c:pt>
                <c:pt idx="28">
                  <c:v>690</c:v>
                </c:pt>
                <c:pt idx="29">
                  <c:v>700</c:v>
                </c:pt>
                <c:pt idx="30">
                  <c:v>710</c:v>
                </c:pt>
                <c:pt idx="31">
                  <c:v>720</c:v>
                </c:pt>
                <c:pt idx="32">
                  <c:v>730</c:v>
                </c:pt>
                <c:pt idx="33">
                  <c:v>740</c:v>
                </c:pt>
                <c:pt idx="34">
                  <c:v>750</c:v>
                </c:pt>
                <c:pt idx="35">
                  <c:v>760</c:v>
                </c:pt>
                <c:pt idx="36">
                  <c:v>770</c:v>
                </c:pt>
                <c:pt idx="37">
                  <c:v>780</c:v>
                </c:pt>
                <c:pt idx="38">
                  <c:v>790</c:v>
                </c:pt>
                <c:pt idx="39">
                  <c:v>800</c:v>
                </c:pt>
                <c:pt idx="40">
                  <c:v>810</c:v>
                </c:pt>
                <c:pt idx="41">
                  <c:v>820</c:v>
                </c:pt>
                <c:pt idx="42">
                  <c:v>830</c:v>
                </c:pt>
              </c:numCache>
            </c:numRef>
          </c:xVal>
          <c:yVal>
            <c:numRef>
              <c:f>SR!$F$131:$F$173</c:f>
              <c:numCache>
                <c:formatCode>0.0000</c:formatCode>
                <c:ptCount val="43"/>
                <c:pt idx="0">
                  <c:v>22.071779326781417</c:v>
                </c:pt>
                <c:pt idx="1">
                  <c:v>26.191901451967993</c:v>
                </c:pt>
                <c:pt idx="2">
                  <c:v>20.091159089720492</c:v>
                </c:pt>
                <c:pt idx="3">
                  <c:v>17.838684131667556</c:v>
                </c:pt>
                <c:pt idx="4">
                  <c:v>16.384992393764978</c:v>
                </c:pt>
                <c:pt idx="5">
                  <c:v>14.824461170745028</c:v>
                </c:pt>
                <c:pt idx="6">
                  <c:v>13.666702134256521</c:v>
                </c:pt>
                <c:pt idx="7">
                  <c:v>12.367831856910207</c:v>
                </c:pt>
                <c:pt idx="8">
                  <c:v>11.234954823155892</c:v>
                </c:pt>
                <c:pt idx="9">
                  <c:v>10.382467937016456</c:v>
                </c:pt>
                <c:pt idx="10">
                  <c:v>9.4172135826887917</c:v>
                </c:pt>
                <c:pt idx="11">
                  <c:v>8.7424931794594833</c:v>
                </c:pt>
                <c:pt idx="12">
                  <c:v>7.6212231123173844</c:v>
                </c:pt>
                <c:pt idx="13">
                  <c:v>6.3576443000306497</c:v>
                </c:pt>
                <c:pt idx="14">
                  <c:v>5.1272930127528511</c:v>
                </c:pt>
                <c:pt idx="15">
                  <c:v>3.5782407020433831</c:v>
                </c:pt>
                <c:pt idx="16">
                  <c:v>2.5977590318166888</c:v>
                </c:pt>
                <c:pt idx="17">
                  <c:v>2.0318412346489385</c:v>
                </c:pt>
                <c:pt idx="18">
                  <c:v>1.5829046232387891</c:v>
                </c:pt>
                <c:pt idx="19">
                  <c:v>1.328252578173998</c:v>
                </c:pt>
                <c:pt idx="20">
                  <c:v>1.0228481774605516</c:v>
                </c:pt>
                <c:pt idx="21">
                  <c:v>0.78273229450753878</c:v>
                </c:pt>
                <c:pt idx="22">
                  <c:v>0.55686268898634284</c:v>
                </c:pt>
                <c:pt idx="23">
                  <c:v>0.51098709204114945</c:v>
                </c:pt>
                <c:pt idx="24">
                  <c:v>0.32465672652315286</c:v>
                </c:pt>
                <c:pt idx="25">
                  <c:v>0.12237601798456782</c:v>
                </c:pt>
                <c:pt idx="26">
                  <c:v>3.2520709942220935E-2</c:v>
                </c:pt>
                <c:pt idx="27">
                  <c:v>2.7521598198927643E-2</c:v>
                </c:pt>
                <c:pt idx="28">
                  <c:v>2.0800358847413703E-2</c:v>
                </c:pt>
                <c:pt idx="29">
                  <c:v>1.6587659425093351E-2</c:v>
                </c:pt>
                <c:pt idx="30">
                  <c:v>2.7038606021402886E-2</c:v>
                </c:pt>
                <c:pt idx="31">
                  <c:v>2.9281215589208015E-2</c:v>
                </c:pt>
                <c:pt idx="32">
                  <c:v>4.3334759197270853E-2</c:v>
                </c:pt>
                <c:pt idx="33">
                  <c:v>4.0042857420380454E-2</c:v>
                </c:pt>
                <c:pt idx="34">
                  <c:v>6.7513026318033673E-2</c:v>
                </c:pt>
                <c:pt idx="35">
                  <c:v>9.1156165577778447E-2</c:v>
                </c:pt>
                <c:pt idx="36">
                  <c:v>8.5150265440170611E-2</c:v>
                </c:pt>
                <c:pt idx="37">
                  <c:v>0.11071702421814267</c:v>
                </c:pt>
                <c:pt idx="38">
                  <c:v>0.21583047564118382</c:v>
                </c:pt>
                <c:pt idx="39">
                  <c:v>0.17991930043229637</c:v>
                </c:pt>
                <c:pt idx="40">
                  <c:v>0.16799254651685183</c:v>
                </c:pt>
                <c:pt idx="41">
                  <c:v>0.20393366654344142</c:v>
                </c:pt>
                <c:pt idx="42">
                  <c:v>0.22714278492884643</c:v>
                </c:pt>
              </c:numCache>
            </c:numRef>
          </c:y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2-98C5-462A-BA00-1837DE7ACB0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78565760"/>
        <c:axId val="78568832"/>
      </c:scatterChart>
      <c:valAx>
        <c:axId val="78565760"/>
        <c:scaling>
          <c:orientation val="minMax"/>
          <c:max val="800"/>
          <c:min val="400"/>
        </c:scaling>
        <c:delete val="0"/>
        <c:axPos val="b"/>
        <c:title>
          <c:tx>
            <c:rich>
              <a:bodyPr/>
              <a:lstStyle/>
              <a:p>
                <a:pPr>
                  <a:defRPr sz="1600"/>
                </a:pPr>
                <a:r>
                  <a:rPr lang="en-US" sz="1600"/>
                  <a:t>Wavelength, nm</a:t>
                </a:r>
              </a:p>
            </c:rich>
          </c:tx>
          <c:layout>
            <c:manualLayout>
              <c:xMode val="edge"/>
              <c:yMode val="edge"/>
              <c:x val="0.43859142419271097"/>
              <c:y val="0.93116374655021827"/>
            </c:manualLayout>
          </c:layout>
          <c:overlay val="0"/>
        </c:title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 sz="1100" b="1"/>
            </a:pPr>
            <a:endParaRPr lang="en-US"/>
          </a:p>
        </c:txPr>
        <c:crossAx val="78568832"/>
        <c:crosses val="autoZero"/>
        <c:crossBetween val="midCat"/>
      </c:valAx>
      <c:valAx>
        <c:axId val="78568832"/>
        <c:scaling>
          <c:orientation val="minMax"/>
          <c:max val="35"/>
          <c:min val="0"/>
        </c:scaling>
        <c:delete val="0"/>
        <c:axPos val="l"/>
        <c:majorGridlines>
          <c:spPr>
            <a:ln w="3175">
              <a:noFill/>
              <a:prstDash val="sysDot"/>
            </a:ln>
          </c:spPr>
        </c:majorGridlines>
        <c:title>
          <c:tx>
            <c:rich>
              <a:bodyPr/>
              <a:lstStyle/>
              <a:p>
                <a:pPr>
                  <a:defRPr sz="1600"/>
                </a:pPr>
                <a:r>
                  <a:rPr lang="en-US" sz="1600"/>
                  <a:t>QE, %</a:t>
                </a:r>
              </a:p>
            </c:rich>
          </c:tx>
          <c:layout>
            <c:manualLayout>
              <c:xMode val="edge"/>
              <c:yMode val="edge"/>
              <c:x val="1.0749621798327208E-3"/>
              <c:y val="0.44466792194453952"/>
            </c:manualLayout>
          </c:layout>
          <c:overlay val="0"/>
        </c:title>
        <c:numFmt formatCode="0" sourceLinked="0"/>
        <c:majorTickMark val="none"/>
        <c:minorTickMark val="none"/>
        <c:tickLblPos val="nextTo"/>
        <c:txPr>
          <a:bodyPr/>
          <a:lstStyle/>
          <a:p>
            <a:pPr>
              <a:defRPr sz="1100" b="1"/>
            </a:pPr>
            <a:endParaRPr lang="en-US"/>
          </a:p>
        </c:txPr>
        <c:crossAx val="78565760"/>
        <c:crosses val="autoZero"/>
        <c:crossBetween val="midCat"/>
      </c:valAx>
      <c:spPr>
        <a:ln>
          <a:solidFill>
            <a:schemeClr val="tx1">
              <a:lumMod val="50000"/>
              <a:lumOff val="50000"/>
            </a:schemeClr>
          </a:solidFill>
        </a:ln>
      </c:spPr>
    </c:plotArea>
    <c:legend>
      <c:legendPos val="b"/>
      <c:legendEntry>
        <c:idx val="0"/>
        <c:txPr>
          <a:bodyPr/>
          <a:lstStyle/>
          <a:p>
            <a:pPr>
              <a:defRPr sz="1000" b="1">
                <a:solidFill>
                  <a:srgbClr val="FF0000"/>
                </a:solidFill>
              </a:defRPr>
            </a:pPr>
            <a:endParaRPr lang="en-US"/>
          </a:p>
        </c:txPr>
      </c:legendEntry>
      <c:legendEntry>
        <c:idx val="1"/>
        <c:txPr>
          <a:bodyPr/>
          <a:lstStyle/>
          <a:p>
            <a:pPr>
              <a:defRPr sz="1000" b="1">
                <a:solidFill>
                  <a:srgbClr val="0000FF"/>
                </a:solidFill>
              </a:defRPr>
            </a:pPr>
            <a:endParaRPr lang="en-US"/>
          </a:p>
        </c:txPr>
      </c:legendEntry>
      <c:legendEntry>
        <c:idx val="2"/>
        <c:txPr>
          <a:bodyPr/>
          <a:lstStyle/>
          <a:p>
            <a:pPr>
              <a:defRPr sz="1000" b="1">
                <a:solidFill>
                  <a:srgbClr val="0000FF"/>
                </a:solidFill>
              </a:defRPr>
            </a:pPr>
            <a:endParaRPr lang="en-US"/>
          </a:p>
        </c:txPr>
      </c:legendEntry>
      <c:layout>
        <c:manualLayout>
          <c:xMode val="edge"/>
          <c:yMode val="edge"/>
          <c:x val="0.66233148674971987"/>
          <c:y val="0.15559188682615455"/>
          <c:w val="0.25886899597488205"/>
          <c:h val="0.18878794891021111"/>
        </c:manualLayout>
      </c:layout>
      <c:overlay val="0"/>
      <c:txPr>
        <a:bodyPr/>
        <a:lstStyle/>
        <a:p>
          <a:pPr>
            <a:defRPr sz="1000" b="1"/>
          </a:pPr>
          <a:endParaRPr lang="en-US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3883063959110373"/>
          <c:y val="4.0151136045176165E-2"/>
          <c:w val="0.68896981627296583"/>
          <c:h val="0.76368702387811283"/>
        </c:manualLayout>
      </c:layout>
      <c:scatterChart>
        <c:scatterStyle val="lineMarker"/>
        <c:varyColors val="0"/>
        <c:ser>
          <c:idx val="2"/>
          <c:order val="0"/>
          <c:tx>
            <c:strRef>
              <c:f>'SR-Temp Analysis (2)'!$K$3:$L$3</c:f>
              <c:strCache>
                <c:ptCount val="1"/>
                <c:pt idx="0">
                  <c:v>276.95 K</c:v>
                </c:pt>
              </c:strCache>
            </c:strRef>
          </c:tx>
          <c:spPr>
            <a:ln w="12700">
              <a:noFill/>
              <a:prstDash val="solid"/>
            </a:ln>
          </c:spPr>
          <c:marker>
            <c:symbol val="circle"/>
            <c:size val="5"/>
            <c:spPr>
              <a:noFill/>
              <a:ln>
                <a:solidFill>
                  <a:srgbClr val="0000FF"/>
                </a:solidFill>
              </a:ln>
            </c:spPr>
          </c:marker>
          <c:xVal>
            <c:numRef>
              <c:f>'SR-Temp Analysis (2)'!$K$13:$K$45</c:f>
              <c:numCache>
                <c:formatCode>General</c:formatCode>
                <c:ptCount val="33"/>
                <c:pt idx="0">
                  <c:v>120.81169052019051</c:v>
                </c:pt>
                <c:pt idx="1">
                  <c:v>118.06597028109526</c:v>
                </c:pt>
                <c:pt idx="2">
                  <c:v>115.44228205262648</c:v>
                </c:pt>
                <c:pt idx="3">
                  <c:v>112.93266722539546</c:v>
                </c:pt>
                <c:pt idx="4">
                  <c:v>110.52984451847217</c:v>
                </c:pt>
                <c:pt idx="5">
                  <c:v>108.22713942433734</c:v>
                </c:pt>
                <c:pt idx="6">
                  <c:v>106.0184222932284</c:v>
                </c:pt>
                <c:pt idx="7">
                  <c:v>103.89805384736384</c:v>
                </c:pt>
                <c:pt idx="8">
                  <c:v>101.86083710525865</c:v>
                </c:pt>
                <c:pt idx="9">
                  <c:v>99.901974853234449</c:v>
                </c:pt>
                <c:pt idx="10">
                  <c:v>98.017031931475316</c:v>
                </c:pt>
                <c:pt idx="11">
                  <c:v>96.201901710522066</c:v>
                </c:pt>
                <c:pt idx="12">
                  <c:v>94.452776224876217</c:v>
                </c:pt>
                <c:pt idx="13">
                  <c:v>92.766119506574853</c:v>
                </c:pt>
                <c:pt idx="14">
                  <c:v>91.138643725757746</c:v>
                </c:pt>
                <c:pt idx="15">
                  <c:v>89.567287799451577</c:v>
                </c:pt>
                <c:pt idx="16">
                  <c:v>88.049198175732073</c:v>
                </c:pt>
                <c:pt idx="17">
                  <c:v>86.58171153946985</c:v>
                </c:pt>
                <c:pt idx="18">
                  <c:v>85.162339219150681</c:v>
                </c:pt>
                <c:pt idx="19">
                  <c:v>83.788753102712761</c:v>
                </c:pt>
                <c:pt idx="20">
                  <c:v>82.458772894733201</c:v>
                </c:pt>
                <c:pt idx="21">
                  <c:v>81.170354568252989</c:v>
                </c:pt>
                <c:pt idx="22">
                  <c:v>79.921579882587565</c:v>
                </c:pt>
                <c:pt idx="23">
                  <c:v>78.710646854063512</c:v>
                </c:pt>
                <c:pt idx="24">
                  <c:v>77.53586108012226</c:v>
                </c:pt>
                <c:pt idx="25">
                  <c:v>76.395627828944001</c:v>
                </c:pt>
                <c:pt idx="26">
                  <c:v>75.288444816930308</c:v>
                </c:pt>
                <c:pt idx="27">
                  <c:v>74.212895605259888</c:v>
                </c:pt>
                <c:pt idx="28">
                  <c:v>73.167643554481572</c:v>
                </c:pt>
                <c:pt idx="29">
                  <c:v>72.151426282891549</c:v>
                </c:pt>
                <c:pt idx="30">
                  <c:v>71.163050580386184</c:v>
                </c:pt>
                <c:pt idx="31">
                  <c:v>70.201387734705293</c:v>
                </c:pt>
                <c:pt idx="32">
                  <c:v>69.265369231575889</c:v>
                </c:pt>
              </c:numCache>
            </c:numRef>
          </c:xVal>
          <c:yVal>
            <c:numRef>
              <c:f>'SR-Temp Analysis (2)'!$L$13:$L$45</c:f>
              <c:numCache>
                <c:formatCode>General</c:formatCode>
                <c:ptCount val="33"/>
                <c:pt idx="0">
                  <c:v>-12.6465666163378</c:v>
                </c:pt>
                <c:pt idx="1">
                  <c:v>-12.700833757354879</c:v>
                </c:pt>
                <c:pt idx="2">
                  <c:v>-12.793913530020047</c:v>
                </c:pt>
                <c:pt idx="3">
                  <c:v>-12.879224347536091</c:v>
                </c:pt>
                <c:pt idx="4">
                  <c:v>-12.975317918592449</c:v>
                </c:pt>
                <c:pt idx="5">
                  <c:v>-13.032255127082006</c:v>
                </c:pt>
                <c:pt idx="6">
                  <c:v>-13.119835746059932</c:v>
                </c:pt>
                <c:pt idx="7">
                  <c:v>-13.211397855200547</c:v>
                </c:pt>
                <c:pt idx="8">
                  <c:v>-13.256699245608965</c:v>
                </c:pt>
                <c:pt idx="9">
                  <c:v>-13.357503820041298</c:v>
                </c:pt>
                <c:pt idx="10">
                  <c:v>-13.475301174571703</c:v>
                </c:pt>
                <c:pt idx="11">
                  <c:v>-13.634443918373927</c:v>
                </c:pt>
                <c:pt idx="12">
                  <c:v>-13.794253789997594</c:v>
                </c:pt>
                <c:pt idx="13">
                  <c:v>-14.001029775395279</c:v>
                </c:pt>
                <c:pt idx="14">
                  <c:v>-14.22946661597134</c:v>
                </c:pt>
                <c:pt idx="15">
                  <c:v>-14.454595231019121</c:v>
                </c:pt>
                <c:pt idx="16">
                  <c:v>-14.647974615051446</c:v>
                </c:pt>
                <c:pt idx="17">
                  <c:v>-14.837231722145708</c:v>
                </c:pt>
                <c:pt idx="18">
                  <c:v>-15.03976479899104</c:v>
                </c:pt>
                <c:pt idx="19">
                  <c:v>-15.246728864296569</c:v>
                </c:pt>
                <c:pt idx="20">
                  <c:v>-15.400232616275934</c:v>
                </c:pt>
                <c:pt idx="21">
                  <c:v>-15.622646791026646</c:v>
                </c:pt>
                <c:pt idx="22">
                  <c:v>-15.787623439895567</c:v>
                </c:pt>
                <c:pt idx="23">
                  <c:v>-16.032556942399918</c:v>
                </c:pt>
                <c:pt idx="24">
                  <c:v>-16.189782366449972</c:v>
                </c:pt>
                <c:pt idx="25">
                  <c:v>-16.390703126165725</c:v>
                </c:pt>
                <c:pt idx="26">
                  <c:v>-16.499003670958643</c:v>
                </c:pt>
                <c:pt idx="27">
                  <c:v>-16.688778733410523</c:v>
                </c:pt>
                <c:pt idx="28">
                  <c:v>-16.704166984032742</c:v>
                </c:pt>
                <c:pt idx="29">
                  <c:v>-16.686862075136279</c:v>
                </c:pt>
                <c:pt idx="30">
                  <c:v>-16.871096279425444</c:v>
                </c:pt>
                <c:pt idx="31">
                  <c:v>-16.76089387849947</c:v>
                </c:pt>
                <c:pt idx="32">
                  <c:v>-18.666254871706354</c:v>
                </c:pt>
              </c:numCache>
            </c:numRef>
          </c:y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5743-47A8-A7AD-B0BE88F48109}"/>
            </c:ext>
          </c:extLst>
        </c:ser>
        <c:ser>
          <c:idx val="0"/>
          <c:order val="1"/>
          <c:tx>
            <c:strRef>
              <c:f>'SR-Temp Analysis (2)'!$W$1</c:f>
              <c:strCache>
                <c:ptCount val="1"/>
                <c:pt idx="0">
                  <c:v>Fowler Fit</c:v>
                </c:pt>
              </c:strCache>
            </c:strRef>
          </c:tx>
          <c:spPr>
            <a:ln w="0">
              <a:solidFill>
                <a:srgbClr val="0000FF"/>
              </a:solidFill>
            </a:ln>
          </c:spPr>
          <c:marker>
            <c:symbol val="none"/>
          </c:marker>
          <c:xVal>
            <c:numRef>
              <c:f>'SR-Temp Analysis (2)'!$K$5:$K$46</c:f>
              <c:numCache>
                <c:formatCode>General</c:formatCode>
                <c:ptCount val="42"/>
                <c:pt idx="0">
                  <c:v>148.42579121051978</c:v>
                </c:pt>
                <c:pt idx="1">
                  <c:v>144.3028525657831</c:v>
                </c:pt>
                <c:pt idx="2">
                  <c:v>140.40277546941059</c:v>
                </c:pt>
                <c:pt idx="3">
                  <c:v>136.70796558863663</c:v>
                </c:pt>
                <c:pt idx="4">
                  <c:v>133.20263313764593</c:v>
                </c:pt>
                <c:pt idx="5">
                  <c:v>129.87256730920478</c:v>
                </c:pt>
                <c:pt idx="6">
                  <c:v>126.70494371629736</c:v>
                </c:pt>
                <c:pt idx="7">
                  <c:v>123.68815934209981</c:v>
                </c:pt>
                <c:pt idx="8">
                  <c:v>120.81169052019051</c:v>
                </c:pt>
                <c:pt idx="9">
                  <c:v>118.06597028109526</c:v>
                </c:pt>
                <c:pt idx="10">
                  <c:v>115.44228205262648</c:v>
                </c:pt>
                <c:pt idx="11">
                  <c:v>112.93266722539546</c:v>
                </c:pt>
                <c:pt idx="12">
                  <c:v>110.52984451847217</c:v>
                </c:pt>
                <c:pt idx="13">
                  <c:v>108.22713942433734</c:v>
                </c:pt>
                <c:pt idx="14">
                  <c:v>106.0184222932284</c:v>
                </c:pt>
                <c:pt idx="15">
                  <c:v>103.89805384736384</c:v>
                </c:pt>
                <c:pt idx="16">
                  <c:v>101.86083710525865</c:v>
                </c:pt>
                <c:pt idx="17">
                  <c:v>99.901974853234449</c:v>
                </c:pt>
                <c:pt idx="18">
                  <c:v>98.017031931475316</c:v>
                </c:pt>
                <c:pt idx="19">
                  <c:v>96.201901710522066</c:v>
                </c:pt>
                <c:pt idx="20">
                  <c:v>94.452776224876217</c:v>
                </c:pt>
                <c:pt idx="21">
                  <c:v>92.766119506574853</c:v>
                </c:pt>
                <c:pt idx="22">
                  <c:v>91.138643725757746</c:v>
                </c:pt>
                <c:pt idx="23">
                  <c:v>89.567287799451577</c:v>
                </c:pt>
                <c:pt idx="24">
                  <c:v>88.049198175732073</c:v>
                </c:pt>
                <c:pt idx="25">
                  <c:v>86.58171153946985</c:v>
                </c:pt>
                <c:pt idx="26">
                  <c:v>85.162339219150681</c:v>
                </c:pt>
                <c:pt idx="27">
                  <c:v>83.788753102712761</c:v>
                </c:pt>
                <c:pt idx="28">
                  <c:v>82.458772894733201</c:v>
                </c:pt>
                <c:pt idx="29">
                  <c:v>81.170354568252989</c:v>
                </c:pt>
                <c:pt idx="30">
                  <c:v>79.921579882587565</c:v>
                </c:pt>
                <c:pt idx="31">
                  <c:v>78.710646854063512</c:v>
                </c:pt>
                <c:pt idx="32">
                  <c:v>77.53586108012226</c:v>
                </c:pt>
                <c:pt idx="33">
                  <c:v>76.395627828944001</c:v>
                </c:pt>
                <c:pt idx="34">
                  <c:v>75.288444816930308</c:v>
                </c:pt>
                <c:pt idx="35">
                  <c:v>74.212895605259888</c:v>
                </c:pt>
                <c:pt idx="36">
                  <c:v>73.167643554481572</c:v>
                </c:pt>
                <c:pt idx="37">
                  <c:v>72.151426282891549</c:v>
                </c:pt>
                <c:pt idx="38">
                  <c:v>71.163050580386184</c:v>
                </c:pt>
                <c:pt idx="39">
                  <c:v>70.201387734705293</c:v>
                </c:pt>
                <c:pt idx="40">
                  <c:v>69.265369231575889</c:v>
                </c:pt>
                <c:pt idx="41">
                  <c:v>68.353982794318313</c:v>
                </c:pt>
              </c:numCache>
            </c:numRef>
          </c:xVal>
          <c:yVal>
            <c:numRef>
              <c:f>'SR-Temp Analysis (2)'!$AA$5:$AA$46</c:f>
              <c:numCache>
                <c:formatCode>General</c:formatCode>
                <c:ptCount val="42"/>
                <c:pt idx="0">
                  <c:v>-11.648455101725132</c:v>
                </c:pt>
                <c:pt idx="1">
                  <c:v>-11.75575266546441</c:v>
                </c:pt>
                <c:pt idx="2">
                  <c:v>-11.862835216821008</c:v>
                </c:pt>
                <c:pt idx="3">
                  <c:v>-11.969856072794059</c:v>
                </c:pt>
                <c:pt idx="4">
                  <c:v>-12.076967955911933</c:v>
                </c:pt>
                <c:pt idx="5">
                  <c:v>-12.184324297549868</c:v>
                </c:pt>
                <c:pt idx="6">
                  <c:v>-12.292080554839725</c:v>
                </c:pt>
                <c:pt idx="7">
                  <c:v>-12.400395569395346</c:v>
                </c:pt>
                <c:pt idx="8">
                  <c:v>-12.509432997681628</c:v>
                </c:pt>
                <c:pt idx="9">
                  <c:v>-12.61936284568619</c:v>
                </c:pt>
                <c:pt idx="10">
                  <c:v>-12.73036314478902</c:v>
                </c:pt>
                <c:pt idx="11">
                  <c:v>-12.842621811644776</c:v>
                </c:pt>
                <c:pt idx="12">
                  <c:v>-12.956338742896392</c:v>
                </c:pt>
                <c:pt idx="13">
                  <c:v>-13.071728206193278</c:v>
                </c:pt>
                <c:pt idx="14">
                  <c:v>-13.189021603082136</c:v>
                </c:pt>
                <c:pt idx="15">
                  <c:v>-13.308470697973121</c:v>
                </c:pt>
                <c:pt idx="16">
                  <c:v>-13.430351432095284</c:v>
                </c:pt>
                <c:pt idx="17">
                  <c:v>-13.554968474304165</c:v>
                </c:pt>
                <c:pt idx="18">
                  <c:v>-13.682660704857218</c:v>
                </c:pt>
                <c:pt idx="19">
                  <c:v>-13.813807888220047</c:v>
                </c:pt>
                <c:pt idx="20">
                  <c:v>-13.948838872965347</c:v>
                </c:pt>
                <c:pt idx="21">
                  <c:v>-14.088241770183361</c:v>
                </c:pt>
                <c:pt idx="22">
                  <c:v>-14.232576720323113</c:v>
                </c:pt>
                <c:pt idx="23">
                  <c:v>-14.382492082688412</c:v>
                </c:pt>
                <c:pt idx="24">
                  <c:v>-14.538745203238602</c:v>
                </c:pt>
                <c:pt idx="25">
                  <c:v>-14.702229382849408</c:v>
                </c:pt>
                <c:pt idx="26">
                  <c:v>-14.874009353793637</c:v>
                </c:pt>
                <c:pt idx="27">
                  <c:v>-15.055368591533657</c:v>
                </c:pt>
                <c:pt idx="28">
                  <c:v>-15.247873318574491</c:v>
                </c:pt>
                <c:pt idx="29">
                  <c:v>-15.453460363196704</c:v>
                </c:pt>
                <c:pt idx="30">
                  <c:v>-15.674559495893902</c:v>
                </c:pt>
                <c:pt idx="31">
                  <c:v>-15.91426593281825</c:v>
                </c:pt>
                <c:pt idx="32">
                  <c:v>-16.176585609258069</c:v>
                </c:pt>
                <c:pt idx="33">
                  <c:v>-16.466783432300744</c:v>
                </c:pt>
                <c:pt idx="34">
                  <c:v>-16.791866308528359</c:v>
                </c:pt>
                <c:pt idx="35">
                  <c:v>-17.161202629751237</c:v>
                </c:pt>
                <c:pt idx="36">
                  <c:v>-17.587134914772598</c:v>
                </c:pt>
                <c:pt idx="37">
                  <c:v>-18.084961080540658</c:v>
                </c:pt>
                <c:pt idx="38">
                  <c:v>-18.670508674880026</c:v>
                </c:pt>
                <c:pt idx="39">
                  <c:v>-19.352726734303481</c:v>
                </c:pt>
                <c:pt idx="40">
                  <c:v>-20.071321754161502</c:v>
                </c:pt>
                <c:pt idx="41">
                  <c:v>-20.896755082787816</c:v>
                </c:pt>
              </c:numCache>
            </c:numRef>
          </c:y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1-5743-47A8-A7AD-B0BE88F4810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75308032"/>
        <c:axId val="75318400"/>
      </c:scatterChart>
      <c:valAx>
        <c:axId val="75308032"/>
        <c:scaling>
          <c:orientation val="minMax"/>
          <c:max val="150"/>
          <c:min val="50"/>
        </c:scaling>
        <c:delete val="0"/>
        <c:axPos val="b"/>
        <c:title>
          <c:tx>
            <c:rich>
              <a:bodyPr/>
              <a:lstStyle/>
              <a:p>
                <a:pPr>
                  <a:defRPr sz="1400"/>
                </a:pPr>
                <a:r>
                  <a:rPr lang="en-US" sz="1400"/>
                  <a:t>h</a:t>
                </a:r>
                <a:r>
                  <a:rPr lang="el-GR" sz="1400">
                    <a:latin typeface="Palatino Linotype"/>
                    <a:cs typeface="Arial"/>
                  </a:rPr>
                  <a:t>ν</a:t>
                </a:r>
                <a:r>
                  <a:rPr lang="en-US" sz="1400">
                    <a:latin typeface="Palatino Linotype"/>
                    <a:cs typeface="Arial"/>
                  </a:rPr>
                  <a:t>/</a:t>
                </a:r>
                <a:r>
                  <a:rPr lang="el-GR" sz="1400" i="0">
                    <a:latin typeface="+mn-lt"/>
                    <a:cs typeface="Arial"/>
                  </a:rPr>
                  <a:t>κ</a:t>
                </a:r>
                <a:r>
                  <a:rPr lang="en-US" sz="1400" b="1" i="1" baseline="-25000">
                    <a:latin typeface="+mn-lt"/>
                    <a:cs typeface="Arial"/>
                  </a:rPr>
                  <a:t>B</a:t>
                </a:r>
                <a:r>
                  <a:rPr lang="en-US" sz="1400" b="1">
                    <a:latin typeface="+mn-lt"/>
                    <a:cs typeface="Arial"/>
                  </a:rPr>
                  <a:t>T</a:t>
                </a:r>
                <a:endParaRPr lang="en-US" sz="1400" b="1">
                  <a:latin typeface="+mn-lt"/>
                </a:endParaRPr>
              </a:p>
            </c:rich>
          </c:tx>
          <c:layout>
            <c:manualLayout>
              <c:xMode val="edge"/>
              <c:yMode val="edge"/>
              <c:x val="0.46977310401989225"/>
              <c:y val="0.87973561231675312"/>
            </c:manualLayout>
          </c:layout>
          <c:overlay val="0"/>
        </c:title>
        <c:numFmt formatCode="General" sourceLinked="0"/>
        <c:majorTickMark val="in"/>
        <c:minorTickMark val="none"/>
        <c:tickLblPos val="low"/>
        <c:spPr>
          <a:ln>
            <a:noFill/>
          </a:ln>
        </c:spPr>
        <c:txPr>
          <a:bodyPr/>
          <a:lstStyle/>
          <a:p>
            <a:pPr>
              <a:defRPr sz="1050" b="1"/>
            </a:pPr>
            <a:endParaRPr lang="en-US"/>
          </a:p>
        </c:txPr>
        <c:crossAx val="75318400"/>
        <c:crosses val="autoZero"/>
        <c:crossBetween val="midCat"/>
      </c:valAx>
      <c:valAx>
        <c:axId val="75318400"/>
        <c:scaling>
          <c:orientation val="minMax"/>
          <c:max val="-10"/>
          <c:min val="-25"/>
        </c:scaling>
        <c:delete val="0"/>
        <c:axPos val="l"/>
        <c:majorGridlines>
          <c:spPr>
            <a:ln w="3175">
              <a:noFill/>
              <a:prstDash val="sysDot"/>
            </a:ln>
          </c:spPr>
        </c:majorGridlines>
        <c:title>
          <c:tx>
            <c:rich>
              <a:bodyPr/>
              <a:lstStyle/>
              <a:p>
                <a:pPr>
                  <a:defRPr sz="1400"/>
                </a:pPr>
                <a:r>
                  <a:rPr lang="en-US" sz="1400"/>
                  <a:t>ln(QE/T</a:t>
                </a:r>
                <a:r>
                  <a:rPr lang="en-US" sz="1400" baseline="30000"/>
                  <a:t>2</a:t>
                </a:r>
                <a:r>
                  <a:rPr lang="en-US" sz="1400"/>
                  <a:t>)</a:t>
                </a:r>
              </a:p>
            </c:rich>
          </c:tx>
          <c:layout>
            <c:manualLayout>
              <c:xMode val="edge"/>
              <c:yMode val="edge"/>
              <c:x val="1.6533360961458764E-2"/>
              <c:y val="0.3264282056206389"/>
            </c:manualLayout>
          </c:layout>
          <c:overlay val="0"/>
        </c:title>
        <c:numFmt formatCode="General" sourceLinked="0"/>
        <c:majorTickMark val="none"/>
        <c:minorTickMark val="none"/>
        <c:tickLblPos val="nextTo"/>
        <c:txPr>
          <a:bodyPr/>
          <a:lstStyle/>
          <a:p>
            <a:pPr>
              <a:defRPr sz="1050" b="1"/>
            </a:pPr>
            <a:endParaRPr lang="en-US"/>
          </a:p>
        </c:txPr>
        <c:crossAx val="75308032"/>
        <c:crosses val="autoZero"/>
        <c:crossBetween val="midCat"/>
      </c:valAx>
      <c:spPr>
        <a:ln>
          <a:solidFill>
            <a:schemeClr val="tx1">
              <a:lumMod val="50000"/>
              <a:lumOff val="50000"/>
            </a:schemeClr>
          </a:solidFill>
        </a:ln>
      </c:spPr>
    </c:plotArea>
    <c:legend>
      <c:legendPos val="b"/>
      <c:layout>
        <c:manualLayout>
          <c:xMode val="edge"/>
          <c:yMode val="edge"/>
          <c:x val="0.36373394115209284"/>
          <c:y val="0.68208757441905132"/>
          <c:w val="0.53047900262467196"/>
          <c:h val="0.13543371103002369"/>
        </c:manualLayout>
      </c:layout>
      <c:overlay val="0"/>
      <c:txPr>
        <a:bodyPr/>
        <a:lstStyle/>
        <a:p>
          <a:pPr>
            <a:defRPr sz="1050" b="1"/>
          </a:pPr>
          <a:endParaRPr lang="en-US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3883063959110373"/>
          <c:y val="4.0151136045176165E-2"/>
          <c:w val="0.68896981627296583"/>
          <c:h val="0.76368702387811283"/>
        </c:manualLayout>
      </c:layout>
      <c:scatterChart>
        <c:scatterStyle val="lineMarker"/>
        <c:varyColors val="0"/>
        <c:ser>
          <c:idx val="2"/>
          <c:order val="0"/>
          <c:tx>
            <c:strRef>
              <c:f>'SR-Temp Analysis (2)'!$M$3:$N$3</c:f>
              <c:strCache>
                <c:ptCount val="1"/>
                <c:pt idx="0">
                  <c:v>194.65 K</c:v>
                </c:pt>
              </c:strCache>
            </c:strRef>
          </c:tx>
          <c:spPr>
            <a:ln w="12700">
              <a:noFill/>
              <a:prstDash val="solid"/>
            </a:ln>
          </c:spPr>
          <c:marker>
            <c:symbol val="diamond"/>
            <c:size val="5"/>
            <c:spPr>
              <a:noFill/>
              <a:ln>
                <a:solidFill>
                  <a:srgbClr val="C00000"/>
                </a:solidFill>
              </a:ln>
            </c:spPr>
          </c:marker>
          <c:xVal>
            <c:numRef>
              <c:f>'SR-Temp Analysis (2)'!$M$13:$M$44</c:f>
              <c:numCache>
                <c:formatCode>General</c:formatCode>
                <c:ptCount val="32"/>
                <c:pt idx="0">
                  <c:v>171.89210218118041</c:v>
                </c:pt>
                <c:pt idx="1">
                  <c:v>167.98546349524446</c:v>
                </c:pt>
                <c:pt idx="2">
                  <c:v>164.25245319535014</c:v>
                </c:pt>
                <c:pt idx="3">
                  <c:v>160.6817476911034</c:v>
                </c:pt>
                <c:pt idx="4">
                  <c:v>157.262987101931</c:v>
                </c:pt>
                <c:pt idx="5">
                  <c:v>153.9866748706408</c:v>
                </c:pt>
                <c:pt idx="6">
                  <c:v>150.84408966919912</c:v>
                </c:pt>
                <c:pt idx="7">
                  <c:v>147.82720787581516</c:v>
                </c:pt>
                <c:pt idx="8">
                  <c:v>144.92863517236779</c:v>
                </c:pt>
                <c:pt idx="9">
                  <c:v>142.14154603443762</c:v>
                </c:pt>
                <c:pt idx="10">
                  <c:v>139.45963007152372</c:v>
                </c:pt>
                <c:pt idx="11">
                  <c:v>136.87704432945847</c:v>
                </c:pt>
                <c:pt idx="12">
                  <c:v>134.3883707961956</c:v>
                </c:pt>
                <c:pt idx="13">
                  <c:v>131.98857846054923</c:v>
                </c:pt>
                <c:pt idx="14">
                  <c:v>129.67298936475012</c:v>
                </c:pt>
                <c:pt idx="15">
                  <c:v>127.43724816880616</c:v>
                </c:pt>
                <c:pt idx="16">
                  <c:v>125.27729481001285</c:v>
                </c:pt>
                <c:pt idx="17">
                  <c:v>123.18933989651262</c:v>
                </c:pt>
                <c:pt idx="18">
                  <c:v>121.16984252115995</c:v>
                </c:pt>
                <c:pt idx="19">
                  <c:v>119.21549022243157</c:v>
                </c:pt>
                <c:pt idx="20">
                  <c:v>117.32318085382154</c:v>
                </c:pt>
                <c:pt idx="21">
                  <c:v>115.49000615298058</c:v>
                </c:pt>
                <c:pt idx="22">
                  <c:v>113.71323682755011</c:v>
                </c:pt>
                <c:pt idx="23">
                  <c:v>111.99030899682965</c:v>
                </c:pt>
                <c:pt idx="24">
                  <c:v>110.31881184762324</c:v>
                </c:pt>
                <c:pt idx="25">
                  <c:v>108.69647637927585</c:v>
                </c:pt>
                <c:pt idx="26">
                  <c:v>107.12116512740228</c:v>
                </c:pt>
                <c:pt idx="27">
                  <c:v>105.59086276843939</c:v>
                </c:pt>
                <c:pt idx="28">
                  <c:v>104.10366751817968</c:v>
                </c:pt>
                <c:pt idx="29">
                  <c:v>102.65778324709385</c:v>
                </c:pt>
                <c:pt idx="30">
                  <c:v>101.251512243709</c:v>
                </c:pt>
                <c:pt idx="31">
                  <c:v>99.883248564739958</c:v>
                </c:pt>
              </c:numCache>
            </c:numRef>
          </c:xVal>
          <c:yVal>
            <c:numRef>
              <c:f>'SR-Temp Analysis (2)'!$N$13:$N$44</c:f>
              <c:numCache>
                <c:formatCode>General</c:formatCode>
                <c:ptCount val="32"/>
                <c:pt idx="0">
                  <c:v>-12.143034194128205</c:v>
                </c:pt>
                <c:pt idx="1">
                  <c:v>-12.115200243865123</c:v>
                </c:pt>
                <c:pt idx="2">
                  <c:v>-12.200227260315138</c:v>
                </c:pt>
                <c:pt idx="3">
                  <c:v>-12.267861228351903</c:v>
                </c:pt>
                <c:pt idx="4">
                  <c:v>-12.260009797156792</c:v>
                </c:pt>
                <c:pt idx="5">
                  <c:v>-12.470177070449889</c:v>
                </c:pt>
                <c:pt idx="6">
                  <c:v>-12.562224562902353</c:v>
                </c:pt>
                <c:pt idx="7">
                  <c:v>-12.653324833741118</c:v>
                </c:pt>
                <c:pt idx="8">
                  <c:v>-12.785386523382337</c:v>
                </c:pt>
                <c:pt idx="9">
                  <c:v>-12.856971311262994</c:v>
                </c:pt>
                <c:pt idx="10">
                  <c:v>-12.963368489125255</c:v>
                </c:pt>
                <c:pt idx="11">
                  <c:v>-13.160070992917662</c:v>
                </c:pt>
                <c:pt idx="12">
                  <c:v>-13.368941145694309</c:v>
                </c:pt>
                <c:pt idx="13">
                  <c:v>-13.647409351083265</c:v>
                </c:pt>
                <c:pt idx="14">
                  <c:v>-13.906998827507108</c:v>
                </c:pt>
                <c:pt idx="15">
                  <c:v>-14.10352289274169</c:v>
                </c:pt>
                <c:pt idx="16">
                  <c:v>-14.311352730015701</c:v>
                </c:pt>
                <c:pt idx="17">
                  <c:v>-14.495130867022224</c:v>
                </c:pt>
                <c:pt idx="18">
                  <c:v>-14.694829696603719</c:v>
                </c:pt>
                <c:pt idx="19">
                  <c:v>-14.93991384857156</c:v>
                </c:pt>
                <c:pt idx="20">
                  <c:v>-15.087212957874357</c:v>
                </c:pt>
                <c:pt idx="21">
                  <c:v>-15.277667105253894</c:v>
                </c:pt>
                <c:pt idx="22">
                  <c:v>-15.538242776433968</c:v>
                </c:pt>
                <c:pt idx="23">
                  <c:v>-15.762390162588662</c:v>
                </c:pt>
                <c:pt idx="24">
                  <c:v>-15.957443296100138</c:v>
                </c:pt>
                <c:pt idx="25">
                  <c:v>-16.282839757168428</c:v>
                </c:pt>
                <c:pt idx="26">
                  <c:v>-16.654115492993768</c:v>
                </c:pt>
                <c:pt idx="27">
                  <c:v>-17.069280593615286</c:v>
                </c:pt>
                <c:pt idx="28">
                  <c:v>-16.757715899797088</c:v>
                </c:pt>
                <c:pt idx="29">
                  <c:v>-16.960966979852678</c:v>
                </c:pt>
                <c:pt idx="30">
                  <c:v>-17.347995251989509</c:v>
                </c:pt>
                <c:pt idx="31">
                  <c:v>-17.031175590761205</c:v>
                </c:pt>
              </c:numCache>
            </c:numRef>
          </c:y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E0A0-421C-9843-EEEB6BB03F72}"/>
            </c:ext>
          </c:extLst>
        </c:ser>
        <c:ser>
          <c:idx val="0"/>
          <c:order val="1"/>
          <c:tx>
            <c:strRef>
              <c:f>'SR-Temp Analysis (2)'!$W$1</c:f>
              <c:strCache>
                <c:ptCount val="1"/>
                <c:pt idx="0">
                  <c:v>Fowler Fit</c:v>
                </c:pt>
              </c:strCache>
            </c:strRef>
          </c:tx>
          <c:spPr>
            <a:ln w="0">
              <a:solidFill>
                <a:srgbClr val="C00000"/>
              </a:solidFill>
            </a:ln>
          </c:spPr>
          <c:marker>
            <c:symbol val="none"/>
          </c:marker>
          <c:xVal>
            <c:numRef>
              <c:f>'SR-Temp Analysis (2)'!$M$5:$M$43</c:f>
              <c:numCache>
                <c:formatCode>General</c:formatCode>
                <c:ptCount val="39"/>
                <c:pt idx="0">
                  <c:v>211.18172553687879</c:v>
                </c:pt>
                <c:pt idx="1">
                  <c:v>205.31556649418769</c:v>
                </c:pt>
                <c:pt idx="2">
                  <c:v>199.76649712947992</c:v>
                </c:pt>
                <c:pt idx="3">
                  <c:v>194.50948404712517</c:v>
                </c:pt>
                <c:pt idx="4">
                  <c:v>189.52206137925018</c:v>
                </c:pt>
                <c:pt idx="5">
                  <c:v>184.78400984476895</c:v>
                </c:pt>
                <c:pt idx="6">
                  <c:v>180.27708277538434</c:v>
                </c:pt>
                <c:pt idx="7">
                  <c:v>175.98477128073233</c:v>
                </c:pt>
                <c:pt idx="8">
                  <c:v>171.89210218118041</c:v>
                </c:pt>
                <c:pt idx="9">
                  <c:v>167.98546349524446</c:v>
                </c:pt>
                <c:pt idx="10">
                  <c:v>164.25245319535014</c:v>
                </c:pt>
                <c:pt idx="11">
                  <c:v>160.6817476911034</c:v>
                </c:pt>
                <c:pt idx="12">
                  <c:v>157.262987101931</c:v>
                </c:pt>
                <c:pt idx="13">
                  <c:v>153.9866748706408</c:v>
                </c:pt>
                <c:pt idx="14">
                  <c:v>150.84408966919912</c:v>
                </c:pt>
                <c:pt idx="15">
                  <c:v>147.82720787581516</c:v>
                </c:pt>
                <c:pt idx="16">
                  <c:v>144.92863517236779</c:v>
                </c:pt>
                <c:pt idx="17">
                  <c:v>142.14154603443762</c:v>
                </c:pt>
                <c:pt idx="18">
                  <c:v>139.45963007152372</c:v>
                </c:pt>
                <c:pt idx="19">
                  <c:v>136.87704432945847</c:v>
                </c:pt>
                <c:pt idx="20">
                  <c:v>134.3883707961956</c:v>
                </c:pt>
                <c:pt idx="21">
                  <c:v>131.98857846054923</c:v>
                </c:pt>
                <c:pt idx="22">
                  <c:v>129.67298936475012</c:v>
                </c:pt>
                <c:pt idx="23">
                  <c:v>127.43724816880616</c:v>
                </c:pt>
                <c:pt idx="24">
                  <c:v>125.27729481001285</c:v>
                </c:pt>
                <c:pt idx="25">
                  <c:v>123.18933989651262</c:v>
                </c:pt>
                <c:pt idx="26">
                  <c:v>121.16984252115995</c:v>
                </c:pt>
                <c:pt idx="27">
                  <c:v>119.21549022243157</c:v>
                </c:pt>
                <c:pt idx="28">
                  <c:v>117.32318085382154</c:v>
                </c:pt>
                <c:pt idx="29">
                  <c:v>115.49000615298058</c:v>
                </c:pt>
                <c:pt idx="30">
                  <c:v>113.71323682755011</c:v>
                </c:pt>
                <c:pt idx="31">
                  <c:v>111.99030899682965</c:v>
                </c:pt>
                <c:pt idx="32">
                  <c:v>110.31881184762324</c:v>
                </c:pt>
                <c:pt idx="33">
                  <c:v>108.69647637927585</c:v>
                </c:pt>
                <c:pt idx="34">
                  <c:v>107.12116512740228</c:v>
                </c:pt>
                <c:pt idx="35">
                  <c:v>105.59086276843939</c:v>
                </c:pt>
                <c:pt idx="36">
                  <c:v>104.10366751817968</c:v>
                </c:pt>
                <c:pt idx="37">
                  <c:v>102.65778324709385</c:v>
                </c:pt>
                <c:pt idx="38">
                  <c:v>101.251512243709</c:v>
                </c:pt>
              </c:numCache>
            </c:numRef>
          </c:xVal>
          <c:yVal>
            <c:numRef>
              <c:f>'SR-Temp Analysis (2)'!$AE$5:$AE$43</c:f>
              <c:numCache>
                <c:formatCode>General</c:formatCode>
                <c:ptCount val="39"/>
                <c:pt idx="0">
                  <c:v>-11.083574738222488</c:v>
                </c:pt>
                <c:pt idx="1">
                  <c:v>-11.193214146147746</c:v>
                </c:pt>
                <c:pt idx="2">
                  <c:v>-11.302767170468103</c:v>
                </c:pt>
                <c:pt idx="3">
                  <c:v>-11.412398003262259</c:v>
                </c:pt>
                <c:pt idx="4">
                  <c:v>-11.522271501023461</c:v>
                </c:pt>
                <c:pt idx="5">
                  <c:v>-11.63255467516608</c:v>
                </c:pt>
                <c:pt idx="6">
                  <c:v>-11.743418230472894</c:v>
                </c:pt>
                <c:pt idx="7">
                  <c:v>-11.855038187274261</c:v>
                </c:pt>
                <c:pt idx="8">
                  <c:v>-11.967597626717859</c:v>
                </c:pt>
                <c:pt idx="9">
                  <c:v>-12.08128860387149</c:v>
                </c:pt>
                <c:pt idx="10">
                  <c:v>-12.196314280984712</c:v>
                </c:pt>
                <c:pt idx="11">
                  <c:v>-12.312891343578638</c:v>
                </c:pt>
                <c:pt idx="12">
                  <c:v>-12.431252775936425</c:v>
                </c:pt>
                <c:pt idx="13">
                  <c:v>-12.551651091162061</c:v>
                </c:pt>
                <c:pt idx="14">
                  <c:v>-12.674362135864275</c:v>
                </c:pt>
                <c:pt idx="15">
                  <c:v>-12.799689622987835</c:v>
                </c:pt>
                <c:pt idx="16">
                  <c:v>-12.927970591634864</c:v>
                </c:pt>
                <c:pt idx="17">
                  <c:v>-13.059582054657174</c:v>
                </c:pt>
                <c:pt idx="18">
                  <c:v>-13.194949180367029</c:v>
                </c:pt>
                <c:pt idx="19">
                  <c:v>-13.334555474372463</c:v>
                </c:pt>
                <c:pt idx="20">
                  <c:v>-13.478955597163395</c:v>
                </c:pt>
                <c:pt idx="21">
                  <c:v>-13.628791697134801</c:v>
                </c:pt>
                <c:pt idx="22">
                  <c:v>-13.784814495696633</c:v>
                </c:pt>
                <c:pt idx="23">
                  <c:v>-13.947910892644359</c:v>
                </c:pt>
                <c:pt idx="24">
                  <c:v>-14.119140667034941</c:v>
                </c:pt>
                <c:pt idx="25">
                  <c:v>-14.299786100701546</c:v>
                </c:pt>
                <c:pt idx="26">
                  <c:v>-14.49142033904668</c:v>
                </c:pt>
                <c:pt idx="27">
                  <c:v>-14.696003539564501</c:v>
                </c:pt>
                <c:pt idx="28">
                  <c:v>-14.916021270724574</c:v>
                </c:pt>
                <c:pt idx="29">
                  <c:v>-15.154688935482328</c:v>
                </c:pt>
                <c:pt idx="30">
                  <c:v>-15.41626247058508</c:v>
                </c:pt>
                <c:pt idx="31">
                  <c:v>-15.706525451816031</c:v>
                </c:pt>
                <c:pt idx="32">
                  <c:v>-16.033577600931974</c:v>
                </c:pt>
                <c:pt idx="33">
                  <c:v>-16.409148206260511</c:v>
                </c:pt>
                <c:pt idx="34">
                  <c:v>-16.850811637118799</c:v>
                </c:pt>
                <c:pt idx="35">
                  <c:v>-17.38556741389738</c:v>
                </c:pt>
                <c:pt idx="36">
                  <c:v>-18.054248733163849</c:v>
                </c:pt>
                <c:pt idx="37">
                  <c:v>-18.909304191896268</c:v>
                </c:pt>
                <c:pt idx="38">
                  <c:v>-19.998901259111037</c:v>
                </c:pt>
              </c:numCache>
            </c:numRef>
          </c:y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1-E0A0-421C-9843-EEEB6BB03F7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74840704"/>
        <c:axId val="75358976"/>
      </c:scatterChart>
      <c:valAx>
        <c:axId val="74840704"/>
        <c:scaling>
          <c:orientation val="minMax"/>
          <c:min val="50"/>
        </c:scaling>
        <c:delete val="0"/>
        <c:axPos val="b"/>
        <c:title>
          <c:tx>
            <c:rich>
              <a:bodyPr/>
              <a:lstStyle/>
              <a:p>
                <a:pPr>
                  <a:defRPr sz="1400"/>
                </a:pPr>
                <a:r>
                  <a:rPr lang="en-US" sz="1400"/>
                  <a:t>h</a:t>
                </a:r>
                <a:r>
                  <a:rPr lang="el-GR" sz="1400">
                    <a:latin typeface="Palatino Linotype"/>
                    <a:cs typeface="Arial"/>
                  </a:rPr>
                  <a:t>ν</a:t>
                </a:r>
                <a:r>
                  <a:rPr lang="en-US" sz="1400">
                    <a:latin typeface="Palatino Linotype"/>
                    <a:cs typeface="Arial"/>
                  </a:rPr>
                  <a:t>/</a:t>
                </a:r>
                <a:r>
                  <a:rPr lang="el-GR" sz="1400" i="0">
                    <a:latin typeface="+mn-lt"/>
                    <a:cs typeface="Arial"/>
                  </a:rPr>
                  <a:t>κ</a:t>
                </a:r>
                <a:r>
                  <a:rPr lang="en-US" sz="1400" b="1" i="1" baseline="-25000">
                    <a:latin typeface="+mn-lt"/>
                    <a:cs typeface="Arial"/>
                  </a:rPr>
                  <a:t>B</a:t>
                </a:r>
                <a:r>
                  <a:rPr lang="en-US" sz="1400" b="1">
                    <a:latin typeface="+mn-lt"/>
                    <a:cs typeface="Arial"/>
                  </a:rPr>
                  <a:t>T</a:t>
                </a:r>
                <a:endParaRPr lang="en-US" sz="1400" b="1">
                  <a:latin typeface="+mn-lt"/>
                </a:endParaRPr>
              </a:p>
            </c:rich>
          </c:tx>
          <c:layout>
            <c:manualLayout>
              <c:xMode val="edge"/>
              <c:yMode val="edge"/>
              <c:x val="0.46977310401989225"/>
              <c:y val="0.87973561231675312"/>
            </c:manualLayout>
          </c:layout>
          <c:overlay val="0"/>
        </c:title>
        <c:numFmt formatCode="General" sourceLinked="0"/>
        <c:majorTickMark val="in"/>
        <c:minorTickMark val="none"/>
        <c:tickLblPos val="low"/>
        <c:spPr>
          <a:ln>
            <a:noFill/>
          </a:ln>
        </c:spPr>
        <c:txPr>
          <a:bodyPr/>
          <a:lstStyle/>
          <a:p>
            <a:pPr>
              <a:defRPr sz="1050" b="1"/>
            </a:pPr>
            <a:endParaRPr lang="en-US"/>
          </a:p>
        </c:txPr>
        <c:crossAx val="75358976"/>
        <c:crosses val="autoZero"/>
        <c:crossBetween val="midCat"/>
      </c:valAx>
      <c:valAx>
        <c:axId val="75358976"/>
        <c:scaling>
          <c:orientation val="minMax"/>
          <c:max val="-10"/>
          <c:min val="-25"/>
        </c:scaling>
        <c:delete val="0"/>
        <c:axPos val="l"/>
        <c:majorGridlines>
          <c:spPr>
            <a:ln w="3175">
              <a:noFill/>
              <a:prstDash val="sysDot"/>
            </a:ln>
          </c:spPr>
        </c:majorGridlines>
        <c:title>
          <c:tx>
            <c:rich>
              <a:bodyPr/>
              <a:lstStyle/>
              <a:p>
                <a:pPr>
                  <a:defRPr sz="1400"/>
                </a:pPr>
                <a:r>
                  <a:rPr lang="en-US" sz="1400"/>
                  <a:t>ln(QE/T</a:t>
                </a:r>
                <a:r>
                  <a:rPr lang="en-US" sz="1400" baseline="30000"/>
                  <a:t>2</a:t>
                </a:r>
                <a:r>
                  <a:rPr lang="en-US" sz="1400"/>
                  <a:t>)</a:t>
                </a:r>
              </a:p>
            </c:rich>
          </c:tx>
          <c:layout>
            <c:manualLayout>
              <c:xMode val="edge"/>
              <c:yMode val="edge"/>
              <c:x val="1.6533360961458764E-2"/>
              <c:y val="0.3264282056206389"/>
            </c:manualLayout>
          </c:layout>
          <c:overlay val="0"/>
        </c:title>
        <c:numFmt formatCode="General" sourceLinked="0"/>
        <c:majorTickMark val="none"/>
        <c:minorTickMark val="none"/>
        <c:tickLblPos val="nextTo"/>
        <c:txPr>
          <a:bodyPr/>
          <a:lstStyle/>
          <a:p>
            <a:pPr>
              <a:defRPr sz="1050" b="1"/>
            </a:pPr>
            <a:endParaRPr lang="en-US"/>
          </a:p>
        </c:txPr>
        <c:crossAx val="74840704"/>
        <c:crosses val="autoZero"/>
        <c:crossBetween val="midCat"/>
      </c:valAx>
      <c:spPr>
        <a:ln>
          <a:solidFill>
            <a:schemeClr val="tx1">
              <a:lumMod val="50000"/>
              <a:lumOff val="50000"/>
            </a:schemeClr>
          </a:solidFill>
        </a:ln>
      </c:spPr>
    </c:plotArea>
    <c:legend>
      <c:legendPos val="b"/>
      <c:layout>
        <c:manualLayout>
          <c:xMode val="edge"/>
          <c:yMode val="edge"/>
          <c:x val="0.36373394115209284"/>
          <c:y val="0.68208757441905132"/>
          <c:w val="0.53047900262467196"/>
          <c:h val="0.13543371103002369"/>
        </c:manualLayout>
      </c:layout>
      <c:overlay val="0"/>
      <c:txPr>
        <a:bodyPr/>
        <a:lstStyle/>
        <a:p>
          <a:pPr>
            <a:defRPr sz="1050" b="1"/>
          </a:pPr>
          <a:endParaRPr lang="en-US"/>
        </a:p>
      </c:txPr>
    </c:legend>
    <c:plotVisOnly val="1"/>
    <c:dispBlanksAs val="gap"/>
    <c:showDLblsOverMax val="0"/>
  </c:chart>
  <c:externalData r:id="rId1">
    <c:autoUpdate val="0"/>
  </c:externalData>
  <c:userShapes r:id="rId2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3883063959110373"/>
          <c:y val="4.0151136045176165E-2"/>
          <c:w val="0.68896981627296583"/>
          <c:h val="0.76368702387811283"/>
        </c:manualLayout>
      </c:layout>
      <c:scatterChart>
        <c:scatterStyle val="lineMarker"/>
        <c:varyColors val="0"/>
        <c:ser>
          <c:idx val="2"/>
          <c:order val="0"/>
          <c:tx>
            <c:strRef>
              <c:f>'SR-Temp Analysis (2)'!$O$3:$P$3</c:f>
              <c:strCache>
                <c:ptCount val="1"/>
                <c:pt idx="0">
                  <c:v>77 K</c:v>
                </c:pt>
              </c:strCache>
            </c:strRef>
          </c:tx>
          <c:spPr>
            <a:ln w="12700">
              <a:noFill/>
              <a:prstDash val="solid"/>
            </a:ln>
          </c:spPr>
          <c:marker>
            <c:symbol val="triangle"/>
            <c:size val="5"/>
            <c:spPr>
              <a:noFill/>
              <a:ln>
                <a:solidFill>
                  <a:srgbClr val="FF00FF"/>
                </a:solidFill>
              </a:ln>
            </c:spPr>
          </c:marker>
          <c:xVal>
            <c:numRef>
              <c:f>'SR-Temp Analysis (2)'!$O$13:$O$42</c:f>
              <c:numCache>
                <c:formatCode>General</c:formatCode>
                <c:ptCount val="30"/>
                <c:pt idx="0">
                  <c:v>434.52984012424366</c:v>
                </c:pt>
                <c:pt idx="1">
                  <c:v>424.65416193960175</c:v>
                </c:pt>
                <c:pt idx="2">
                  <c:v>415.21740278538834</c:v>
                </c:pt>
                <c:pt idx="3">
                  <c:v>406.19093750744514</c:v>
                </c:pt>
                <c:pt idx="4">
                  <c:v>397.54857713494636</c:v>
                </c:pt>
                <c:pt idx="5">
                  <c:v>389.26631511130165</c:v>
                </c:pt>
                <c:pt idx="6">
                  <c:v>381.32210459882606</c:v>
                </c:pt>
                <c:pt idx="7">
                  <c:v>373.6956625068496</c:v>
                </c:pt>
                <c:pt idx="8">
                  <c:v>366.3682965753427</c:v>
                </c:pt>
                <c:pt idx="9">
                  <c:v>359.32275241043226</c:v>
                </c:pt>
                <c:pt idx="10">
                  <c:v>352.54307783665053</c:v>
                </c:pt>
                <c:pt idx="11">
                  <c:v>346.01450232115695</c:v>
                </c:pt>
                <c:pt idx="12">
                  <c:v>339.72332955168145</c:v>
                </c:pt>
                <c:pt idx="13">
                  <c:v>333.65684152397279</c:v>
                </c:pt>
                <c:pt idx="14">
                  <c:v>327.80321272530659</c:v>
                </c:pt>
                <c:pt idx="15">
                  <c:v>322.15143319555995</c:v>
                </c:pt>
                <c:pt idx="16">
                  <c:v>316.69123941258437</c:v>
                </c:pt>
                <c:pt idx="17">
                  <c:v>311.41305208904129</c:v>
                </c:pt>
                <c:pt idx="18">
                  <c:v>306.30792008758158</c:v>
                </c:pt>
                <c:pt idx="19">
                  <c:v>301.36746976358836</c:v>
                </c:pt>
                <c:pt idx="20">
                  <c:v>296.58385913242029</c:v>
                </c:pt>
                <c:pt idx="21">
                  <c:v>291.94973633347621</c:v>
                </c:pt>
                <c:pt idx="22">
                  <c:v>287.45820192834577</c:v>
                </c:pt>
                <c:pt idx="23">
                  <c:v>283.10277462640119</c:v>
                </c:pt>
                <c:pt idx="24">
                  <c:v>278.87736007973848</c:v>
                </c:pt>
                <c:pt idx="25">
                  <c:v>274.77622243150705</c:v>
                </c:pt>
                <c:pt idx="26">
                  <c:v>270.79395833829676</c:v>
                </c:pt>
                <c:pt idx="27">
                  <c:v>266.92547321917829</c:v>
                </c:pt>
                <c:pt idx="28">
                  <c:v>263.16595951186588</c:v>
                </c:pt>
                <c:pt idx="29">
                  <c:v>259.51087674086773</c:v>
                </c:pt>
              </c:numCache>
            </c:numRef>
          </c:xVal>
          <c:yVal>
            <c:numRef>
              <c:f>'SR-Temp Analysis (2)'!$P$13:$P$42</c:f>
              <c:numCache>
                <c:formatCode>General</c:formatCode>
                <c:ptCount val="30"/>
                <c:pt idx="0">
                  <c:v>-10.559805463203757</c:v>
                </c:pt>
                <c:pt idx="1">
                  <c:v>-10.574204400274116</c:v>
                </c:pt>
                <c:pt idx="2">
                  <c:v>-10.706128810712892</c:v>
                </c:pt>
                <c:pt idx="3">
                  <c:v>-10.944027755716505</c:v>
                </c:pt>
                <c:pt idx="4">
                  <c:v>-11.165723148864984</c:v>
                </c:pt>
                <c:pt idx="5">
                  <c:v>-11.39028790815934</c:v>
                </c:pt>
                <c:pt idx="6">
                  <c:v>-11.451862518909982</c:v>
                </c:pt>
                <c:pt idx="7">
                  <c:v>-11.417403908742028</c:v>
                </c:pt>
                <c:pt idx="8">
                  <c:v>-11.712261526795853</c:v>
                </c:pt>
                <c:pt idx="9">
                  <c:v>-11.781933295241592</c:v>
                </c:pt>
                <c:pt idx="10">
                  <c:v>-11.712015544593052</c:v>
                </c:pt>
                <c:pt idx="11">
                  <c:v>-12.128384679077875</c:v>
                </c:pt>
                <c:pt idx="12">
                  <c:v>-11.959623781377667</c:v>
                </c:pt>
                <c:pt idx="13">
                  <c:v>-12.184740859194124</c:v>
                </c:pt>
                <c:pt idx="14">
                  <c:v>-12.651053557762246</c:v>
                </c:pt>
                <c:pt idx="15">
                  <c:v>-12.774313252083823</c:v>
                </c:pt>
                <c:pt idx="16">
                  <c:v>-12.954394843233983</c:v>
                </c:pt>
                <c:pt idx="17">
                  <c:v>-13.153245779381413</c:v>
                </c:pt>
                <c:pt idx="18">
                  <c:v>-13.365606630220086</c:v>
                </c:pt>
                <c:pt idx="19">
                  <c:v>-13.609365540940653</c:v>
                </c:pt>
                <c:pt idx="20">
                  <c:v>-13.927925416064824</c:v>
                </c:pt>
                <c:pt idx="21">
                  <c:v>-14.158493292847089</c:v>
                </c:pt>
                <c:pt idx="22">
                  <c:v>-14.397048252178989</c:v>
                </c:pt>
                <c:pt idx="23">
                  <c:v>-14.82693974336342</c:v>
                </c:pt>
                <c:pt idx="24">
                  <c:v>-15.631986698704996</c:v>
                </c:pt>
                <c:pt idx="25">
                  <c:v>-16.594389064078243</c:v>
                </c:pt>
                <c:pt idx="26">
                  <c:v>-17.513779343670791</c:v>
                </c:pt>
                <c:pt idx="27">
                  <c:v>-17.991941008281966</c:v>
                </c:pt>
                <c:pt idx="28">
                  <c:v>-18.776511127888458</c:v>
                </c:pt>
                <c:pt idx="29">
                  <c:v>-19.059725111832808</c:v>
                </c:pt>
              </c:numCache>
            </c:numRef>
          </c:y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0DAD-4A3E-8C3A-6987F9D46D7F}"/>
            </c:ext>
          </c:extLst>
        </c:ser>
        <c:ser>
          <c:idx val="0"/>
          <c:order val="1"/>
          <c:tx>
            <c:strRef>
              <c:f>'SR-Temp Analysis (2)'!$W$1</c:f>
              <c:strCache>
                <c:ptCount val="1"/>
                <c:pt idx="0">
                  <c:v>Fowler Fit</c:v>
                </c:pt>
              </c:strCache>
            </c:strRef>
          </c:tx>
          <c:spPr>
            <a:ln w="0">
              <a:solidFill>
                <a:srgbClr val="FF00FF"/>
              </a:solidFill>
            </a:ln>
          </c:spPr>
          <c:marker>
            <c:symbol val="none"/>
          </c:marker>
          <c:xVal>
            <c:numRef>
              <c:f>'SR-Temp Analysis (2)'!$O$5:$O$41</c:f>
              <c:numCache>
                <c:formatCode>General</c:formatCode>
                <c:ptCount val="37"/>
                <c:pt idx="0">
                  <c:v>533.85094643835657</c:v>
                </c:pt>
                <c:pt idx="1">
                  <c:v>519.02175348173546</c:v>
                </c:pt>
                <c:pt idx="2">
                  <c:v>504.99413852276967</c:v>
                </c:pt>
                <c:pt idx="3">
                  <c:v>491.70481908795989</c:v>
                </c:pt>
                <c:pt idx="4">
                  <c:v>479.09700321390972</c:v>
                </c:pt>
                <c:pt idx="5">
                  <c:v>467.11957813356196</c:v>
                </c:pt>
                <c:pt idx="6">
                  <c:v>455.72641769127995</c:v>
                </c:pt>
                <c:pt idx="7">
                  <c:v>444.8757886986304</c:v>
                </c:pt>
                <c:pt idx="8">
                  <c:v>434.52984012424366</c:v>
                </c:pt>
                <c:pt idx="9">
                  <c:v>424.65416193960175</c:v>
                </c:pt>
                <c:pt idx="10">
                  <c:v>415.21740278538834</c:v>
                </c:pt>
                <c:pt idx="11">
                  <c:v>406.19093750744514</c:v>
                </c:pt>
                <c:pt idx="12">
                  <c:v>397.54857713494636</c:v>
                </c:pt>
                <c:pt idx="13">
                  <c:v>389.26631511130165</c:v>
                </c:pt>
                <c:pt idx="14">
                  <c:v>381.32210459882606</c:v>
                </c:pt>
                <c:pt idx="15">
                  <c:v>373.6956625068496</c:v>
                </c:pt>
                <c:pt idx="16">
                  <c:v>366.3682965753427</c:v>
                </c:pt>
                <c:pt idx="17">
                  <c:v>359.32275241043226</c:v>
                </c:pt>
                <c:pt idx="18">
                  <c:v>352.54307783665053</c:v>
                </c:pt>
                <c:pt idx="19">
                  <c:v>346.01450232115695</c:v>
                </c:pt>
                <c:pt idx="20">
                  <c:v>339.72332955168145</c:v>
                </c:pt>
                <c:pt idx="21">
                  <c:v>333.65684152397279</c:v>
                </c:pt>
                <c:pt idx="22">
                  <c:v>327.80321272530659</c:v>
                </c:pt>
                <c:pt idx="23">
                  <c:v>322.15143319555995</c:v>
                </c:pt>
                <c:pt idx="24">
                  <c:v>316.69123941258437</c:v>
                </c:pt>
                <c:pt idx="25">
                  <c:v>311.41305208904129</c:v>
                </c:pt>
                <c:pt idx="26">
                  <c:v>306.30792008758158</c:v>
                </c:pt>
                <c:pt idx="27">
                  <c:v>301.36746976358836</c:v>
                </c:pt>
                <c:pt idx="28">
                  <c:v>296.58385913242029</c:v>
                </c:pt>
                <c:pt idx="29">
                  <c:v>291.94973633347621</c:v>
                </c:pt>
                <c:pt idx="30">
                  <c:v>287.45820192834577</c:v>
                </c:pt>
                <c:pt idx="31">
                  <c:v>283.10277462640119</c:v>
                </c:pt>
                <c:pt idx="32">
                  <c:v>278.87736007973848</c:v>
                </c:pt>
                <c:pt idx="33">
                  <c:v>274.77622243150705</c:v>
                </c:pt>
                <c:pt idx="34">
                  <c:v>270.79395833829676</c:v>
                </c:pt>
                <c:pt idx="35">
                  <c:v>266.92547321917829</c:v>
                </c:pt>
                <c:pt idx="36">
                  <c:v>263.16595951186588</c:v>
                </c:pt>
              </c:numCache>
            </c:numRef>
          </c:xVal>
          <c:yVal>
            <c:numRef>
              <c:f>'SR-Temp Analysis (2)'!$AI$5:$AI$41</c:f>
              <c:numCache>
                <c:formatCode>General</c:formatCode>
                <c:ptCount val="37"/>
                <c:pt idx="0">
                  <c:v>-9.6050145137339804</c:v>
                </c:pt>
                <c:pt idx="1">
                  <c:v>-9.718875444697753</c:v>
                </c:pt>
                <c:pt idx="2">
                  <c:v>-9.8328955626546417</c:v>
                </c:pt>
                <c:pt idx="3">
                  <c:v>-9.9472611238303319</c:v>
                </c:pt>
                <c:pt idx="4">
                  <c:v>-10.062161773094797</c:v>
                </c:pt>
                <c:pt idx="5">
                  <c:v>-10.177792468216694</c:v>
                </c:pt>
                <c:pt idx="6">
                  <c:v>-10.294355537641225</c:v>
                </c:pt>
                <c:pt idx="7">
                  <c:v>-10.412062927950089</c:v>
                </c:pt>
                <c:pt idx="8">
                  <c:v>-10.531138706463253</c:v>
                </c:pt>
                <c:pt idx="9">
                  <c:v>-10.651821897441854</c:v>
                </c:pt>
                <c:pt idx="10">
                  <c:v>-10.774369748144725</c:v>
                </c:pt>
                <c:pt idx="11">
                  <c:v>-10.899061545159089</c:v>
                </c:pt>
                <c:pt idx="12">
                  <c:v>-11.02620313424837</c:v>
                </c:pt>
                <c:pt idx="13">
                  <c:v>-11.156132341744058</c:v>
                </c:pt>
                <c:pt idx="14">
                  <c:v>-11.289225557098462</c:v>
                </c:pt>
                <c:pt idx="15">
                  <c:v>-11.425905821799955</c:v>
                </c:pt>
                <c:pt idx="16">
                  <c:v>-11.5666528902604</c:v>
                </c:pt>
                <c:pt idx="17">
                  <c:v>-11.712015900104847</c:v>
                </c:pt>
                <c:pt idx="18">
                  <c:v>-11.86262953842437</c:v>
                </c:pt>
                <c:pt idx="19">
                  <c:v>-12.019234958274282</c:v>
                </c:pt>
                <c:pt idx="20">
                  <c:v>-12.182707253344191</c:v>
                </c:pt>
                <c:pt idx="21">
                  <c:v>-12.354092150959822</c:v>
                </c:pt>
                <c:pt idx="22">
                  <c:v>-12.534655928357147</c:v>
                </c:pt>
                <c:pt idx="23">
                  <c:v>-12.72595473920633</c:v>
                </c:pt>
                <c:pt idx="24">
                  <c:v>-12.929933191676582</c:v>
                </c:pt>
                <c:pt idx="25">
                  <c:v>-13.149068364471573</c:v>
                </c:pt>
                <c:pt idx="26">
                  <c:v>-13.386586933540055</c:v>
                </c:pt>
                <c:pt idx="27">
                  <c:v>-13.646804911434339</c:v>
                </c:pt>
                <c:pt idx="28">
                  <c:v>-13.935683442709848</c:v>
                </c:pt>
                <c:pt idx="29">
                  <c:v>-14.261788877281376</c:v>
                </c:pt>
                <c:pt idx="30">
                  <c:v>-14.638067810810487</c:v>
                </c:pt>
                <c:pt idx="31">
                  <c:v>-15.085428220516825</c:v>
                </c:pt>
                <c:pt idx="32">
                  <c:v>-15.640851707365444</c:v>
                </c:pt>
                <c:pt idx="33">
                  <c:v>-16.378927718397371</c:v>
                </c:pt>
                <c:pt idx="34">
                  <c:v>-17.482363996031843</c:v>
                </c:pt>
                <c:pt idx="35">
                  <c:v>-19.483506320748674</c:v>
                </c:pt>
                <c:pt idx="36">
                  <c:v>-22.828189954500466</c:v>
                </c:pt>
              </c:numCache>
            </c:numRef>
          </c:y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1-0DAD-4A3E-8C3A-6987F9D46D7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78346880"/>
        <c:axId val="78353152"/>
      </c:scatterChart>
      <c:valAx>
        <c:axId val="78346880"/>
        <c:scaling>
          <c:orientation val="minMax"/>
          <c:max val="600"/>
          <c:min val="200"/>
        </c:scaling>
        <c:delete val="0"/>
        <c:axPos val="b"/>
        <c:title>
          <c:tx>
            <c:rich>
              <a:bodyPr/>
              <a:lstStyle/>
              <a:p>
                <a:pPr>
                  <a:defRPr sz="1400"/>
                </a:pPr>
                <a:r>
                  <a:rPr lang="en-US" sz="1400"/>
                  <a:t>h</a:t>
                </a:r>
                <a:r>
                  <a:rPr lang="el-GR" sz="1400">
                    <a:latin typeface="Palatino Linotype"/>
                    <a:cs typeface="Arial"/>
                  </a:rPr>
                  <a:t>ν</a:t>
                </a:r>
                <a:r>
                  <a:rPr lang="en-US" sz="1400">
                    <a:latin typeface="Palatino Linotype"/>
                    <a:cs typeface="Arial"/>
                  </a:rPr>
                  <a:t>/</a:t>
                </a:r>
                <a:r>
                  <a:rPr lang="el-GR" sz="1400" i="0">
                    <a:latin typeface="+mn-lt"/>
                    <a:cs typeface="Arial"/>
                  </a:rPr>
                  <a:t>κ</a:t>
                </a:r>
                <a:r>
                  <a:rPr lang="en-US" sz="1400" b="1" i="1" baseline="-25000">
                    <a:latin typeface="+mn-lt"/>
                    <a:cs typeface="Arial"/>
                  </a:rPr>
                  <a:t>B</a:t>
                </a:r>
                <a:r>
                  <a:rPr lang="en-US" sz="1400" b="1">
                    <a:latin typeface="+mn-lt"/>
                    <a:cs typeface="Arial"/>
                  </a:rPr>
                  <a:t>T</a:t>
                </a:r>
                <a:endParaRPr lang="en-US" sz="1400" b="1">
                  <a:latin typeface="+mn-lt"/>
                </a:endParaRPr>
              </a:p>
            </c:rich>
          </c:tx>
          <c:layout>
            <c:manualLayout>
              <c:xMode val="edge"/>
              <c:yMode val="edge"/>
              <c:x val="0.46977310401989225"/>
              <c:y val="0.87973561231675312"/>
            </c:manualLayout>
          </c:layout>
          <c:overlay val="0"/>
        </c:title>
        <c:numFmt formatCode="General" sourceLinked="0"/>
        <c:majorTickMark val="in"/>
        <c:minorTickMark val="none"/>
        <c:tickLblPos val="low"/>
        <c:spPr>
          <a:ln>
            <a:noFill/>
          </a:ln>
        </c:spPr>
        <c:txPr>
          <a:bodyPr/>
          <a:lstStyle/>
          <a:p>
            <a:pPr>
              <a:defRPr sz="1050" b="1"/>
            </a:pPr>
            <a:endParaRPr lang="en-US"/>
          </a:p>
        </c:txPr>
        <c:crossAx val="78353152"/>
        <c:crosses val="autoZero"/>
        <c:crossBetween val="midCat"/>
      </c:valAx>
      <c:valAx>
        <c:axId val="78353152"/>
        <c:scaling>
          <c:orientation val="minMax"/>
          <c:max val="-8"/>
          <c:min val="-26"/>
        </c:scaling>
        <c:delete val="0"/>
        <c:axPos val="l"/>
        <c:majorGridlines>
          <c:spPr>
            <a:ln w="3175">
              <a:noFill/>
              <a:prstDash val="sysDot"/>
            </a:ln>
          </c:spPr>
        </c:majorGridlines>
        <c:title>
          <c:tx>
            <c:rich>
              <a:bodyPr/>
              <a:lstStyle/>
              <a:p>
                <a:pPr>
                  <a:defRPr sz="1400"/>
                </a:pPr>
                <a:r>
                  <a:rPr lang="en-US" sz="1400"/>
                  <a:t>ln(QE/T</a:t>
                </a:r>
                <a:r>
                  <a:rPr lang="en-US" sz="1400" baseline="30000"/>
                  <a:t>2</a:t>
                </a:r>
                <a:r>
                  <a:rPr lang="en-US" sz="1400"/>
                  <a:t>)</a:t>
                </a:r>
              </a:p>
            </c:rich>
          </c:tx>
          <c:layout>
            <c:manualLayout>
              <c:xMode val="edge"/>
              <c:yMode val="edge"/>
              <c:x val="1.6533360961458764E-2"/>
              <c:y val="0.3264282056206389"/>
            </c:manualLayout>
          </c:layout>
          <c:overlay val="0"/>
        </c:title>
        <c:numFmt formatCode="General" sourceLinked="0"/>
        <c:majorTickMark val="none"/>
        <c:minorTickMark val="none"/>
        <c:tickLblPos val="nextTo"/>
        <c:txPr>
          <a:bodyPr/>
          <a:lstStyle/>
          <a:p>
            <a:pPr>
              <a:defRPr sz="1050" b="1"/>
            </a:pPr>
            <a:endParaRPr lang="en-US"/>
          </a:p>
        </c:txPr>
        <c:crossAx val="78346880"/>
        <c:crosses val="autoZero"/>
        <c:crossBetween val="midCat"/>
      </c:valAx>
      <c:spPr>
        <a:ln>
          <a:solidFill>
            <a:schemeClr val="tx1">
              <a:lumMod val="50000"/>
              <a:lumOff val="50000"/>
            </a:schemeClr>
          </a:solidFill>
        </a:ln>
      </c:spPr>
    </c:plotArea>
    <c:legend>
      <c:legendPos val="b"/>
      <c:layout>
        <c:manualLayout>
          <c:xMode val="edge"/>
          <c:yMode val="edge"/>
          <c:x val="0.44268130957314544"/>
          <c:y val="0.68208757441905132"/>
          <c:w val="0.4515316342036193"/>
          <c:h val="0.13543371103002369"/>
        </c:manualLayout>
      </c:layout>
      <c:overlay val="0"/>
      <c:txPr>
        <a:bodyPr/>
        <a:lstStyle/>
        <a:p>
          <a:pPr>
            <a:defRPr sz="1050" b="1"/>
          </a:pPr>
          <a:endParaRPr lang="en-US"/>
        </a:p>
      </c:txPr>
    </c:legend>
    <c:plotVisOnly val="1"/>
    <c:dispBlanksAs val="gap"/>
    <c:showDLblsOverMax val="0"/>
  </c:chart>
  <c:externalData r:id="rId1">
    <c:autoUpdate val="0"/>
  </c:externalData>
  <c:userShapes r:id="rId2"/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2428657636631986"/>
          <c:y val="3.3912219305920095E-2"/>
          <c:w val="0.82843152223700567"/>
          <c:h val="0.80513050452026835"/>
        </c:manualLayout>
      </c:layout>
      <c:scatterChart>
        <c:scatterStyle val="lineMarker"/>
        <c:varyColors val="0"/>
        <c:ser>
          <c:idx val="1"/>
          <c:order val="0"/>
          <c:tx>
            <c:strRef>
              <c:f>'SR-Temp Analysis (2)'!$K$3:$L$3</c:f>
              <c:strCache>
                <c:ptCount val="1"/>
                <c:pt idx="0">
                  <c:v>276.95 K</c:v>
                </c:pt>
              </c:strCache>
            </c:strRef>
          </c:tx>
          <c:spPr>
            <a:ln w="12700">
              <a:noFill/>
              <a:prstDash val="dash"/>
            </a:ln>
          </c:spPr>
          <c:marker>
            <c:symbol val="circle"/>
            <c:size val="5"/>
            <c:spPr>
              <a:noFill/>
              <a:ln>
                <a:solidFill>
                  <a:srgbClr val="0000FF"/>
                </a:solidFill>
              </a:ln>
            </c:spPr>
          </c:marker>
          <c:xVal>
            <c:numRef>
              <c:f>'SR-Temp Analysis (2)'!$K$13:$K$45</c:f>
              <c:numCache>
                <c:formatCode>General</c:formatCode>
                <c:ptCount val="33"/>
                <c:pt idx="0">
                  <c:v>120.81169052019051</c:v>
                </c:pt>
                <c:pt idx="1">
                  <c:v>118.06597028109526</c:v>
                </c:pt>
                <c:pt idx="2">
                  <c:v>115.44228205262648</c:v>
                </c:pt>
                <c:pt idx="3">
                  <c:v>112.93266722539546</c:v>
                </c:pt>
                <c:pt idx="4">
                  <c:v>110.52984451847217</c:v>
                </c:pt>
                <c:pt idx="5">
                  <c:v>108.22713942433734</c:v>
                </c:pt>
                <c:pt idx="6">
                  <c:v>106.0184222932284</c:v>
                </c:pt>
                <c:pt idx="7">
                  <c:v>103.89805384736384</c:v>
                </c:pt>
                <c:pt idx="8">
                  <c:v>101.86083710525865</c:v>
                </c:pt>
                <c:pt idx="9">
                  <c:v>99.901974853234449</c:v>
                </c:pt>
                <c:pt idx="10">
                  <c:v>98.017031931475316</c:v>
                </c:pt>
                <c:pt idx="11">
                  <c:v>96.201901710522066</c:v>
                </c:pt>
                <c:pt idx="12">
                  <c:v>94.452776224876217</c:v>
                </c:pt>
                <c:pt idx="13">
                  <c:v>92.766119506574853</c:v>
                </c:pt>
                <c:pt idx="14">
                  <c:v>91.138643725757746</c:v>
                </c:pt>
                <c:pt idx="15">
                  <c:v>89.567287799451577</c:v>
                </c:pt>
                <c:pt idx="16">
                  <c:v>88.049198175732073</c:v>
                </c:pt>
                <c:pt idx="17">
                  <c:v>86.58171153946985</c:v>
                </c:pt>
                <c:pt idx="18">
                  <c:v>85.162339219150681</c:v>
                </c:pt>
                <c:pt idx="19">
                  <c:v>83.788753102712761</c:v>
                </c:pt>
                <c:pt idx="20">
                  <c:v>82.458772894733201</c:v>
                </c:pt>
                <c:pt idx="21">
                  <c:v>81.170354568252989</c:v>
                </c:pt>
                <c:pt idx="22">
                  <c:v>79.921579882587565</c:v>
                </c:pt>
                <c:pt idx="23">
                  <c:v>78.710646854063512</c:v>
                </c:pt>
                <c:pt idx="24">
                  <c:v>77.53586108012226</c:v>
                </c:pt>
                <c:pt idx="25">
                  <c:v>76.395627828944001</c:v>
                </c:pt>
                <c:pt idx="26">
                  <c:v>75.288444816930308</c:v>
                </c:pt>
                <c:pt idx="27">
                  <c:v>74.212895605259888</c:v>
                </c:pt>
                <c:pt idx="28">
                  <c:v>73.167643554481572</c:v>
                </c:pt>
                <c:pt idx="29">
                  <c:v>72.151426282891549</c:v>
                </c:pt>
                <c:pt idx="30">
                  <c:v>71.163050580386184</c:v>
                </c:pt>
                <c:pt idx="31">
                  <c:v>70.201387734705293</c:v>
                </c:pt>
                <c:pt idx="32">
                  <c:v>69.265369231575889</c:v>
                </c:pt>
              </c:numCache>
            </c:numRef>
          </c:xVal>
          <c:yVal>
            <c:numRef>
              <c:f>'SR-Temp Analysis (2)'!$L$13:$L$45</c:f>
              <c:numCache>
                <c:formatCode>General</c:formatCode>
                <c:ptCount val="33"/>
                <c:pt idx="0">
                  <c:v>-12.6465666163378</c:v>
                </c:pt>
                <c:pt idx="1">
                  <c:v>-12.700833757354879</c:v>
                </c:pt>
                <c:pt idx="2">
                  <c:v>-12.793913530020047</c:v>
                </c:pt>
                <c:pt idx="3">
                  <c:v>-12.879224347536091</c:v>
                </c:pt>
                <c:pt idx="4">
                  <c:v>-12.975317918592449</c:v>
                </c:pt>
                <c:pt idx="5">
                  <c:v>-13.032255127082006</c:v>
                </c:pt>
                <c:pt idx="6">
                  <c:v>-13.119835746059932</c:v>
                </c:pt>
                <c:pt idx="7">
                  <c:v>-13.211397855200547</c:v>
                </c:pt>
                <c:pt idx="8">
                  <c:v>-13.256699245608965</c:v>
                </c:pt>
                <c:pt idx="9">
                  <c:v>-13.357503820041298</c:v>
                </c:pt>
                <c:pt idx="10">
                  <c:v>-13.475301174571703</c:v>
                </c:pt>
                <c:pt idx="11">
                  <c:v>-13.634443918373927</c:v>
                </c:pt>
                <c:pt idx="12">
                  <c:v>-13.794253789997594</c:v>
                </c:pt>
                <c:pt idx="13">
                  <c:v>-14.001029775395279</c:v>
                </c:pt>
                <c:pt idx="14">
                  <c:v>-14.22946661597134</c:v>
                </c:pt>
                <c:pt idx="15">
                  <c:v>-14.454595231019121</c:v>
                </c:pt>
                <c:pt idx="16">
                  <c:v>-14.647974615051446</c:v>
                </c:pt>
                <c:pt idx="17">
                  <c:v>-14.837231722145708</c:v>
                </c:pt>
                <c:pt idx="18">
                  <c:v>-15.03976479899104</c:v>
                </c:pt>
                <c:pt idx="19">
                  <c:v>-15.246728864296569</c:v>
                </c:pt>
                <c:pt idx="20">
                  <c:v>-15.400232616275934</c:v>
                </c:pt>
                <c:pt idx="21">
                  <c:v>-15.622646791026646</c:v>
                </c:pt>
                <c:pt idx="22">
                  <c:v>-15.787623439895567</c:v>
                </c:pt>
                <c:pt idx="23">
                  <c:v>-16.032556942399918</c:v>
                </c:pt>
                <c:pt idx="24">
                  <c:v>-16.189782366449972</c:v>
                </c:pt>
                <c:pt idx="25">
                  <c:v>-16.390703126165725</c:v>
                </c:pt>
                <c:pt idx="26">
                  <c:v>-16.499003670958643</c:v>
                </c:pt>
                <c:pt idx="27">
                  <c:v>-16.688778733410523</c:v>
                </c:pt>
                <c:pt idx="28">
                  <c:v>-16.704166984032742</c:v>
                </c:pt>
                <c:pt idx="29">
                  <c:v>-16.686862075136279</c:v>
                </c:pt>
                <c:pt idx="30">
                  <c:v>-16.871096279425444</c:v>
                </c:pt>
                <c:pt idx="31">
                  <c:v>-16.76089387849947</c:v>
                </c:pt>
                <c:pt idx="32">
                  <c:v>-18.666254871706354</c:v>
                </c:pt>
              </c:numCache>
            </c:numRef>
          </c:y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A852-4FF3-95EF-28F2B60D3E3E}"/>
            </c:ext>
          </c:extLst>
        </c:ser>
        <c:ser>
          <c:idx val="3"/>
          <c:order val="1"/>
          <c:tx>
            <c:strRef>
              <c:f>'SR-Temp Analysis (2)'!$M$3:$N$3</c:f>
              <c:strCache>
                <c:ptCount val="1"/>
                <c:pt idx="0">
                  <c:v>194.65 K</c:v>
                </c:pt>
              </c:strCache>
            </c:strRef>
          </c:tx>
          <c:spPr>
            <a:ln w="12700">
              <a:noFill/>
              <a:prstDash val="dash"/>
            </a:ln>
          </c:spPr>
          <c:marker>
            <c:symbol val="diamond"/>
            <c:size val="5"/>
            <c:spPr>
              <a:noFill/>
              <a:ln>
                <a:solidFill>
                  <a:srgbClr val="C00000"/>
                </a:solidFill>
              </a:ln>
            </c:spPr>
          </c:marker>
          <c:xVal>
            <c:numRef>
              <c:f>'SR-Temp Analysis (2)'!$M$13:$M$44</c:f>
              <c:numCache>
                <c:formatCode>General</c:formatCode>
                <c:ptCount val="32"/>
                <c:pt idx="0">
                  <c:v>171.89210218118041</c:v>
                </c:pt>
                <c:pt idx="1">
                  <c:v>167.98546349524446</c:v>
                </c:pt>
                <c:pt idx="2">
                  <c:v>164.25245319535014</c:v>
                </c:pt>
                <c:pt idx="3">
                  <c:v>160.6817476911034</c:v>
                </c:pt>
                <c:pt idx="4">
                  <c:v>157.262987101931</c:v>
                </c:pt>
                <c:pt idx="5">
                  <c:v>153.9866748706408</c:v>
                </c:pt>
                <c:pt idx="6">
                  <c:v>150.84408966919912</c:v>
                </c:pt>
                <c:pt idx="7">
                  <c:v>147.82720787581516</c:v>
                </c:pt>
                <c:pt idx="8">
                  <c:v>144.92863517236779</c:v>
                </c:pt>
                <c:pt idx="9">
                  <c:v>142.14154603443762</c:v>
                </c:pt>
                <c:pt idx="10">
                  <c:v>139.45963007152372</c:v>
                </c:pt>
                <c:pt idx="11">
                  <c:v>136.87704432945847</c:v>
                </c:pt>
                <c:pt idx="12">
                  <c:v>134.3883707961956</c:v>
                </c:pt>
                <c:pt idx="13">
                  <c:v>131.98857846054923</c:v>
                </c:pt>
                <c:pt idx="14">
                  <c:v>129.67298936475012</c:v>
                </c:pt>
                <c:pt idx="15">
                  <c:v>127.43724816880616</c:v>
                </c:pt>
                <c:pt idx="16">
                  <c:v>125.27729481001285</c:v>
                </c:pt>
                <c:pt idx="17">
                  <c:v>123.18933989651262</c:v>
                </c:pt>
                <c:pt idx="18">
                  <c:v>121.16984252115995</c:v>
                </c:pt>
                <c:pt idx="19">
                  <c:v>119.21549022243157</c:v>
                </c:pt>
                <c:pt idx="20">
                  <c:v>117.32318085382154</c:v>
                </c:pt>
                <c:pt idx="21">
                  <c:v>115.49000615298058</c:v>
                </c:pt>
                <c:pt idx="22">
                  <c:v>113.71323682755011</c:v>
                </c:pt>
                <c:pt idx="23">
                  <c:v>111.99030899682965</c:v>
                </c:pt>
                <c:pt idx="24">
                  <c:v>110.31881184762324</c:v>
                </c:pt>
                <c:pt idx="25">
                  <c:v>108.69647637927585</c:v>
                </c:pt>
                <c:pt idx="26">
                  <c:v>107.12116512740228</c:v>
                </c:pt>
                <c:pt idx="27">
                  <c:v>105.59086276843939</c:v>
                </c:pt>
                <c:pt idx="28">
                  <c:v>104.10366751817968</c:v>
                </c:pt>
                <c:pt idx="29">
                  <c:v>102.65778324709385</c:v>
                </c:pt>
                <c:pt idx="30">
                  <c:v>101.251512243709</c:v>
                </c:pt>
                <c:pt idx="31">
                  <c:v>99.883248564739958</c:v>
                </c:pt>
              </c:numCache>
            </c:numRef>
          </c:xVal>
          <c:yVal>
            <c:numRef>
              <c:f>'SR-Temp Analysis (2)'!$N$13:$N$44</c:f>
              <c:numCache>
                <c:formatCode>General</c:formatCode>
                <c:ptCount val="32"/>
                <c:pt idx="0">
                  <c:v>-12.143034194128205</c:v>
                </c:pt>
                <c:pt idx="1">
                  <c:v>-12.115200243865123</c:v>
                </c:pt>
                <c:pt idx="2">
                  <c:v>-12.200227260315138</c:v>
                </c:pt>
                <c:pt idx="3">
                  <c:v>-12.267861228351903</c:v>
                </c:pt>
                <c:pt idx="4">
                  <c:v>-12.260009797156792</c:v>
                </c:pt>
                <c:pt idx="5">
                  <c:v>-12.470177070449889</c:v>
                </c:pt>
                <c:pt idx="6">
                  <c:v>-12.562224562902353</c:v>
                </c:pt>
                <c:pt idx="7">
                  <c:v>-12.653324833741118</c:v>
                </c:pt>
                <c:pt idx="8">
                  <c:v>-12.785386523382337</c:v>
                </c:pt>
                <c:pt idx="9">
                  <c:v>-12.856971311262994</c:v>
                </c:pt>
                <c:pt idx="10">
                  <c:v>-12.963368489125255</c:v>
                </c:pt>
                <c:pt idx="11">
                  <c:v>-13.160070992917662</c:v>
                </c:pt>
                <c:pt idx="12">
                  <c:v>-13.368941145694309</c:v>
                </c:pt>
                <c:pt idx="13">
                  <c:v>-13.647409351083265</c:v>
                </c:pt>
                <c:pt idx="14">
                  <c:v>-13.906998827507108</c:v>
                </c:pt>
                <c:pt idx="15">
                  <c:v>-14.10352289274169</c:v>
                </c:pt>
                <c:pt idx="16">
                  <c:v>-14.311352730015701</c:v>
                </c:pt>
                <c:pt idx="17">
                  <c:v>-14.495130867022224</c:v>
                </c:pt>
                <c:pt idx="18">
                  <c:v>-14.694829696603719</c:v>
                </c:pt>
                <c:pt idx="19">
                  <c:v>-14.93991384857156</c:v>
                </c:pt>
                <c:pt idx="20">
                  <c:v>-15.087212957874357</c:v>
                </c:pt>
                <c:pt idx="21">
                  <c:v>-15.277667105253894</c:v>
                </c:pt>
                <c:pt idx="22">
                  <c:v>-15.538242776433968</c:v>
                </c:pt>
                <c:pt idx="23">
                  <c:v>-15.762390162588662</c:v>
                </c:pt>
                <c:pt idx="24">
                  <c:v>-15.957443296100138</c:v>
                </c:pt>
                <c:pt idx="25">
                  <c:v>-16.282839757168428</c:v>
                </c:pt>
                <c:pt idx="26">
                  <c:v>-16.654115492993768</c:v>
                </c:pt>
                <c:pt idx="27">
                  <c:v>-17.069280593615286</c:v>
                </c:pt>
                <c:pt idx="28">
                  <c:v>-16.757715899797088</c:v>
                </c:pt>
                <c:pt idx="29">
                  <c:v>-16.960966979852678</c:v>
                </c:pt>
                <c:pt idx="30">
                  <c:v>-17.347995251989509</c:v>
                </c:pt>
                <c:pt idx="31">
                  <c:v>-17.031175590761205</c:v>
                </c:pt>
              </c:numCache>
            </c:numRef>
          </c:y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1-A852-4FF3-95EF-28F2B60D3E3E}"/>
            </c:ext>
          </c:extLst>
        </c:ser>
        <c:ser>
          <c:idx val="7"/>
          <c:order val="2"/>
          <c:tx>
            <c:strRef>
              <c:f>'SR-Temp Analysis (2)'!$O$3:$P$3</c:f>
              <c:strCache>
                <c:ptCount val="1"/>
                <c:pt idx="0">
                  <c:v>77 K</c:v>
                </c:pt>
              </c:strCache>
            </c:strRef>
          </c:tx>
          <c:spPr>
            <a:ln w="12700">
              <a:noFill/>
              <a:prstDash val="dash"/>
            </a:ln>
          </c:spPr>
          <c:marker>
            <c:symbol val="triangle"/>
            <c:size val="5"/>
            <c:spPr>
              <a:noFill/>
              <a:ln>
                <a:solidFill>
                  <a:srgbClr val="FF00FF"/>
                </a:solidFill>
              </a:ln>
            </c:spPr>
          </c:marker>
          <c:xVal>
            <c:numRef>
              <c:f>'SR-Temp Analysis (2)'!$O$13:$O$42</c:f>
              <c:numCache>
                <c:formatCode>General</c:formatCode>
                <c:ptCount val="30"/>
                <c:pt idx="0">
                  <c:v>434.52984012424366</c:v>
                </c:pt>
                <c:pt idx="1">
                  <c:v>424.65416193960175</c:v>
                </c:pt>
                <c:pt idx="2">
                  <c:v>415.21740278538834</c:v>
                </c:pt>
                <c:pt idx="3">
                  <c:v>406.19093750744514</c:v>
                </c:pt>
                <c:pt idx="4">
                  <c:v>397.54857713494636</c:v>
                </c:pt>
                <c:pt idx="5">
                  <c:v>389.26631511130165</c:v>
                </c:pt>
                <c:pt idx="6">
                  <c:v>381.32210459882606</c:v>
                </c:pt>
                <c:pt idx="7">
                  <c:v>373.6956625068496</c:v>
                </c:pt>
                <c:pt idx="8">
                  <c:v>366.3682965753427</c:v>
                </c:pt>
                <c:pt idx="9">
                  <c:v>359.32275241043226</c:v>
                </c:pt>
                <c:pt idx="10">
                  <c:v>352.54307783665053</c:v>
                </c:pt>
                <c:pt idx="11">
                  <c:v>346.01450232115695</c:v>
                </c:pt>
                <c:pt idx="12">
                  <c:v>339.72332955168145</c:v>
                </c:pt>
                <c:pt idx="13">
                  <c:v>333.65684152397279</c:v>
                </c:pt>
                <c:pt idx="14">
                  <c:v>327.80321272530659</c:v>
                </c:pt>
                <c:pt idx="15">
                  <c:v>322.15143319555995</c:v>
                </c:pt>
                <c:pt idx="16">
                  <c:v>316.69123941258437</c:v>
                </c:pt>
                <c:pt idx="17">
                  <c:v>311.41305208904129</c:v>
                </c:pt>
                <c:pt idx="18">
                  <c:v>306.30792008758158</c:v>
                </c:pt>
                <c:pt idx="19">
                  <c:v>301.36746976358836</c:v>
                </c:pt>
                <c:pt idx="20">
                  <c:v>296.58385913242029</c:v>
                </c:pt>
                <c:pt idx="21">
                  <c:v>291.94973633347621</c:v>
                </c:pt>
                <c:pt idx="22">
                  <c:v>287.45820192834577</c:v>
                </c:pt>
                <c:pt idx="23">
                  <c:v>283.10277462640119</c:v>
                </c:pt>
                <c:pt idx="24">
                  <c:v>278.87736007973848</c:v>
                </c:pt>
                <c:pt idx="25">
                  <c:v>274.77622243150705</c:v>
                </c:pt>
                <c:pt idx="26">
                  <c:v>270.79395833829676</c:v>
                </c:pt>
                <c:pt idx="27">
                  <c:v>266.92547321917829</c:v>
                </c:pt>
                <c:pt idx="28">
                  <c:v>263.16595951186588</c:v>
                </c:pt>
                <c:pt idx="29">
                  <c:v>259.51087674086773</c:v>
                </c:pt>
              </c:numCache>
            </c:numRef>
          </c:xVal>
          <c:yVal>
            <c:numRef>
              <c:f>'SR-Temp Analysis (2)'!$P$13:$P$42</c:f>
              <c:numCache>
                <c:formatCode>General</c:formatCode>
                <c:ptCount val="30"/>
                <c:pt idx="0">
                  <c:v>-10.559805463203757</c:v>
                </c:pt>
                <c:pt idx="1">
                  <c:v>-10.574204400274116</c:v>
                </c:pt>
                <c:pt idx="2">
                  <c:v>-10.706128810712892</c:v>
                </c:pt>
                <c:pt idx="3">
                  <c:v>-10.944027755716505</c:v>
                </c:pt>
                <c:pt idx="4">
                  <c:v>-11.165723148864984</c:v>
                </c:pt>
                <c:pt idx="5">
                  <c:v>-11.39028790815934</c:v>
                </c:pt>
                <c:pt idx="6">
                  <c:v>-11.451862518909982</c:v>
                </c:pt>
                <c:pt idx="7">
                  <c:v>-11.417403908742028</c:v>
                </c:pt>
                <c:pt idx="8">
                  <c:v>-11.712261526795853</c:v>
                </c:pt>
                <c:pt idx="9">
                  <c:v>-11.781933295241592</c:v>
                </c:pt>
                <c:pt idx="10">
                  <c:v>-11.712015544593052</c:v>
                </c:pt>
                <c:pt idx="11">
                  <c:v>-12.128384679077875</c:v>
                </c:pt>
                <c:pt idx="12">
                  <c:v>-11.959623781377667</c:v>
                </c:pt>
                <c:pt idx="13">
                  <c:v>-12.184740859194124</c:v>
                </c:pt>
                <c:pt idx="14">
                  <c:v>-12.651053557762246</c:v>
                </c:pt>
                <c:pt idx="15">
                  <c:v>-12.774313252083823</c:v>
                </c:pt>
                <c:pt idx="16">
                  <c:v>-12.954394843233983</c:v>
                </c:pt>
                <c:pt idx="17">
                  <c:v>-13.153245779381413</c:v>
                </c:pt>
                <c:pt idx="18">
                  <c:v>-13.365606630220086</c:v>
                </c:pt>
                <c:pt idx="19">
                  <c:v>-13.609365540940653</c:v>
                </c:pt>
                <c:pt idx="20">
                  <c:v>-13.927925416064824</c:v>
                </c:pt>
                <c:pt idx="21">
                  <c:v>-14.158493292847089</c:v>
                </c:pt>
                <c:pt idx="22">
                  <c:v>-14.397048252178989</c:v>
                </c:pt>
                <c:pt idx="23">
                  <c:v>-14.82693974336342</c:v>
                </c:pt>
                <c:pt idx="24">
                  <c:v>-15.631986698704996</c:v>
                </c:pt>
                <c:pt idx="25">
                  <c:v>-16.594389064078243</c:v>
                </c:pt>
                <c:pt idx="26">
                  <c:v>-17.513779343670791</c:v>
                </c:pt>
                <c:pt idx="27">
                  <c:v>-17.991941008281966</c:v>
                </c:pt>
                <c:pt idx="28">
                  <c:v>-18.776511127888458</c:v>
                </c:pt>
                <c:pt idx="29">
                  <c:v>-19.059725111832808</c:v>
                </c:pt>
              </c:numCache>
            </c:numRef>
          </c:y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2-A852-4FF3-95EF-28F2B60D3E3E}"/>
            </c:ext>
          </c:extLst>
        </c:ser>
        <c:ser>
          <c:idx val="9"/>
          <c:order val="3"/>
          <c:tx>
            <c:strRef>
              <c:f>'SR-Temp Analysis (2)'!$Y$3:$Z$3</c:f>
              <c:strCache>
                <c:ptCount val="1"/>
                <c:pt idx="0">
                  <c:v>276.95 K (Fit)</c:v>
                </c:pt>
              </c:strCache>
            </c:strRef>
          </c:tx>
          <c:spPr>
            <a:ln w="3175">
              <a:solidFill>
                <a:srgbClr val="0000FF"/>
              </a:solidFill>
            </a:ln>
          </c:spPr>
          <c:marker>
            <c:symbol val="none"/>
          </c:marker>
          <c:xVal>
            <c:numRef>
              <c:f>'SR-Temp Analysis (2)'!$K$5:$K$49</c:f>
              <c:numCache>
                <c:formatCode>General</c:formatCode>
                <c:ptCount val="45"/>
                <c:pt idx="0">
                  <c:v>148.42579121051978</c:v>
                </c:pt>
                <c:pt idx="1">
                  <c:v>144.3028525657831</c:v>
                </c:pt>
                <c:pt idx="2">
                  <c:v>140.40277546941059</c:v>
                </c:pt>
                <c:pt idx="3">
                  <c:v>136.70796558863663</c:v>
                </c:pt>
                <c:pt idx="4">
                  <c:v>133.20263313764593</c:v>
                </c:pt>
                <c:pt idx="5">
                  <c:v>129.87256730920478</c:v>
                </c:pt>
                <c:pt idx="6">
                  <c:v>126.70494371629736</c:v>
                </c:pt>
                <c:pt idx="7">
                  <c:v>123.68815934209981</c:v>
                </c:pt>
                <c:pt idx="8">
                  <c:v>120.81169052019051</c:v>
                </c:pt>
                <c:pt idx="9">
                  <c:v>118.06597028109526</c:v>
                </c:pt>
                <c:pt idx="10">
                  <c:v>115.44228205262648</c:v>
                </c:pt>
                <c:pt idx="11">
                  <c:v>112.93266722539546</c:v>
                </c:pt>
                <c:pt idx="12">
                  <c:v>110.52984451847217</c:v>
                </c:pt>
                <c:pt idx="13">
                  <c:v>108.22713942433734</c:v>
                </c:pt>
                <c:pt idx="14">
                  <c:v>106.0184222932284</c:v>
                </c:pt>
                <c:pt idx="15">
                  <c:v>103.89805384736384</c:v>
                </c:pt>
                <c:pt idx="16">
                  <c:v>101.86083710525865</c:v>
                </c:pt>
                <c:pt idx="17">
                  <c:v>99.901974853234449</c:v>
                </c:pt>
                <c:pt idx="18">
                  <c:v>98.017031931475316</c:v>
                </c:pt>
                <c:pt idx="19">
                  <c:v>96.201901710522066</c:v>
                </c:pt>
                <c:pt idx="20">
                  <c:v>94.452776224876217</c:v>
                </c:pt>
                <c:pt idx="21">
                  <c:v>92.766119506574853</c:v>
                </c:pt>
                <c:pt idx="22">
                  <c:v>91.138643725757746</c:v>
                </c:pt>
                <c:pt idx="23">
                  <c:v>89.567287799451577</c:v>
                </c:pt>
                <c:pt idx="24">
                  <c:v>88.049198175732073</c:v>
                </c:pt>
                <c:pt idx="25">
                  <c:v>86.58171153946985</c:v>
                </c:pt>
                <c:pt idx="26">
                  <c:v>85.162339219150681</c:v>
                </c:pt>
                <c:pt idx="27">
                  <c:v>83.788753102712761</c:v>
                </c:pt>
                <c:pt idx="28">
                  <c:v>82.458772894733201</c:v>
                </c:pt>
                <c:pt idx="29">
                  <c:v>81.170354568252989</c:v>
                </c:pt>
                <c:pt idx="30">
                  <c:v>79.921579882587565</c:v>
                </c:pt>
                <c:pt idx="31">
                  <c:v>78.710646854063512</c:v>
                </c:pt>
                <c:pt idx="32">
                  <c:v>77.53586108012226</c:v>
                </c:pt>
                <c:pt idx="33">
                  <c:v>76.395627828944001</c:v>
                </c:pt>
                <c:pt idx="34">
                  <c:v>75.288444816930308</c:v>
                </c:pt>
                <c:pt idx="35">
                  <c:v>74.212895605259888</c:v>
                </c:pt>
                <c:pt idx="36">
                  <c:v>73.167643554481572</c:v>
                </c:pt>
                <c:pt idx="37">
                  <c:v>72.151426282891549</c:v>
                </c:pt>
                <c:pt idx="38">
                  <c:v>71.163050580386184</c:v>
                </c:pt>
                <c:pt idx="39">
                  <c:v>70.201387734705293</c:v>
                </c:pt>
                <c:pt idx="40">
                  <c:v>69.265369231575889</c:v>
                </c:pt>
                <c:pt idx="41">
                  <c:v>68.353982794318313</c:v>
                </c:pt>
                <c:pt idx="42">
                  <c:v>67.466268732054445</c:v>
                </c:pt>
                <c:pt idx="43">
                  <c:v>66.601316568822966</c:v>
                </c:pt>
                <c:pt idx="44">
                  <c:v>65.758261928711278</c:v>
                </c:pt>
              </c:numCache>
            </c:numRef>
          </c:xVal>
          <c:yVal>
            <c:numRef>
              <c:f>'SR-Temp Analysis (2)'!$AA$5:$AA$49</c:f>
              <c:numCache>
                <c:formatCode>General</c:formatCode>
                <c:ptCount val="45"/>
                <c:pt idx="0">
                  <c:v>-11.648455101725132</c:v>
                </c:pt>
                <c:pt idx="1">
                  <c:v>-11.75575266546441</c:v>
                </c:pt>
                <c:pt idx="2">
                  <c:v>-11.862835216821008</c:v>
                </c:pt>
                <c:pt idx="3">
                  <c:v>-11.969856072794059</c:v>
                </c:pt>
                <c:pt idx="4">
                  <c:v>-12.076967955911933</c:v>
                </c:pt>
                <c:pt idx="5">
                  <c:v>-12.184324297549868</c:v>
                </c:pt>
                <c:pt idx="6">
                  <c:v>-12.292080554839725</c:v>
                </c:pt>
                <c:pt idx="7">
                  <c:v>-12.400395569395346</c:v>
                </c:pt>
                <c:pt idx="8">
                  <c:v>-12.509432997681628</c:v>
                </c:pt>
                <c:pt idx="9">
                  <c:v>-12.61936284568619</c:v>
                </c:pt>
                <c:pt idx="10">
                  <c:v>-12.73036314478902</c:v>
                </c:pt>
                <c:pt idx="11">
                  <c:v>-12.842621811644776</c:v>
                </c:pt>
                <c:pt idx="12">
                  <c:v>-12.956338742896392</c:v>
                </c:pt>
                <c:pt idx="13">
                  <c:v>-13.071728206193278</c:v>
                </c:pt>
                <c:pt idx="14">
                  <c:v>-13.189021603082136</c:v>
                </c:pt>
                <c:pt idx="15">
                  <c:v>-13.308470697973121</c:v>
                </c:pt>
                <c:pt idx="16">
                  <c:v>-13.430351432095284</c:v>
                </c:pt>
                <c:pt idx="17">
                  <c:v>-13.554968474304165</c:v>
                </c:pt>
                <c:pt idx="18">
                  <c:v>-13.682660704857218</c:v>
                </c:pt>
                <c:pt idx="19">
                  <c:v>-13.813807888220047</c:v>
                </c:pt>
                <c:pt idx="20">
                  <c:v>-13.948838872965347</c:v>
                </c:pt>
                <c:pt idx="21">
                  <c:v>-14.088241770183361</c:v>
                </c:pt>
                <c:pt idx="22">
                  <c:v>-14.232576720323113</c:v>
                </c:pt>
                <c:pt idx="23">
                  <c:v>-14.382492082688412</c:v>
                </c:pt>
                <c:pt idx="24">
                  <c:v>-14.538745203238602</c:v>
                </c:pt>
                <c:pt idx="25">
                  <c:v>-14.702229382849408</c:v>
                </c:pt>
                <c:pt idx="26">
                  <c:v>-14.874009353793637</c:v>
                </c:pt>
                <c:pt idx="27">
                  <c:v>-15.055368591533657</c:v>
                </c:pt>
                <c:pt idx="28">
                  <c:v>-15.247873318574491</c:v>
                </c:pt>
                <c:pt idx="29">
                  <c:v>-15.453460363196704</c:v>
                </c:pt>
                <c:pt idx="30">
                  <c:v>-15.674559495893902</c:v>
                </c:pt>
                <c:pt idx="31">
                  <c:v>-15.91426593281825</c:v>
                </c:pt>
                <c:pt idx="32">
                  <c:v>-16.176585609258069</c:v>
                </c:pt>
                <c:pt idx="33">
                  <c:v>-16.466783432300744</c:v>
                </c:pt>
                <c:pt idx="34">
                  <c:v>-16.791866308528359</c:v>
                </c:pt>
                <c:pt idx="35">
                  <c:v>-17.161202629751237</c:v>
                </c:pt>
                <c:pt idx="36">
                  <c:v>-17.587134914772598</c:v>
                </c:pt>
                <c:pt idx="37">
                  <c:v>-18.084961080540658</c:v>
                </c:pt>
                <c:pt idx="38">
                  <c:v>-18.670508674880026</c:v>
                </c:pt>
                <c:pt idx="39">
                  <c:v>-19.352726734303481</c:v>
                </c:pt>
                <c:pt idx="40">
                  <c:v>-20.071321754161502</c:v>
                </c:pt>
                <c:pt idx="41">
                  <c:v>-20.896755082787816</c:v>
                </c:pt>
                <c:pt idx="42">
                  <c:v>-21.767562440172341</c:v>
                </c:pt>
                <c:pt idx="43">
                  <c:v>-22.629443642686844</c:v>
                </c:pt>
                <c:pt idx="44">
                  <c:v>-23.471940228992334</c:v>
                </c:pt>
              </c:numCache>
            </c:numRef>
          </c:y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3-A852-4FF3-95EF-28F2B60D3E3E}"/>
            </c:ext>
          </c:extLst>
        </c:ser>
        <c:ser>
          <c:idx val="11"/>
          <c:order val="4"/>
          <c:tx>
            <c:strRef>
              <c:f>'SR-Temp Analysis (2)'!$AC$3:$AD$3</c:f>
              <c:strCache>
                <c:ptCount val="1"/>
                <c:pt idx="0">
                  <c:v>194.65 K (Fit)</c:v>
                </c:pt>
              </c:strCache>
            </c:strRef>
          </c:tx>
          <c:spPr>
            <a:ln w="0">
              <a:solidFill>
                <a:srgbClr val="C00000"/>
              </a:solidFill>
              <a:prstDash val="solid"/>
            </a:ln>
          </c:spPr>
          <c:marker>
            <c:symbol val="none"/>
          </c:marker>
          <c:xVal>
            <c:numRef>
              <c:f>'SR-Temp Analysis (2)'!$M$5:$M$47</c:f>
              <c:numCache>
                <c:formatCode>General</c:formatCode>
                <c:ptCount val="43"/>
                <c:pt idx="0">
                  <c:v>211.18172553687879</c:v>
                </c:pt>
                <c:pt idx="1">
                  <c:v>205.31556649418769</c:v>
                </c:pt>
                <c:pt idx="2">
                  <c:v>199.76649712947992</c:v>
                </c:pt>
                <c:pt idx="3">
                  <c:v>194.50948404712517</c:v>
                </c:pt>
                <c:pt idx="4">
                  <c:v>189.52206137925018</c:v>
                </c:pt>
                <c:pt idx="5">
                  <c:v>184.78400984476895</c:v>
                </c:pt>
                <c:pt idx="6">
                  <c:v>180.27708277538434</c:v>
                </c:pt>
                <c:pt idx="7">
                  <c:v>175.98477128073233</c:v>
                </c:pt>
                <c:pt idx="8">
                  <c:v>171.89210218118041</c:v>
                </c:pt>
                <c:pt idx="9">
                  <c:v>167.98546349524446</c:v>
                </c:pt>
                <c:pt idx="10">
                  <c:v>164.25245319535014</c:v>
                </c:pt>
                <c:pt idx="11">
                  <c:v>160.6817476911034</c:v>
                </c:pt>
                <c:pt idx="12">
                  <c:v>157.262987101931</c:v>
                </c:pt>
                <c:pt idx="13">
                  <c:v>153.9866748706408</c:v>
                </c:pt>
                <c:pt idx="14">
                  <c:v>150.84408966919912</c:v>
                </c:pt>
                <c:pt idx="15">
                  <c:v>147.82720787581516</c:v>
                </c:pt>
                <c:pt idx="16">
                  <c:v>144.92863517236779</c:v>
                </c:pt>
                <c:pt idx="17">
                  <c:v>142.14154603443762</c:v>
                </c:pt>
                <c:pt idx="18">
                  <c:v>139.45963007152372</c:v>
                </c:pt>
                <c:pt idx="19">
                  <c:v>136.87704432945847</c:v>
                </c:pt>
                <c:pt idx="20">
                  <c:v>134.3883707961956</c:v>
                </c:pt>
                <c:pt idx="21">
                  <c:v>131.98857846054923</c:v>
                </c:pt>
                <c:pt idx="22">
                  <c:v>129.67298936475012</c:v>
                </c:pt>
                <c:pt idx="23">
                  <c:v>127.43724816880616</c:v>
                </c:pt>
                <c:pt idx="24">
                  <c:v>125.27729481001285</c:v>
                </c:pt>
                <c:pt idx="25">
                  <c:v>123.18933989651262</c:v>
                </c:pt>
                <c:pt idx="26">
                  <c:v>121.16984252115995</c:v>
                </c:pt>
                <c:pt idx="27">
                  <c:v>119.21549022243157</c:v>
                </c:pt>
                <c:pt idx="28">
                  <c:v>117.32318085382154</c:v>
                </c:pt>
                <c:pt idx="29">
                  <c:v>115.49000615298058</c:v>
                </c:pt>
                <c:pt idx="30">
                  <c:v>113.71323682755011</c:v>
                </c:pt>
                <c:pt idx="31">
                  <c:v>111.99030899682965</c:v>
                </c:pt>
                <c:pt idx="32">
                  <c:v>110.31881184762324</c:v>
                </c:pt>
                <c:pt idx="33">
                  <c:v>108.69647637927585</c:v>
                </c:pt>
                <c:pt idx="34">
                  <c:v>107.12116512740228</c:v>
                </c:pt>
                <c:pt idx="35">
                  <c:v>105.59086276843939</c:v>
                </c:pt>
                <c:pt idx="36">
                  <c:v>104.10366751817968</c:v>
                </c:pt>
                <c:pt idx="37">
                  <c:v>102.65778324709385</c:v>
                </c:pt>
                <c:pt idx="38">
                  <c:v>101.251512243709</c:v>
                </c:pt>
                <c:pt idx="39">
                  <c:v>99.883248564739958</c:v>
                </c:pt>
                <c:pt idx="40">
                  <c:v>98.551471917210108</c:v>
                </c:pt>
                <c:pt idx="41">
                  <c:v>97.254742023562585</c:v>
                </c:pt>
                <c:pt idx="42">
                  <c:v>95.991693425853995</c:v>
                </c:pt>
              </c:numCache>
            </c:numRef>
          </c:xVal>
          <c:yVal>
            <c:numRef>
              <c:f>'SR-Temp Analysis (2)'!$AE$5:$AE$47</c:f>
              <c:numCache>
                <c:formatCode>General</c:formatCode>
                <c:ptCount val="43"/>
                <c:pt idx="0">
                  <c:v>-11.083574738222488</c:v>
                </c:pt>
                <c:pt idx="1">
                  <c:v>-11.193214146147746</c:v>
                </c:pt>
                <c:pt idx="2">
                  <c:v>-11.302767170468103</c:v>
                </c:pt>
                <c:pt idx="3">
                  <c:v>-11.412398003262259</c:v>
                </c:pt>
                <c:pt idx="4">
                  <c:v>-11.522271501023461</c:v>
                </c:pt>
                <c:pt idx="5">
                  <c:v>-11.63255467516608</c:v>
                </c:pt>
                <c:pt idx="6">
                  <c:v>-11.743418230472894</c:v>
                </c:pt>
                <c:pt idx="7">
                  <c:v>-11.855038187274261</c:v>
                </c:pt>
                <c:pt idx="8">
                  <c:v>-11.967597626717859</c:v>
                </c:pt>
                <c:pt idx="9">
                  <c:v>-12.08128860387149</c:v>
                </c:pt>
                <c:pt idx="10">
                  <c:v>-12.196314280984712</c:v>
                </c:pt>
                <c:pt idx="11">
                  <c:v>-12.312891343578638</c:v>
                </c:pt>
                <c:pt idx="12">
                  <c:v>-12.431252775936425</c:v>
                </c:pt>
                <c:pt idx="13">
                  <c:v>-12.551651091162061</c:v>
                </c:pt>
                <c:pt idx="14">
                  <c:v>-12.674362135864275</c:v>
                </c:pt>
                <c:pt idx="15">
                  <c:v>-12.799689622987835</c:v>
                </c:pt>
                <c:pt idx="16">
                  <c:v>-12.927970591634864</c:v>
                </c:pt>
                <c:pt idx="17">
                  <c:v>-13.059582054657174</c:v>
                </c:pt>
                <c:pt idx="18">
                  <c:v>-13.194949180367029</c:v>
                </c:pt>
                <c:pt idx="19">
                  <c:v>-13.334555474372463</c:v>
                </c:pt>
                <c:pt idx="20">
                  <c:v>-13.478955597163395</c:v>
                </c:pt>
                <c:pt idx="21">
                  <c:v>-13.628791697134801</c:v>
                </c:pt>
                <c:pt idx="22">
                  <c:v>-13.784814495696633</c:v>
                </c:pt>
                <c:pt idx="23">
                  <c:v>-13.947910892644359</c:v>
                </c:pt>
                <c:pt idx="24">
                  <c:v>-14.119140667034941</c:v>
                </c:pt>
                <c:pt idx="25">
                  <c:v>-14.299786100701546</c:v>
                </c:pt>
                <c:pt idx="26">
                  <c:v>-14.49142033904668</c:v>
                </c:pt>
                <c:pt idx="27">
                  <c:v>-14.696003539564501</c:v>
                </c:pt>
                <c:pt idx="28">
                  <c:v>-14.916021270724574</c:v>
                </c:pt>
                <c:pt idx="29">
                  <c:v>-15.154688935482328</c:v>
                </c:pt>
                <c:pt idx="30">
                  <c:v>-15.41626247058508</c:v>
                </c:pt>
                <c:pt idx="31">
                  <c:v>-15.706525451816031</c:v>
                </c:pt>
                <c:pt idx="32">
                  <c:v>-16.033577600931974</c:v>
                </c:pt>
                <c:pt idx="33">
                  <c:v>-16.409148206260511</c:v>
                </c:pt>
                <c:pt idx="34">
                  <c:v>-16.850811637118799</c:v>
                </c:pt>
                <c:pt idx="35">
                  <c:v>-17.38556741389738</c:v>
                </c:pt>
                <c:pt idx="36">
                  <c:v>-18.054248733163849</c:v>
                </c:pt>
                <c:pt idx="37">
                  <c:v>-18.909304191896268</c:v>
                </c:pt>
                <c:pt idx="38">
                  <c:v>-19.998901259111037</c:v>
                </c:pt>
                <c:pt idx="39">
                  <c:v>-21.166452009420027</c:v>
                </c:pt>
                <c:pt idx="40">
                  <c:v>-22.484556218378678</c:v>
                </c:pt>
                <c:pt idx="41">
                  <c:v>-23.780258990053547</c:v>
                </c:pt>
                <c:pt idx="42">
                  <c:v>-25.043229496676013</c:v>
                </c:pt>
              </c:numCache>
            </c:numRef>
          </c:y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4-A852-4FF3-95EF-28F2B60D3E3E}"/>
            </c:ext>
          </c:extLst>
        </c:ser>
        <c:ser>
          <c:idx val="12"/>
          <c:order val="5"/>
          <c:tx>
            <c:strRef>
              <c:f>'SR-Temp Analysis (2)'!$AG$3:$AH$3</c:f>
              <c:strCache>
                <c:ptCount val="1"/>
                <c:pt idx="0">
                  <c:v>77 K (Fit)</c:v>
                </c:pt>
              </c:strCache>
            </c:strRef>
          </c:tx>
          <c:spPr>
            <a:ln w="0">
              <a:solidFill>
                <a:srgbClr val="FF00FF"/>
              </a:solidFill>
            </a:ln>
          </c:spPr>
          <c:marker>
            <c:symbol val="none"/>
          </c:marker>
          <c:xVal>
            <c:numRef>
              <c:f>'SR-Temp Analysis (2)'!$O$5:$O$43</c:f>
              <c:numCache>
                <c:formatCode>General</c:formatCode>
                <c:ptCount val="39"/>
                <c:pt idx="0">
                  <c:v>533.85094643835657</c:v>
                </c:pt>
                <c:pt idx="1">
                  <c:v>519.02175348173546</c:v>
                </c:pt>
                <c:pt idx="2">
                  <c:v>504.99413852276967</c:v>
                </c:pt>
                <c:pt idx="3">
                  <c:v>491.70481908795989</c:v>
                </c:pt>
                <c:pt idx="4">
                  <c:v>479.09700321390972</c:v>
                </c:pt>
                <c:pt idx="5">
                  <c:v>467.11957813356196</c:v>
                </c:pt>
                <c:pt idx="6">
                  <c:v>455.72641769127995</c:v>
                </c:pt>
                <c:pt idx="7">
                  <c:v>444.8757886986304</c:v>
                </c:pt>
                <c:pt idx="8">
                  <c:v>434.52984012424366</c:v>
                </c:pt>
                <c:pt idx="9">
                  <c:v>424.65416193960175</c:v>
                </c:pt>
                <c:pt idx="10">
                  <c:v>415.21740278538834</c:v>
                </c:pt>
                <c:pt idx="11">
                  <c:v>406.19093750744514</c:v>
                </c:pt>
                <c:pt idx="12">
                  <c:v>397.54857713494636</c:v>
                </c:pt>
                <c:pt idx="13">
                  <c:v>389.26631511130165</c:v>
                </c:pt>
                <c:pt idx="14">
                  <c:v>381.32210459882606</c:v>
                </c:pt>
                <c:pt idx="15">
                  <c:v>373.6956625068496</c:v>
                </c:pt>
                <c:pt idx="16">
                  <c:v>366.3682965753427</c:v>
                </c:pt>
                <c:pt idx="17">
                  <c:v>359.32275241043226</c:v>
                </c:pt>
                <c:pt idx="18">
                  <c:v>352.54307783665053</c:v>
                </c:pt>
                <c:pt idx="19">
                  <c:v>346.01450232115695</c:v>
                </c:pt>
                <c:pt idx="20">
                  <c:v>339.72332955168145</c:v>
                </c:pt>
                <c:pt idx="21">
                  <c:v>333.65684152397279</c:v>
                </c:pt>
                <c:pt idx="22">
                  <c:v>327.80321272530659</c:v>
                </c:pt>
                <c:pt idx="23">
                  <c:v>322.15143319555995</c:v>
                </c:pt>
                <c:pt idx="24">
                  <c:v>316.69123941258437</c:v>
                </c:pt>
                <c:pt idx="25">
                  <c:v>311.41305208904129</c:v>
                </c:pt>
                <c:pt idx="26">
                  <c:v>306.30792008758158</c:v>
                </c:pt>
                <c:pt idx="27">
                  <c:v>301.36746976358836</c:v>
                </c:pt>
                <c:pt idx="28">
                  <c:v>296.58385913242029</c:v>
                </c:pt>
                <c:pt idx="29">
                  <c:v>291.94973633347621</c:v>
                </c:pt>
                <c:pt idx="30">
                  <c:v>287.45820192834577</c:v>
                </c:pt>
                <c:pt idx="31">
                  <c:v>283.10277462640119</c:v>
                </c:pt>
                <c:pt idx="32">
                  <c:v>278.87736007973848</c:v>
                </c:pt>
                <c:pt idx="33">
                  <c:v>274.77622243150705</c:v>
                </c:pt>
                <c:pt idx="34">
                  <c:v>270.79395833829676</c:v>
                </c:pt>
                <c:pt idx="35">
                  <c:v>266.92547321917829</c:v>
                </c:pt>
                <c:pt idx="36">
                  <c:v>263.16595951186588</c:v>
                </c:pt>
                <c:pt idx="37">
                  <c:v>259.51087674086773</c:v>
                </c:pt>
                <c:pt idx="38">
                  <c:v>255.95593322386958</c:v>
                </c:pt>
              </c:numCache>
            </c:numRef>
          </c:xVal>
          <c:yVal>
            <c:numRef>
              <c:f>'SR-Temp Analysis (2)'!$AI$5:$AI$43</c:f>
              <c:numCache>
                <c:formatCode>General</c:formatCode>
                <c:ptCount val="39"/>
                <c:pt idx="0">
                  <c:v>-9.6050145137339804</c:v>
                </c:pt>
                <c:pt idx="1">
                  <c:v>-9.718875444697753</c:v>
                </c:pt>
                <c:pt idx="2">
                  <c:v>-9.8328955626546417</c:v>
                </c:pt>
                <c:pt idx="3">
                  <c:v>-9.9472611238303319</c:v>
                </c:pt>
                <c:pt idx="4">
                  <c:v>-10.062161773094797</c:v>
                </c:pt>
                <c:pt idx="5">
                  <c:v>-10.177792468216694</c:v>
                </c:pt>
                <c:pt idx="6">
                  <c:v>-10.294355537641225</c:v>
                </c:pt>
                <c:pt idx="7">
                  <c:v>-10.412062927950089</c:v>
                </c:pt>
                <c:pt idx="8">
                  <c:v>-10.531138706463253</c:v>
                </c:pt>
                <c:pt idx="9">
                  <c:v>-10.651821897441854</c:v>
                </c:pt>
                <c:pt idx="10">
                  <c:v>-10.774369748144725</c:v>
                </c:pt>
                <c:pt idx="11">
                  <c:v>-10.899061545159089</c:v>
                </c:pt>
                <c:pt idx="12">
                  <c:v>-11.02620313424837</c:v>
                </c:pt>
                <c:pt idx="13">
                  <c:v>-11.156132341744058</c:v>
                </c:pt>
                <c:pt idx="14">
                  <c:v>-11.289225557098462</c:v>
                </c:pt>
                <c:pt idx="15">
                  <c:v>-11.425905821799955</c:v>
                </c:pt>
                <c:pt idx="16">
                  <c:v>-11.5666528902604</c:v>
                </c:pt>
                <c:pt idx="17">
                  <c:v>-11.712015900104847</c:v>
                </c:pt>
                <c:pt idx="18">
                  <c:v>-11.86262953842437</c:v>
                </c:pt>
                <c:pt idx="19">
                  <c:v>-12.019234958274282</c:v>
                </c:pt>
                <c:pt idx="20">
                  <c:v>-12.182707253344191</c:v>
                </c:pt>
                <c:pt idx="21">
                  <c:v>-12.354092150959822</c:v>
                </c:pt>
                <c:pt idx="22">
                  <c:v>-12.534655928357147</c:v>
                </c:pt>
                <c:pt idx="23">
                  <c:v>-12.72595473920633</c:v>
                </c:pt>
                <c:pt idx="24">
                  <c:v>-12.929933191676582</c:v>
                </c:pt>
                <c:pt idx="25">
                  <c:v>-13.149068364471573</c:v>
                </c:pt>
                <c:pt idx="26">
                  <c:v>-13.386586933540055</c:v>
                </c:pt>
                <c:pt idx="27">
                  <c:v>-13.646804911434339</c:v>
                </c:pt>
                <c:pt idx="28">
                  <c:v>-13.935683442709848</c:v>
                </c:pt>
                <c:pt idx="29">
                  <c:v>-14.261788877281376</c:v>
                </c:pt>
                <c:pt idx="30">
                  <c:v>-14.638067810810487</c:v>
                </c:pt>
                <c:pt idx="31">
                  <c:v>-15.085428220516825</c:v>
                </c:pt>
                <c:pt idx="32">
                  <c:v>-15.640851707365444</c:v>
                </c:pt>
                <c:pt idx="33">
                  <c:v>-16.378927718397371</c:v>
                </c:pt>
                <c:pt idx="34">
                  <c:v>-17.482363996031843</c:v>
                </c:pt>
                <c:pt idx="35">
                  <c:v>-19.483506320748674</c:v>
                </c:pt>
                <c:pt idx="36">
                  <c:v>-22.828189954500466</c:v>
                </c:pt>
                <c:pt idx="37">
                  <c:v>-26.482247175621101</c:v>
                </c:pt>
                <c:pt idx="38">
                  <c:v>-30.037189987785347</c:v>
                </c:pt>
              </c:numCache>
            </c:numRef>
          </c:y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5-A852-4FF3-95EF-28F2B60D3E3E}"/>
            </c:ext>
          </c:extLst>
        </c:ser>
        <c:ser>
          <c:idx val="10"/>
          <c:order val="6"/>
          <c:tx>
            <c:strRef>
              <c:f>'SR-Temp Analysis (2)'!$AQ$3:$AR$3</c:f>
              <c:strCache>
                <c:ptCount val="1"/>
                <c:pt idx="0">
                  <c:v>2 K (Sim)</c:v>
                </c:pt>
              </c:strCache>
            </c:strRef>
          </c:tx>
          <c:spPr>
            <a:ln w="25400">
              <a:solidFill>
                <a:srgbClr val="FF0000"/>
              </a:solidFill>
              <a:prstDash val="solid"/>
            </a:ln>
          </c:spPr>
          <c:marker>
            <c:symbol val="none"/>
          </c:marker>
          <c:xVal>
            <c:numRef>
              <c:f>'SR-Temp Analysis (2)'!$AP$5:$AP$40</c:f>
              <c:numCache>
                <c:formatCode>General</c:formatCode>
                <c:ptCount val="36"/>
                <c:pt idx="0">
                  <c:v>20553.261437876725</c:v>
                </c:pt>
                <c:pt idx="1">
                  <c:v>19982.337509046814</c:v>
                </c:pt>
                <c:pt idx="2">
                  <c:v>19442.274333126632</c:v>
                </c:pt>
                <c:pt idx="3">
                  <c:v>18930.635534886456</c:v>
                </c:pt>
                <c:pt idx="4">
                  <c:v>18445.234623735523</c:v>
                </c:pt>
                <c:pt idx="5">
                  <c:v>17984.103758142133</c:v>
                </c:pt>
                <c:pt idx="6">
                  <c:v>17545.467081114279</c:v>
                </c:pt>
                <c:pt idx="7">
                  <c:v>17127.717864897269</c:v>
                </c:pt>
                <c:pt idx="8">
                  <c:v>16729.39884478338</c:v>
                </c:pt>
                <c:pt idx="9">
                  <c:v>16349.185234674665</c:v>
                </c:pt>
                <c:pt idx="10">
                  <c:v>15985.870007237452</c:v>
                </c:pt>
                <c:pt idx="11">
                  <c:v>15638.351094036638</c:v>
                </c:pt>
                <c:pt idx="12">
                  <c:v>15305.620219695435</c:v>
                </c:pt>
                <c:pt idx="13">
                  <c:v>14986.753131785114</c:v>
                </c:pt>
                <c:pt idx="14">
                  <c:v>14680.901027054804</c:v>
                </c:pt>
                <c:pt idx="15">
                  <c:v>14387.283006513708</c:v>
                </c:pt>
                <c:pt idx="16">
                  <c:v>14105.179418150692</c:v>
                </c:pt>
                <c:pt idx="17">
                  <c:v>13833.925967801641</c:v>
                </c:pt>
                <c:pt idx="18">
                  <c:v>13572.908496711045</c:v>
                </c:pt>
                <c:pt idx="19">
                  <c:v>13321.558339364543</c:v>
                </c:pt>
                <c:pt idx="20">
                  <c:v>13079.348187739735</c:v>
                </c:pt>
                <c:pt idx="21">
                  <c:v>12845.788398672952</c:v>
                </c:pt>
                <c:pt idx="22">
                  <c:v>12620.423689924304</c:v>
                </c:pt>
                <c:pt idx="23">
                  <c:v>12402.830178029059</c:v>
                </c:pt>
                <c:pt idx="24">
                  <c:v>12192.612717384498</c:v>
                </c:pt>
                <c:pt idx="25">
                  <c:v>11989.402505428088</c:v>
                </c:pt>
                <c:pt idx="26">
                  <c:v>11792.85492337189</c:v>
                </c:pt>
                <c:pt idx="27">
                  <c:v>11602.64758589815</c:v>
                </c:pt>
                <c:pt idx="28">
                  <c:v>11418.47857659818</c:v>
                </c:pt>
                <c:pt idx="29">
                  <c:v>11240.064848838834</c:v>
                </c:pt>
                <c:pt idx="30">
                  <c:v>11067.140774241312</c:v>
                </c:pt>
                <c:pt idx="31">
                  <c:v>10899.456823116445</c:v>
                </c:pt>
                <c:pt idx="32">
                  <c:v>10736.77836306993</c:v>
                </c:pt>
                <c:pt idx="33">
                  <c:v>10578.884563613021</c:v>
                </c:pt>
                <c:pt idx="34">
                  <c:v>10425.567396024426</c:v>
                </c:pt>
                <c:pt idx="35">
                  <c:v>10276.630718938362</c:v>
                </c:pt>
              </c:numCache>
            </c:numRef>
          </c:xVal>
          <c:yVal>
            <c:numRef>
              <c:f>'SR-Temp Analysis (2)'!$AS$5:$AS$40</c:f>
              <c:numCache>
                <c:formatCode>General</c:formatCode>
                <c:ptCount val="36"/>
                <c:pt idx="0">
                  <c:v>-3.5024733452955239</c:v>
                </c:pt>
                <c:pt idx="1">
                  <c:v>-3.6190421277121487</c:v>
                </c:pt>
                <c:pt idx="2">
                  <c:v>-3.7359372130447568</c:v>
                </c:pt>
                <c:pt idx="3">
                  <c:v>-3.8533608220367022</c:v>
                </c:pt>
                <c:pt idx="4">
                  <c:v>-3.9715206646221475</c:v>
                </c:pt>
                <c:pt idx="5">
                  <c:v>-4.0906322214491233</c:v>
                </c:pt>
                <c:pt idx="6">
                  <c:v>-4.2109212344221767</c:v>
                </c:pt>
                <c:pt idx="7">
                  <c:v>-4.3326264817177425</c:v>
                </c:pt>
                <c:pt idx="8">
                  <c:v>-4.4560029278765114</c:v>
                </c:pt>
                <c:pt idx="9">
                  <c:v>-4.5813253605009265</c:v>
                </c:pt>
                <c:pt idx="10">
                  <c:v>-4.7088926537289382</c:v>
                </c:pt>
                <c:pt idx="11">
                  <c:v>-4.8390328378496044</c:v>
                </c:pt>
                <c:pt idx="12">
                  <c:v>-4.9721092083188303</c:v>
                </c:pt>
                <c:pt idx="13">
                  <c:v>-5.1085277821594417</c:v>
                </c:pt>
                <c:pt idx="14">
                  <c:v>-5.2487465144885412</c:v>
                </c:pt>
                <c:pt idx="15">
                  <c:v>-5.3932868367260181</c:v>
                </c:pt>
                <c:pt idx="16">
                  <c:v>-5.5427482926503622</c:v>
                </c:pt>
                <c:pt idx="17">
                  <c:v>-5.6978273633146355</c:v>
                </c:pt>
                <c:pt idx="18">
                  <c:v>-5.8593420426592342</c:v>
                </c:pt>
                <c:pt idx="19">
                  <c:v>-6.0282644449713132</c:v>
                </c:pt>
                <c:pt idx="20">
                  <c:v>-6.2057648509919243</c:v>
                </c:pt>
                <c:pt idx="21">
                  <c:v>-6.3932724092740827</c:v>
                </c:pt>
                <c:pt idx="22">
                  <c:v>-6.5925607097189527</c:v>
                </c:pt>
                <c:pt idx="23">
                  <c:v>-6.8058715975097304</c:v>
                </c:pt>
                <c:pt idx="24">
                  <c:v>-7.0360998048450565</c:v>
                </c:pt>
                <c:pt idx="25">
                  <c:v>-7.2870782375651348</c:v>
                </c:pt>
                <c:pt idx="26">
                  <c:v>-7.5640379631974088</c:v>
                </c:pt>
                <c:pt idx="27">
                  <c:v>-7.8743894859178205</c:v>
                </c:pt>
                <c:pt idx="28">
                  <c:v>-8.2291390637210942</c:v>
                </c:pt>
                <c:pt idx="29">
                  <c:v>-8.6456820624223507</c:v>
                </c:pt>
                <c:pt idx="30">
                  <c:v>-9.1539771901070672</c:v>
                </c:pt>
                <c:pt idx="31">
                  <c:v>-9.8126324249804302</c:v>
                </c:pt>
                <c:pt idx="32">
                  <c:v>-10.763508856765879</c:v>
                </c:pt>
                <c:pt idx="33">
                  <c:v>-12.550565951046483</c:v>
                </c:pt>
                <c:pt idx="34">
                  <c:v>-65.220414678710839</c:v>
                </c:pt>
                <c:pt idx="35">
                  <c:v>-214.15709176477313</c:v>
                </c:pt>
              </c:numCache>
            </c:numRef>
          </c:y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6-A852-4FF3-95EF-28F2B60D3E3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78462336"/>
        <c:axId val="78468608"/>
      </c:scatterChart>
      <c:valAx>
        <c:axId val="78462336"/>
        <c:scaling>
          <c:logBase val="10"/>
          <c:orientation val="minMax"/>
          <c:max val="40000"/>
          <c:min val="40"/>
        </c:scaling>
        <c:delete val="0"/>
        <c:axPos val="b"/>
        <c:title>
          <c:tx>
            <c:rich>
              <a:bodyPr/>
              <a:lstStyle/>
              <a:p>
                <a:pPr>
                  <a:defRPr sz="1200"/>
                </a:pPr>
                <a:r>
                  <a:rPr lang="en-US" sz="1200"/>
                  <a:t>h</a:t>
                </a:r>
                <a:r>
                  <a:rPr lang="el-GR" sz="1200">
                    <a:latin typeface="Palatino Linotype"/>
                    <a:cs typeface="Arial"/>
                  </a:rPr>
                  <a:t>ν</a:t>
                </a:r>
                <a:r>
                  <a:rPr lang="en-US" sz="1200">
                    <a:latin typeface="Palatino Linotype"/>
                    <a:cs typeface="Arial"/>
                  </a:rPr>
                  <a:t>/</a:t>
                </a:r>
                <a:r>
                  <a:rPr lang="el-GR" sz="1200" i="0">
                    <a:latin typeface="+mn-lt"/>
                    <a:cs typeface="Arial"/>
                  </a:rPr>
                  <a:t>κ</a:t>
                </a:r>
                <a:r>
                  <a:rPr lang="en-US" sz="1200" b="1" i="1" baseline="-25000">
                    <a:latin typeface="+mn-lt"/>
                    <a:cs typeface="Arial"/>
                  </a:rPr>
                  <a:t>B</a:t>
                </a:r>
                <a:r>
                  <a:rPr lang="en-US" sz="1200" b="1">
                    <a:latin typeface="+mn-lt"/>
                    <a:cs typeface="Arial"/>
                  </a:rPr>
                  <a:t>T</a:t>
                </a:r>
                <a:endParaRPr lang="en-US" sz="1200" b="1">
                  <a:latin typeface="+mn-lt"/>
                </a:endParaRPr>
              </a:p>
            </c:rich>
          </c:tx>
          <c:layout>
            <c:manualLayout>
              <c:xMode val="edge"/>
              <c:yMode val="edge"/>
              <c:x val="0.43859142419271097"/>
              <c:y val="0.93116374655021827"/>
            </c:manualLayout>
          </c:layout>
          <c:overlay val="0"/>
        </c:title>
        <c:numFmt formatCode="0.E+00" sourceLinked="0"/>
        <c:majorTickMark val="in"/>
        <c:minorTickMark val="none"/>
        <c:tickLblPos val="low"/>
        <c:spPr>
          <a:ln>
            <a:noFill/>
          </a:ln>
        </c:spPr>
        <c:txPr>
          <a:bodyPr/>
          <a:lstStyle/>
          <a:p>
            <a:pPr>
              <a:defRPr sz="1050" b="1"/>
            </a:pPr>
            <a:endParaRPr lang="en-US"/>
          </a:p>
        </c:txPr>
        <c:crossAx val="78468608"/>
        <c:crosses val="autoZero"/>
        <c:crossBetween val="midCat"/>
      </c:valAx>
      <c:valAx>
        <c:axId val="78468608"/>
        <c:scaling>
          <c:orientation val="minMax"/>
          <c:max val="-1"/>
          <c:min val="-26"/>
        </c:scaling>
        <c:delete val="0"/>
        <c:axPos val="l"/>
        <c:majorGridlines>
          <c:spPr>
            <a:ln w="3175">
              <a:noFill/>
              <a:prstDash val="sysDot"/>
            </a:ln>
          </c:spPr>
        </c:majorGridlines>
        <c:title>
          <c:tx>
            <c:rich>
              <a:bodyPr/>
              <a:lstStyle/>
              <a:p>
                <a:pPr>
                  <a:defRPr sz="1200"/>
                </a:pPr>
                <a:r>
                  <a:rPr lang="en-US" sz="1200"/>
                  <a:t>ln(QE/T</a:t>
                </a:r>
                <a:r>
                  <a:rPr lang="en-US" sz="1200" baseline="30000"/>
                  <a:t>2</a:t>
                </a:r>
                <a:r>
                  <a:rPr lang="en-US" sz="1200"/>
                  <a:t>)</a:t>
                </a:r>
              </a:p>
            </c:rich>
          </c:tx>
          <c:layout>
            <c:manualLayout>
              <c:xMode val="edge"/>
              <c:yMode val="edge"/>
              <c:x val="0"/>
              <c:y val="0.37441856226305043"/>
            </c:manualLayout>
          </c:layout>
          <c:overlay val="0"/>
        </c:title>
        <c:numFmt formatCode="General" sourceLinked="0"/>
        <c:majorTickMark val="none"/>
        <c:minorTickMark val="none"/>
        <c:tickLblPos val="nextTo"/>
        <c:txPr>
          <a:bodyPr/>
          <a:lstStyle/>
          <a:p>
            <a:pPr>
              <a:defRPr sz="1050" b="1"/>
            </a:pPr>
            <a:endParaRPr lang="en-US"/>
          </a:p>
        </c:txPr>
        <c:crossAx val="78462336"/>
        <c:crosses val="autoZero"/>
        <c:crossBetween val="midCat"/>
      </c:valAx>
      <c:spPr>
        <a:ln>
          <a:solidFill>
            <a:schemeClr val="tx1">
              <a:lumMod val="50000"/>
              <a:lumOff val="50000"/>
            </a:schemeClr>
          </a:solidFill>
        </a:ln>
      </c:spPr>
    </c:plotArea>
    <c:legend>
      <c:legendPos val="t"/>
      <c:layout>
        <c:manualLayout>
          <c:xMode val="edge"/>
          <c:yMode val="edge"/>
          <c:x val="0.1355384939763416"/>
          <c:y val="6.1631306503353744E-2"/>
          <c:w val="0.70225838067709889"/>
          <c:h val="0.19433909303003791"/>
        </c:manualLayout>
      </c:layout>
      <c:overlay val="1"/>
      <c:txPr>
        <a:bodyPr/>
        <a:lstStyle/>
        <a:p>
          <a:pPr>
            <a:defRPr sz="1100" b="1"/>
          </a:pPr>
          <a:endParaRPr lang="en-US"/>
        </a:p>
      </c:txPr>
    </c:legend>
    <c:plotVisOnly val="1"/>
    <c:dispBlanksAs val="gap"/>
    <c:showDLblsOverMax val="0"/>
  </c:chart>
  <c:externalData r:id="rId1">
    <c:autoUpdate val="0"/>
  </c:externalData>
  <c:userShapes r:id="rId2"/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wmf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0.7723</cdr:x>
      <cdr:y>0.12759</cdr:y>
    </cdr:from>
    <cdr:to>
      <cdr:x>0.86348</cdr:x>
      <cdr:y>0.27626</cdr:y>
    </cdr:to>
    <cdr:sp macro="" textlink="">
      <cdr:nvSpPr>
        <cdr:cNvPr id="2" name="Rectangle 1"/>
        <cdr:cNvSpPr/>
      </cdr:nvSpPr>
      <cdr:spPr>
        <a:xfrm xmlns:a="http://schemas.openxmlformats.org/drawingml/2006/main">
          <a:off x="6638179" y="549318"/>
          <a:ext cx="783701" cy="640080"/>
        </a:xfrm>
        <a:prstGeom xmlns:a="http://schemas.openxmlformats.org/drawingml/2006/main" prst="rect">
          <a:avLst/>
        </a:prstGeom>
        <a:solidFill xmlns:a="http://schemas.openxmlformats.org/drawingml/2006/main">
          <a:schemeClr val="bg1"/>
        </a:solidFill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en-US"/>
        </a:p>
      </cdr:txBody>
    </cdr:sp>
  </cdr:relSizeAnchor>
  <cdr:relSizeAnchor xmlns:cdr="http://schemas.openxmlformats.org/drawingml/2006/chartDrawing">
    <cdr:from>
      <cdr:x>0.79748</cdr:x>
      <cdr:y>0.17345</cdr:y>
    </cdr:from>
    <cdr:to>
      <cdr:x>0.85624</cdr:x>
      <cdr:y>0.17345</cdr:y>
    </cdr:to>
    <cdr:cxnSp macro="">
      <cdr:nvCxnSpPr>
        <cdr:cNvPr id="6" name="Straight Connector 5"/>
        <cdr:cNvCxnSpPr/>
      </cdr:nvCxnSpPr>
      <cdr:spPr>
        <a:xfrm xmlns:a="http://schemas.openxmlformats.org/drawingml/2006/main">
          <a:off x="7239000" y="746760"/>
          <a:ext cx="533400" cy="0"/>
        </a:xfrm>
        <a:prstGeom xmlns:a="http://schemas.openxmlformats.org/drawingml/2006/main" prst="line">
          <a:avLst/>
        </a:prstGeom>
        <a:ln xmlns:a="http://schemas.openxmlformats.org/drawingml/2006/main" w="15875">
          <a:solidFill>
            <a:schemeClr val="tx1"/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0.79748</cdr:x>
      <cdr:y>0.24052</cdr:y>
    </cdr:from>
    <cdr:to>
      <cdr:x>0.85624</cdr:x>
      <cdr:y>0.24052</cdr:y>
    </cdr:to>
    <cdr:cxnSp macro="">
      <cdr:nvCxnSpPr>
        <cdr:cNvPr id="7" name="Straight Connector 6"/>
        <cdr:cNvCxnSpPr/>
      </cdr:nvCxnSpPr>
      <cdr:spPr>
        <a:xfrm xmlns:a="http://schemas.openxmlformats.org/drawingml/2006/main">
          <a:off x="7239000" y="1035510"/>
          <a:ext cx="533400" cy="0"/>
        </a:xfrm>
        <a:prstGeom xmlns:a="http://schemas.openxmlformats.org/drawingml/2006/main" prst="line">
          <a:avLst/>
        </a:prstGeom>
        <a:ln xmlns:a="http://schemas.openxmlformats.org/drawingml/2006/main" w="15875">
          <a:solidFill>
            <a:srgbClr val="FF0000"/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0.83712</cdr:x>
      <cdr:y>0.26842</cdr:y>
    </cdr:from>
    <cdr:to>
      <cdr:x>0.83712</cdr:x>
      <cdr:y>0.86842</cdr:y>
    </cdr:to>
    <cdr:cxnSp macro="">
      <cdr:nvCxnSpPr>
        <cdr:cNvPr id="4" name="Straight Connector 3"/>
        <cdr:cNvCxnSpPr/>
      </cdr:nvCxnSpPr>
      <cdr:spPr>
        <a:xfrm xmlns:a="http://schemas.openxmlformats.org/drawingml/2006/main">
          <a:off x="3967633" y="1104500"/>
          <a:ext cx="0" cy="2468880"/>
        </a:xfrm>
        <a:prstGeom xmlns:a="http://schemas.openxmlformats.org/drawingml/2006/main" prst="line">
          <a:avLst/>
        </a:prstGeom>
        <a:ln xmlns:a="http://schemas.openxmlformats.org/drawingml/2006/main" w="22225">
          <a:solidFill>
            <a:srgbClr val="0000FF"/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0.23961</cdr:x>
      <cdr:y>0.03743</cdr:y>
    </cdr:from>
    <cdr:to>
      <cdr:x>0.56233</cdr:x>
      <cdr:y>0.14962</cdr:y>
    </cdr:to>
    <cdr:sp macro="" textlink="">
      <cdr:nvSpPr>
        <cdr:cNvPr id="2" name="TextBox 3"/>
        <cdr:cNvSpPr txBox="1"/>
      </cdr:nvSpPr>
      <cdr:spPr>
        <a:xfrm xmlns:a="http://schemas.openxmlformats.org/drawingml/2006/main">
          <a:off x="693822" y="102670"/>
          <a:ext cx="934453" cy="307777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en-US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400" b="1" dirty="0" smtClean="0">
              <a:solidFill>
                <a:srgbClr val="C00000"/>
              </a:solidFill>
            </a:rPr>
            <a:t>Dry Ice</a:t>
          </a:r>
          <a:endParaRPr lang="en-US" sz="1400" b="1" dirty="0">
            <a:solidFill>
              <a:srgbClr val="C00000"/>
            </a:solidFill>
          </a:endParaRPr>
        </a:p>
      </cdr:txBody>
    </cdr:sp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0.24737</cdr:x>
      <cdr:y>0.04503</cdr:y>
    </cdr:from>
    <cdr:to>
      <cdr:x>0.57008</cdr:x>
      <cdr:y>0.15723</cdr:y>
    </cdr:to>
    <cdr:sp macro="" textlink="">
      <cdr:nvSpPr>
        <cdr:cNvPr id="2" name="TextBox 3"/>
        <cdr:cNvSpPr txBox="1"/>
      </cdr:nvSpPr>
      <cdr:spPr>
        <a:xfrm xmlns:a="http://schemas.openxmlformats.org/drawingml/2006/main">
          <a:off x="716280" y="123525"/>
          <a:ext cx="934453" cy="307777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400" b="1" dirty="0" err="1" smtClean="0">
              <a:solidFill>
                <a:srgbClr val="FF00FF"/>
              </a:solidFill>
            </a:rPr>
            <a:t>Liq</a:t>
          </a:r>
          <a:r>
            <a:rPr lang="en-US" sz="1400" b="1" dirty="0" smtClean="0">
              <a:solidFill>
                <a:srgbClr val="FF00FF"/>
              </a:solidFill>
            </a:rPr>
            <a:t> N</a:t>
          </a:r>
          <a:r>
            <a:rPr lang="en-US" sz="1400" b="1" baseline="-25000" dirty="0" smtClean="0">
              <a:solidFill>
                <a:srgbClr val="FF00FF"/>
              </a:solidFill>
            </a:rPr>
            <a:t>2</a:t>
          </a:r>
          <a:endParaRPr lang="en-US" sz="1400" b="1" baseline="-25000" dirty="0">
            <a:solidFill>
              <a:srgbClr val="FF00FF"/>
            </a:solidFill>
          </a:endParaRPr>
        </a:p>
      </cdr:txBody>
    </cdr:sp>
  </cdr:relSizeAnchor>
</c:userShapes>
</file>

<file path=ppt/drawings/drawing5.xml><?xml version="1.0" encoding="utf-8"?>
<c:userShapes xmlns:c="http://schemas.openxmlformats.org/drawingml/2006/chart">
  <cdr:relSizeAnchor xmlns:cdr="http://schemas.openxmlformats.org/drawingml/2006/chartDrawing">
    <cdr:from>
      <cdr:x>0.79114</cdr:x>
      <cdr:y>0.28333</cdr:y>
    </cdr:from>
    <cdr:to>
      <cdr:x>0.85505</cdr:x>
      <cdr:y>0.83889</cdr:y>
    </cdr:to>
    <cdr:sp macro="" textlink="">
      <cdr:nvSpPr>
        <cdr:cNvPr id="2" name="TextBox 3"/>
        <cdr:cNvSpPr txBox="1"/>
      </cdr:nvSpPr>
      <cdr:spPr>
        <a:xfrm xmlns:a="http://schemas.openxmlformats.org/drawingml/2006/main" rot="16200000">
          <a:off x="3201889" y="1385351"/>
          <a:ext cx="1524000" cy="307777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400" b="1" dirty="0" smtClean="0">
              <a:solidFill>
                <a:srgbClr val="7030A0"/>
              </a:solidFill>
            </a:rPr>
            <a:t>Estimation at 2 K</a:t>
          </a:r>
          <a:endParaRPr lang="en-US" sz="1400" b="1" baseline="-25000" dirty="0">
            <a:solidFill>
              <a:srgbClr val="7030A0"/>
            </a:solidFill>
          </a:endParaRPr>
        </a:p>
      </cdr:txBody>
    </cdr:sp>
  </cdr:relSizeAnchor>
</c:userShapes>
</file>

<file path=ppt/drawings/drawing6.xml><?xml version="1.0" encoding="utf-8"?>
<c:userShapes xmlns:c="http://schemas.openxmlformats.org/drawingml/2006/chart">
  <cdr:relSizeAnchor xmlns:cdr="http://schemas.openxmlformats.org/drawingml/2006/chartDrawing">
    <cdr:from>
      <cdr:x>0.93284</cdr:x>
      <cdr:y>0.36458</cdr:y>
    </cdr:from>
    <cdr:to>
      <cdr:x>0.99724</cdr:x>
      <cdr:y>0.47124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3810000" y="1005840"/>
          <a:ext cx="263030" cy="29426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sz="1400" b="1" dirty="0">
              <a:solidFill>
                <a:srgbClr val="0000FF"/>
              </a:solidFill>
            </a:rPr>
            <a:t>B</a:t>
          </a: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949FD68F-0243-4D43-B37E-186F28C42885}" type="datetimeFigureOut">
              <a:rPr lang="en-US" smtClean="0"/>
              <a:t>2/16/2017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6A2F4E03-928E-40D5-94C2-CE123D0BB0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147817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6B4E8C2B-0D3C-4072-9B57-105C94342770}" type="datetimeFigureOut">
              <a:rPr lang="en-US" smtClean="0"/>
              <a:t>2/16/2017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EC78BD04-6220-4495-A7B2-25052F51E7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2122367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78BD04-6220-4495-A7B2-25052F51E7B3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845635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78BD04-6220-4495-A7B2-25052F51E7B3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845635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78BD04-6220-4495-A7B2-25052F51E7B3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63391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78BD04-6220-4495-A7B2-25052F51E7B3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845635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78BD04-6220-4495-A7B2-25052F51E7B3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845635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78BD04-6220-4495-A7B2-25052F51E7B3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845635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78BD04-6220-4495-A7B2-25052F51E7B3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22984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2A7BFF-916E-4569-B613-767D8767FE5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Rectangle 6"/>
          <p:cNvSpPr/>
          <p:nvPr userDrawn="1"/>
        </p:nvSpPr>
        <p:spPr>
          <a:xfrm>
            <a:off x="2895600" y="6504801"/>
            <a:ext cx="350520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 smtClean="0">
                <a:latin typeface="Palatino Linotype" panose="02040502050505030304" pitchFamily="18" charset="0"/>
              </a:rPr>
              <a:t>M.A. </a:t>
            </a:r>
            <a:r>
              <a:rPr lang="en-US" sz="1200" dirty="0" err="1" smtClean="0">
                <a:latin typeface="Palatino Linotype" panose="02040502050505030304" pitchFamily="18" charset="0"/>
              </a:rPr>
              <a:t>Mamun</a:t>
            </a:r>
            <a:r>
              <a:rPr lang="en-US" sz="1200" dirty="0" smtClean="0">
                <a:latin typeface="Palatino Linotype" panose="02040502050505030304" pitchFamily="18" charset="0"/>
              </a:rPr>
              <a:t>, P3 Workshop, </a:t>
            </a:r>
            <a:r>
              <a:rPr lang="en-US" sz="1200" dirty="0">
                <a:latin typeface="Palatino Linotype" panose="02040502050505030304" pitchFamily="18" charset="0"/>
              </a:rPr>
              <a:t>October 17-19, </a:t>
            </a:r>
            <a:r>
              <a:rPr lang="en-US" sz="1200" dirty="0" smtClean="0">
                <a:latin typeface="Palatino Linotype" panose="02040502050505030304" pitchFamily="18" charset="0"/>
              </a:rPr>
              <a:t>2016</a:t>
            </a:r>
            <a:endParaRPr lang="en-US" sz="1200" dirty="0">
              <a:latin typeface="Palatino Linotype" panose="02040502050505030304" pitchFamily="18" charset="0"/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400800"/>
            <a:ext cx="1828800" cy="4257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335008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48F4B7-193D-4A5C-996F-3642C90DC4EE}" type="datetime1">
              <a:rPr lang="en-US" smtClean="0"/>
              <a:t>2/16/2017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2A7BFF-916E-4569-B613-767D8767FE5F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/>
          <p:cNvSpPr/>
          <p:nvPr userDrawn="1"/>
        </p:nvSpPr>
        <p:spPr>
          <a:xfrm>
            <a:off x="2895600" y="6504801"/>
            <a:ext cx="350520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 smtClean="0">
                <a:latin typeface="Palatino Linotype" panose="02040502050505030304" pitchFamily="18" charset="0"/>
              </a:rPr>
              <a:t>M.A. </a:t>
            </a:r>
            <a:r>
              <a:rPr lang="en-US" sz="1200" dirty="0" err="1" smtClean="0">
                <a:latin typeface="Palatino Linotype" panose="02040502050505030304" pitchFamily="18" charset="0"/>
              </a:rPr>
              <a:t>Mamun</a:t>
            </a:r>
            <a:r>
              <a:rPr lang="en-US" sz="1200" dirty="0" smtClean="0">
                <a:latin typeface="Palatino Linotype" panose="02040502050505030304" pitchFamily="18" charset="0"/>
              </a:rPr>
              <a:t>, P3 Workshop, </a:t>
            </a:r>
            <a:r>
              <a:rPr lang="en-US" sz="1200" dirty="0">
                <a:latin typeface="Palatino Linotype" panose="02040502050505030304" pitchFamily="18" charset="0"/>
              </a:rPr>
              <a:t>October 17-19, </a:t>
            </a:r>
            <a:r>
              <a:rPr lang="en-US" sz="1200" dirty="0" smtClean="0">
                <a:latin typeface="Palatino Linotype" panose="02040502050505030304" pitchFamily="18" charset="0"/>
              </a:rPr>
              <a:t>2016</a:t>
            </a:r>
            <a:endParaRPr lang="en-US" sz="1200" dirty="0">
              <a:latin typeface="Palatino Linotype" panose="020405020505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364844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5A9C3E-6517-4534-996A-AEA49E3DD4FB}" type="datetime1">
              <a:rPr lang="en-US" smtClean="0"/>
              <a:t>2/16/2017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2A7BFF-916E-4569-B613-767D8767FE5F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/>
          <p:cNvSpPr/>
          <p:nvPr userDrawn="1"/>
        </p:nvSpPr>
        <p:spPr>
          <a:xfrm>
            <a:off x="2895600" y="6504801"/>
            <a:ext cx="350520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 smtClean="0">
                <a:latin typeface="Palatino Linotype" panose="02040502050505030304" pitchFamily="18" charset="0"/>
              </a:rPr>
              <a:t>M.A. </a:t>
            </a:r>
            <a:r>
              <a:rPr lang="en-US" sz="1200" dirty="0" err="1" smtClean="0">
                <a:latin typeface="Palatino Linotype" panose="02040502050505030304" pitchFamily="18" charset="0"/>
              </a:rPr>
              <a:t>Mamun</a:t>
            </a:r>
            <a:r>
              <a:rPr lang="en-US" sz="1200" dirty="0" smtClean="0">
                <a:latin typeface="Palatino Linotype" panose="02040502050505030304" pitchFamily="18" charset="0"/>
              </a:rPr>
              <a:t>, P3 Workshop, </a:t>
            </a:r>
            <a:r>
              <a:rPr lang="en-US" sz="1200" dirty="0">
                <a:latin typeface="Palatino Linotype" panose="02040502050505030304" pitchFamily="18" charset="0"/>
              </a:rPr>
              <a:t>October 17-19, </a:t>
            </a:r>
            <a:r>
              <a:rPr lang="en-US" sz="1200" dirty="0" smtClean="0">
                <a:latin typeface="Palatino Linotype" panose="02040502050505030304" pitchFamily="18" charset="0"/>
              </a:rPr>
              <a:t>2016</a:t>
            </a:r>
            <a:endParaRPr lang="en-US" sz="1200" dirty="0">
              <a:latin typeface="Palatino Linotype" panose="020405020505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26645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4482C8-314A-4BD6-995B-74955561F6CA}" type="datetime1">
              <a:rPr lang="en-US" smtClean="0"/>
              <a:t>2/16/2017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2A7BFF-916E-4569-B613-767D8767FE5F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/>
          <p:cNvSpPr/>
          <p:nvPr userDrawn="1"/>
        </p:nvSpPr>
        <p:spPr>
          <a:xfrm>
            <a:off x="2895600" y="6504801"/>
            <a:ext cx="350520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 smtClean="0">
                <a:latin typeface="Palatino Linotype" panose="02040502050505030304" pitchFamily="18" charset="0"/>
              </a:rPr>
              <a:t>M.A. </a:t>
            </a:r>
            <a:r>
              <a:rPr lang="en-US" sz="1200" dirty="0" err="1" smtClean="0">
                <a:latin typeface="Palatino Linotype" panose="02040502050505030304" pitchFamily="18" charset="0"/>
              </a:rPr>
              <a:t>Mamun</a:t>
            </a:r>
            <a:r>
              <a:rPr lang="en-US" sz="1200" dirty="0" smtClean="0">
                <a:latin typeface="Palatino Linotype" panose="02040502050505030304" pitchFamily="18" charset="0"/>
              </a:rPr>
              <a:t>, P3 Workshop, </a:t>
            </a:r>
            <a:r>
              <a:rPr lang="en-US" sz="1200" dirty="0">
                <a:latin typeface="Palatino Linotype" panose="02040502050505030304" pitchFamily="18" charset="0"/>
              </a:rPr>
              <a:t>October 17-19, </a:t>
            </a:r>
            <a:r>
              <a:rPr lang="en-US" sz="1200" dirty="0" smtClean="0">
                <a:latin typeface="Palatino Linotype" panose="02040502050505030304" pitchFamily="18" charset="0"/>
              </a:rPr>
              <a:t>2016</a:t>
            </a:r>
            <a:endParaRPr lang="en-US" sz="1200" dirty="0">
              <a:latin typeface="Palatino Linotype" panose="02040502050505030304" pitchFamily="18" charset="0"/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400800"/>
            <a:ext cx="1828800" cy="4257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188987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29A826-47D8-48DB-9168-637B49878A3F}" type="datetime1">
              <a:rPr lang="en-US" smtClean="0"/>
              <a:t>2/16/2017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2A7BFF-916E-4569-B613-767D8767FE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61281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44C00C-B05D-4A6D-A0EA-81102D5F5A59}" type="datetime1">
              <a:rPr lang="en-US" smtClean="0"/>
              <a:t>2/16/2017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2A7BFF-916E-4569-B613-767D8767FE5F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/>
          <p:cNvSpPr/>
          <p:nvPr userDrawn="1"/>
        </p:nvSpPr>
        <p:spPr>
          <a:xfrm>
            <a:off x="2895600" y="6504801"/>
            <a:ext cx="350520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 smtClean="0">
                <a:latin typeface="Palatino Linotype" panose="02040502050505030304" pitchFamily="18" charset="0"/>
              </a:rPr>
              <a:t>M.A. </a:t>
            </a:r>
            <a:r>
              <a:rPr lang="en-US" sz="1200" dirty="0" err="1" smtClean="0">
                <a:latin typeface="Palatino Linotype" panose="02040502050505030304" pitchFamily="18" charset="0"/>
              </a:rPr>
              <a:t>Mamun</a:t>
            </a:r>
            <a:r>
              <a:rPr lang="en-US" sz="1200" dirty="0" smtClean="0">
                <a:latin typeface="Palatino Linotype" panose="02040502050505030304" pitchFamily="18" charset="0"/>
              </a:rPr>
              <a:t>, P3 Workshop, </a:t>
            </a:r>
            <a:r>
              <a:rPr lang="en-US" sz="1200" dirty="0">
                <a:latin typeface="Palatino Linotype" panose="02040502050505030304" pitchFamily="18" charset="0"/>
              </a:rPr>
              <a:t>October 17-19, </a:t>
            </a:r>
            <a:r>
              <a:rPr lang="en-US" sz="1200" dirty="0" smtClean="0">
                <a:latin typeface="Palatino Linotype" panose="02040502050505030304" pitchFamily="18" charset="0"/>
              </a:rPr>
              <a:t>2016</a:t>
            </a:r>
            <a:endParaRPr lang="en-US" sz="1200" dirty="0">
              <a:latin typeface="Palatino Linotype" panose="02040502050505030304" pitchFamily="18" charset="0"/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400800"/>
            <a:ext cx="1828800" cy="4257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789765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C6B3AC-DD24-44A3-9A3F-FEC417C245E9}" type="datetime1">
              <a:rPr lang="en-US" smtClean="0"/>
              <a:t>2/16/2017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2A7BFF-916E-4569-B613-767D8767FE5F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Rectangle 9"/>
          <p:cNvSpPr/>
          <p:nvPr userDrawn="1"/>
        </p:nvSpPr>
        <p:spPr>
          <a:xfrm>
            <a:off x="2895600" y="6504801"/>
            <a:ext cx="350520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 smtClean="0">
                <a:latin typeface="Palatino Linotype" panose="02040502050505030304" pitchFamily="18" charset="0"/>
              </a:rPr>
              <a:t>M.A. </a:t>
            </a:r>
            <a:r>
              <a:rPr lang="en-US" sz="1200" dirty="0" err="1" smtClean="0">
                <a:latin typeface="Palatino Linotype" panose="02040502050505030304" pitchFamily="18" charset="0"/>
              </a:rPr>
              <a:t>Mamun</a:t>
            </a:r>
            <a:r>
              <a:rPr lang="en-US" sz="1200" dirty="0" smtClean="0">
                <a:latin typeface="Palatino Linotype" panose="02040502050505030304" pitchFamily="18" charset="0"/>
              </a:rPr>
              <a:t>, P3 Workshop, </a:t>
            </a:r>
            <a:r>
              <a:rPr lang="en-US" sz="1200" dirty="0">
                <a:latin typeface="Palatino Linotype" panose="02040502050505030304" pitchFamily="18" charset="0"/>
              </a:rPr>
              <a:t>October 17-19, </a:t>
            </a:r>
            <a:r>
              <a:rPr lang="en-US" sz="1200" dirty="0" smtClean="0">
                <a:latin typeface="Palatino Linotype" panose="02040502050505030304" pitchFamily="18" charset="0"/>
              </a:rPr>
              <a:t>2016</a:t>
            </a:r>
            <a:endParaRPr lang="en-US" sz="1200" dirty="0">
              <a:latin typeface="Palatino Linotype" panose="020405020505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128043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2A7BFF-916E-4569-B613-767D8767FE5F}" type="slidenum">
              <a:rPr lang="en-US" smtClean="0"/>
              <a:t>‹#›</a:t>
            </a:fld>
            <a:endParaRPr lang="en-US"/>
          </a:p>
        </p:txBody>
      </p:sp>
      <p:sp>
        <p:nvSpPr>
          <p:cNvPr id="6" name="Rectangle 5"/>
          <p:cNvSpPr/>
          <p:nvPr userDrawn="1"/>
        </p:nvSpPr>
        <p:spPr>
          <a:xfrm>
            <a:off x="2895600" y="6504801"/>
            <a:ext cx="350520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 smtClean="0">
                <a:latin typeface="Palatino Linotype" panose="02040502050505030304" pitchFamily="18" charset="0"/>
              </a:rPr>
              <a:t>M.A. </a:t>
            </a:r>
            <a:r>
              <a:rPr lang="en-US" sz="1200" dirty="0" err="1" smtClean="0">
                <a:latin typeface="Palatino Linotype" panose="02040502050505030304" pitchFamily="18" charset="0"/>
              </a:rPr>
              <a:t>Mamun</a:t>
            </a:r>
            <a:r>
              <a:rPr lang="en-US" sz="1200" dirty="0" smtClean="0">
                <a:latin typeface="Palatino Linotype" panose="02040502050505030304" pitchFamily="18" charset="0"/>
              </a:rPr>
              <a:t>, P3 Workshop, </a:t>
            </a:r>
            <a:r>
              <a:rPr lang="en-US" sz="1200" dirty="0">
                <a:latin typeface="Palatino Linotype" panose="02040502050505030304" pitchFamily="18" charset="0"/>
              </a:rPr>
              <a:t>October 17-19, </a:t>
            </a:r>
            <a:r>
              <a:rPr lang="en-US" sz="1200" dirty="0" smtClean="0">
                <a:latin typeface="Palatino Linotype" panose="02040502050505030304" pitchFamily="18" charset="0"/>
              </a:rPr>
              <a:t>2016</a:t>
            </a:r>
            <a:endParaRPr lang="en-US" sz="1200" dirty="0">
              <a:latin typeface="Palatino Linotype" panose="02040502050505030304" pitchFamily="18" charset="0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400800"/>
            <a:ext cx="1828800" cy="4257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213884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2A7BFF-916E-4569-B613-767D8767FE5F}" type="slidenum">
              <a:rPr lang="en-US" smtClean="0"/>
              <a:t>‹#›</a:t>
            </a:fld>
            <a:endParaRPr lang="en-US"/>
          </a:p>
        </p:txBody>
      </p:sp>
      <p:sp>
        <p:nvSpPr>
          <p:cNvPr id="5" name="Rectangle 4"/>
          <p:cNvSpPr/>
          <p:nvPr userDrawn="1"/>
        </p:nvSpPr>
        <p:spPr>
          <a:xfrm>
            <a:off x="2895600" y="6504801"/>
            <a:ext cx="350520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 smtClean="0">
                <a:latin typeface="Palatino Linotype" panose="02040502050505030304" pitchFamily="18" charset="0"/>
              </a:rPr>
              <a:t>M.A. </a:t>
            </a:r>
            <a:r>
              <a:rPr lang="en-US" sz="1200" dirty="0" err="1" smtClean="0">
                <a:latin typeface="Palatino Linotype" panose="02040502050505030304" pitchFamily="18" charset="0"/>
              </a:rPr>
              <a:t>Mamun</a:t>
            </a:r>
            <a:r>
              <a:rPr lang="en-US" sz="1200" dirty="0" smtClean="0">
                <a:latin typeface="Palatino Linotype" panose="02040502050505030304" pitchFamily="18" charset="0"/>
              </a:rPr>
              <a:t>, P3 Workshop, </a:t>
            </a:r>
            <a:r>
              <a:rPr lang="en-US" sz="1200" dirty="0">
                <a:latin typeface="Palatino Linotype" panose="02040502050505030304" pitchFamily="18" charset="0"/>
              </a:rPr>
              <a:t>October 17-19, </a:t>
            </a:r>
            <a:r>
              <a:rPr lang="en-US" sz="1200" dirty="0" smtClean="0">
                <a:latin typeface="Palatino Linotype" panose="02040502050505030304" pitchFamily="18" charset="0"/>
              </a:rPr>
              <a:t>2016</a:t>
            </a:r>
            <a:endParaRPr lang="en-US" sz="1200" dirty="0">
              <a:latin typeface="Palatino Linotype" panose="02040502050505030304" pitchFamily="18" charset="0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400800"/>
            <a:ext cx="1828800" cy="4257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934118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76EA46-9C13-40A2-A1B8-AEA94F275D2E}" type="datetime1">
              <a:rPr lang="en-US" smtClean="0"/>
              <a:t>2/16/2017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2A7BFF-916E-4569-B613-767D8767FE5F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/>
          <p:cNvSpPr/>
          <p:nvPr userDrawn="1"/>
        </p:nvSpPr>
        <p:spPr>
          <a:xfrm>
            <a:off x="2895600" y="6504801"/>
            <a:ext cx="350520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 smtClean="0">
                <a:latin typeface="Palatino Linotype" panose="02040502050505030304" pitchFamily="18" charset="0"/>
              </a:rPr>
              <a:t>M.A. </a:t>
            </a:r>
            <a:r>
              <a:rPr lang="en-US" sz="1200" dirty="0" err="1" smtClean="0">
                <a:latin typeface="Palatino Linotype" panose="02040502050505030304" pitchFamily="18" charset="0"/>
              </a:rPr>
              <a:t>Mamun</a:t>
            </a:r>
            <a:r>
              <a:rPr lang="en-US" sz="1200" dirty="0" smtClean="0">
                <a:latin typeface="Palatino Linotype" panose="02040502050505030304" pitchFamily="18" charset="0"/>
              </a:rPr>
              <a:t>, P3 Workshop, </a:t>
            </a:r>
            <a:r>
              <a:rPr lang="en-US" sz="1200" dirty="0">
                <a:latin typeface="Palatino Linotype" panose="02040502050505030304" pitchFamily="18" charset="0"/>
              </a:rPr>
              <a:t>October 17-19, </a:t>
            </a:r>
            <a:r>
              <a:rPr lang="en-US" sz="1200" dirty="0" smtClean="0">
                <a:latin typeface="Palatino Linotype" panose="02040502050505030304" pitchFamily="18" charset="0"/>
              </a:rPr>
              <a:t>2016</a:t>
            </a:r>
            <a:endParaRPr lang="en-US" sz="1200" dirty="0">
              <a:latin typeface="Palatino Linotype" panose="020405020505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173101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986EC8-6E7C-44C6-A949-01099E634479}" type="datetime1">
              <a:rPr lang="en-US" smtClean="0"/>
              <a:t>2/16/2017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2A7BFF-916E-4569-B613-767D8767FE5F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/>
          <p:cNvSpPr/>
          <p:nvPr userDrawn="1"/>
        </p:nvSpPr>
        <p:spPr>
          <a:xfrm>
            <a:off x="2895600" y="6504801"/>
            <a:ext cx="350520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 smtClean="0">
                <a:latin typeface="Palatino Linotype" panose="02040502050505030304" pitchFamily="18" charset="0"/>
              </a:rPr>
              <a:t>M.A. </a:t>
            </a:r>
            <a:r>
              <a:rPr lang="en-US" sz="1200" dirty="0" err="1" smtClean="0">
                <a:latin typeface="Palatino Linotype" panose="02040502050505030304" pitchFamily="18" charset="0"/>
              </a:rPr>
              <a:t>Mamun</a:t>
            </a:r>
            <a:r>
              <a:rPr lang="en-US" sz="1200" dirty="0" smtClean="0">
                <a:latin typeface="Palatino Linotype" panose="02040502050505030304" pitchFamily="18" charset="0"/>
              </a:rPr>
              <a:t>, P3 Workshop, </a:t>
            </a:r>
            <a:r>
              <a:rPr lang="en-US" sz="1200" dirty="0">
                <a:latin typeface="Palatino Linotype" panose="02040502050505030304" pitchFamily="18" charset="0"/>
              </a:rPr>
              <a:t>October 17-19, </a:t>
            </a:r>
            <a:r>
              <a:rPr lang="en-US" sz="1200" dirty="0" smtClean="0">
                <a:latin typeface="Palatino Linotype" panose="02040502050505030304" pitchFamily="18" charset="0"/>
              </a:rPr>
              <a:t>2016</a:t>
            </a:r>
            <a:endParaRPr lang="en-US" sz="1200" dirty="0">
              <a:latin typeface="Palatino Linotype" panose="020405020505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667861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C1FBAA-6A92-4250-A0F9-C2CD2BBDB1DD}" type="datetime1">
              <a:rPr lang="en-US" smtClean="0"/>
              <a:t>2/16/2017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2A7BFF-916E-4569-B613-767D8767FE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58664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3.w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7" Type="http://schemas.openxmlformats.org/officeDocument/2006/relationships/chart" Target="../charts/chart10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9.xml"/><Relationship Id="rId5" Type="http://schemas.openxmlformats.org/officeDocument/2006/relationships/chart" Target="../charts/chart8.xml"/><Relationship Id="rId4" Type="http://schemas.openxmlformats.org/officeDocument/2006/relationships/chart" Target="../charts/char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2.xml"/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3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if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" y="381000"/>
            <a:ext cx="8991600" cy="1200329"/>
          </a:xfrm>
        </p:spPr>
        <p:txBody>
          <a:bodyPr wrap="square">
            <a:spAutoFit/>
          </a:bodyPr>
          <a:lstStyle/>
          <a:p>
            <a:r>
              <a:rPr lang="en-US" sz="3600" b="1" dirty="0">
                <a:latin typeface="Palatino Linotype" panose="02040502050505030304" pitchFamily="18" charset="0"/>
              </a:rPr>
              <a:t>Study of </a:t>
            </a:r>
            <a:r>
              <a:rPr lang="en-US" sz="3600" b="1" dirty="0" err="1">
                <a:latin typeface="Palatino Linotype" panose="02040502050505030304" pitchFamily="18" charset="0"/>
              </a:rPr>
              <a:t>bialkali</a:t>
            </a:r>
            <a:r>
              <a:rPr lang="en-US" sz="3600" b="1" dirty="0">
                <a:latin typeface="Palatino Linotype" panose="02040502050505030304" pitchFamily="18" charset="0"/>
              </a:rPr>
              <a:t> antimonide photocathode on </a:t>
            </a:r>
            <a:r>
              <a:rPr lang="en-US" sz="3600" b="1" dirty="0" smtClean="0">
                <a:latin typeface="Palatino Linotype" panose="02040502050505030304" pitchFamily="18" charset="0"/>
              </a:rPr>
              <a:t>NB substrate </a:t>
            </a:r>
            <a:r>
              <a:rPr lang="en-US" sz="3600" b="1" dirty="0">
                <a:latin typeface="Palatino Linotype" panose="02040502050505030304" pitchFamily="18" charset="0"/>
              </a:rPr>
              <a:t>at </a:t>
            </a:r>
            <a:r>
              <a:rPr lang="en-US" sz="3600" b="1" dirty="0" err="1" smtClean="0">
                <a:latin typeface="Palatino Linotype" panose="02040502050505030304" pitchFamily="18" charset="0"/>
              </a:rPr>
              <a:t>Jlab</a:t>
            </a:r>
            <a:endParaRPr lang="en-US" sz="3600" b="1" dirty="0">
              <a:latin typeface="Palatino Linotype" panose="02040502050505030304" pitchFamily="18" charset="0"/>
            </a:endParaRPr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609600" y="1981200"/>
            <a:ext cx="7772400" cy="1295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dirty="0" smtClean="0">
                <a:latin typeface="Palatino Linotype" panose="02040502050505030304" pitchFamily="18" charset="0"/>
              </a:rPr>
              <a:t>Abdullah Mamun</a:t>
            </a:r>
            <a:endParaRPr lang="en-US" sz="2800" baseline="30000" dirty="0">
              <a:latin typeface="Palatino Linotype" panose="02040502050505030304" pitchFamily="18" charset="0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609600" y="6019800"/>
            <a:ext cx="7772400" cy="523220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400" dirty="0">
                <a:latin typeface="Palatino Linotype" panose="02040502050505030304" pitchFamily="18" charset="0"/>
              </a:rPr>
              <a:t>P3 </a:t>
            </a:r>
            <a:r>
              <a:rPr lang="en-US" sz="1400" dirty="0" smtClean="0">
                <a:latin typeface="Palatino Linotype" panose="02040502050505030304" pitchFamily="18" charset="0"/>
              </a:rPr>
              <a:t>Workshop : </a:t>
            </a:r>
            <a:r>
              <a:rPr lang="en-US" sz="1400" dirty="0">
                <a:latin typeface="Palatino Linotype" panose="02040502050505030304" pitchFamily="18" charset="0"/>
              </a:rPr>
              <a:t>Photocathode Physics for </a:t>
            </a:r>
            <a:r>
              <a:rPr lang="en-US" sz="1400" dirty="0" err="1" smtClean="0">
                <a:latin typeface="Palatino Linotype" panose="02040502050505030304" pitchFamily="18" charset="0"/>
              </a:rPr>
              <a:t>Photoinjectors</a:t>
            </a:r>
            <a:r>
              <a:rPr lang="en-US" sz="1400" dirty="0" smtClean="0">
                <a:latin typeface="Palatino Linotype" panose="02040502050505030304" pitchFamily="18" charset="0"/>
              </a:rPr>
              <a:t>, October 17-19, 2016</a:t>
            </a:r>
          </a:p>
          <a:p>
            <a:r>
              <a:rPr lang="en-US" sz="1400" dirty="0" smtClean="0">
                <a:latin typeface="Palatino Linotype" panose="02040502050505030304" pitchFamily="18" charset="0"/>
              </a:rPr>
              <a:t>Thomas Jefferson National Accelerator Facility, Newport News, Virginia, USA</a:t>
            </a:r>
            <a:endParaRPr lang="en-US" sz="1400" dirty="0">
              <a:latin typeface="Palatino Linotype" panose="02040502050505030304" pitchFamily="18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0312" y="3505200"/>
            <a:ext cx="4295775" cy="1000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744478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1" name="Chart 2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60433781"/>
              </p:ext>
            </p:extLst>
          </p:nvPr>
        </p:nvGraphicFramePr>
        <p:xfrm>
          <a:off x="609600" y="822960"/>
          <a:ext cx="8260080" cy="40233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8581" y="274320"/>
            <a:ext cx="8554420" cy="523220"/>
          </a:xfrm>
        </p:spPr>
        <p:txBody>
          <a:bodyPr wrap="square">
            <a:spAutoFit/>
          </a:bodyPr>
          <a:lstStyle/>
          <a:p>
            <a:r>
              <a:rPr lang="en-US" sz="2800" b="1" kern="0" dirty="0" smtClean="0">
                <a:latin typeface="Palatino Linotype" panose="02040502050505030304" pitchFamily="18" charset="0"/>
              </a:rPr>
              <a:t>Reproducible QE in </a:t>
            </a:r>
            <a:r>
              <a:rPr lang="en-US" sz="2800" b="1" kern="0" dirty="0" err="1" smtClean="0">
                <a:latin typeface="Palatino Linotype" panose="02040502050505030304" pitchFamily="18" charset="0"/>
              </a:rPr>
              <a:t>Cryocooled</a:t>
            </a:r>
            <a:r>
              <a:rPr lang="en-US" sz="2800" b="1" kern="0" dirty="0" smtClean="0">
                <a:latin typeface="Palatino Linotype" panose="02040502050505030304" pitchFamily="18" charset="0"/>
              </a:rPr>
              <a:t> Photocathode</a:t>
            </a:r>
            <a:endParaRPr lang="en-US" sz="2800" b="1" kern="0" dirty="0">
              <a:latin typeface="Palatino Linotype" panose="0204050205050503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2A7BFF-916E-4569-B613-767D8767FE5F}" type="slidenum">
              <a:rPr lang="en-US" smtClean="0"/>
              <a:t>10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82021" y="4817239"/>
            <a:ext cx="8757179" cy="14311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dirty="0" smtClean="0">
                <a:latin typeface="Palatino Linotype" panose="02040502050505030304" pitchFamily="18" charset="0"/>
              </a:rPr>
              <a:t>The QE at RT </a:t>
            </a:r>
            <a:r>
              <a:rPr lang="en-US" b="1" dirty="0" smtClean="0">
                <a:solidFill>
                  <a:srgbClr val="0000FF"/>
                </a:solidFill>
                <a:latin typeface="Palatino Linotype" panose="02040502050505030304" pitchFamily="18" charset="0"/>
              </a:rPr>
              <a:t>did not show any decrease </a:t>
            </a:r>
            <a:r>
              <a:rPr lang="en-US" dirty="0" smtClean="0">
                <a:latin typeface="Palatino Linotype" panose="02040502050505030304" pitchFamily="18" charset="0"/>
              </a:rPr>
              <a:t>between  </a:t>
            </a:r>
            <a:r>
              <a:rPr lang="en-US" b="1" dirty="0" smtClean="0">
                <a:solidFill>
                  <a:srgbClr val="0000FF"/>
                </a:solidFill>
                <a:latin typeface="Palatino Linotype" panose="02040502050505030304" pitchFamily="18" charset="0"/>
              </a:rPr>
              <a:t>repeated cooling </a:t>
            </a:r>
            <a:r>
              <a:rPr lang="en-US" dirty="0" smtClean="0">
                <a:latin typeface="Palatino Linotype" panose="02040502050505030304" pitchFamily="18" charset="0"/>
              </a:rPr>
              <a:t>events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b="1" dirty="0" smtClean="0">
                <a:solidFill>
                  <a:srgbClr val="0000FF"/>
                </a:solidFill>
                <a:latin typeface="Palatino Linotype" panose="02040502050505030304" pitchFamily="18" charset="0"/>
              </a:rPr>
              <a:t>QE at Liquid N</a:t>
            </a:r>
            <a:r>
              <a:rPr lang="en-US" b="1" baseline="-25000" dirty="0" smtClean="0">
                <a:solidFill>
                  <a:srgbClr val="0000FF"/>
                </a:solidFill>
                <a:latin typeface="Palatino Linotype" panose="02040502050505030304" pitchFamily="18" charset="0"/>
              </a:rPr>
              <a:t>2</a:t>
            </a:r>
            <a:r>
              <a:rPr lang="en-US" b="1" dirty="0" smtClean="0">
                <a:solidFill>
                  <a:srgbClr val="0000FF"/>
                </a:solidFill>
                <a:latin typeface="Palatino Linotype" panose="02040502050505030304" pitchFamily="18" charset="0"/>
              </a:rPr>
              <a:t> </a:t>
            </a:r>
            <a:r>
              <a:rPr lang="en-US" dirty="0" smtClean="0">
                <a:latin typeface="Palatino Linotype" panose="02040502050505030304" pitchFamily="18" charset="0"/>
              </a:rPr>
              <a:t>temperature (77 K)showed </a:t>
            </a:r>
            <a:r>
              <a:rPr lang="en-US" b="1" dirty="0" smtClean="0">
                <a:solidFill>
                  <a:srgbClr val="0000FF"/>
                </a:solidFill>
                <a:latin typeface="Palatino Linotype" panose="02040502050505030304" pitchFamily="18" charset="0"/>
              </a:rPr>
              <a:t>similar QE every time </a:t>
            </a:r>
            <a:r>
              <a:rPr lang="en-US" dirty="0" smtClean="0">
                <a:latin typeface="Palatino Linotype" panose="02040502050505030304" pitchFamily="18" charset="0"/>
              </a:rPr>
              <a:t>it was cooled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b="1" dirty="0" smtClean="0">
                <a:solidFill>
                  <a:srgbClr val="0000FF"/>
                </a:solidFill>
                <a:latin typeface="Palatino Linotype" panose="02040502050505030304" pitchFamily="18" charset="0"/>
              </a:rPr>
              <a:t>Initial QE rise</a:t>
            </a:r>
            <a:r>
              <a:rPr lang="en-US" b="1" dirty="0" smtClean="0">
                <a:latin typeface="Palatino Linotype" panose="02040502050505030304" pitchFamily="18" charset="0"/>
              </a:rPr>
              <a:t> </a:t>
            </a:r>
            <a:r>
              <a:rPr lang="en-US" dirty="0" smtClean="0">
                <a:latin typeface="Palatino Linotype" panose="02040502050505030304" pitchFamily="18" charset="0"/>
              </a:rPr>
              <a:t>due to </a:t>
            </a:r>
            <a:r>
              <a:rPr lang="en-US" b="1" dirty="0" smtClean="0">
                <a:solidFill>
                  <a:srgbClr val="0000FF"/>
                </a:solidFill>
                <a:latin typeface="Palatino Linotype" panose="02040502050505030304" pitchFamily="18" charset="0"/>
              </a:rPr>
              <a:t>stoichiometric optimization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dirty="0">
                <a:latin typeface="Palatino Linotype" panose="02040502050505030304" pitchFamily="18" charset="0"/>
              </a:rPr>
              <a:t>We did our spectral response and temperature analysis from this </a:t>
            </a:r>
            <a:r>
              <a:rPr lang="en-US" dirty="0" err="1" smtClean="0">
                <a:latin typeface="Palatino Linotype" panose="02040502050505030304" pitchFamily="18" charset="0"/>
              </a:rPr>
              <a:t>phocathode</a:t>
            </a:r>
            <a:r>
              <a:rPr lang="en-US" dirty="0" smtClean="0">
                <a:latin typeface="Palatino Linotype" panose="02040502050505030304" pitchFamily="18" charset="0"/>
              </a:rPr>
              <a:t>.</a:t>
            </a:r>
            <a:endParaRPr lang="en-US" dirty="0">
              <a:latin typeface="Palatino Linotype" panose="02040502050505030304" pitchFamily="18" charset="0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1447800" y="1371600"/>
            <a:ext cx="1371600" cy="719051"/>
            <a:chOff x="2209800" y="2076650"/>
            <a:chExt cx="1371600" cy="719051"/>
          </a:xfrm>
        </p:grpSpPr>
        <p:grpSp>
          <p:nvGrpSpPr>
            <p:cNvPr id="3" name="Group 2"/>
            <p:cNvGrpSpPr/>
            <p:nvPr/>
          </p:nvGrpSpPr>
          <p:grpSpPr>
            <a:xfrm>
              <a:off x="2312309" y="2121154"/>
              <a:ext cx="1192891" cy="622046"/>
              <a:chOff x="2312309" y="2121154"/>
              <a:chExt cx="1192891" cy="622046"/>
            </a:xfrm>
          </p:grpSpPr>
          <p:sp>
            <p:nvSpPr>
              <p:cNvPr id="23" name="TextBox 22"/>
              <p:cNvSpPr txBox="1"/>
              <p:nvPr/>
            </p:nvSpPr>
            <p:spPr>
              <a:xfrm>
                <a:off x="2397723" y="2121154"/>
                <a:ext cx="346698" cy="276999"/>
              </a:xfrm>
              <a:prstGeom prst="rect">
                <a:avLst/>
              </a:prstGeom>
              <a:solidFill>
                <a:srgbClr val="66FF66"/>
              </a:solidFill>
              <a:ln>
                <a:noFill/>
              </a:ln>
            </p:spPr>
            <p:txBody>
              <a:bodyPr wrap="none" rtlCol="0">
                <a:spAutoFit/>
              </a:bodyPr>
              <a:lstStyle/>
              <a:p>
                <a:r>
                  <a:rPr lang="en-US" sz="1200" b="1" dirty="0" smtClean="0"/>
                  <a:t>RT</a:t>
                </a:r>
                <a:endParaRPr lang="en-US" sz="1200" b="1" dirty="0"/>
              </a:p>
            </p:txBody>
          </p:sp>
          <p:sp>
            <p:nvSpPr>
              <p:cNvPr id="51" name="TextBox 50"/>
              <p:cNvSpPr txBox="1"/>
              <p:nvPr/>
            </p:nvSpPr>
            <p:spPr>
              <a:xfrm>
                <a:off x="2931123" y="2126439"/>
                <a:ext cx="402674" cy="276999"/>
              </a:xfrm>
              <a:prstGeom prst="rect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>
                <a:noFill/>
              </a:ln>
            </p:spPr>
            <p:txBody>
              <a:bodyPr wrap="none" rtlCol="0">
                <a:spAutoFit/>
              </a:bodyPr>
              <a:lstStyle/>
              <a:p>
                <a:r>
                  <a:rPr lang="en-US" sz="1200" b="1" dirty="0" smtClean="0"/>
                  <a:t>LN</a:t>
                </a:r>
                <a:r>
                  <a:rPr lang="en-US" sz="1200" b="1" baseline="-25000" dirty="0" smtClean="0"/>
                  <a:t>2</a:t>
                </a:r>
                <a:endParaRPr lang="en-US" sz="1200" b="1" baseline="-25000" dirty="0"/>
              </a:p>
            </p:txBody>
          </p:sp>
          <p:sp>
            <p:nvSpPr>
              <p:cNvPr id="53" name="TextBox 52"/>
              <p:cNvSpPr txBox="1"/>
              <p:nvPr/>
            </p:nvSpPr>
            <p:spPr>
              <a:xfrm>
                <a:off x="2312309" y="2466201"/>
                <a:ext cx="1192891" cy="276999"/>
              </a:xfrm>
              <a:prstGeom prst="rect">
                <a:avLst/>
              </a:pr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wrap="none" lIns="45720" rIns="45720" rtlCol="0">
                <a:spAutoFit/>
              </a:bodyPr>
              <a:lstStyle/>
              <a:p>
                <a:r>
                  <a:rPr lang="en-US" sz="1200" b="1" dirty="0" smtClean="0"/>
                  <a:t>RT (Post Heating)</a:t>
                </a:r>
                <a:endParaRPr lang="en-US" sz="1200" b="1" baseline="-25000" dirty="0"/>
              </a:p>
            </p:txBody>
          </p:sp>
        </p:grpSp>
        <p:sp>
          <p:nvSpPr>
            <p:cNvPr id="6" name="Rectangle 5"/>
            <p:cNvSpPr/>
            <p:nvPr/>
          </p:nvSpPr>
          <p:spPr>
            <a:xfrm>
              <a:off x="2209800" y="2076650"/>
              <a:ext cx="1371600" cy="719051"/>
            </a:xfrm>
            <a:prstGeom prst="rect">
              <a:avLst/>
            </a:prstGeom>
            <a:noFill/>
            <a:ln w="12700"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7" name="Rectangle 26"/>
          <p:cNvSpPr/>
          <p:nvPr/>
        </p:nvSpPr>
        <p:spPr>
          <a:xfrm>
            <a:off x="1266525" y="2753625"/>
            <a:ext cx="7315200" cy="304800"/>
          </a:xfrm>
          <a:prstGeom prst="rect">
            <a:avLst/>
          </a:prstGeom>
          <a:solidFill>
            <a:srgbClr val="66FFCC">
              <a:alpha val="3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17080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4320" y="274638"/>
            <a:ext cx="85344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A shift in spectral response when cooled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658448" y="5048071"/>
            <a:ext cx="8675067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smtClean="0">
                <a:latin typeface="Palatino Linotype" panose="02040502050505030304" pitchFamily="18" charset="0"/>
              </a:rPr>
              <a:t>A </a:t>
            </a:r>
            <a:r>
              <a:rPr lang="en-US" sz="2400" dirty="0" smtClean="0">
                <a:solidFill>
                  <a:srgbClr val="0000FF"/>
                </a:solidFill>
                <a:latin typeface="Palatino Linotype" panose="02040502050505030304" pitchFamily="18" charset="0"/>
              </a:rPr>
              <a:t>change</a:t>
            </a:r>
            <a:r>
              <a:rPr lang="en-US" sz="2400" dirty="0" smtClean="0">
                <a:latin typeface="Palatino Linotype" panose="02040502050505030304" pitchFamily="18" charset="0"/>
              </a:rPr>
              <a:t> in </a:t>
            </a:r>
            <a:r>
              <a:rPr lang="en-US" sz="2400" dirty="0">
                <a:solidFill>
                  <a:srgbClr val="0000FF"/>
                </a:solidFill>
                <a:latin typeface="Palatino Linotype" panose="02040502050505030304" pitchFamily="18" charset="0"/>
              </a:rPr>
              <a:t>emission threshold </a:t>
            </a:r>
            <a:r>
              <a:rPr lang="en-US" sz="2400" dirty="0" smtClean="0">
                <a:latin typeface="Palatino Linotype" panose="02040502050505030304" pitchFamily="18" charset="0"/>
              </a:rPr>
              <a:t>equivalent </a:t>
            </a:r>
            <a:r>
              <a:rPr lang="en-US" sz="2400" dirty="0">
                <a:latin typeface="Palatino Linotype" panose="02040502050505030304" pitchFamily="18" charset="0"/>
              </a:rPr>
              <a:t>to a horizontal </a:t>
            </a:r>
            <a:endParaRPr lang="en-US" sz="2400" dirty="0" smtClean="0">
              <a:latin typeface="Palatino Linotype" panose="02040502050505030304" pitchFamily="18" charset="0"/>
            </a:endParaRPr>
          </a:p>
          <a:p>
            <a:r>
              <a:rPr lang="en-US" sz="2400" dirty="0" smtClean="0">
                <a:latin typeface="Palatino Linotype" panose="02040502050505030304" pitchFamily="18" charset="0"/>
              </a:rPr>
              <a:t>wavelength </a:t>
            </a:r>
            <a:r>
              <a:rPr lang="en-US" sz="2400" dirty="0">
                <a:latin typeface="Palatino Linotype" panose="02040502050505030304" pitchFamily="18" charset="0"/>
              </a:rPr>
              <a:t>shift  </a:t>
            </a:r>
            <a:r>
              <a:rPr lang="en-US" sz="2400" dirty="0" smtClean="0">
                <a:latin typeface="Palatino Linotype" panose="02040502050505030304" pitchFamily="18" charset="0"/>
              </a:rPr>
              <a:t>in </a:t>
            </a:r>
            <a:r>
              <a:rPr lang="en-US" sz="2400" dirty="0">
                <a:latin typeface="Palatino Linotype" panose="02040502050505030304" pitchFamily="18" charset="0"/>
              </a:rPr>
              <a:t>spectral </a:t>
            </a:r>
            <a:r>
              <a:rPr lang="en-US" sz="2400" dirty="0" smtClean="0">
                <a:latin typeface="Palatino Linotype" panose="02040502050505030304" pitchFamily="18" charset="0"/>
              </a:rPr>
              <a:t>response when the photocathode </a:t>
            </a:r>
          </a:p>
          <a:p>
            <a:r>
              <a:rPr lang="en-US" sz="2400" dirty="0" smtClean="0">
                <a:latin typeface="Palatino Linotype" panose="02040502050505030304" pitchFamily="18" charset="0"/>
              </a:rPr>
              <a:t>is cooled to liquid N</a:t>
            </a:r>
            <a:r>
              <a:rPr lang="en-US" sz="2400" baseline="-25000" dirty="0" smtClean="0">
                <a:latin typeface="Palatino Linotype" panose="02040502050505030304" pitchFamily="18" charset="0"/>
              </a:rPr>
              <a:t>2</a:t>
            </a:r>
            <a:r>
              <a:rPr lang="en-US" sz="2400" dirty="0" smtClean="0">
                <a:latin typeface="Palatino Linotype" panose="02040502050505030304" pitchFamily="18" charset="0"/>
              </a:rPr>
              <a:t> temperature (77 K)</a:t>
            </a:r>
            <a:endParaRPr lang="en-US" sz="2400" dirty="0">
              <a:latin typeface="Palatino Linotype" panose="02040502050505030304" pitchFamily="18" charset="0"/>
            </a:endParaRPr>
          </a:p>
        </p:txBody>
      </p:sp>
      <p:grpSp>
        <p:nvGrpSpPr>
          <p:cNvPr id="19" name="Group 18"/>
          <p:cNvGrpSpPr>
            <a:grpSpLocks noChangeAspect="1"/>
          </p:cNvGrpSpPr>
          <p:nvPr/>
        </p:nvGrpSpPr>
        <p:grpSpPr>
          <a:xfrm>
            <a:off x="1737360" y="822960"/>
            <a:ext cx="5750900" cy="4206240"/>
            <a:chOff x="1823367" y="1524000"/>
            <a:chExt cx="5802066" cy="4243666"/>
          </a:xfrm>
        </p:grpSpPr>
        <p:graphicFrame>
          <p:nvGraphicFramePr>
            <p:cNvPr id="20" name="Chart 19"/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3317443281"/>
                </p:ext>
              </p:extLst>
            </p:nvPr>
          </p:nvGraphicFramePr>
          <p:xfrm>
            <a:off x="1823367" y="1524000"/>
            <a:ext cx="5802066" cy="4243666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2"/>
            </a:graphicData>
          </a:graphic>
        </p:graphicFrame>
        <p:sp>
          <p:nvSpPr>
            <p:cNvPr id="21" name="TextBox 20"/>
            <p:cNvSpPr txBox="1"/>
            <p:nvPr/>
          </p:nvSpPr>
          <p:spPr>
            <a:xfrm>
              <a:off x="2677670" y="2438400"/>
              <a:ext cx="3223370" cy="2794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b="1" dirty="0" smtClean="0">
                  <a:solidFill>
                    <a:srgbClr val="00B050"/>
                  </a:solidFill>
                </a:rPr>
                <a:t>A shift equivalent to 35.6 </a:t>
              </a:r>
              <a:r>
                <a:rPr lang="en-US" sz="1200" b="1" dirty="0">
                  <a:solidFill>
                    <a:srgbClr val="00B050"/>
                  </a:solidFill>
                </a:rPr>
                <a:t>nm in wavelength </a:t>
              </a:r>
            </a:p>
          </p:txBody>
        </p:sp>
        <p:cxnSp>
          <p:nvCxnSpPr>
            <p:cNvPr id="22" name="Straight Connector 21"/>
            <p:cNvCxnSpPr/>
            <p:nvPr/>
          </p:nvCxnSpPr>
          <p:spPr>
            <a:xfrm>
              <a:off x="2834640" y="3386468"/>
              <a:ext cx="411480" cy="0"/>
            </a:xfrm>
            <a:prstGeom prst="line">
              <a:avLst/>
            </a:prstGeom>
            <a:ln w="12700">
              <a:solidFill>
                <a:srgbClr val="00B050"/>
              </a:solidFill>
              <a:prstDash val="solid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>
              <a:off x="2692164" y="2830033"/>
              <a:ext cx="411480" cy="0"/>
            </a:xfrm>
            <a:prstGeom prst="line">
              <a:avLst/>
            </a:prstGeom>
            <a:ln w="12700">
              <a:solidFill>
                <a:srgbClr val="00B050"/>
              </a:solidFill>
              <a:prstDash val="solid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>
              <a:off x="3200400" y="3863165"/>
              <a:ext cx="411480" cy="0"/>
            </a:xfrm>
            <a:prstGeom prst="line">
              <a:avLst/>
            </a:prstGeom>
            <a:ln w="12700">
              <a:solidFill>
                <a:srgbClr val="00B050"/>
              </a:solidFill>
              <a:prstDash val="solid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>
            <a:xfrm>
              <a:off x="4027967" y="4495800"/>
              <a:ext cx="411480" cy="0"/>
            </a:xfrm>
            <a:prstGeom prst="line">
              <a:avLst/>
            </a:prstGeom>
            <a:ln>
              <a:solidFill>
                <a:srgbClr val="00B050"/>
              </a:solidFill>
              <a:prstDash val="solid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/>
          </p:nvCxnSpPr>
          <p:spPr>
            <a:xfrm>
              <a:off x="4529468" y="4953000"/>
              <a:ext cx="411480" cy="0"/>
            </a:xfrm>
            <a:prstGeom prst="line">
              <a:avLst/>
            </a:prstGeom>
            <a:ln>
              <a:solidFill>
                <a:srgbClr val="00B050"/>
              </a:solidFill>
              <a:prstDash val="solid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/>
          </p:nvCxnSpPr>
          <p:spPr>
            <a:xfrm>
              <a:off x="3547732" y="4180453"/>
              <a:ext cx="411480" cy="0"/>
            </a:xfrm>
            <a:prstGeom prst="line">
              <a:avLst/>
            </a:prstGeom>
            <a:ln w="12700">
              <a:solidFill>
                <a:srgbClr val="00B050"/>
              </a:solidFill>
              <a:prstDash val="solid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392A7BFF-916E-4569-B613-767D8767FE5F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792243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274320"/>
            <a:ext cx="3429000" cy="523220"/>
          </a:xfrm>
        </p:spPr>
        <p:txBody>
          <a:bodyPr wrap="square">
            <a:spAutoFit/>
          </a:bodyPr>
          <a:lstStyle/>
          <a:p>
            <a:r>
              <a:rPr lang="en-US" sz="2800" b="1" kern="0" dirty="0" smtClean="0">
                <a:latin typeface="Palatino Linotype" panose="02040502050505030304" pitchFamily="18" charset="0"/>
              </a:rPr>
              <a:t>Analysis Approach</a:t>
            </a:r>
            <a:endParaRPr lang="en-US" sz="2800" b="1" kern="0" dirty="0">
              <a:latin typeface="Palatino Linotype" panose="0204050205050503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822960"/>
            <a:ext cx="8686800" cy="5336846"/>
          </a:xfrm>
        </p:spPr>
        <p:txBody>
          <a:bodyPr>
            <a:spAutoFit/>
          </a:bodyPr>
          <a:lstStyle/>
          <a:p>
            <a:r>
              <a:rPr lang="en-US" sz="2400" dirty="0" smtClean="0">
                <a:latin typeface="Palatino Linotype" panose="02040502050505030304" pitchFamily="18" charset="0"/>
              </a:rPr>
              <a:t>The experimental spectral response data </a:t>
            </a:r>
            <a:r>
              <a:rPr lang="en-US" sz="2400" dirty="0">
                <a:latin typeface="Palatino Linotype" panose="02040502050505030304" pitchFamily="18" charset="0"/>
              </a:rPr>
              <a:t>were </a:t>
            </a:r>
            <a:r>
              <a:rPr lang="en-US" sz="2400" dirty="0" smtClean="0">
                <a:latin typeface="Palatino Linotype" panose="02040502050505030304" pitchFamily="18" charset="0"/>
              </a:rPr>
              <a:t>fitted according to R</a:t>
            </a:r>
            <a:r>
              <a:rPr lang="en-US" sz="2400" dirty="0">
                <a:latin typeface="Palatino Linotype" panose="02040502050505030304" pitchFamily="18" charset="0"/>
              </a:rPr>
              <a:t>. H. Fowler, Phys. Rev. 38, 45 (1931</a:t>
            </a:r>
            <a:r>
              <a:rPr lang="en-US" sz="2400" dirty="0" smtClean="0">
                <a:latin typeface="Palatino Linotype" panose="02040502050505030304" pitchFamily="18" charset="0"/>
              </a:rPr>
              <a:t>):</a:t>
            </a:r>
          </a:p>
          <a:p>
            <a:endParaRPr lang="en-US" sz="2400" dirty="0">
              <a:latin typeface="Palatino Linotype" panose="02040502050505030304" pitchFamily="18" charset="0"/>
            </a:endParaRPr>
          </a:p>
          <a:p>
            <a:endParaRPr lang="en-US" sz="2400" dirty="0" smtClean="0">
              <a:latin typeface="Palatino Linotype" panose="02040502050505030304" pitchFamily="18" charset="0"/>
            </a:endParaRPr>
          </a:p>
          <a:p>
            <a:endParaRPr lang="en-US" sz="2400" dirty="0" smtClean="0">
              <a:latin typeface="Palatino Linotype" panose="02040502050505030304" pitchFamily="18" charset="0"/>
            </a:endParaRPr>
          </a:p>
          <a:p>
            <a:endParaRPr lang="en-US" sz="2400" dirty="0" smtClean="0">
              <a:latin typeface="Palatino Linotype" panose="02040502050505030304" pitchFamily="18" charset="0"/>
            </a:endParaRPr>
          </a:p>
          <a:p>
            <a:endParaRPr lang="en-US" sz="2400" dirty="0" smtClean="0">
              <a:latin typeface="Palatino Linotype" panose="02040502050505030304" pitchFamily="18" charset="0"/>
            </a:endParaRPr>
          </a:p>
          <a:p>
            <a:endParaRPr lang="en-US" sz="2400" dirty="0" smtClean="0">
              <a:latin typeface="Palatino Linotype" panose="02040502050505030304" pitchFamily="18" charset="0"/>
            </a:endParaRPr>
          </a:p>
          <a:p>
            <a:pPr marL="0" indent="0">
              <a:buNone/>
            </a:pPr>
            <a:endParaRPr lang="en-US" sz="1200" dirty="0" smtClean="0">
              <a:latin typeface="Palatino Linotype" panose="02040502050505030304" pitchFamily="18" charset="0"/>
            </a:endParaRPr>
          </a:p>
          <a:p>
            <a:r>
              <a:rPr lang="en-US" sz="2400" dirty="0" smtClean="0">
                <a:latin typeface="Palatino Linotype" panose="02040502050505030304" pitchFamily="18" charset="0"/>
              </a:rPr>
              <a:t>Correlate </a:t>
            </a:r>
            <a:r>
              <a:rPr lang="en-US" sz="2400" i="1" dirty="0" smtClean="0">
                <a:latin typeface="Palatino Linotype" panose="02040502050505030304" pitchFamily="18" charset="0"/>
              </a:rPr>
              <a:t>V</a:t>
            </a:r>
            <a:r>
              <a:rPr lang="en-US" sz="2400" i="1" baseline="-25000" dirty="0" smtClean="0">
                <a:latin typeface="Palatino Linotype" panose="02040502050505030304" pitchFamily="18" charset="0"/>
              </a:rPr>
              <a:t>o</a:t>
            </a:r>
            <a:r>
              <a:rPr lang="en-US" sz="2400" dirty="0" smtClean="0">
                <a:latin typeface="Palatino Linotype" panose="02040502050505030304" pitchFamily="18" charset="0"/>
              </a:rPr>
              <a:t> and</a:t>
            </a:r>
            <a:r>
              <a:rPr lang="en-US" sz="2400" i="1" dirty="0" smtClean="0">
                <a:latin typeface="Palatino Linotype" panose="02040502050505030304" pitchFamily="18" charset="0"/>
              </a:rPr>
              <a:t> B </a:t>
            </a:r>
            <a:r>
              <a:rPr lang="en-US" sz="2400" dirty="0" smtClean="0">
                <a:latin typeface="Palatino Linotype" panose="02040502050505030304" pitchFamily="18" charset="0"/>
              </a:rPr>
              <a:t>with temperature and obtain temperature dependent functions </a:t>
            </a:r>
            <a:r>
              <a:rPr lang="en-US" sz="2400" i="1" dirty="0" smtClean="0">
                <a:latin typeface="Palatino Linotype" panose="02040502050505030304" pitchFamily="18" charset="0"/>
              </a:rPr>
              <a:t>V</a:t>
            </a:r>
            <a:r>
              <a:rPr lang="en-US" sz="2400" i="1" baseline="-25000" dirty="0" smtClean="0">
                <a:latin typeface="Palatino Linotype" panose="02040502050505030304" pitchFamily="18" charset="0"/>
              </a:rPr>
              <a:t>o</a:t>
            </a:r>
            <a:r>
              <a:rPr lang="en-US" sz="2400" i="1" dirty="0" smtClean="0">
                <a:latin typeface="Palatino Linotype" panose="02040502050505030304" pitchFamily="18" charset="0"/>
              </a:rPr>
              <a:t>(T) </a:t>
            </a:r>
            <a:r>
              <a:rPr lang="en-US" sz="2400" i="1" dirty="0">
                <a:latin typeface="Palatino Linotype" panose="02040502050505030304" pitchFamily="18" charset="0"/>
              </a:rPr>
              <a:t>and </a:t>
            </a:r>
            <a:r>
              <a:rPr lang="en-US" sz="2400" i="1" dirty="0" smtClean="0">
                <a:latin typeface="Palatino Linotype" panose="02040502050505030304" pitchFamily="18" charset="0"/>
              </a:rPr>
              <a:t>B(T)</a:t>
            </a:r>
          </a:p>
          <a:p>
            <a:r>
              <a:rPr lang="en-US" sz="2400" dirty="0" smtClean="0">
                <a:latin typeface="Palatino Linotype" panose="02040502050505030304" pitchFamily="18" charset="0"/>
              </a:rPr>
              <a:t>Evaluate</a:t>
            </a:r>
            <a:r>
              <a:rPr lang="en-US" sz="2400" i="1" dirty="0" smtClean="0">
                <a:latin typeface="Palatino Linotype" panose="02040502050505030304" pitchFamily="18" charset="0"/>
              </a:rPr>
              <a:t> V</a:t>
            </a:r>
            <a:r>
              <a:rPr lang="en-US" sz="2400" i="1" baseline="-25000" dirty="0" smtClean="0">
                <a:latin typeface="Palatino Linotype" panose="02040502050505030304" pitchFamily="18" charset="0"/>
              </a:rPr>
              <a:t>o</a:t>
            </a:r>
            <a:r>
              <a:rPr lang="en-US" sz="2400" i="1" dirty="0" smtClean="0">
                <a:latin typeface="Palatino Linotype" panose="02040502050505030304" pitchFamily="18" charset="0"/>
              </a:rPr>
              <a:t>(2 K)</a:t>
            </a:r>
            <a:r>
              <a:rPr lang="en-US" sz="2400" dirty="0" smtClean="0">
                <a:latin typeface="Palatino Linotype" panose="02040502050505030304" pitchFamily="18" charset="0"/>
              </a:rPr>
              <a:t> and </a:t>
            </a:r>
            <a:r>
              <a:rPr lang="en-US" sz="2400" i="1" dirty="0" smtClean="0">
                <a:latin typeface="Palatino Linotype" panose="02040502050505030304" pitchFamily="18" charset="0"/>
              </a:rPr>
              <a:t>B(2 </a:t>
            </a:r>
            <a:r>
              <a:rPr lang="en-US" sz="2400" i="1" dirty="0">
                <a:latin typeface="Palatino Linotype" panose="02040502050505030304" pitchFamily="18" charset="0"/>
              </a:rPr>
              <a:t>K</a:t>
            </a:r>
            <a:r>
              <a:rPr lang="en-US" sz="2400" i="1" dirty="0" smtClean="0">
                <a:latin typeface="Palatino Linotype" panose="02040502050505030304" pitchFamily="18" charset="0"/>
              </a:rPr>
              <a:t>)</a:t>
            </a:r>
            <a:r>
              <a:rPr lang="en-US" sz="2400" dirty="0" smtClean="0">
                <a:latin typeface="Palatino Linotype" panose="02040502050505030304" pitchFamily="18" charset="0"/>
              </a:rPr>
              <a:t>, and</a:t>
            </a:r>
            <a:r>
              <a:rPr lang="en-US" sz="2400" i="1" dirty="0" smtClean="0">
                <a:latin typeface="Palatino Linotype" panose="02040502050505030304" pitchFamily="18" charset="0"/>
              </a:rPr>
              <a:t> </a:t>
            </a:r>
            <a:r>
              <a:rPr lang="en-US" sz="2400" dirty="0" smtClean="0">
                <a:latin typeface="Palatino Linotype" panose="02040502050505030304" pitchFamily="18" charset="0"/>
              </a:rPr>
              <a:t>use the values to simulate spectral response for photocathode at 2 K</a:t>
            </a:r>
            <a:endParaRPr lang="en-US" sz="2400" dirty="0">
              <a:latin typeface="Palatino Linotype" panose="02040502050505030304" pitchFamily="18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2A7BFF-916E-4569-B613-767D8767FE5F}" type="slidenum">
              <a:rPr lang="en-US" smtClean="0"/>
              <a:t>12</a:t>
            </a:fld>
            <a:endParaRPr lang="en-US" dirty="0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57840790"/>
              </p:ext>
            </p:extLst>
          </p:nvPr>
        </p:nvGraphicFramePr>
        <p:xfrm>
          <a:off x="914400" y="1600200"/>
          <a:ext cx="7791450" cy="29384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98" name="Equation" r:id="rId3" imgW="5676840" imgH="2158920" progId="Equation.3">
                  <p:embed/>
                </p:oleObj>
              </mc:Choice>
              <mc:Fallback>
                <p:oleObj name="Equation" r:id="rId3" imgW="5676840" imgH="215892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4400" y="1600200"/>
                        <a:ext cx="7791450" cy="29384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0" name="Straight Connector 9"/>
          <p:cNvCxnSpPr/>
          <p:nvPr/>
        </p:nvCxnSpPr>
        <p:spPr>
          <a:xfrm>
            <a:off x="1676400" y="3858125"/>
            <a:ext cx="2819400" cy="0"/>
          </a:xfrm>
          <a:prstGeom prst="line">
            <a:avLst/>
          </a:prstGeom>
          <a:ln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4876800" y="3866145"/>
            <a:ext cx="3581400" cy="0"/>
          </a:xfrm>
          <a:prstGeom prst="line">
            <a:avLst/>
          </a:prstGeom>
          <a:ln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914400" y="4191000"/>
            <a:ext cx="7696200" cy="0"/>
          </a:xfrm>
          <a:prstGeom prst="line">
            <a:avLst/>
          </a:prstGeom>
          <a:ln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46809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5" name="Chart 2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37814600"/>
              </p:ext>
            </p:extLst>
          </p:nvPr>
        </p:nvGraphicFramePr>
        <p:xfrm>
          <a:off x="91440" y="914400"/>
          <a:ext cx="2895599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26" name="Chart 2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59685853"/>
              </p:ext>
            </p:extLst>
          </p:nvPr>
        </p:nvGraphicFramePr>
        <p:xfrm>
          <a:off x="3200400" y="914400"/>
          <a:ext cx="2895601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28" name="Chart 2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59410567"/>
              </p:ext>
            </p:extLst>
          </p:nvPr>
        </p:nvGraphicFramePr>
        <p:xfrm>
          <a:off x="6217920" y="914400"/>
          <a:ext cx="2895599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9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2A7BFF-916E-4569-B613-767D8767FE5F}" type="slidenum">
              <a:rPr lang="en-US" smtClean="0"/>
              <a:t>13</a:t>
            </a:fld>
            <a:endParaRPr lang="en-US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72663655"/>
              </p:ext>
            </p:extLst>
          </p:nvPr>
        </p:nvGraphicFramePr>
        <p:xfrm>
          <a:off x="2057400" y="1828800"/>
          <a:ext cx="609600" cy="3810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66254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443346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u="none" strike="noStrike" dirty="0">
                          <a:effectLst/>
                          <a:latin typeface="Palatino Linotype" panose="02040502050505030304" pitchFamily="18" charset="0"/>
                        </a:rPr>
                        <a:t>V</a:t>
                      </a:r>
                      <a:r>
                        <a:rPr lang="en-US" sz="1200" b="1" u="none" strike="noStrike" baseline="-25000" dirty="0">
                          <a:effectLst/>
                          <a:latin typeface="Palatino Linotype" panose="02040502050505030304" pitchFamily="18" charset="0"/>
                        </a:rPr>
                        <a:t>o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Palatino Linotype" panose="02040502050505030304" pitchFamily="18" charset="0"/>
                      </a:endParaRPr>
                    </a:p>
                  </a:txBody>
                  <a:tcPr marL="0" marR="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1" u="none" strike="noStrike" dirty="0" smtClean="0">
                          <a:effectLst/>
                          <a:latin typeface="Palatino Linotype" panose="02040502050505030304" pitchFamily="18" charset="0"/>
                        </a:rPr>
                        <a:t>1.66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Palatino Linotype" panose="02040502050505030304" pitchFamily="18" charset="0"/>
                      </a:endParaRPr>
                    </a:p>
                  </a:txBody>
                  <a:tcPr marL="0" marR="0" marT="0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u="none" strike="noStrike">
                          <a:effectLst/>
                          <a:latin typeface="Palatino Linotype" panose="02040502050505030304" pitchFamily="18" charset="0"/>
                        </a:rPr>
                        <a:t>B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Palatino Linotype" panose="02040502050505030304" pitchFamily="18" charset="0"/>
                      </a:endParaRPr>
                    </a:p>
                  </a:txBody>
                  <a:tcPr marL="0" marR="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1" u="none" strike="noStrike" dirty="0" smtClean="0">
                          <a:effectLst/>
                          <a:latin typeface="Palatino Linotype" panose="02040502050505030304" pitchFamily="18" charset="0"/>
                        </a:rPr>
                        <a:t>-19.69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Palatino Linotype" panose="02040502050505030304" pitchFamily="18" charset="0"/>
                      </a:endParaRPr>
                    </a:p>
                  </a:txBody>
                  <a:tcPr marL="0" marR="0" marT="0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93847121"/>
              </p:ext>
            </p:extLst>
          </p:nvPr>
        </p:nvGraphicFramePr>
        <p:xfrm>
          <a:off x="5029200" y="1828800"/>
          <a:ext cx="609600" cy="3810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83696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425904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u="none" strike="noStrike" dirty="0">
                          <a:effectLst/>
                          <a:latin typeface="Palatino Linotype" panose="02040502050505030304" pitchFamily="18" charset="0"/>
                        </a:rPr>
                        <a:t>V</a:t>
                      </a:r>
                      <a:r>
                        <a:rPr lang="en-US" sz="1200" b="1" u="none" strike="noStrike" baseline="-25000" dirty="0">
                          <a:effectLst/>
                          <a:latin typeface="Palatino Linotype" panose="02040502050505030304" pitchFamily="18" charset="0"/>
                        </a:rPr>
                        <a:t>o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Palatino Linotype" panose="02040502050505030304" pitchFamily="18" charset="0"/>
                      </a:endParaRPr>
                    </a:p>
                  </a:txBody>
                  <a:tcPr marL="0" marR="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1" u="none" strike="noStrike" dirty="0" smtClean="0">
                          <a:effectLst/>
                          <a:latin typeface="Palatino Linotype" panose="02040502050505030304" pitchFamily="18" charset="0"/>
                        </a:rPr>
                        <a:t>1.70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Palatino Linotype" panose="02040502050505030304" pitchFamily="18" charset="0"/>
                      </a:endParaRPr>
                    </a:p>
                  </a:txBody>
                  <a:tcPr marL="0" marR="0" marT="0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u="none" strike="noStrike">
                          <a:effectLst/>
                          <a:latin typeface="Palatino Linotype" panose="02040502050505030304" pitchFamily="18" charset="0"/>
                        </a:rPr>
                        <a:t>B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Palatino Linotype" panose="02040502050505030304" pitchFamily="18" charset="0"/>
                      </a:endParaRPr>
                    </a:p>
                  </a:txBody>
                  <a:tcPr marL="0" marR="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1" u="none" strike="noStrike" dirty="0" smtClean="0">
                          <a:effectLst/>
                          <a:latin typeface="Palatino Linotype" panose="02040502050505030304" pitchFamily="18" charset="0"/>
                        </a:rPr>
                        <a:t>-19.80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Palatino Linotype" panose="02040502050505030304" pitchFamily="18" charset="0"/>
                      </a:endParaRPr>
                    </a:p>
                  </a:txBody>
                  <a:tcPr marL="0" marR="0" marT="0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graphicFrame>
        <p:nvGraphicFramePr>
          <p:cNvPr id="20" name="Table 1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85527894"/>
              </p:ext>
            </p:extLst>
          </p:nvPr>
        </p:nvGraphicFramePr>
        <p:xfrm>
          <a:off x="7924800" y="1905000"/>
          <a:ext cx="685800" cy="3810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7145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51435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u="none" strike="noStrike" dirty="0">
                          <a:effectLst/>
                          <a:latin typeface="Palatino Linotype" panose="02040502050505030304" pitchFamily="18" charset="0"/>
                        </a:rPr>
                        <a:t>V</a:t>
                      </a:r>
                      <a:r>
                        <a:rPr lang="en-US" sz="1200" b="1" u="none" strike="noStrike" baseline="-25000" dirty="0">
                          <a:effectLst/>
                          <a:latin typeface="Palatino Linotype" panose="02040502050505030304" pitchFamily="18" charset="0"/>
                        </a:rPr>
                        <a:t>o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Palatino Linotype" panose="02040502050505030304" pitchFamily="18" charset="0"/>
                      </a:endParaRPr>
                    </a:p>
                  </a:txBody>
                  <a:tcPr marL="0" marR="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1" u="none" strike="noStrike" dirty="0" smtClean="0">
                          <a:effectLst/>
                          <a:latin typeface="Palatino Linotype" panose="02040502050505030304" pitchFamily="18" charset="0"/>
                        </a:rPr>
                        <a:t>1.76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Palatino Linotype" panose="02040502050505030304" pitchFamily="18" charset="0"/>
                      </a:endParaRPr>
                    </a:p>
                  </a:txBody>
                  <a:tcPr marL="0" marR="0" marT="0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u="none" strike="noStrike">
                          <a:effectLst/>
                          <a:latin typeface="Palatino Linotype" panose="02040502050505030304" pitchFamily="18" charset="0"/>
                        </a:rPr>
                        <a:t>B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Palatino Linotype" panose="02040502050505030304" pitchFamily="18" charset="0"/>
                      </a:endParaRPr>
                    </a:p>
                  </a:txBody>
                  <a:tcPr marL="0" marR="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1" u="none" strike="noStrike" dirty="0" smtClean="0">
                          <a:effectLst/>
                          <a:latin typeface="Palatino Linotype" panose="02040502050505030304" pitchFamily="18" charset="0"/>
                        </a:rPr>
                        <a:t>-20.09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Palatino Linotype" panose="02040502050505030304" pitchFamily="18" charset="0"/>
                      </a:endParaRPr>
                    </a:p>
                  </a:txBody>
                  <a:tcPr marL="0" marR="0" marT="0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sp>
        <p:nvSpPr>
          <p:cNvPr id="27" name="Title 1"/>
          <p:cNvSpPr>
            <a:spLocks noGrp="1"/>
          </p:cNvSpPr>
          <p:nvPr>
            <p:ph type="title"/>
          </p:nvPr>
        </p:nvSpPr>
        <p:spPr>
          <a:xfrm>
            <a:off x="228600" y="58877"/>
            <a:ext cx="8610600" cy="954107"/>
          </a:xfrm>
        </p:spPr>
        <p:txBody>
          <a:bodyPr wrap="square">
            <a:spAutoFit/>
          </a:bodyPr>
          <a:lstStyle/>
          <a:p>
            <a:r>
              <a:rPr lang="en-US" sz="2800" b="1" kern="0" dirty="0" smtClean="0">
                <a:latin typeface="Palatino Linotype" panose="02040502050505030304" pitchFamily="18" charset="0"/>
              </a:rPr>
              <a:t>Applying Fowler’s Model to the Experimental Data Allows to Estimate QE at 2 K</a:t>
            </a:r>
            <a:endParaRPr lang="en-US" sz="2800" b="1" kern="0" dirty="0">
              <a:latin typeface="Palatino Linotype" panose="02040502050505030304" pitchFamily="18" charset="0"/>
            </a:endParaRPr>
          </a:p>
        </p:txBody>
      </p:sp>
      <p:graphicFrame>
        <p:nvGraphicFramePr>
          <p:cNvPr id="21" name="Chart 2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14785461"/>
              </p:ext>
            </p:extLst>
          </p:nvPr>
        </p:nvGraphicFramePr>
        <p:xfrm>
          <a:off x="4343400" y="3566160"/>
          <a:ext cx="481584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aphicFrame>
        <p:nvGraphicFramePr>
          <p:cNvPr id="22" name="Chart 2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34725896"/>
              </p:ext>
            </p:extLst>
          </p:nvPr>
        </p:nvGraphicFramePr>
        <p:xfrm>
          <a:off x="152400" y="3566160"/>
          <a:ext cx="4084320" cy="27589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09547870"/>
              </p:ext>
            </p:extLst>
          </p:nvPr>
        </p:nvGraphicFramePr>
        <p:xfrm>
          <a:off x="1284971" y="3992880"/>
          <a:ext cx="820554" cy="2286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820554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228600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u="none" strike="noStrike" dirty="0" smtClean="0">
                          <a:effectLst/>
                        </a:rPr>
                        <a:t>1.804 eV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graphicFrame>
        <p:nvGraphicFramePr>
          <p:cNvPr id="23" name="Table 2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56982808"/>
              </p:ext>
            </p:extLst>
          </p:nvPr>
        </p:nvGraphicFramePr>
        <p:xfrm>
          <a:off x="822960" y="5137884"/>
          <a:ext cx="457200" cy="1905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572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 dirty="0" smtClean="0">
                          <a:solidFill>
                            <a:srgbClr val="0000FF"/>
                          </a:solidFill>
                          <a:effectLst/>
                        </a:rPr>
                        <a:t>-21.246</a:t>
                      </a:r>
                      <a:endParaRPr lang="en-US" sz="900" b="0" i="0" u="none" strike="noStrike" dirty="0">
                        <a:solidFill>
                          <a:srgbClr val="0000FF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cxnSp>
        <p:nvCxnSpPr>
          <p:cNvPr id="5" name="Straight Arrow Connector 4"/>
          <p:cNvCxnSpPr/>
          <p:nvPr/>
        </p:nvCxnSpPr>
        <p:spPr>
          <a:xfrm>
            <a:off x="960120" y="5362875"/>
            <a:ext cx="91440" cy="182880"/>
          </a:xfrm>
          <a:prstGeom prst="straightConnector1">
            <a:avLst/>
          </a:prstGeom>
          <a:ln>
            <a:solidFill>
              <a:srgbClr val="0000FF"/>
            </a:solidFill>
            <a:tailEnd type="stealth" w="sm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flipH="1" flipV="1">
            <a:off x="1143000" y="3810000"/>
            <a:ext cx="182880" cy="182880"/>
          </a:xfrm>
          <a:prstGeom prst="straightConnector1">
            <a:avLst/>
          </a:prstGeom>
          <a:ln>
            <a:solidFill>
              <a:schemeClr val="tx1"/>
            </a:solidFill>
            <a:tailEnd type="stealth" w="sm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786463" y="1037925"/>
            <a:ext cx="93445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rgbClr val="0000FF"/>
                </a:solidFill>
              </a:rPr>
              <a:t>Ice Water</a:t>
            </a:r>
            <a:endParaRPr lang="en-US" sz="1400" b="1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671240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2A7BFF-916E-4569-B613-767D8767FE5F}" type="slidenum">
              <a:rPr lang="en-US" smtClean="0"/>
              <a:t>14</a:t>
            </a:fld>
            <a:endParaRPr lang="en-US" dirty="0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1676400" y="274320"/>
            <a:ext cx="6400800" cy="523220"/>
          </a:xfrm>
        </p:spPr>
        <p:txBody>
          <a:bodyPr wrap="square">
            <a:spAutoFit/>
          </a:bodyPr>
          <a:lstStyle/>
          <a:p>
            <a:r>
              <a:rPr lang="en-US" sz="2800" b="1" kern="0" dirty="0" smtClean="0">
                <a:latin typeface="Palatino Linotype" panose="02040502050505030304" pitchFamily="18" charset="0"/>
              </a:rPr>
              <a:t>Estimated QE Spectral Response at 2K</a:t>
            </a:r>
            <a:endParaRPr lang="en-US" sz="2800" b="1" kern="0" dirty="0">
              <a:latin typeface="Palatino Linotype" panose="02040502050505030304" pitchFamily="18" charset="0"/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3128332"/>
              </p:ext>
            </p:extLst>
          </p:nvPr>
        </p:nvGraphicFramePr>
        <p:xfrm>
          <a:off x="5715000" y="2667000"/>
          <a:ext cx="3017836" cy="1904999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810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684212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53340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504824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</a:tblGrid>
              <a:tr h="291042">
                <a:tc>
                  <a:txBody>
                    <a:bodyPr/>
                    <a:lstStyle/>
                    <a:p>
                      <a:pPr algn="ctr" fontAlgn="b"/>
                      <a:r>
                        <a:rPr lang="el-GR" sz="1100" b="1" u="none" strike="noStrike" dirty="0">
                          <a:effectLst/>
                        </a:rPr>
                        <a:t>λ</a:t>
                      </a:r>
                      <a:endParaRPr lang="el-GR" sz="1100" b="1" i="0" u="none" strike="noStrike" dirty="0">
                        <a:solidFill>
                          <a:srgbClr val="000000"/>
                        </a:solidFill>
                        <a:effectLst/>
                        <a:latin typeface="Palatino Linotype"/>
                      </a:endParaRPr>
                    </a:p>
                  </a:txBody>
                  <a:tcPr marL="0" marR="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u="none" strike="noStrike" dirty="0" smtClean="0">
                          <a:effectLst/>
                        </a:rPr>
                        <a:t>H</a:t>
                      </a:r>
                      <a:r>
                        <a:rPr lang="el-GR" sz="1100" b="1" u="none" strike="noStrike" dirty="0" smtClean="0">
                          <a:effectLst/>
                        </a:rPr>
                        <a:t>ν</a:t>
                      </a:r>
                      <a:endParaRPr lang="el-GR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noFill/>
                  </a:tcPr>
                </a:tc>
                <a:tc gridSpan="4">
                  <a:txBody>
                    <a:bodyPr/>
                    <a:lstStyle/>
                    <a:p>
                      <a:pPr algn="ctr" fontAlgn="b"/>
                      <a:r>
                        <a:rPr lang="en-US" sz="1100" b="1" u="none" strike="noStrike" dirty="0">
                          <a:effectLst/>
                        </a:rPr>
                        <a:t>QE (%)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9104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u="none" strike="noStrike" dirty="0">
                          <a:effectLst/>
                        </a:rPr>
                        <a:t>nm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Palatino Linotype"/>
                      </a:endParaRPr>
                    </a:p>
                  </a:txBody>
                  <a:tcPr marL="0" marR="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u="none" strike="noStrike" dirty="0">
                          <a:effectLst/>
                        </a:rPr>
                        <a:t>eV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u="none" strike="noStrike" dirty="0">
                          <a:solidFill>
                            <a:srgbClr val="0000FF"/>
                          </a:solidFill>
                          <a:effectLst/>
                        </a:rPr>
                        <a:t>276.95 K</a:t>
                      </a:r>
                      <a:endParaRPr lang="en-US" sz="1100" b="1" i="0" u="none" strike="noStrike" dirty="0">
                        <a:solidFill>
                          <a:srgbClr val="0000FF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u="none" strike="noStrike" dirty="0">
                          <a:solidFill>
                            <a:srgbClr val="C00000"/>
                          </a:solidFill>
                          <a:effectLst/>
                        </a:rPr>
                        <a:t>194.65 K</a:t>
                      </a:r>
                      <a:endParaRPr lang="en-US" sz="1100" b="1" i="0" u="none" strike="noStrike" dirty="0">
                        <a:solidFill>
                          <a:srgbClr val="C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u="none" strike="noStrike" dirty="0">
                          <a:solidFill>
                            <a:srgbClr val="FF00FF"/>
                          </a:solidFill>
                          <a:effectLst/>
                        </a:rPr>
                        <a:t>77 K</a:t>
                      </a:r>
                      <a:endParaRPr lang="en-US" sz="1100" b="1" i="0" u="none" strike="noStrike" dirty="0">
                        <a:solidFill>
                          <a:srgbClr val="FF00FF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2 K </a:t>
                      </a:r>
                      <a:r>
                        <a:rPr lang="en-US" sz="1100" b="1" u="none" strike="noStrike" dirty="0" smtClean="0">
                          <a:solidFill>
                            <a:srgbClr val="FF0000"/>
                          </a:solidFill>
                          <a:effectLst/>
                        </a:rPr>
                        <a:t>(sim)</a:t>
                      </a:r>
                      <a:endParaRPr lang="en-US" sz="1100" b="1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64583">
                <a:tc>
                  <a:txBody>
                    <a:bodyPr/>
                    <a:lstStyle/>
                    <a:p>
                      <a:pPr algn="ctr" fontAlgn="b">
                        <a:spcBef>
                          <a:spcPts val="600"/>
                        </a:spcBef>
                      </a:pPr>
                      <a:r>
                        <a:rPr lang="en-US" sz="1100" u="none" strike="noStrike" dirty="0" smtClean="0">
                          <a:effectLst/>
                          <a:latin typeface="+mj-lt"/>
                        </a:rPr>
                        <a:t>440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0" marR="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600"/>
                        </a:spcBef>
                      </a:pPr>
                      <a:r>
                        <a:rPr lang="en-US" sz="1100" u="none" strike="noStrike" dirty="0">
                          <a:effectLst/>
                          <a:latin typeface="+mj-lt"/>
                        </a:rPr>
                        <a:t>2.82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0" marR="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600"/>
                        </a:spcBef>
                      </a:pPr>
                      <a:r>
                        <a:rPr lang="en-US" sz="1100" b="0" i="0" u="none" strike="noStrike" dirty="0">
                          <a:solidFill>
                            <a:srgbClr val="0000FF"/>
                          </a:solidFill>
                          <a:effectLst/>
                          <a:latin typeface="+mj-lt"/>
                        </a:rPr>
                        <a:t> </a:t>
                      </a:r>
                      <a:r>
                        <a:rPr lang="en-US" sz="1100" u="none" strike="noStrike" kern="1200" dirty="0" smtClean="0">
                          <a:solidFill>
                            <a:srgbClr val="0000FF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23.38</a:t>
                      </a:r>
                      <a:r>
                        <a:rPr lang="en-US" sz="1100" b="0" i="0" u="none" strike="noStrike" dirty="0" smtClean="0">
                          <a:solidFill>
                            <a:srgbClr val="0000FF"/>
                          </a:solidFill>
                          <a:effectLst/>
                          <a:latin typeface="+mj-lt"/>
                        </a:rPr>
                        <a:t> </a:t>
                      </a:r>
                      <a:endParaRPr lang="en-US" sz="1100" b="0" i="0" u="none" strike="noStrike" dirty="0">
                        <a:solidFill>
                          <a:srgbClr val="0000FF"/>
                        </a:solidFill>
                        <a:effectLst/>
                        <a:latin typeface="+mj-lt"/>
                      </a:endParaRPr>
                    </a:p>
                  </a:txBody>
                  <a:tcPr marL="0" marR="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600"/>
                        </a:spcBef>
                      </a:pPr>
                      <a:r>
                        <a:rPr lang="en-US" sz="1100" b="0" i="0" u="none" strike="noStrike" dirty="0" smtClean="0">
                          <a:solidFill>
                            <a:srgbClr val="C00000"/>
                          </a:solidFill>
                          <a:effectLst/>
                          <a:latin typeface="+mj-lt"/>
                        </a:rPr>
                        <a:t>20.75 </a:t>
                      </a:r>
                      <a:endParaRPr lang="en-US" sz="1100" b="0" i="0" u="none" strike="noStrike" dirty="0">
                        <a:solidFill>
                          <a:srgbClr val="C00000"/>
                        </a:solidFill>
                        <a:effectLst/>
                        <a:latin typeface="+mj-lt"/>
                      </a:endParaRPr>
                    </a:p>
                  </a:txBody>
                  <a:tcPr marL="0" marR="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600"/>
                        </a:spcBef>
                      </a:pPr>
                      <a:r>
                        <a:rPr lang="en-US" sz="1100" b="0" i="0" u="none" strike="noStrike" dirty="0" smtClean="0">
                          <a:solidFill>
                            <a:srgbClr val="FF00FF"/>
                          </a:solidFill>
                          <a:effectLst/>
                          <a:latin typeface="+mj-lt"/>
                        </a:rPr>
                        <a:t>15.16 </a:t>
                      </a:r>
                      <a:endParaRPr lang="en-US" sz="1100" b="0" i="0" u="none" strike="noStrike" dirty="0">
                        <a:solidFill>
                          <a:srgbClr val="FF00FF"/>
                        </a:solidFill>
                        <a:effectLst/>
                        <a:latin typeface="+mj-lt"/>
                      </a:endParaRPr>
                    </a:p>
                  </a:txBody>
                  <a:tcPr marL="0" marR="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600"/>
                        </a:spcBef>
                      </a:pPr>
                      <a:r>
                        <a:rPr lang="en-US" sz="1100" b="0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+mj-lt"/>
                        </a:rPr>
                        <a:t>4.10 </a:t>
                      </a:r>
                      <a:endParaRPr lang="en-US" sz="1100" b="0" i="0" u="none" strike="noStrike" dirty="0">
                        <a:solidFill>
                          <a:srgbClr val="FF0000"/>
                        </a:solidFill>
                        <a:effectLst/>
                        <a:latin typeface="+mj-lt"/>
                      </a:endParaRPr>
                    </a:p>
                  </a:txBody>
                  <a:tcPr marL="0" marR="0" marT="0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64583">
                <a:tc>
                  <a:txBody>
                    <a:bodyPr/>
                    <a:lstStyle/>
                    <a:p>
                      <a:pPr algn="ctr" fontAlgn="b">
                        <a:spcBef>
                          <a:spcPts val="600"/>
                        </a:spcBef>
                      </a:pPr>
                      <a:r>
                        <a:rPr lang="en-US" sz="1100" b="1" u="none" strike="noStrike" dirty="0">
                          <a:effectLst/>
                          <a:latin typeface="+mj-lt"/>
                        </a:rPr>
                        <a:t>530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0" marR="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600"/>
                        </a:spcBef>
                      </a:pPr>
                      <a:r>
                        <a:rPr lang="en-US" sz="1100" b="1" u="none" strike="noStrike" dirty="0">
                          <a:effectLst/>
                          <a:latin typeface="+mj-lt"/>
                        </a:rPr>
                        <a:t>2.34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0" marR="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600"/>
                        </a:spcBef>
                      </a:pPr>
                      <a:r>
                        <a:rPr lang="en-US" sz="1100" b="1" i="0" u="none" strike="noStrike" dirty="0" smtClean="0">
                          <a:solidFill>
                            <a:srgbClr val="0000FF"/>
                          </a:solidFill>
                          <a:effectLst/>
                          <a:latin typeface="+mj-lt"/>
                        </a:rPr>
                        <a:t>10.78 </a:t>
                      </a:r>
                      <a:endParaRPr lang="en-US" sz="1100" b="1" i="0" u="none" strike="noStrike" dirty="0">
                        <a:solidFill>
                          <a:srgbClr val="0000FF"/>
                        </a:solidFill>
                        <a:effectLst/>
                        <a:latin typeface="+mj-lt"/>
                      </a:endParaRPr>
                    </a:p>
                  </a:txBody>
                  <a:tcPr marL="0" marR="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600"/>
                        </a:spcBef>
                      </a:pPr>
                      <a:r>
                        <a:rPr lang="en-US" sz="1100" b="1" i="0" u="none" strike="noStrike" dirty="0" smtClean="0">
                          <a:solidFill>
                            <a:srgbClr val="C00000"/>
                          </a:solidFill>
                          <a:effectLst/>
                          <a:latin typeface="+mj-lt"/>
                        </a:rPr>
                        <a:t>8.88 </a:t>
                      </a:r>
                      <a:endParaRPr lang="en-US" sz="1100" b="1" i="0" u="none" strike="noStrike" dirty="0">
                        <a:solidFill>
                          <a:srgbClr val="C00000"/>
                        </a:solidFill>
                        <a:effectLst/>
                        <a:latin typeface="+mj-lt"/>
                      </a:endParaRPr>
                    </a:p>
                  </a:txBody>
                  <a:tcPr marL="0" marR="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600"/>
                        </a:spcBef>
                      </a:pPr>
                      <a:r>
                        <a:rPr lang="en-US" sz="1100" b="1" i="0" u="none" strike="noStrike" dirty="0" smtClean="0">
                          <a:solidFill>
                            <a:srgbClr val="FF00FF"/>
                          </a:solidFill>
                          <a:effectLst/>
                          <a:latin typeface="+mj-lt"/>
                        </a:rPr>
                        <a:t>4.86 </a:t>
                      </a:r>
                      <a:endParaRPr lang="en-US" sz="1100" b="1" i="0" u="none" strike="noStrike" dirty="0">
                        <a:solidFill>
                          <a:srgbClr val="FF00FF"/>
                        </a:solidFill>
                        <a:effectLst/>
                        <a:latin typeface="+mj-lt"/>
                      </a:endParaRPr>
                    </a:p>
                  </a:txBody>
                  <a:tcPr marL="0" marR="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600"/>
                        </a:spcBef>
                      </a:pPr>
                      <a:r>
                        <a:rPr lang="en-US" sz="11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+mj-lt"/>
                        </a:rPr>
                        <a:t>1.14 </a:t>
                      </a:r>
                      <a:endParaRPr lang="en-US" sz="1100" b="1" i="0" u="none" strike="noStrike" dirty="0">
                        <a:solidFill>
                          <a:srgbClr val="FF0000"/>
                        </a:solidFill>
                        <a:effectLst/>
                        <a:latin typeface="+mj-lt"/>
                      </a:endParaRPr>
                    </a:p>
                  </a:txBody>
                  <a:tcPr marL="0" marR="0" marT="0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264583">
                <a:tc>
                  <a:txBody>
                    <a:bodyPr/>
                    <a:lstStyle/>
                    <a:p>
                      <a:pPr algn="ctr" fontAlgn="b">
                        <a:spcBef>
                          <a:spcPts val="600"/>
                        </a:spcBef>
                      </a:pPr>
                      <a:r>
                        <a:rPr lang="en-US" sz="1100" u="none" strike="noStrike">
                          <a:effectLst/>
                          <a:latin typeface="+mj-lt"/>
                        </a:rPr>
                        <a:t>600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0" marR="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600"/>
                        </a:spcBef>
                      </a:pPr>
                      <a:r>
                        <a:rPr lang="en-US" sz="1100" u="none" strike="noStrike" dirty="0">
                          <a:effectLst/>
                          <a:latin typeface="+mj-lt"/>
                        </a:rPr>
                        <a:t>2.07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0" marR="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600"/>
                        </a:spcBef>
                      </a:pPr>
                      <a:r>
                        <a:rPr lang="en-US" sz="1100" b="0" i="0" u="none" strike="noStrike" dirty="0">
                          <a:solidFill>
                            <a:srgbClr val="0000FF"/>
                          </a:solidFill>
                          <a:effectLst/>
                          <a:latin typeface="+mj-lt"/>
                        </a:rPr>
                        <a:t> </a:t>
                      </a:r>
                      <a:r>
                        <a:rPr lang="en-US" sz="1100" b="0" i="0" u="none" strike="noStrike" baseline="0" dirty="0" smtClean="0">
                          <a:solidFill>
                            <a:srgbClr val="0000FF"/>
                          </a:solidFill>
                          <a:effectLst/>
                          <a:latin typeface="+mj-lt"/>
                        </a:rPr>
                        <a:t>  </a:t>
                      </a:r>
                      <a:r>
                        <a:rPr lang="en-US" sz="1100" b="0" i="0" u="none" strike="noStrike" dirty="0" smtClean="0">
                          <a:solidFill>
                            <a:srgbClr val="0000FF"/>
                          </a:solidFill>
                          <a:effectLst/>
                          <a:latin typeface="+mj-lt"/>
                        </a:rPr>
                        <a:t>2.76 </a:t>
                      </a:r>
                      <a:endParaRPr lang="en-US" sz="1100" b="0" i="0" u="none" strike="noStrike" dirty="0">
                        <a:solidFill>
                          <a:srgbClr val="0000FF"/>
                        </a:solidFill>
                        <a:effectLst/>
                        <a:latin typeface="+mj-lt"/>
                      </a:endParaRPr>
                    </a:p>
                  </a:txBody>
                  <a:tcPr marL="0" marR="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600"/>
                        </a:spcBef>
                      </a:pPr>
                      <a:r>
                        <a:rPr lang="en-US" sz="1100" b="0" i="0" u="none" strike="noStrike" dirty="0" smtClean="0">
                          <a:solidFill>
                            <a:srgbClr val="C00000"/>
                          </a:solidFill>
                          <a:effectLst/>
                          <a:latin typeface="+mj-lt"/>
                        </a:rPr>
                        <a:t>1.92 </a:t>
                      </a:r>
                      <a:endParaRPr lang="en-US" sz="1100" b="0" i="0" u="none" strike="noStrike" dirty="0">
                        <a:solidFill>
                          <a:srgbClr val="C00000"/>
                        </a:solidFill>
                        <a:effectLst/>
                        <a:latin typeface="+mj-lt"/>
                      </a:endParaRPr>
                    </a:p>
                  </a:txBody>
                  <a:tcPr marL="0" marR="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600"/>
                        </a:spcBef>
                      </a:pPr>
                      <a:r>
                        <a:rPr lang="en-US" sz="1100" b="0" i="0" u="none" strike="noStrike" dirty="0" smtClean="0">
                          <a:solidFill>
                            <a:srgbClr val="FF00FF"/>
                          </a:solidFill>
                          <a:effectLst/>
                          <a:latin typeface="+mj-lt"/>
                        </a:rPr>
                        <a:t>1.15 </a:t>
                      </a:r>
                      <a:endParaRPr lang="en-US" sz="1100" b="0" i="0" u="none" strike="noStrike" dirty="0">
                        <a:solidFill>
                          <a:srgbClr val="FF00FF"/>
                        </a:solidFill>
                        <a:effectLst/>
                        <a:latin typeface="+mj-lt"/>
                      </a:endParaRPr>
                    </a:p>
                  </a:txBody>
                  <a:tcPr marL="0" marR="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600"/>
                        </a:spcBef>
                      </a:pPr>
                      <a:r>
                        <a:rPr lang="en-US" sz="1100" b="0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+mj-lt"/>
                        </a:rPr>
                        <a:t>0.27 </a:t>
                      </a:r>
                      <a:endParaRPr lang="en-US" sz="1100" b="0" i="0" u="none" strike="noStrike" dirty="0">
                        <a:solidFill>
                          <a:srgbClr val="FF0000"/>
                        </a:solidFill>
                        <a:effectLst/>
                        <a:latin typeface="+mj-lt"/>
                      </a:endParaRPr>
                    </a:p>
                  </a:txBody>
                  <a:tcPr marL="0" marR="0" marT="0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264583">
                <a:tc>
                  <a:txBody>
                    <a:bodyPr/>
                    <a:lstStyle/>
                    <a:p>
                      <a:pPr algn="ctr" fontAlgn="b">
                        <a:spcBef>
                          <a:spcPts val="600"/>
                        </a:spcBef>
                      </a:pPr>
                      <a:r>
                        <a:rPr lang="en-US" sz="1100" u="none" strike="noStrike" dirty="0">
                          <a:effectLst/>
                          <a:latin typeface="+mj-lt"/>
                        </a:rPr>
                        <a:t>650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0" marR="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600"/>
                        </a:spcBef>
                      </a:pPr>
                      <a:r>
                        <a:rPr lang="en-US" sz="1100" u="none" strike="noStrike" dirty="0">
                          <a:effectLst/>
                          <a:latin typeface="+mj-lt"/>
                        </a:rPr>
                        <a:t>1.91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0" marR="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600"/>
                        </a:spcBef>
                      </a:pPr>
                      <a:r>
                        <a:rPr lang="en-US" sz="1100" b="0" i="0" u="none" strike="noStrike" dirty="0">
                          <a:solidFill>
                            <a:srgbClr val="0000FF"/>
                          </a:solidFill>
                          <a:effectLst/>
                          <a:latin typeface="+mj-lt"/>
                        </a:rPr>
                        <a:t>   </a:t>
                      </a:r>
                      <a:r>
                        <a:rPr lang="en-US" sz="1100" b="0" i="0" u="none" strike="noStrike" dirty="0" smtClean="0">
                          <a:solidFill>
                            <a:srgbClr val="0000FF"/>
                          </a:solidFill>
                          <a:effectLst/>
                          <a:latin typeface="+mj-lt"/>
                        </a:rPr>
                        <a:t>1.07 </a:t>
                      </a:r>
                      <a:endParaRPr lang="en-US" sz="1100" b="0" i="0" u="none" strike="noStrike" dirty="0">
                        <a:solidFill>
                          <a:srgbClr val="0000FF"/>
                        </a:solidFill>
                        <a:effectLst/>
                        <a:latin typeface="+mj-lt"/>
                      </a:endParaRPr>
                    </a:p>
                  </a:txBody>
                  <a:tcPr marL="0" marR="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600"/>
                        </a:spcBef>
                      </a:pPr>
                      <a:r>
                        <a:rPr lang="en-US" sz="1100" b="0" i="0" u="none" strike="noStrike" dirty="0" smtClean="0">
                          <a:solidFill>
                            <a:srgbClr val="C00000"/>
                          </a:solidFill>
                          <a:effectLst/>
                          <a:latin typeface="+mj-lt"/>
                        </a:rPr>
                        <a:t>0.68 </a:t>
                      </a:r>
                      <a:endParaRPr lang="en-US" sz="1100" b="0" i="0" u="none" strike="noStrike" dirty="0">
                        <a:solidFill>
                          <a:srgbClr val="C00000"/>
                        </a:solidFill>
                        <a:effectLst/>
                        <a:latin typeface="+mj-lt"/>
                      </a:endParaRPr>
                    </a:p>
                  </a:txBody>
                  <a:tcPr marL="0" marR="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600"/>
                        </a:spcBef>
                      </a:pPr>
                      <a:r>
                        <a:rPr lang="en-US" sz="1100" b="0" i="0" u="none" strike="noStrike" dirty="0" smtClean="0">
                          <a:solidFill>
                            <a:srgbClr val="FF00FF"/>
                          </a:solidFill>
                          <a:effectLst/>
                          <a:latin typeface="+mj-lt"/>
                        </a:rPr>
                        <a:t>0.33 </a:t>
                      </a:r>
                      <a:endParaRPr lang="en-US" sz="1100" b="0" i="0" u="none" strike="noStrike" dirty="0">
                        <a:solidFill>
                          <a:srgbClr val="FF00FF"/>
                        </a:solidFill>
                        <a:effectLst/>
                        <a:latin typeface="+mj-lt"/>
                      </a:endParaRPr>
                    </a:p>
                  </a:txBody>
                  <a:tcPr marL="0" marR="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600"/>
                        </a:spcBef>
                      </a:pPr>
                      <a:r>
                        <a:rPr lang="en-US" sz="1100" b="0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+mj-lt"/>
                        </a:rPr>
                        <a:t>0.04 </a:t>
                      </a:r>
                      <a:endParaRPr lang="en-US" sz="1100" b="0" i="0" u="none" strike="noStrike" dirty="0">
                        <a:solidFill>
                          <a:srgbClr val="FF0000"/>
                        </a:solidFill>
                        <a:effectLst/>
                        <a:latin typeface="+mj-lt"/>
                      </a:endParaRPr>
                    </a:p>
                  </a:txBody>
                  <a:tcPr marL="0" marR="0" marT="0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264583">
                <a:tc>
                  <a:txBody>
                    <a:bodyPr/>
                    <a:lstStyle/>
                    <a:p>
                      <a:pPr algn="ctr" fontAlgn="b">
                        <a:spcBef>
                          <a:spcPts val="600"/>
                        </a:spcBef>
                      </a:pPr>
                      <a:r>
                        <a:rPr lang="en-US" sz="1100" u="none" strike="noStrike" dirty="0">
                          <a:effectLst/>
                          <a:latin typeface="+mj-lt"/>
                        </a:rPr>
                        <a:t>670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0" marR="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600"/>
                        </a:spcBef>
                      </a:pPr>
                      <a:r>
                        <a:rPr lang="en-US" sz="1100" u="none" strike="noStrike">
                          <a:effectLst/>
                          <a:latin typeface="+mj-lt"/>
                        </a:rPr>
                        <a:t>1.85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0" marR="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600"/>
                        </a:spcBef>
                      </a:pPr>
                      <a:r>
                        <a:rPr lang="en-US" sz="1100" b="0" i="0" u="none" strike="noStrike" dirty="0">
                          <a:solidFill>
                            <a:srgbClr val="0000FF"/>
                          </a:solidFill>
                          <a:effectLst/>
                          <a:latin typeface="+mj-lt"/>
                        </a:rPr>
                        <a:t>     </a:t>
                      </a:r>
                      <a:r>
                        <a:rPr lang="en-US" sz="1100" b="0" i="0" u="none" strike="noStrike" dirty="0" smtClean="0">
                          <a:solidFill>
                            <a:srgbClr val="0000FF"/>
                          </a:solidFill>
                          <a:effectLst/>
                          <a:latin typeface="+mj-lt"/>
                        </a:rPr>
                        <a:t>0.71 </a:t>
                      </a:r>
                      <a:endParaRPr lang="en-US" sz="1100" b="0" i="0" u="none" strike="noStrike" dirty="0">
                        <a:solidFill>
                          <a:srgbClr val="0000FF"/>
                        </a:solidFill>
                        <a:effectLst/>
                        <a:latin typeface="+mj-lt"/>
                      </a:endParaRPr>
                    </a:p>
                  </a:txBody>
                  <a:tcPr marL="0" marR="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600"/>
                        </a:spcBef>
                      </a:pPr>
                      <a:r>
                        <a:rPr lang="en-US" sz="1100" b="0" i="0" u="none" strike="noStrike" dirty="0" smtClean="0">
                          <a:solidFill>
                            <a:srgbClr val="C00000"/>
                          </a:solidFill>
                          <a:effectLst/>
                          <a:latin typeface="+mj-lt"/>
                        </a:rPr>
                        <a:t>0.44 </a:t>
                      </a:r>
                      <a:endParaRPr lang="en-US" sz="1100" b="0" i="0" u="none" strike="noStrike" dirty="0">
                        <a:solidFill>
                          <a:srgbClr val="C00000"/>
                        </a:solidFill>
                        <a:effectLst/>
                        <a:latin typeface="+mj-lt"/>
                      </a:endParaRPr>
                    </a:p>
                  </a:txBody>
                  <a:tcPr marL="0" marR="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600"/>
                        </a:spcBef>
                      </a:pPr>
                      <a:r>
                        <a:rPr lang="en-US" sz="1100" b="0" i="0" u="none" strike="noStrike" dirty="0" smtClean="0">
                          <a:solidFill>
                            <a:srgbClr val="FF00FF"/>
                          </a:solidFill>
                          <a:effectLst/>
                          <a:latin typeface="+mj-lt"/>
                        </a:rPr>
                        <a:t>0.10 </a:t>
                      </a:r>
                      <a:endParaRPr lang="en-US" sz="1100" b="0" i="0" u="none" strike="noStrike" dirty="0">
                        <a:solidFill>
                          <a:srgbClr val="FF00FF"/>
                        </a:solidFill>
                        <a:effectLst/>
                        <a:latin typeface="+mj-lt"/>
                      </a:endParaRPr>
                    </a:p>
                  </a:txBody>
                  <a:tcPr marL="0" marR="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600"/>
                        </a:spcBef>
                      </a:pPr>
                      <a:r>
                        <a:rPr lang="en-US" sz="1100" b="0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+mj-lt"/>
                        </a:rPr>
                        <a:t>0.01 </a:t>
                      </a:r>
                      <a:endParaRPr lang="en-US" sz="1100" b="0" i="0" u="none" strike="noStrike" dirty="0">
                        <a:solidFill>
                          <a:srgbClr val="FF0000"/>
                        </a:solidFill>
                        <a:effectLst/>
                        <a:latin typeface="+mj-lt"/>
                      </a:endParaRPr>
                    </a:p>
                  </a:txBody>
                  <a:tcPr marL="0" marR="0" marT="0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</a:tbl>
          </a:graphicData>
        </a:graphic>
      </p:graphicFrame>
      <p:cxnSp>
        <p:nvCxnSpPr>
          <p:cNvPr id="6" name="Straight Connector 5"/>
          <p:cNvCxnSpPr/>
          <p:nvPr/>
        </p:nvCxnSpPr>
        <p:spPr>
          <a:xfrm>
            <a:off x="5760720" y="3276600"/>
            <a:ext cx="301752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6583680" y="3048000"/>
            <a:ext cx="219456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5760720" y="2743200"/>
            <a:ext cx="301752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5760720" y="4648200"/>
            <a:ext cx="301752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Rectangle 3"/>
          <p:cNvSpPr/>
          <p:nvPr/>
        </p:nvSpPr>
        <p:spPr>
          <a:xfrm>
            <a:off x="5629175" y="3542900"/>
            <a:ext cx="3139440" cy="285550"/>
          </a:xfrm>
          <a:prstGeom prst="rect">
            <a:avLst/>
          </a:prstGeom>
          <a:noFill/>
          <a:ln w="31750">
            <a:solidFill>
              <a:srgbClr val="3399FF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2" name="Group 11"/>
          <p:cNvGrpSpPr/>
          <p:nvPr/>
        </p:nvGrpSpPr>
        <p:grpSpPr>
          <a:xfrm>
            <a:off x="688200" y="914400"/>
            <a:ext cx="4645152" cy="5486400"/>
            <a:chOff x="688200" y="914400"/>
            <a:chExt cx="4645152" cy="5486400"/>
          </a:xfrm>
        </p:grpSpPr>
        <p:cxnSp>
          <p:nvCxnSpPr>
            <p:cNvPr id="7" name="Straight Connector 6"/>
            <p:cNvCxnSpPr/>
            <p:nvPr/>
          </p:nvCxnSpPr>
          <p:spPr>
            <a:xfrm flipV="1">
              <a:off x="2926075" y="3780325"/>
              <a:ext cx="0" cy="2286000"/>
            </a:xfrm>
            <a:prstGeom prst="line">
              <a:avLst/>
            </a:prstGeom>
            <a:ln w="25400">
              <a:solidFill>
                <a:srgbClr val="3399FF"/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V="1">
              <a:off x="3096925" y="1017875"/>
              <a:ext cx="0" cy="2286000"/>
            </a:xfrm>
            <a:prstGeom prst="line">
              <a:avLst/>
            </a:prstGeom>
            <a:ln w="25400">
              <a:solidFill>
                <a:srgbClr val="3399FF"/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aphicFrame>
          <p:nvGraphicFramePr>
            <p:cNvPr id="15" name="Chart 14"/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4221013926"/>
                </p:ext>
              </p:extLst>
            </p:nvPr>
          </p:nvGraphicFramePr>
          <p:xfrm>
            <a:off x="688200" y="914400"/>
            <a:ext cx="4645152" cy="274320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2"/>
            </a:graphicData>
          </a:graphic>
        </p:graphicFrame>
        <p:graphicFrame>
          <p:nvGraphicFramePr>
            <p:cNvPr id="16" name="Chart 15"/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934915445"/>
                </p:ext>
              </p:extLst>
            </p:nvPr>
          </p:nvGraphicFramePr>
          <p:xfrm>
            <a:off x="688200" y="3657600"/>
            <a:ext cx="4645152" cy="274320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3"/>
            </a:graphicData>
          </a:graphic>
        </p:graphicFrame>
      </p:grpSp>
    </p:spTree>
    <p:extLst>
      <p:ext uri="{BB962C8B-B14F-4D97-AF65-F5344CB8AC3E}">
        <p14:creationId xmlns:p14="http://schemas.microsoft.com/office/powerpoint/2010/main" val="286751185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71800" y="274320"/>
            <a:ext cx="3276600" cy="523220"/>
          </a:xfrm>
        </p:spPr>
        <p:txBody>
          <a:bodyPr wrap="square">
            <a:spAutoFit/>
          </a:bodyPr>
          <a:lstStyle/>
          <a:p>
            <a:r>
              <a:rPr lang="en-US" sz="2800" b="1" kern="0" dirty="0" smtClean="0">
                <a:latin typeface="Palatino Linotype" panose="02040502050505030304" pitchFamily="18" charset="0"/>
              </a:rPr>
              <a:t>Conclusions</a:t>
            </a:r>
            <a:endParaRPr lang="en-US" sz="2800" b="1" kern="0" dirty="0">
              <a:latin typeface="Palatino Linotype" panose="0204050205050503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822960"/>
            <a:ext cx="7924800" cy="4985980"/>
          </a:xfrm>
        </p:spPr>
        <p:txBody>
          <a:bodyPr wrap="square">
            <a:spAutoFit/>
          </a:bodyPr>
          <a:lstStyle/>
          <a:p>
            <a:pPr>
              <a:spcBef>
                <a:spcPts val="1200"/>
              </a:spcBef>
            </a:pPr>
            <a:r>
              <a:rPr lang="en-US" sz="2400" dirty="0" smtClean="0">
                <a:latin typeface="Palatino Linotype" panose="02040502050505030304" pitchFamily="18" charset="0"/>
              </a:rPr>
              <a:t>A </a:t>
            </a:r>
            <a:r>
              <a:rPr lang="en-US" sz="2400" dirty="0" err="1" smtClean="0">
                <a:latin typeface="Palatino Linotype" panose="02040502050505030304" pitchFamily="18" charset="0"/>
              </a:rPr>
              <a:t>bialkali-antimonide</a:t>
            </a:r>
            <a:r>
              <a:rPr lang="en-US" sz="2400" dirty="0" smtClean="0">
                <a:latin typeface="Palatino Linotype" panose="02040502050505030304" pitchFamily="18" charset="0"/>
              </a:rPr>
              <a:t> photocathode (Cs and K)was grown </a:t>
            </a:r>
            <a:r>
              <a:rPr lang="en-US" sz="2400" dirty="0">
                <a:latin typeface="Palatino Linotype" panose="02040502050505030304" pitchFamily="18" charset="0"/>
              </a:rPr>
              <a:t>on a niobium </a:t>
            </a:r>
            <a:r>
              <a:rPr lang="en-US" sz="2400" dirty="0" smtClean="0">
                <a:latin typeface="Palatino Linotype" panose="02040502050505030304" pitchFamily="18" charset="0"/>
              </a:rPr>
              <a:t>substrate. </a:t>
            </a:r>
          </a:p>
          <a:p>
            <a:pPr>
              <a:spcBef>
                <a:spcPts val="1200"/>
              </a:spcBef>
            </a:pPr>
            <a:r>
              <a:rPr lang="en-US" sz="2400" dirty="0" smtClean="0">
                <a:latin typeface="Palatino Linotype" panose="02040502050505030304" pitchFamily="18" charset="0"/>
              </a:rPr>
              <a:t>QE at LN</a:t>
            </a:r>
            <a:r>
              <a:rPr lang="en-US" sz="2400" baseline="-25000" dirty="0" smtClean="0">
                <a:latin typeface="Palatino Linotype" panose="02040502050505030304" pitchFamily="18" charset="0"/>
              </a:rPr>
              <a:t>2</a:t>
            </a:r>
            <a:r>
              <a:rPr lang="en-US" sz="2400" dirty="0" smtClean="0">
                <a:latin typeface="Palatino Linotype" panose="02040502050505030304" pitchFamily="18" charset="0"/>
              </a:rPr>
              <a:t> temperature decreased as expected due </a:t>
            </a:r>
            <a:r>
              <a:rPr lang="en-US" sz="2400" dirty="0">
                <a:latin typeface="Palatino Linotype" panose="02040502050505030304" pitchFamily="18" charset="0"/>
              </a:rPr>
              <a:t>to the change in the bandgap energy </a:t>
            </a:r>
            <a:r>
              <a:rPr lang="en-US" sz="2400" dirty="0" smtClean="0">
                <a:latin typeface="Palatino Linotype" panose="02040502050505030304" pitchFamily="18" charset="0"/>
              </a:rPr>
              <a:t>and electron affinity of </a:t>
            </a:r>
            <a:r>
              <a:rPr lang="en-US" sz="2400" dirty="0">
                <a:latin typeface="Palatino Linotype" panose="02040502050505030304" pitchFamily="18" charset="0"/>
              </a:rPr>
              <a:t>the semiconductor. </a:t>
            </a:r>
            <a:endParaRPr lang="en-US" sz="2400" dirty="0" smtClean="0">
              <a:latin typeface="Palatino Linotype" panose="02040502050505030304" pitchFamily="18" charset="0"/>
            </a:endParaRPr>
          </a:p>
          <a:p>
            <a:pPr>
              <a:spcBef>
                <a:spcPts val="1200"/>
              </a:spcBef>
            </a:pPr>
            <a:r>
              <a:rPr lang="en-US" sz="2400" dirty="0" smtClean="0">
                <a:latin typeface="Palatino Linotype" panose="02040502050505030304" pitchFamily="18" charset="0"/>
              </a:rPr>
              <a:t>We used Fowler’s model to fit the experimental data and determined the temperature dependent </a:t>
            </a:r>
            <a:r>
              <a:rPr lang="en-US" sz="2400" dirty="0">
                <a:latin typeface="Palatino Linotype" panose="02040502050505030304" pitchFamily="18" charset="0"/>
              </a:rPr>
              <a:t>V</a:t>
            </a:r>
            <a:r>
              <a:rPr lang="en-US" sz="2400" baseline="-25000" dirty="0">
                <a:latin typeface="Palatino Linotype" panose="02040502050505030304" pitchFamily="18" charset="0"/>
              </a:rPr>
              <a:t>o</a:t>
            </a:r>
            <a:r>
              <a:rPr lang="en-US" sz="2400" dirty="0">
                <a:latin typeface="Palatino Linotype" panose="02040502050505030304" pitchFamily="18" charset="0"/>
              </a:rPr>
              <a:t> </a:t>
            </a:r>
            <a:r>
              <a:rPr lang="en-US" sz="2400" dirty="0" smtClean="0">
                <a:latin typeface="Palatino Linotype" panose="02040502050505030304" pitchFamily="18" charset="0"/>
              </a:rPr>
              <a:t>(T) and B (T)</a:t>
            </a:r>
          </a:p>
          <a:p>
            <a:pPr>
              <a:spcBef>
                <a:spcPts val="1200"/>
              </a:spcBef>
            </a:pPr>
            <a:r>
              <a:rPr lang="en-US" sz="2400" dirty="0" smtClean="0">
                <a:latin typeface="Palatino Linotype" panose="02040502050505030304" pitchFamily="18" charset="0"/>
              </a:rPr>
              <a:t>Fowler’s model and our experimental results extrapolate to an estimated QE for this cathode of ~1% at 2K and 530 nm, compatible with an </a:t>
            </a:r>
            <a:r>
              <a:rPr lang="en-US" sz="2400" dirty="0">
                <a:latin typeface="Palatino Linotype" panose="02040502050505030304" pitchFamily="18" charset="0"/>
              </a:rPr>
              <a:t>SRF </a:t>
            </a:r>
            <a:r>
              <a:rPr lang="en-US" sz="2400" dirty="0" smtClean="0">
                <a:latin typeface="Palatino Linotype" panose="02040502050505030304" pitchFamily="18" charset="0"/>
              </a:rPr>
              <a:t>gun versus 10.8% QE at 277K.</a:t>
            </a:r>
            <a:endParaRPr lang="en-US" sz="2400" dirty="0">
              <a:latin typeface="Palatino Linotype" panose="02040502050505030304" pitchFamily="18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2A7BFF-916E-4569-B613-767D8767FE5F}" type="slidenum">
              <a:rPr lang="en-US" smtClean="0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36193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4000" b="1" dirty="0" smtClean="0"/>
              <a:t>Thank you</a:t>
            </a:r>
          </a:p>
          <a:p>
            <a:pPr marL="0" indent="0" algn="ctr">
              <a:buNone/>
            </a:pPr>
            <a:endParaRPr lang="en-US" sz="4000" b="1" dirty="0"/>
          </a:p>
          <a:p>
            <a:pPr marL="0" indent="0" algn="ctr">
              <a:buNone/>
            </a:pPr>
            <a:r>
              <a:rPr lang="en-US" sz="4000" b="1" dirty="0" smtClean="0"/>
              <a:t>Q&amp;A</a:t>
            </a:r>
            <a:endParaRPr lang="en-US" sz="4000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2A7BFF-916E-4569-B613-767D8767FE5F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73390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895600"/>
            <a:ext cx="8229600" cy="1143000"/>
          </a:xfrm>
        </p:spPr>
        <p:txBody>
          <a:bodyPr/>
          <a:lstStyle/>
          <a:p>
            <a:r>
              <a:rPr lang="en-US" dirty="0" smtClean="0"/>
              <a:t>Backup Slides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2A7BFF-916E-4569-B613-767D8767FE5F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718186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dirty="0" smtClean="0"/>
              <a:t>Pre-bake</a:t>
            </a:r>
            <a:endParaRPr lang="en-US" dirty="0"/>
          </a:p>
        </p:txBody>
      </p:sp>
      <p:grpSp>
        <p:nvGrpSpPr>
          <p:cNvPr id="5" name="Group 4"/>
          <p:cNvGrpSpPr/>
          <p:nvPr/>
        </p:nvGrpSpPr>
        <p:grpSpPr>
          <a:xfrm>
            <a:off x="42533" y="1600200"/>
            <a:ext cx="9026013" cy="4663440"/>
            <a:chOff x="42533" y="1752600"/>
            <a:chExt cx="9026013" cy="4663440"/>
          </a:xfrm>
        </p:grpSpPr>
        <p:pic>
          <p:nvPicPr>
            <p:cNvPr id="3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533" y="1752600"/>
              <a:ext cx="9026013" cy="46634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" name="Rectangle 3"/>
            <p:cNvSpPr/>
            <p:nvPr/>
          </p:nvSpPr>
          <p:spPr>
            <a:xfrm>
              <a:off x="3733800" y="2057400"/>
              <a:ext cx="1600200" cy="228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2A7BFF-916E-4569-B613-767D8767FE5F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512247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Post-bake</a:t>
            </a:r>
            <a:endParaRPr lang="en-US" dirty="0"/>
          </a:p>
        </p:txBody>
      </p:sp>
      <p:grpSp>
        <p:nvGrpSpPr>
          <p:cNvPr id="4" name="Group 3"/>
          <p:cNvGrpSpPr/>
          <p:nvPr/>
        </p:nvGrpSpPr>
        <p:grpSpPr>
          <a:xfrm>
            <a:off x="68647" y="1600200"/>
            <a:ext cx="9052559" cy="4480560"/>
            <a:chOff x="87897" y="1600200"/>
            <a:chExt cx="9052559" cy="4480560"/>
          </a:xfrm>
        </p:grpSpPr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7897" y="1600200"/>
              <a:ext cx="9052559" cy="44805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" name="Rectangle 2"/>
            <p:cNvSpPr/>
            <p:nvPr/>
          </p:nvSpPr>
          <p:spPr>
            <a:xfrm>
              <a:off x="3810000" y="1905000"/>
              <a:ext cx="1524000" cy="1524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2A7BFF-916E-4569-B613-767D8767FE5F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33614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b="1">
                <a:latin typeface="Palatino Linotype" panose="02040502050505030304" pitchFamily="18" charset="0"/>
              </a:rPr>
              <a:t>Estimation of Spectral Response at 2 K for Bialkali Antimonide on Nb Substrate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2A7BFF-916E-4569-B613-767D8767FE5F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3426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hart 3"/>
          <p:cNvGraphicFramePr>
            <a:graphicFrameLocks/>
          </p:cNvGraphicFramePr>
          <p:nvPr/>
        </p:nvGraphicFramePr>
        <p:xfrm>
          <a:off x="1654968" y="1323975"/>
          <a:ext cx="5834063" cy="421004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2A7BFF-916E-4569-B613-767D8767FE5F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07363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86000" y="249504"/>
            <a:ext cx="55661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Palatino Linotype" panose="02040502050505030304" pitchFamily="18" charset="0"/>
              </a:rPr>
              <a:t>After ~70 days of activation of K</a:t>
            </a:r>
            <a:r>
              <a:rPr lang="en-US" baseline="-25000" dirty="0" smtClean="0">
                <a:latin typeface="Palatino Linotype" panose="02040502050505030304" pitchFamily="18" charset="0"/>
              </a:rPr>
              <a:t>2</a:t>
            </a:r>
            <a:r>
              <a:rPr lang="en-US" dirty="0" smtClean="0">
                <a:latin typeface="Palatino Linotype" panose="02040502050505030304" pitchFamily="18" charset="0"/>
              </a:rPr>
              <a:t>CsSb photocathode</a:t>
            </a:r>
            <a:endParaRPr lang="en-US" dirty="0">
              <a:latin typeface="Palatino Linotype" panose="0204050205050503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2037" y="5518666"/>
            <a:ext cx="89395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Palatino Linotype" panose="02040502050505030304" pitchFamily="18" charset="0"/>
              </a:rPr>
              <a:t>- QE did not recover with temperature reversal or rejuvenation effort by brief heating.</a:t>
            </a:r>
          </a:p>
        </p:txBody>
      </p:sp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4028" y="1066800"/>
            <a:ext cx="5943600" cy="424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r>
              <a:rPr lang="en-US" dirty="0" smtClean="0"/>
              <a:t>20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002968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71800" y="274320"/>
            <a:ext cx="3276600" cy="523220"/>
          </a:xfrm>
        </p:spPr>
        <p:txBody>
          <a:bodyPr wrap="square">
            <a:spAutoFit/>
          </a:bodyPr>
          <a:lstStyle/>
          <a:p>
            <a:r>
              <a:rPr lang="en-US" sz="2800" b="1" kern="0" dirty="0">
                <a:latin typeface="Palatino Linotype" panose="02040502050505030304" pitchFamily="18" charset="0"/>
              </a:rPr>
              <a:t>Motivation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822960"/>
            <a:ext cx="8686800" cy="5423023"/>
          </a:xfrm>
        </p:spPr>
        <p:txBody>
          <a:bodyPr>
            <a:spAutoFit/>
          </a:bodyPr>
          <a:lstStyle/>
          <a:p>
            <a:r>
              <a:rPr lang="en-US" sz="2400" dirty="0" smtClean="0">
                <a:latin typeface="Palatino Linotype" panose="02040502050505030304" pitchFamily="18" charset="0"/>
              </a:rPr>
              <a:t>The future Jefferson </a:t>
            </a:r>
            <a:r>
              <a:rPr lang="en-US" sz="2400" dirty="0">
                <a:latin typeface="Palatino Linotype" panose="02040502050505030304" pitchFamily="18" charset="0"/>
              </a:rPr>
              <a:t>Lab Electron Ion Collider </a:t>
            </a:r>
            <a:r>
              <a:rPr lang="en-US" sz="2400" dirty="0" smtClean="0">
                <a:latin typeface="Palatino Linotype" panose="02040502050505030304" pitchFamily="18" charset="0"/>
              </a:rPr>
              <a:t>would require </a:t>
            </a:r>
            <a:r>
              <a:rPr lang="en-US" sz="2400" dirty="0">
                <a:latin typeface="Palatino Linotype" panose="02040502050505030304" pitchFamily="18" charset="0"/>
              </a:rPr>
              <a:t>to implement </a:t>
            </a:r>
            <a:r>
              <a:rPr lang="en-US" sz="2400" dirty="0" smtClean="0">
                <a:solidFill>
                  <a:srgbClr val="0000FF"/>
                </a:solidFill>
                <a:latin typeface="Palatino Linotype" panose="02040502050505030304" pitchFamily="18" charset="0"/>
              </a:rPr>
              <a:t>electron </a:t>
            </a:r>
            <a:r>
              <a:rPr lang="en-US" sz="2400" dirty="0">
                <a:solidFill>
                  <a:srgbClr val="0000FF"/>
                </a:solidFill>
                <a:latin typeface="Palatino Linotype" panose="02040502050505030304" pitchFamily="18" charset="0"/>
              </a:rPr>
              <a:t>cooling of the proton </a:t>
            </a:r>
            <a:r>
              <a:rPr lang="en-US" sz="2400" dirty="0" smtClean="0">
                <a:solidFill>
                  <a:srgbClr val="0000FF"/>
                </a:solidFill>
                <a:latin typeface="Palatino Linotype" panose="02040502050505030304" pitchFamily="18" charset="0"/>
              </a:rPr>
              <a:t>beam</a:t>
            </a:r>
            <a:r>
              <a:rPr lang="en-US" sz="2400" dirty="0" smtClean="0">
                <a:latin typeface="Palatino Linotype" panose="02040502050505030304" pitchFamily="18" charset="0"/>
              </a:rPr>
              <a:t>. </a:t>
            </a:r>
          </a:p>
          <a:p>
            <a:r>
              <a:rPr lang="en-US" sz="2400" dirty="0" smtClean="0">
                <a:latin typeface="Palatino Linotype" panose="02040502050505030304" pitchFamily="18" charset="0"/>
              </a:rPr>
              <a:t>A superconducting radio frequency </a:t>
            </a:r>
            <a:r>
              <a:rPr lang="en-US" sz="2400" dirty="0" smtClean="0">
                <a:solidFill>
                  <a:srgbClr val="0000FF"/>
                </a:solidFill>
                <a:latin typeface="Palatino Linotype" panose="02040502050505030304" pitchFamily="18" charset="0"/>
              </a:rPr>
              <a:t>(SRF) </a:t>
            </a:r>
            <a:r>
              <a:rPr lang="en-US" sz="2400" dirty="0" err="1" smtClean="0">
                <a:solidFill>
                  <a:srgbClr val="0000FF"/>
                </a:solidFill>
                <a:latin typeface="Palatino Linotype" panose="02040502050505030304" pitchFamily="18" charset="0"/>
              </a:rPr>
              <a:t>photogun</a:t>
            </a:r>
            <a:r>
              <a:rPr lang="en-US" sz="2400" dirty="0" smtClean="0">
                <a:solidFill>
                  <a:srgbClr val="0000FF"/>
                </a:solidFill>
                <a:latin typeface="Palatino Linotype" panose="02040502050505030304" pitchFamily="18" charset="0"/>
              </a:rPr>
              <a:t> </a:t>
            </a:r>
            <a:r>
              <a:rPr lang="en-US" sz="2400" dirty="0" smtClean="0">
                <a:latin typeface="Palatino Linotype" panose="02040502050505030304" pitchFamily="18" charset="0"/>
              </a:rPr>
              <a:t>is </a:t>
            </a:r>
            <a:r>
              <a:rPr lang="en-US" sz="2400" dirty="0">
                <a:latin typeface="Palatino Linotype" panose="02040502050505030304" pitchFamily="18" charset="0"/>
              </a:rPr>
              <a:t>an </a:t>
            </a:r>
            <a:r>
              <a:rPr lang="en-US" sz="2400" dirty="0">
                <a:solidFill>
                  <a:srgbClr val="0000FF"/>
                </a:solidFill>
                <a:latin typeface="Palatino Linotype" panose="02040502050505030304" pitchFamily="18" charset="0"/>
              </a:rPr>
              <a:t>ideal candidate electron source </a:t>
            </a:r>
            <a:r>
              <a:rPr lang="en-US" sz="2400" dirty="0">
                <a:latin typeface="Palatino Linotype" panose="02040502050505030304" pitchFamily="18" charset="0"/>
              </a:rPr>
              <a:t>for this application, </a:t>
            </a:r>
            <a:r>
              <a:rPr lang="en-US" sz="2400" dirty="0" smtClean="0">
                <a:latin typeface="Palatino Linotype" panose="02040502050505030304" pitchFamily="18" charset="0"/>
              </a:rPr>
              <a:t>provided that the </a:t>
            </a:r>
            <a:r>
              <a:rPr lang="en-US" sz="2400" dirty="0">
                <a:latin typeface="Palatino Linotype" panose="02040502050505030304" pitchFamily="18" charset="0"/>
              </a:rPr>
              <a:t>photocathode can </a:t>
            </a:r>
            <a:r>
              <a:rPr lang="en-US" sz="2400" dirty="0" smtClean="0">
                <a:latin typeface="Palatino Linotype" panose="02040502050505030304" pitchFamily="18" charset="0"/>
              </a:rPr>
              <a:t>give good yield or </a:t>
            </a:r>
            <a:r>
              <a:rPr lang="en-US" sz="2400" dirty="0" smtClean="0">
                <a:solidFill>
                  <a:srgbClr val="0000FF"/>
                </a:solidFill>
                <a:latin typeface="Palatino Linotype" panose="02040502050505030304" pitchFamily="18" charset="0"/>
              </a:rPr>
              <a:t>quantum </a:t>
            </a:r>
            <a:r>
              <a:rPr lang="en-US" sz="2400" dirty="0">
                <a:solidFill>
                  <a:srgbClr val="0000FF"/>
                </a:solidFill>
                <a:latin typeface="Palatino Linotype" panose="02040502050505030304" pitchFamily="18" charset="0"/>
              </a:rPr>
              <a:t>efficiency (QE</a:t>
            </a:r>
            <a:r>
              <a:rPr lang="en-US" sz="2400" dirty="0" smtClean="0">
                <a:solidFill>
                  <a:srgbClr val="0000FF"/>
                </a:solidFill>
                <a:latin typeface="Palatino Linotype" panose="02040502050505030304" pitchFamily="18" charset="0"/>
              </a:rPr>
              <a:t>) at cryogenic temperature</a:t>
            </a:r>
            <a:r>
              <a:rPr lang="en-US" sz="2400" dirty="0" smtClean="0">
                <a:latin typeface="Palatino Linotype" panose="02040502050505030304" pitchFamily="18" charset="0"/>
              </a:rPr>
              <a:t>.</a:t>
            </a:r>
          </a:p>
          <a:p>
            <a:r>
              <a:rPr lang="en-US" sz="2400" dirty="0" smtClean="0">
                <a:latin typeface="Palatino Linotype" panose="02040502050505030304" pitchFamily="18" charset="0"/>
              </a:rPr>
              <a:t>The </a:t>
            </a:r>
            <a:r>
              <a:rPr lang="en-US" sz="2400" dirty="0">
                <a:latin typeface="Palatino Linotype" panose="02040502050505030304" pitchFamily="18" charset="0"/>
              </a:rPr>
              <a:t>focus of this project </a:t>
            </a:r>
            <a:r>
              <a:rPr lang="en-US" sz="2400" dirty="0" smtClean="0">
                <a:latin typeface="Palatino Linotype" panose="02040502050505030304" pitchFamily="18" charset="0"/>
              </a:rPr>
              <a:t>is </a:t>
            </a:r>
            <a:r>
              <a:rPr lang="en-US" sz="2400" dirty="0">
                <a:latin typeface="Palatino Linotype" panose="02040502050505030304" pitchFamily="18" charset="0"/>
              </a:rPr>
              <a:t>to make </a:t>
            </a:r>
            <a:r>
              <a:rPr lang="en-US" sz="2400" dirty="0" err="1" smtClean="0">
                <a:solidFill>
                  <a:srgbClr val="0000FF"/>
                </a:solidFill>
                <a:latin typeface="Palatino Linotype" panose="02040502050505030304" pitchFamily="18" charset="0"/>
              </a:rPr>
              <a:t>bialkali</a:t>
            </a:r>
            <a:r>
              <a:rPr lang="en-US" sz="2400" dirty="0" smtClean="0">
                <a:solidFill>
                  <a:srgbClr val="0000FF"/>
                </a:solidFill>
                <a:latin typeface="Palatino Linotype" panose="02040502050505030304" pitchFamily="18" charset="0"/>
              </a:rPr>
              <a:t> </a:t>
            </a:r>
            <a:r>
              <a:rPr lang="en-US" sz="2400" dirty="0" err="1" smtClean="0">
                <a:solidFill>
                  <a:srgbClr val="0000FF"/>
                </a:solidFill>
                <a:latin typeface="Palatino Linotype" panose="02040502050505030304" pitchFamily="18" charset="0"/>
              </a:rPr>
              <a:t>antimonide</a:t>
            </a:r>
            <a:r>
              <a:rPr lang="en-US" sz="2400" dirty="0" smtClean="0">
                <a:solidFill>
                  <a:srgbClr val="0000FF"/>
                </a:solidFill>
                <a:latin typeface="Palatino Linotype" panose="02040502050505030304" pitchFamily="18" charset="0"/>
              </a:rPr>
              <a:t> photocathode on </a:t>
            </a:r>
            <a:r>
              <a:rPr lang="en-US" sz="2400" dirty="0">
                <a:solidFill>
                  <a:srgbClr val="0000FF"/>
                </a:solidFill>
                <a:latin typeface="Palatino Linotype" panose="02040502050505030304" pitchFamily="18" charset="0"/>
              </a:rPr>
              <a:t>a niobium substrate </a:t>
            </a:r>
            <a:r>
              <a:rPr lang="en-US" sz="2400" dirty="0" smtClean="0">
                <a:latin typeface="Palatino Linotype" panose="02040502050505030304" pitchFamily="18" charset="0"/>
              </a:rPr>
              <a:t>that can be used in an SRF </a:t>
            </a:r>
            <a:r>
              <a:rPr lang="en-US" sz="2400" dirty="0" err="1" smtClean="0">
                <a:latin typeface="Palatino Linotype" panose="02040502050505030304" pitchFamily="18" charset="0"/>
              </a:rPr>
              <a:t>photogun</a:t>
            </a:r>
            <a:r>
              <a:rPr lang="en-US" sz="2400" dirty="0" smtClean="0">
                <a:latin typeface="Palatino Linotype" panose="02040502050505030304" pitchFamily="18" charset="0"/>
              </a:rPr>
              <a:t>.</a:t>
            </a:r>
          </a:p>
          <a:p>
            <a:r>
              <a:rPr lang="en-US" sz="2400" dirty="0" smtClean="0">
                <a:latin typeface="Palatino Linotype" panose="02040502050505030304" pitchFamily="18" charset="0"/>
              </a:rPr>
              <a:t>The goal of this work is to </a:t>
            </a:r>
            <a:r>
              <a:rPr lang="en-US" sz="2400" dirty="0" smtClean="0">
                <a:solidFill>
                  <a:srgbClr val="0000FF"/>
                </a:solidFill>
                <a:latin typeface="Palatino Linotype" panose="02040502050505030304" pitchFamily="18" charset="0"/>
              </a:rPr>
              <a:t>estimate the spectral response</a:t>
            </a:r>
            <a:r>
              <a:rPr lang="en-US" sz="2400" dirty="0" smtClean="0">
                <a:latin typeface="Palatino Linotype" panose="02040502050505030304" pitchFamily="18" charset="0"/>
              </a:rPr>
              <a:t> at liquid helium </a:t>
            </a:r>
            <a:r>
              <a:rPr lang="en-US" sz="2400" dirty="0">
                <a:latin typeface="Palatino Linotype" panose="02040502050505030304" pitchFamily="18" charset="0"/>
              </a:rPr>
              <a:t>temperature </a:t>
            </a:r>
            <a:r>
              <a:rPr lang="en-US" sz="2400" dirty="0">
                <a:solidFill>
                  <a:srgbClr val="0000FF"/>
                </a:solidFill>
                <a:latin typeface="Palatino Linotype" panose="02040502050505030304" pitchFamily="18" charset="0"/>
              </a:rPr>
              <a:t>(</a:t>
            </a:r>
            <a:r>
              <a:rPr lang="en-US" sz="2400" dirty="0" smtClean="0">
                <a:solidFill>
                  <a:srgbClr val="0000FF"/>
                </a:solidFill>
                <a:latin typeface="Palatino Linotype" panose="02040502050505030304" pitchFamily="18" charset="0"/>
              </a:rPr>
              <a:t>2 K) </a:t>
            </a:r>
            <a:r>
              <a:rPr lang="en-US" sz="2400" dirty="0" smtClean="0">
                <a:latin typeface="Palatino Linotype" panose="02040502050505030304" pitchFamily="18" charset="0"/>
              </a:rPr>
              <a:t>by investigating the photocathode </a:t>
            </a:r>
            <a:r>
              <a:rPr lang="en-US" sz="2400" dirty="0">
                <a:latin typeface="Palatino Linotype" panose="02040502050505030304" pitchFamily="18" charset="0"/>
              </a:rPr>
              <a:t>QE at different temperatures:</a:t>
            </a:r>
          </a:p>
          <a:p>
            <a:pPr marL="457200" lvl="1" indent="0">
              <a:buNone/>
            </a:pPr>
            <a:r>
              <a:rPr lang="en-US" sz="2000" dirty="0">
                <a:solidFill>
                  <a:srgbClr val="0000FF"/>
                </a:solidFill>
                <a:latin typeface="Palatino Linotype" panose="02040502050505030304" pitchFamily="18" charset="0"/>
              </a:rPr>
              <a:t>Room temperature </a:t>
            </a:r>
            <a:r>
              <a:rPr lang="en-US" sz="2000" dirty="0" smtClean="0">
                <a:solidFill>
                  <a:srgbClr val="0000FF"/>
                </a:solidFill>
                <a:latin typeface="Palatino Linotype" panose="02040502050505030304" pitchFamily="18" charset="0"/>
              </a:rPr>
              <a:t>(295 </a:t>
            </a:r>
            <a:r>
              <a:rPr lang="en-US" sz="2000" dirty="0">
                <a:solidFill>
                  <a:srgbClr val="0000FF"/>
                </a:solidFill>
                <a:latin typeface="Palatino Linotype" panose="02040502050505030304" pitchFamily="18" charset="0"/>
              </a:rPr>
              <a:t>K) </a:t>
            </a:r>
            <a:r>
              <a:rPr lang="en-US" sz="2000" dirty="0">
                <a:solidFill>
                  <a:srgbClr val="0000FF"/>
                </a:solidFill>
                <a:latin typeface="Palatino Linotype" panose="02040502050505030304" pitchFamily="18" charset="0"/>
                <a:sym typeface="Symbol"/>
              </a:rPr>
              <a:t></a:t>
            </a:r>
            <a:r>
              <a:rPr lang="en-US" sz="2000" dirty="0">
                <a:solidFill>
                  <a:srgbClr val="0000FF"/>
                </a:solidFill>
                <a:latin typeface="Palatino Linotype" panose="02040502050505030304" pitchFamily="18" charset="0"/>
              </a:rPr>
              <a:t> Water </a:t>
            </a:r>
            <a:r>
              <a:rPr lang="en-US" sz="2000" dirty="0" smtClean="0">
                <a:solidFill>
                  <a:srgbClr val="0000FF"/>
                </a:solidFill>
                <a:latin typeface="Palatino Linotype" panose="02040502050505030304" pitchFamily="18" charset="0"/>
              </a:rPr>
              <a:t>ice(273 </a:t>
            </a:r>
            <a:r>
              <a:rPr lang="en-US" sz="2000" dirty="0">
                <a:solidFill>
                  <a:srgbClr val="0000FF"/>
                </a:solidFill>
                <a:latin typeface="Palatino Linotype" panose="02040502050505030304" pitchFamily="18" charset="0"/>
              </a:rPr>
              <a:t>K)  </a:t>
            </a:r>
            <a:r>
              <a:rPr lang="en-US" sz="2000" dirty="0">
                <a:solidFill>
                  <a:srgbClr val="0000FF"/>
                </a:solidFill>
                <a:latin typeface="Palatino Linotype" panose="02040502050505030304" pitchFamily="18" charset="0"/>
                <a:sym typeface="Symbol"/>
              </a:rPr>
              <a:t> Dry ice </a:t>
            </a:r>
            <a:r>
              <a:rPr lang="en-US" sz="2000" dirty="0" smtClean="0">
                <a:solidFill>
                  <a:srgbClr val="0000FF"/>
                </a:solidFill>
                <a:latin typeface="Palatino Linotype" panose="02040502050505030304" pitchFamily="18" charset="0"/>
                <a:sym typeface="Symbol"/>
              </a:rPr>
              <a:t>(195 </a:t>
            </a:r>
            <a:r>
              <a:rPr lang="en-US" sz="2000" dirty="0">
                <a:solidFill>
                  <a:srgbClr val="0000FF"/>
                </a:solidFill>
                <a:latin typeface="Palatino Linotype" panose="02040502050505030304" pitchFamily="18" charset="0"/>
                <a:sym typeface="Symbol"/>
              </a:rPr>
              <a:t>K)  </a:t>
            </a:r>
            <a:r>
              <a:rPr lang="en-US" sz="2000" dirty="0">
                <a:solidFill>
                  <a:srgbClr val="0000FF"/>
                </a:solidFill>
                <a:latin typeface="Palatino Linotype" panose="02040502050505030304" pitchFamily="18" charset="0"/>
              </a:rPr>
              <a:t>Liquid nitrogen (77 K)</a:t>
            </a:r>
            <a:r>
              <a:rPr lang="en-US" sz="2000" dirty="0">
                <a:latin typeface="Palatino Linotype" panose="02040502050505030304" pitchFamily="18" charset="0"/>
              </a:rPr>
              <a:t> </a:t>
            </a:r>
            <a:r>
              <a:rPr lang="en-US" sz="2000" dirty="0">
                <a:solidFill>
                  <a:srgbClr val="0000FF"/>
                </a:solidFill>
                <a:latin typeface="Palatino Linotype" panose="02040502050505030304" pitchFamily="18" charset="0"/>
              </a:rPr>
              <a:t>temperatures</a:t>
            </a:r>
            <a:r>
              <a:rPr lang="en-US" sz="2000" dirty="0" smtClean="0">
                <a:solidFill>
                  <a:srgbClr val="0000FF"/>
                </a:solidFill>
                <a:latin typeface="Palatino Linotype" panose="02040502050505030304" pitchFamily="18" charset="0"/>
              </a:rPr>
              <a:t>.</a:t>
            </a:r>
            <a:endParaRPr lang="en-US" sz="2400" dirty="0">
              <a:latin typeface="Palatino Linotype" panose="02040502050505030304" pitchFamily="18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2A7BFF-916E-4569-B613-767D8767FE5F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7054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4278" y="822960"/>
            <a:ext cx="5116258" cy="5486400"/>
          </a:xfrm>
          <a:prstGeom prst="rect">
            <a:avLst/>
          </a:prstGeom>
        </p:spPr>
      </p:pic>
      <p:sp>
        <p:nvSpPr>
          <p:cNvPr id="15" name="Title 1"/>
          <p:cNvSpPr txBox="1">
            <a:spLocks/>
          </p:cNvSpPr>
          <p:nvPr/>
        </p:nvSpPr>
        <p:spPr>
          <a:xfrm>
            <a:off x="380030" y="274320"/>
            <a:ext cx="8316295" cy="523220"/>
          </a:xfrm>
          <a:prstGeom prst="rect">
            <a:avLst/>
          </a:prstGeom>
        </p:spPr>
        <p:txBody>
          <a:bodyPr>
            <a:spAutoFit/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imes" pitchFamily="18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imes" pitchFamily="18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imes" pitchFamily="18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imes" pitchFamily="18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imes" pitchFamily="18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imes" pitchFamily="18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imes" pitchFamily="18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imes" pitchFamily="18" charset="0"/>
              </a:defRPr>
            </a:lvl9pPr>
          </a:lstStyle>
          <a:p>
            <a:pPr algn="ctr" defTabSz="914400"/>
            <a:r>
              <a:rPr lang="en-US" sz="2800" kern="0" dirty="0" smtClean="0">
                <a:solidFill>
                  <a:schemeClr val="tx1"/>
                </a:solidFill>
                <a:latin typeface="Palatino Linotype" panose="02040502050505030304" pitchFamily="18" charset="0"/>
              </a:rPr>
              <a:t>Deposition chamber</a:t>
            </a:r>
            <a:endParaRPr lang="en-US" sz="2800" kern="0" dirty="0">
              <a:solidFill>
                <a:schemeClr val="tx1"/>
              </a:solidFill>
              <a:latin typeface="Palatino Linotype" panose="020405020505050303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01929" y="822960"/>
            <a:ext cx="3560445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+mj-lt"/>
              <a:buAutoNum type="alphaLcParenR"/>
            </a:pPr>
            <a:r>
              <a:rPr lang="en-US" sz="1500" dirty="0" smtClean="0">
                <a:latin typeface="Palatino Linotype" panose="02040502050505030304" pitchFamily="18" charset="0"/>
              </a:rPr>
              <a:t>Photograph  of  the  </a:t>
            </a:r>
            <a:r>
              <a:rPr lang="en-US" sz="1500" dirty="0">
                <a:latin typeface="Palatino Linotype" panose="02040502050505030304" pitchFamily="18" charset="0"/>
              </a:rPr>
              <a:t>bialkali-antimonide  photocathode  deposition  chamber  with  effusion-type  alkali </a:t>
            </a:r>
            <a:r>
              <a:rPr lang="en-US" sz="1500" dirty="0" smtClean="0">
                <a:latin typeface="Palatino Linotype" panose="02040502050505030304" pitchFamily="18" charset="0"/>
              </a:rPr>
              <a:t>dispenser </a:t>
            </a:r>
            <a:r>
              <a:rPr lang="en-US" sz="1500" dirty="0">
                <a:latin typeface="Palatino Linotype" panose="02040502050505030304" pitchFamily="18" charset="0"/>
              </a:rPr>
              <a:t>(shown in the inset), </a:t>
            </a:r>
            <a:endParaRPr lang="en-US" sz="1500" dirty="0" smtClean="0">
              <a:latin typeface="Palatino Linotype" panose="02040502050505030304" pitchFamily="18" charset="0"/>
            </a:endParaRPr>
          </a:p>
          <a:p>
            <a:pPr marL="342900" indent="-342900">
              <a:buFont typeface="+mj-lt"/>
              <a:buAutoNum type="alphaLcParenR"/>
            </a:pPr>
            <a:r>
              <a:rPr lang="en-US" sz="1500" dirty="0" smtClean="0">
                <a:latin typeface="Palatino Linotype" panose="02040502050505030304" pitchFamily="18" charset="0"/>
              </a:rPr>
              <a:t>Schematic of the substrate </a:t>
            </a:r>
            <a:r>
              <a:rPr lang="en-US" sz="1500" dirty="0">
                <a:latin typeface="Palatino Linotype" panose="02040502050505030304" pitchFamily="18" charset="0"/>
              </a:rPr>
              <a:t>holder assembly with substrate </a:t>
            </a:r>
            <a:r>
              <a:rPr lang="en-US" sz="1500" dirty="0" smtClean="0">
                <a:latin typeface="Palatino Linotype" panose="02040502050505030304" pitchFamily="18" charset="0"/>
              </a:rPr>
              <a:t>heater  that </a:t>
            </a:r>
            <a:r>
              <a:rPr lang="en-US" sz="1500" dirty="0" smtClean="0">
                <a:solidFill>
                  <a:srgbClr val="0000FF"/>
                </a:solidFill>
                <a:latin typeface="Palatino Linotype" panose="02040502050505030304" pitchFamily="18" charset="0"/>
              </a:rPr>
              <a:t>acted as a cryostat</a:t>
            </a:r>
            <a:r>
              <a:rPr lang="en-US" sz="1500" dirty="0" smtClean="0">
                <a:latin typeface="Palatino Linotype" panose="02040502050505030304" pitchFamily="18" charset="0"/>
              </a:rPr>
              <a:t>, </a:t>
            </a:r>
          </a:p>
          <a:p>
            <a:pPr marL="342900" indent="-342900">
              <a:buFont typeface="+mj-lt"/>
              <a:buAutoNum type="alphaLcParenR"/>
            </a:pPr>
            <a:r>
              <a:rPr lang="en-US" sz="1500" dirty="0" smtClean="0">
                <a:latin typeface="Palatino Linotype" panose="02040502050505030304" pitchFamily="18" charset="0"/>
              </a:rPr>
              <a:t>Photograph </a:t>
            </a:r>
            <a:r>
              <a:rPr lang="en-US" sz="1500" dirty="0">
                <a:latin typeface="Palatino Linotype" panose="02040502050505030304" pitchFamily="18" charset="0"/>
              </a:rPr>
              <a:t>of </a:t>
            </a:r>
            <a:r>
              <a:rPr lang="en-US" sz="1500" dirty="0" smtClean="0">
                <a:latin typeface="Palatino Linotype" panose="02040502050505030304" pitchFamily="18" charset="0"/>
              </a:rPr>
              <a:t>the QE scanner system with the mirrors attached to the stepper-motor-controlled translation stages, </a:t>
            </a:r>
          </a:p>
          <a:p>
            <a:pPr marL="342900" indent="-342900">
              <a:buFont typeface="+mj-lt"/>
              <a:buAutoNum type="alphaLcParenR"/>
            </a:pPr>
            <a:r>
              <a:rPr lang="en-US" sz="1500" dirty="0" smtClean="0">
                <a:latin typeface="Palatino Linotype" panose="02040502050505030304" pitchFamily="18" charset="0"/>
              </a:rPr>
              <a:t>Photograph </a:t>
            </a:r>
            <a:r>
              <a:rPr lang="en-US" sz="1500" dirty="0">
                <a:latin typeface="Palatino Linotype" panose="02040502050505030304" pitchFamily="18" charset="0"/>
              </a:rPr>
              <a:t>of the </a:t>
            </a:r>
            <a:r>
              <a:rPr lang="en-US" sz="1500" dirty="0" smtClean="0">
                <a:latin typeface="Palatino Linotype" panose="02040502050505030304" pitchFamily="18" charset="0"/>
              </a:rPr>
              <a:t>GaAs </a:t>
            </a:r>
            <a:r>
              <a:rPr lang="en-US" sz="1500" dirty="0">
                <a:latin typeface="Palatino Linotype" panose="02040502050505030304" pitchFamily="18" charset="0"/>
              </a:rPr>
              <a:t>substrate secured to the sample holder  using an annular Ta cup, and </a:t>
            </a:r>
            <a:endParaRPr lang="en-US" sz="1500" dirty="0" smtClean="0">
              <a:latin typeface="Palatino Linotype" panose="02040502050505030304" pitchFamily="18" charset="0"/>
            </a:endParaRPr>
          </a:p>
          <a:p>
            <a:pPr marL="342900" indent="-342900">
              <a:buFont typeface="+mj-lt"/>
              <a:buAutoNum type="alphaLcParenR"/>
            </a:pPr>
            <a:r>
              <a:rPr lang="en-US" sz="1500" dirty="0" smtClean="0">
                <a:latin typeface="Palatino Linotype" panose="02040502050505030304" pitchFamily="18" charset="0"/>
              </a:rPr>
              <a:t>Schematic </a:t>
            </a:r>
            <a:r>
              <a:rPr lang="en-US" sz="1500" dirty="0">
                <a:latin typeface="Palatino Linotype" panose="02040502050505030304" pitchFamily="18" charset="0"/>
              </a:rPr>
              <a:t>of the effusion-type alkali </a:t>
            </a:r>
            <a:r>
              <a:rPr lang="en-US" sz="1500" dirty="0" smtClean="0">
                <a:latin typeface="Palatino Linotype" panose="02040502050505030304" pitchFamily="18" charset="0"/>
              </a:rPr>
              <a:t>dispenser </a:t>
            </a:r>
            <a:r>
              <a:rPr lang="en-US" sz="1500" dirty="0">
                <a:latin typeface="Palatino Linotype" panose="02040502050505030304" pitchFamily="18" charset="0"/>
              </a:rPr>
              <a:t>used for </a:t>
            </a:r>
            <a:r>
              <a:rPr lang="en-US" sz="1500" dirty="0" err="1">
                <a:latin typeface="Palatino Linotype" panose="02040502050505030304" pitchFamily="18" charset="0"/>
              </a:rPr>
              <a:t>coevaporation</a:t>
            </a:r>
            <a:r>
              <a:rPr lang="en-US" sz="1500" dirty="0">
                <a:latin typeface="Palatino Linotype" panose="02040502050505030304" pitchFamily="18" charset="0"/>
              </a:rPr>
              <a:t> of K and Cs species (with permission from Lawrence S. </a:t>
            </a:r>
            <a:r>
              <a:rPr lang="en-US" sz="1500" dirty="0" err="1">
                <a:latin typeface="Palatino Linotype" panose="02040502050505030304" pitchFamily="18" charset="0"/>
              </a:rPr>
              <a:t>Cardman</a:t>
            </a:r>
            <a:r>
              <a:rPr lang="en-US" sz="1500" dirty="0">
                <a:latin typeface="Palatino Linotype" panose="02040502050505030304" pitchFamily="18" charset="0"/>
              </a:rPr>
              <a:t>).</a:t>
            </a:r>
          </a:p>
        </p:txBody>
      </p:sp>
      <p:sp>
        <p:nvSpPr>
          <p:cNvPr id="6" name="Rectangle 5"/>
          <p:cNvSpPr/>
          <p:nvPr/>
        </p:nvSpPr>
        <p:spPr>
          <a:xfrm>
            <a:off x="76200" y="5536517"/>
            <a:ext cx="3581400" cy="707886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marL="114300" lvl="1">
              <a:buNone/>
            </a:pPr>
            <a:r>
              <a:rPr lang="en-US" sz="1000" dirty="0" smtClean="0">
                <a:latin typeface="Palatino Linotype" panose="02040502050505030304" pitchFamily="18" charset="0"/>
              </a:rPr>
              <a:t>M.A</a:t>
            </a:r>
            <a:r>
              <a:rPr lang="en-US" sz="1000" dirty="0">
                <a:latin typeface="Palatino Linotype" panose="02040502050505030304" pitchFamily="18" charset="0"/>
              </a:rPr>
              <a:t>. Mamun, C. Hernandez-Garcia, M. Poelker, and A.A. </a:t>
            </a:r>
            <a:r>
              <a:rPr lang="en-US" sz="1000" dirty="0" err="1">
                <a:latin typeface="Palatino Linotype" panose="02040502050505030304" pitchFamily="18" charset="0"/>
              </a:rPr>
              <a:t>Elmustafa</a:t>
            </a:r>
            <a:r>
              <a:rPr lang="en-US" sz="1000" dirty="0">
                <a:latin typeface="Palatino Linotype" panose="02040502050505030304" pitchFamily="18" charset="0"/>
              </a:rPr>
              <a:t>, “Effect of Sb thickness on the performance of bialkali-antimonide photocathodes,” Journal of Vacuum Science &amp; Technology A 34 </a:t>
            </a:r>
            <a:r>
              <a:rPr lang="en-US" sz="1000" dirty="0" smtClean="0">
                <a:latin typeface="Palatino Linotype" panose="02040502050505030304" pitchFamily="18" charset="0"/>
              </a:rPr>
              <a:t>, </a:t>
            </a:r>
            <a:r>
              <a:rPr lang="en-US" sz="1000" dirty="0">
                <a:latin typeface="Palatino Linotype" panose="02040502050505030304" pitchFamily="18" charset="0"/>
              </a:rPr>
              <a:t>021509</a:t>
            </a:r>
            <a:r>
              <a:rPr lang="en-US" sz="1000" dirty="0" smtClean="0">
                <a:latin typeface="Palatino Linotype" panose="02040502050505030304" pitchFamily="18" charset="0"/>
              </a:rPr>
              <a:t> (2016). </a:t>
            </a:r>
            <a:endParaRPr lang="en-US" sz="1000" dirty="0">
              <a:latin typeface="Palatino Linotype" panose="0204050205050503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2A7BFF-916E-4569-B613-767D8767FE5F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62238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274320"/>
            <a:ext cx="8991600" cy="523220"/>
          </a:xfrm>
        </p:spPr>
        <p:txBody>
          <a:bodyPr wrap="square">
            <a:spAutoFit/>
          </a:bodyPr>
          <a:lstStyle/>
          <a:p>
            <a:pPr algn="ctr"/>
            <a:r>
              <a:rPr lang="en-US" sz="2800" b="1" kern="0" dirty="0" err="1">
                <a:latin typeface="Palatino Linotype" panose="02040502050505030304" pitchFamily="18" charset="0"/>
              </a:rPr>
              <a:t>Bialkali</a:t>
            </a:r>
            <a:r>
              <a:rPr lang="en-US" sz="2800" b="1" kern="0" dirty="0">
                <a:latin typeface="Palatino Linotype" panose="02040502050505030304" pitchFamily="18" charset="0"/>
              </a:rPr>
              <a:t> </a:t>
            </a:r>
            <a:r>
              <a:rPr lang="en-US" sz="2800" b="1" kern="0" dirty="0" err="1" smtClean="0">
                <a:latin typeface="Palatino Linotype" panose="02040502050505030304" pitchFamily="18" charset="0"/>
              </a:rPr>
              <a:t>Antimonide</a:t>
            </a:r>
            <a:r>
              <a:rPr lang="en-US" sz="2800" b="1" kern="0" dirty="0" smtClean="0">
                <a:latin typeface="Palatino Linotype" panose="02040502050505030304" pitchFamily="18" charset="0"/>
              </a:rPr>
              <a:t> Photocathode by </a:t>
            </a:r>
            <a:r>
              <a:rPr lang="en-US" sz="2800" b="1" kern="0" dirty="0" err="1" smtClean="0">
                <a:latin typeface="Palatino Linotype" panose="02040502050505030304" pitchFamily="18" charset="0"/>
              </a:rPr>
              <a:t>Codeposition</a:t>
            </a:r>
            <a:endParaRPr lang="en-US" sz="2800" b="1" kern="0" dirty="0">
              <a:latin typeface="Palatino Linotype" panose="020405020505050303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42899" y="822960"/>
            <a:ext cx="8458200" cy="46474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1600" dirty="0" smtClean="0">
                <a:latin typeface="Palatino Linotype" panose="02040502050505030304" pitchFamily="18" charset="0"/>
              </a:rPr>
              <a:t>Sources: 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1400" dirty="0" smtClean="0">
                <a:latin typeface="Palatino Linotype" panose="02040502050505030304" pitchFamily="18" charset="0"/>
              </a:rPr>
              <a:t>Sb </a:t>
            </a:r>
            <a:r>
              <a:rPr lang="en-US" sz="1400" dirty="0">
                <a:latin typeface="Palatino Linotype" panose="02040502050505030304" pitchFamily="18" charset="0"/>
              </a:rPr>
              <a:t>pellets </a:t>
            </a:r>
            <a:r>
              <a:rPr lang="en-US" sz="1400" dirty="0" smtClean="0">
                <a:latin typeface="Palatino Linotype" panose="02040502050505030304" pitchFamily="18" charset="0"/>
              </a:rPr>
              <a:t>(99.9999% purity, from </a:t>
            </a:r>
            <a:r>
              <a:rPr lang="en-US" sz="1400" dirty="0">
                <a:latin typeface="Palatino Linotype" panose="02040502050505030304" pitchFamily="18" charset="0"/>
              </a:rPr>
              <a:t>Alfa </a:t>
            </a:r>
            <a:r>
              <a:rPr lang="en-US" sz="1400" dirty="0" err="1" smtClean="0">
                <a:latin typeface="Palatino Linotype" panose="02040502050505030304" pitchFamily="18" charset="0"/>
              </a:rPr>
              <a:t>Aesar</a:t>
            </a:r>
            <a:r>
              <a:rPr lang="en-US" sz="1400" dirty="0" smtClean="0">
                <a:latin typeface="Palatino Linotype" panose="02040502050505030304" pitchFamily="18" charset="0"/>
              </a:rPr>
              <a:t>)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1400" dirty="0" smtClean="0">
                <a:latin typeface="Palatino Linotype" panose="02040502050505030304" pitchFamily="18" charset="0"/>
              </a:rPr>
              <a:t>K </a:t>
            </a:r>
            <a:r>
              <a:rPr lang="en-US" sz="1400" dirty="0">
                <a:latin typeface="Palatino Linotype" panose="02040502050505030304" pitchFamily="18" charset="0"/>
              </a:rPr>
              <a:t>ampoules (99.95% </a:t>
            </a:r>
            <a:r>
              <a:rPr lang="en-US" sz="1400" dirty="0" smtClean="0">
                <a:latin typeface="Palatino Linotype" panose="02040502050505030304" pitchFamily="18" charset="0"/>
              </a:rPr>
              <a:t>purity, 1 </a:t>
            </a:r>
            <a:r>
              <a:rPr lang="en-US" sz="1400" dirty="0">
                <a:latin typeface="Palatino Linotype" panose="02040502050505030304" pitchFamily="18" charset="0"/>
              </a:rPr>
              <a:t>gram in argon) from </a:t>
            </a:r>
            <a:r>
              <a:rPr lang="en-US" sz="1400" dirty="0" err="1" smtClean="0">
                <a:latin typeface="Palatino Linotype" panose="02040502050505030304" pitchFamily="18" charset="0"/>
              </a:rPr>
              <a:t>Espi</a:t>
            </a:r>
            <a:r>
              <a:rPr lang="en-US" sz="1400" dirty="0" smtClean="0">
                <a:latin typeface="Palatino Linotype" panose="02040502050505030304" pitchFamily="18" charset="0"/>
              </a:rPr>
              <a:t>-metals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1400" dirty="0" smtClean="0">
                <a:latin typeface="Palatino Linotype" panose="02040502050505030304" pitchFamily="18" charset="0"/>
              </a:rPr>
              <a:t>Cs </a:t>
            </a:r>
            <a:r>
              <a:rPr lang="en-US" sz="1400" dirty="0">
                <a:latin typeface="Palatino Linotype" panose="02040502050505030304" pitchFamily="18" charset="0"/>
              </a:rPr>
              <a:t>ampoules </a:t>
            </a:r>
            <a:r>
              <a:rPr lang="en-US" sz="1400" dirty="0" smtClean="0">
                <a:latin typeface="Palatino Linotype" panose="02040502050505030304" pitchFamily="18" charset="0"/>
              </a:rPr>
              <a:t>(</a:t>
            </a:r>
            <a:r>
              <a:rPr lang="en-US" sz="1400" dirty="0">
                <a:latin typeface="Palatino Linotype" panose="02040502050505030304" pitchFamily="18" charset="0"/>
              </a:rPr>
              <a:t>99.9þ% </a:t>
            </a:r>
            <a:r>
              <a:rPr lang="en-US" sz="1400" dirty="0" smtClean="0">
                <a:latin typeface="Palatino Linotype" panose="02040502050505030304" pitchFamily="18" charset="0"/>
              </a:rPr>
              <a:t>purity, </a:t>
            </a:r>
            <a:r>
              <a:rPr lang="en-US" sz="1400" dirty="0">
                <a:latin typeface="Palatino Linotype" panose="02040502050505030304" pitchFamily="18" charset="0"/>
              </a:rPr>
              <a:t>1 gram in argon) from </a:t>
            </a:r>
            <a:r>
              <a:rPr lang="en-US" sz="1400" dirty="0" err="1">
                <a:latin typeface="Palatino Linotype" panose="02040502050505030304" pitchFamily="18" charset="0"/>
              </a:rPr>
              <a:t>Strem</a:t>
            </a:r>
            <a:r>
              <a:rPr lang="en-US" sz="1400" dirty="0">
                <a:latin typeface="Palatino Linotype" panose="02040502050505030304" pitchFamily="18" charset="0"/>
              </a:rPr>
              <a:t> </a:t>
            </a:r>
            <a:r>
              <a:rPr lang="en-US" sz="1400" dirty="0" smtClean="0">
                <a:latin typeface="Palatino Linotype" panose="02040502050505030304" pitchFamily="18" charset="0"/>
              </a:rPr>
              <a:t>Chemicals</a:t>
            </a:r>
            <a:endParaRPr lang="en-US" sz="1400" dirty="0">
              <a:latin typeface="Palatino Linotype" panose="02040502050505030304" pitchFamily="18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1600" dirty="0" smtClean="0">
                <a:latin typeface="Palatino Linotype" panose="02040502050505030304" pitchFamily="18" charset="0"/>
              </a:rPr>
              <a:t>For the baked system, the evacuated chamber was baked at 180 </a:t>
            </a:r>
            <a:r>
              <a:rPr lang="en-US" sz="1600" dirty="0">
                <a:latin typeface="Palatino Linotype" panose="02040502050505030304" pitchFamily="18" charset="0"/>
                <a:sym typeface="Symbol"/>
              </a:rPr>
              <a:t></a:t>
            </a:r>
            <a:r>
              <a:rPr lang="en-US" sz="1600" dirty="0">
                <a:latin typeface="Palatino Linotype" panose="02040502050505030304" pitchFamily="18" charset="0"/>
              </a:rPr>
              <a:t>C </a:t>
            </a:r>
            <a:r>
              <a:rPr lang="en-US" sz="1600" dirty="0" smtClean="0">
                <a:latin typeface="Palatino Linotype" panose="02040502050505030304" pitchFamily="18" charset="0"/>
              </a:rPr>
              <a:t>for 60 h</a:t>
            </a:r>
          </a:p>
          <a:p>
            <a:pPr lvl="1" indent="-457200">
              <a:buFont typeface="Arial" panose="020B0604020202020204" pitchFamily="34" charset="0"/>
              <a:buChar char="•"/>
            </a:pPr>
            <a:r>
              <a:rPr lang="en-US" sz="1600" dirty="0" smtClean="0">
                <a:latin typeface="Palatino Linotype" panose="02040502050505030304" pitchFamily="18" charset="0"/>
              </a:rPr>
              <a:t>Post bake vacuum reached ~1.4</a:t>
            </a:r>
            <a:r>
              <a:rPr lang="en-US" sz="1600" dirty="0" smtClean="0">
                <a:latin typeface="Palatino Linotype" panose="02040502050505030304" pitchFamily="18" charset="0"/>
                <a:sym typeface="Symbol"/>
              </a:rPr>
              <a:t></a:t>
            </a:r>
            <a:r>
              <a:rPr lang="en-US" sz="1600" dirty="0">
                <a:latin typeface="Palatino Linotype" panose="02040502050505030304" pitchFamily="18" charset="0"/>
              </a:rPr>
              <a:t>10</a:t>
            </a:r>
            <a:r>
              <a:rPr lang="en-US" sz="1600" baseline="30000" dirty="0">
                <a:latin typeface="Palatino Linotype" panose="02040502050505030304" pitchFamily="18" charset="0"/>
              </a:rPr>
              <a:t>-9</a:t>
            </a:r>
            <a:r>
              <a:rPr lang="en-US" sz="1600" dirty="0">
                <a:latin typeface="Palatino Linotype" panose="02040502050505030304" pitchFamily="18" charset="0"/>
              </a:rPr>
              <a:t> Pa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1600" dirty="0" smtClean="0">
                <a:latin typeface="Palatino Linotype" panose="02040502050505030304" pitchFamily="18" charset="0"/>
              </a:rPr>
              <a:t>Sb evaporation via resistive heating by 32.7 </a:t>
            </a:r>
            <a:r>
              <a:rPr lang="en-US" sz="1600" dirty="0">
                <a:latin typeface="Palatino Linotype" panose="02040502050505030304" pitchFamily="18" charset="0"/>
              </a:rPr>
              <a:t>A </a:t>
            </a:r>
            <a:r>
              <a:rPr lang="en-US" sz="1600" dirty="0" smtClean="0">
                <a:latin typeface="Palatino Linotype" panose="02040502050505030304" pitchFamily="18" charset="0"/>
              </a:rPr>
              <a:t>supply to the Tungsten heater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1600" dirty="0" smtClean="0">
                <a:latin typeface="Palatino Linotype" panose="02040502050505030304" pitchFamily="18" charset="0"/>
              </a:rPr>
              <a:t>Sb was deposited for ~30 </a:t>
            </a:r>
            <a:r>
              <a:rPr lang="en-US" sz="1600" dirty="0">
                <a:latin typeface="Palatino Linotype" panose="02040502050505030304" pitchFamily="18" charset="0"/>
              </a:rPr>
              <a:t>min on </a:t>
            </a:r>
            <a:r>
              <a:rPr lang="en-US" sz="1600" dirty="0" err="1" smtClean="0">
                <a:latin typeface="Palatino Linotype" panose="02040502050505030304" pitchFamily="18" charset="0"/>
              </a:rPr>
              <a:t>Nb</a:t>
            </a:r>
            <a:r>
              <a:rPr lang="en-US" sz="1600" dirty="0" smtClean="0">
                <a:latin typeface="Palatino Linotype" panose="02040502050505030304" pitchFamily="18" charset="0"/>
              </a:rPr>
              <a:t> substrate at 200 </a:t>
            </a:r>
            <a:r>
              <a:rPr lang="en-US" sz="1600" dirty="0" smtClean="0">
                <a:latin typeface="Palatino Linotype" panose="02040502050505030304" pitchFamily="18" charset="0"/>
                <a:sym typeface="Symbol"/>
              </a:rPr>
              <a:t></a:t>
            </a:r>
            <a:r>
              <a:rPr lang="en-US" sz="1600" dirty="0" smtClean="0">
                <a:latin typeface="Palatino Linotype" panose="02040502050505030304" pitchFamily="18" charset="0"/>
              </a:rPr>
              <a:t>C</a:t>
            </a:r>
          </a:p>
          <a:p>
            <a:pPr marL="461963" indent="-461963">
              <a:buFont typeface="Arial" panose="020B0604020202020204" pitchFamily="34" charset="0"/>
              <a:buChar char="•"/>
            </a:pPr>
            <a:r>
              <a:rPr lang="en-US" sz="1600" dirty="0" smtClean="0">
                <a:latin typeface="Palatino Linotype" panose="02040502050505030304" pitchFamily="18" charset="0"/>
              </a:rPr>
              <a:t>Alkali </a:t>
            </a:r>
            <a:r>
              <a:rPr lang="en-US" sz="1600" dirty="0" err="1" smtClean="0">
                <a:latin typeface="Palatino Linotype" panose="02040502050505030304" pitchFamily="18" charset="0"/>
              </a:rPr>
              <a:t>coevaporation</a:t>
            </a:r>
            <a:r>
              <a:rPr lang="en-US" sz="1600" dirty="0" smtClean="0">
                <a:latin typeface="Palatino Linotype" panose="02040502050505030304" pitchFamily="18" charset="0"/>
              </a:rPr>
              <a:t> was </a:t>
            </a:r>
            <a:r>
              <a:rPr lang="en-US" sz="1600" dirty="0">
                <a:latin typeface="Palatino Linotype" panose="02040502050505030304" pitchFamily="18" charset="0"/>
              </a:rPr>
              <a:t>controlled by adjusting heater power and gas flow through the effusion source., in the following ranges: </a:t>
            </a:r>
          </a:p>
          <a:p>
            <a:pPr marL="858838" lvl="1" indent="-233363">
              <a:buFont typeface="Arial" panose="020B0604020202020204" pitchFamily="34" charset="0"/>
              <a:buChar char="•"/>
              <a:tabLst>
                <a:tab pos="2397125" algn="l"/>
              </a:tabLst>
            </a:pPr>
            <a:r>
              <a:rPr lang="en-US" sz="1400" dirty="0">
                <a:latin typeface="Palatino Linotype" panose="02040502050505030304" pitchFamily="18" charset="0"/>
              </a:rPr>
              <a:t>Inlet tube:	</a:t>
            </a:r>
            <a:r>
              <a:rPr lang="en-US" sz="1400" dirty="0" smtClean="0">
                <a:latin typeface="Palatino Linotype" panose="02040502050505030304" pitchFamily="18" charset="0"/>
              </a:rPr>
              <a:t>381-462 </a:t>
            </a:r>
            <a:r>
              <a:rPr lang="en-US" sz="1400" dirty="0">
                <a:latin typeface="Palatino Linotype" panose="02040502050505030304" pitchFamily="18" charset="0"/>
                <a:sym typeface="Symbol"/>
              </a:rPr>
              <a:t></a:t>
            </a:r>
            <a:r>
              <a:rPr lang="en-US" sz="1400" dirty="0">
                <a:latin typeface="Palatino Linotype" panose="02040502050505030304" pitchFamily="18" charset="0"/>
              </a:rPr>
              <a:t>C</a:t>
            </a:r>
          </a:p>
          <a:p>
            <a:pPr marL="858838" lvl="1" indent="-233363">
              <a:buFont typeface="Arial" panose="020B0604020202020204" pitchFamily="34" charset="0"/>
              <a:buChar char="•"/>
              <a:tabLst>
                <a:tab pos="2397125" algn="l"/>
              </a:tabLst>
            </a:pPr>
            <a:r>
              <a:rPr lang="en-US" sz="1400" dirty="0">
                <a:latin typeface="Palatino Linotype" panose="02040502050505030304" pitchFamily="18" charset="0"/>
              </a:rPr>
              <a:t>Dispensing tube: </a:t>
            </a:r>
            <a:r>
              <a:rPr lang="en-US" sz="1400" dirty="0" smtClean="0">
                <a:latin typeface="Palatino Linotype" panose="02040502050505030304" pitchFamily="18" charset="0"/>
              </a:rPr>
              <a:t>	232-294 </a:t>
            </a:r>
            <a:r>
              <a:rPr lang="en-US" sz="1400" dirty="0">
                <a:latin typeface="Palatino Linotype" panose="02040502050505030304" pitchFamily="18" charset="0"/>
                <a:sym typeface="Symbol"/>
              </a:rPr>
              <a:t></a:t>
            </a:r>
            <a:r>
              <a:rPr lang="en-US" sz="1400" dirty="0">
                <a:latin typeface="Palatino Linotype" panose="02040502050505030304" pitchFamily="18" charset="0"/>
              </a:rPr>
              <a:t>C</a:t>
            </a:r>
          </a:p>
          <a:p>
            <a:pPr marL="858838" lvl="1" indent="-233363">
              <a:buFont typeface="Arial" panose="020B0604020202020204" pitchFamily="34" charset="0"/>
              <a:buChar char="•"/>
              <a:tabLst>
                <a:tab pos="2397125" algn="l"/>
              </a:tabLst>
            </a:pPr>
            <a:r>
              <a:rPr lang="en-US" sz="1400" dirty="0">
                <a:latin typeface="Palatino Linotype" panose="02040502050505030304" pitchFamily="18" charset="0"/>
              </a:rPr>
              <a:t>Reservoir tube: </a:t>
            </a:r>
            <a:r>
              <a:rPr lang="en-US" sz="1400" dirty="0" smtClean="0">
                <a:latin typeface="Palatino Linotype" panose="02040502050505030304" pitchFamily="18" charset="0"/>
              </a:rPr>
              <a:t>	</a:t>
            </a:r>
            <a:r>
              <a:rPr lang="en-US" sz="1400" dirty="0">
                <a:latin typeface="Palatino Linotype" panose="02040502050505030304" pitchFamily="18" charset="0"/>
              </a:rPr>
              <a:t>153-281</a:t>
            </a:r>
            <a:r>
              <a:rPr lang="en-US" sz="1400" dirty="0" smtClean="0">
                <a:latin typeface="Palatino Linotype" panose="02040502050505030304" pitchFamily="18" charset="0"/>
              </a:rPr>
              <a:t> </a:t>
            </a:r>
            <a:r>
              <a:rPr lang="en-US" sz="1400" dirty="0">
                <a:latin typeface="Palatino Linotype" panose="02040502050505030304" pitchFamily="18" charset="0"/>
                <a:sym typeface="Symbol"/>
              </a:rPr>
              <a:t></a:t>
            </a:r>
            <a:r>
              <a:rPr lang="en-US" sz="1400" dirty="0" smtClean="0">
                <a:latin typeface="Palatino Linotype" panose="02040502050505030304" pitchFamily="18" charset="0"/>
              </a:rPr>
              <a:t>C</a:t>
            </a:r>
            <a:endParaRPr lang="en-US" sz="1400" dirty="0">
              <a:latin typeface="Palatino Linotype" panose="02040502050505030304" pitchFamily="18" charset="0"/>
            </a:endParaRPr>
          </a:p>
          <a:p>
            <a:pPr marL="461963" indent="-461963">
              <a:buFont typeface="Arial" panose="020B0604020202020204" pitchFamily="34" charset="0"/>
              <a:buChar char="•"/>
            </a:pPr>
            <a:r>
              <a:rPr lang="en-US" sz="1600" dirty="0" smtClean="0">
                <a:latin typeface="Palatino Linotype" panose="02040502050505030304" pitchFamily="18" charset="0"/>
              </a:rPr>
              <a:t>Used a </a:t>
            </a:r>
            <a:r>
              <a:rPr lang="en-US" sz="1600" dirty="0">
                <a:latin typeface="Palatino Linotype" panose="02040502050505030304" pitchFamily="18" charset="0"/>
              </a:rPr>
              <a:t>residual gas analyzer (RGA</a:t>
            </a:r>
            <a:r>
              <a:rPr lang="en-US" sz="1600" dirty="0" smtClean="0">
                <a:latin typeface="Palatino Linotype" panose="02040502050505030304" pitchFamily="18" charset="0"/>
              </a:rPr>
              <a:t>) to monitor the chemical’s vapor pressure </a:t>
            </a:r>
            <a:r>
              <a:rPr lang="en-US" sz="1600" dirty="0">
                <a:latin typeface="Palatino Linotype" panose="02040502050505030304" pitchFamily="18" charset="0"/>
              </a:rPr>
              <a:t>during </a:t>
            </a:r>
            <a:r>
              <a:rPr lang="en-US" sz="1600" dirty="0" smtClean="0">
                <a:latin typeface="Palatino Linotype" panose="02040502050505030304" pitchFamily="18" charset="0"/>
              </a:rPr>
              <a:t>deposition. Representative partial pressures observed and maintained as:</a:t>
            </a:r>
            <a:endParaRPr lang="en-US" sz="1600" dirty="0">
              <a:latin typeface="Palatino Linotype" panose="02040502050505030304" pitchFamily="18" charset="0"/>
            </a:endParaRPr>
          </a:p>
          <a:p>
            <a:pPr marL="862013" lvl="1" indent="-228600">
              <a:buFont typeface="Arial" panose="020B0604020202020204" pitchFamily="34" charset="0"/>
              <a:buChar char="•"/>
              <a:tabLst>
                <a:tab pos="3148013" algn="l"/>
              </a:tabLst>
            </a:pPr>
            <a:r>
              <a:rPr lang="en-US" sz="1400" dirty="0" smtClean="0">
                <a:latin typeface="Palatino Linotype" panose="02040502050505030304" pitchFamily="18" charset="0"/>
              </a:rPr>
              <a:t>Sb PP:</a:t>
            </a:r>
            <a:r>
              <a:rPr lang="en-US" sz="1400" dirty="0">
                <a:latin typeface="Palatino Linotype" panose="02040502050505030304" pitchFamily="18" charset="0"/>
              </a:rPr>
              <a:t> </a:t>
            </a:r>
            <a:r>
              <a:rPr lang="en-US" sz="1400" dirty="0" smtClean="0">
                <a:latin typeface="Palatino Linotype" panose="02040502050505030304" pitchFamily="18" charset="0"/>
              </a:rPr>
              <a:t>7.3(±0.6)</a:t>
            </a:r>
            <a:r>
              <a:rPr lang="en-US" sz="1400" dirty="0">
                <a:latin typeface="Palatino Linotype" panose="02040502050505030304" pitchFamily="18" charset="0"/>
                <a:sym typeface="Symbol"/>
              </a:rPr>
              <a:t></a:t>
            </a:r>
            <a:r>
              <a:rPr lang="en-US" sz="1400" dirty="0" smtClean="0">
                <a:latin typeface="Palatino Linotype" panose="02040502050505030304" pitchFamily="18" charset="0"/>
              </a:rPr>
              <a:t>10</a:t>
            </a:r>
            <a:r>
              <a:rPr lang="en-US" sz="1400" baseline="30000" dirty="0" smtClean="0">
                <a:latin typeface="Palatino Linotype" panose="02040502050505030304" pitchFamily="18" charset="0"/>
              </a:rPr>
              <a:t>-9</a:t>
            </a:r>
            <a:r>
              <a:rPr lang="en-US" sz="1400" dirty="0" smtClean="0">
                <a:latin typeface="Palatino Linotype" panose="02040502050505030304" pitchFamily="18" charset="0"/>
              </a:rPr>
              <a:t> Pa; 	Cs PP: 1.8(±</a:t>
            </a:r>
            <a:r>
              <a:rPr lang="en-US" sz="1400" dirty="0">
                <a:latin typeface="Palatino Linotype" panose="02040502050505030304" pitchFamily="18" charset="0"/>
              </a:rPr>
              <a:t>0.1)</a:t>
            </a:r>
            <a:r>
              <a:rPr lang="en-US" sz="1400" dirty="0">
                <a:latin typeface="Palatino Linotype" panose="02040502050505030304" pitchFamily="18" charset="0"/>
                <a:sym typeface="Symbol"/>
              </a:rPr>
              <a:t></a:t>
            </a:r>
            <a:r>
              <a:rPr lang="en-US" sz="1400" dirty="0" smtClean="0">
                <a:latin typeface="Palatino Linotype" panose="02040502050505030304" pitchFamily="18" charset="0"/>
              </a:rPr>
              <a:t>10</a:t>
            </a:r>
            <a:r>
              <a:rPr lang="en-US" sz="1400" baseline="30000" dirty="0" smtClean="0">
                <a:latin typeface="Palatino Linotype" panose="02040502050505030304" pitchFamily="18" charset="0"/>
              </a:rPr>
              <a:t>-8</a:t>
            </a:r>
            <a:r>
              <a:rPr lang="en-US" sz="1400" dirty="0" smtClean="0">
                <a:latin typeface="Palatino Linotype" panose="02040502050505030304" pitchFamily="18" charset="0"/>
              </a:rPr>
              <a:t> Pa	K PP: 4.2(±</a:t>
            </a:r>
            <a:r>
              <a:rPr lang="en-US" sz="1400" dirty="0">
                <a:latin typeface="Palatino Linotype" panose="02040502050505030304" pitchFamily="18" charset="0"/>
              </a:rPr>
              <a:t>0.5)</a:t>
            </a:r>
            <a:r>
              <a:rPr lang="en-US" sz="1400" dirty="0">
                <a:latin typeface="Palatino Linotype" panose="02040502050505030304" pitchFamily="18" charset="0"/>
                <a:sym typeface="Symbol"/>
              </a:rPr>
              <a:t></a:t>
            </a:r>
            <a:r>
              <a:rPr lang="en-US" sz="1400" dirty="0" smtClean="0">
                <a:latin typeface="Palatino Linotype" panose="02040502050505030304" pitchFamily="18" charset="0"/>
              </a:rPr>
              <a:t>10</a:t>
            </a:r>
            <a:r>
              <a:rPr lang="en-US" sz="1400" baseline="30000" dirty="0" smtClean="0">
                <a:latin typeface="Palatino Linotype" panose="02040502050505030304" pitchFamily="18" charset="0"/>
              </a:rPr>
              <a:t>-9</a:t>
            </a:r>
            <a:r>
              <a:rPr lang="en-US" sz="1400" dirty="0" smtClean="0">
                <a:latin typeface="Palatino Linotype" panose="02040502050505030304" pitchFamily="18" charset="0"/>
              </a:rPr>
              <a:t> Pa</a:t>
            </a:r>
            <a:endParaRPr lang="en-US" sz="1400" dirty="0">
              <a:latin typeface="Palatino Linotype" panose="02040502050505030304" pitchFamily="18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1600" dirty="0" smtClean="0">
                <a:latin typeface="Palatino Linotype" panose="02040502050505030304" pitchFamily="18" charset="0"/>
              </a:rPr>
              <a:t>Alkali was deposited at substrate temperatures falling </a:t>
            </a:r>
            <a:r>
              <a:rPr lang="en-US" sz="1600" dirty="0">
                <a:latin typeface="Palatino Linotype" panose="02040502050505030304" pitchFamily="18" charset="0"/>
              </a:rPr>
              <a:t>from 120 </a:t>
            </a:r>
            <a:r>
              <a:rPr lang="en-US" sz="1600" dirty="0">
                <a:latin typeface="Palatino Linotype" panose="02040502050505030304" pitchFamily="18" charset="0"/>
                <a:sym typeface="Symbol"/>
              </a:rPr>
              <a:t></a:t>
            </a:r>
            <a:r>
              <a:rPr lang="en-US" sz="1600" dirty="0">
                <a:latin typeface="Palatino Linotype" panose="02040502050505030304" pitchFamily="18" charset="0"/>
              </a:rPr>
              <a:t>C to </a:t>
            </a:r>
            <a:r>
              <a:rPr lang="en-US" sz="1600" dirty="0" smtClean="0">
                <a:latin typeface="Palatino Linotype" panose="02040502050505030304" pitchFamily="18" charset="0"/>
              </a:rPr>
              <a:t>80 </a:t>
            </a:r>
            <a:r>
              <a:rPr lang="en-US" sz="1600" dirty="0" smtClean="0">
                <a:latin typeface="Palatino Linotype" panose="02040502050505030304" pitchFamily="18" charset="0"/>
                <a:sym typeface="Symbol"/>
              </a:rPr>
              <a:t></a:t>
            </a:r>
            <a:r>
              <a:rPr lang="en-US" sz="1600" dirty="0" smtClean="0">
                <a:latin typeface="Palatino Linotype" panose="02040502050505030304" pitchFamily="18" charset="0"/>
              </a:rPr>
              <a:t>C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1600" dirty="0" smtClean="0">
                <a:latin typeface="Palatino Linotype" panose="02040502050505030304" pitchFamily="18" charset="0"/>
              </a:rPr>
              <a:t>Alkali deposition continued as long as the photocurrent showed increasing trend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1600" dirty="0">
                <a:latin typeface="Palatino Linotype" panose="02040502050505030304" pitchFamily="18" charset="0"/>
              </a:rPr>
              <a:t>QE was </a:t>
            </a:r>
            <a:r>
              <a:rPr lang="en-US" sz="1600" dirty="0" smtClean="0">
                <a:latin typeface="Palatino Linotype" panose="02040502050505030304" pitchFamily="18" charset="0"/>
              </a:rPr>
              <a:t>monitored </a:t>
            </a:r>
            <a:r>
              <a:rPr lang="en-US" sz="1600" dirty="0">
                <a:latin typeface="Palatino Linotype" panose="02040502050505030304" pitchFamily="18" charset="0"/>
              </a:rPr>
              <a:t>using a 532 nm green </a:t>
            </a:r>
            <a:r>
              <a:rPr lang="en-US" sz="1600" dirty="0" smtClean="0">
                <a:latin typeface="Palatino Linotype" panose="02040502050505030304" pitchFamily="18" charset="0"/>
              </a:rPr>
              <a:t>laser  with cathode biased at </a:t>
            </a:r>
            <a:r>
              <a:rPr lang="en-US" sz="1600" i="1" dirty="0" err="1">
                <a:latin typeface="Palatino Linotype" panose="02040502050505030304" pitchFamily="18" charset="0"/>
              </a:rPr>
              <a:t>V</a:t>
            </a:r>
            <a:r>
              <a:rPr lang="en-US" sz="1600" baseline="-25000" dirty="0" err="1">
                <a:latin typeface="Palatino Linotype" panose="02040502050505030304" pitchFamily="18" charset="0"/>
              </a:rPr>
              <a:t>b</a:t>
            </a:r>
            <a:r>
              <a:rPr lang="en-US" sz="1600" dirty="0" smtClean="0">
                <a:latin typeface="Palatino Linotype" panose="02040502050505030304" pitchFamily="18" charset="0"/>
              </a:rPr>
              <a:t>= - 284 V</a:t>
            </a:r>
            <a:endParaRPr lang="en-US" sz="1600" dirty="0">
              <a:latin typeface="Palatino Linotype" panose="02040502050505030304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057400" y="5800636"/>
            <a:ext cx="5920509" cy="600164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marL="114300" lvl="1">
              <a:buNone/>
            </a:pPr>
            <a:r>
              <a:rPr lang="en-US" sz="1100" dirty="0" smtClean="0">
                <a:latin typeface="Palatino Linotype" panose="02040502050505030304" pitchFamily="18" charset="0"/>
              </a:rPr>
              <a:t>M.A</a:t>
            </a:r>
            <a:r>
              <a:rPr lang="en-US" sz="1100" dirty="0">
                <a:latin typeface="Palatino Linotype" panose="02040502050505030304" pitchFamily="18" charset="0"/>
              </a:rPr>
              <a:t>. Mamun, C. Hernandez-Garcia, M. Poelker, and A.A. </a:t>
            </a:r>
            <a:r>
              <a:rPr lang="en-US" sz="1100" dirty="0" err="1">
                <a:latin typeface="Palatino Linotype" panose="02040502050505030304" pitchFamily="18" charset="0"/>
              </a:rPr>
              <a:t>Elmustafa</a:t>
            </a:r>
            <a:r>
              <a:rPr lang="en-US" sz="1100" dirty="0">
                <a:latin typeface="Palatino Linotype" panose="02040502050505030304" pitchFamily="18" charset="0"/>
              </a:rPr>
              <a:t>, “Effect of Sb thickness on the performance of bialkali-antimonide photocathodes,” Journal of Vacuum Science &amp; Technology A 34 </a:t>
            </a:r>
            <a:r>
              <a:rPr lang="en-US" sz="1100" dirty="0" smtClean="0">
                <a:latin typeface="Palatino Linotype" panose="02040502050505030304" pitchFamily="18" charset="0"/>
              </a:rPr>
              <a:t>, </a:t>
            </a:r>
            <a:r>
              <a:rPr lang="en-US" sz="1100" dirty="0">
                <a:latin typeface="Palatino Linotype" panose="02040502050505030304" pitchFamily="18" charset="0"/>
              </a:rPr>
              <a:t>021509</a:t>
            </a:r>
            <a:r>
              <a:rPr lang="en-US" sz="1100" dirty="0" smtClean="0">
                <a:latin typeface="Palatino Linotype" panose="02040502050505030304" pitchFamily="18" charset="0"/>
              </a:rPr>
              <a:t> (2016). </a:t>
            </a:r>
            <a:endParaRPr lang="en-US" sz="1100" dirty="0">
              <a:latin typeface="Palatino Linotype" panose="0204050205050503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2A7BFF-916E-4569-B613-767D8767FE5F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15298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8580" y="274320"/>
            <a:ext cx="8859219" cy="523220"/>
          </a:xfrm>
        </p:spPr>
        <p:txBody>
          <a:bodyPr wrap="square">
            <a:spAutoFit/>
          </a:bodyPr>
          <a:lstStyle/>
          <a:p>
            <a:pPr algn="ctr"/>
            <a:r>
              <a:rPr lang="en-US" sz="2800" b="1" kern="0" dirty="0" smtClean="0">
                <a:latin typeface="Palatino Linotype" panose="02040502050505030304" pitchFamily="18" charset="0"/>
              </a:rPr>
              <a:t>Photocathode QE at Cryogenic Condition</a:t>
            </a:r>
            <a:endParaRPr lang="en-US" sz="2800" b="1" kern="0" dirty="0">
              <a:latin typeface="Palatino Linotype" panose="020405020505050303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42899" y="822960"/>
            <a:ext cx="8458200" cy="54938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Palatino Linotype" panose="02040502050505030304" pitchFamily="18" charset="0"/>
              </a:rPr>
              <a:t>Photocathode </a:t>
            </a:r>
            <a:r>
              <a:rPr lang="en-US" sz="2400" dirty="0">
                <a:latin typeface="Palatino Linotype" panose="02040502050505030304" pitchFamily="18" charset="0"/>
              </a:rPr>
              <a:t>QE </a:t>
            </a:r>
            <a:r>
              <a:rPr lang="en-US" sz="2400" dirty="0" smtClean="0">
                <a:latin typeface="Palatino Linotype" panose="02040502050505030304" pitchFamily="18" charset="0"/>
              </a:rPr>
              <a:t>is expected </a:t>
            </a:r>
            <a:r>
              <a:rPr lang="en-US" sz="2400" dirty="0">
                <a:latin typeface="Palatino Linotype" panose="02040502050505030304" pitchFamily="18" charset="0"/>
              </a:rPr>
              <a:t>to decrease at lower temperature due to the change in the </a:t>
            </a:r>
            <a:r>
              <a:rPr lang="en-US" sz="2400" dirty="0" smtClean="0">
                <a:solidFill>
                  <a:srgbClr val="0000FF"/>
                </a:solidFill>
                <a:latin typeface="Palatino Linotype" panose="02040502050505030304" pitchFamily="18" charset="0"/>
              </a:rPr>
              <a:t>emission threshold (i.e., </a:t>
            </a:r>
            <a:r>
              <a:rPr lang="en-US" sz="2400" i="1" dirty="0" err="1" smtClean="0">
                <a:solidFill>
                  <a:srgbClr val="0000FF"/>
                </a:solidFill>
                <a:latin typeface="Palatino Linotype" panose="02040502050505030304" pitchFamily="18" charset="0"/>
              </a:rPr>
              <a:t>E</a:t>
            </a:r>
            <a:r>
              <a:rPr lang="en-US" sz="2400" i="1" baseline="-25000" dirty="0" err="1" smtClean="0">
                <a:solidFill>
                  <a:srgbClr val="0000FF"/>
                </a:solidFill>
                <a:latin typeface="Palatino Linotype" panose="02040502050505030304" pitchFamily="18" charset="0"/>
              </a:rPr>
              <a:t>g</a:t>
            </a:r>
            <a:r>
              <a:rPr lang="en-US" sz="2400" i="1" dirty="0" err="1" smtClean="0">
                <a:solidFill>
                  <a:srgbClr val="0000FF"/>
                </a:solidFill>
                <a:latin typeface="Palatino Linotype" panose="02040502050505030304" pitchFamily="18" charset="0"/>
              </a:rPr>
              <a:t>+E</a:t>
            </a:r>
            <a:r>
              <a:rPr lang="en-US" sz="2400" i="1" baseline="-25000" dirty="0" err="1" smtClean="0">
                <a:solidFill>
                  <a:srgbClr val="0000FF"/>
                </a:solidFill>
                <a:latin typeface="Palatino Linotype" panose="02040502050505030304" pitchFamily="18" charset="0"/>
              </a:rPr>
              <a:t>A</a:t>
            </a:r>
            <a:r>
              <a:rPr lang="en-US" sz="2400" dirty="0" smtClean="0">
                <a:solidFill>
                  <a:srgbClr val="0000FF"/>
                </a:solidFill>
                <a:latin typeface="Palatino Linotype" panose="02040502050505030304" pitchFamily="18" charset="0"/>
              </a:rPr>
              <a:t>)</a:t>
            </a:r>
            <a:r>
              <a:rPr lang="en-US" sz="2400" dirty="0" smtClean="0">
                <a:latin typeface="Palatino Linotype" panose="02040502050505030304" pitchFamily="18" charset="0"/>
              </a:rPr>
              <a:t> of </a:t>
            </a:r>
            <a:r>
              <a:rPr lang="en-US" sz="2400" dirty="0">
                <a:latin typeface="Palatino Linotype" panose="02040502050505030304" pitchFamily="18" charset="0"/>
              </a:rPr>
              <a:t>the semiconductor.  </a:t>
            </a:r>
            <a:endParaRPr lang="en-US" sz="2400" dirty="0" smtClean="0">
              <a:latin typeface="Palatino Linotype" panose="02040502050505030304" pitchFamily="18" charset="0"/>
            </a:endParaRPr>
          </a:p>
          <a:p>
            <a:pPr marL="457200" indent="-4572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Palatino Linotype" panose="02040502050505030304" pitchFamily="18" charset="0"/>
              </a:rPr>
              <a:t>The </a:t>
            </a:r>
            <a:r>
              <a:rPr lang="en-US" sz="2400" dirty="0">
                <a:latin typeface="Palatino Linotype" panose="02040502050505030304" pitchFamily="18" charset="0"/>
              </a:rPr>
              <a:t>QE </a:t>
            </a:r>
            <a:r>
              <a:rPr lang="en-US" sz="2400" dirty="0" smtClean="0">
                <a:latin typeface="Palatino Linotype" panose="02040502050505030304" pitchFamily="18" charset="0"/>
              </a:rPr>
              <a:t>is </a:t>
            </a:r>
            <a:r>
              <a:rPr lang="en-US" sz="2400" dirty="0">
                <a:latin typeface="Palatino Linotype" panose="02040502050505030304" pitchFamily="18" charset="0"/>
              </a:rPr>
              <a:t>also expected to decrease if </a:t>
            </a:r>
            <a:r>
              <a:rPr lang="en-US" sz="2400" dirty="0">
                <a:solidFill>
                  <a:srgbClr val="0000FF"/>
                </a:solidFill>
                <a:latin typeface="Palatino Linotype" panose="02040502050505030304" pitchFamily="18" charset="0"/>
              </a:rPr>
              <a:t>chemicals adsorb </a:t>
            </a:r>
            <a:r>
              <a:rPr lang="en-US" sz="2400" dirty="0">
                <a:latin typeface="Palatino Linotype" panose="02040502050505030304" pitchFamily="18" charset="0"/>
              </a:rPr>
              <a:t>onto the </a:t>
            </a:r>
            <a:r>
              <a:rPr lang="en-US" sz="2400" dirty="0">
                <a:solidFill>
                  <a:srgbClr val="0000FF"/>
                </a:solidFill>
                <a:latin typeface="Palatino Linotype" panose="02040502050505030304" pitchFamily="18" charset="0"/>
              </a:rPr>
              <a:t>cold photocathode surface</a:t>
            </a:r>
            <a:r>
              <a:rPr lang="en-US" sz="2400" dirty="0">
                <a:latin typeface="Palatino Linotype" panose="02040502050505030304" pitchFamily="18" charset="0"/>
              </a:rPr>
              <a:t>.  These chemicals serve as contaminants that increase the surface work function. </a:t>
            </a:r>
            <a:endParaRPr lang="en-US" sz="2400" dirty="0" smtClean="0">
              <a:latin typeface="Palatino Linotype" panose="02040502050505030304" pitchFamily="18" charset="0"/>
            </a:endParaRPr>
          </a:p>
          <a:p>
            <a:pPr marL="457200" indent="-4572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Palatino Linotype" panose="02040502050505030304" pitchFamily="18" charset="0"/>
              </a:rPr>
              <a:t>We investigated QE change as a function of temperature for </a:t>
            </a:r>
            <a:r>
              <a:rPr lang="en-US" sz="2400" dirty="0" smtClean="0">
                <a:solidFill>
                  <a:srgbClr val="0000FF"/>
                </a:solidFill>
                <a:latin typeface="Palatino Linotype" panose="02040502050505030304" pitchFamily="18" charset="0"/>
              </a:rPr>
              <a:t>two vacuum </a:t>
            </a:r>
            <a:r>
              <a:rPr lang="en-US" sz="2400" dirty="0">
                <a:solidFill>
                  <a:srgbClr val="0000FF"/>
                </a:solidFill>
                <a:latin typeface="Palatino Linotype" panose="02040502050505030304" pitchFamily="18" charset="0"/>
              </a:rPr>
              <a:t>conditions </a:t>
            </a:r>
            <a:r>
              <a:rPr lang="en-US" sz="2400" dirty="0" smtClean="0">
                <a:latin typeface="Palatino Linotype" panose="02040502050505030304" pitchFamily="18" charset="0"/>
              </a:rPr>
              <a:t>of the deposition chamber </a:t>
            </a:r>
            <a:r>
              <a:rPr lang="en-US" sz="2400" dirty="0" smtClean="0">
                <a:solidFill>
                  <a:srgbClr val="0000FF"/>
                </a:solidFill>
                <a:latin typeface="Palatino Linotype" panose="02040502050505030304" pitchFamily="18" charset="0"/>
              </a:rPr>
              <a:t>(pre-bake and post-bake) </a:t>
            </a:r>
            <a:r>
              <a:rPr lang="en-US" sz="2400" dirty="0" smtClean="0">
                <a:latin typeface="Palatino Linotype" panose="02040502050505030304" pitchFamily="18" charset="0"/>
              </a:rPr>
              <a:t>and observed that:</a:t>
            </a:r>
          </a:p>
          <a:p>
            <a:pPr marL="1257300" lvl="2" indent="-342900">
              <a:spcAft>
                <a:spcPts val="600"/>
              </a:spcAft>
              <a:buFont typeface="Palatino Linotype" panose="02040502050505030304" pitchFamily="18" charset="0"/>
              <a:buChar char="−"/>
            </a:pPr>
            <a:r>
              <a:rPr lang="en-US" sz="2400" dirty="0" smtClean="0">
                <a:latin typeface="Palatino Linotype" panose="02040502050505030304" pitchFamily="18" charset="0"/>
              </a:rPr>
              <a:t>QE </a:t>
            </a:r>
            <a:r>
              <a:rPr lang="en-US" sz="2400" dirty="0">
                <a:latin typeface="Palatino Linotype" panose="02040502050505030304" pitchFamily="18" charset="0"/>
              </a:rPr>
              <a:t>reduction due to contamination of the photocathode surface via adsorption can be minimized by reducing the amount of water vapor </a:t>
            </a:r>
            <a:r>
              <a:rPr lang="en-US" sz="2400" dirty="0" smtClean="0">
                <a:latin typeface="Palatino Linotype" panose="02040502050505030304" pitchFamily="18" charset="0"/>
              </a:rPr>
              <a:t>and oxygen within </a:t>
            </a:r>
            <a:r>
              <a:rPr lang="en-US" sz="2400" dirty="0">
                <a:latin typeface="Palatino Linotype" panose="02040502050505030304" pitchFamily="18" charset="0"/>
              </a:rPr>
              <a:t>the gun </a:t>
            </a:r>
            <a:r>
              <a:rPr lang="en-US" sz="2400" dirty="0" smtClean="0">
                <a:latin typeface="Palatino Linotype" panose="02040502050505030304" pitchFamily="18" charset="0"/>
              </a:rPr>
              <a:t>chamber.</a:t>
            </a:r>
            <a:endParaRPr lang="en-US" sz="2400" dirty="0">
              <a:latin typeface="Palatino Linotype" panose="0204050205050503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2A7BFF-916E-4569-B613-767D8767FE5F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6787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har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41978889"/>
              </p:ext>
            </p:extLst>
          </p:nvPr>
        </p:nvGraphicFramePr>
        <p:xfrm>
          <a:off x="274320" y="1920240"/>
          <a:ext cx="8595360" cy="43053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48640"/>
          </a:xfrm>
        </p:spPr>
        <p:txBody>
          <a:bodyPr>
            <a:normAutofit/>
          </a:bodyPr>
          <a:lstStyle/>
          <a:p>
            <a:r>
              <a:rPr lang="en-US" sz="2800" b="1" kern="0" dirty="0">
                <a:latin typeface="Palatino Linotype" panose="02040502050505030304" pitchFamily="18" charset="0"/>
              </a:rPr>
              <a:t>Vacuum </a:t>
            </a:r>
            <a:r>
              <a:rPr lang="en-US" sz="2800" b="1" kern="0" dirty="0" smtClean="0">
                <a:latin typeface="Palatino Linotype" panose="02040502050505030304" pitchFamily="18" charset="0"/>
              </a:rPr>
              <a:t>Conditions</a:t>
            </a:r>
            <a:endParaRPr lang="en-US" sz="2800" b="1" kern="0" dirty="0">
              <a:latin typeface="Palatino Linotype" panose="02040502050505030304" pitchFamily="18" charset="0"/>
            </a:endParaRPr>
          </a:p>
        </p:txBody>
      </p:sp>
      <p:sp>
        <p:nvSpPr>
          <p:cNvPr id="3" name="Oval 2"/>
          <p:cNvSpPr/>
          <p:nvPr/>
        </p:nvSpPr>
        <p:spPr>
          <a:xfrm>
            <a:off x="3838075" y="3352800"/>
            <a:ext cx="381000" cy="2209800"/>
          </a:xfrm>
          <a:prstGeom prst="ellipse">
            <a:avLst/>
          </a:prstGeom>
          <a:noFill/>
          <a:ln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3876575" y="2955750"/>
            <a:ext cx="54213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latin typeface="Palatino Linotype" panose="02040502050505030304" pitchFamily="18" charset="0"/>
              </a:rPr>
              <a:t>H</a:t>
            </a:r>
            <a:r>
              <a:rPr lang="en-US" sz="1400" b="1" baseline="-25000" dirty="0" smtClean="0">
                <a:latin typeface="Palatino Linotype" panose="02040502050505030304" pitchFamily="18" charset="0"/>
              </a:rPr>
              <a:t>2</a:t>
            </a:r>
            <a:r>
              <a:rPr lang="en-US" sz="1400" b="1" dirty="0" smtClean="0">
                <a:latin typeface="Palatino Linotype" panose="02040502050505030304" pitchFamily="18" charset="0"/>
              </a:rPr>
              <a:t>O</a:t>
            </a:r>
            <a:endParaRPr lang="en-US" sz="1400" b="1" dirty="0">
              <a:latin typeface="Palatino Linotype" panose="020405020505050303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28600" y="838200"/>
            <a:ext cx="8686800" cy="11541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300" dirty="0">
                <a:latin typeface="Palatino Linotype" panose="02040502050505030304" pitchFamily="18" charset="0"/>
              </a:rPr>
              <a:t>We investigated QE change as a function of temperature for </a:t>
            </a:r>
            <a:r>
              <a:rPr lang="en-US" sz="2300" dirty="0">
                <a:solidFill>
                  <a:srgbClr val="0000FF"/>
                </a:solidFill>
                <a:latin typeface="Palatino Linotype" panose="02040502050505030304" pitchFamily="18" charset="0"/>
              </a:rPr>
              <a:t>two vacuum conditions</a:t>
            </a:r>
            <a:r>
              <a:rPr lang="en-US" sz="2300" dirty="0">
                <a:latin typeface="Palatino Linotype" panose="02040502050505030304" pitchFamily="18" charset="0"/>
              </a:rPr>
              <a:t> of the deposition chamber (</a:t>
            </a:r>
            <a:r>
              <a:rPr lang="en-US" sz="2300" b="1" dirty="0" smtClean="0">
                <a:latin typeface="Palatino Linotype" panose="02040502050505030304" pitchFamily="18" charset="0"/>
              </a:rPr>
              <a:t>pre-bake</a:t>
            </a:r>
            <a:r>
              <a:rPr lang="en-US" sz="2300" dirty="0" smtClean="0">
                <a:solidFill>
                  <a:srgbClr val="0000FF"/>
                </a:solidFill>
                <a:latin typeface="Palatino Linotype" panose="02040502050505030304" pitchFamily="18" charset="0"/>
              </a:rPr>
              <a:t> </a:t>
            </a:r>
            <a:r>
              <a:rPr lang="en-US" sz="2300" dirty="0">
                <a:latin typeface="Palatino Linotype" panose="02040502050505030304" pitchFamily="18" charset="0"/>
              </a:rPr>
              <a:t>and</a:t>
            </a:r>
            <a:r>
              <a:rPr lang="en-US" sz="2300" dirty="0">
                <a:solidFill>
                  <a:srgbClr val="0000FF"/>
                </a:solidFill>
                <a:latin typeface="Palatino Linotype" panose="02040502050505030304" pitchFamily="18" charset="0"/>
              </a:rPr>
              <a:t> </a:t>
            </a:r>
            <a:r>
              <a:rPr lang="en-US" sz="2300" b="1" dirty="0" smtClean="0">
                <a:solidFill>
                  <a:srgbClr val="FF0000"/>
                </a:solidFill>
                <a:latin typeface="Palatino Linotype" panose="02040502050505030304" pitchFamily="18" charset="0"/>
              </a:rPr>
              <a:t>post-bake</a:t>
            </a:r>
            <a:r>
              <a:rPr lang="en-US" sz="2300" dirty="0">
                <a:latin typeface="Palatino Linotype" panose="02040502050505030304" pitchFamily="18" charset="0"/>
              </a:rPr>
              <a:t>) </a:t>
            </a:r>
            <a:endParaRPr lang="en-US" sz="2300" dirty="0"/>
          </a:p>
        </p:txBody>
      </p:sp>
      <p:sp>
        <p:nvSpPr>
          <p:cNvPr id="7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392A7BFF-916E-4569-B613-767D8767FE5F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016965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8580" y="274320"/>
            <a:ext cx="8859219" cy="523220"/>
          </a:xfrm>
        </p:spPr>
        <p:txBody>
          <a:bodyPr wrap="square">
            <a:spAutoFit/>
          </a:bodyPr>
          <a:lstStyle/>
          <a:p>
            <a:pPr algn="ctr"/>
            <a:r>
              <a:rPr lang="en-US" sz="2800" b="1" kern="0" dirty="0" smtClean="0">
                <a:latin typeface="Palatino Linotype" panose="02040502050505030304" pitchFamily="18" charset="0"/>
              </a:rPr>
              <a:t>Distinguishing QE Drop due to Contamination</a:t>
            </a:r>
            <a:endParaRPr lang="en-US" sz="2800" b="1" kern="0" dirty="0">
              <a:latin typeface="Palatino Linotype" panose="0204050205050503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2A7BFF-916E-4569-B613-767D8767FE5F}" type="slidenum">
              <a:rPr lang="en-US" smtClean="0"/>
              <a:t>8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82021" y="4876800"/>
            <a:ext cx="9061979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b="1" dirty="0" smtClean="0">
                <a:latin typeface="Palatino Linotype" panose="02040502050505030304" pitchFamily="18" charset="0"/>
              </a:rPr>
              <a:t>Systematic decrease in QE at RT </a:t>
            </a:r>
            <a:r>
              <a:rPr lang="en-US" dirty="0" smtClean="0">
                <a:latin typeface="Palatino Linotype" panose="02040502050505030304" pitchFamily="18" charset="0"/>
              </a:rPr>
              <a:t>in </a:t>
            </a:r>
            <a:r>
              <a:rPr lang="en-US" b="1" dirty="0" smtClean="0">
                <a:latin typeface="Palatino Linotype" panose="02040502050505030304" pitchFamily="18" charset="0"/>
              </a:rPr>
              <a:t>repeated cooling events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dirty="0" smtClean="0">
                <a:latin typeface="Palatino Linotype" panose="02040502050505030304" pitchFamily="18" charset="0"/>
              </a:rPr>
              <a:t>Considerable </a:t>
            </a:r>
            <a:r>
              <a:rPr lang="en-US" dirty="0" smtClean="0">
                <a:solidFill>
                  <a:srgbClr val="0000FF"/>
                </a:solidFill>
                <a:latin typeface="Palatino Linotype" panose="02040502050505030304" pitchFamily="18" charset="0"/>
              </a:rPr>
              <a:t>increase in water partial pressure </a:t>
            </a:r>
            <a:r>
              <a:rPr lang="en-US" dirty="0" smtClean="0">
                <a:latin typeface="Palatino Linotype" panose="02040502050505030304" pitchFamily="18" charset="0"/>
              </a:rPr>
              <a:t>during brief heating was observed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b="1" dirty="0" smtClean="0">
                <a:solidFill>
                  <a:srgbClr val="FF0000"/>
                </a:solidFill>
                <a:latin typeface="Palatino Linotype" panose="02040502050505030304" pitchFamily="18" charset="0"/>
              </a:rPr>
              <a:t>Rejuvenation of QE </a:t>
            </a:r>
            <a:r>
              <a:rPr lang="en-US" dirty="0" smtClean="0">
                <a:latin typeface="Palatino Linotype" panose="02040502050505030304" pitchFamily="18" charset="0"/>
              </a:rPr>
              <a:t>by </a:t>
            </a:r>
            <a:r>
              <a:rPr lang="en-US" dirty="0" smtClean="0">
                <a:solidFill>
                  <a:srgbClr val="0000FF"/>
                </a:solidFill>
                <a:latin typeface="Palatino Linotype" panose="02040502050505030304" pitchFamily="18" charset="0"/>
              </a:rPr>
              <a:t>brief heating  at 170-200 </a:t>
            </a:r>
            <a:r>
              <a:rPr lang="en-US" dirty="0">
                <a:solidFill>
                  <a:srgbClr val="0000FF"/>
                </a:solidFill>
                <a:latin typeface="Palatino Linotype" panose="02040502050505030304" pitchFamily="18" charset="0"/>
                <a:sym typeface="Symbol"/>
              </a:rPr>
              <a:t></a:t>
            </a:r>
            <a:r>
              <a:rPr lang="en-US" dirty="0">
                <a:solidFill>
                  <a:srgbClr val="0000FF"/>
                </a:solidFill>
                <a:latin typeface="Palatino Linotype" panose="02040502050505030304" pitchFamily="18" charset="0"/>
              </a:rPr>
              <a:t>C </a:t>
            </a:r>
            <a:r>
              <a:rPr lang="en-US" dirty="0" smtClean="0">
                <a:latin typeface="Palatino Linotype" panose="02040502050505030304" pitchFamily="18" charset="0"/>
              </a:rPr>
              <a:t>was </a:t>
            </a:r>
            <a:r>
              <a:rPr lang="en-US" dirty="0" smtClean="0">
                <a:solidFill>
                  <a:srgbClr val="FF0000"/>
                </a:solidFill>
                <a:latin typeface="Palatino Linotype" panose="02040502050505030304" pitchFamily="18" charset="0"/>
              </a:rPr>
              <a:t>consistently observed</a:t>
            </a:r>
            <a:r>
              <a:rPr lang="en-US" dirty="0" smtClean="0">
                <a:latin typeface="Palatino Linotype" panose="02040502050505030304" pitchFamily="18" charset="0"/>
              </a:rPr>
              <a:t> </a:t>
            </a:r>
            <a:r>
              <a:rPr lang="en-US" dirty="0">
                <a:latin typeface="Palatino Linotype" panose="02040502050505030304" pitchFamily="18" charset="0"/>
              </a:rPr>
              <a:t>in the </a:t>
            </a:r>
            <a:r>
              <a:rPr lang="en-US" dirty="0" smtClean="0">
                <a:latin typeface="Palatino Linotype" panose="02040502050505030304" pitchFamily="18" charset="0"/>
              </a:rPr>
              <a:t>non-baked system which can be considered as a </a:t>
            </a:r>
            <a:r>
              <a:rPr lang="en-US" b="1" dirty="0" smtClean="0">
                <a:solidFill>
                  <a:srgbClr val="FF0000"/>
                </a:solidFill>
                <a:latin typeface="Palatino Linotype" panose="02040502050505030304" pitchFamily="18" charset="0"/>
              </a:rPr>
              <a:t>signature of water adsorption</a:t>
            </a:r>
            <a:endParaRPr lang="en-US" dirty="0" smtClean="0">
              <a:latin typeface="Palatino Linotype" panose="02040502050505030304" pitchFamily="18" charset="0"/>
            </a:endParaRPr>
          </a:p>
        </p:txBody>
      </p:sp>
      <p:grpSp>
        <p:nvGrpSpPr>
          <p:cNvPr id="16" name="Group 15"/>
          <p:cNvGrpSpPr/>
          <p:nvPr/>
        </p:nvGrpSpPr>
        <p:grpSpPr>
          <a:xfrm>
            <a:off x="304800" y="822960"/>
            <a:ext cx="8358896" cy="4114800"/>
            <a:chOff x="182880" y="822960"/>
            <a:chExt cx="8358896" cy="4114800"/>
          </a:xfrm>
        </p:grpSpPr>
        <p:grpSp>
          <p:nvGrpSpPr>
            <p:cNvPr id="13" name="Group 12"/>
            <p:cNvGrpSpPr/>
            <p:nvPr/>
          </p:nvGrpSpPr>
          <p:grpSpPr>
            <a:xfrm>
              <a:off x="182880" y="822960"/>
              <a:ext cx="8358896" cy="4114800"/>
              <a:chOff x="182880" y="822960"/>
              <a:chExt cx="8358896" cy="4114800"/>
            </a:xfrm>
          </p:grpSpPr>
          <p:grpSp>
            <p:nvGrpSpPr>
              <p:cNvPr id="9" name="Group 8"/>
              <p:cNvGrpSpPr/>
              <p:nvPr/>
            </p:nvGrpSpPr>
            <p:grpSpPr>
              <a:xfrm>
                <a:off x="182880" y="822960"/>
                <a:ext cx="8358896" cy="4114800"/>
                <a:chOff x="182880" y="822960"/>
                <a:chExt cx="8358896" cy="4114800"/>
              </a:xfrm>
            </p:grpSpPr>
            <p:cxnSp>
              <p:nvCxnSpPr>
                <p:cNvPr id="15" name="Straight Connector 14"/>
                <p:cNvCxnSpPr/>
                <p:nvPr/>
              </p:nvCxnSpPr>
              <p:spPr>
                <a:xfrm>
                  <a:off x="1093109" y="2072640"/>
                  <a:ext cx="2438400" cy="2133600"/>
                </a:xfrm>
                <a:prstGeom prst="line">
                  <a:avLst/>
                </a:prstGeom>
                <a:ln w="15875">
                  <a:solidFill>
                    <a:srgbClr val="66FF66"/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5" name="Straight Connector 54"/>
                <p:cNvCxnSpPr/>
                <p:nvPr/>
              </p:nvCxnSpPr>
              <p:spPr>
                <a:xfrm>
                  <a:off x="4114800" y="1740039"/>
                  <a:ext cx="1219200" cy="2009001"/>
                </a:xfrm>
                <a:prstGeom prst="line">
                  <a:avLst/>
                </a:prstGeom>
                <a:ln w="15875">
                  <a:solidFill>
                    <a:srgbClr val="66FF66"/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7" name="Straight Connector 56"/>
                <p:cNvCxnSpPr/>
                <p:nvPr/>
              </p:nvCxnSpPr>
              <p:spPr>
                <a:xfrm>
                  <a:off x="5943600" y="1856137"/>
                  <a:ext cx="1219200" cy="1840628"/>
                </a:xfrm>
                <a:prstGeom prst="line">
                  <a:avLst/>
                </a:prstGeom>
                <a:ln w="15875">
                  <a:solidFill>
                    <a:srgbClr val="66FF66"/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graphicFrame>
              <p:nvGraphicFramePr>
                <p:cNvPr id="25" name="Chart 24"/>
                <p:cNvGraphicFramePr>
                  <a:graphicFrameLocks/>
                </p:cNvGraphicFramePr>
                <p:nvPr>
                  <p:extLst>
                    <p:ext uri="{D42A27DB-BD31-4B8C-83A1-F6EECF244321}">
                      <p14:modId xmlns:p14="http://schemas.microsoft.com/office/powerpoint/2010/main" val="79366528"/>
                    </p:ext>
                  </p:extLst>
                </p:nvPr>
              </p:nvGraphicFramePr>
              <p:xfrm>
                <a:off x="182880" y="822960"/>
                <a:ext cx="8046720" cy="4114800"/>
              </p:xfrm>
              <a:graphic>
                <a:graphicData uri="http://schemas.openxmlformats.org/drawingml/2006/chart">
                  <c:chart xmlns:c="http://schemas.openxmlformats.org/drawingml/2006/chart" xmlns:r="http://schemas.openxmlformats.org/officeDocument/2006/relationships" r:id="rId3"/>
                </a:graphicData>
              </a:graphic>
            </p:graphicFrame>
            <p:cxnSp>
              <p:nvCxnSpPr>
                <p:cNvPr id="31" name="Straight Connector 30"/>
                <p:cNvCxnSpPr/>
                <p:nvPr/>
              </p:nvCxnSpPr>
              <p:spPr>
                <a:xfrm>
                  <a:off x="7570270" y="2083456"/>
                  <a:ext cx="0" cy="1554480"/>
                </a:xfrm>
                <a:prstGeom prst="line">
                  <a:avLst/>
                </a:prstGeom>
                <a:ln w="25400">
                  <a:solidFill>
                    <a:srgbClr val="FF0000"/>
                  </a:solidFill>
                  <a:prstDash val="solid"/>
                  <a:headEnd type="stealth" w="lg" len="lg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3" name="Straight Connector 32"/>
                <p:cNvCxnSpPr/>
                <p:nvPr/>
              </p:nvCxnSpPr>
              <p:spPr>
                <a:xfrm>
                  <a:off x="3955980" y="1691640"/>
                  <a:ext cx="0" cy="2423160"/>
                </a:xfrm>
                <a:prstGeom prst="line">
                  <a:avLst/>
                </a:prstGeom>
                <a:ln w="25400">
                  <a:solidFill>
                    <a:srgbClr val="FF0000"/>
                  </a:solidFill>
                  <a:prstDash val="solid"/>
                  <a:headEnd type="stealth" w="lg" len="lg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38" name="TextBox 37"/>
                <p:cNvSpPr txBox="1"/>
                <p:nvPr/>
              </p:nvSpPr>
              <p:spPr>
                <a:xfrm>
                  <a:off x="3794760" y="1380567"/>
                  <a:ext cx="914400" cy="253916"/>
                </a:xfrm>
                <a:prstGeom prst="rect">
                  <a:avLst/>
                </a:prstGeom>
                <a:solidFill>
                  <a:srgbClr val="FFFF00">
                    <a:alpha val="50000"/>
                  </a:srgbClr>
                </a:solidFill>
                <a:scene3d>
                  <a:camera prst="orthographicFront">
                    <a:rot lat="0" lon="0" rev="0"/>
                  </a:camera>
                  <a:lightRig rig="threePt" dir="t"/>
                </a:scene3d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050" b="1" dirty="0" smtClean="0">
                      <a:solidFill>
                        <a:srgbClr val="FF0000"/>
                      </a:solidFill>
                    </a:rPr>
                    <a:t>QE Recovery</a:t>
                  </a:r>
                  <a:endParaRPr lang="en-US" sz="1050" b="1" dirty="0">
                    <a:solidFill>
                      <a:srgbClr val="FF0000"/>
                    </a:solidFill>
                  </a:endParaRPr>
                </a:p>
              </p:txBody>
            </p:sp>
            <p:cxnSp>
              <p:nvCxnSpPr>
                <p:cNvPr id="48" name="Straight Connector 47"/>
                <p:cNvCxnSpPr/>
                <p:nvPr/>
              </p:nvCxnSpPr>
              <p:spPr>
                <a:xfrm>
                  <a:off x="5763125" y="1822245"/>
                  <a:ext cx="0" cy="1828800"/>
                </a:xfrm>
                <a:prstGeom prst="line">
                  <a:avLst/>
                </a:prstGeom>
                <a:ln w="25400">
                  <a:solidFill>
                    <a:srgbClr val="FF0000"/>
                  </a:solidFill>
                  <a:prstDash val="solid"/>
                  <a:headEnd type="stealth" w="lg" len="lg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49" name="TextBox 48"/>
                <p:cNvSpPr txBox="1"/>
                <p:nvPr/>
              </p:nvSpPr>
              <p:spPr>
                <a:xfrm>
                  <a:off x="5717901" y="1361942"/>
                  <a:ext cx="914400" cy="253916"/>
                </a:xfrm>
                <a:prstGeom prst="rect">
                  <a:avLst/>
                </a:prstGeom>
                <a:solidFill>
                  <a:srgbClr val="FFFF00">
                    <a:alpha val="50000"/>
                  </a:srgbClr>
                </a:solidFill>
                <a:scene3d>
                  <a:camera prst="orthographicFront">
                    <a:rot lat="0" lon="0" rev="0"/>
                  </a:camera>
                  <a:lightRig rig="threePt" dir="t"/>
                </a:scene3d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050" b="1" dirty="0" smtClean="0">
                      <a:solidFill>
                        <a:srgbClr val="FF0000"/>
                      </a:solidFill>
                    </a:rPr>
                    <a:t>QE Recovery</a:t>
                  </a:r>
                  <a:endParaRPr lang="en-US" sz="1050" b="1" dirty="0">
                    <a:solidFill>
                      <a:srgbClr val="FF0000"/>
                    </a:solidFill>
                  </a:endParaRPr>
                </a:p>
              </p:txBody>
            </p:sp>
            <p:sp>
              <p:nvSpPr>
                <p:cNvPr id="50" name="TextBox 49"/>
                <p:cNvSpPr txBox="1"/>
                <p:nvPr/>
              </p:nvSpPr>
              <p:spPr>
                <a:xfrm>
                  <a:off x="7627376" y="1362239"/>
                  <a:ext cx="914400" cy="253916"/>
                </a:xfrm>
                <a:prstGeom prst="rect">
                  <a:avLst/>
                </a:prstGeom>
                <a:solidFill>
                  <a:srgbClr val="FFFF00">
                    <a:alpha val="50000"/>
                  </a:srgbClr>
                </a:solidFill>
                <a:scene3d>
                  <a:camera prst="orthographicFront">
                    <a:rot lat="0" lon="0" rev="0"/>
                  </a:camera>
                  <a:lightRig rig="threePt" dir="t"/>
                </a:scene3d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050" b="1" dirty="0" smtClean="0">
                      <a:solidFill>
                        <a:srgbClr val="FF0000"/>
                      </a:solidFill>
                    </a:rPr>
                    <a:t>QE Recovery</a:t>
                  </a:r>
                  <a:endParaRPr lang="en-US" sz="1050" b="1" dirty="0">
                    <a:solidFill>
                      <a:srgbClr val="FF0000"/>
                    </a:solidFill>
                  </a:endParaRPr>
                </a:p>
              </p:txBody>
            </p:sp>
            <p:grpSp>
              <p:nvGrpSpPr>
                <p:cNvPr id="7" name="Group 6"/>
                <p:cNvGrpSpPr/>
                <p:nvPr/>
              </p:nvGrpSpPr>
              <p:grpSpPr>
                <a:xfrm>
                  <a:off x="2209800" y="2076650"/>
                  <a:ext cx="1371600" cy="719051"/>
                  <a:chOff x="2209800" y="2076650"/>
                  <a:chExt cx="1371600" cy="719051"/>
                </a:xfrm>
              </p:grpSpPr>
              <p:grpSp>
                <p:nvGrpSpPr>
                  <p:cNvPr id="3" name="Group 2"/>
                  <p:cNvGrpSpPr/>
                  <p:nvPr/>
                </p:nvGrpSpPr>
                <p:grpSpPr>
                  <a:xfrm>
                    <a:off x="2312309" y="2121154"/>
                    <a:ext cx="1192891" cy="622046"/>
                    <a:chOff x="2312309" y="2121154"/>
                    <a:chExt cx="1192891" cy="622046"/>
                  </a:xfrm>
                </p:grpSpPr>
                <p:sp>
                  <p:nvSpPr>
                    <p:cNvPr id="23" name="TextBox 22"/>
                    <p:cNvSpPr txBox="1"/>
                    <p:nvPr/>
                  </p:nvSpPr>
                  <p:spPr>
                    <a:xfrm>
                      <a:off x="2397723" y="2121154"/>
                      <a:ext cx="346698" cy="276999"/>
                    </a:xfrm>
                    <a:prstGeom prst="rect">
                      <a:avLst/>
                    </a:prstGeom>
                    <a:solidFill>
                      <a:srgbClr val="66FF99"/>
                    </a:solidFill>
                    <a:ln>
                      <a:noFill/>
                    </a:ln>
                  </p:spPr>
                  <p:txBody>
                    <a:bodyPr wrap="none" rtlCol="0">
                      <a:spAutoFit/>
                    </a:bodyPr>
                    <a:lstStyle/>
                    <a:p>
                      <a:r>
                        <a:rPr lang="en-US" sz="1200" b="1" dirty="0" smtClean="0"/>
                        <a:t>RT</a:t>
                      </a:r>
                      <a:endParaRPr lang="en-US" sz="1200" b="1" dirty="0"/>
                    </a:p>
                  </p:txBody>
                </p:sp>
                <p:sp>
                  <p:nvSpPr>
                    <p:cNvPr id="51" name="TextBox 50"/>
                    <p:cNvSpPr txBox="1"/>
                    <p:nvPr/>
                  </p:nvSpPr>
                  <p:spPr>
                    <a:xfrm>
                      <a:off x="2931123" y="2126439"/>
                      <a:ext cx="402674" cy="276999"/>
                    </a:xfrm>
                    <a:prstGeom prst="rect">
                      <a:avLst/>
                    </a:prstGeom>
                    <a:solidFill>
                      <a:schemeClr val="accent4">
                        <a:lumMod val="40000"/>
                        <a:lumOff val="60000"/>
                      </a:schemeClr>
                    </a:solidFill>
                    <a:ln>
                      <a:noFill/>
                    </a:ln>
                  </p:spPr>
                  <p:txBody>
                    <a:bodyPr wrap="none" rtlCol="0">
                      <a:spAutoFit/>
                    </a:bodyPr>
                    <a:lstStyle/>
                    <a:p>
                      <a:r>
                        <a:rPr lang="en-US" sz="1200" b="1" dirty="0" smtClean="0"/>
                        <a:t>LN</a:t>
                      </a:r>
                      <a:r>
                        <a:rPr lang="en-US" sz="1200" b="1" baseline="-25000" dirty="0" smtClean="0"/>
                        <a:t>2</a:t>
                      </a:r>
                      <a:endParaRPr lang="en-US" sz="1200" b="1" baseline="-25000" dirty="0"/>
                    </a:p>
                  </p:txBody>
                </p:sp>
                <p:sp>
                  <p:nvSpPr>
                    <p:cNvPr id="53" name="TextBox 52"/>
                    <p:cNvSpPr txBox="1"/>
                    <p:nvPr/>
                  </p:nvSpPr>
                  <p:spPr>
                    <a:xfrm>
                      <a:off x="2312309" y="2466201"/>
                      <a:ext cx="1192891" cy="276999"/>
                    </a:xfrm>
                    <a:prstGeom prst="rect">
                      <a:avLst/>
                    </a:prstGeom>
                    <a:solidFill>
                      <a:schemeClr val="accent6">
                        <a:lumMod val="75000"/>
                      </a:schemeClr>
                    </a:solidFill>
                    <a:ln>
                      <a:noFill/>
                    </a:ln>
                  </p:spPr>
                  <p:txBody>
                    <a:bodyPr wrap="none" lIns="45720" rIns="45720" rtlCol="0">
                      <a:spAutoFit/>
                    </a:bodyPr>
                    <a:lstStyle/>
                    <a:p>
                      <a:r>
                        <a:rPr lang="en-US" sz="1200" b="1" dirty="0" smtClean="0"/>
                        <a:t>RT (Post Heating)</a:t>
                      </a:r>
                      <a:endParaRPr lang="en-US" sz="1200" b="1" baseline="-25000" dirty="0"/>
                    </a:p>
                  </p:txBody>
                </p:sp>
              </p:grpSp>
              <p:sp>
                <p:nvSpPr>
                  <p:cNvPr id="6" name="Rectangle 5"/>
                  <p:cNvSpPr/>
                  <p:nvPr/>
                </p:nvSpPr>
                <p:spPr>
                  <a:xfrm>
                    <a:off x="2209800" y="2076650"/>
                    <a:ext cx="1371600" cy="719051"/>
                  </a:xfrm>
                  <a:prstGeom prst="rect">
                    <a:avLst/>
                  </a:prstGeom>
                  <a:noFill/>
                  <a:ln w="12700">
                    <a:solidFill>
                      <a:schemeClr val="bg2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41" name="Group 40"/>
                <p:cNvGrpSpPr/>
                <p:nvPr/>
              </p:nvGrpSpPr>
              <p:grpSpPr>
                <a:xfrm>
                  <a:off x="2837623" y="1270536"/>
                  <a:ext cx="4854160" cy="558265"/>
                  <a:chOff x="2980950" y="485901"/>
                  <a:chExt cx="4966433" cy="606075"/>
                </a:xfrm>
              </p:grpSpPr>
              <p:sp>
                <p:nvSpPr>
                  <p:cNvPr id="42" name="TextBox 23"/>
                  <p:cNvSpPr txBox="1"/>
                  <p:nvPr/>
                </p:nvSpPr>
                <p:spPr>
                  <a:xfrm>
                    <a:off x="2980950" y="496351"/>
                    <a:ext cx="1029104" cy="595625"/>
                  </a:xfrm>
                  <a:prstGeom prst="rect">
                    <a:avLst/>
                  </a:prstGeom>
                  <a:solidFill>
                    <a:schemeClr val="bg1"/>
                  </a:solidFill>
                  <a:ln w="9525" cmpd="sng">
                    <a:solidFill>
                      <a:schemeClr val="lt1">
                        <a:shade val="50000"/>
                      </a:schemeClr>
                    </a:solidFill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>
                    <a:schemeClr val="dk1"/>
                  </a:fontRef>
                </p:style>
                <p:txBody>
                  <a:bodyPr wrap="square" rtlCol="0" anchor="ctr"/>
                  <a:lstStyle>
                    <a:lvl1pPr marL="0" indent="0">
                      <a:defRPr sz="110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indent="0">
                      <a:defRPr sz="110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indent="0">
                      <a:defRPr sz="110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indent="0">
                      <a:defRPr sz="110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indent="0">
                      <a:defRPr sz="110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indent="0">
                      <a:defRPr sz="110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indent="0">
                      <a:defRPr sz="110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indent="0">
                      <a:defRPr sz="110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indent="0">
                      <a:defRPr sz="110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/>
                    <a:r>
                      <a:rPr lang="en-US" sz="1100" dirty="0">
                        <a:solidFill>
                          <a:srgbClr val="0000FF"/>
                        </a:solidFill>
                      </a:rPr>
                      <a:t>Brief  heating 170 - 200 </a:t>
                    </a:r>
                    <a:r>
                      <a:rPr lang="en-US" sz="1100" dirty="0">
                        <a:solidFill>
                          <a:srgbClr val="0000FF"/>
                        </a:solidFill>
                        <a:effectLst/>
                        <a:latin typeface="+mn-lt"/>
                        <a:ea typeface="+mn-ea"/>
                        <a:cs typeface="+mn-cs"/>
                      </a:rPr>
                      <a:t>°</a:t>
                    </a:r>
                    <a:r>
                      <a:rPr lang="en-US" sz="1100" dirty="0">
                        <a:solidFill>
                          <a:srgbClr val="0000FF"/>
                        </a:solidFill>
                      </a:rPr>
                      <a:t>C,</a:t>
                    </a:r>
                  </a:p>
                  <a:p>
                    <a:pPr algn="ctr"/>
                    <a:r>
                      <a:rPr lang="en-US" sz="1100" dirty="0">
                        <a:solidFill>
                          <a:srgbClr val="0000FF"/>
                        </a:solidFill>
                      </a:rPr>
                      <a:t>H</a:t>
                    </a:r>
                    <a:r>
                      <a:rPr lang="en-US" sz="1100" baseline="-25000" dirty="0">
                        <a:solidFill>
                          <a:srgbClr val="0000FF"/>
                        </a:solidFill>
                      </a:rPr>
                      <a:t>2</a:t>
                    </a:r>
                    <a:r>
                      <a:rPr lang="en-US" sz="1100" dirty="0">
                        <a:solidFill>
                          <a:srgbClr val="0000FF"/>
                        </a:solidFill>
                      </a:rPr>
                      <a:t>O  34%</a:t>
                    </a:r>
                  </a:p>
                </p:txBody>
              </p:sp>
              <p:sp>
                <p:nvSpPr>
                  <p:cNvPr id="43" name="TextBox 26"/>
                  <p:cNvSpPr txBox="1"/>
                  <p:nvPr/>
                </p:nvSpPr>
                <p:spPr>
                  <a:xfrm>
                    <a:off x="4958307" y="496350"/>
                    <a:ext cx="1029104" cy="595625"/>
                  </a:xfrm>
                  <a:prstGeom prst="rect">
                    <a:avLst/>
                  </a:prstGeom>
                  <a:solidFill>
                    <a:schemeClr val="bg1"/>
                  </a:solidFill>
                  <a:ln w="9525" cmpd="sng">
                    <a:solidFill>
                      <a:schemeClr val="lt1">
                        <a:shade val="50000"/>
                      </a:schemeClr>
                    </a:solidFill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>
                    <a:schemeClr val="dk1"/>
                  </a:fontRef>
                </p:style>
                <p:txBody>
                  <a:bodyPr wrap="square" rtlCol="0" anchor="ctr"/>
                  <a:lstStyle>
                    <a:lvl1pPr marL="0" indent="0">
                      <a:defRPr sz="110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indent="0">
                      <a:defRPr sz="110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indent="0">
                      <a:defRPr sz="110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indent="0">
                      <a:defRPr sz="110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indent="0">
                      <a:defRPr sz="110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indent="0">
                      <a:defRPr sz="110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indent="0">
                      <a:defRPr sz="110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indent="0">
                      <a:defRPr sz="110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indent="0">
                      <a:defRPr sz="110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/>
                    <a:r>
                      <a:rPr lang="en-US" sz="1100" dirty="0">
                        <a:solidFill>
                          <a:srgbClr val="0000FF"/>
                        </a:solidFill>
                      </a:rPr>
                      <a:t>Brief  heating 170 - 200 </a:t>
                    </a:r>
                    <a:r>
                      <a:rPr lang="en-US" sz="1100" dirty="0">
                        <a:solidFill>
                          <a:srgbClr val="0000FF"/>
                        </a:solidFill>
                        <a:effectLst/>
                        <a:latin typeface="+mn-lt"/>
                        <a:ea typeface="+mn-ea"/>
                        <a:cs typeface="+mn-cs"/>
                      </a:rPr>
                      <a:t>°</a:t>
                    </a:r>
                    <a:r>
                      <a:rPr lang="en-US" sz="1100" dirty="0">
                        <a:solidFill>
                          <a:srgbClr val="0000FF"/>
                        </a:solidFill>
                      </a:rPr>
                      <a:t>C,</a:t>
                    </a:r>
                  </a:p>
                  <a:p>
                    <a:pPr algn="ctr"/>
                    <a:r>
                      <a:rPr lang="en-US" sz="1100" dirty="0">
                        <a:solidFill>
                          <a:srgbClr val="0000FF"/>
                        </a:solidFill>
                      </a:rPr>
                      <a:t>H</a:t>
                    </a:r>
                    <a:r>
                      <a:rPr lang="en-US" sz="1100" baseline="-25000" dirty="0">
                        <a:solidFill>
                          <a:srgbClr val="0000FF"/>
                        </a:solidFill>
                      </a:rPr>
                      <a:t>2</a:t>
                    </a:r>
                    <a:r>
                      <a:rPr lang="en-US" sz="1100" dirty="0">
                        <a:solidFill>
                          <a:srgbClr val="0000FF"/>
                        </a:solidFill>
                      </a:rPr>
                      <a:t>O  26%</a:t>
                    </a:r>
                  </a:p>
                </p:txBody>
              </p:sp>
              <p:sp>
                <p:nvSpPr>
                  <p:cNvPr id="44" name="TextBox 27"/>
                  <p:cNvSpPr txBox="1"/>
                  <p:nvPr/>
                </p:nvSpPr>
                <p:spPr>
                  <a:xfrm>
                    <a:off x="6918279" y="485901"/>
                    <a:ext cx="1029104" cy="595625"/>
                  </a:xfrm>
                  <a:prstGeom prst="rect">
                    <a:avLst/>
                  </a:prstGeom>
                  <a:solidFill>
                    <a:schemeClr val="bg1"/>
                  </a:solidFill>
                  <a:ln w="9525" cmpd="sng">
                    <a:solidFill>
                      <a:schemeClr val="lt1">
                        <a:shade val="50000"/>
                      </a:schemeClr>
                    </a:solidFill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>
                    <a:schemeClr val="dk1"/>
                  </a:fontRef>
                </p:style>
                <p:txBody>
                  <a:bodyPr wrap="square" rtlCol="0" anchor="ctr"/>
                  <a:lstStyle>
                    <a:lvl1pPr marL="0" indent="0">
                      <a:defRPr sz="110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indent="0">
                      <a:defRPr sz="110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indent="0">
                      <a:defRPr sz="110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indent="0">
                      <a:defRPr sz="110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indent="0">
                      <a:defRPr sz="110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indent="0">
                      <a:defRPr sz="110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indent="0">
                      <a:defRPr sz="110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indent="0">
                      <a:defRPr sz="110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indent="0">
                      <a:defRPr sz="110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/>
                    <a:r>
                      <a:rPr lang="en-US" sz="1100" dirty="0">
                        <a:solidFill>
                          <a:srgbClr val="0000FF"/>
                        </a:solidFill>
                      </a:rPr>
                      <a:t>Brief heating 170 - 200 </a:t>
                    </a:r>
                    <a:r>
                      <a:rPr lang="en-US" sz="1100" dirty="0">
                        <a:solidFill>
                          <a:srgbClr val="0000FF"/>
                        </a:solidFill>
                        <a:effectLst/>
                        <a:latin typeface="+mn-lt"/>
                        <a:ea typeface="+mn-ea"/>
                        <a:cs typeface="+mn-cs"/>
                      </a:rPr>
                      <a:t>°</a:t>
                    </a:r>
                    <a:r>
                      <a:rPr lang="en-US" sz="1100" dirty="0">
                        <a:solidFill>
                          <a:srgbClr val="0000FF"/>
                        </a:solidFill>
                      </a:rPr>
                      <a:t>C,</a:t>
                    </a:r>
                  </a:p>
                  <a:p>
                    <a:pPr algn="ctr"/>
                    <a:r>
                      <a:rPr lang="en-US" sz="1100" dirty="0">
                        <a:solidFill>
                          <a:srgbClr val="0000FF"/>
                        </a:solidFill>
                      </a:rPr>
                      <a:t>H</a:t>
                    </a:r>
                    <a:r>
                      <a:rPr lang="en-US" sz="1100" baseline="-25000" dirty="0">
                        <a:solidFill>
                          <a:srgbClr val="0000FF"/>
                        </a:solidFill>
                      </a:rPr>
                      <a:t>2</a:t>
                    </a:r>
                    <a:r>
                      <a:rPr lang="en-US" sz="1100" dirty="0">
                        <a:solidFill>
                          <a:srgbClr val="0000FF"/>
                        </a:solidFill>
                      </a:rPr>
                      <a:t>O  37%</a:t>
                    </a:r>
                  </a:p>
                </p:txBody>
              </p:sp>
            </p:grpSp>
          </p:grpSp>
          <p:cxnSp>
            <p:nvCxnSpPr>
              <p:cNvPr id="32" name="Straight Connector 31"/>
              <p:cNvCxnSpPr/>
              <p:nvPr/>
            </p:nvCxnSpPr>
            <p:spPr>
              <a:xfrm>
                <a:off x="3811852" y="1828800"/>
                <a:ext cx="0" cy="2560320"/>
              </a:xfrm>
              <a:prstGeom prst="line">
                <a:avLst/>
              </a:prstGeom>
              <a:ln w="22225">
                <a:solidFill>
                  <a:srgbClr val="0000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Straight Connector 33"/>
              <p:cNvCxnSpPr/>
              <p:nvPr/>
            </p:nvCxnSpPr>
            <p:spPr>
              <a:xfrm>
                <a:off x="5638800" y="1828800"/>
                <a:ext cx="0" cy="2560320"/>
              </a:xfrm>
              <a:prstGeom prst="line">
                <a:avLst/>
              </a:prstGeom>
              <a:ln w="22225">
                <a:solidFill>
                  <a:srgbClr val="0000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Straight Connector 34"/>
              <p:cNvCxnSpPr/>
              <p:nvPr/>
            </p:nvCxnSpPr>
            <p:spPr>
              <a:xfrm>
                <a:off x="7467600" y="1828800"/>
                <a:ext cx="0" cy="2560320"/>
              </a:xfrm>
              <a:prstGeom prst="line">
                <a:avLst/>
              </a:prstGeom>
              <a:ln w="22225">
                <a:solidFill>
                  <a:srgbClr val="0000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4" name="Rectangle 13"/>
            <p:cNvSpPr/>
            <p:nvPr/>
          </p:nvSpPr>
          <p:spPr>
            <a:xfrm>
              <a:off x="2416973" y="4495800"/>
              <a:ext cx="173349" cy="1524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9" name="Rectangle 38"/>
          <p:cNvSpPr/>
          <p:nvPr/>
        </p:nvSpPr>
        <p:spPr>
          <a:xfrm>
            <a:off x="990600" y="1188720"/>
            <a:ext cx="200218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/>
            <a:r>
              <a:rPr lang="en-US" sz="1400" dirty="0" smtClean="0">
                <a:latin typeface="Palatino Linotype" panose="02040502050505030304" pitchFamily="18" charset="0"/>
              </a:rPr>
              <a:t>Pre </a:t>
            </a:r>
            <a:r>
              <a:rPr lang="en-US" sz="1400" dirty="0">
                <a:latin typeface="Palatino Linotype" panose="02040502050505030304" pitchFamily="18" charset="0"/>
              </a:rPr>
              <a:t>bake vacuum </a:t>
            </a:r>
            <a:r>
              <a:rPr lang="en-US" sz="1400" dirty="0" smtClean="0">
                <a:latin typeface="Palatino Linotype" panose="02040502050505030304" pitchFamily="18" charset="0"/>
              </a:rPr>
              <a:t>~1.8</a:t>
            </a:r>
            <a:r>
              <a:rPr lang="en-US" sz="1400" dirty="0" smtClean="0">
                <a:latin typeface="Palatino Linotype" panose="02040502050505030304" pitchFamily="18" charset="0"/>
                <a:sym typeface="Symbol"/>
              </a:rPr>
              <a:t></a:t>
            </a:r>
            <a:r>
              <a:rPr lang="en-US" sz="1400" dirty="0" smtClean="0">
                <a:latin typeface="Palatino Linotype" panose="02040502050505030304" pitchFamily="18" charset="0"/>
              </a:rPr>
              <a:t>10</a:t>
            </a:r>
            <a:r>
              <a:rPr lang="en-US" sz="1400" baseline="30000" dirty="0" smtClean="0">
                <a:latin typeface="Palatino Linotype" panose="02040502050505030304" pitchFamily="18" charset="0"/>
              </a:rPr>
              <a:t>-8</a:t>
            </a:r>
            <a:r>
              <a:rPr lang="en-US" sz="1400" dirty="0" smtClean="0">
                <a:latin typeface="Palatino Linotype" panose="02040502050505030304" pitchFamily="18" charset="0"/>
              </a:rPr>
              <a:t> </a:t>
            </a:r>
            <a:r>
              <a:rPr lang="en-US" sz="1400" dirty="0">
                <a:latin typeface="Palatino Linotype" panose="02040502050505030304" pitchFamily="18" charset="0"/>
              </a:rPr>
              <a:t>Pa</a:t>
            </a:r>
          </a:p>
        </p:txBody>
      </p:sp>
    </p:spTree>
    <p:extLst>
      <p:ext uri="{BB962C8B-B14F-4D97-AF65-F5344CB8AC3E}">
        <p14:creationId xmlns:p14="http://schemas.microsoft.com/office/powerpoint/2010/main" val="875959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8580" y="274320"/>
            <a:ext cx="8859219" cy="523220"/>
          </a:xfrm>
        </p:spPr>
        <p:txBody>
          <a:bodyPr wrap="square">
            <a:spAutoFit/>
          </a:bodyPr>
          <a:lstStyle/>
          <a:p>
            <a:pPr algn="ctr"/>
            <a:r>
              <a:rPr lang="en-US" sz="2800" b="1" kern="0" dirty="0" smtClean="0">
                <a:latin typeface="Palatino Linotype" panose="02040502050505030304" pitchFamily="18" charset="0"/>
              </a:rPr>
              <a:t>Distinguishing QE Drop due to Contamination</a:t>
            </a:r>
            <a:endParaRPr lang="en-US" sz="2800" b="1" kern="0" dirty="0">
              <a:latin typeface="Palatino Linotype" panose="0204050205050503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2A7BFF-916E-4569-B613-767D8767FE5F}" type="slidenum">
              <a:rPr lang="en-US" smtClean="0"/>
              <a:t>9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82021" y="4876800"/>
            <a:ext cx="9061979" cy="14311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b="1" dirty="0" smtClean="0">
                <a:latin typeface="Palatino Linotype" panose="02040502050505030304" pitchFamily="18" charset="0"/>
              </a:rPr>
              <a:t>NO</a:t>
            </a:r>
            <a:r>
              <a:rPr lang="en-US" b="1" dirty="0" smtClean="0">
                <a:solidFill>
                  <a:srgbClr val="FF0000"/>
                </a:solidFill>
                <a:latin typeface="Palatino Linotype" panose="02040502050505030304" pitchFamily="18" charset="0"/>
              </a:rPr>
              <a:t> </a:t>
            </a:r>
            <a:r>
              <a:rPr lang="en-US" b="1" dirty="0" smtClean="0">
                <a:latin typeface="Palatino Linotype" panose="02040502050505030304" pitchFamily="18" charset="0"/>
              </a:rPr>
              <a:t>Systematic </a:t>
            </a:r>
            <a:r>
              <a:rPr lang="en-US" b="1" dirty="0">
                <a:latin typeface="Palatino Linotype" panose="02040502050505030304" pitchFamily="18" charset="0"/>
              </a:rPr>
              <a:t>decrease in QE at RT </a:t>
            </a:r>
            <a:r>
              <a:rPr lang="en-US" dirty="0">
                <a:latin typeface="Palatino Linotype" panose="02040502050505030304" pitchFamily="18" charset="0"/>
              </a:rPr>
              <a:t>in </a:t>
            </a:r>
            <a:r>
              <a:rPr lang="en-US" b="1" dirty="0">
                <a:latin typeface="Palatino Linotype" panose="02040502050505030304" pitchFamily="18" charset="0"/>
              </a:rPr>
              <a:t>repeated cooling </a:t>
            </a:r>
            <a:r>
              <a:rPr lang="en-US" b="1" dirty="0" smtClean="0">
                <a:latin typeface="Palatino Linotype" panose="02040502050505030304" pitchFamily="18" charset="0"/>
              </a:rPr>
              <a:t>events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b="1" dirty="0" smtClean="0">
                <a:latin typeface="Palatino Linotype" panose="02040502050505030304" pitchFamily="18" charset="0"/>
              </a:rPr>
              <a:t>NO </a:t>
            </a:r>
            <a:r>
              <a:rPr lang="en-US" b="1" dirty="0">
                <a:solidFill>
                  <a:srgbClr val="FF0000"/>
                </a:solidFill>
                <a:latin typeface="Palatino Linotype" panose="02040502050505030304" pitchFamily="18" charset="0"/>
              </a:rPr>
              <a:t>QE Rejuvenation</a:t>
            </a:r>
            <a:r>
              <a:rPr lang="en-US" b="1" dirty="0">
                <a:solidFill>
                  <a:srgbClr val="00CC00"/>
                </a:solidFill>
                <a:latin typeface="Palatino Linotype" panose="02040502050505030304" pitchFamily="18" charset="0"/>
              </a:rPr>
              <a:t> </a:t>
            </a:r>
            <a:r>
              <a:rPr lang="en-US" dirty="0" smtClean="0">
                <a:latin typeface="Palatino Linotype" panose="02040502050505030304" pitchFamily="18" charset="0"/>
              </a:rPr>
              <a:t>from </a:t>
            </a:r>
            <a:r>
              <a:rPr lang="en-US" dirty="0">
                <a:solidFill>
                  <a:srgbClr val="0000FF"/>
                </a:solidFill>
                <a:latin typeface="Palatino Linotype" panose="02040502050505030304" pitchFamily="18" charset="0"/>
              </a:rPr>
              <a:t>brief heating  at 170-200 </a:t>
            </a:r>
            <a:r>
              <a:rPr lang="en-US" dirty="0">
                <a:solidFill>
                  <a:srgbClr val="0000FF"/>
                </a:solidFill>
                <a:latin typeface="Palatino Linotype" panose="02040502050505030304" pitchFamily="18" charset="0"/>
                <a:sym typeface="Symbol"/>
              </a:rPr>
              <a:t></a:t>
            </a:r>
            <a:r>
              <a:rPr lang="en-US" dirty="0">
                <a:solidFill>
                  <a:srgbClr val="0000FF"/>
                </a:solidFill>
                <a:latin typeface="Palatino Linotype" panose="02040502050505030304" pitchFamily="18" charset="0"/>
              </a:rPr>
              <a:t>C </a:t>
            </a:r>
            <a:r>
              <a:rPr lang="en-US" dirty="0" smtClean="0">
                <a:latin typeface="Palatino Linotype" panose="02040502050505030304" pitchFamily="18" charset="0"/>
              </a:rPr>
              <a:t>in </a:t>
            </a:r>
            <a:r>
              <a:rPr lang="en-US" dirty="0">
                <a:latin typeface="Palatino Linotype" panose="02040502050505030304" pitchFamily="18" charset="0"/>
              </a:rPr>
              <a:t>the </a:t>
            </a:r>
            <a:r>
              <a:rPr lang="en-US" dirty="0" smtClean="0">
                <a:latin typeface="Palatino Linotype" panose="02040502050505030304" pitchFamily="18" charset="0"/>
              </a:rPr>
              <a:t>baked system</a:t>
            </a:r>
          </a:p>
          <a:p>
            <a:pPr marL="742950" lvl="1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dirty="0" smtClean="0">
                <a:latin typeface="Palatino Linotype" panose="02040502050505030304" pitchFamily="18" charset="0"/>
              </a:rPr>
              <a:t> </a:t>
            </a:r>
            <a:r>
              <a:rPr lang="en-US" b="1" dirty="0" smtClean="0">
                <a:solidFill>
                  <a:srgbClr val="FF0000"/>
                </a:solidFill>
                <a:latin typeface="Palatino Linotype" panose="02040502050505030304" pitchFamily="18" charset="0"/>
              </a:rPr>
              <a:t>minimal water adsorption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b="1" dirty="0" smtClean="0">
                <a:latin typeface="Palatino Linotype" panose="02040502050505030304" pitchFamily="18" charset="0"/>
              </a:rPr>
              <a:t>QE degradation </a:t>
            </a:r>
            <a:r>
              <a:rPr lang="en-US" dirty="0" smtClean="0">
                <a:latin typeface="Palatino Linotype" panose="02040502050505030304" pitchFamily="18" charset="0"/>
              </a:rPr>
              <a:t>due to </a:t>
            </a:r>
            <a:r>
              <a:rPr lang="en-US" b="1" dirty="0" smtClean="0">
                <a:latin typeface="Palatino Linotype" panose="02040502050505030304" pitchFamily="18" charset="0"/>
              </a:rPr>
              <a:t>photocathode lifetime</a:t>
            </a:r>
            <a:r>
              <a:rPr lang="en-US" dirty="0" smtClean="0">
                <a:latin typeface="Palatino Linotype" panose="02040502050505030304" pitchFamily="18" charset="0"/>
              </a:rPr>
              <a:t> in chamber</a:t>
            </a:r>
            <a:endParaRPr lang="en-US" dirty="0">
              <a:latin typeface="Palatino Linotype" panose="02040502050505030304" pitchFamily="18" charset="0"/>
            </a:endParaRPr>
          </a:p>
        </p:txBody>
      </p:sp>
      <p:grpSp>
        <p:nvGrpSpPr>
          <p:cNvPr id="19" name="Group 18"/>
          <p:cNvGrpSpPr/>
          <p:nvPr/>
        </p:nvGrpSpPr>
        <p:grpSpPr>
          <a:xfrm>
            <a:off x="1828800" y="822960"/>
            <a:ext cx="6172200" cy="4114800"/>
            <a:chOff x="1828800" y="822960"/>
            <a:chExt cx="6172200" cy="4114800"/>
          </a:xfrm>
        </p:grpSpPr>
        <p:cxnSp>
          <p:nvCxnSpPr>
            <p:cNvPr id="57" name="Straight Connector 56"/>
            <p:cNvCxnSpPr/>
            <p:nvPr/>
          </p:nvCxnSpPr>
          <p:spPr>
            <a:xfrm>
              <a:off x="4267200" y="2057400"/>
              <a:ext cx="1676400" cy="2057400"/>
            </a:xfrm>
            <a:prstGeom prst="line">
              <a:avLst/>
            </a:prstGeom>
            <a:ln w="15875">
              <a:solidFill>
                <a:srgbClr val="66FF66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>
              <a:off x="2791325" y="1999650"/>
              <a:ext cx="1369089" cy="28875"/>
            </a:xfrm>
            <a:prstGeom prst="line">
              <a:avLst/>
            </a:prstGeom>
            <a:ln w="15875">
              <a:solidFill>
                <a:srgbClr val="66FF66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aphicFrame>
          <p:nvGraphicFramePr>
            <p:cNvPr id="29" name="Chart 28"/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3120795629"/>
                </p:ext>
              </p:extLst>
            </p:nvPr>
          </p:nvGraphicFramePr>
          <p:xfrm>
            <a:off x="1828800" y="822960"/>
            <a:ext cx="4739639" cy="411480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3"/>
            </a:graphicData>
          </a:graphic>
        </p:graphicFrame>
        <p:sp>
          <p:nvSpPr>
            <p:cNvPr id="50" name="TextBox 49"/>
            <p:cNvSpPr txBox="1"/>
            <p:nvPr/>
          </p:nvSpPr>
          <p:spPr>
            <a:xfrm>
              <a:off x="5785458" y="3468165"/>
              <a:ext cx="731520" cy="457200"/>
            </a:xfrm>
            <a:prstGeom prst="rect">
              <a:avLst/>
            </a:prstGeom>
            <a:solidFill>
              <a:srgbClr val="FFFF00">
                <a:alpha val="50000"/>
              </a:srgbClr>
            </a:solidFill>
            <a:scene3d>
              <a:camera prst="orthographicFront">
                <a:rot lat="0" lon="0" rev="0"/>
              </a:camera>
              <a:lightRig rig="threePt" dir="t"/>
            </a:scene3d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050" b="1" dirty="0" smtClean="0">
                  <a:solidFill>
                    <a:srgbClr val="FF0000"/>
                  </a:solidFill>
                </a:rPr>
                <a:t>NO QE Recovery</a:t>
              </a:r>
              <a:endParaRPr lang="en-US" sz="1050" b="1" dirty="0">
                <a:solidFill>
                  <a:srgbClr val="FF0000"/>
                </a:solidFill>
              </a:endParaRPr>
            </a:p>
          </p:txBody>
        </p:sp>
        <p:grpSp>
          <p:nvGrpSpPr>
            <p:cNvPr id="7" name="Group 6"/>
            <p:cNvGrpSpPr/>
            <p:nvPr/>
          </p:nvGrpSpPr>
          <p:grpSpPr>
            <a:xfrm>
              <a:off x="6629400" y="2290152"/>
              <a:ext cx="1371600" cy="719051"/>
              <a:chOff x="2209800" y="2076650"/>
              <a:chExt cx="1371600" cy="719051"/>
            </a:xfrm>
          </p:grpSpPr>
          <p:grpSp>
            <p:nvGrpSpPr>
              <p:cNvPr id="3" name="Group 2"/>
              <p:cNvGrpSpPr/>
              <p:nvPr/>
            </p:nvGrpSpPr>
            <p:grpSpPr>
              <a:xfrm>
                <a:off x="2312309" y="2121154"/>
                <a:ext cx="1192891" cy="622046"/>
                <a:chOff x="2312309" y="2121154"/>
                <a:chExt cx="1192891" cy="622046"/>
              </a:xfrm>
            </p:grpSpPr>
            <p:sp>
              <p:nvSpPr>
                <p:cNvPr id="23" name="TextBox 22"/>
                <p:cNvSpPr txBox="1"/>
                <p:nvPr/>
              </p:nvSpPr>
              <p:spPr>
                <a:xfrm>
                  <a:off x="2397723" y="2121154"/>
                  <a:ext cx="346698" cy="276999"/>
                </a:xfrm>
                <a:prstGeom prst="rect">
                  <a:avLst/>
                </a:prstGeom>
                <a:solidFill>
                  <a:srgbClr val="66FF66"/>
                </a:solidFill>
                <a:ln>
                  <a:noFill/>
                </a:ln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200" b="1" dirty="0" smtClean="0"/>
                    <a:t>RT</a:t>
                  </a:r>
                  <a:endParaRPr lang="en-US" sz="1200" b="1" dirty="0"/>
                </a:p>
              </p:txBody>
            </p:sp>
            <p:sp>
              <p:nvSpPr>
                <p:cNvPr id="51" name="TextBox 50"/>
                <p:cNvSpPr txBox="1"/>
                <p:nvPr/>
              </p:nvSpPr>
              <p:spPr>
                <a:xfrm>
                  <a:off x="2931123" y="2126439"/>
                  <a:ext cx="402674" cy="276999"/>
                </a:xfrm>
                <a:prstGeom prst="rect">
                  <a:avLst/>
                </a:prstGeom>
                <a:solidFill>
                  <a:schemeClr val="accent4">
                    <a:lumMod val="40000"/>
                    <a:lumOff val="60000"/>
                  </a:schemeClr>
                </a:solidFill>
                <a:ln>
                  <a:noFill/>
                </a:ln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200" b="1" dirty="0" smtClean="0"/>
                    <a:t>LN</a:t>
                  </a:r>
                  <a:r>
                    <a:rPr lang="en-US" sz="1200" b="1" baseline="-25000" dirty="0" smtClean="0"/>
                    <a:t>2</a:t>
                  </a:r>
                  <a:endParaRPr lang="en-US" sz="1200" b="1" baseline="-25000" dirty="0"/>
                </a:p>
              </p:txBody>
            </p:sp>
            <p:sp>
              <p:nvSpPr>
                <p:cNvPr id="53" name="TextBox 52"/>
                <p:cNvSpPr txBox="1"/>
                <p:nvPr/>
              </p:nvSpPr>
              <p:spPr>
                <a:xfrm>
                  <a:off x="2312309" y="2466201"/>
                  <a:ext cx="1192891" cy="276999"/>
                </a:xfrm>
                <a:prstGeom prst="rect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wrap="none" lIns="45720" rIns="45720" rtlCol="0">
                  <a:spAutoFit/>
                </a:bodyPr>
                <a:lstStyle/>
                <a:p>
                  <a:r>
                    <a:rPr lang="en-US" sz="1200" b="1" dirty="0" smtClean="0"/>
                    <a:t>RT (Post Heating)</a:t>
                  </a:r>
                  <a:endParaRPr lang="en-US" sz="1200" b="1" baseline="-25000" dirty="0"/>
                </a:p>
              </p:txBody>
            </p:sp>
          </p:grpSp>
          <p:sp>
            <p:nvSpPr>
              <p:cNvPr id="6" name="Rectangle 5"/>
              <p:cNvSpPr/>
              <p:nvPr/>
            </p:nvSpPr>
            <p:spPr>
              <a:xfrm>
                <a:off x="2209800" y="2076650"/>
                <a:ext cx="1371600" cy="719051"/>
              </a:xfrm>
              <a:prstGeom prst="rect">
                <a:avLst/>
              </a:prstGeom>
              <a:noFill/>
              <a:ln w="12700">
                <a:solidFill>
                  <a:schemeClr val="bg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30" name="TextBox 1"/>
            <p:cNvSpPr txBox="1"/>
            <p:nvPr/>
          </p:nvSpPr>
          <p:spPr>
            <a:xfrm>
              <a:off x="5295626" y="1390050"/>
              <a:ext cx="914400" cy="640080"/>
            </a:xfrm>
            <a:prstGeom prst="rect">
              <a:avLst/>
            </a:prstGeom>
            <a:solidFill>
              <a:schemeClr val="lt1"/>
            </a:solidFill>
            <a:ln w="9525" cmpd="sng">
              <a:solidFill>
                <a:schemeClr val="lt1">
                  <a:shade val="50000"/>
                </a:schemeClr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wrap="square" lIns="45720" rIns="45720" rtlCol="0" anchor="t"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1100" dirty="0">
                  <a:solidFill>
                    <a:srgbClr val="0000FF"/>
                  </a:solidFill>
                </a:rPr>
                <a:t>Heating </a:t>
              </a:r>
              <a:br>
                <a:rPr lang="en-US" sz="1100" dirty="0">
                  <a:solidFill>
                    <a:srgbClr val="0000FF"/>
                  </a:solidFill>
                </a:rPr>
              </a:br>
              <a:r>
                <a:rPr lang="en-US" sz="1100" dirty="0">
                  <a:solidFill>
                    <a:srgbClr val="0000FF"/>
                  </a:solidFill>
                </a:rPr>
                <a:t>170 - 200 </a:t>
              </a:r>
              <a:r>
                <a:rPr lang="en-US" sz="1100" dirty="0">
                  <a:solidFill>
                    <a:srgbClr val="0000FF"/>
                  </a:solidFill>
                  <a:effectLst/>
                  <a:latin typeface="+mn-lt"/>
                  <a:ea typeface="+mn-ea"/>
                  <a:cs typeface="+mn-cs"/>
                </a:rPr>
                <a:t>°</a:t>
              </a:r>
              <a:r>
                <a:rPr lang="en-US" sz="1100" dirty="0">
                  <a:solidFill>
                    <a:srgbClr val="0000FF"/>
                  </a:solidFill>
                </a:rPr>
                <a:t>C,</a:t>
              </a:r>
            </a:p>
            <a:p>
              <a:pPr algn="ctr"/>
              <a:r>
                <a:rPr lang="en-US" sz="1100" dirty="0">
                  <a:solidFill>
                    <a:srgbClr val="0000FF"/>
                  </a:solidFill>
                </a:rPr>
                <a:t>H</a:t>
              </a:r>
              <a:r>
                <a:rPr lang="en-US" sz="1100" baseline="-25000" dirty="0">
                  <a:solidFill>
                    <a:srgbClr val="0000FF"/>
                  </a:solidFill>
                </a:rPr>
                <a:t>2</a:t>
              </a:r>
              <a:r>
                <a:rPr lang="en-US" sz="1100" dirty="0">
                  <a:solidFill>
                    <a:srgbClr val="0000FF"/>
                  </a:solidFill>
                </a:rPr>
                <a:t>O  7.1% </a:t>
              </a:r>
            </a:p>
          </p:txBody>
        </p:sp>
      </p:grpSp>
      <p:sp>
        <p:nvSpPr>
          <p:cNvPr id="20" name="Rectangle 19"/>
          <p:cNvSpPr/>
          <p:nvPr/>
        </p:nvSpPr>
        <p:spPr>
          <a:xfrm>
            <a:off x="2569818" y="1188720"/>
            <a:ext cx="200218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/>
            <a:r>
              <a:rPr lang="en-US" sz="1400" dirty="0">
                <a:latin typeface="Palatino Linotype" panose="02040502050505030304" pitchFamily="18" charset="0"/>
              </a:rPr>
              <a:t>Post bake vacuum </a:t>
            </a:r>
            <a:r>
              <a:rPr lang="en-US" sz="1400" dirty="0" smtClean="0">
                <a:latin typeface="Palatino Linotype" panose="02040502050505030304" pitchFamily="18" charset="0"/>
              </a:rPr>
              <a:t>~</a:t>
            </a:r>
            <a:r>
              <a:rPr lang="en-US" sz="1400" dirty="0">
                <a:latin typeface="Palatino Linotype" panose="02040502050505030304" pitchFamily="18" charset="0"/>
              </a:rPr>
              <a:t>1.4</a:t>
            </a:r>
            <a:r>
              <a:rPr lang="en-US" sz="1400" dirty="0">
                <a:latin typeface="Palatino Linotype" panose="02040502050505030304" pitchFamily="18" charset="0"/>
                <a:sym typeface="Symbol"/>
              </a:rPr>
              <a:t></a:t>
            </a:r>
            <a:r>
              <a:rPr lang="en-US" sz="1400" dirty="0">
                <a:latin typeface="Palatino Linotype" panose="02040502050505030304" pitchFamily="18" charset="0"/>
              </a:rPr>
              <a:t>10</a:t>
            </a:r>
            <a:r>
              <a:rPr lang="en-US" sz="1400" baseline="30000" dirty="0">
                <a:latin typeface="Palatino Linotype" panose="02040502050505030304" pitchFamily="18" charset="0"/>
              </a:rPr>
              <a:t>-9</a:t>
            </a:r>
            <a:r>
              <a:rPr lang="en-US" sz="1400" dirty="0">
                <a:latin typeface="Palatino Linotype" panose="02040502050505030304" pitchFamily="18" charset="0"/>
              </a:rPr>
              <a:t> Pa</a:t>
            </a:r>
          </a:p>
        </p:txBody>
      </p:sp>
    </p:spTree>
    <p:extLst>
      <p:ext uri="{BB962C8B-B14F-4D97-AF65-F5344CB8AC3E}">
        <p14:creationId xmlns:p14="http://schemas.microsoft.com/office/powerpoint/2010/main" val="38086370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1523</TotalTime>
  <Words>1313</Words>
  <Application>Microsoft Office PowerPoint</Application>
  <PresentationFormat>On-screen Show (4:3)</PresentationFormat>
  <Paragraphs>229</Paragraphs>
  <Slides>21</Slides>
  <Notes>7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3" baseType="lpstr">
      <vt:lpstr>Office Theme</vt:lpstr>
      <vt:lpstr>Equation</vt:lpstr>
      <vt:lpstr>Study of bialkali antimonide photocathode on NB substrate at Jlab</vt:lpstr>
      <vt:lpstr>PowerPoint Presentation</vt:lpstr>
      <vt:lpstr>Motivation</vt:lpstr>
      <vt:lpstr>PowerPoint Presentation</vt:lpstr>
      <vt:lpstr>Bialkali Antimonide Photocathode by Codeposition</vt:lpstr>
      <vt:lpstr>Photocathode QE at Cryogenic Condition</vt:lpstr>
      <vt:lpstr>Vacuum Conditions</vt:lpstr>
      <vt:lpstr>Distinguishing QE Drop due to Contamination</vt:lpstr>
      <vt:lpstr>Distinguishing QE Drop due to Contamination</vt:lpstr>
      <vt:lpstr>Reproducible QE in Cryocooled Photocathode</vt:lpstr>
      <vt:lpstr>A shift in spectral response when cooled</vt:lpstr>
      <vt:lpstr>Analysis Approach</vt:lpstr>
      <vt:lpstr>Applying Fowler’s Model to the Experimental Data Allows to Estimate QE at 2 K</vt:lpstr>
      <vt:lpstr>Estimated QE Spectral Response at 2K</vt:lpstr>
      <vt:lpstr>Conclusions</vt:lpstr>
      <vt:lpstr>PowerPoint Presentation</vt:lpstr>
      <vt:lpstr>Backup Slides</vt:lpstr>
      <vt:lpstr>Pre-bake</vt:lpstr>
      <vt:lpstr>Post-bake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Source</dc:creator>
  <cp:lastModifiedBy>Mathew Poelker</cp:lastModifiedBy>
  <cp:revision>209</cp:revision>
  <cp:lastPrinted>2016-10-16T05:08:46Z</cp:lastPrinted>
  <dcterms:created xsi:type="dcterms:W3CDTF">2016-10-10T13:45:58Z</dcterms:created>
  <dcterms:modified xsi:type="dcterms:W3CDTF">2017-02-16T19:37:58Z</dcterms:modified>
</cp:coreProperties>
</file>