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Microsoft_Equation1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embeddings/oleObject11.bin" ContentType="application/vnd.openxmlformats-officedocument.oleObject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65" r:id="rId2"/>
    <p:sldId id="313" r:id="rId3"/>
    <p:sldId id="266" r:id="rId4"/>
    <p:sldId id="310" r:id="rId5"/>
    <p:sldId id="311" r:id="rId6"/>
    <p:sldId id="291" r:id="rId7"/>
    <p:sldId id="292" r:id="rId8"/>
    <p:sldId id="293" r:id="rId9"/>
    <p:sldId id="312" r:id="rId10"/>
    <p:sldId id="295" r:id="rId11"/>
    <p:sldId id="296" r:id="rId12"/>
    <p:sldId id="300" r:id="rId13"/>
    <p:sldId id="305" r:id="rId14"/>
    <p:sldId id="306" r:id="rId15"/>
    <p:sldId id="308" r:id="rId16"/>
    <p:sldId id="307" r:id="rId17"/>
    <p:sldId id="302" r:id="rId18"/>
    <p:sldId id="309" r:id="rId19"/>
    <p:sldId id="303" r:id="rId20"/>
    <p:sldId id="304" r:id="rId21"/>
    <p:sldId id="297" r:id="rId22"/>
    <p:sldId id="278" r:id="rId23"/>
    <p:sldId id="289" r:id="rId24"/>
    <p:sldId id="286" r:id="rId25"/>
    <p:sldId id="287" r:id="rId26"/>
    <p:sldId id="288" r:id="rId27"/>
    <p:sldId id="271" r:id="rId28"/>
    <p:sldId id="274" r:id="rId29"/>
    <p:sldId id="275" r:id="rId30"/>
    <p:sldId id="277" r:id="rId31"/>
    <p:sldId id="283" r:id="rId32"/>
  </p:sldIdLst>
  <p:sldSz cx="9144000" cy="6858000" type="screen4x3"/>
  <p:notesSz cx="7023100" cy="9309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BA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70" autoAdjust="0"/>
    <p:restoredTop sz="99208" autoAdjust="0"/>
  </p:normalViewPr>
  <p:slideViewPr>
    <p:cSldViewPr snapToGrid="0" snapToObjects="1">
      <p:cViewPr>
        <p:scale>
          <a:sx n="116" d="100"/>
          <a:sy n="116" d="100"/>
        </p:scale>
        <p:origin x="-696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1.bin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/>
            </a:pPr>
            <a:r>
              <a:rPr lang="en-US" sz="1000" b="0" dirty="0" smtClean="0"/>
              <a:t>Example: Waveform  that kicks 1 in every 10 bunches</a:t>
            </a:r>
          </a:p>
          <a:p>
            <a:pPr>
              <a:defRPr sz="1000" b="0"/>
            </a:pPr>
            <a:r>
              <a:rPr lang="en-US" sz="1000" b="0" dirty="0" smtClean="0"/>
              <a:t>bunch </a:t>
            </a:r>
            <a:r>
              <a:rPr lang="en-US" sz="1000" b="0" dirty="0" err="1" smtClean="0"/>
              <a:t>reprate</a:t>
            </a:r>
            <a:r>
              <a:rPr lang="en-US" sz="1000" b="0" dirty="0" smtClean="0"/>
              <a:t> 476MHz</a:t>
            </a:r>
            <a:endParaRPr lang="en-US" sz="1000" b="0" dirty="0"/>
          </a:p>
          <a:p>
            <a:pPr>
              <a:defRPr sz="1000" b="0"/>
            </a:pPr>
            <a:r>
              <a:rPr lang="en-US" sz="1000" b="0" dirty="0" smtClean="0"/>
              <a:t>Synthesized with 9 </a:t>
            </a:r>
            <a:r>
              <a:rPr lang="en-US" sz="1000" b="0" dirty="0"/>
              <a:t>RF </a:t>
            </a:r>
            <a:r>
              <a:rPr lang="en-US" sz="1000" b="0" dirty="0" smtClean="0"/>
              <a:t>harmonics and 1 DC mode</a:t>
            </a:r>
            <a:endParaRPr lang="en-US" sz="1000" b="0" dirty="0"/>
          </a:p>
        </c:rich>
      </c:tx>
      <c:layout>
        <c:manualLayout>
          <c:xMode val="edge"/>
          <c:yMode val="edge"/>
          <c:x val="0.176439116985377"/>
          <c:y val="0.0029472878390201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6114542220544"/>
          <c:y val="0.22299321959755"/>
          <c:w val="0.698164135733033"/>
          <c:h val="0.581313429571304"/>
        </c:manualLayout>
      </c:layout>
      <c:scatterChart>
        <c:scatterStyle val="lineMarker"/>
        <c:varyColors val="0"/>
        <c:ser>
          <c:idx val="13"/>
          <c:order val="0"/>
          <c:tx>
            <c:v>Synthesized waveform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'10-10'!$B$8:$B$211</c:f>
              <c:numCache>
                <c:formatCode>0.00E+00</c:formatCode>
                <c:ptCount val="204"/>
                <c:pt idx="0">
                  <c:v>0.0</c:v>
                </c:pt>
                <c:pt idx="1">
                  <c:v>0.0157358807474281</c:v>
                </c:pt>
                <c:pt idx="2">
                  <c:v>0.0314717614948562</c:v>
                </c:pt>
                <c:pt idx="3">
                  <c:v>0.0456340541675415</c:v>
                </c:pt>
                <c:pt idx="4">
                  <c:v>0.0629435229897124</c:v>
                </c:pt>
                <c:pt idx="5">
                  <c:v>0.0786794037371405</c:v>
                </c:pt>
                <c:pt idx="6">
                  <c:v>0.0944152844845685</c:v>
                </c:pt>
                <c:pt idx="7">
                  <c:v>0.125887045979425</c:v>
                </c:pt>
                <c:pt idx="8">
                  <c:v>0.157358807474281</c:v>
                </c:pt>
                <c:pt idx="9">
                  <c:v>0.188830568969137</c:v>
                </c:pt>
                <c:pt idx="10">
                  <c:v>0.220302330463993</c:v>
                </c:pt>
                <c:pt idx="11">
                  <c:v>0.251774091958849</c:v>
                </c:pt>
                <c:pt idx="12">
                  <c:v>0.283245853453706</c:v>
                </c:pt>
                <c:pt idx="13">
                  <c:v>0.314717614948562</c:v>
                </c:pt>
                <c:pt idx="14">
                  <c:v>0.346189376443418</c:v>
                </c:pt>
                <c:pt idx="15">
                  <c:v>0.377661137938274</c:v>
                </c:pt>
                <c:pt idx="16">
                  <c:v>0.40913289943313</c:v>
                </c:pt>
                <c:pt idx="17">
                  <c:v>0.440604660927987</c:v>
                </c:pt>
                <c:pt idx="18">
                  <c:v>0.472076422422843</c:v>
                </c:pt>
                <c:pt idx="19">
                  <c:v>0.503548183917699</c:v>
                </c:pt>
                <c:pt idx="20">
                  <c:v>0.535019945412555</c:v>
                </c:pt>
                <c:pt idx="21">
                  <c:v>0.566491706907411</c:v>
                </c:pt>
                <c:pt idx="22">
                  <c:v>0.597963468402267</c:v>
                </c:pt>
                <c:pt idx="23">
                  <c:v>0.629435229897123</c:v>
                </c:pt>
                <c:pt idx="24">
                  <c:v>0.66090699139198</c:v>
                </c:pt>
                <c:pt idx="25">
                  <c:v>0.692378752886836</c:v>
                </c:pt>
                <c:pt idx="26">
                  <c:v>0.723850514381692</c:v>
                </c:pt>
                <c:pt idx="27">
                  <c:v>0.755322275876548</c:v>
                </c:pt>
                <c:pt idx="28">
                  <c:v>0.786794037371405</c:v>
                </c:pt>
                <c:pt idx="29">
                  <c:v>0.81826579886626</c:v>
                </c:pt>
                <c:pt idx="30">
                  <c:v>0.849737560361117</c:v>
                </c:pt>
                <c:pt idx="31">
                  <c:v>0.881209321855973</c:v>
                </c:pt>
                <c:pt idx="32">
                  <c:v>0.912681083350829</c:v>
                </c:pt>
                <c:pt idx="33">
                  <c:v>0.944152844845685</c:v>
                </c:pt>
                <c:pt idx="34">
                  <c:v>0.975624606340542</c:v>
                </c:pt>
                <c:pt idx="35">
                  <c:v>1.007096367835397</c:v>
                </c:pt>
                <c:pt idx="36">
                  <c:v>1.038568129330254</c:v>
                </c:pt>
                <c:pt idx="37">
                  <c:v>1.07003989082511</c:v>
                </c:pt>
                <c:pt idx="38">
                  <c:v>1.101511652319966</c:v>
                </c:pt>
                <c:pt idx="39">
                  <c:v>1.132983413814822</c:v>
                </c:pt>
                <c:pt idx="40">
                  <c:v>1.16445517530968</c:v>
                </c:pt>
                <c:pt idx="41">
                  <c:v>1.195926936804535</c:v>
                </c:pt>
                <c:pt idx="42">
                  <c:v>1.227398698299391</c:v>
                </c:pt>
                <c:pt idx="43">
                  <c:v>1.258870459794247</c:v>
                </c:pt>
                <c:pt idx="44">
                  <c:v>1.290342221289104</c:v>
                </c:pt>
                <c:pt idx="45">
                  <c:v>1.32181398278396</c:v>
                </c:pt>
                <c:pt idx="46">
                  <c:v>1.353285744278816</c:v>
                </c:pt>
                <c:pt idx="47">
                  <c:v>1.384757505773672</c:v>
                </c:pt>
                <c:pt idx="48">
                  <c:v>1.416229267268528</c:v>
                </c:pt>
                <c:pt idx="49">
                  <c:v>1.447701028763384</c:v>
                </c:pt>
                <c:pt idx="50">
                  <c:v>1.479172790258241</c:v>
                </c:pt>
                <c:pt idx="51">
                  <c:v>1.510644551753097</c:v>
                </c:pt>
                <c:pt idx="52">
                  <c:v>1.542116313247953</c:v>
                </c:pt>
                <c:pt idx="53">
                  <c:v>1.57358807474281</c:v>
                </c:pt>
                <c:pt idx="54">
                  <c:v>1.605059836237665</c:v>
                </c:pt>
                <c:pt idx="55">
                  <c:v>1.636531597732521</c:v>
                </c:pt>
                <c:pt idx="56">
                  <c:v>1.668003359227377</c:v>
                </c:pt>
                <c:pt idx="57">
                  <c:v>1.699475120722234</c:v>
                </c:pt>
                <c:pt idx="58">
                  <c:v>1.73094688221709</c:v>
                </c:pt>
                <c:pt idx="59">
                  <c:v>1.762418643711946</c:v>
                </c:pt>
                <c:pt idx="60">
                  <c:v>1.793890405206802</c:v>
                </c:pt>
                <c:pt idx="61">
                  <c:v>1.82536216670166</c:v>
                </c:pt>
                <c:pt idx="62">
                  <c:v>1.856833928196515</c:v>
                </c:pt>
                <c:pt idx="63">
                  <c:v>1.888305689691371</c:v>
                </c:pt>
                <c:pt idx="64">
                  <c:v>1.919777451186227</c:v>
                </c:pt>
                <c:pt idx="65">
                  <c:v>1.951249212681083</c:v>
                </c:pt>
                <c:pt idx="66">
                  <c:v>1.98272097417594</c:v>
                </c:pt>
                <c:pt idx="67">
                  <c:v>2.014192735670795</c:v>
                </c:pt>
                <c:pt idx="68">
                  <c:v>2.045664497165652</c:v>
                </c:pt>
                <c:pt idx="69">
                  <c:v>2.077136258660508</c:v>
                </c:pt>
                <c:pt idx="70">
                  <c:v>2.108608020155364</c:v>
                </c:pt>
                <c:pt idx="71">
                  <c:v>2.14007978165022</c:v>
                </c:pt>
                <c:pt idx="72">
                  <c:v>2.171551543145077</c:v>
                </c:pt>
                <c:pt idx="73">
                  <c:v>2.203023304639933</c:v>
                </c:pt>
                <c:pt idx="74">
                  <c:v>2.234495066134789</c:v>
                </c:pt>
                <c:pt idx="75">
                  <c:v>2.265966827629645</c:v>
                </c:pt>
                <c:pt idx="76">
                  <c:v>2.297438589124501</c:v>
                </c:pt>
                <c:pt idx="77">
                  <c:v>2.328910350619357</c:v>
                </c:pt>
                <c:pt idx="78">
                  <c:v>2.360382112114213</c:v>
                </c:pt>
                <c:pt idx="79">
                  <c:v>2.391853873609067</c:v>
                </c:pt>
                <c:pt idx="80">
                  <c:v>2.423325635103926</c:v>
                </c:pt>
                <c:pt idx="81">
                  <c:v>2.454797396598782</c:v>
                </c:pt>
                <c:pt idx="82">
                  <c:v>2.486269158093638</c:v>
                </c:pt>
                <c:pt idx="83">
                  <c:v>2.517740919588494</c:v>
                </c:pt>
                <c:pt idx="84">
                  <c:v>2.54921268108335</c:v>
                </c:pt>
                <c:pt idx="85">
                  <c:v>2.580684442578207</c:v>
                </c:pt>
                <c:pt idx="86">
                  <c:v>2.612156204073063</c:v>
                </c:pt>
                <c:pt idx="87">
                  <c:v>2.64362796556792</c:v>
                </c:pt>
                <c:pt idx="88">
                  <c:v>2.675099727062776</c:v>
                </c:pt>
                <c:pt idx="89">
                  <c:v>2.706571488557632</c:v>
                </c:pt>
                <c:pt idx="90">
                  <c:v>2.738043250052488</c:v>
                </c:pt>
                <c:pt idx="91">
                  <c:v>2.769515011547344</c:v>
                </c:pt>
                <c:pt idx="92">
                  <c:v>2.8009867730422</c:v>
                </c:pt>
                <c:pt idx="93">
                  <c:v>2.832458534537054</c:v>
                </c:pt>
                <c:pt idx="94">
                  <c:v>2.863930296031913</c:v>
                </c:pt>
                <c:pt idx="95">
                  <c:v>2.895402057526768</c:v>
                </c:pt>
                <c:pt idx="96">
                  <c:v>2.926873819021623</c:v>
                </c:pt>
                <c:pt idx="97">
                  <c:v>2.958345580516481</c:v>
                </c:pt>
                <c:pt idx="98">
                  <c:v>2.989817342011337</c:v>
                </c:pt>
                <c:pt idx="99">
                  <c:v>3.021289103506193</c:v>
                </c:pt>
                <c:pt idx="100">
                  <c:v>3.052760865001049</c:v>
                </c:pt>
                <c:pt idx="101">
                  <c:v>3.084232626495906</c:v>
                </c:pt>
                <c:pt idx="102">
                  <c:v>3.115704387990762</c:v>
                </c:pt>
                <c:pt idx="103">
                  <c:v>3.147176149485618</c:v>
                </c:pt>
                <c:pt idx="104">
                  <c:v>3.178647910980474</c:v>
                </c:pt>
                <c:pt idx="105">
                  <c:v>3.210119672475331</c:v>
                </c:pt>
                <c:pt idx="106">
                  <c:v>3.241591433970187</c:v>
                </c:pt>
                <c:pt idx="107">
                  <c:v>3.273063195465042</c:v>
                </c:pt>
                <c:pt idx="108">
                  <c:v>3.3045349569599</c:v>
                </c:pt>
                <c:pt idx="109">
                  <c:v>3.336006718454755</c:v>
                </c:pt>
                <c:pt idx="110">
                  <c:v>3.36747847994961</c:v>
                </c:pt>
                <c:pt idx="111">
                  <c:v>3.398950241444468</c:v>
                </c:pt>
                <c:pt idx="112">
                  <c:v>3.430422002939324</c:v>
                </c:pt>
                <c:pt idx="113">
                  <c:v>3.46189376443418</c:v>
                </c:pt>
                <c:pt idx="114">
                  <c:v>3.493365525929036</c:v>
                </c:pt>
                <c:pt idx="115">
                  <c:v>3.524837287423893</c:v>
                </c:pt>
                <c:pt idx="116">
                  <c:v>3.556309048918748</c:v>
                </c:pt>
                <c:pt idx="117">
                  <c:v>3.587780810413605</c:v>
                </c:pt>
                <c:pt idx="118">
                  <c:v>3.61925257190846</c:v>
                </c:pt>
                <c:pt idx="119">
                  <c:v>3.650724333403318</c:v>
                </c:pt>
                <c:pt idx="120">
                  <c:v>3.682196094898173</c:v>
                </c:pt>
                <c:pt idx="121">
                  <c:v>3.713667856393029</c:v>
                </c:pt>
                <c:pt idx="122">
                  <c:v>3.745139617887886</c:v>
                </c:pt>
                <c:pt idx="123">
                  <c:v>3.776611379382741</c:v>
                </c:pt>
                <c:pt idx="124">
                  <c:v>3.808083140877598</c:v>
                </c:pt>
                <c:pt idx="125">
                  <c:v>3.839554902372454</c:v>
                </c:pt>
                <c:pt idx="126">
                  <c:v>3.87102666386731</c:v>
                </c:pt>
                <c:pt idx="127">
                  <c:v>3.902498425362164</c:v>
                </c:pt>
                <c:pt idx="128">
                  <c:v>3.933970186857023</c:v>
                </c:pt>
                <c:pt idx="129">
                  <c:v>3.965441948351879</c:v>
                </c:pt>
                <c:pt idx="130">
                  <c:v>3.996913709846735</c:v>
                </c:pt>
                <c:pt idx="131">
                  <c:v>4.028385471341588</c:v>
                </c:pt>
                <c:pt idx="132">
                  <c:v>4.059857232836444</c:v>
                </c:pt>
                <c:pt idx="133">
                  <c:v>4.091328994331307</c:v>
                </c:pt>
                <c:pt idx="134">
                  <c:v>4.122800755826157</c:v>
                </c:pt>
                <c:pt idx="135">
                  <c:v>4.154272517321013</c:v>
                </c:pt>
                <c:pt idx="136">
                  <c:v>4.185744278815869</c:v>
                </c:pt>
                <c:pt idx="137">
                  <c:v>4.217216040310729</c:v>
                </c:pt>
                <c:pt idx="138">
                  <c:v>4.248687801805584</c:v>
                </c:pt>
                <c:pt idx="139">
                  <c:v>4.280159563300439</c:v>
                </c:pt>
                <c:pt idx="140">
                  <c:v>4.311631324795297</c:v>
                </c:pt>
                <c:pt idx="141">
                  <c:v>4.343103086290153</c:v>
                </c:pt>
                <c:pt idx="142">
                  <c:v>4.374574847785003</c:v>
                </c:pt>
                <c:pt idx="143">
                  <c:v>4.40604660927987</c:v>
                </c:pt>
                <c:pt idx="144">
                  <c:v>4.437518370774722</c:v>
                </c:pt>
                <c:pt idx="145">
                  <c:v>4.468990132269578</c:v>
                </c:pt>
                <c:pt idx="146">
                  <c:v>4.500461893764438</c:v>
                </c:pt>
                <c:pt idx="147">
                  <c:v>4.53193365525929</c:v>
                </c:pt>
                <c:pt idx="148">
                  <c:v>4.563405416754146</c:v>
                </c:pt>
                <c:pt idx="149">
                  <c:v>4.594877178249</c:v>
                </c:pt>
                <c:pt idx="150">
                  <c:v>4.626348939743859</c:v>
                </c:pt>
                <c:pt idx="151">
                  <c:v>4.657820701238711</c:v>
                </c:pt>
                <c:pt idx="152">
                  <c:v>4.689292462733574</c:v>
                </c:pt>
                <c:pt idx="153">
                  <c:v>4.720764224228427</c:v>
                </c:pt>
                <c:pt idx="154">
                  <c:v>4.752235985723283</c:v>
                </c:pt>
                <c:pt idx="155">
                  <c:v>4.78370774721814</c:v>
                </c:pt>
                <c:pt idx="156">
                  <c:v>4.815179508712993</c:v>
                </c:pt>
                <c:pt idx="157">
                  <c:v>4.846651270207849</c:v>
                </c:pt>
                <c:pt idx="158">
                  <c:v>4.878123031702708</c:v>
                </c:pt>
                <c:pt idx="159">
                  <c:v>4.909594793197568</c:v>
                </c:pt>
                <c:pt idx="160">
                  <c:v>4.94106655469242</c:v>
                </c:pt>
                <c:pt idx="161">
                  <c:v>4.972538316187276</c:v>
                </c:pt>
                <c:pt idx="162">
                  <c:v>5.00401007768213</c:v>
                </c:pt>
                <c:pt idx="163">
                  <c:v>5.035481839176985</c:v>
                </c:pt>
                <c:pt idx="164">
                  <c:v>5.066953600671845</c:v>
                </c:pt>
                <c:pt idx="165">
                  <c:v>5.098425362166698</c:v>
                </c:pt>
                <c:pt idx="166">
                  <c:v>5.129897123661558</c:v>
                </c:pt>
                <c:pt idx="167">
                  <c:v>5.161368885156413</c:v>
                </c:pt>
                <c:pt idx="168">
                  <c:v>5.192840646651267</c:v>
                </c:pt>
                <c:pt idx="169">
                  <c:v>5.224312408146126</c:v>
                </c:pt>
                <c:pt idx="170">
                  <c:v>5.255784169640979</c:v>
                </c:pt>
                <c:pt idx="171">
                  <c:v>5.287255931135839</c:v>
                </c:pt>
                <c:pt idx="172">
                  <c:v>5.318727692630695</c:v>
                </c:pt>
                <c:pt idx="173">
                  <c:v>5.350199454125549</c:v>
                </c:pt>
                <c:pt idx="174">
                  <c:v>5.381671215620408</c:v>
                </c:pt>
                <c:pt idx="175">
                  <c:v>5.413142977115261</c:v>
                </c:pt>
                <c:pt idx="176">
                  <c:v>5.444614738610118</c:v>
                </c:pt>
                <c:pt idx="177">
                  <c:v>5.476086500104975</c:v>
                </c:pt>
                <c:pt idx="178">
                  <c:v>5.507558261599828</c:v>
                </c:pt>
                <c:pt idx="179">
                  <c:v>5.53903002309469</c:v>
                </c:pt>
                <c:pt idx="180">
                  <c:v>5.570501784589546</c:v>
                </c:pt>
                <c:pt idx="181">
                  <c:v>5.601973546084397</c:v>
                </c:pt>
                <c:pt idx="182">
                  <c:v>5.633445307579254</c:v>
                </c:pt>
                <c:pt idx="183">
                  <c:v>5.664917069074107</c:v>
                </c:pt>
                <c:pt idx="184">
                  <c:v>5.696388830568965</c:v>
                </c:pt>
                <c:pt idx="185">
                  <c:v>5.727860592063826</c:v>
                </c:pt>
                <c:pt idx="186">
                  <c:v>5.759332353558681</c:v>
                </c:pt>
                <c:pt idx="187">
                  <c:v>5.790804115053537</c:v>
                </c:pt>
                <c:pt idx="188">
                  <c:v>5.822275876548387</c:v>
                </c:pt>
                <c:pt idx="189">
                  <c:v>5.85374763804325</c:v>
                </c:pt>
                <c:pt idx="190">
                  <c:v>5.885219399538106</c:v>
                </c:pt>
                <c:pt idx="191">
                  <c:v>5.916691161032963</c:v>
                </c:pt>
                <c:pt idx="192">
                  <c:v>5.94816292252782</c:v>
                </c:pt>
                <c:pt idx="193">
                  <c:v>5.97963468402268</c:v>
                </c:pt>
                <c:pt idx="194">
                  <c:v>6.01110644551753</c:v>
                </c:pt>
                <c:pt idx="195">
                  <c:v>6.042578207012387</c:v>
                </c:pt>
                <c:pt idx="196">
                  <c:v>6.07404996850724</c:v>
                </c:pt>
                <c:pt idx="197">
                  <c:v>6.105521730002097</c:v>
                </c:pt>
                <c:pt idx="198">
                  <c:v>6.136993491496956</c:v>
                </c:pt>
                <c:pt idx="199">
                  <c:v>6.168465252991809</c:v>
                </c:pt>
                <c:pt idx="200">
                  <c:v>6.199937014486668</c:v>
                </c:pt>
                <c:pt idx="201">
                  <c:v>6.231408775981528</c:v>
                </c:pt>
                <c:pt idx="202">
                  <c:v>6.262880537476374</c:v>
                </c:pt>
                <c:pt idx="203">
                  <c:v>6.294352298971236</c:v>
                </c:pt>
              </c:numCache>
            </c:numRef>
          </c:xVal>
          <c:yVal>
            <c:numRef>
              <c:f>'10-10'!$P$8:$P$211</c:f>
              <c:numCache>
                <c:formatCode>0.00E+00</c:formatCode>
                <c:ptCount val="204"/>
                <c:pt idx="0">
                  <c:v>55.00000000000001</c:v>
                </c:pt>
                <c:pt idx="1">
                  <c:v>54.88813233678855</c:v>
                </c:pt>
                <c:pt idx="2">
                  <c:v>54.55361541351377</c:v>
                </c:pt>
                <c:pt idx="3" formatCode="0.000E+00">
                  <c:v>54.0648223783809</c:v>
                </c:pt>
                <c:pt idx="4">
                  <c:v>53.2317267418854</c:v>
                </c:pt>
                <c:pt idx="5">
                  <c:v>52.25712302319963</c:v>
                </c:pt>
                <c:pt idx="6">
                  <c:v>51.08524177082565</c:v>
                </c:pt>
                <c:pt idx="7">
                  <c:v>48.1961011561368</c:v>
                </c:pt>
                <c:pt idx="8">
                  <c:v>44.67310066933685</c:v>
                </c:pt>
                <c:pt idx="9">
                  <c:v>40.64639180956016</c:v>
                </c:pt>
                <c:pt idx="10">
                  <c:v>36.26098311779255</c:v>
                </c:pt>
                <c:pt idx="11">
                  <c:v>31.66961994425728</c:v>
                </c:pt>
                <c:pt idx="12">
                  <c:v>27.02545180173549</c:v>
                </c:pt>
                <c:pt idx="13">
                  <c:v>22.47490200398377</c:v>
                </c:pt>
                <c:pt idx="14">
                  <c:v>18.15113398771164</c:v>
                </c:pt>
                <c:pt idx="15">
                  <c:v>14.1684642173121</c:v>
                </c:pt>
                <c:pt idx="16">
                  <c:v>10.61800613132808</c:v>
                </c:pt>
                <c:pt idx="17">
                  <c:v>7.564747815015049</c:v>
                </c:pt>
                <c:pt idx="18">
                  <c:v>5.046173598046709</c:v>
                </c:pt>
                <c:pt idx="19">
                  <c:v>3.072442822527102</c:v>
                </c:pt>
                <c:pt idx="20">
                  <c:v>1.62804402765191</c:v>
                </c:pt>
                <c:pt idx="21">
                  <c:v>0.674755915166652</c:v>
                </c:pt>
                <c:pt idx="22">
                  <c:v>0.155673175091429</c:v>
                </c:pt>
                <c:pt idx="23">
                  <c:v>1.33226762955019E-15</c:v>
                </c:pt>
                <c:pt idx="24">
                  <c:v>0.128280004885601</c:v>
                </c:pt>
                <c:pt idx="25">
                  <c:v>0.457719889218502</c:v>
                </c:pt>
                <c:pt idx="26">
                  <c:v>0.90727552798703</c:v>
                </c:pt>
                <c:pt idx="27">
                  <c:v>1.402201706311994</c:v>
                </c:pt>
                <c:pt idx="28">
                  <c:v>1.8778174593052</c:v>
                </c:pt>
                <c:pt idx="29">
                  <c:v>2.282303825507036</c:v>
                </c:pt>
                <c:pt idx="30">
                  <c:v>2.5784248084019</c:v>
                </c:pt>
                <c:pt idx="31">
                  <c:v>2.744140038985453</c:v>
                </c:pt>
                <c:pt idx="32">
                  <c:v>2.772153546296688</c:v>
                </c:pt>
                <c:pt idx="33">
                  <c:v>2.668511997975555</c:v>
                </c:pt>
                <c:pt idx="34">
                  <c:v>2.45042327623726</c:v>
                </c:pt>
                <c:pt idx="35">
                  <c:v>2.143508794009773</c:v>
                </c:pt>
                <c:pt idx="36">
                  <c:v>1.778728220213452</c:v>
                </c:pt>
                <c:pt idx="37">
                  <c:v>1.389222288567714</c:v>
                </c:pt>
                <c:pt idx="38">
                  <c:v>1.0073084804159</c:v>
                </c:pt>
                <c:pt idx="39">
                  <c:v>0.661837247440276</c:v>
                </c:pt>
                <c:pt idx="40">
                  <c:v>0.376075836373646</c:v>
                </c:pt>
                <c:pt idx="41">
                  <c:v>0.166236326383738</c:v>
                </c:pt>
                <c:pt idx="42">
                  <c:v>0.0407083921214011</c:v>
                </c:pt>
                <c:pt idx="43">
                  <c:v>3.44169137633799E-15</c:v>
                </c:pt>
                <c:pt idx="44">
                  <c:v>0.0373350679348613</c:v>
                </c:pt>
                <c:pt idx="45">
                  <c:v>0.139809981656441</c:v>
                </c:pt>
                <c:pt idx="46">
                  <c:v>0.289973973805761</c:v>
                </c:pt>
                <c:pt idx="47">
                  <c:v>0.467674027086924</c:v>
                </c:pt>
                <c:pt idx="48">
                  <c:v>0.65199439427812</c:v>
                </c:pt>
                <c:pt idx="49">
                  <c:v>0.82312415943283</c:v>
                </c:pt>
                <c:pt idx="50">
                  <c:v>0.964002542025651</c:v>
                </c:pt>
                <c:pt idx="51">
                  <c:v>1.06161895247424</c:v>
                </c:pt>
                <c:pt idx="52">
                  <c:v>1.107880449860262</c:v>
                </c:pt>
                <c:pt idx="53">
                  <c:v>1.100000000000001</c:v>
                </c:pt>
                <c:pt idx="54">
                  <c:v>1.040401289706786</c:v>
                </c:pt>
                <c:pt idx="55">
                  <c:v>0.936176347665261</c:v>
                </c:pt>
                <c:pt idx="56">
                  <c:v>0.798167675110826</c:v>
                </c:pt>
                <c:pt idx="57">
                  <c:v>0.639774357881409</c:v>
                </c:pt>
                <c:pt idx="58">
                  <c:v>0.475599799752477</c:v>
                </c:pt>
                <c:pt idx="59">
                  <c:v>0.320066223398821</c:v>
                </c:pt>
                <c:pt idx="60">
                  <c:v>0.186117776247091</c:v>
                </c:pt>
                <c:pt idx="61">
                  <c:v>0.0841206885500483</c:v>
                </c:pt>
                <c:pt idx="62">
                  <c:v>0.0210469923602909</c:v>
                </c:pt>
                <c:pt idx="63">
                  <c:v>1.02695629777827E-14</c:v>
                </c:pt>
                <c:pt idx="64">
                  <c:v>0.0201076817430721</c:v>
                </c:pt>
                <c:pt idx="65">
                  <c:v>0.0767771127911457</c:v>
                </c:pt>
                <c:pt idx="66">
                  <c:v>0.162272092137743</c:v>
                </c:pt>
                <c:pt idx="67">
                  <c:v>0.266549426928918</c:v>
                </c:pt>
                <c:pt idx="68">
                  <c:v>0.37826932163486</c:v>
                </c:pt>
                <c:pt idx="69">
                  <c:v>0.485883287816157</c:v>
                </c:pt>
                <c:pt idx="70">
                  <c:v>0.578699749156067</c:v>
                </c:pt>
                <c:pt idx="71">
                  <c:v>0.647833043517017</c:v>
                </c:pt>
                <c:pt idx="72">
                  <c:v>0.686955062179726</c:v>
                </c:pt>
                <c:pt idx="73">
                  <c:v>0.692788901025373</c:v>
                </c:pt>
                <c:pt idx="74">
                  <c:v>0.665308693102906</c:v>
                </c:pt>
                <c:pt idx="75">
                  <c:v>0.607636967050239</c:v>
                </c:pt>
                <c:pt idx="76">
                  <c:v>0.525658009786568</c:v>
                </c:pt>
                <c:pt idx="77">
                  <c:v>0.427390450746279</c:v>
                </c:pt>
                <c:pt idx="78">
                  <c:v>0.322182540694799</c:v>
                </c:pt>
                <c:pt idx="79">
                  <c:v>0.219807720664411</c:v>
                </c:pt>
                <c:pt idx="80">
                  <c:v>0.129544984414621</c:v>
                </c:pt>
                <c:pt idx="81">
                  <c:v>0.0593277986043692</c:v>
                </c:pt>
                <c:pt idx="82">
                  <c:v>0.0150371983719575</c:v>
                </c:pt>
                <c:pt idx="83">
                  <c:v>-9.54791801177637E-15</c:v>
                </c:pt>
                <c:pt idx="84">
                  <c:v>0.0147332944242701</c:v>
                </c:pt>
                <c:pt idx="85">
                  <c:v>0.0569533495867767</c:v>
                </c:pt>
                <c:pt idx="86">
                  <c:v>0.12184284976042</c:v>
                </c:pt>
                <c:pt idx="87">
                  <c:v>0.202547193982648</c:v>
                </c:pt>
                <c:pt idx="88">
                  <c:v>0.290850397904402</c:v>
                </c:pt>
                <c:pt idx="89">
                  <c:v>0.377965729736006</c:v>
                </c:pt>
                <c:pt idx="90">
                  <c:v>0.455366853019283</c:v>
                </c:pt>
                <c:pt idx="91">
                  <c:v>0.515582687519505</c:v>
                </c:pt>
                <c:pt idx="92">
                  <c:v>0.552883567670424</c:v>
                </c:pt>
                <c:pt idx="93">
                  <c:v>0.563797097015288</c:v>
                </c:pt>
                <c:pt idx="94">
                  <c:v>0.547408325498825</c:v>
                </c:pt>
                <c:pt idx="95">
                  <c:v>0.505419007209114</c:v>
                </c:pt>
                <c:pt idx="96">
                  <c:v>0.44196289316562</c:v>
                </c:pt>
                <c:pt idx="97">
                  <c:v>0.363196275737313</c:v>
                </c:pt>
                <c:pt idx="98">
                  <c:v>0.276703338630703</c:v>
                </c:pt>
                <c:pt idx="99">
                  <c:v>0.190772475522126</c:v>
                </c:pt>
                <c:pt idx="100">
                  <c:v>0.113611160796115</c:v>
                </c:pt>
                <c:pt idx="101">
                  <c:v>0.0525721961569578</c:v>
                </c:pt>
                <c:pt idx="102">
                  <c:v>0.0134627795533366</c:v>
                </c:pt>
                <c:pt idx="103">
                  <c:v>0.0</c:v>
                </c:pt>
                <c:pt idx="104">
                  <c:v>0.013462779553344</c:v>
                </c:pt>
                <c:pt idx="105">
                  <c:v>0.0525721961569634</c:v>
                </c:pt>
                <c:pt idx="106">
                  <c:v>0.11361116079613</c:v>
                </c:pt>
                <c:pt idx="107">
                  <c:v>0.19077247552213</c:v>
                </c:pt>
                <c:pt idx="108">
                  <c:v>0.276703338630702</c:v>
                </c:pt>
                <c:pt idx="109">
                  <c:v>0.363196275737302</c:v>
                </c:pt>
                <c:pt idx="110">
                  <c:v>0.441962893165604</c:v>
                </c:pt>
                <c:pt idx="111">
                  <c:v>0.505419007209115</c:v>
                </c:pt>
                <c:pt idx="112">
                  <c:v>0.547408325498828</c:v>
                </c:pt>
                <c:pt idx="113">
                  <c:v>0.563797097015312</c:v>
                </c:pt>
                <c:pt idx="114">
                  <c:v>0.552883567670427</c:v>
                </c:pt>
                <c:pt idx="115">
                  <c:v>0.515582687519499</c:v>
                </c:pt>
                <c:pt idx="116">
                  <c:v>0.455366853019284</c:v>
                </c:pt>
                <c:pt idx="117">
                  <c:v>0.377965729736009</c:v>
                </c:pt>
                <c:pt idx="118">
                  <c:v>0.290850397904395</c:v>
                </c:pt>
                <c:pt idx="119">
                  <c:v>0.202547193982648</c:v>
                </c:pt>
                <c:pt idx="120">
                  <c:v>0.121842849760414</c:v>
                </c:pt>
                <c:pt idx="121">
                  <c:v>0.0569533495867938</c:v>
                </c:pt>
                <c:pt idx="122">
                  <c:v>0.0147332944242889</c:v>
                </c:pt>
                <c:pt idx="123">
                  <c:v>-6.88338275267598E-15</c:v>
                </c:pt>
                <c:pt idx="124">
                  <c:v>0.0150371983719737</c:v>
                </c:pt>
                <c:pt idx="125">
                  <c:v>0.059327798604383</c:v>
                </c:pt>
                <c:pt idx="126">
                  <c:v>0.129544984414628</c:v>
                </c:pt>
                <c:pt idx="127">
                  <c:v>0.219807720664431</c:v>
                </c:pt>
                <c:pt idx="128">
                  <c:v>0.322182540694809</c:v>
                </c:pt>
                <c:pt idx="129">
                  <c:v>0.427390450746288</c:v>
                </c:pt>
                <c:pt idx="130">
                  <c:v>0.52565800978659</c:v>
                </c:pt>
                <c:pt idx="131">
                  <c:v>0.607636967050277</c:v>
                </c:pt>
                <c:pt idx="132">
                  <c:v>0.665308693102926</c:v>
                </c:pt>
                <c:pt idx="133">
                  <c:v>0.692788901025382</c:v>
                </c:pt>
                <c:pt idx="134">
                  <c:v>0.686955062179728</c:v>
                </c:pt>
                <c:pt idx="135">
                  <c:v>0.647833043517031</c:v>
                </c:pt>
                <c:pt idx="136">
                  <c:v>0.578699749156058</c:v>
                </c:pt>
                <c:pt idx="137">
                  <c:v>0.48588328781617</c:v>
                </c:pt>
                <c:pt idx="138">
                  <c:v>0.378269321634864</c:v>
                </c:pt>
                <c:pt idx="139">
                  <c:v>0.266549426928884</c:v>
                </c:pt>
                <c:pt idx="140">
                  <c:v>0.162272092137739</c:v>
                </c:pt>
                <c:pt idx="141">
                  <c:v>0.0767771127911163</c:v>
                </c:pt>
                <c:pt idx="142">
                  <c:v>0.0201076817430729</c:v>
                </c:pt>
                <c:pt idx="143">
                  <c:v>-1.7430501486615E-14</c:v>
                </c:pt>
                <c:pt idx="144">
                  <c:v>0.0210469923602671</c:v>
                </c:pt>
                <c:pt idx="145">
                  <c:v>0.0841206885500205</c:v>
                </c:pt>
                <c:pt idx="146">
                  <c:v>0.186117776247089</c:v>
                </c:pt>
                <c:pt idx="147">
                  <c:v>0.320066223398786</c:v>
                </c:pt>
                <c:pt idx="148">
                  <c:v>0.47559979975247</c:v>
                </c:pt>
                <c:pt idx="149">
                  <c:v>0.6397743578814</c:v>
                </c:pt>
                <c:pt idx="150">
                  <c:v>0.798167675110836</c:v>
                </c:pt>
                <c:pt idx="151">
                  <c:v>0.936176347665257</c:v>
                </c:pt>
                <c:pt idx="152">
                  <c:v>1.040401289706794</c:v>
                </c:pt>
                <c:pt idx="153">
                  <c:v>1.100000000000027</c:v>
                </c:pt>
                <c:pt idx="154">
                  <c:v>1.107880449860291</c:v>
                </c:pt>
                <c:pt idx="155">
                  <c:v>1.061618952474268</c:v>
                </c:pt>
                <c:pt idx="156">
                  <c:v>0.96400254202565</c:v>
                </c:pt>
                <c:pt idx="157">
                  <c:v>0.823124159432866</c:v>
                </c:pt>
                <c:pt idx="158">
                  <c:v>0.651994394278126</c:v>
                </c:pt>
                <c:pt idx="159">
                  <c:v>0.467674027086943</c:v>
                </c:pt>
                <c:pt idx="160">
                  <c:v>0.289973973805767</c:v>
                </c:pt>
                <c:pt idx="161">
                  <c:v>0.139809981656434</c:v>
                </c:pt>
                <c:pt idx="162">
                  <c:v>0.0373350679348492</c:v>
                </c:pt>
                <c:pt idx="163">
                  <c:v>-2.21489493412719E-14</c:v>
                </c:pt>
                <c:pt idx="164">
                  <c:v>0.0407083921213794</c:v>
                </c:pt>
                <c:pt idx="165">
                  <c:v>0.16623632638373</c:v>
                </c:pt>
                <c:pt idx="166">
                  <c:v>0.376075836373631</c:v>
                </c:pt>
                <c:pt idx="167">
                  <c:v>0.661837247440266</c:v>
                </c:pt>
                <c:pt idx="168">
                  <c:v>1.00730848041589</c:v>
                </c:pt>
                <c:pt idx="169">
                  <c:v>1.389222288567696</c:v>
                </c:pt>
                <c:pt idx="170">
                  <c:v>1.778728220213414</c:v>
                </c:pt>
                <c:pt idx="171">
                  <c:v>2.143508794009771</c:v>
                </c:pt>
                <c:pt idx="172">
                  <c:v>2.450423276237248</c:v>
                </c:pt>
                <c:pt idx="173">
                  <c:v>2.668511997975551</c:v>
                </c:pt>
                <c:pt idx="174">
                  <c:v>2.772153546296687</c:v>
                </c:pt>
                <c:pt idx="175">
                  <c:v>2.74414003898544</c:v>
                </c:pt>
                <c:pt idx="176">
                  <c:v>2.578424808401908</c:v>
                </c:pt>
                <c:pt idx="177">
                  <c:v>2.282303825507088</c:v>
                </c:pt>
                <c:pt idx="178">
                  <c:v>1.877817459305215</c:v>
                </c:pt>
                <c:pt idx="179">
                  <c:v>1.402201706312003</c:v>
                </c:pt>
                <c:pt idx="180">
                  <c:v>0.907275527987063</c:v>
                </c:pt>
                <c:pt idx="181">
                  <c:v>0.457719889218523</c:v>
                </c:pt>
                <c:pt idx="182">
                  <c:v>0.128280004885614</c:v>
                </c:pt>
                <c:pt idx="183">
                  <c:v>-1.12132525487141E-14</c:v>
                </c:pt>
                <c:pt idx="184">
                  <c:v>0.155673175091432</c:v>
                </c:pt>
                <c:pt idx="185">
                  <c:v>0.674755915166626</c:v>
                </c:pt>
                <c:pt idx="186">
                  <c:v>1.628044027651854</c:v>
                </c:pt>
                <c:pt idx="187">
                  <c:v>3.072442822527058</c:v>
                </c:pt>
                <c:pt idx="188">
                  <c:v>5.04617359804664</c:v>
                </c:pt>
                <c:pt idx="189">
                  <c:v>7.56474781501502</c:v>
                </c:pt>
                <c:pt idx="190">
                  <c:v>10.61800613132797</c:v>
                </c:pt>
                <c:pt idx="191">
                  <c:v>14.168464217312</c:v>
                </c:pt>
                <c:pt idx="192">
                  <c:v>18.15113398771157</c:v>
                </c:pt>
                <c:pt idx="193">
                  <c:v>22.47490200398363</c:v>
                </c:pt>
                <c:pt idx="194">
                  <c:v>27.02545180173531</c:v>
                </c:pt>
                <c:pt idx="195">
                  <c:v>31.66961994425722</c:v>
                </c:pt>
                <c:pt idx="196">
                  <c:v>36.26098311779246</c:v>
                </c:pt>
                <c:pt idx="197">
                  <c:v>40.64639180956006</c:v>
                </c:pt>
                <c:pt idx="198">
                  <c:v>44.6731006693368</c:v>
                </c:pt>
                <c:pt idx="199">
                  <c:v>48.19610115613674</c:v>
                </c:pt>
                <c:pt idx="200">
                  <c:v>51.08524177082568</c:v>
                </c:pt>
                <c:pt idx="201">
                  <c:v>53.2317267418854</c:v>
                </c:pt>
                <c:pt idx="202">
                  <c:v>54.55361541351375</c:v>
                </c:pt>
                <c:pt idx="203">
                  <c:v>55.00000000000001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0107656"/>
        <c:axId val="-2070242888"/>
      </c:scatterChart>
      <c:valAx>
        <c:axId val="-2070107656"/>
        <c:scaling>
          <c:orientation val="minMax"/>
          <c:max val="6.5"/>
          <c:min val="0.0"/>
        </c:scaling>
        <c:delete val="0"/>
        <c:axPos val="b"/>
        <c:numFmt formatCode="General" sourceLinked="0"/>
        <c:majorTickMark val="out"/>
        <c:minorTickMark val="none"/>
        <c:tickLblPos val="nextTo"/>
        <c:crossAx val="-2070242888"/>
        <c:crosses val="autoZero"/>
        <c:crossBetween val="midCat"/>
        <c:majorUnit val="1.0"/>
      </c:valAx>
      <c:valAx>
        <c:axId val="-2070242888"/>
        <c:scaling>
          <c:orientation val="minMax"/>
          <c:max val="60.0"/>
          <c:min val="0.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-207010765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Relationship Id="rId2" Type="http://schemas.openxmlformats.org/officeDocument/2006/relationships/image" Target="../media/image6.wmf"/><Relationship Id="rId3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Relationship Id="rId2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0.40397</cdr:x>
      <cdr:y>0.91322</cdr:y>
    </cdr:from>
    <cdr:to>
      <cdr:x>0.64553</cdr:x>
      <cdr:y>0.99245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58892" y="4610177"/>
          <a:ext cx="1709539" cy="3999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Z</a:t>
          </a:r>
          <a:r>
            <a:rPr lang="en-US" sz="1000" baseline="-25000" dirty="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en-US" sz="10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(m)</a:t>
          </a:r>
          <a:endParaRPr lang="en-U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0.01941</cdr:x>
      <cdr:y>0.39394</cdr:y>
    </cdr:from>
    <cdr:to>
      <cdr:x>0.08175</cdr:x>
      <cdr:y>0.78366</cdr:y>
    </cdr:to>
    <cdr:sp macro="" textlink="">
      <cdr:nvSpPr>
        <cdr:cNvPr id="4" name="TextBox 1"/>
        <cdr:cNvSpPr txBox="1"/>
      </cdr:nvSpPr>
      <cdr:spPr>
        <a:xfrm xmlns:a="http://schemas.openxmlformats.org/drawingml/2006/main" rot="10800000">
          <a:off x="76200" y="990600"/>
          <a:ext cx="244717" cy="9799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Synthesized waveform (kV)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A432A5B-E2AC-674D-BD5C-45395E915A90}" type="datetimeFigureOut">
              <a:rPr lang="fr-FR" smtClean="0"/>
              <a:t>9/19/16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862FBB-E55C-064A-B093-F618ED73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96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3B694-0648-8640-9E54-A1090577222D}" type="slidenum">
              <a:rPr lang="fr-FR">
                <a:solidFill>
                  <a:prstClr val="black"/>
                </a:solidFill>
                <a:latin typeface="Calibri"/>
              </a:rPr>
              <a:pPr>
                <a:defRPr/>
              </a:pPr>
              <a:t>21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70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7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276725" y="6465125"/>
            <a:ext cx="857250" cy="365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01645" y="6465124"/>
            <a:ext cx="2175080" cy="365125"/>
          </a:xfrm>
          <a:prstGeom prst="rect">
            <a:avLst/>
          </a:prstGeom>
        </p:spPr>
        <p:txBody>
          <a:bodyPr/>
          <a:lstStyle/>
          <a:p>
            <a:r>
              <a:rPr lang="en-US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and T Review September 28, 2016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8996516" cy="5353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5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4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51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0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53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4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1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37.wmf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38.emf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tiff"/><Relationship Id="rId5" Type="http://schemas.openxmlformats.org/officeDocument/2006/relationships/image" Target="../media/image48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4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51.emf"/><Relationship Id="rId6" Type="http://schemas.openxmlformats.org/officeDocument/2006/relationships/image" Target="../media/image5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Relationship Id="rId3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2.png"/><Relationship Id="rId5" Type="http://schemas.openxmlformats.org/officeDocument/2006/relationships/image" Target="../media/image63.jpe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7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7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iki.jlab.org/pw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6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8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oleObject" Target="../embeddings/oleObject6.bin"/><Relationship Id="rId7" Type="http://schemas.openxmlformats.org/officeDocument/2006/relationships/image" Target="../media/image1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005" y="1040129"/>
            <a:ext cx="88347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/>
                <a:cs typeface="Arial"/>
              </a:rPr>
              <a:t>Production of Highly Polarized Positrons Using Polarized Electrons at MeV </a:t>
            </a:r>
            <a:r>
              <a:rPr lang="en-US" sz="3200" b="1" dirty="0" smtClean="0">
                <a:latin typeface="Arial"/>
                <a:cs typeface="Arial"/>
              </a:rPr>
              <a:t>Energies</a:t>
            </a:r>
          </a:p>
          <a:p>
            <a:pPr algn="ctr"/>
            <a:endParaRPr lang="en-US" sz="2400" dirty="0" smtClean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is-IS" sz="2000" dirty="0" smtClean="0">
                <a:latin typeface="Arial"/>
                <a:cs typeface="Arial"/>
              </a:rPr>
              <a:t>…</a:t>
            </a:r>
            <a:r>
              <a:rPr lang="en-US" sz="2000" dirty="0" smtClean="0">
                <a:latin typeface="Arial"/>
                <a:cs typeface="Arial"/>
              </a:rPr>
              <a:t>or why </a:t>
            </a:r>
            <a:r>
              <a:rPr lang="en-US" sz="2000" dirty="0" err="1" smtClean="0">
                <a:latin typeface="Arial"/>
                <a:cs typeface="Arial"/>
              </a:rPr>
              <a:t>PEPPo</a:t>
            </a:r>
            <a:r>
              <a:rPr lang="en-US" sz="2000" dirty="0" smtClean="0">
                <a:latin typeface="Arial"/>
                <a:cs typeface="Arial"/>
              </a:rPr>
              <a:t> is like the Red-Billed </a:t>
            </a:r>
            <a:r>
              <a:rPr lang="en-US" sz="2000" dirty="0" err="1" smtClean="0">
                <a:latin typeface="Arial"/>
                <a:cs typeface="Arial"/>
              </a:rPr>
              <a:t>Oxpecker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  <a:p>
            <a:pPr algn="ctr"/>
            <a:endParaRPr lang="en-US" sz="2400" dirty="0" smtClean="0"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Joe Grames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Jefferson Laboratory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3" name="Picture 2" descr="PW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52" y="3805374"/>
            <a:ext cx="2583725" cy="258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0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1208810" y="115259"/>
            <a:ext cx="707156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 Source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Intensity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088606" y="1414833"/>
            <a:ext cx="4874401" cy="4093520"/>
            <a:chOff x="276591" y="1203258"/>
            <a:chExt cx="4874401" cy="3384253"/>
          </a:xfrm>
        </p:grpSpPr>
        <p:sp>
          <p:nvSpPr>
            <p:cNvPr id="3" name="Rectangle 2"/>
            <p:cNvSpPr/>
            <p:nvPr/>
          </p:nvSpPr>
          <p:spPr bwMode="auto">
            <a:xfrm>
              <a:off x="767155" y="1273998"/>
              <a:ext cx="4383837" cy="331351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76591" y="1203258"/>
              <a:ext cx="4874401" cy="3158112"/>
              <a:chOff x="1944884" y="1364702"/>
              <a:chExt cx="4874401" cy="3158112"/>
            </a:xfrm>
          </p:grpSpPr>
          <p:graphicFrame>
            <p:nvGraphicFramePr>
              <p:cNvPr id="4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2919516"/>
                  </p:ext>
                </p:extLst>
              </p:nvPr>
            </p:nvGraphicFramePr>
            <p:xfrm>
              <a:off x="2321588" y="1364702"/>
              <a:ext cx="4497697" cy="29124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04" name="Chart" r:id="rId3" imgW="7869600" imgH="4746240" progId="Excel.Sheet.8">
                      <p:embed/>
                    </p:oleObj>
                  </mc:Choice>
                  <mc:Fallback>
                    <p:oleObj name="Chart" r:id="rId3" imgW="7869600" imgH="474624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323" t="2133" r="18016" b="399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21588" y="1364702"/>
                            <a:ext cx="4497697" cy="29124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" name="Oval 7"/>
              <p:cNvSpPr>
                <a:spLocks noChangeArrowheads="1"/>
              </p:cNvSpPr>
              <p:nvPr/>
            </p:nvSpPr>
            <p:spPr bwMode="auto">
              <a:xfrm>
                <a:off x="2985183" y="3880000"/>
                <a:ext cx="73733" cy="66192"/>
              </a:xfrm>
              <a:prstGeom prst="ellipse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" name="Line 10"/>
              <p:cNvSpPr>
                <a:spLocks noChangeShapeType="1"/>
              </p:cNvSpPr>
              <p:nvPr/>
            </p:nvSpPr>
            <p:spPr bwMode="auto">
              <a:xfrm flipV="1">
                <a:off x="3943708" y="1441925"/>
                <a:ext cx="1695853" cy="24491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 Box 14"/>
              <p:cNvSpPr txBox="1">
                <a:spLocks noChangeArrowheads="1"/>
              </p:cNvSpPr>
              <p:nvPr/>
            </p:nvSpPr>
            <p:spPr bwMode="auto">
              <a:xfrm>
                <a:off x="4361527" y="4122704"/>
                <a:ext cx="71045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2000" dirty="0">
                    <a:solidFill>
                      <a:srgbClr val="000000"/>
                    </a:solidFill>
                    <a:latin typeface="Arial"/>
                    <a:cs typeface="Arial"/>
                  </a:rPr>
                  <a:t>Year</a:t>
                </a:r>
              </a:p>
            </p:txBody>
          </p:sp>
          <p:sp>
            <p:nvSpPr>
              <p:cNvPr id="8" name="Text Box 15"/>
              <p:cNvSpPr txBox="1">
                <a:spLocks noChangeArrowheads="1"/>
              </p:cNvSpPr>
              <p:nvPr/>
            </p:nvSpPr>
            <p:spPr bwMode="auto">
              <a:xfrm rot="16203246">
                <a:off x="1261624" y="2503657"/>
                <a:ext cx="176662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2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Intensity (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Arial"/>
                    <a:cs typeface="Arial"/>
                  </a:rPr>
                  <a:t>mA)</a:t>
                </a:r>
              </a:p>
            </p:txBody>
          </p:sp>
          <p:sp>
            <p:nvSpPr>
              <p:cNvPr id="11" name="AutoShape 24"/>
              <p:cNvSpPr>
                <a:spLocks noChangeArrowheads="1"/>
              </p:cNvSpPr>
              <p:nvPr/>
            </p:nvSpPr>
            <p:spPr bwMode="auto">
              <a:xfrm>
                <a:off x="4681036" y="2517546"/>
                <a:ext cx="221198" cy="264768"/>
              </a:xfrm>
              <a:prstGeom prst="irregularSeal2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AutoShape 24"/>
              <p:cNvSpPr>
                <a:spLocks noChangeArrowheads="1"/>
              </p:cNvSpPr>
              <p:nvPr/>
            </p:nvSpPr>
            <p:spPr bwMode="auto">
              <a:xfrm>
                <a:off x="4905306" y="2186586"/>
                <a:ext cx="250384" cy="279937"/>
              </a:xfrm>
              <a:prstGeom prst="irregularSeal2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Isosceles Triangle 23"/>
              <p:cNvSpPr>
                <a:spLocks noChangeArrowheads="1"/>
              </p:cNvSpPr>
              <p:nvPr/>
            </p:nvSpPr>
            <p:spPr bwMode="auto">
              <a:xfrm>
                <a:off x="4238639" y="2120394"/>
                <a:ext cx="221198" cy="198576"/>
              </a:xfrm>
              <a:prstGeom prst="triangle">
                <a:avLst>
                  <a:gd name="adj" fmla="val 50000"/>
                </a:avLst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Isosceles Triangle 24"/>
              <p:cNvSpPr>
                <a:spLocks noChangeArrowheads="1"/>
              </p:cNvSpPr>
              <p:nvPr/>
            </p:nvSpPr>
            <p:spPr bwMode="auto">
              <a:xfrm>
                <a:off x="4459837" y="1988010"/>
                <a:ext cx="294931" cy="198576"/>
              </a:xfrm>
              <a:prstGeom prst="triangle">
                <a:avLst>
                  <a:gd name="adj" fmla="val 50000"/>
                </a:avLst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1208810" y="1418862"/>
              <a:ext cx="1877665" cy="7386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dirty="0" smtClean="0">
                  <a:latin typeface="Arial"/>
                  <a:cs typeface="Arial"/>
                </a:rPr>
                <a:t>First </a:t>
              </a:r>
              <a:r>
                <a:rPr lang="en-US" altLang="en-US" dirty="0" err="1" smtClean="0">
                  <a:latin typeface="Arial"/>
                  <a:cs typeface="Arial"/>
                </a:rPr>
                <a:t>GaAs</a:t>
              </a:r>
              <a:r>
                <a:rPr lang="en-US" altLang="en-US" dirty="0" smtClean="0">
                  <a:latin typeface="Arial"/>
                  <a:cs typeface="Arial"/>
                </a:rPr>
                <a:t> </a:t>
              </a:r>
              <a:r>
                <a:rPr lang="en-US" altLang="en-US" dirty="0" err="1" smtClean="0">
                  <a:latin typeface="Arial"/>
                  <a:cs typeface="Arial"/>
                </a:rPr>
                <a:t>photogun</a:t>
              </a:r>
              <a:endParaRPr lang="en-US" altLang="en-US" dirty="0" smtClean="0">
                <a:latin typeface="Arial"/>
                <a:cs typeface="Arial"/>
              </a:endParaRPr>
            </a:p>
            <a:p>
              <a:pPr eaLnBrk="1" hangingPunct="1"/>
              <a:r>
                <a:rPr lang="en-US" altLang="en-US" dirty="0" smtClean="0">
                  <a:solidFill>
                    <a:srgbClr val="003399"/>
                  </a:solidFill>
                  <a:latin typeface="Arial"/>
                  <a:cs typeface="Arial"/>
                </a:rPr>
                <a:t>Low-P Bulk </a:t>
              </a:r>
              <a:r>
                <a:rPr lang="en-US" altLang="en-US" dirty="0" err="1" smtClean="0">
                  <a:solidFill>
                    <a:srgbClr val="003399"/>
                  </a:solidFill>
                  <a:latin typeface="Arial"/>
                  <a:cs typeface="Arial"/>
                </a:rPr>
                <a:t>GaAs</a:t>
              </a:r>
              <a:endParaRPr lang="en-US" altLang="en-US" dirty="0">
                <a:solidFill>
                  <a:srgbClr val="003399"/>
                </a:solidFill>
                <a:latin typeface="Arial"/>
                <a:cs typeface="Arial"/>
              </a:endParaRPr>
            </a:p>
            <a:p>
              <a:pPr eaLnBrk="1" hangingPunct="1"/>
              <a:r>
                <a:rPr lang="en-US" altLang="en-US" dirty="0" smtClean="0">
                  <a:solidFill>
                    <a:srgbClr val="00B050"/>
                  </a:solidFill>
                  <a:latin typeface="Arial"/>
                  <a:cs typeface="Arial"/>
                </a:rPr>
                <a:t>High-P </a:t>
              </a:r>
              <a:r>
                <a:rPr lang="en-US" altLang="en-US" dirty="0" err="1" smtClean="0">
                  <a:solidFill>
                    <a:srgbClr val="00B050"/>
                  </a:solidFill>
                  <a:latin typeface="Arial"/>
                  <a:cs typeface="Arial"/>
                </a:rPr>
                <a:t>GaAs</a:t>
              </a:r>
              <a:r>
                <a:rPr lang="en-US" altLang="en-US" dirty="0" smtClean="0">
                  <a:solidFill>
                    <a:srgbClr val="00B050"/>
                  </a:solidFill>
                  <a:latin typeface="Arial"/>
                  <a:cs typeface="Arial"/>
                </a:rPr>
                <a:t>/</a:t>
              </a:r>
              <a:r>
                <a:rPr lang="en-US" altLang="en-US" dirty="0" err="1" smtClean="0">
                  <a:solidFill>
                    <a:srgbClr val="00B050"/>
                  </a:solidFill>
                  <a:latin typeface="Arial"/>
                  <a:cs typeface="Arial"/>
                </a:rPr>
                <a:t>GaAsP</a:t>
              </a:r>
              <a:endParaRPr lang="en-US" altLang="en-US" dirty="0" smtClean="0">
                <a:solidFill>
                  <a:srgbClr val="00B050"/>
                </a:solidFill>
                <a:latin typeface="Arial"/>
                <a:cs typeface="Arial"/>
              </a:endParaRPr>
            </a:p>
          </p:txBody>
        </p:sp>
      </p:grpSp>
      <p:graphicFrame>
        <p:nvGraphicFramePr>
          <p:cNvPr id="21" name="Group 4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378923"/>
              </p:ext>
            </p:extLst>
          </p:nvPr>
        </p:nvGraphicFramePr>
        <p:xfrm>
          <a:off x="190712" y="1099083"/>
          <a:ext cx="3503176" cy="4125120"/>
        </p:xfrm>
        <a:graphic>
          <a:graphicData uri="http://schemas.openxmlformats.org/drawingml/2006/table">
            <a:tbl>
              <a:tblPr/>
              <a:tblGrid>
                <a:gridCol w="1494948"/>
                <a:gridCol w="1004114"/>
                <a:gridCol w="1004114"/>
              </a:tblGrid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Rep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499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Pulse 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 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 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Wavelength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Laser Spot 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0.45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0.35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Photocathode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GaAs/GaAsP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GaAs/GaAsP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Gun Voltage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 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 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Beam 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1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4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mA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Run Duration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8.25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Extracted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30.3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Charge Lifetime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210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Fluence Lifetime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132 kC/cm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83 kC/cm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Bunch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2.0 pC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2.7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Peak 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Peak Current Density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 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 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</a:tbl>
          </a:graphicData>
        </a:graphic>
      </p:graphicFrame>
      <p:sp>
        <p:nvSpPr>
          <p:cNvPr id="22" name="Rounded Rectangular Callout 21"/>
          <p:cNvSpPr/>
          <p:nvPr/>
        </p:nvSpPr>
        <p:spPr bwMode="auto">
          <a:xfrm>
            <a:off x="470748" y="5475505"/>
            <a:ext cx="2149103" cy="655636"/>
          </a:xfrm>
          <a:prstGeom prst="wedgeRoundRectCallout">
            <a:avLst>
              <a:gd name="adj1" fmla="val 19957"/>
              <a:gd name="adj2" fmla="val -68397"/>
              <a:gd name="adj3" fmla="val 16667"/>
            </a:avLst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dirty="0">
                <a:latin typeface="Arial"/>
                <a:cs typeface="Arial"/>
              </a:rPr>
              <a:t>J. Grames et al., PAC07, THPMS064</a:t>
            </a:r>
          </a:p>
        </p:txBody>
      </p:sp>
      <p:sp>
        <p:nvSpPr>
          <p:cNvPr id="23" name="Rounded Rectangular Callout 22"/>
          <p:cNvSpPr/>
          <p:nvPr/>
        </p:nvSpPr>
        <p:spPr bwMode="auto">
          <a:xfrm>
            <a:off x="2709980" y="5475506"/>
            <a:ext cx="2087815" cy="655635"/>
          </a:xfrm>
          <a:prstGeom prst="wedgeRoundRectCallout">
            <a:avLst>
              <a:gd name="adj1" fmla="val -19738"/>
              <a:gd name="adj2" fmla="val -67644"/>
              <a:gd name="adj3" fmla="val 16667"/>
            </a:avLst>
          </a:prstGeom>
          <a:solidFill>
            <a:srgbClr val="CC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sz="1600" dirty="0">
                <a:latin typeface="Arial"/>
                <a:cs typeface="Arial"/>
              </a:rPr>
              <a:t>R. Suleiman et al., PAC11, WEODS3 </a:t>
            </a:r>
          </a:p>
        </p:txBody>
      </p:sp>
    </p:spTree>
    <p:extLst>
      <p:ext uri="{BB962C8B-B14F-4D97-AF65-F5344CB8AC3E}">
        <p14:creationId xmlns:p14="http://schemas.microsoft.com/office/powerpoint/2010/main" val="3871208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3"/>
          <p:cNvSpPr txBox="1">
            <a:spLocks noChangeArrowheads="1"/>
          </p:cNvSpPr>
          <p:nvPr/>
        </p:nvSpPr>
        <p:spPr bwMode="auto">
          <a:xfrm>
            <a:off x="255688" y="3101183"/>
            <a:ext cx="3131840" cy="116955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fr-FR" b="1" dirty="0">
                <a:solidFill>
                  <a:srgbClr val="3333F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BREMSSTRAHLUNG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Tx/>
              <a:buChar char="o"/>
              <a:defRPr/>
            </a:pP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Longitudinal </a:t>
            </a:r>
            <a:r>
              <a:rPr lang="en-US" b="1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produce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elliptical </a:t>
            </a:r>
            <a:r>
              <a:rPr lang="en-US" b="1" dirty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whose circular (</a:t>
            </a:r>
            <a:r>
              <a:rPr lang="en-US" b="1" dirty="0" err="1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component is </a:t>
            </a:r>
            <a:r>
              <a:rPr lang="en-US" b="1" dirty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proportional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to 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 smtClean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660" y="3099309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6B6BC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COMPTON TRANSMISSION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convert into polarized </a:t>
            </a:r>
            <a:r>
              <a:rPr lang="en-US" b="1" dirty="0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whose </a:t>
            </a:r>
            <a:r>
              <a:rPr lang="en-US" b="1" dirty="0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transmission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through a polarized iron target (</a:t>
            </a:r>
            <a:r>
              <a:rPr lang="en-US" b="1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depends on 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.P</a:t>
            </a:r>
            <a:r>
              <a:rPr lang="en-US" b="1" baseline="-25000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</a:t>
            </a:r>
            <a:endParaRPr lang="en-US" b="1" baseline="-25000" dirty="0">
              <a:solidFill>
                <a:srgbClr val="6B6BCF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60" y="3101193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PAIR PRODUCTION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In the </a:t>
            </a:r>
            <a:r>
              <a:rPr lang="en-US" dirty="0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same target</a:t>
            </a: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Symbol" pitchFamily="18" charset="2"/>
                <a:ea typeface="ＭＳ Ｐゴシック"/>
                <a:cs typeface="Comic Sans MS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produce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300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pairs and transfer </a:t>
            </a:r>
            <a:r>
              <a:rPr lang="en-US" b="1" dirty="0" err="1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dirty="0" err="1" smtClean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into longitudinal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and transverse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polarization averages to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zero</a:t>
            </a:r>
            <a:endParaRPr lang="en-US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1808614" y="2220050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aseline="-25000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-25000" dirty="0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6" name="Text Box 89"/>
          <p:cNvSpPr txBox="1">
            <a:spLocks noChangeArrowheads="1"/>
          </p:cNvSpPr>
          <p:nvPr/>
        </p:nvSpPr>
        <p:spPr bwMode="auto">
          <a:xfrm>
            <a:off x="1835284" y="2658601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1454896" y="2691931"/>
            <a:ext cx="130016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2539158" y="2835441"/>
            <a:ext cx="355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1</a:t>
            </a:r>
            <a:endParaRPr lang="en-US" sz="1200" b="1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2761408" y="2530641"/>
            <a:ext cx="36513" cy="36036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Oval 98"/>
          <p:cNvSpPr>
            <a:spLocks noChangeArrowheads="1"/>
          </p:cNvSpPr>
          <p:nvPr/>
        </p:nvSpPr>
        <p:spPr bwMode="auto">
          <a:xfrm>
            <a:off x="277093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Text Box 58"/>
          <p:cNvSpPr txBox="1">
            <a:spLocks noChangeArrowheads="1"/>
          </p:cNvSpPr>
          <p:nvPr/>
        </p:nvSpPr>
        <p:spPr bwMode="auto">
          <a:xfrm>
            <a:off x="1036825" y="1207788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(&lt; 10 MeV/c) strike production target</a:t>
            </a:r>
          </a:p>
        </p:txBody>
      </p:sp>
      <p:sp>
        <p:nvSpPr>
          <p:cNvPr id="12" name="Right Brace 88"/>
          <p:cNvSpPr/>
          <p:nvPr/>
        </p:nvSpPr>
        <p:spPr>
          <a:xfrm rot="16200000">
            <a:off x="1927822" y="1181842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Line 54"/>
          <p:cNvSpPr>
            <a:spLocks noChangeShapeType="1"/>
          </p:cNvSpPr>
          <p:nvPr/>
        </p:nvSpPr>
        <p:spPr bwMode="auto">
          <a:xfrm>
            <a:off x="1856885" y="2590234"/>
            <a:ext cx="287338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Line 55"/>
          <p:cNvSpPr>
            <a:spLocks noChangeShapeType="1"/>
          </p:cNvSpPr>
          <p:nvPr/>
        </p:nvSpPr>
        <p:spPr bwMode="auto">
          <a:xfrm rot="10800000">
            <a:off x="1844832" y="2528967"/>
            <a:ext cx="2873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8" name="Grouper 344"/>
          <p:cNvGrpSpPr/>
          <p:nvPr/>
        </p:nvGrpSpPr>
        <p:grpSpPr>
          <a:xfrm>
            <a:off x="2837523" y="1211766"/>
            <a:ext cx="2836862" cy="3605468"/>
            <a:chOff x="2837523" y="1759216"/>
            <a:chExt cx="2836862" cy="3605468"/>
          </a:xfrm>
        </p:grpSpPr>
        <p:grpSp>
          <p:nvGrpSpPr>
            <p:cNvPr id="19" name="Grouper 345"/>
            <p:cNvGrpSpPr/>
            <p:nvPr/>
          </p:nvGrpSpPr>
          <p:grpSpPr>
            <a:xfrm>
              <a:off x="2898979" y="1759216"/>
              <a:ext cx="2775406" cy="3605468"/>
              <a:chOff x="2898979" y="1759216"/>
              <a:chExt cx="2775406" cy="3605468"/>
            </a:xfrm>
          </p:grpSpPr>
          <p:sp>
            <p:nvSpPr>
              <p:cNvPr id="23" name="Secteurs 349"/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Secteurs 350"/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Line 11"/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6" name="Line 33"/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7" name="Line 34"/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8" name="Line 38"/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9" name="Text Box 45"/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1</a:t>
                </a:r>
              </a:p>
            </p:txBody>
          </p:sp>
          <p:sp>
            <p:nvSpPr>
              <p:cNvPr id="30" name="Line 49"/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1" name="Line 81"/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2" name="Line 82"/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3" name="Oval 23"/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4" name="Text Box 48"/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" name="Line 17"/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" name="Line 33"/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8" name="Line 34"/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Text Box 47"/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40" name="Rectangle 20"/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Rectangle 21"/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2" name="Line 41"/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3" name="Line 42"/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44" name="Group 189"/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59" name="Line 12"/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60" name="Straight Connector 2"/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38100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38100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2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3" name="Line 33"/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4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45" name="Oval 99"/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Oval 100"/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Oval 101"/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36"/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9"/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Text Box 46"/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</a:p>
            </p:txBody>
          </p:sp>
          <p:sp>
            <p:nvSpPr>
              <p:cNvPr id="52" name="Oval 24"/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Text Box 56"/>
              <p:cNvSpPr txBox="1">
                <a:spLocks noChangeArrowheads="1"/>
              </p:cNvSpPr>
              <p:nvPr/>
            </p:nvSpPr>
            <p:spPr bwMode="auto">
              <a:xfrm>
                <a:off x="5183213" y="4354717"/>
                <a:ext cx="401072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aseline="-25000" dirty="0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  <a:endParaRPr lang="en-US" baseline="-25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4" name="Right Brace 199"/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55" name="Text Box 58"/>
              <p:cNvSpPr txBox="1">
                <a:spLocks noChangeArrowheads="1"/>
              </p:cNvSpPr>
              <p:nvPr/>
            </p:nvSpPr>
            <p:spPr bwMode="auto">
              <a:xfrm>
                <a:off x="2898979" y="1759216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Positron Transverse and Momentum Phase</a:t>
                </a:r>
                <a:r>
                  <a: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Space Selection</a:t>
                </a:r>
                <a:endParaRPr lang="en-US" sz="12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6" name="Line 55"/>
              <p:cNvSpPr>
                <a:spLocks noChangeShapeType="1"/>
              </p:cNvSpPr>
              <p:nvPr/>
            </p:nvSpPr>
            <p:spPr bwMode="auto">
              <a:xfrm rot="10800000">
                <a:off x="5201095" y="4658247"/>
                <a:ext cx="28733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7" name="Text Box 88"/>
              <p:cNvSpPr txBox="1">
                <a:spLocks noChangeArrowheads="1"/>
              </p:cNvSpPr>
              <p:nvPr/>
            </p:nvSpPr>
            <p:spPr bwMode="auto">
              <a:xfrm>
                <a:off x="5204485" y="5000030"/>
                <a:ext cx="358775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</a:p>
            </p:txBody>
          </p:sp>
          <p:sp>
            <p:nvSpPr>
              <p:cNvPr id="58" name="Line 54"/>
              <p:cNvSpPr>
                <a:spLocks noChangeShapeType="1"/>
              </p:cNvSpPr>
              <p:nvPr/>
            </p:nvSpPr>
            <p:spPr bwMode="auto">
              <a:xfrm>
                <a:off x="5242052" y="4715397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20" name="Group 159"/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21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2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65" name="Group 211"/>
          <p:cNvGrpSpPr/>
          <p:nvPr/>
        </p:nvGrpSpPr>
        <p:grpSpPr>
          <a:xfrm>
            <a:off x="5479627" y="3800038"/>
            <a:ext cx="2706389" cy="1612306"/>
            <a:chOff x="5650906" y="3994648"/>
            <a:chExt cx="2706389" cy="1612306"/>
          </a:xfrm>
        </p:grpSpPr>
        <p:sp>
          <p:nvSpPr>
            <p:cNvPr id="66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68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9" name="Line 51"/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0" name="Line 52"/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1" name="Text Box 53"/>
            <p:cNvSpPr txBox="1">
              <a:spLocks noChangeArrowheads="1"/>
            </p:cNvSpPr>
            <p:nvPr/>
          </p:nvSpPr>
          <p:spPr bwMode="auto">
            <a:xfrm>
              <a:off x="6218263" y="3994648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72" name="Text Box 58"/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3129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73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4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6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" name="Text Box 58"/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Compton Transmission Polarimeter</a:t>
              </a:r>
              <a:endParaRPr lang="en-US" sz="12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</p:grpSp>
      <p:grpSp>
        <p:nvGrpSpPr>
          <p:cNvPr id="78" name="Group 2"/>
          <p:cNvGrpSpPr>
            <a:grpSpLocks noChangeAspect="1"/>
          </p:cNvGrpSpPr>
          <p:nvPr/>
        </p:nvGrpSpPr>
        <p:grpSpPr>
          <a:xfrm>
            <a:off x="5459116" y="1108835"/>
            <a:ext cx="3311989" cy="2755930"/>
            <a:chOff x="5308144" y="439290"/>
            <a:chExt cx="3835855" cy="3191846"/>
          </a:xfrm>
        </p:grpSpPr>
        <p:grpSp>
          <p:nvGrpSpPr>
            <p:cNvPr id="79" name="Group 224"/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81" name="Group 225"/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84" name="Picture 67" descr="IvsP5pourcent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5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071101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6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5" y="1062925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7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7299495" y="1594818"/>
                  <a:ext cx="1370035" cy="6840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6.3 MeV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I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= 1 µA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T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1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mm W</a:t>
                  </a:r>
                  <a:endPara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endParaRPr>
                </a:p>
              </p:txBody>
            </p:sp>
            <p:sp>
              <p:nvSpPr>
                <p:cNvPr id="88" name="TextBox 8"/>
                <p:cNvSpPr txBox="1"/>
                <p:nvPr/>
              </p:nvSpPr>
              <p:spPr>
                <a:xfrm>
                  <a:off x="7947381" y="771967"/>
                  <a:ext cx="782599" cy="253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dirty="0" smtClean="0">
                      <a:solidFill>
                        <a:srgbClr val="000000"/>
                      </a:solidFill>
                      <a:latin typeface="Verdana"/>
                      <a:ea typeface="ＭＳ Ｐゴシック"/>
                      <a:cs typeface="Verdana"/>
                    </a:rPr>
                    <a:t>Geant4</a:t>
                  </a:r>
                  <a:endParaRPr lang="en-US" sz="1200" i="1" dirty="0">
                    <a:solidFill>
                      <a:srgbClr val="000000"/>
                    </a:solidFill>
                    <a:latin typeface="Verdana"/>
                    <a:ea typeface="ＭＳ Ｐゴシック"/>
                    <a:cs typeface="Verdana"/>
                  </a:endParaRPr>
                </a:p>
              </p:txBody>
            </p:sp>
          </p:grpSp>
          <p:sp>
            <p:nvSpPr>
              <p:cNvPr id="82" name="Line 78"/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3" name="Text Box 79"/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  <a:latin typeface="Arial"/>
                    <a:ea typeface="ＭＳ Ｐゴシック"/>
                    <a:cs typeface="+mn-cs"/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5989055" y="3345969"/>
              <a:ext cx="2717381" cy="285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solidFill>
                    <a:srgbClr val="FFFFFF">
                      <a:lumMod val="50000"/>
                    </a:srgbClr>
                  </a:solidFill>
                  <a:latin typeface="Microsoft Sans Serif"/>
                  <a:ea typeface="ＭＳ Ｐゴシック"/>
                  <a:cs typeface="Microsoft Sans Serif"/>
                </a:rPr>
                <a:t>J. Dumas, PhD Thesis (2011)</a:t>
              </a:r>
              <a:endParaRPr lang="en-US" sz="1000" dirty="0">
                <a:solidFill>
                  <a:srgbClr val="FFFFFF">
                    <a:lumMod val="50000"/>
                  </a:srgbClr>
                </a:solidFill>
                <a:latin typeface="Microsoft Sans Serif"/>
                <a:ea typeface="ＭＳ Ｐゴシック"/>
                <a:cs typeface="Microsoft Sans Serif"/>
              </a:endParaRPr>
            </a:p>
          </p:txBody>
        </p:sp>
      </p:grpSp>
      <p:sp>
        <p:nvSpPr>
          <p:cNvPr id="89" name="Text Box 112"/>
          <p:cNvSpPr txBox="1">
            <a:spLocks noChangeArrowheads="1"/>
          </p:cNvSpPr>
          <p:nvPr/>
        </p:nvSpPr>
        <p:spPr bwMode="auto">
          <a:xfrm>
            <a:off x="1453256" y="5677002"/>
            <a:ext cx="6686611" cy="646331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1800" b="1" dirty="0" err="1">
                <a:solidFill>
                  <a:srgbClr val="FF0000"/>
                </a:solidFill>
                <a:latin typeface="Arial"/>
                <a:cs typeface="Arial"/>
              </a:rPr>
              <a:t>PEPPo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008000"/>
                </a:solidFill>
                <a:latin typeface="Arial"/>
                <a:cs typeface="Arial"/>
              </a:rPr>
              <a:t>measured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the </a:t>
            </a:r>
            <a:r>
              <a:rPr lang="en-US" sz="1800" b="1" dirty="0" smtClean="0">
                <a:solidFill>
                  <a:srgbClr val="008000"/>
                </a:solidFill>
                <a:latin typeface="Arial"/>
                <a:cs typeface="Arial"/>
              </a:rPr>
              <a:t>longitudinal polarization transfer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from 8.25 MeV/c e</a:t>
            </a:r>
            <a:r>
              <a:rPr lang="en-US" sz="1800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to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1800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+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3.07-6.25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MeV/c momentum range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1668984" y="126208"/>
            <a:ext cx="61815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-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Principle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Operation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51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grames\Desktop\images\install_111222\photo.JPG"/>
          <p:cNvPicPr>
            <a:picLocks noChangeAspect="1" noChangeArrowheads="1"/>
          </p:cNvPicPr>
          <p:nvPr/>
        </p:nvPicPr>
        <p:blipFill rotWithShape="1">
          <a:blip r:embed="rId2" cstate="print"/>
          <a:srcRect l="3238" t="17209" r="5143" b="5585"/>
          <a:stretch/>
        </p:blipFill>
        <p:spPr bwMode="auto">
          <a:xfrm>
            <a:off x="728894" y="1083926"/>
            <a:ext cx="8280358" cy="5233847"/>
          </a:xfrm>
          <a:prstGeom prst="rect">
            <a:avLst/>
          </a:prstGeom>
          <a:noFill/>
        </p:spPr>
      </p:pic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2098374" y="110082"/>
            <a:ext cx="517321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@ 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207407" y="930644"/>
            <a:ext cx="1420962" cy="2463445"/>
          </a:xfrm>
          <a:prstGeom prst="rect">
            <a:avLst/>
          </a:prstGeom>
          <a:noFill/>
          <a:ln w="730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113372" y="4094823"/>
            <a:ext cx="1826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Compton</a:t>
            </a:r>
          </a:p>
          <a:p>
            <a:pPr algn="ctr"/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Polarimeter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DESY/Cornell)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185483" y="3394089"/>
            <a:ext cx="565445" cy="700734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998413" y="4809266"/>
            <a:ext cx="2300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Positron Collection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Magnets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(Princeton/SLAC)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5509822" y="3941414"/>
            <a:ext cx="573754" cy="867852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696510" y="4518289"/>
            <a:ext cx="11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Pair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Creation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Target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302679" y="3671356"/>
            <a:ext cx="304801" cy="846933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538753" y="4809266"/>
            <a:ext cx="1454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Mott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Polarimeter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2266157" y="3043742"/>
            <a:ext cx="558329" cy="1765524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16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46746" y="908720"/>
            <a:ext cx="4311650" cy="3288134"/>
            <a:chOff x="1074738" y="1387144"/>
            <a:chExt cx="4311650" cy="3288134"/>
          </a:xfrm>
        </p:grpSpPr>
        <p:sp>
          <p:nvSpPr>
            <p:cNvPr id="4" name="Oval 8"/>
            <p:cNvSpPr>
              <a:spLocks noChangeArrowheads="1"/>
            </p:cNvSpPr>
            <p:nvPr/>
          </p:nvSpPr>
          <p:spPr bwMode="auto">
            <a:xfrm>
              <a:off x="2565400" y="2135278"/>
              <a:ext cx="1439863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2495550" y="2090828"/>
              <a:ext cx="785813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3071813" y="2859178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>
              <a:off x="3287713" y="2133691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>
              <a:off x="3287713" y="2854416"/>
              <a:ext cx="7191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 rot="10800000">
              <a:off x="3287713" y="3167153"/>
              <a:ext cx="1439862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 rot="10800000">
              <a:off x="4011613" y="3138578"/>
              <a:ext cx="785812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 rot="10800000">
              <a:off x="3143250" y="3097303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3348038" y="3343366"/>
              <a:ext cx="215900" cy="714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3738563" y="3346541"/>
              <a:ext cx="215900" cy="714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" name="Line 30"/>
            <p:cNvSpPr>
              <a:spLocks noChangeShapeType="1"/>
            </p:cNvSpPr>
            <p:nvPr/>
          </p:nvSpPr>
          <p:spPr bwMode="auto">
            <a:xfrm>
              <a:off x="1074738" y="2489291"/>
              <a:ext cx="1300162" cy="1587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>
              <a:off x="2854325" y="2197191"/>
              <a:ext cx="287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6" name="Line 34"/>
            <p:cNvSpPr>
              <a:spLocks noChangeShapeType="1"/>
            </p:cNvSpPr>
            <p:nvPr/>
          </p:nvSpPr>
          <p:spPr bwMode="auto">
            <a:xfrm>
              <a:off x="2852738" y="2782978"/>
              <a:ext cx="287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7" name="Line 35"/>
            <p:cNvSpPr>
              <a:spLocks noChangeShapeType="1"/>
            </p:cNvSpPr>
            <p:nvPr/>
          </p:nvSpPr>
          <p:spPr bwMode="auto">
            <a:xfrm>
              <a:off x="4011613" y="4187916"/>
              <a:ext cx="5429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8" name="Line 36"/>
            <p:cNvSpPr>
              <a:spLocks noChangeShapeType="1"/>
            </p:cNvSpPr>
            <p:nvPr/>
          </p:nvSpPr>
          <p:spPr bwMode="auto">
            <a:xfrm>
              <a:off x="4014788" y="4330791"/>
              <a:ext cx="5429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>
              <a:off x="4668838" y="4186328"/>
              <a:ext cx="576262" cy="714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rot="3000000" flipV="1">
              <a:off x="4796632" y="4050597"/>
              <a:ext cx="315912" cy="4889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1" name="Line 41"/>
            <p:cNvSpPr>
              <a:spLocks noChangeShapeType="1"/>
            </p:cNvSpPr>
            <p:nvPr/>
          </p:nvSpPr>
          <p:spPr bwMode="auto">
            <a:xfrm flipH="1">
              <a:off x="3562350" y="2851241"/>
              <a:ext cx="147638" cy="10398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>
              <a:off x="3560763" y="2851241"/>
              <a:ext cx="149225" cy="10398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3" name="Text Box 43"/>
            <p:cNvSpPr txBox="1">
              <a:spLocks noChangeArrowheads="1"/>
            </p:cNvSpPr>
            <p:nvPr/>
          </p:nvSpPr>
          <p:spPr bwMode="auto">
            <a:xfrm>
              <a:off x="2159000" y="2622641"/>
              <a:ext cx="355600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1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24" name="Text Box 44"/>
            <p:cNvSpPr txBox="1">
              <a:spLocks noChangeArrowheads="1"/>
            </p:cNvSpPr>
            <p:nvPr/>
          </p:nvSpPr>
          <p:spPr bwMode="auto">
            <a:xfrm>
              <a:off x="5033963" y="4400641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2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25" name="Text Box 45"/>
            <p:cNvSpPr txBox="1">
              <a:spLocks noChangeArrowheads="1"/>
            </p:cNvSpPr>
            <p:nvPr/>
          </p:nvSpPr>
          <p:spPr bwMode="auto">
            <a:xfrm>
              <a:off x="2635250" y="1857466"/>
              <a:ext cx="3825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26" name="Text Box 46"/>
            <p:cNvSpPr txBox="1">
              <a:spLocks noChangeArrowheads="1"/>
            </p:cNvSpPr>
            <p:nvPr/>
          </p:nvSpPr>
          <p:spPr bwMode="auto">
            <a:xfrm>
              <a:off x="4416425" y="3608478"/>
              <a:ext cx="3825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sp>
          <p:nvSpPr>
            <p:cNvPr id="27" name="Text Box 47"/>
            <p:cNvSpPr txBox="1">
              <a:spLocks noChangeArrowheads="1"/>
            </p:cNvSpPr>
            <p:nvPr/>
          </p:nvSpPr>
          <p:spPr bwMode="auto">
            <a:xfrm>
              <a:off x="3475038" y="2400391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28" name="Text Box 48"/>
            <p:cNvSpPr txBox="1">
              <a:spLocks noChangeArrowheads="1"/>
            </p:cNvSpPr>
            <p:nvPr/>
          </p:nvSpPr>
          <p:spPr bwMode="auto">
            <a:xfrm>
              <a:off x="3475038" y="4024403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29" name="Line 49"/>
            <p:cNvSpPr>
              <a:spLocks noChangeShapeType="1"/>
            </p:cNvSpPr>
            <p:nvPr/>
          </p:nvSpPr>
          <p:spPr bwMode="auto">
            <a:xfrm>
              <a:off x="3563938" y="4079966"/>
              <a:ext cx="1254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0" name="Line 81"/>
            <p:cNvSpPr>
              <a:spLocks noChangeShapeType="1"/>
            </p:cNvSpPr>
            <p:nvPr/>
          </p:nvSpPr>
          <p:spPr bwMode="auto">
            <a:xfrm>
              <a:off x="2854325" y="2205128"/>
              <a:ext cx="2873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cxnSp>
          <p:nvCxnSpPr>
            <p:cNvPr id="31" name="Straight Connector 2"/>
            <p:cNvCxnSpPr>
              <a:cxnSpLocks noChangeShapeType="1"/>
            </p:cNvCxnSpPr>
            <p:nvPr/>
          </p:nvCxnSpPr>
          <p:spPr bwMode="auto">
            <a:xfrm>
              <a:off x="3155950" y="2113053"/>
              <a:ext cx="0" cy="287338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Line 82"/>
            <p:cNvSpPr>
              <a:spLocks noChangeShapeType="1"/>
            </p:cNvSpPr>
            <p:nvPr/>
          </p:nvSpPr>
          <p:spPr bwMode="auto">
            <a:xfrm>
              <a:off x="2857500" y="2775041"/>
              <a:ext cx="2873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cxnSp>
          <p:nvCxnSpPr>
            <p:cNvPr id="33" name="Straight Connector 58"/>
            <p:cNvCxnSpPr>
              <a:cxnSpLocks noChangeShapeType="1"/>
            </p:cNvCxnSpPr>
            <p:nvPr/>
          </p:nvCxnSpPr>
          <p:spPr bwMode="auto">
            <a:xfrm>
              <a:off x="3159125" y="2624228"/>
              <a:ext cx="0" cy="288925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 flipV="1">
              <a:off x="2424113" y="2197191"/>
              <a:ext cx="360362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5" name="Line 84"/>
            <p:cNvSpPr>
              <a:spLocks noChangeShapeType="1"/>
            </p:cNvSpPr>
            <p:nvPr/>
          </p:nvSpPr>
          <p:spPr bwMode="auto">
            <a:xfrm flipV="1">
              <a:off x="2427288" y="2206716"/>
              <a:ext cx="360362" cy="2889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6" name="Rectangle 26"/>
            <p:cNvSpPr>
              <a:spLocks noChangeArrowheads="1"/>
            </p:cNvSpPr>
            <p:nvPr/>
          </p:nvSpPr>
          <p:spPr bwMode="auto">
            <a:xfrm>
              <a:off x="2381250" y="2317841"/>
              <a:ext cx="36513" cy="36036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7" name="Line 32"/>
            <p:cNvSpPr>
              <a:spLocks noChangeShapeType="1"/>
            </p:cNvSpPr>
            <p:nvPr/>
          </p:nvSpPr>
          <p:spPr bwMode="auto">
            <a:xfrm>
              <a:off x="2422525" y="2495641"/>
              <a:ext cx="360363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8" name="Line 85"/>
            <p:cNvSpPr>
              <a:spLocks noChangeShapeType="1"/>
            </p:cNvSpPr>
            <p:nvPr/>
          </p:nvSpPr>
          <p:spPr bwMode="auto">
            <a:xfrm>
              <a:off x="2428875" y="2489291"/>
              <a:ext cx="360363" cy="2873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9" name="Oval 23"/>
            <p:cNvSpPr>
              <a:spLocks noChangeArrowheads="1"/>
            </p:cNvSpPr>
            <p:nvPr/>
          </p:nvSpPr>
          <p:spPr bwMode="auto">
            <a:xfrm>
              <a:off x="2767013" y="2133691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0" name="Line 18"/>
            <p:cNvSpPr>
              <a:spLocks noChangeShapeType="1"/>
            </p:cNvSpPr>
            <p:nvPr/>
          </p:nvSpPr>
          <p:spPr bwMode="auto">
            <a:xfrm rot="10800000">
              <a:off x="3286125" y="3897403"/>
              <a:ext cx="7191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rot="10800000">
              <a:off x="4006850" y="3897403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2" name="Oval 24"/>
            <p:cNvSpPr>
              <a:spLocks noChangeArrowheads="1"/>
            </p:cNvSpPr>
            <p:nvPr/>
          </p:nvSpPr>
          <p:spPr bwMode="auto">
            <a:xfrm>
              <a:off x="4557713" y="3879941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3" name="Rectangle 27"/>
            <p:cNvSpPr>
              <a:spLocks noChangeArrowheads="1"/>
            </p:cNvSpPr>
            <p:nvPr/>
          </p:nvSpPr>
          <p:spPr bwMode="auto">
            <a:xfrm>
              <a:off x="5246688" y="4086316"/>
              <a:ext cx="36512" cy="36036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>
              <a:off x="3143250" y="2400391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>
              <a:off x="3146425" y="2625816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6" name="Line 33"/>
            <p:cNvSpPr>
              <a:spLocks noChangeShapeType="1"/>
            </p:cNvSpPr>
            <p:nvPr/>
          </p:nvSpPr>
          <p:spPr bwMode="auto">
            <a:xfrm>
              <a:off x="3143250" y="2405153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7" name="Line 33"/>
            <p:cNvSpPr>
              <a:spLocks noChangeShapeType="1"/>
            </p:cNvSpPr>
            <p:nvPr/>
          </p:nvSpPr>
          <p:spPr bwMode="auto">
            <a:xfrm>
              <a:off x="3146425" y="2619466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8" name="Line 11"/>
            <p:cNvSpPr>
              <a:spLocks noChangeShapeType="1"/>
            </p:cNvSpPr>
            <p:nvPr/>
          </p:nvSpPr>
          <p:spPr bwMode="auto">
            <a:xfrm>
              <a:off x="3287713" y="2133691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9" name="Text Box 88"/>
            <p:cNvSpPr txBox="1">
              <a:spLocks noChangeArrowheads="1"/>
            </p:cNvSpPr>
            <p:nvPr/>
          </p:nvSpPr>
          <p:spPr bwMode="auto">
            <a:xfrm>
              <a:off x="4805363" y="3949791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endParaRPr lang="en-US" sz="1400" b="1" baseline="30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0" name="Text Box 89"/>
            <p:cNvSpPr txBox="1">
              <a:spLocks noChangeArrowheads="1"/>
            </p:cNvSpPr>
            <p:nvPr/>
          </p:nvSpPr>
          <p:spPr bwMode="auto">
            <a:xfrm>
              <a:off x="1476604" y="2165668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3333FF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3333FF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51" name="Oval 98"/>
            <p:cNvSpPr>
              <a:spLocks noChangeArrowheads="1"/>
            </p:cNvSpPr>
            <p:nvPr/>
          </p:nvSpPr>
          <p:spPr bwMode="auto">
            <a:xfrm>
              <a:off x="2390775" y="25464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2" name="Oval 99"/>
            <p:cNvSpPr>
              <a:spLocks noChangeArrowheads="1"/>
            </p:cNvSpPr>
            <p:nvPr/>
          </p:nvSpPr>
          <p:spPr bwMode="auto">
            <a:xfrm>
              <a:off x="3078163" y="2422616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3" name="Oval 100"/>
            <p:cNvSpPr>
              <a:spLocks noChangeArrowheads="1"/>
            </p:cNvSpPr>
            <p:nvPr/>
          </p:nvSpPr>
          <p:spPr bwMode="auto">
            <a:xfrm>
              <a:off x="3254375" y="3281453"/>
              <a:ext cx="144463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4" name="Oval 101"/>
            <p:cNvSpPr>
              <a:spLocks noChangeArrowheads="1"/>
            </p:cNvSpPr>
            <p:nvPr/>
          </p:nvSpPr>
          <p:spPr bwMode="auto">
            <a:xfrm>
              <a:off x="3925888" y="4162516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5" name="Oval 102"/>
            <p:cNvSpPr>
              <a:spLocks noChangeArrowheads="1"/>
            </p:cNvSpPr>
            <p:nvPr/>
          </p:nvSpPr>
          <p:spPr bwMode="auto">
            <a:xfrm>
              <a:off x="5116513" y="4164103"/>
              <a:ext cx="144462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6" name="Text Box 58"/>
            <p:cNvSpPr txBox="1">
              <a:spLocks noChangeArrowheads="1"/>
            </p:cNvSpPr>
            <p:nvPr/>
          </p:nvSpPr>
          <p:spPr bwMode="auto">
            <a:xfrm>
              <a:off x="2324739" y="1387144"/>
              <a:ext cx="181521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Positron Collection</a:t>
              </a:r>
              <a:endParaRPr lang="en-US" sz="14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7" name="Right Brace 56"/>
            <p:cNvSpPr/>
            <p:nvPr/>
          </p:nvSpPr>
          <p:spPr>
            <a:xfrm rot="16200000">
              <a:off x="2951820" y="991100"/>
              <a:ext cx="360040" cy="172819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9" name="Grouper 1"/>
          <p:cNvGrpSpPr/>
          <p:nvPr/>
        </p:nvGrpSpPr>
        <p:grpSpPr>
          <a:xfrm>
            <a:off x="6836735" y="1166722"/>
            <a:ext cx="2160240" cy="2664296"/>
            <a:chOff x="107504" y="1424321"/>
            <a:chExt cx="2664296" cy="3557600"/>
          </a:xfrm>
        </p:grpSpPr>
        <p:pic>
          <p:nvPicPr>
            <p:cNvPr id="63" name="Picture 24" descr="IMG_065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1424321"/>
              <a:ext cx="2664296" cy="3550800"/>
            </a:xfrm>
            <a:prstGeom prst="rect">
              <a:avLst/>
            </a:prstGeom>
            <a:noFill/>
          </p:spPr>
        </p:pic>
        <p:grpSp>
          <p:nvGrpSpPr>
            <p:cNvPr id="64" name="Group 11"/>
            <p:cNvGrpSpPr>
              <a:grpSpLocks/>
            </p:cNvGrpSpPr>
            <p:nvPr/>
          </p:nvGrpSpPr>
          <p:grpSpPr bwMode="auto">
            <a:xfrm>
              <a:off x="1187624" y="3717032"/>
              <a:ext cx="1584176" cy="1264889"/>
              <a:chOff x="3411" y="1759"/>
              <a:chExt cx="2195" cy="1576"/>
            </a:xfrm>
          </p:grpSpPr>
          <p:pic>
            <p:nvPicPr>
              <p:cNvPr id="65" name="Picture 1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11" y="1759"/>
                <a:ext cx="2195" cy="157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66" name="AutoShape 15"/>
              <p:cNvSpPr>
                <a:spLocks noChangeArrowheads="1"/>
              </p:cNvSpPr>
              <p:nvPr/>
            </p:nvSpPr>
            <p:spPr bwMode="auto">
              <a:xfrm>
                <a:off x="3822" y="1849"/>
                <a:ext cx="411" cy="262"/>
              </a:xfrm>
              <a:prstGeom prst="roundRect">
                <a:avLst>
                  <a:gd name="adj" fmla="val 38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lIns="54720" tIns="2268" rIns="0" bIns="0" anchor="ctr" anchorCtr="1"/>
              <a:lstStyle/>
              <a:p>
                <a:pPr algn="ctr" hangingPunct="0">
                  <a:lnSpc>
                    <a:spcPct val="99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US" sz="600" dirty="0">
                    <a:solidFill>
                      <a:srgbClr val="000000"/>
                    </a:solidFill>
                    <a:latin typeface="Big Caslon" charset="0"/>
                    <a:ea typeface="Arial Unicode MS" pitchFamily="34" charset="-128"/>
                    <a:cs typeface="Arial Unicode MS" pitchFamily="34" charset="-128"/>
                  </a:rPr>
                  <a:t>Na</a:t>
                </a:r>
                <a:r>
                  <a:rPr lang="en-US" sz="600" baseline="33000" dirty="0">
                    <a:solidFill>
                      <a:srgbClr val="000000"/>
                    </a:solidFill>
                    <a:latin typeface="Big Caslon" charset="0"/>
                    <a:ea typeface="Arial Unicode MS" pitchFamily="34" charset="-128"/>
                    <a:cs typeface="Arial Unicode MS" pitchFamily="34" charset="-128"/>
                  </a:rPr>
                  <a:t>22</a:t>
                </a:r>
              </a:p>
            </p:txBody>
          </p:sp>
        </p:grpSp>
      </p:grpSp>
      <p:pic>
        <p:nvPicPr>
          <p:cNvPr id="60" name="Picture 2" descr="C:\Documents and Settings\grames\Desktop\POSIPOL\images\ac_assembl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912912" y="3078087"/>
            <a:ext cx="792089" cy="482025"/>
          </a:xfrm>
          <a:prstGeom prst="rect">
            <a:avLst/>
          </a:prstGeom>
          <a:noFill/>
        </p:spPr>
      </p:pic>
      <p:pic>
        <p:nvPicPr>
          <p:cNvPr id="61" name="Picture 2" descr="C:\Documents and Settings\grames\Desktop\POSIPOL\images\ac_assembl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908576" y="4047712"/>
            <a:ext cx="814242" cy="495506"/>
          </a:xfrm>
          <a:prstGeom prst="rect">
            <a:avLst/>
          </a:prstGeom>
          <a:noFill/>
        </p:spPr>
      </p:pic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4386674" y="1220756"/>
            <a:ext cx="24106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Two </a:t>
            </a:r>
            <a:r>
              <a:rPr lang="en-US" sz="1400" b="1" dirty="0" err="1">
                <a:solidFill>
                  <a:srgbClr val="FF0000"/>
                </a:solidFill>
                <a:latin typeface="Comic Sans MS"/>
                <a:cs typeface="Comic Sans MS"/>
              </a:rPr>
              <a:t>NaI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detectors 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measured coincidence of </a:t>
            </a:r>
            <a:r>
              <a:rPr lang="en-US" sz="1400" b="1" dirty="0">
                <a:solidFill>
                  <a:srgbClr val="0000CC"/>
                </a:solidFill>
                <a:latin typeface="Comic Sans MS"/>
                <a:cs typeface="Comic Sans MS"/>
              </a:rPr>
              <a:t>back-to-back photons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emitted by </a:t>
            </a:r>
            <a:r>
              <a:rPr lang="en-US" sz="1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annihilation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of </a:t>
            </a:r>
            <a:r>
              <a:rPr lang="en-US" sz="1400" b="1" dirty="0">
                <a:solidFill>
                  <a:srgbClr val="008000"/>
                </a:solidFill>
                <a:latin typeface="Comic Sans MS"/>
                <a:cs typeface="Comic Sans MS"/>
              </a:rPr>
              <a:t>positrons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in 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a </a:t>
            </a:r>
            <a:r>
              <a:rPr lang="en-US" sz="1400" u="sng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viewscreen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. </a:t>
            </a:r>
            <a:endParaRPr lang="en-US" sz="1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67" name="Slide Number Placeholder 1"/>
          <p:cNvSpPr txBox="1">
            <a:spLocks/>
          </p:cNvSpPr>
          <p:nvPr/>
        </p:nvSpPr>
        <p:spPr>
          <a:xfrm>
            <a:off x="7020272" y="6381328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8" name="Text Box 56"/>
          <p:cNvSpPr txBox="1">
            <a:spLocks noChangeArrowheads="1"/>
          </p:cNvSpPr>
          <p:nvPr/>
        </p:nvSpPr>
        <p:spPr bwMode="auto">
          <a:xfrm>
            <a:off x="0" y="1844824"/>
            <a:ext cx="146706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rgbClr val="0033CC"/>
                </a:solidFill>
                <a:latin typeface="Comic Sans MS"/>
                <a:cs typeface="Comic Sans MS"/>
              </a:rPr>
              <a:t>p</a:t>
            </a:r>
            <a:r>
              <a:rPr lang="en-US" sz="1400" baseline="-25000" dirty="0" err="1" smtClean="0">
                <a:solidFill>
                  <a:srgbClr val="0033CC"/>
                </a:solidFill>
                <a:latin typeface="Comic Sans MS"/>
                <a:cs typeface="Comic Sans MS"/>
              </a:rPr>
              <a:t>e</a:t>
            </a:r>
            <a:r>
              <a:rPr lang="en-US" sz="1400" baseline="-25000" dirty="0" smtClean="0">
                <a:solidFill>
                  <a:srgbClr val="0033CC"/>
                </a:solidFill>
                <a:latin typeface="Comic Sans MS"/>
                <a:cs typeface="Comic Sans MS"/>
              </a:rPr>
              <a:t>-</a:t>
            </a:r>
            <a:r>
              <a:rPr lang="en-US" sz="1400" dirty="0" smtClean="0">
                <a:solidFill>
                  <a:srgbClr val="0033CC"/>
                </a:solidFill>
                <a:latin typeface="Comic Sans MS"/>
                <a:cs typeface="Comic Sans MS"/>
              </a:rPr>
              <a:t>= 8.2 MeV/c </a:t>
            </a:r>
            <a:endParaRPr lang="en-US" sz="1400" dirty="0">
              <a:solidFill>
                <a:srgbClr val="0033CC"/>
              </a:solidFill>
              <a:latin typeface="Comic Sans MS"/>
              <a:cs typeface="Comic Sans M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5943840" y="4108043"/>
            <a:ext cx="3069080" cy="2240749"/>
            <a:chOff x="5585792" y="4168495"/>
            <a:chExt cx="3548270" cy="2679566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92" y="4168495"/>
              <a:ext cx="3548270" cy="267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7476976" y="5911868"/>
              <a:ext cx="1456376" cy="36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4 MeV/c e+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51103" y="3251902"/>
            <a:ext cx="4019340" cy="2991121"/>
            <a:chOff x="251103" y="3251902"/>
            <a:chExt cx="4019340" cy="2991121"/>
          </a:xfrm>
        </p:grpSpPr>
        <p:grpSp>
          <p:nvGrpSpPr>
            <p:cNvPr id="73" name="Group 72"/>
            <p:cNvGrpSpPr/>
            <p:nvPr/>
          </p:nvGrpSpPr>
          <p:grpSpPr>
            <a:xfrm>
              <a:off x="552199" y="3251902"/>
              <a:ext cx="2359966" cy="2314012"/>
              <a:chOff x="3349751" y="4818478"/>
              <a:chExt cx="1835091" cy="1938287"/>
            </a:xfrm>
          </p:grpSpPr>
          <p:pic>
            <p:nvPicPr>
              <p:cNvPr id="76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298153" y="4870076"/>
                <a:ext cx="1938287" cy="1835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Rectangle 76"/>
              <p:cNvSpPr/>
              <p:nvPr/>
            </p:nvSpPr>
            <p:spPr>
              <a:xfrm>
                <a:off x="3861881" y="6099243"/>
                <a:ext cx="321013" cy="3404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4" name="Straight Arrow Connector 73"/>
            <p:cNvCxnSpPr/>
            <p:nvPr/>
          </p:nvCxnSpPr>
          <p:spPr>
            <a:xfrm flipV="1">
              <a:off x="2315817" y="3784060"/>
              <a:ext cx="1954626" cy="6090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51103" y="5504359"/>
              <a:ext cx="360868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Viewscreen</a:t>
              </a:r>
              <a:r>
                <a:rPr lang="en-US" sz="1400" dirty="0"/>
                <a:t> </a:t>
              </a:r>
              <a:r>
                <a:rPr lang="en-US" sz="1400" dirty="0" smtClean="0"/>
                <a:t>0.011 </a:t>
              </a:r>
              <a:r>
                <a:rPr lang="en-US" sz="1400" dirty="0" smtClean="0"/>
                <a:t>thick @ 45 </a:t>
              </a:r>
              <a:r>
                <a:rPr lang="en-US" sz="1400" dirty="0" err="1" smtClean="0"/>
                <a:t>deg</a:t>
              </a:r>
              <a:r>
                <a:rPr lang="en-US" sz="1400" dirty="0" smtClean="0"/>
                <a:t> to beam line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99.5% aluminum oxide 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  0.5% chromium doped  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/</a:t>
              </a:r>
              <a:r>
                <a:rPr lang="en-US" sz="1400" dirty="0" smtClean="0"/>
                <a:t>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Cr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  <a:endParaRPr lang="en-US" sz="1400" baseline="-25000" dirty="0" smtClean="0"/>
            </a:p>
          </p:txBody>
        </p:sp>
      </p:grpSp>
      <p:sp>
        <p:nvSpPr>
          <p:cNvPr id="79" name="Text Box 26"/>
          <p:cNvSpPr txBox="1">
            <a:spLocks noChangeArrowheads="1"/>
          </p:cNvSpPr>
          <p:nvPr/>
        </p:nvSpPr>
        <p:spPr bwMode="auto">
          <a:xfrm>
            <a:off x="2647100" y="115259"/>
            <a:ext cx="38327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Detection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39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/>
          </p:cNvSpPr>
          <p:nvPr/>
        </p:nvSpPr>
        <p:spPr>
          <a:xfrm>
            <a:off x="7020272" y="6381328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6302" y="963488"/>
            <a:ext cx="6074811" cy="2113101"/>
            <a:chOff x="1209235" y="639170"/>
            <a:chExt cx="6698506" cy="251216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716611"/>
              <a:ext cx="3234447" cy="237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714674" y="3087538"/>
            <a:ext cx="6034543" cy="2119074"/>
            <a:chOff x="1216232" y="2934490"/>
            <a:chExt cx="6672055" cy="2473666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232" y="2953824"/>
              <a:ext cx="3374380" cy="2434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234" y="2934490"/>
              <a:ext cx="3235053" cy="2473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912032" y="5311641"/>
            <a:ext cx="5904562" cy="1069687"/>
            <a:chOff x="547340" y="5585792"/>
            <a:chExt cx="5904562" cy="1069687"/>
          </a:xfrm>
        </p:grpSpPr>
        <p:sp>
          <p:nvSpPr>
            <p:cNvPr id="10" name="TextBox 9"/>
            <p:cNvSpPr txBox="1"/>
            <p:nvPr/>
          </p:nvSpPr>
          <p:spPr>
            <a:xfrm>
              <a:off x="547340" y="5595731"/>
              <a:ext cx="407396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Detected e+ rate (1 e</a:t>
              </a:r>
              <a:r>
                <a:rPr lang="en-US" sz="1400" baseline="30000" dirty="0" smtClean="0">
                  <a:latin typeface="Arial"/>
                  <a:cs typeface="Arial"/>
                </a:rPr>
                <a:t>+</a:t>
              </a:r>
              <a:r>
                <a:rPr lang="en-US" sz="1400" dirty="0" smtClean="0">
                  <a:latin typeface="Arial"/>
                  <a:cs typeface="Arial"/>
                </a:rPr>
                <a:t> per </a:t>
              </a:r>
              <a:r>
                <a:rPr lang="en-US" sz="1400" dirty="0" smtClean="0">
                  <a:latin typeface="Arial"/>
                  <a:cs typeface="Arial"/>
                </a:rPr>
                <a:t>10</a:t>
              </a:r>
              <a:r>
                <a:rPr lang="en-US" sz="1400" baseline="30000" dirty="0" smtClean="0">
                  <a:latin typeface="Arial"/>
                  <a:cs typeface="Arial"/>
                </a:rPr>
                <a:t>9 </a:t>
              </a:r>
              <a:r>
                <a:rPr lang="en-US" sz="1400" dirty="0" smtClean="0">
                  <a:latin typeface="Arial"/>
                  <a:cs typeface="Arial"/>
                </a:rPr>
                <a:t>e</a:t>
              </a:r>
              <a:r>
                <a:rPr lang="en-US" sz="1400" baseline="30000" dirty="0" smtClean="0">
                  <a:latin typeface="Arial"/>
                  <a:cs typeface="Arial"/>
                </a:rPr>
                <a:t>-</a:t>
              </a:r>
              <a:r>
                <a:rPr lang="en-US" sz="1400" dirty="0" smtClean="0">
                  <a:latin typeface="Arial"/>
                  <a:cs typeface="Arial"/>
                </a:rPr>
                <a:t>)</a:t>
              </a:r>
            </a:p>
            <a:p>
              <a:pPr algn="r"/>
              <a:r>
                <a:rPr lang="en-US" sz="1400" dirty="0" smtClean="0">
                  <a:latin typeface="Arial"/>
                  <a:cs typeface="Arial"/>
                </a:rPr>
                <a:t>Solid Angle (0.1 </a:t>
              </a:r>
              <a:r>
                <a:rPr lang="en-US" sz="1400" dirty="0" err="1" smtClean="0">
                  <a:latin typeface="Arial"/>
                  <a:cs typeface="Arial"/>
                </a:rPr>
                <a:t>sr</a:t>
              </a:r>
              <a:r>
                <a:rPr lang="en-US" sz="1400" dirty="0" smtClean="0">
                  <a:latin typeface="Arial"/>
                  <a:cs typeface="Arial"/>
                </a:rPr>
                <a:t>)</a:t>
              </a:r>
            </a:p>
            <a:p>
              <a:pPr algn="r"/>
              <a:r>
                <a:rPr lang="en-US" sz="1400" dirty="0" smtClean="0">
                  <a:latin typeface="Arial"/>
                  <a:cs typeface="Arial"/>
                </a:rPr>
                <a:t>GEANT annihilation probability (1/400)</a:t>
              </a:r>
            </a:p>
            <a:p>
              <a:pPr algn="r"/>
              <a:r>
                <a:rPr lang="en-US" sz="1400" dirty="0" smtClean="0">
                  <a:latin typeface="Arial"/>
                  <a:cs typeface="Arial"/>
                </a:rPr>
                <a:t>Coincidence detector efficiency (0.49 @ 511keV)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4601821" y="5585792"/>
              <a:ext cx="278295" cy="1069687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70574" y="5921456"/>
              <a:ext cx="1481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1 </a:t>
              </a:r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e</a:t>
              </a:r>
              <a:r>
                <a:rPr lang="en-US" sz="1600" baseline="30000" dirty="0" smtClean="0">
                  <a:solidFill>
                    <a:srgbClr val="3333FF"/>
                  </a:solidFill>
                  <a:latin typeface="Arial"/>
                  <a:cs typeface="Arial"/>
                </a:rPr>
                <a:t>+</a:t>
              </a:r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 per </a:t>
              </a:r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10</a:t>
              </a:r>
              <a:r>
                <a:rPr lang="en-US" sz="1600" baseline="30000" dirty="0" smtClean="0">
                  <a:solidFill>
                    <a:srgbClr val="3333FF"/>
                  </a:solidFill>
                  <a:latin typeface="Arial"/>
                  <a:cs typeface="Arial"/>
                </a:rPr>
                <a:t>5</a:t>
              </a:r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 </a:t>
              </a:r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e</a:t>
              </a:r>
              <a:r>
                <a:rPr lang="en-US" sz="1600" baseline="30000" dirty="0" smtClean="0">
                  <a:solidFill>
                    <a:srgbClr val="3333FF"/>
                  </a:solidFill>
                  <a:latin typeface="Arial"/>
                  <a:cs typeface="Arial"/>
                </a:rPr>
                <a:t>-</a:t>
              </a:r>
              <a:endParaRPr lang="en-US" sz="1600" baseline="30000" dirty="0" smtClean="0">
                <a:solidFill>
                  <a:srgbClr val="3333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3225978" y="115259"/>
            <a:ext cx="292099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56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59879" y="794561"/>
            <a:ext cx="9036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Electrons or Positrons radiate polarized photons by </a:t>
            </a:r>
            <a:r>
              <a:rPr kumimoji="0" lang="en-US" sz="160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Bremmstrahlung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in reconversion target.</a:t>
            </a:r>
            <a:r>
              <a:rPr kumimoji="0" lang="en-US" sz="160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Energy dependent Compton scattering of photons transmitted through polarized target correspond to polarization of 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incoming 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Electrons or Positrons (aligned or anti-aligned).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79026" y="5005636"/>
            <a:ext cx="3867061" cy="1422365"/>
            <a:chOff x="5399910" y="3935197"/>
            <a:chExt cx="3867061" cy="1422365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0664309"/>
                </p:ext>
              </p:extLst>
            </p:nvPr>
          </p:nvGraphicFramePr>
          <p:xfrm>
            <a:off x="5399910" y="3935197"/>
            <a:ext cx="3378870" cy="677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67" name="Equation" r:id="rId3" imgW="2145960" imgH="419040" progId="Equation.3">
                    <p:embed/>
                  </p:oleObj>
                </mc:Choice>
                <mc:Fallback>
                  <p:oleObj name="Equation" r:id="rId3" imgW="21459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9910" y="3935197"/>
                          <a:ext cx="3378870" cy="6778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6291005" y="4711231"/>
              <a:ext cx="297596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Lucida Grande"/>
                  <a:cs typeface="Arial"/>
                </a:rPr>
                <a:t>μ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1 - Compton absorption coefficient 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L    - target length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3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  - photon polarization (long.)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212870" y="5123998"/>
            <a:ext cx="3063531" cy="1281086"/>
            <a:chOff x="4964751" y="3645955"/>
            <a:chExt cx="3063531" cy="1281086"/>
          </a:xfrm>
        </p:grpSpPr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93917195"/>
                </p:ext>
              </p:extLst>
            </p:nvPr>
          </p:nvGraphicFramePr>
          <p:xfrm>
            <a:off x="4964751" y="3645955"/>
            <a:ext cx="1415025" cy="448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68" name="Equation" r:id="rId5" imgW="749300" imgH="215900" progId="Equation.3">
                    <p:embed/>
                  </p:oleObj>
                </mc:Choice>
                <mc:Fallback>
                  <p:oleObj name="Equation" r:id="rId5" imgW="7493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4751" y="3645955"/>
                          <a:ext cx="1415025" cy="4481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5552245" y="4280710"/>
              <a:ext cx="2476037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- electron/positron polarization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T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- target polarization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A</a:t>
              </a:r>
              <a:r>
                <a:rPr kumimoji="0" lang="en-US" sz="1200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- analyzing power</a:t>
              </a:r>
              <a:endParaRPr kumimoji="0" lang="en-US" sz="12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27395" y="1708888"/>
            <a:ext cx="3194201" cy="2969860"/>
            <a:chOff x="1136950" y="1892596"/>
            <a:chExt cx="3260411" cy="3332606"/>
          </a:xfrm>
        </p:grpSpPr>
        <p:pic>
          <p:nvPicPr>
            <p:cNvPr id="36" name="Picture 1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836" y="1892596"/>
              <a:ext cx="2903328" cy="3332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7" name="Straight Arrow Connector 36"/>
            <p:cNvCxnSpPr/>
            <p:nvPr/>
          </p:nvCxnSpPr>
          <p:spPr>
            <a:xfrm>
              <a:off x="1136950" y="3576739"/>
              <a:ext cx="915134" cy="6434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4079591" y="3327990"/>
              <a:ext cx="317770" cy="3721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g</a:t>
              </a:r>
              <a:endPara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charset="2"/>
                <a:cs typeface="Symbol" charset="2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3413051" y="3572540"/>
              <a:ext cx="691116" cy="0"/>
            </a:xfrm>
            <a:prstGeom prst="straightConnector1">
              <a:avLst/>
            </a:prstGeom>
            <a:noFill/>
            <a:ln w="41275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sp>
          <p:nvSpPr>
            <p:cNvPr id="41" name="Rectangle 40"/>
            <p:cNvSpPr/>
            <p:nvPr/>
          </p:nvSpPr>
          <p:spPr>
            <a:xfrm>
              <a:off x="2073349" y="3359888"/>
              <a:ext cx="77617" cy="42530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9879" y="4226229"/>
            <a:ext cx="1707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Target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</a:t>
            </a:r>
            <a:r>
              <a:rPr kumimoji="0" lang="en-US" sz="110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Densimet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D17K)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90.5% W,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7%,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2.5% Cu</a:t>
            </a:r>
            <a:endParaRPr kumimoji="0" lang="en-US" sz="11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03973" y="2520056"/>
            <a:ext cx="410839" cy="652264"/>
            <a:chOff x="296527" y="2507680"/>
            <a:chExt cx="410839" cy="652264"/>
          </a:xfrm>
        </p:grpSpPr>
        <p:sp>
          <p:nvSpPr>
            <p:cNvPr id="45" name="Text Box 89"/>
            <p:cNvSpPr txBox="1">
              <a:spLocks noChangeArrowheads="1"/>
            </p:cNvSpPr>
            <p:nvPr/>
          </p:nvSpPr>
          <p:spPr bwMode="auto">
            <a:xfrm>
              <a:off x="302877" y="2852167"/>
              <a:ext cx="32437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3000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cs typeface="Arial"/>
                </a:rPr>
                <a:t>-</a:t>
              </a:r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33039" y="2901380"/>
              <a:ext cx="28733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 rot="10800000">
              <a:off x="309227" y="2828355"/>
              <a:ext cx="28733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8" name="Text Box 56"/>
            <p:cNvSpPr txBox="1">
              <a:spLocks noChangeArrowheads="1"/>
            </p:cNvSpPr>
            <p:nvPr/>
          </p:nvSpPr>
          <p:spPr bwMode="auto">
            <a:xfrm>
              <a:off x="296527" y="2507680"/>
              <a:ext cx="41083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400" u="none" strike="noStrike" kern="0" cap="none" spc="0" normalizeH="0" baseline="-2500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-2500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cs typeface="Arial"/>
                </a:rPr>
                <a:t>-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86249" y="3172186"/>
            <a:ext cx="441146" cy="652264"/>
            <a:chOff x="296527" y="2507680"/>
            <a:chExt cx="441146" cy="652264"/>
          </a:xfrm>
        </p:grpSpPr>
        <p:sp>
          <p:nvSpPr>
            <p:cNvPr id="50" name="Text Box 89"/>
            <p:cNvSpPr txBox="1">
              <a:spLocks noChangeArrowheads="1"/>
            </p:cNvSpPr>
            <p:nvPr/>
          </p:nvSpPr>
          <p:spPr bwMode="auto">
            <a:xfrm>
              <a:off x="302877" y="2852167"/>
              <a:ext cx="35441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  <a:endParaRPr kumimoji="0" lang="en-US" sz="140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1" name="Line 54"/>
            <p:cNvSpPr>
              <a:spLocks noChangeShapeType="1"/>
            </p:cNvSpPr>
            <p:nvPr/>
          </p:nvSpPr>
          <p:spPr bwMode="auto">
            <a:xfrm>
              <a:off x="333039" y="2901380"/>
              <a:ext cx="2873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2" name="Line 55"/>
            <p:cNvSpPr>
              <a:spLocks noChangeShapeType="1"/>
            </p:cNvSpPr>
            <p:nvPr/>
          </p:nvSpPr>
          <p:spPr bwMode="auto">
            <a:xfrm rot="10800000">
              <a:off x="309227" y="2828355"/>
              <a:ext cx="28733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3" name="Text Box 56"/>
            <p:cNvSpPr txBox="1">
              <a:spLocks noChangeArrowheads="1"/>
            </p:cNvSpPr>
            <p:nvPr/>
          </p:nvSpPr>
          <p:spPr bwMode="auto">
            <a:xfrm>
              <a:off x="296527" y="2507680"/>
              <a:ext cx="44114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40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</a:p>
          </p:txBody>
        </p:sp>
      </p:grpSp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1070046" y="115259"/>
            <a:ext cx="73450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Compton Transmission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Polarimetry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28" y="1687256"/>
            <a:ext cx="4190241" cy="296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88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8359" y="1495873"/>
            <a:ext cx="4201013" cy="2175037"/>
            <a:chOff x="105180" y="649188"/>
            <a:chExt cx="4338368" cy="2542700"/>
          </a:xfrm>
        </p:grpSpPr>
        <p:grpSp>
          <p:nvGrpSpPr>
            <p:cNvPr id="3" name="Group 10"/>
            <p:cNvGrpSpPr/>
            <p:nvPr/>
          </p:nvGrpSpPr>
          <p:grpSpPr>
            <a:xfrm>
              <a:off x="105180" y="649188"/>
              <a:ext cx="4338368" cy="2542700"/>
              <a:chOff x="3982774" y="2036542"/>
              <a:chExt cx="4820905" cy="3191010"/>
            </a:xfrm>
          </p:grpSpPr>
          <p:pic>
            <p:nvPicPr>
              <p:cNvPr id="18" name="Picture 33" descr="CIMG5110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3393"/>
              <a:stretch/>
            </p:blipFill>
            <p:spPr>
              <a:xfrm rot="5400000">
                <a:off x="4797722" y="1221594"/>
                <a:ext cx="3191010" cy="4820905"/>
              </a:xfrm>
              <a:prstGeom prst="rect">
                <a:avLst/>
              </a:prstGeom>
              <a:ln w="28575" cmpd="sng">
                <a:noFill/>
              </a:ln>
            </p:spPr>
          </p:pic>
          <p:pic>
            <p:nvPicPr>
              <p:cNvPr id="19" name="Picture 34" descr="CIMG5121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6794" t="3525" r="32563" b="10228"/>
              <a:stretch/>
            </p:blipFill>
            <p:spPr>
              <a:xfrm rot="151446">
                <a:off x="5594163" y="2143391"/>
                <a:ext cx="567383" cy="2088670"/>
              </a:xfrm>
              <a:prstGeom prst="rect">
                <a:avLst/>
              </a:prstGeom>
              <a:ln w="28575" cmpd="sng">
                <a:noFill/>
              </a:ln>
            </p:spPr>
          </p:pic>
        </p:grpSp>
        <p:cxnSp>
          <p:nvCxnSpPr>
            <p:cNvPr id="4" name="Straight Arrow Connector 16"/>
            <p:cNvCxnSpPr/>
            <p:nvPr/>
          </p:nvCxnSpPr>
          <p:spPr>
            <a:xfrm flipV="1">
              <a:off x="646777" y="1922721"/>
              <a:ext cx="340242" cy="56352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19"/>
            <p:cNvCxnSpPr>
              <a:stCxn id="15" idx="0"/>
            </p:cNvCxnSpPr>
            <p:nvPr/>
          </p:nvCxnSpPr>
          <p:spPr>
            <a:xfrm flipV="1">
              <a:off x="1806352" y="2140116"/>
              <a:ext cx="123570" cy="42478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/>
            <p:cNvSpPr txBox="1"/>
            <p:nvPr/>
          </p:nvSpPr>
          <p:spPr>
            <a:xfrm>
              <a:off x="3792784" y="877001"/>
              <a:ext cx="648072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C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A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L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O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R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I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M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E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T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R</a:t>
              </a:r>
            </a:p>
          </p:txBody>
        </p:sp>
        <p:cxnSp>
          <p:nvCxnSpPr>
            <p:cNvPr id="7" name="Straight Arrow Connector 27"/>
            <p:cNvCxnSpPr/>
            <p:nvPr/>
          </p:nvCxnSpPr>
          <p:spPr>
            <a:xfrm>
              <a:off x="997651" y="1880191"/>
              <a:ext cx="1265275" cy="1063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28"/>
            <p:cNvSpPr txBox="1"/>
            <p:nvPr/>
          </p:nvSpPr>
          <p:spPr>
            <a:xfrm>
              <a:off x="140355" y="1692595"/>
              <a:ext cx="527688" cy="43176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e+</a:t>
              </a:r>
              <a:endParaRPr lang="en-US" sz="1200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cxnSp>
          <p:nvCxnSpPr>
            <p:cNvPr id="9" name="Straight Arrow Connector 29"/>
            <p:cNvCxnSpPr/>
            <p:nvPr/>
          </p:nvCxnSpPr>
          <p:spPr>
            <a:xfrm>
              <a:off x="285270" y="1582479"/>
              <a:ext cx="1701209" cy="95693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30"/>
            <p:cNvCxnSpPr/>
            <p:nvPr/>
          </p:nvCxnSpPr>
          <p:spPr>
            <a:xfrm>
              <a:off x="2339752" y="1916832"/>
              <a:ext cx="890737" cy="5889"/>
            </a:xfrm>
            <a:prstGeom prst="straightConnector1">
              <a:avLst/>
            </a:prstGeom>
            <a:ln w="57150" cmpd="sng">
              <a:solidFill>
                <a:srgbClr val="25FF2A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2"/>
            <p:cNvSpPr txBox="1"/>
            <p:nvPr/>
          </p:nvSpPr>
          <p:spPr>
            <a:xfrm>
              <a:off x="3183096" y="1660696"/>
              <a:ext cx="462062" cy="40011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 </a:t>
              </a:r>
              <a:r>
                <a:rPr lang="en-US" sz="2000" b="1" dirty="0" smtClean="0">
                  <a:solidFill>
                    <a:srgbClr val="25FF2A"/>
                  </a:solidFill>
                  <a:latin typeface="Symbol" pitchFamily="18" charset="2"/>
                </a:rPr>
                <a:t>g</a:t>
              </a:r>
              <a:endParaRPr lang="en-US" sz="2000" b="1" dirty="0">
                <a:solidFill>
                  <a:srgbClr val="25FF2A"/>
                </a:solidFill>
                <a:latin typeface="Symbol" pitchFamily="18" charset="2"/>
              </a:endParaRPr>
            </a:p>
          </p:txBody>
        </p:sp>
        <p:cxnSp>
          <p:nvCxnSpPr>
            <p:cNvPr id="12" name="Straight Arrow Connector 24"/>
            <p:cNvCxnSpPr/>
            <p:nvPr/>
          </p:nvCxnSpPr>
          <p:spPr>
            <a:xfrm flipH="1" flipV="1">
              <a:off x="2297222" y="1969994"/>
              <a:ext cx="380374" cy="34613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53"/>
            <p:cNvCxnSpPr/>
            <p:nvPr/>
          </p:nvCxnSpPr>
          <p:spPr>
            <a:xfrm>
              <a:off x="487289" y="795670"/>
              <a:ext cx="1514641" cy="774174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53"/>
            <p:cNvCxnSpPr/>
            <p:nvPr/>
          </p:nvCxnSpPr>
          <p:spPr>
            <a:xfrm flipV="1">
              <a:off x="1035997" y="1795130"/>
              <a:ext cx="939850" cy="52113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20"/>
            <p:cNvSpPr txBox="1"/>
            <p:nvPr/>
          </p:nvSpPr>
          <p:spPr>
            <a:xfrm>
              <a:off x="1306488" y="2564904"/>
              <a:ext cx="999728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Trigger Scintillator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188677" y="2501184"/>
              <a:ext cx="840871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10mil Al window</a:t>
              </a:r>
              <a:endParaRPr lang="en-US" sz="1200" b="1" dirty="0">
                <a:latin typeface="Comic Sans MS" pitchFamily="66" charset="0"/>
              </a:endParaRPr>
            </a:p>
          </p:txBody>
        </p:sp>
        <p:sp>
          <p:nvSpPr>
            <p:cNvPr id="17" name="TextBox 20"/>
            <p:cNvSpPr txBox="1"/>
            <p:nvPr/>
          </p:nvSpPr>
          <p:spPr>
            <a:xfrm>
              <a:off x="2581903" y="2335828"/>
              <a:ext cx="1133776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Reconversion</a:t>
              </a:r>
            </a:p>
            <a:p>
              <a:pPr algn="ctr"/>
              <a:r>
                <a:rPr lang="en-US" sz="1100" b="1" dirty="0" smtClean="0">
                  <a:latin typeface="Comic Sans MS" pitchFamily="66" charset="0"/>
                </a:rPr>
                <a:t>Target</a:t>
              </a:r>
              <a:endParaRPr lang="en-US" sz="1200" b="1" dirty="0">
                <a:latin typeface="Comic Sans MS" pitchFamily="66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0492" y="833781"/>
            <a:ext cx="8892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fr-FR" dirty="0">
                <a:latin typeface="Arial"/>
                <a:cs typeface="Arial"/>
              </a:rPr>
              <a:t>Positrons are </a:t>
            </a:r>
            <a:r>
              <a:rPr lang="fr-FR" dirty="0" err="1">
                <a:latin typeface="Arial"/>
                <a:cs typeface="Arial"/>
              </a:rPr>
              <a:t>detected</a:t>
            </a:r>
            <a:r>
              <a:rPr lang="fr-FR" dirty="0">
                <a:latin typeface="Arial"/>
                <a:cs typeface="Arial"/>
              </a:rPr>
              <a:t> in </a:t>
            </a:r>
            <a:r>
              <a:rPr lang="fr-FR" dirty="0" err="1">
                <a:latin typeface="Arial"/>
                <a:cs typeface="Arial"/>
              </a:rPr>
              <a:t>coincidence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between</a:t>
            </a:r>
            <a:r>
              <a:rPr lang="fr-FR" dirty="0">
                <a:latin typeface="Arial"/>
                <a:cs typeface="Arial"/>
              </a:rPr>
              <a:t> a </a:t>
            </a:r>
            <a:r>
              <a:rPr lang="fr-FR" dirty="0" err="1">
                <a:latin typeface="Arial"/>
                <a:cs typeface="Arial"/>
              </a:rPr>
              <a:t>thin</a:t>
            </a:r>
            <a:r>
              <a:rPr lang="fr-FR" dirty="0">
                <a:latin typeface="Arial"/>
                <a:cs typeface="Arial"/>
              </a:rPr>
              <a:t> trigger </a:t>
            </a:r>
            <a:r>
              <a:rPr lang="fr-FR" dirty="0" err="1">
                <a:latin typeface="Arial"/>
                <a:cs typeface="Arial"/>
              </a:rPr>
              <a:t>scintillator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placed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prior</a:t>
            </a:r>
            <a:r>
              <a:rPr lang="fr-FR" dirty="0">
                <a:latin typeface="Arial"/>
                <a:cs typeface="Arial"/>
              </a:rPr>
              <a:t> to the reconversion </a:t>
            </a:r>
            <a:r>
              <a:rPr lang="fr-FR" dirty="0" err="1">
                <a:latin typeface="Arial"/>
                <a:cs typeface="Arial"/>
              </a:rPr>
              <a:t>target</a:t>
            </a:r>
            <a:r>
              <a:rPr lang="fr-FR" dirty="0">
                <a:latin typeface="Arial"/>
                <a:cs typeface="Arial"/>
              </a:rPr>
              <a:t> and the central </a:t>
            </a:r>
            <a:r>
              <a:rPr lang="fr-FR" dirty="0" err="1">
                <a:latin typeface="Arial"/>
                <a:cs typeface="Arial"/>
              </a:rPr>
              <a:t>crystal</a:t>
            </a:r>
            <a:r>
              <a:rPr lang="fr-FR" dirty="0">
                <a:latin typeface="Arial"/>
                <a:cs typeface="Arial"/>
              </a:rPr>
              <a:t> (PMT5) and </a:t>
            </a:r>
            <a:r>
              <a:rPr lang="fr-FR" dirty="0" err="1">
                <a:latin typeface="Arial"/>
                <a:cs typeface="Arial"/>
              </a:rPr>
              <a:t>tagged</a:t>
            </a:r>
            <a:r>
              <a:rPr lang="fr-FR" dirty="0">
                <a:latin typeface="Arial"/>
                <a:cs typeface="Arial"/>
              </a:rPr>
              <a:t> by e- </a:t>
            </a:r>
            <a:r>
              <a:rPr lang="fr-FR" dirty="0" err="1">
                <a:latin typeface="Arial"/>
                <a:cs typeface="Arial"/>
              </a:rPr>
              <a:t>helicity</a:t>
            </a:r>
            <a:r>
              <a:rPr lang="fr-FR" dirty="0">
                <a:latin typeface="Arial"/>
                <a:cs typeface="Arial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21737" y="3918454"/>
            <a:ext cx="3431408" cy="2436261"/>
            <a:chOff x="5791201" y="1810731"/>
            <a:chExt cx="3251794" cy="2301134"/>
          </a:xfrm>
        </p:grpSpPr>
        <p:pic>
          <p:nvPicPr>
            <p:cNvPr id="22" name="Picture 11" descr="SemIintSigscop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19"/>
            <a:stretch/>
          </p:blipFill>
          <p:spPr>
            <a:xfrm>
              <a:off x="5791201" y="1810731"/>
              <a:ext cx="3251794" cy="230113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897223" y="1860406"/>
              <a:ext cx="1248215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Arial"/>
                  <a:cs typeface="Arial"/>
                </a:rPr>
                <a:t>Trigger Scintillator</a:t>
              </a:r>
              <a:endParaRPr lang="en-US" sz="1100" baseline="-25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4" name="TextBox 30"/>
            <p:cNvSpPr txBox="1"/>
            <p:nvPr/>
          </p:nvSpPr>
          <p:spPr>
            <a:xfrm>
              <a:off x="5929623" y="3305581"/>
              <a:ext cx="1224136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Arial"/>
                  <a:cs typeface="Arial"/>
                </a:rPr>
                <a:t>Coincidence</a:t>
              </a:r>
              <a:endParaRPr lang="en-US" sz="11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5" name="TextBox 22"/>
            <p:cNvSpPr txBox="1"/>
            <p:nvPr/>
          </p:nvSpPr>
          <p:spPr>
            <a:xfrm>
              <a:off x="5921962" y="2933913"/>
              <a:ext cx="912588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Arial"/>
                  <a:cs typeface="Arial"/>
                </a:rPr>
                <a:t>Calorimeter</a:t>
              </a:r>
              <a:endParaRPr lang="en-US" sz="1100" baseline="-25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792589" y="88779"/>
            <a:ext cx="600777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Integrated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Asymmetry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7" name="Picture 26" descr="Trigg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346"/>
          <a:stretch/>
        </p:blipFill>
        <p:spPr>
          <a:xfrm>
            <a:off x="6553343" y="1521024"/>
            <a:ext cx="2494040" cy="264185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012885" y="2332513"/>
            <a:ext cx="14662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WITHOUT</a:t>
            </a:r>
          </a:p>
          <a:p>
            <a:pPr algn="ctr"/>
            <a:r>
              <a:rPr lang="en-US" sz="1200" dirty="0" smtClean="0"/>
              <a:t>Coincidence</a:t>
            </a:r>
            <a:endParaRPr lang="en-US" sz="1200" dirty="0"/>
          </a:p>
        </p:txBody>
      </p:sp>
      <p:pic>
        <p:nvPicPr>
          <p:cNvPr id="30" name="Picture 29" descr="Trigg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92" t="-12362" r="-1206" b="12362"/>
          <a:stretch/>
        </p:blipFill>
        <p:spPr>
          <a:xfrm>
            <a:off x="6553343" y="3874026"/>
            <a:ext cx="2494040" cy="246712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12885" y="5020171"/>
            <a:ext cx="16599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WITH</a:t>
            </a:r>
          </a:p>
          <a:p>
            <a:pPr algn="ctr"/>
            <a:r>
              <a:rPr lang="en-US" sz="1200" dirty="0" smtClean="0"/>
              <a:t>Coincidence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811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6"/>
          <p:cNvGrpSpPr/>
          <p:nvPr/>
        </p:nvGrpSpPr>
        <p:grpSpPr>
          <a:xfrm>
            <a:off x="239677" y="1164162"/>
            <a:ext cx="4021239" cy="2513939"/>
            <a:chOff x="219264" y="1620584"/>
            <a:chExt cx="4314941" cy="3130424"/>
          </a:xfrm>
        </p:grpSpPr>
        <p:pic>
          <p:nvPicPr>
            <p:cNvPr id="15" name="Image 14" descr="adc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64" y="1620584"/>
              <a:ext cx="4314941" cy="2952328"/>
            </a:xfrm>
            <a:prstGeom prst="rect">
              <a:avLst/>
            </a:prstGeom>
          </p:spPr>
        </p:pic>
        <p:sp>
          <p:nvSpPr>
            <p:cNvPr id="16" name="Ellipse 1"/>
            <p:cNvSpPr/>
            <p:nvPr/>
          </p:nvSpPr>
          <p:spPr>
            <a:xfrm rot="8073893">
              <a:off x="806915" y="2106384"/>
              <a:ext cx="313756" cy="202819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7" name="ZoneTexte 2"/>
            <p:cNvSpPr txBox="1"/>
            <p:nvPr/>
          </p:nvSpPr>
          <p:spPr>
            <a:xfrm>
              <a:off x="1604510" y="2130188"/>
              <a:ext cx="262989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511 </a:t>
              </a:r>
              <a:r>
                <a:rPr kumimoji="0" lang="fr-FR" sz="16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keV</a:t>
              </a:r>
              <a:r>
                <a:rPr kumimoji="0" lang="fr-FR" sz="16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6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from</a:t>
              </a:r>
              <a:r>
                <a:rPr kumimoji="0" lang="fr-FR" sz="16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e</a:t>
              </a:r>
              <a:r>
                <a:rPr kumimoji="0" lang="fr-FR" sz="16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+ </a:t>
              </a:r>
              <a:r>
                <a:rPr kumimoji="0" lang="fr-FR" sz="16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annihilation </a:t>
              </a:r>
              <a:r>
                <a:rPr kumimoji="0" lang="fr-FR" sz="16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at</a:t>
              </a:r>
              <a:r>
                <a:rPr kumimoji="0" lang="fr-FR" sz="16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6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rest</a:t>
              </a:r>
              <a:endParaRPr kumimoji="0" lang="fr-FR" sz="160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8" name="ZoneTexte 23"/>
            <p:cNvSpPr txBox="1"/>
            <p:nvPr/>
          </p:nvSpPr>
          <p:spPr>
            <a:xfrm>
              <a:off x="877145" y="3217512"/>
              <a:ext cx="1677174" cy="554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Bremsstrahlung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end-point</a:t>
              </a:r>
            </a:p>
          </p:txBody>
        </p:sp>
        <p:sp>
          <p:nvSpPr>
            <p:cNvPr id="19" name="Ellipse 24"/>
            <p:cNvSpPr/>
            <p:nvPr/>
          </p:nvSpPr>
          <p:spPr>
            <a:xfrm rot="4168434">
              <a:off x="2815030" y="3667317"/>
              <a:ext cx="624658" cy="374811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cxnSp>
          <p:nvCxnSpPr>
            <p:cNvPr id="20" name="Connecteur en angle 4"/>
            <p:cNvCxnSpPr>
              <a:stCxn id="18" idx="2"/>
              <a:endCxn id="19" idx="4"/>
            </p:cNvCxnSpPr>
            <p:nvPr/>
          </p:nvCxnSpPr>
          <p:spPr>
            <a:xfrm rot="16200000" flipH="1">
              <a:off x="2260161" y="3227865"/>
              <a:ext cx="147261" cy="1236119"/>
            </a:xfrm>
            <a:prstGeom prst="bentConnector2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Connecteur en angle 9"/>
            <p:cNvCxnSpPr>
              <a:stCxn id="17" idx="1"/>
              <a:endCxn id="16" idx="1"/>
            </p:cNvCxnSpPr>
            <p:nvPr/>
          </p:nvCxnSpPr>
          <p:spPr>
            <a:xfrm rot="10800000">
              <a:off x="1092722" y="2179080"/>
              <a:ext cx="511788" cy="243496"/>
            </a:xfrm>
            <a:prstGeom prst="bentConnector3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ZoneTexte 3"/>
            <p:cNvSpPr txBox="1"/>
            <p:nvPr/>
          </p:nvSpPr>
          <p:spPr>
            <a:xfrm>
              <a:off x="2508413" y="4474009"/>
              <a:ext cx="16469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Energy</a:t>
              </a:r>
              <a:r>
                <a:rPr kumimoji="0" lang="fr-FR" sz="12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 (FADC </a:t>
              </a:r>
              <a:r>
                <a:rPr kumimoji="0" lang="fr-FR" sz="120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units</a:t>
              </a:r>
              <a:r>
                <a:rPr kumimoji="0" lang="fr-FR" sz="12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23" name="Image 21" descr="Slice3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1" y="4042209"/>
            <a:ext cx="3874278" cy="2126214"/>
          </a:xfrm>
          <a:prstGeom prst="rect">
            <a:avLst/>
          </a:prstGeom>
        </p:spPr>
      </p:pic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1792589" y="88779"/>
            <a:ext cx="600777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Integrated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Asymmetry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Right Brace 27"/>
          <p:cNvSpPr/>
          <p:nvPr/>
        </p:nvSpPr>
        <p:spPr bwMode="auto">
          <a:xfrm>
            <a:off x="4260916" y="1134525"/>
            <a:ext cx="470746" cy="5270041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9" name="Picture 28" descr="SemiI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431" y="2043022"/>
            <a:ext cx="4194650" cy="3836036"/>
          </a:xfrm>
          <a:prstGeom prst="rect">
            <a:avLst/>
          </a:prstGeom>
        </p:spPr>
      </p:pic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567874"/>
              </p:ext>
            </p:extLst>
          </p:nvPr>
        </p:nvGraphicFramePr>
        <p:xfrm>
          <a:off x="5207037" y="1327510"/>
          <a:ext cx="3277715" cy="570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name="Equation" r:id="rId6" imgW="2832100" imgH="469900" progId="Equation.3">
                  <p:embed/>
                </p:oleObj>
              </mc:Choice>
              <mc:Fallback>
                <p:oleObj name="Equation" r:id="rId6" imgW="28321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07037" y="1327510"/>
                        <a:ext cx="3277715" cy="570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728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3206" y="937974"/>
            <a:ext cx="8057741" cy="5217165"/>
            <a:chOff x="1095153" y="1251027"/>
            <a:chExt cx="7586634" cy="4735102"/>
          </a:xfrm>
          <a:solidFill>
            <a:schemeClr val="bg1"/>
          </a:solidFill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153" y="1251027"/>
              <a:ext cx="6784149" cy="47351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4470" y="1732964"/>
              <a:ext cx="1657317" cy="139302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807576" y="88779"/>
            <a:ext cx="701105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Summary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of 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Asymmetries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77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2099123" y="88779"/>
            <a:ext cx="523733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Analyzing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Power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Image 2" descr="X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" y="935443"/>
            <a:ext cx="4176770" cy="2666683"/>
          </a:xfrm>
          <a:prstGeom prst="rect">
            <a:avLst/>
          </a:prstGeom>
        </p:spPr>
      </p:pic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4496072" y="1375251"/>
            <a:ext cx="43211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GEANT4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simulations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allow to link the </a:t>
            </a:r>
            <a:r>
              <a:rPr lang="en-US" sz="1600" dirty="0" smtClean="0">
                <a:latin typeface="Arial"/>
                <a:cs typeface="Arial"/>
              </a:rPr>
              <a:t>measured electron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analyzing power to the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expected positron </a:t>
            </a:r>
            <a:r>
              <a:rPr lang="en-US" sz="1600" dirty="0" smtClean="0">
                <a:solidFill>
                  <a:srgbClr val="008000"/>
                </a:solidFill>
                <a:latin typeface="Arial"/>
                <a:cs typeface="Arial"/>
              </a:rPr>
              <a:t>analyzing power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of the </a:t>
            </a:r>
            <a:r>
              <a:rPr lang="en-US" sz="1600" dirty="0" err="1" smtClean="0">
                <a:solidFill>
                  <a:srgbClr val="008000"/>
                </a:solidFill>
                <a:latin typeface="Arial"/>
                <a:cs typeface="Arial"/>
              </a:rPr>
              <a:t>PEPPo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Compton transmission polarimeter. 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5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408561"/>
              </p:ext>
            </p:extLst>
          </p:nvPr>
        </p:nvGraphicFramePr>
        <p:xfrm>
          <a:off x="1209688" y="4335690"/>
          <a:ext cx="1951038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3" name="…quation" r:id="rId4" imgW="1130300" imgH="241300" progId="Equation.3">
                  <p:embed/>
                </p:oleObj>
              </mc:Choice>
              <mc:Fallback>
                <p:oleObj name="…quation" r:id="rId4" imgW="1130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688" y="4335690"/>
                        <a:ext cx="1951038" cy="415925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necteur en arc 6"/>
          <p:cNvCxnSpPr/>
          <p:nvPr/>
        </p:nvCxnSpPr>
        <p:spPr>
          <a:xfrm rot="10800000">
            <a:off x="3240497" y="4718896"/>
            <a:ext cx="599667" cy="426209"/>
          </a:xfrm>
          <a:prstGeom prst="curvedConnector3">
            <a:avLst/>
          </a:prstGeom>
          <a:ln>
            <a:solidFill>
              <a:srgbClr val="0000FF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en arc 24"/>
          <p:cNvCxnSpPr>
            <a:stCxn id="3" idx="2"/>
          </p:cNvCxnSpPr>
          <p:nvPr/>
        </p:nvCxnSpPr>
        <p:spPr>
          <a:xfrm rot="16200000" flipH="1">
            <a:off x="1787035" y="3937518"/>
            <a:ext cx="733564" cy="6278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4" descr="X5+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29516"/>
            <a:ext cx="5292080" cy="33787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7706" y="5364869"/>
            <a:ext cx="2507004" cy="369332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See A. </a:t>
            </a:r>
            <a:r>
              <a:rPr lang="en-US" dirty="0" err="1" smtClean="0">
                <a:latin typeface="Arial"/>
                <a:cs typeface="Arial"/>
              </a:rPr>
              <a:t>Adeyemi</a:t>
            </a:r>
            <a:r>
              <a:rPr lang="en-US" dirty="0" smtClean="0">
                <a:latin typeface="Arial"/>
                <a:cs typeface="Arial"/>
              </a:rPr>
              <a:t> talk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45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Acknowledgments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3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90543" y="1068313"/>
            <a:ext cx="355354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Demonstrated efficient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polarization transfer from 8.2 MeV/c electrons to positrons, expanding polarized positron capabilities from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to MeV accelerators.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8" name="Grouper 21"/>
          <p:cNvGrpSpPr/>
          <p:nvPr/>
        </p:nvGrpSpPr>
        <p:grpSpPr>
          <a:xfrm>
            <a:off x="4040341" y="1327197"/>
            <a:ext cx="4952076" cy="4186809"/>
            <a:chOff x="4948773" y="3261407"/>
            <a:chExt cx="3428703" cy="2736304"/>
          </a:xfrm>
        </p:grpSpPr>
        <p:pic>
          <p:nvPicPr>
            <p:cNvPr id="9" name="Image 6" descr="PosPol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/>
            <p:cNvSpPr txBox="1"/>
            <p:nvPr/>
          </p:nvSpPr>
          <p:spPr>
            <a:xfrm>
              <a:off x="5409304" y="3262041"/>
              <a:ext cx="1184592" cy="466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38ABA6"/>
                  </a:solidFill>
                  <a:latin typeface="+mn-lt"/>
                </a:rPr>
                <a:t>e</a:t>
              </a:r>
              <a:r>
                <a:rPr lang="en-US" sz="1050" b="1" baseline="30000" dirty="0" smtClean="0">
                  <a:solidFill>
                    <a:srgbClr val="38ABA6"/>
                  </a:solidFill>
                  <a:latin typeface="+mn-lt"/>
                </a:rPr>
                <a:t>-</a:t>
              </a:r>
              <a:r>
                <a:rPr lang="en-US" sz="1050" b="1" dirty="0" smtClean="0">
                  <a:solidFill>
                    <a:srgbClr val="38ABA6"/>
                  </a:solidFill>
                  <a:latin typeface="+mn-lt"/>
                </a:rPr>
                <a:t> beam polarization</a:t>
              </a:r>
            </a:p>
            <a:p>
              <a:pPr algn="ctr"/>
              <a:endParaRPr lang="en-US" sz="1050" b="1" dirty="0" smtClean="0">
                <a:solidFill>
                  <a:srgbClr val="38ABA6"/>
                </a:solidFill>
                <a:latin typeface="+mn-lt"/>
              </a:endParaRPr>
            </a:p>
            <a:p>
              <a:pPr algn="ctr"/>
              <a:r>
                <a:rPr lang="en-US" sz="1050" b="1" dirty="0" smtClean="0">
                  <a:solidFill>
                    <a:srgbClr val="38ABA6"/>
                  </a:solidFill>
                  <a:latin typeface="+mn-lt"/>
                </a:rPr>
                <a:t>85.2 ± 0.6 ± 0.7 %</a:t>
              </a:r>
              <a:endParaRPr lang="en-US" sz="1050" b="1" dirty="0">
                <a:solidFill>
                  <a:srgbClr val="38ABA6"/>
                </a:solidFill>
                <a:latin typeface="+mn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1762913" y="88779"/>
            <a:ext cx="588514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Polarization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Results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4331" y="5875859"/>
            <a:ext cx="8034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(</a:t>
            </a:r>
            <a:r>
              <a:rPr lang="fr-FR" dirty="0" err="1">
                <a:solidFill>
                  <a:srgbClr val="000000"/>
                </a:solidFill>
                <a:latin typeface="Microsoft Sans Serif" charset="0"/>
              </a:rPr>
              <a:t>PEPPo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 Collaboration) D. Abbott et al</a:t>
            </a:r>
            <a:r>
              <a:rPr lang="fr-FR" dirty="0" smtClean="0">
                <a:solidFill>
                  <a:srgbClr val="000000"/>
                </a:solidFill>
                <a:latin typeface="Microsoft Sans Serif" charset="0"/>
              </a:rPr>
              <a:t>., 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Phys. </a:t>
            </a:r>
            <a:r>
              <a:rPr lang="fr-FR" dirty="0" err="1">
                <a:solidFill>
                  <a:srgbClr val="000000"/>
                </a:solidFill>
                <a:latin typeface="Microsoft Sans Serif" charset="0"/>
              </a:rPr>
              <a:t>Rev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. </a:t>
            </a:r>
            <a:r>
              <a:rPr lang="fr-FR" dirty="0" err="1">
                <a:solidFill>
                  <a:srgbClr val="000000"/>
                </a:solidFill>
                <a:latin typeface="Microsoft Sans Serif" charset="0"/>
              </a:rPr>
              <a:t>Lett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. 116 (2016) 214801</a:t>
            </a:r>
            <a:endParaRPr lang="fr-FR" dirty="0">
              <a:solidFill>
                <a:srgbClr val="000000"/>
              </a:solidFill>
              <a:latin typeface="Microsoft Sans Serif" charset="0"/>
            </a:endParaRPr>
          </a:p>
        </p:txBody>
      </p:sp>
      <p:pic>
        <p:nvPicPr>
          <p:cNvPr id="18" name="Picture 10" descr="PRLMay2016illustration_F2b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5" y="2616325"/>
            <a:ext cx="2897681" cy="2897681"/>
          </a:xfrm>
          <a:prstGeom prst="rect">
            <a:avLst/>
          </a:prstGeom>
        </p:spPr>
      </p:pic>
      <p:sp>
        <p:nvSpPr>
          <p:cNvPr id="19" name="ZoneTexte 2"/>
          <p:cNvSpPr txBox="1"/>
          <p:nvPr/>
        </p:nvSpPr>
        <p:spPr>
          <a:xfrm>
            <a:off x="190543" y="4682544"/>
            <a:ext cx="3687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solidFill>
                  <a:srgbClr val="CC00CC"/>
                </a:solidFill>
              </a:rPr>
              <a:t>Whenever producing e</a:t>
            </a:r>
            <a:r>
              <a:rPr lang="en-US" sz="1800" i="1" baseline="30000" dirty="0" smtClean="0">
                <a:solidFill>
                  <a:srgbClr val="CC00CC"/>
                </a:solidFill>
              </a:rPr>
              <a:t>+</a:t>
            </a:r>
            <a:r>
              <a:rPr lang="en-US" sz="1800" i="1" dirty="0" smtClean="0">
                <a:solidFill>
                  <a:srgbClr val="CC00CC"/>
                </a:solidFill>
              </a:rPr>
              <a:t> from e</a:t>
            </a:r>
            <a:r>
              <a:rPr lang="en-US" sz="1800" i="1" baseline="30000" dirty="0" smtClean="0">
                <a:solidFill>
                  <a:srgbClr val="CC00CC"/>
                </a:solidFill>
              </a:rPr>
              <a:t>-</a:t>
            </a:r>
            <a:r>
              <a:rPr lang="en-US" sz="1800" i="1" dirty="0" smtClean="0">
                <a:solidFill>
                  <a:srgbClr val="CC00CC"/>
                </a:solidFill>
              </a:rPr>
              <a:t>, polarization is coming for free </a:t>
            </a:r>
          </a:p>
          <a:p>
            <a:pPr algn="ctr"/>
            <a:r>
              <a:rPr lang="en-US" sz="1800" i="1" dirty="0" smtClean="0">
                <a:solidFill>
                  <a:srgbClr val="CC00CC"/>
                </a:solidFill>
              </a:rPr>
              <a:t>if initial electrons are polarized</a:t>
            </a:r>
            <a:r>
              <a:rPr lang="en-US" sz="1600" i="1" dirty="0" smtClean="0">
                <a:solidFill>
                  <a:srgbClr val="CC00CC"/>
                </a:solidFill>
              </a:rPr>
              <a:t>.</a:t>
            </a:r>
            <a:endParaRPr lang="en-US" sz="1600" i="1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3" descr="C:\Documents and Settings\grames\Desktop\images\install_111222\photo.JPG"/>
          <p:cNvPicPr preferRelativeResize="0">
            <a:picLocks noChangeArrowheads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13" y="751426"/>
            <a:ext cx="9144000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Aderley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087305"/>
                </a:solidFill>
                <a:latin typeface="Comic Sans MS" charset="0"/>
              </a:rPr>
              <a:t>A. Adeyemi</a:t>
            </a:r>
            <a:r>
              <a:rPr lang="fr-FR" sz="1800" baseline="30000" dirty="0" smtClean="0">
                <a:solidFill>
                  <a:srgbClr val="087305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Aguilera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Ali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H. Areti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Baylac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Benesch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G. Bosson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B. Cade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A. Camsonne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L. Cardman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Clark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Cole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S. Covert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C. Cuevas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O. Dadoun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Dale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087305"/>
                </a:solidFill>
                <a:latin typeface="Comic Sans MS" charset="0"/>
              </a:rPr>
              <a:t>J. Dumas</a:t>
            </a:r>
            <a:r>
              <a:rPr lang="fr-FR" sz="1800" baseline="30000" dirty="0" smtClean="0">
                <a:solidFill>
                  <a:srgbClr val="087305"/>
                </a:solidFill>
                <a:latin typeface="Comic Sans MS" charset="0"/>
              </a:rPr>
              <a:t>1,2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800080"/>
                </a:solidFill>
                <a:latin typeface="Comic Sans MS" charset="0"/>
              </a:rPr>
              <a:t>E. Fanchini</a:t>
            </a:r>
            <a:r>
              <a:rPr lang="fr-FR" sz="1800" baseline="30000" dirty="0" smtClean="0">
                <a:solidFill>
                  <a:srgbClr val="80008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. Forest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087305"/>
                </a:solidFill>
                <a:latin typeface="Comic Sans MS" charset="0"/>
              </a:rPr>
              <a:t>E. Forman</a:t>
            </a:r>
            <a:r>
              <a:rPr lang="fr-FR" sz="1800" baseline="30000" dirty="0" smtClean="0">
                <a:solidFill>
                  <a:srgbClr val="087305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Freyberger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E. Froidefond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 </a:t>
            </a:r>
            <a:r>
              <a:rPr lang="fr-FR" sz="1800" dirty="0" smtClean="0">
                <a:solidFill>
                  <a:srgbClr val="800080"/>
                </a:solidFill>
                <a:latin typeface="Comic Sans MS" charset="0"/>
              </a:rPr>
              <a:t>S. Golge</a:t>
            </a:r>
            <a:r>
              <a:rPr lang="fr-FR" sz="1800" baseline="30000" dirty="0" smtClean="0">
                <a:solidFill>
                  <a:srgbClr val="800080"/>
                </a:solidFill>
                <a:latin typeface="Comic Sans MS" charset="0"/>
              </a:rPr>
              <a:t>6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u="sng" dirty="0" smtClean="0">
                <a:solidFill>
                  <a:srgbClr val="0000FF"/>
                </a:solidFill>
                <a:latin typeface="Comic Sans MS" charset="0"/>
              </a:rPr>
              <a:t>J. Grames</a:t>
            </a:r>
            <a:r>
              <a:rPr lang="fr-FR" sz="1800" baseline="30000" dirty="0" smtClean="0">
                <a:solidFill>
                  <a:srgbClr val="0000FF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Guèye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Hansknecht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Harrell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Hoskins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8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C. Hyde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7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R. Kazimi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Y. Kim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1,5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Machie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K. Mahoney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R. Mammei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. Marton</a:t>
            </a:r>
            <a:r>
              <a:rPr lang="fr-FR" sz="1800" baseline="30000" dirty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J. McCarter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9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McCaughan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McHugh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10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McNulty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. Michaelides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R. Michaels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C.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Muñoz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 Camacho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J.-F. Muraz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K. Myers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Opper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10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Poelker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 J.-S. Réal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L. Richardson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S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. 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Setiniyazi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M. Stutzman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R. Suleiman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C. Tennant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C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.-Y. 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Tsai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Turner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A. Variola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u="sng" dirty="0" smtClean="0">
                <a:solidFill>
                  <a:srgbClr val="0000FF"/>
                </a:solidFill>
                <a:latin typeface="Comic Sans MS" charset="0"/>
              </a:rPr>
              <a:t>E. Voutier</a:t>
            </a:r>
            <a:r>
              <a:rPr lang="fr-FR" sz="1800" baseline="30000" dirty="0" smtClean="0">
                <a:solidFill>
                  <a:srgbClr val="0000FF"/>
                </a:solidFill>
                <a:latin typeface="Comic Sans MS" charset="0"/>
              </a:rPr>
              <a:t>2,11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Y. Wang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Y. Zhang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12</a:t>
            </a:r>
            <a:endParaRPr lang="en-US" sz="1800" baseline="30000" dirty="0" smtClean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950" y="3559761"/>
            <a:ext cx="89281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Jefferson Lab, Newport News, VA, US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2 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LPSC, Grenoble, France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LAL,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4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Hampton University, Hampton,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5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6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North Carolina University, Durham, NC,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7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8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The College of William &amp; Mary, Williamsburg,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9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University of Virginia, Charlottesville,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George Washington University, Washington, DC,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IPN,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12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Rutgers University, Piscataway, NJ,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Virginia Tech, Blacksburg, VA, USA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112963" y="84676"/>
            <a:ext cx="4945062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PEPPo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Collaboration</a:t>
            </a:r>
          </a:p>
        </p:txBody>
      </p:sp>
      <p:sp>
        <p:nvSpPr>
          <p:cNvPr id="349189" name="ZoneTexte 1"/>
          <p:cNvSpPr txBox="1">
            <a:spLocks noChangeArrowheads="1"/>
          </p:cNvSpPr>
          <p:nvPr/>
        </p:nvSpPr>
        <p:spPr bwMode="auto">
          <a:xfrm>
            <a:off x="893059" y="5229647"/>
            <a:ext cx="738645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Many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thanks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  for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advice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equipment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loan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, GEANT4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modeling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 support, and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funding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 to</a:t>
            </a:r>
          </a:p>
          <a:p>
            <a:pPr algn="ctr" eaLnBrk="1" hangingPunct="1"/>
            <a:endParaRPr lang="fr-FR" b="1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 eaLnBrk="1" hangingPunct="1"/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SLAC E-166 Collaboration</a:t>
            </a:r>
          </a:p>
          <a:p>
            <a:pPr algn="ctr" eaLnBrk="1" hangingPunct="1"/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International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Linear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Collider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 Project</a:t>
            </a:r>
          </a:p>
          <a:p>
            <a:pPr algn="ctr" eaLnBrk="1" hangingPunct="1"/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Jefferson Science Association Initiatives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Award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0638" y="6630988"/>
            <a:ext cx="169252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err="1" smtClean="0">
                <a:solidFill>
                  <a:srgbClr val="CC00FF"/>
                </a:solidFill>
                <a:latin typeface="Footlight MT Light" charset="0"/>
              </a:rPr>
              <a:t>Orsay</a:t>
            </a:r>
            <a:r>
              <a:rPr lang="en-US" sz="900" i="1" dirty="0" smtClean="0">
                <a:solidFill>
                  <a:srgbClr val="CC00FF"/>
                </a:solidFill>
                <a:latin typeface="Footlight MT Light" charset="0"/>
              </a:rPr>
              <a:t>, September 14-16, 2016</a:t>
            </a:r>
            <a:endParaRPr lang="en-US" sz="900" i="1" dirty="0">
              <a:solidFill>
                <a:srgbClr val="CC00FF"/>
              </a:solidFill>
              <a:latin typeface="Footlight MT Light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530548" y="6580188"/>
            <a:ext cx="5898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200" dirty="0" smtClean="0">
                <a:solidFill>
                  <a:srgbClr val="CC00FF"/>
                </a:solidFill>
              </a:rPr>
              <a:t>1</a:t>
            </a:r>
            <a:r>
              <a:rPr lang="fr-FR" sz="1200" dirty="0">
                <a:solidFill>
                  <a:srgbClr val="CC00FF"/>
                </a:solidFill>
              </a:rPr>
              <a:t>3</a:t>
            </a:r>
            <a:r>
              <a:rPr lang="fr-FR" sz="1200" dirty="0" smtClean="0">
                <a:solidFill>
                  <a:srgbClr val="CC00FF"/>
                </a:solidFill>
              </a:rPr>
              <a:t>/19</a:t>
            </a:r>
            <a:endParaRPr lang="fr-FR" sz="1200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9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Positrons at </a:t>
            </a:r>
            <a:r>
              <a:rPr lang="en-US" dirty="0" smtClean="0">
                <a:solidFill>
                  <a:srgbClr val="000000"/>
                </a:solidFill>
              </a:rPr>
              <a:t>JLEIC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352" y="1002389"/>
            <a:ext cx="5121225" cy="2683529"/>
          </a:xfrm>
          <a:prstGeom prst="rect">
            <a:avLst/>
          </a:prstGeom>
        </p:spPr>
      </p:pic>
      <p:pic>
        <p:nvPicPr>
          <p:cNvPr id="4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7" y="4006552"/>
            <a:ext cx="6293048" cy="23391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526767" y="4298932"/>
            <a:ext cx="2315596" cy="1600438"/>
          </a:xfrm>
          <a:prstGeom prst="rect">
            <a:avLst/>
          </a:prstGeom>
          <a:ln w="38100" cmpd="dbl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Arial"/>
                <a:cs typeface="Arial"/>
              </a:rPr>
              <a:t>A</a:t>
            </a:r>
            <a:r>
              <a:rPr lang="en-US" sz="1400" dirty="0" smtClean="0">
                <a:latin typeface="Arial"/>
                <a:cs typeface="Arial"/>
              </a:rPr>
              <a:t> pulsed beam with low average current (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~10 </a:t>
            </a:r>
            <a:r>
              <a:rPr lang="en-US" sz="1400" dirty="0" err="1" smtClean="0">
                <a:solidFill>
                  <a:srgbClr val="0000FF"/>
                </a:solidFill>
                <a:latin typeface="Arial"/>
                <a:cs typeface="Arial"/>
              </a:rPr>
              <a:t>nA</a:t>
            </a:r>
            <a:r>
              <a:rPr lang="en-US" sz="1400" dirty="0" smtClean="0">
                <a:latin typeface="Arial"/>
                <a:cs typeface="Arial"/>
              </a:rPr>
              <a:t>) but significant bunch charge (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~2pC</a:t>
            </a:r>
            <a:r>
              <a:rPr lang="en-US" sz="1400" dirty="0" smtClean="0">
                <a:latin typeface="Arial"/>
                <a:cs typeface="Arial"/>
              </a:rPr>
              <a:t>) and high macro-pulse peak current (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~50µA</a:t>
            </a:r>
            <a:r>
              <a:rPr lang="en-US" sz="1400" dirty="0" smtClean="0">
                <a:latin typeface="Arial"/>
                <a:cs typeface="Arial"/>
              </a:rPr>
              <a:t>) is required for injection into JLEIC.</a:t>
            </a:r>
          </a:p>
        </p:txBody>
      </p:sp>
      <p:grpSp>
        <p:nvGrpSpPr>
          <p:cNvPr id="6" name="Grouper 26"/>
          <p:cNvGrpSpPr/>
          <p:nvPr/>
        </p:nvGrpSpPr>
        <p:grpSpPr>
          <a:xfrm>
            <a:off x="3623694" y="4418678"/>
            <a:ext cx="2286454" cy="776347"/>
            <a:chOff x="3656521" y="3245001"/>
            <a:chExt cx="2286454" cy="776347"/>
          </a:xfrm>
        </p:grpSpPr>
        <p:sp>
          <p:nvSpPr>
            <p:cNvPr id="7" name="Bouée 18"/>
            <p:cNvSpPr/>
            <p:nvPr/>
          </p:nvSpPr>
          <p:spPr>
            <a:xfrm>
              <a:off x="3656521" y="3707087"/>
              <a:ext cx="818895" cy="314261"/>
            </a:xfrm>
            <a:prstGeom prst="donut">
              <a:avLst>
                <a:gd name="adj" fmla="val 3434"/>
              </a:avLst>
            </a:prstGeom>
            <a:solidFill>
              <a:srgbClr val="CC00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8" name="ZoneTexte 3"/>
            <p:cNvSpPr txBox="1"/>
            <p:nvPr/>
          </p:nvSpPr>
          <p:spPr>
            <a:xfrm>
              <a:off x="4810471" y="3245001"/>
              <a:ext cx="11325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CC00FF"/>
                  </a:solidFill>
                  <a:latin typeface="Arial"/>
                  <a:cs typeface="Arial"/>
                </a:rPr>
                <a:t>20 times CEBAF</a:t>
              </a:r>
              <a:endParaRPr lang="en-US" sz="1000" dirty="0">
                <a:solidFill>
                  <a:srgbClr val="CC00FF"/>
                </a:solidFill>
                <a:latin typeface="Arial"/>
                <a:cs typeface="Arial"/>
              </a:endParaRPr>
            </a:p>
          </p:txBody>
        </p:sp>
        <p:cxnSp>
          <p:nvCxnSpPr>
            <p:cNvPr id="9" name="Connecteur en arc 5"/>
            <p:cNvCxnSpPr>
              <a:stCxn id="7" idx="6"/>
              <a:endCxn id="8" idx="2"/>
            </p:cNvCxnSpPr>
            <p:nvPr/>
          </p:nvCxnSpPr>
          <p:spPr>
            <a:xfrm flipV="1">
              <a:off x="4475416" y="3491222"/>
              <a:ext cx="901307" cy="372996"/>
            </a:xfrm>
            <a:prstGeom prst="curvedConnector2">
              <a:avLst/>
            </a:prstGeom>
            <a:ln w="3175" cmpd="sng">
              <a:solidFill>
                <a:srgbClr val="CC00FF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31377" y="1194196"/>
            <a:ext cx="3592841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dirty="0">
                <a:latin typeface="Arial"/>
                <a:cs typeface="Arial"/>
              </a:rPr>
              <a:t>A group (J. Grames, J. </a:t>
            </a:r>
            <a:r>
              <a:rPr lang="en-US" dirty="0" err="1">
                <a:latin typeface="Arial"/>
                <a:cs typeface="Arial"/>
              </a:rPr>
              <a:t>Guo</a:t>
            </a:r>
            <a:r>
              <a:rPr lang="en-US" dirty="0">
                <a:latin typeface="Arial"/>
                <a:cs typeface="Arial"/>
              </a:rPr>
              <a:t>, F. Lin, V. </a:t>
            </a:r>
            <a:r>
              <a:rPr lang="en-US" dirty="0" err="1">
                <a:latin typeface="Arial"/>
                <a:cs typeface="Arial"/>
              </a:rPr>
              <a:t>Morozov</a:t>
            </a:r>
            <a:r>
              <a:rPr lang="en-US" dirty="0">
                <a:latin typeface="Arial"/>
                <a:cs typeface="Arial"/>
              </a:rPr>
              <a:t>, E. </a:t>
            </a:r>
            <a:r>
              <a:rPr lang="en-US" dirty="0" err="1">
                <a:latin typeface="Arial"/>
                <a:cs typeface="Arial"/>
              </a:rPr>
              <a:t>Voutier</a:t>
            </a:r>
            <a:r>
              <a:rPr lang="en-US" dirty="0">
                <a:latin typeface="Arial"/>
                <a:cs typeface="Arial"/>
              </a:rPr>
              <a:t>) is exploring </a:t>
            </a:r>
            <a:r>
              <a:rPr lang="en-US" dirty="0" smtClean="0">
                <a:latin typeface="Arial"/>
                <a:cs typeface="Arial"/>
              </a:rPr>
              <a:t>a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polarized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positron injector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suitable for JLEIC.</a:t>
            </a:r>
          </a:p>
          <a:p>
            <a:pPr marL="342900" indent="-342900" algn="just">
              <a:buClr>
                <a:srgbClr val="CC00FF"/>
              </a:buClr>
              <a:buFont typeface="Wingdings" charset="2"/>
              <a:buChar char="Ø"/>
            </a:pPr>
            <a:endParaRPr lang="en-US" dirty="0"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0000FF"/>
                </a:solidFill>
                <a:latin typeface="Lucida Calligraphy"/>
                <a:cs typeface="Lucida Calligraphy"/>
              </a:rPr>
              <a:t>L 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≥10</a:t>
            </a:r>
            <a:r>
              <a:rPr lang="en-US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33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cm</a:t>
            </a:r>
            <a:r>
              <a:rPr lang="en-US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-2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r>
              <a:rPr lang="en-US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-1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   </a:t>
            </a:r>
            <a:r>
              <a:rPr lang="en-US" b="1" dirty="0" err="1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e</a:t>
            </a:r>
            <a:r>
              <a:rPr lang="en-US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≥40%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813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JLEIC Positron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Production Scheme </a:t>
            </a:r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303213" y="2376488"/>
            <a:ext cx="13731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000"/>
              <a:t>10 MeV polarized e</a:t>
            </a:r>
            <a:r>
              <a:rPr lang="en-US" sz="1000" baseline="30000"/>
              <a:t>-</a:t>
            </a:r>
            <a:endParaRPr lang="en-US" sz="1000"/>
          </a:p>
          <a:p>
            <a:pPr algn="ctr"/>
            <a:r>
              <a:rPr lang="en-US" sz="1000"/>
              <a:t> 1.33 pC @ 1500 MHz</a:t>
            </a:r>
          </a:p>
          <a:p>
            <a:pPr algn="ctr"/>
            <a:r>
              <a:rPr lang="en-US" sz="1000"/>
              <a:t>= 2 mA</a:t>
            </a:r>
          </a:p>
        </p:txBody>
      </p:sp>
      <p:sp>
        <p:nvSpPr>
          <p:cNvPr id="2053" name="AutoShape 44"/>
          <p:cNvSpPr>
            <a:spLocks noChangeArrowheads="1"/>
          </p:cNvSpPr>
          <p:nvPr/>
        </p:nvSpPr>
        <p:spPr bwMode="auto">
          <a:xfrm>
            <a:off x="3338513" y="2060575"/>
            <a:ext cx="2143125" cy="104775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957388" y="2909888"/>
            <a:ext cx="1108075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000"/>
              <a:t>10 MeV pol e</a:t>
            </a:r>
            <a:r>
              <a:rPr lang="en-US" sz="1000" baseline="30000"/>
              <a:t>-</a:t>
            </a:r>
            <a:endParaRPr lang="en-US" sz="1000"/>
          </a:p>
          <a:p>
            <a:pPr algn="ctr"/>
            <a:r>
              <a:rPr lang="en-US" sz="1000"/>
              <a:t>0.67 nC bunches </a:t>
            </a:r>
          </a:p>
          <a:p>
            <a:pPr algn="ctr"/>
            <a:r>
              <a:rPr lang="en-US" sz="1000"/>
              <a:t>@ 1500 MHz</a:t>
            </a:r>
          </a:p>
          <a:p>
            <a:pPr algn="ctr"/>
            <a:r>
              <a:rPr lang="en-US" sz="1000"/>
              <a:t>= 1 A</a:t>
            </a: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1265238" y="928688"/>
            <a:ext cx="1374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000"/>
              <a:t>22 m accumulator ring</a:t>
            </a:r>
          </a:p>
          <a:p>
            <a:pPr algn="ctr"/>
            <a:r>
              <a:rPr lang="en-US" sz="1000"/>
              <a:t>with 500 turn</a:t>
            </a:r>
            <a:br>
              <a:rPr lang="en-US" sz="1000"/>
            </a:br>
            <a:r>
              <a:rPr lang="en-US" sz="1000"/>
              <a:t>phase-space painting </a:t>
            </a:r>
          </a:p>
        </p:txBody>
      </p:sp>
      <p:sp>
        <p:nvSpPr>
          <p:cNvPr id="2056" name="AutoShape 47"/>
          <p:cNvSpPr>
            <a:spLocks noChangeArrowheads="1"/>
          </p:cNvSpPr>
          <p:nvPr/>
        </p:nvSpPr>
        <p:spPr bwMode="auto">
          <a:xfrm>
            <a:off x="4338638" y="1465263"/>
            <a:ext cx="123825" cy="1298575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057" name="Text Box 6"/>
          <p:cNvSpPr txBox="1">
            <a:spLocks noChangeArrowheads="1"/>
          </p:cNvSpPr>
          <p:nvPr/>
        </p:nvSpPr>
        <p:spPr bwMode="auto">
          <a:xfrm>
            <a:off x="3865563" y="884238"/>
            <a:ext cx="107315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000"/>
              <a:t>bunch focusing</a:t>
            </a:r>
          </a:p>
          <a:p>
            <a:pPr algn="ctr"/>
            <a:r>
              <a:rPr lang="en-US" sz="1000"/>
              <a:t>and compression</a:t>
            </a:r>
          </a:p>
          <a:p>
            <a:pPr algn="ctr"/>
            <a:r>
              <a:rPr lang="en-US" sz="1000"/>
              <a:t>if needed</a:t>
            </a:r>
          </a:p>
        </p:txBody>
      </p:sp>
      <p:sp>
        <p:nvSpPr>
          <p:cNvPr id="2058" name="Text Box 6"/>
          <p:cNvSpPr txBox="1">
            <a:spLocks noChangeArrowheads="1"/>
          </p:cNvSpPr>
          <p:nvPr/>
        </p:nvSpPr>
        <p:spPr bwMode="auto">
          <a:xfrm>
            <a:off x="3738563" y="2925763"/>
            <a:ext cx="13033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000"/>
              <a:t>10 MeV polarized e</a:t>
            </a:r>
            <a:r>
              <a:rPr lang="en-US" sz="1000" baseline="30000"/>
              <a:t>-</a:t>
            </a:r>
            <a:endParaRPr lang="en-US" sz="1000"/>
          </a:p>
          <a:p>
            <a:pPr algn="ctr"/>
            <a:r>
              <a:rPr lang="en-US" sz="1000"/>
              <a:t>0.67 nC @ 68.1 MHz</a:t>
            </a:r>
          </a:p>
          <a:p>
            <a:pPr algn="ctr"/>
            <a:r>
              <a:rPr lang="en-US" sz="1000"/>
              <a:t>= 46 mA</a:t>
            </a:r>
          </a:p>
        </p:txBody>
      </p:sp>
      <p:sp>
        <p:nvSpPr>
          <p:cNvPr id="2059" name="Text Box 6"/>
          <p:cNvSpPr txBox="1">
            <a:spLocks noChangeArrowheads="1"/>
          </p:cNvSpPr>
          <p:nvPr/>
        </p:nvSpPr>
        <p:spPr bwMode="auto">
          <a:xfrm>
            <a:off x="5183188" y="1131888"/>
            <a:ext cx="5842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000"/>
              <a:t>1 mm W</a:t>
            </a:r>
          </a:p>
          <a:p>
            <a:pPr algn="ctr"/>
            <a:r>
              <a:rPr lang="en-US" sz="1000"/>
              <a:t>target</a:t>
            </a:r>
          </a:p>
          <a:p>
            <a:pPr algn="ctr"/>
            <a:r>
              <a:rPr lang="en-US" sz="1000"/>
              <a:t>x 10</a:t>
            </a:r>
            <a:r>
              <a:rPr lang="en-US" sz="1000" baseline="30000"/>
              <a:t>-3</a:t>
            </a:r>
          </a:p>
        </p:txBody>
      </p:sp>
      <p:sp>
        <p:nvSpPr>
          <p:cNvPr id="2060" name="AutoShape 56"/>
          <p:cNvSpPr>
            <a:spLocks noChangeArrowheads="1"/>
          </p:cNvSpPr>
          <p:nvPr/>
        </p:nvSpPr>
        <p:spPr bwMode="auto">
          <a:xfrm>
            <a:off x="5472113" y="1720850"/>
            <a:ext cx="2143125" cy="787400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061" name="AutoShape 57"/>
          <p:cNvSpPr>
            <a:spLocks noChangeArrowheads="1"/>
          </p:cNvSpPr>
          <p:nvPr/>
        </p:nvSpPr>
        <p:spPr bwMode="auto">
          <a:xfrm>
            <a:off x="6472238" y="1466850"/>
            <a:ext cx="123825" cy="1298575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062" name="Rectangle 48"/>
          <p:cNvSpPr>
            <a:spLocks noChangeArrowheads="1"/>
          </p:cNvSpPr>
          <p:nvPr/>
        </p:nvSpPr>
        <p:spPr bwMode="auto">
          <a:xfrm>
            <a:off x="5410200" y="1717675"/>
            <a:ext cx="152400" cy="763588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063" name="Text Box 6"/>
          <p:cNvSpPr txBox="1">
            <a:spLocks noChangeArrowheads="1"/>
          </p:cNvSpPr>
          <p:nvPr/>
        </p:nvSpPr>
        <p:spPr bwMode="auto">
          <a:xfrm>
            <a:off x="5332413" y="2909888"/>
            <a:ext cx="14366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000"/>
              <a:t>0-9.5 MeV polarized e</a:t>
            </a:r>
            <a:r>
              <a:rPr lang="en-US" sz="1000" baseline="30000"/>
              <a:t>+</a:t>
            </a:r>
            <a:endParaRPr lang="en-US" sz="1000"/>
          </a:p>
          <a:p>
            <a:pPr algn="ctr"/>
            <a:r>
              <a:rPr lang="en-US" sz="1000"/>
              <a:t>0.67 pC @ 68.1 MHz</a:t>
            </a:r>
          </a:p>
          <a:p>
            <a:pPr algn="ctr"/>
            <a:r>
              <a:rPr lang="en-US" sz="1000"/>
              <a:t>= 46 uA</a:t>
            </a:r>
          </a:p>
        </p:txBody>
      </p:sp>
      <p:sp>
        <p:nvSpPr>
          <p:cNvPr id="2064" name="Text Box 6"/>
          <p:cNvSpPr txBox="1">
            <a:spLocks noChangeArrowheads="1"/>
          </p:cNvSpPr>
          <p:nvPr/>
        </p:nvSpPr>
        <p:spPr bwMode="auto">
          <a:xfrm>
            <a:off x="6137275" y="923925"/>
            <a:ext cx="79533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000"/>
              <a:t>e</a:t>
            </a:r>
            <a:r>
              <a:rPr lang="en-US" sz="1000" baseline="30000"/>
              <a:t>+</a:t>
            </a:r>
            <a:r>
              <a:rPr lang="en-US" sz="1000"/>
              <a:t> collection</a:t>
            </a:r>
          </a:p>
          <a:p>
            <a:pPr algn="ctr"/>
            <a:r>
              <a:rPr lang="en-US" sz="1000"/>
              <a:t>system</a:t>
            </a:r>
          </a:p>
          <a:p>
            <a:pPr algn="ctr"/>
            <a:r>
              <a:rPr lang="en-US" sz="1000"/>
              <a:t>x 10</a:t>
            </a:r>
            <a:r>
              <a:rPr lang="en-US" sz="1000" baseline="30000"/>
              <a:t>-2</a:t>
            </a:r>
            <a:endParaRPr lang="en-US" sz="1000"/>
          </a:p>
        </p:txBody>
      </p:sp>
      <p:sp>
        <p:nvSpPr>
          <p:cNvPr id="2065" name="Text Box 6"/>
          <p:cNvSpPr txBox="1">
            <a:spLocks noChangeArrowheads="1"/>
          </p:cNvSpPr>
          <p:nvPr/>
        </p:nvSpPr>
        <p:spPr bwMode="auto">
          <a:xfrm>
            <a:off x="7505700" y="2254250"/>
            <a:ext cx="13160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000"/>
              <a:t>5-7 MeV Polarized e</a:t>
            </a:r>
            <a:r>
              <a:rPr lang="en-US" sz="1000" baseline="30000"/>
              <a:t>+</a:t>
            </a:r>
            <a:endParaRPr lang="en-US" sz="1000"/>
          </a:p>
          <a:p>
            <a:pPr algn="ctr"/>
            <a:r>
              <a:rPr lang="en-US" sz="1000"/>
              <a:t>6.7 fC @ 68.1 MHz</a:t>
            </a:r>
          </a:p>
          <a:p>
            <a:pPr algn="ctr"/>
            <a:r>
              <a:rPr lang="en-US" sz="1000"/>
              <a:t>= </a:t>
            </a:r>
            <a:r>
              <a:rPr lang="en-US" sz="1000">
                <a:sym typeface="Symbol" charset="0"/>
              </a:rPr>
              <a:t>460 n</a:t>
            </a:r>
            <a:r>
              <a:rPr lang="en-US" sz="1000"/>
              <a:t>A</a:t>
            </a:r>
          </a:p>
        </p:txBody>
      </p:sp>
      <p:sp>
        <p:nvSpPr>
          <p:cNvPr id="2066" name="Line 61"/>
          <p:cNvSpPr>
            <a:spLocks noChangeShapeType="1"/>
          </p:cNvSpPr>
          <p:nvPr/>
        </p:nvSpPr>
        <p:spPr bwMode="auto">
          <a:xfrm rot="10800000" flipH="1">
            <a:off x="7551738" y="2111375"/>
            <a:ext cx="88106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Line 62"/>
          <p:cNvSpPr>
            <a:spLocks noChangeShapeType="1"/>
          </p:cNvSpPr>
          <p:nvPr/>
        </p:nvSpPr>
        <p:spPr bwMode="auto">
          <a:xfrm flipV="1">
            <a:off x="6059488" y="2387600"/>
            <a:ext cx="0" cy="5080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Text Box 6"/>
          <p:cNvSpPr txBox="1">
            <a:spLocks noChangeArrowheads="1"/>
          </p:cNvSpPr>
          <p:nvPr/>
        </p:nvSpPr>
        <p:spPr bwMode="auto">
          <a:xfrm>
            <a:off x="8078788" y="1747838"/>
            <a:ext cx="673100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000"/>
              <a:t>to CEBAF</a:t>
            </a:r>
          </a:p>
        </p:txBody>
      </p:sp>
      <p:sp>
        <p:nvSpPr>
          <p:cNvPr id="2069" name="Rectangle 67"/>
          <p:cNvSpPr>
            <a:spLocks noChangeArrowheads="1"/>
          </p:cNvSpPr>
          <p:nvPr/>
        </p:nvSpPr>
        <p:spPr bwMode="auto">
          <a:xfrm>
            <a:off x="152400" y="1962150"/>
            <a:ext cx="346075" cy="3000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070" name="Rectangle 68"/>
          <p:cNvSpPr>
            <a:spLocks noChangeArrowheads="1"/>
          </p:cNvSpPr>
          <p:nvPr/>
        </p:nvSpPr>
        <p:spPr bwMode="auto">
          <a:xfrm>
            <a:off x="498475" y="2060575"/>
            <a:ext cx="3206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071" name="Rectangle 69"/>
          <p:cNvSpPr>
            <a:spLocks noChangeArrowheads="1"/>
          </p:cNvSpPr>
          <p:nvPr/>
        </p:nvSpPr>
        <p:spPr bwMode="auto">
          <a:xfrm>
            <a:off x="914400" y="1955800"/>
            <a:ext cx="346075" cy="3000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072" name="Rectangle 70"/>
          <p:cNvSpPr>
            <a:spLocks noChangeArrowheads="1"/>
          </p:cNvSpPr>
          <p:nvPr/>
        </p:nvSpPr>
        <p:spPr bwMode="auto">
          <a:xfrm>
            <a:off x="974725" y="2054225"/>
            <a:ext cx="6508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073" name="Line 19"/>
          <p:cNvSpPr>
            <a:spLocks noChangeShapeType="1"/>
          </p:cNvSpPr>
          <p:nvPr/>
        </p:nvSpPr>
        <p:spPr bwMode="auto">
          <a:xfrm rot="10800000" flipH="1">
            <a:off x="304800" y="2114550"/>
            <a:ext cx="8810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Line 43"/>
          <p:cNvSpPr>
            <a:spLocks noChangeShapeType="1"/>
          </p:cNvSpPr>
          <p:nvPr/>
        </p:nvSpPr>
        <p:spPr bwMode="auto">
          <a:xfrm rot="10800000" flipH="1">
            <a:off x="650875" y="2114550"/>
            <a:ext cx="32146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Oval 38"/>
          <p:cNvSpPr>
            <a:spLocks noChangeArrowheads="1"/>
          </p:cNvSpPr>
          <p:nvPr/>
        </p:nvSpPr>
        <p:spPr bwMode="auto">
          <a:xfrm>
            <a:off x="1600200" y="1643063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  <p:sp>
        <p:nvSpPr>
          <p:cNvPr id="2076" name="Oval 39"/>
          <p:cNvSpPr>
            <a:spLocks noChangeArrowheads="1"/>
          </p:cNvSpPr>
          <p:nvPr/>
        </p:nvSpPr>
        <p:spPr bwMode="auto">
          <a:xfrm>
            <a:off x="2743200" y="1649413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  <p:sp>
        <p:nvSpPr>
          <p:cNvPr id="2077" name="Text Box 6"/>
          <p:cNvSpPr txBox="1">
            <a:spLocks noChangeArrowheads="1"/>
          </p:cNvSpPr>
          <p:nvPr/>
        </p:nvSpPr>
        <p:spPr bwMode="auto">
          <a:xfrm>
            <a:off x="2925763" y="930275"/>
            <a:ext cx="9112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000"/>
              <a:t>22 m </a:t>
            </a:r>
          </a:p>
          <a:p>
            <a:pPr algn="ctr"/>
            <a:r>
              <a:rPr lang="en-US" sz="1000"/>
              <a:t>extraction ring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827523"/>
              </p:ext>
            </p:extLst>
          </p:nvPr>
        </p:nvGraphicFramePr>
        <p:xfrm>
          <a:off x="80552" y="3842694"/>
          <a:ext cx="5483384" cy="1919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912"/>
                <a:gridCol w="1241858"/>
                <a:gridCol w="907070"/>
                <a:gridCol w="1071872"/>
                <a:gridCol w="1503672"/>
              </a:tblGrid>
              <a:tr h="304723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Machine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Electron</a:t>
                      </a:r>
                    </a:p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Storage</a:t>
                      </a:r>
                    </a:p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Ring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Extractor</a:t>
                      </a:r>
                    </a:p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Ring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Positron</a:t>
                      </a:r>
                    </a:p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708" marB="45708"/>
                </a:tc>
              </a:tr>
              <a:tr h="731334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JLEIC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Ave = 2</a:t>
                      </a:r>
                      <a:r>
                        <a:rPr lang="en-US" sz="1200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1500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DF = 0.8</a:t>
                      </a:r>
                      <a:r>
                        <a:rPr lang="en-US" sz="1200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lang="en-US" sz="1200" b="0" i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Ave = 1 </a:t>
                      </a:r>
                      <a:r>
                        <a:rPr lang="en-US" sz="1200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1500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DF = 0.8</a:t>
                      </a:r>
                      <a:r>
                        <a:rPr lang="en-US" sz="1200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lang="en-US" sz="1200" b="0" i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Ave = 46 m</a:t>
                      </a:r>
                      <a:r>
                        <a:rPr lang="en-US" sz="1200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DF = 0.8</a:t>
                      </a:r>
                      <a:r>
                        <a:rPr lang="en-US" sz="1200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lang="en-US" sz="1200" b="0" i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Ave = 460 </a:t>
                      </a:r>
                      <a:r>
                        <a:rPr lang="en-US" sz="1200" b="0" i="0" dirty="0" err="1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en-US" sz="1200" b="0" i="0" baseline="0" dirty="0" err="1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lang="en-US" sz="1200" b="0" i="0" baseline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DF = 0.8</a:t>
                      </a:r>
                      <a:r>
                        <a:rPr lang="en-US" sz="1200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lang="en-US" sz="1200" b="0" i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708" marB="45708"/>
                </a:tc>
              </a:tr>
              <a:tr h="731334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CEBAF</a:t>
                      </a:r>
                    </a:p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200" b="0" i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499 or 250 </a:t>
                      </a:r>
                      <a:r>
                        <a:rPr lang="en-US" sz="1200" b="0" i="0" baseline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Mhz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DF = 100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n/a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n/a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Ave = </a:t>
                      </a:r>
                      <a:r>
                        <a:rPr lang="en-US" sz="1200" b="0" i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0.01 - 0.1 </a:t>
                      </a:r>
                      <a:r>
                        <a:rPr lang="en-US" sz="1200" b="0" i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uA</a:t>
                      </a:r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499 or 250 </a:t>
                      </a:r>
                      <a:r>
                        <a:rPr lang="en-US" sz="1200" b="0" i="0" baseline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Mhz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DF = 100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708" marB="45708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16943" y="3875236"/>
            <a:ext cx="295465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Arial"/>
                <a:cs typeface="Arial"/>
              </a:rPr>
              <a:t>Accelerator R&amp;D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</a:t>
            </a:r>
            <a:r>
              <a:rPr lang="en-US" dirty="0" smtClean="0">
                <a:latin typeface="Arial"/>
                <a:cs typeface="Arial"/>
              </a:rPr>
              <a:t>igh-P photocathodes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High bunch charge gun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Electron accumulator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Electron extractor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High power 10kW target</a:t>
            </a:r>
          </a:p>
        </p:txBody>
      </p:sp>
    </p:spTree>
    <p:extLst>
      <p:ext uri="{BB962C8B-B14F-4D97-AF65-F5344CB8AC3E}">
        <p14:creationId xmlns:p14="http://schemas.microsoft.com/office/powerpoint/2010/main" val="109284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249"/>
            <a:ext cx="9143999" cy="571499"/>
          </a:xfrm>
        </p:spPr>
        <p:txBody>
          <a:bodyPr/>
          <a:lstStyle/>
          <a:p>
            <a:r>
              <a:rPr lang="en-US" sz="3200" dirty="0" smtClean="0"/>
              <a:t>High Polarization Photocathode R&amp;D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5943836" cy="342939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6.4% QE &amp; 84% polarization at 776 </a:t>
            </a:r>
            <a:r>
              <a:rPr lang="en-US" sz="2000" dirty="0"/>
              <a:t>nm </a:t>
            </a:r>
            <a:r>
              <a:rPr lang="en-US" sz="2000" dirty="0" smtClean="0"/>
              <a:t>from strained </a:t>
            </a:r>
            <a:r>
              <a:rPr lang="en-US" sz="2000" dirty="0" err="1"/>
              <a:t>GaAs</a:t>
            </a:r>
            <a:r>
              <a:rPr lang="en-US" sz="2000" dirty="0"/>
              <a:t>/</a:t>
            </a:r>
            <a:r>
              <a:rPr lang="en-US" sz="2000" dirty="0" err="1"/>
              <a:t>GaAsP</a:t>
            </a:r>
            <a:r>
              <a:rPr lang="en-US" sz="2000" dirty="0"/>
              <a:t> </a:t>
            </a:r>
            <a:r>
              <a:rPr lang="en-US" sz="2000" dirty="0" err="1"/>
              <a:t>superlattice</a:t>
            </a:r>
            <a:r>
              <a:rPr lang="en-US" sz="2000" dirty="0"/>
              <a:t> photocathode with </a:t>
            </a:r>
            <a:r>
              <a:rPr lang="en-US" sz="2000" dirty="0" err="1"/>
              <a:t>GaAsP</a:t>
            </a:r>
            <a:r>
              <a:rPr lang="en-US" sz="2000" dirty="0"/>
              <a:t>/</a:t>
            </a:r>
            <a:r>
              <a:rPr lang="en-US" sz="2000" dirty="0" err="1" smtClean="0"/>
              <a:t>AlAsP</a:t>
            </a:r>
            <a:r>
              <a:rPr lang="en-US" sz="2000" dirty="0" smtClean="0"/>
              <a:t> </a:t>
            </a:r>
            <a:r>
              <a:rPr lang="en-US" sz="2000" b="1" i="1" dirty="0"/>
              <a:t>Distributed Bragg Reflector</a:t>
            </a:r>
            <a:r>
              <a:rPr lang="en-US" sz="2000" i="1" dirty="0"/>
              <a:t> </a:t>
            </a:r>
            <a:r>
              <a:rPr lang="en-US" sz="2000" dirty="0" smtClean="0"/>
              <a:t>(DBR)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highest </a:t>
            </a:r>
            <a:r>
              <a:rPr lang="en-US" sz="2000" dirty="0" smtClean="0"/>
              <a:t>QE &amp; FOM </a:t>
            </a:r>
            <a:r>
              <a:rPr lang="en-US" sz="2000" dirty="0"/>
              <a:t>of any reported </a:t>
            </a:r>
            <a:r>
              <a:rPr lang="en-US" sz="2000" dirty="0" smtClean="0"/>
              <a:t>high polarization </a:t>
            </a:r>
            <a:r>
              <a:rPr lang="en-US" sz="2000" dirty="0"/>
              <a:t>photocathode </a:t>
            </a:r>
            <a:r>
              <a:rPr lang="en-US" sz="2000" dirty="0" smtClean="0"/>
              <a:t> 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Possible to improve both QE &amp; Pol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SBIR partnership</a:t>
            </a:r>
          </a:p>
          <a:p>
            <a:pPr marL="0" indent="0">
              <a:buNone/>
            </a:pPr>
            <a:endParaRPr lang="en-US" sz="15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07506" y="6157347"/>
            <a:ext cx="90481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Paper ready for SPIN and APL submission</a:t>
            </a:r>
            <a:r>
              <a:rPr lang="en-US" sz="1400" dirty="0" smtClean="0"/>
              <a:t>: </a:t>
            </a:r>
            <a:r>
              <a:rPr lang="en-US" sz="1400" dirty="0"/>
              <a:t>W. Liu, S. Zhang,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err="1" smtClean="0"/>
              <a:t>Stutzman</a:t>
            </a:r>
            <a:r>
              <a:rPr lang="en-US" sz="1400" dirty="0"/>
              <a:t>, </a:t>
            </a:r>
            <a:r>
              <a:rPr lang="en-US" sz="1400" dirty="0" smtClean="0"/>
              <a:t>M. </a:t>
            </a:r>
            <a:r>
              <a:rPr lang="en-US" sz="1400" dirty="0" err="1" smtClean="0"/>
              <a:t>Poelker</a:t>
            </a:r>
            <a:r>
              <a:rPr lang="en-US" sz="1400" dirty="0" smtClean="0"/>
              <a:t>, Y</a:t>
            </a:r>
            <a:r>
              <a:rPr lang="en-US" sz="1400" dirty="0"/>
              <a:t>. Chen, W. Lu, and A. Moy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41" y="4147919"/>
            <a:ext cx="6532978" cy="1917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702" y="824439"/>
            <a:ext cx="3052680" cy="3255629"/>
          </a:xfrm>
          <a:prstGeom prst="rect">
            <a:avLst/>
          </a:prstGeom>
        </p:spPr>
      </p:pic>
      <p:sp>
        <p:nvSpPr>
          <p:cNvPr id="12" name="Donut 11"/>
          <p:cNvSpPr/>
          <p:nvPr/>
        </p:nvSpPr>
        <p:spPr>
          <a:xfrm>
            <a:off x="3634629" y="5622178"/>
            <a:ext cx="3266489" cy="443441"/>
          </a:xfrm>
          <a:prstGeom prst="donut">
            <a:avLst>
              <a:gd name="adj" fmla="val 5683"/>
            </a:avLst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600619" y="3742995"/>
            <a:ext cx="399198" cy="1228725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883939" y="4908965"/>
            <a:ext cx="838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DBR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88542" y="5288235"/>
            <a:ext cx="1329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Substrate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7343957" y="4014723"/>
            <a:ext cx="409293" cy="1273512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8182670" y="2545165"/>
            <a:ext cx="399198" cy="1434168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937729" y="3936961"/>
            <a:ext cx="1205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Photo-cathode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15659" y="3528616"/>
            <a:ext cx="1959623" cy="369332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See W. Liu talk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7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/>
          <a:p>
            <a:fld id="{E2C9A48C-97D7-4B40-96F2-F0841CEA16C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74" y="2272148"/>
            <a:ext cx="5540005" cy="415500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" y="0"/>
            <a:ext cx="914399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 smtClean="0">
                <a:latin typeface="Arial"/>
                <a:ea typeface="+mj-ea"/>
                <a:cs typeface="Arial"/>
              </a:rPr>
              <a:t>Higher Voltage (300 kV) </a:t>
            </a:r>
            <a:r>
              <a:rPr lang="en-US" sz="3200" b="1" kern="0" dirty="0" smtClean="0">
                <a:latin typeface="Arial"/>
                <a:ea typeface="+mj-ea"/>
                <a:cs typeface="Arial"/>
              </a:rPr>
              <a:t>Inverted </a:t>
            </a:r>
            <a:r>
              <a:rPr lang="en-US" sz="3200" b="1" kern="0" dirty="0" smtClean="0">
                <a:latin typeface="Arial"/>
                <a:ea typeface="+mj-ea"/>
                <a:cs typeface="Arial"/>
              </a:rPr>
              <a:t>Photo Gun</a:t>
            </a:r>
            <a:endParaRPr lang="en-US" sz="3200" b="1" kern="0" dirty="0">
              <a:latin typeface="Arial"/>
              <a:ea typeface="+mj-ea"/>
              <a:cs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70520" y="854725"/>
            <a:ext cx="2818323" cy="3046909"/>
            <a:chOff x="180870" y="854725"/>
            <a:chExt cx="2818323" cy="304690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 descr="G:\my_pix\10201513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920208" y="3867415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19480" y="5693567"/>
            <a:ext cx="327211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insulator commissioned to 325 kV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New insulator, getting installed now, supports higher voltage operation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7 Imagen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8"/>
          <a:stretch/>
        </p:blipFill>
        <p:spPr>
          <a:xfrm>
            <a:off x="3588474" y="826025"/>
            <a:ext cx="4569407" cy="15063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16664" y="1454444"/>
            <a:ext cx="1366914" cy="33855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CsK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Sb 1mA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7082118" y="1030941"/>
            <a:ext cx="991626" cy="413876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1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Content Placeholder 1"/>
          <p:cNvSpPr>
            <a:spLocks noGrp="1"/>
          </p:cNvSpPr>
          <p:nvPr>
            <p:ph idx="4294967295"/>
          </p:nvPr>
        </p:nvSpPr>
        <p:spPr>
          <a:xfrm>
            <a:off x="152400" y="787400"/>
            <a:ext cx="8839200" cy="5608638"/>
          </a:xfrm>
        </p:spPr>
        <p:txBody>
          <a:bodyPr/>
          <a:lstStyle/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Concept: an orbit bump created near a septum and then slowly reduced as beam being injected (phase-space painting)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0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A number of painting schemes has been developed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Process can also be simultaneously occurring </a:t>
            </a:r>
            <a:br>
              <a:rPr lang="en-US" sz="1800" dirty="0">
                <a:latin typeface="Arial" charset="0"/>
                <a:ea typeface="MS PGothic" charset="0"/>
                <a:cs typeface="Arial" charset="0"/>
              </a:rPr>
            </a:b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in vertical and longitudinal dimensions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CERN’s LEIR has a design for 75-turn injection of Pb</a:t>
            </a:r>
            <a:r>
              <a:rPr lang="en-US" sz="1800" baseline="30000" dirty="0">
                <a:latin typeface="Arial" charset="0"/>
                <a:ea typeface="MS PGothic" charset="0"/>
                <a:cs typeface="Arial" charset="0"/>
              </a:rPr>
              <a:t>54+</a:t>
            </a: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, </a:t>
            </a:r>
            <a:br>
              <a:rPr lang="en-US" sz="1800" dirty="0">
                <a:latin typeface="Arial" charset="0"/>
                <a:ea typeface="MS PGothic" charset="0"/>
                <a:cs typeface="Arial" charset="0"/>
              </a:rPr>
            </a:b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we plan to push this number to a few hundred to </a:t>
            </a:r>
            <a:br>
              <a:rPr lang="en-US" sz="1800" dirty="0">
                <a:latin typeface="Arial" charset="0"/>
                <a:ea typeface="MS PGothic" charset="0"/>
                <a:cs typeface="Arial" charset="0"/>
              </a:rPr>
            </a:b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a thousand using low electron emittance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Main injection system components</a:t>
            </a:r>
          </a:p>
          <a:p>
            <a:pPr marL="690563" lvl="1" indent="-231775">
              <a:spcBef>
                <a:spcPct val="0"/>
              </a:spcBef>
            </a:pPr>
            <a:r>
              <a:rPr lang="en-US" sz="1600" dirty="0">
                <a:latin typeface="Arial" charset="0"/>
                <a:ea typeface="MS PGothic" charset="0"/>
                <a:cs typeface="Arial" charset="0"/>
              </a:rPr>
              <a:t>Magnetic or electrostatic septum</a:t>
            </a:r>
          </a:p>
          <a:p>
            <a:pPr marL="690563" lvl="1" indent="-231775">
              <a:spcBef>
                <a:spcPct val="0"/>
              </a:spcBef>
            </a:pPr>
            <a:r>
              <a:rPr lang="en-US" sz="1600" dirty="0">
                <a:latin typeface="Arial" charset="0"/>
                <a:ea typeface="MS PGothic" charset="0"/>
                <a:cs typeface="Arial" charset="0"/>
              </a:rPr>
              <a:t>Four bumper magnets with ~1 </a:t>
            </a:r>
            <a: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  <a:t>s rise time, reasonably </a:t>
            </a:r>
            <a:b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</a:br>
            <a: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  <a:t>fast fall-off time and ~10 </a:t>
            </a:r>
            <a:r>
              <a:rPr lang="en-US" sz="1600" dirty="0" err="1">
                <a:latin typeface="Arial" charset="0"/>
                <a:ea typeface="MS PGothic" charset="0"/>
                <a:cs typeface="Arial" charset="0"/>
                <a:sym typeface="Symbol" charset="0"/>
              </a:rPr>
              <a:t>mrad</a:t>
            </a:r>
            <a: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  <a:t> maximum deflection</a:t>
            </a:r>
          </a:p>
        </p:txBody>
      </p:sp>
      <p:sp>
        <p:nvSpPr>
          <p:cNvPr id="126979" name="Title 2"/>
          <p:cNvSpPr>
            <a:spLocks noGrp="1"/>
          </p:cNvSpPr>
          <p:nvPr>
            <p:ph type="title" idx="4294967295"/>
          </p:nvPr>
        </p:nvSpPr>
        <p:spPr>
          <a:xfrm>
            <a:off x="241300" y="0"/>
            <a:ext cx="8661400" cy="714375"/>
          </a:xfrm>
        </p:spPr>
        <p:txBody>
          <a:bodyPr/>
          <a:lstStyle/>
          <a:p>
            <a:r>
              <a:rPr lang="en-US" dirty="0">
                <a:latin typeface="Arial" charset="0"/>
                <a:ea typeface="MS PGothic" charset="0"/>
                <a:cs typeface="Arial" charset="0"/>
              </a:rPr>
              <a:t>Multi-Turn Injection</a:t>
            </a:r>
          </a:p>
        </p:txBody>
      </p:sp>
      <p:grpSp>
        <p:nvGrpSpPr>
          <p:cNvPr id="127014" name="Group 38"/>
          <p:cNvGrpSpPr>
            <a:grpSpLocks/>
          </p:cNvGrpSpPr>
          <p:nvPr/>
        </p:nvGrpSpPr>
        <p:grpSpPr bwMode="auto">
          <a:xfrm>
            <a:off x="341313" y="1528763"/>
            <a:ext cx="4784725" cy="1822450"/>
            <a:chOff x="215" y="933"/>
            <a:chExt cx="3014" cy="1148"/>
          </a:xfrm>
        </p:grpSpPr>
        <p:pic>
          <p:nvPicPr>
            <p:cNvPr id="12698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" y="933"/>
              <a:ext cx="2303" cy="1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26984" name="Text Box 8"/>
            <p:cNvSpPr txBox="1">
              <a:spLocks noChangeArrowheads="1"/>
            </p:cNvSpPr>
            <p:nvPr/>
          </p:nvSpPr>
          <p:spPr bwMode="auto">
            <a:xfrm>
              <a:off x="215" y="1761"/>
              <a:ext cx="75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Injected beam</a:t>
              </a:r>
            </a:p>
          </p:txBody>
        </p:sp>
        <p:sp>
          <p:nvSpPr>
            <p:cNvPr id="126985" name="Text Box 9"/>
            <p:cNvSpPr txBox="1">
              <a:spLocks noChangeArrowheads="1"/>
            </p:cNvSpPr>
            <p:nvPr/>
          </p:nvSpPr>
          <p:spPr bwMode="auto">
            <a:xfrm>
              <a:off x="2262" y="1034"/>
              <a:ext cx="967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Accumulator ring</a:t>
              </a:r>
            </a:p>
          </p:txBody>
        </p:sp>
      </p:grpSp>
      <p:grpSp>
        <p:nvGrpSpPr>
          <p:cNvPr id="127013" name="Group 37"/>
          <p:cNvGrpSpPr>
            <a:grpSpLocks/>
          </p:cNvGrpSpPr>
          <p:nvPr/>
        </p:nvGrpSpPr>
        <p:grpSpPr bwMode="auto">
          <a:xfrm>
            <a:off x="5503863" y="1065213"/>
            <a:ext cx="3582987" cy="2695575"/>
            <a:chOff x="3491" y="671"/>
            <a:chExt cx="2257" cy="1698"/>
          </a:xfrm>
        </p:grpSpPr>
        <p:pic>
          <p:nvPicPr>
            <p:cNvPr id="126986" name="Picture 10" descr="ArchimedesSpiral_10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" y="990"/>
              <a:ext cx="1517" cy="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987" name="Text Box 11"/>
            <p:cNvSpPr txBox="1">
              <a:spLocks noChangeArrowheads="1"/>
            </p:cNvSpPr>
            <p:nvPr/>
          </p:nvSpPr>
          <p:spPr bwMode="auto">
            <a:xfrm>
              <a:off x="5043" y="1436"/>
              <a:ext cx="19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Arial Narrow" charset="0"/>
                </a:rPr>
                <a:t>x</a:t>
              </a:r>
            </a:p>
          </p:txBody>
        </p:sp>
        <p:sp>
          <p:nvSpPr>
            <p:cNvPr id="126988" name="Text Box 12"/>
            <p:cNvSpPr txBox="1">
              <a:spLocks noChangeArrowheads="1"/>
            </p:cNvSpPr>
            <p:nvPr/>
          </p:nvSpPr>
          <p:spPr bwMode="auto">
            <a:xfrm>
              <a:off x="4076" y="671"/>
              <a:ext cx="2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Arial Narrow" charset="0"/>
                </a:rPr>
                <a:t>x</a:t>
              </a:r>
              <a:r>
                <a:rPr lang="en-US">
                  <a:latin typeface="Arial Narrow" charset="0"/>
                  <a:sym typeface="Symbol" charset="0"/>
                </a:rPr>
                <a:t></a:t>
              </a:r>
            </a:p>
          </p:txBody>
        </p:sp>
        <p:sp>
          <p:nvSpPr>
            <p:cNvPr id="126989" name="Oval 13"/>
            <p:cNvSpPr>
              <a:spLocks noChangeAspect="1" noChangeArrowheads="1"/>
            </p:cNvSpPr>
            <p:nvPr/>
          </p:nvSpPr>
          <p:spPr bwMode="auto">
            <a:xfrm>
              <a:off x="4138" y="1569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1" name="Oval 15"/>
            <p:cNvSpPr>
              <a:spLocks noChangeAspect="1" noChangeArrowheads="1"/>
            </p:cNvSpPr>
            <p:nvPr/>
          </p:nvSpPr>
          <p:spPr bwMode="auto">
            <a:xfrm>
              <a:off x="4239" y="1748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3" name="Oval 17"/>
            <p:cNvSpPr>
              <a:spLocks noChangeAspect="1" noChangeArrowheads="1"/>
            </p:cNvSpPr>
            <p:nvPr/>
          </p:nvSpPr>
          <p:spPr bwMode="auto">
            <a:xfrm>
              <a:off x="4377" y="1415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4" name="Oval 18"/>
            <p:cNvSpPr>
              <a:spLocks noChangeAspect="1" noChangeArrowheads="1"/>
            </p:cNvSpPr>
            <p:nvPr/>
          </p:nvSpPr>
          <p:spPr bwMode="auto">
            <a:xfrm>
              <a:off x="4053" y="1244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5" name="Oval 19"/>
            <p:cNvSpPr>
              <a:spLocks noChangeAspect="1" noChangeArrowheads="1"/>
            </p:cNvSpPr>
            <p:nvPr/>
          </p:nvSpPr>
          <p:spPr bwMode="auto">
            <a:xfrm>
              <a:off x="3781" y="1436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6" name="Oval 20"/>
            <p:cNvSpPr>
              <a:spLocks noChangeAspect="1" noChangeArrowheads="1"/>
            </p:cNvSpPr>
            <p:nvPr/>
          </p:nvSpPr>
          <p:spPr bwMode="auto">
            <a:xfrm>
              <a:off x="3793" y="1807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7" name="Oval 21"/>
            <p:cNvSpPr>
              <a:spLocks noChangeAspect="1" noChangeArrowheads="1"/>
            </p:cNvSpPr>
            <p:nvPr/>
          </p:nvSpPr>
          <p:spPr bwMode="auto">
            <a:xfrm>
              <a:off x="4058" y="2012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8" name="Oval 22"/>
            <p:cNvSpPr>
              <a:spLocks noChangeAspect="1" noChangeArrowheads="1"/>
            </p:cNvSpPr>
            <p:nvPr/>
          </p:nvSpPr>
          <p:spPr bwMode="auto">
            <a:xfrm>
              <a:off x="4411" y="1960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9" name="Oval 23"/>
            <p:cNvSpPr>
              <a:spLocks noChangeAspect="1" noChangeArrowheads="1"/>
            </p:cNvSpPr>
            <p:nvPr/>
          </p:nvSpPr>
          <p:spPr bwMode="auto">
            <a:xfrm>
              <a:off x="4640" y="1666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0" name="Oval 24"/>
            <p:cNvSpPr>
              <a:spLocks noChangeAspect="1" noChangeArrowheads="1"/>
            </p:cNvSpPr>
            <p:nvPr/>
          </p:nvSpPr>
          <p:spPr bwMode="auto">
            <a:xfrm>
              <a:off x="4581" y="1260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1" name="Oval 25"/>
            <p:cNvSpPr>
              <a:spLocks noChangeAspect="1" noChangeArrowheads="1"/>
            </p:cNvSpPr>
            <p:nvPr/>
          </p:nvSpPr>
          <p:spPr bwMode="auto">
            <a:xfrm>
              <a:off x="4251" y="1001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2" name="Oval 26"/>
            <p:cNvSpPr>
              <a:spLocks noChangeAspect="1" noChangeArrowheads="1"/>
            </p:cNvSpPr>
            <p:nvPr/>
          </p:nvSpPr>
          <p:spPr bwMode="auto">
            <a:xfrm>
              <a:off x="3811" y="1049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3" name="Oval 27"/>
            <p:cNvSpPr>
              <a:spLocks noChangeAspect="1" noChangeArrowheads="1"/>
            </p:cNvSpPr>
            <p:nvPr/>
          </p:nvSpPr>
          <p:spPr bwMode="auto">
            <a:xfrm>
              <a:off x="3535" y="1355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4" name="Oval 28"/>
            <p:cNvSpPr>
              <a:spLocks noChangeAspect="1" noChangeArrowheads="1"/>
            </p:cNvSpPr>
            <p:nvPr/>
          </p:nvSpPr>
          <p:spPr bwMode="auto">
            <a:xfrm>
              <a:off x="3511" y="1795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5" name="Oval 29"/>
            <p:cNvSpPr>
              <a:spLocks noChangeAspect="1" noChangeArrowheads="1"/>
            </p:cNvSpPr>
            <p:nvPr/>
          </p:nvSpPr>
          <p:spPr bwMode="auto">
            <a:xfrm>
              <a:off x="3717" y="2124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6" name="Oval 30"/>
            <p:cNvSpPr>
              <a:spLocks noChangeAspect="1" noChangeArrowheads="1"/>
            </p:cNvSpPr>
            <p:nvPr/>
          </p:nvSpPr>
          <p:spPr bwMode="auto">
            <a:xfrm>
              <a:off x="4134" y="2283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7" name="Oval 31"/>
            <p:cNvSpPr>
              <a:spLocks noChangeAspect="1" noChangeArrowheads="1"/>
            </p:cNvSpPr>
            <p:nvPr/>
          </p:nvSpPr>
          <p:spPr bwMode="auto">
            <a:xfrm>
              <a:off x="4552" y="2183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8" name="Oval 32"/>
            <p:cNvSpPr>
              <a:spLocks noChangeAspect="1" noChangeArrowheads="1"/>
            </p:cNvSpPr>
            <p:nvPr/>
          </p:nvSpPr>
          <p:spPr bwMode="auto">
            <a:xfrm>
              <a:off x="4851" y="1824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9" name="Line 33"/>
            <p:cNvSpPr>
              <a:spLocks noChangeShapeType="1"/>
            </p:cNvSpPr>
            <p:nvPr/>
          </p:nvSpPr>
          <p:spPr bwMode="auto">
            <a:xfrm>
              <a:off x="4714" y="1328"/>
              <a:ext cx="2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0" name="Line 34"/>
            <p:cNvSpPr>
              <a:spLocks noChangeShapeType="1"/>
            </p:cNvSpPr>
            <p:nvPr/>
          </p:nvSpPr>
          <p:spPr bwMode="auto">
            <a:xfrm>
              <a:off x="4708" y="1283"/>
              <a:ext cx="0" cy="6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1" name="Line 35"/>
            <p:cNvSpPr>
              <a:spLocks noChangeShapeType="1"/>
            </p:cNvSpPr>
            <p:nvPr/>
          </p:nvSpPr>
          <p:spPr bwMode="auto">
            <a:xfrm>
              <a:off x="4965" y="1280"/>
              <a:ext cx="0" cy="6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2" name="Text Box 36"/>
            <p:cNvSpPr txBox="1">
              <a:spLocks noChangeArrowheads="1"/>
            </p:cNvSpPr>
            <p:nvPr/>
          </p:nvSpPr>
          <p:spPr bwMode="auto">
            <a:xfrm>
              <a:off x="4651" y="932"/>
              <a:ext cx="1097" cy="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&gt; Septum thickness +</a:t>
              </a:r>
              <a:br>
                <a:rPr lang="en-US" sz="1400"/>
              </a:br>
              <a:r>
                <a:rPr lang="en-US" sz="1400"/>
                <a:t>bunch width</a:t>
              </a:r>
            </a:p>
          </p:txBody>
        </p:sp>
      </p:grpSp>
      <p:pic>
        <p:nvPicPr>
          <p:cNvPr id="127015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3867150"/>
            <a:ext cx="2452687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56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Harmonic Kicker Extraction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373951" y="996362"/>
            <a:ext cx="2477016" cy="1463040"/>
            <a:chOff x="5312957" y="1867648"/>
            <a:chExt cx="3481734" cy="23924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957" y="1867648"/>
              <a:ext cx="3450860" cy="2392441"/>
            </a:xfrm>
            <a:prstGeom prst="rect">
              <a:avLst/>
            </a:prstGeom>
          </p:spPr>
        </p:pic>
        <p:sp>
          <p:nvSpPr>
            <p:cNvPr id="6" name="Text Box 2"/>
            <p:cNvSpPr txBox="1">
              <a:spLocks noChangeAspect="1" noChangeArrowheads="1"/>
            </p:cNvSpPr>
            <p:nvPr/>
          </p:nvSpPr>
          <p:spPr bwMode="auto">
            <a:xfrm>
              <a:off x="5770103" y="1997176"/>
              <a:ext cx="853819" cy="4620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defTabSz="914400"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SimSun"/>
                  <a:cs typeface="Times New Roman" panose="02020603050405020304" pitchFamily="18" charset="0"/>
                </a:rPr>
                <a:t>Port 1/2</a:t>
              </a:r>
              <a:endPara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2"/>
            <p:cNvSpPr txBox="1">
              <a:spLocks noChangeAspect="1" noChangeArrowheads="1"/>
            </p:cNvSpPr>
            <p:nvPr/>
          </p:nvSpPr>
          <p:spPr bwMode="auto">
            <a:xfrm>
              <a:off x="7568542" y="3200401"/>
              <a:ext cx="1226149" cy="6079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defTabSz="914400"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SimSun"/>
                  <a:cs typeface="Times New Roman" panose="02020603050405020304" pitchFamily="18" charset="0"/>
                </a:rPr>
                <a:t>Port3/4, to matched load</a:t>
              </a:r>
              <a:endPara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8267368"/>
              </p:ext>
            </p:extLst>
          </p:nvPr>
        </p:nvGraphicFramePr>
        <p:xfrm>
          <a:off x="181347" y="3906757"/>
          <a:ext cx="3925529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90" y="3440942"/>
            <a:ext cx="2843204" cy="21211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566621" y="738773"/>
            <a:ext cx="21531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Two technology options for the kicker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6258451" y="2484618"/>
            <a:ext cx="27068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Stripline kicker, faster rise time, can synthesize 10s of modes with single device. Consumes more RF power, but  power level might be acceptable  for low energy 10MeV beam</a:t>
            </a:r>
          </a:p>
          <a:p>
            <a:r>
              <a:rPr lang="en-US" sz="1000" dirty="0" smtClean="0"/>
              <a:t>J. </a:t>
            </a:r>
            <a:r>
              <a:rPr lang="en-US" sz="1000" dirty="0" err="1" smtClean="0"/>
              <a:t>Guo</a:t>
            </a:r>
            <a:r>
              <a:rPr lang="en-US" sz="1000" dirty="0" smtClean="0"/>
              <a:t>  et al. COOL15 TUPF10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4125311" y="5615573"/>
            <a:ext cx="48400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Harmonic cavity kicker designed to kick 1 in every 10 bunches using 4 cavities (Y. Huang et al, accepted by PRSTAB). The 5 harmonics prototype was built as shown.</a:t>
            </a:r>
          </a:p>
          <a:p>
            <a:r>
              <a:rPr lang="en-US" sz="1000" dirty="0" smtClean="0"/>
              <a:t>More efficient than stripline, but needs 5 cavities to kick 1 in every  22 bunches, or 7 cavities to kick every 66 /88bunches</a:t>
            </a:r>
          </a:p>
          <a:p>
            <a:r>
              <a:rPr lang="en-US" sz="1000" dirty="0" smtClean="0"/>
              <a:t>Slow rise time, need a 2</a:t>
            </a:r>
            <a:r>
              <a:rPr lang="en-US" sz="1000" baseline="30000" dirty="0" smtClean="0"/>
              <a:t>nd</a:t>
            </a:r>
            <a:r>
              <a:rPr lang="en-US" sz="1000" dirty="0" smtClean="0"/>
              <a:t> ring., so the  kicker can be turned on before bunch train arrives </a:t>
            </a:r>
            <a:endParaRPr lang="en-US" sz="1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67" y="3710573"/>
            <a:ext cx="1903702" cy="1762628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696312" y="802081"/>
            <a:ext cx="4693769" cy="1702534"/>
            <a:chOff x="762000" y="1053908"/>
            <a:chExt cx="4693769" cy="1702534"/>
          </a:xfrm>
        </p:grpSpPr>
        <p:sp>
          <p:nvSpPr>
            <p:cNvPr id="15" name="Rectangle 14"/>
            <p:cNvSpPr/>
            <p:nvPr/>
          </p:nvSpPr>
          <p:spPr>
            <a:xfrm>
              <a:off x="1621657" y="2094403"/>
              <a:ext cx="277126" cy="26192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62000" y="1137198"/>
              <a:ext cx="1447800" cy="1112520"/>
            </a:xfrm>
            <a:prstGeom prst="roundRect">
              <a:avLst>
                <a:gd name="adj" fmla="val 500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828800" y="2249718"/>
              <a:ext cx="28956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1691640" y="2194560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7200000">
              <a:off x="2067335" y="1905251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679595" y="1100819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19200" y="1091478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219200" y="2194560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590800" y="1131299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581459" y="1377246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590800" y="1592513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581459" y="18384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148840" y="21945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51460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88036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246120" y="21945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61188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97764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343400" y="21945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 rot="3600000">
              <a:off x="2080362" y="1413777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3600000">
              <a:off x="773214" y="1966431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7200000">
              <a:off x="767304" y="1413776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>
              <a:stCxn id="15" idx="2"/>
              <a:endCxn id="38" idx="1"/>
            </p:cNvCxnSpPr>
            <p:nvPr/>
          </p:nvCxnSpPr>
          <p:spPr>
            <a:xfrm>
              <a:off x="1760220" y="2356332"/>
              <a:ext cx="285587" cy="200055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045807" y="2356332"/>
              <a:ext cx="1489857" cy="40011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Harmonic kicker that kicks every 3</a:t>
              </a:r>
              <a:r>
                <a:rPr lang="en-US" sz="1000" baseline="30000" dirty="0" smtClean="0"/>
                <a:t>rd</a:t>
              </a:r>
              <a:r>
                <a:rPr lang="en-US" sz="1000" dirty="0" smtClean="0"/>
                <a:t> bunch</a:t>
              </a:r>
              <a:endParaRPr lang="en-US" sz="1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861789" y="1053908"/>
              <a:ext cx="25939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Empty ring buckets already kicked out to linac</a:t>
              </a:r>
              <a:endParaRPr lang="en-US" sz="1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65254" y="1295341"/>
              <a:ext cx="2182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Ring buckets still occupied by bunches</a:t>
              </a:r>
              <a:endParaRPr lang="en-US" sz="1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874103" y="1532273"/>
              <a:ext cx="12202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Empty linac buckets</a:t>
              </a:r>
              <a:endParaRPr lang="en-US" sz="1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80360" y="1765930"/>
              <a:ext cx="25314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Linac buckets occupied by extracted bunches</a:t>
              </a:r>
              <a:endParaRPr lang="en-US" sz="1000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79350" y="2737206"/>
            <a:ext cx="48708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JLEIC e</a:t>
            </a:r>
            <a:r>
              <a:rPr lang="en-US" sz="1000" baseline="30000" dirty="0" smtClean="0"/>
              <a:t>+</a:t>
            </a:r>
            <a:r>
              <a:rPr lang="en-US" sz="1000" dirty="0" smtClean="0"/>
              <a:t>/e</a:t>
            </a:r>
            <a:r>
              <a:rPr lang="en-US" sz="1000" baseline="30000" dirty="0" smtClean="0"/>
              <a:t>-</a:t>
            </a:r>
            <a:r>
              <a:rPr lang="en-US" sz="1000" dirty="0" smtClean="0"/>
              <a:t> injection requires CEBAF to operate at a reduced bunch </a:t>
            </a:r>
            <a:r>
              <a:rPr lang="en-US" sz="1000" dirty="0" err="1" smtClean="0"/>
              <a:t>reprate</a:t>
            </a:r>
            <a:r>
              <a:rPr lang="en-US" sz="1000" dirty="0" smtClean="0"/>
              <a:t> of 68MHz (1/22 of 1.497GHz in CEBAF) or its subharmonics to match the 476MHz RF system in JLEIC.</a:t>
            </a:r>
          </a:p>
          <a:p>
            <a:r>
              <a:rPr lang="en-US" sz="1000" dirty="0" smtClean="0"/>
              <a:t>An example is that we use a ring with </a:t>
            </a:r>
            <a:r>
              <a:rPr lang="en-US" sz="1000" dirty="0" err="1" smtClean="0"/>
              <a:t>Nh</a:t>
            </a:r>
            <a:r>
              <a:rPr lang="en-US" sz="1000" dirty="0" smtClean="0"/>
              <a:t>=89 at 1.497GHz (~</a:t>
            </a:r>
            <a:r>
              <a:rPr lang="en-US" sz="1000" smtClean="0"/>
              <a:t>18.9m circumference), </a:t>
            </a:r>
            <a:r>
              <a:rPr lang="en-US" sz="1000" dirty="0" smtClean="0"/>
              <a:t>and kicks out 1 in every 88 bunches with the harmonic kicker, generating a bunch train with ~60 bunches  and ~1050m long, leaving a </a:t>
            </a:r>
            <a:r>
              <a:rPr lang="en-US" sz="1000" smtClean="0"/>
              <a:t>~19ns </a:t>
            </a:r>
            <a:r>
              <a:rPr lang="en-US" sz="1000" dirty="0" smtClean="0"/>
              <a:t>gap in the ring to accommodate the rise time for the kickers..</a:t>
            </a:r>
          </a:p>
          <a:p>
            <a:endParaRPr lang="en-US" sz="1000" dirty="0"/>
          </a:p>
        </p:txBody>
      </p:sp>
      <p:sp>
        <p:nvSpPr>
          <p:cNvPr id="44" name="TextBox 43"/>
          <p:cNvSpPr txBox="1"/>
          <p:nvPr/>
        </p:nvSpPr>
        <p:spPr>
          <a:xfrm>
            <a:off x="1174160" y="2504615"/>
            <a:ext cx="36375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 ring using harmonic kickers to extract bunch train 3 times longer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0046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creen Shot 2016-09-19 at 4.53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1" y="985443"/>
            <a:ext cx="9144000" cy="5211906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885" y="985443"/>
            <a:ext cx="2142417" cy="59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165989" y="120196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High Power Target R&amp;D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5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9-19 at 4.55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1" y="918519"/>
            <a:ext cx="8407773" cy="5383549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4866" y="821212"/>
            <a:ext cx="2142417" cy="59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5989" y="120196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High Power Target R&amp;D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2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9599" y="1554718"/>
            <a:ext cx="686415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Motivation</a:t>
            </a:r>
          </a:p>
          <a:p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err="1" smtClean="0">
                <a:latin typeface="Arial"/>
                <a:cs typeface="Arial"/>
              </a:rPr>
              <a:t>PEPPo</a:t>
            </a:r>
            <a:r>
              <a:rPr lang="en-US" sz="2800" dirty="0" smtClean="0">
                <a:latin typeface="Arial"/>
                <a:cs typeface="Arial"/>
              </a:rPr>
              <a:t> Experiment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Polarized Positron R&amp;D Efforts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Summary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Jefferson </a:t>
            </a:r>
            <a:r>
              <a:rPr lang="en-US" sz="2800" dirty="0" smtClean="0">
                <a:latin typeface="Arial"/>
                <a:cs typeface="Arial"/>
              </a:rPr>
              <a:t>Lab Positron Working Group</a:t>
            </a:r>
          </a:p>
          <a:p>
            <a:pPr algn="ctr"/>
            <a:endParaRPr lang="en-US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27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Summary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61950" y="1485908"/>
            <a:ext cx="8604151" cy="4154983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technique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provides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an 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efficient,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reliable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radioactive-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and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low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cost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ethod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opening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wide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community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Next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steps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low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scheme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of e+ source R&amp;D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optimizing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for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intensity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quality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An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experimental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program in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context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of CEBAF 12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JLEIC and LERF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explored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  If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you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would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like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participate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in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newly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formed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Jefferson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Lab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Working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Group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please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visit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wiki.jlab.org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/pwg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77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-mammals-of-africa-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23" y="1806576"/>
            <a:ext cx="5423115" cy="441123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Synergy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0997" y="1011031"/>
            <a:ext cx="50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The Hippopotamus and Red</a:t>
            </a:r>
            <a:r>
              <a:rPr lang="en-US" dirty="0">
                <a:latin typeface="Arial"/>
                <a:cs typeface="Arial"/>
              </a:rPr>
              <a:t>-Billed </a:t>
            </a:r>
            <a:r>
              <a:rPr lang="en-US" dirty="0" err="1" smtClean="0">
                <a:latin typeface="Arial"/>
                <a:cs typeface="Arial"/>
              </a:rPr>
              <a:t>Oxpecker</a:t>
            </a:r>
            <a:r>
              <a:rPr lang="en-US" smtClean="0">
                <a:latin typeface="Arial"/>
                <a:cs typeface="Arial"/>
              </a:rPr>
              <a:t> share a </a:t>
            </a:r>
            <a:r>
              <a:rPr lang="en-US" dirty="0" smtClean="0">
                <a:latin typeface="Arial"/>
                <a:cs typeface="Arial"/>
              </a:rPr>
              <a:t>positive and synergistic relationship.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95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86891-CFE1-4A04-9AC8-97E1B6A416DF}" type="slidenum">
              <a:rPr lang="en-US" sz="1600" smtClean="0">
                <a:solidFill>
                  <a:srgbClr val="000000"/>
                </a:solidFill>
                <a:latin typeface="Arial"/>
                <a:cs typeface="Arial"/>
              </a:rPr>
              <a:pPr/>
              <a:t>4</a:t>
            </a:fld>
            <a:endParaRPr lang="en-US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 r="7066"/>
          <a:stretch>
            <a:fillRect/>
          </a:stretch>
        </p:blipFill>
        <p:spPr bwMode="auto">
          <a:xfrm>
            <a:off x="244497" y="881171"/>
            <a:ext cx="3729489" cy="261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587112" y="826426"/>
            <a:ext cx="41700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Jefferson Lab’s CEBAF Accelerator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CW electron beam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 to 3 halls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Electron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Polarization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85-90%</a:t>
            </a: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Max Energy: </a:t>
            </a:r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11 </a:t>
            </a:r>
            <a:r>
              <a:rPr lang="en-US" dirty="0" err="1" smtClean="0">
                <a:solidFill>
                  <a:srgbClr val="008000"/>
                </a:solidFill>
                <a:latin typeface="Arial"/>
                <a:cs typeface="Arial"/>
              </a:rPr>
              <a:t>GeV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(ABC) / 12GeV(D)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Max Current: 200 </a:t>
            </a:r>
            <a:r>
              <a:rPr lang="en-US" dirty="0" err="1" smtClean="0">
                <a:solidFill>
                  <a:schemeClr val="tx1"/>
                </a:solidFill>
                <a:latin typeface="Arial"/>
                <a:cs typeface="Arial"/>
              </a:rPr>
              <a:t>uA</a:t>
            </a:r>
            <a:endParaRPr lang="en-US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8452" y="5501494"/>
            <a:ext cx="47275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The </a:t>
            </a:r>
            <a:r>
              <a:rPr lang="en-US" sz="1600" dirty="0" smtClean="0">
                <a:solidFill>
                  <a:srgbClr val="660066"/>
                </a:solidFill>
                <a:latin typeface="Arial"/>
                <a:cs typeface="Arial"/>
              </a:rPr>
              <a:t>charge</a:t>
            </a:r>
            <a:r>
              <a:rPr lang="en-US" sz="1600" dirty="0" smtClean="0">
                <a:latin typeface="Arial"/>
                <a:cs typeface="Arial"/>
              </a:rPr>
              <a:t> and </a:t>
            </a:r>
            <a:r>
              <a:rPr lang="en-US" sz="1600" dirty="0" smtClean="0">
                <a:solidFill>
                  <a:srgbClr val="660066"/>
                </a:solidFill>
                <a:latin typeface="Arial"/>
                <a:cs typeface="Arial"/>
              </a:rPr>
              <a:t>polarization </a:t>
            </a:r>
            <a:r>
              <a:rPr lang="en-US" sz="1600" dirty="0" smtClean="0">
                <a:latin typeface="Arial"/>
                <a:cs typeface="Arial"/>
              </a:rPr>
              <a:t>of the probe beam provide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degrees of freedom</a:t>
            </a:r>
            <a:r>
              <a:rPr lang="en-US" sz="1600" dirty="0" smtClean="0">
                <a:latin typeface="Arial"/>
                <a:cs typeface="Arial"/>
              </a:rPr>
              <a:t> which constrain physical observables.</a:t>
            </a:r>
          </a:p>
        </p:txBody>
      </p:sp>
      <p:pic>
        <p:nvPicPr>
          <p:cNvPr id="18" name="Picture 17" descr="Screen Shot 2015-02-17 at 3.54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31" y="2463460"/>
            <a:ext cx="2738226" cy="38298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073" y="3563662"/>
            <a:ext cx="56784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Jefferson Lab physics that would benefit a polarized positron 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beam: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Interference (Two Photon, GPD’s)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Standard Model Test (Dark Matter, </a:t>
            </a:r>
            <a:r>
              <a:rPr lang="fr-FR" sz="140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fr-FR" sz="1400" baseline="-25000" dirty="0">
                <a:solidFill>
                  <a:srgbClr val="FF0000"/>
                </a:solidFill>
                <a:latin typeface="Arial"/>
                <a:cs typeface="Arial"/>
              </a:rPr>
              <a:t>3q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1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sz="14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Proposed physics that may benefit investigation:</a:t>
            </a:r>
            <a:endParaRPr lang="en-US" sz="14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 Electron Ion 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Collider 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(spin EMC, Strange/Charm GPD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14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 Materials 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Science (</a:t>
            </a:r>
            <a:r>
              <a:rPr lang="en-US" sz="1400" dirty="0" err="1" smtClean="0">
                <a:solidFill>
                  <a:srgbClr val="0000FF"/>
                </a:solidFill>
                <a:latin typeface="Arial"/>
                <a:cs typeface="Arial"/>
              </a:rPr>
              <a:t>spintronic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 devices, </a:t>
            </a:r>
            <a:r>
              <a:rPr lang="en-US" sz="1400" dirty="0" err="1" smtClean="0">
                <a:solidFill>
                  <a:srgbClr val="0000FF"/>
                </a:solidFill>
                <a:latin typeface="Arial"/>
                <a:cs typeface="Arial"/>
              </a:rPr>
              <a:t>ferromagnetics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Polarized Positron Beam Applications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2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678753" y="963624"/>
            <a:ext cx="772902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latin typeface="Arial"/>
                <a:cs typeface="Arial"/>
              </a:rPr>
              <a:t>M.P. </a:t>
            </a:r>
            <a:r>
              <a:rPr lang="fr-FR" sz="1100" dirty="0" err="1">
                <a:latin typeface="Arial"/>
                <a:cs typeface="Arial"/>
              </a:rPr>
              <a:t>Rekalo</a:t>
            </a:r>
            <a:r>
              <a:rPr lang="fr-FR" sz="1100" dirty="0">
                <a:latin typeface="Arial"/>
                <a:cs typeface="Arial"/>
              </a:rPr>
              <a:t>, E. </a:t>
            </a:r>
            <a:r>
              <a:rPr lang="fr-FR" sz="1100" dirty="0" err="1">
                <a:latin typeface="Arial"/>
                <a:cs typeface="Arial"/>
              </a:rPr>
              <a:t>Tomasi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Gustafsson</a:t>
            </a:r>
            <a:r>
              <a:rPr lang="fr-FR" sz="1100" dirty="0">
                <a:latin typeface="Arial"/>
                <a:cs typeface="Arial"/>
              </a:rPr>
              <a:t>, NPA 742 (2004) 322     C. Carlson, M. </a:t>
            </a:r>
            <a:r>
              <a:rPr lang="fr-FR" sz="1100" dirty="0" err="1">
                <a:latin typeface="Arial"/>
                <a:cs typeface="Arial"/>
              </a:rPr>
              <a:t>Vanderhaeghen</a:t>
            </a:r>
            <a:r>
              <a:rPr lang="fr-FR" sz="1100" dirty="0">
                <a:latin typeface="Arial"/>
                <a:cs typeface="Arial"/>
              </a:rPr>
              <a:t>, ARNPS 57 (2007</a:t>
            </a:r>
            <a:r>
              <a:rPr lang="fr-FR" sz="1100" dirty="0" smtClean="0">
                <a:latin typeface="Arial"/>
                <a:cs typeface="Arial"/>
              </a:rPr>
              <a:t>) 171</a:t>
            </a:r>
            <a:endParaRPr lang="fr-FR" sz="1100" dirty="0">
              <a:latin typeface="Arial"/>
              <a:cs typeface="Arial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89268" y="5651600"/>
            <a:ext cx="8636000" cy="584776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Combining</a:t>
            </a:r>
            <a:r>
              <a:rPr lang="en-US" sz="1600">
                <a:solidFill>
                  <a:srgbClr val="008000"/>
                </a:solidFill>
                <a:latin typeface="Arial"/>
                <a:cs typeface="Arial"/>
              </a:rPr>
              <a:t> Polarized electrons</a:t>
            </a: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lang="en-US" sz="1600">
                <a:solidFill>
                  <a:srgbClr val="008000"/>
                </a:solidFill>
                <a:latin typeface="Arial"/>
                <a:cs typeface="Arial"/>
              </a:rPr>
              <a:t> positrons</a:t>
            </a: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 allows a </a:t>
            </a:r>
            <a:r>
              <a:rPr lang="en-US" sz="1600">
                <a:solidFill>
                  <a:srgbClr val="FF0000"/>
                </a:solidFill>
                <a:latin typeface="Arial"/>
                <a:cs typeface="Arial"/>
              </a:rPr>
              <a:t>model independent separation</a:t>
            </a: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 of the electromagnetic form factors of the nucleon.</a:t>
            </a:r>
            <a:endParaRPr lang="en-US" sz="1600" baseline="300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1310750" y="1437833"/>
            <a:ext cx="653891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</a:pP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0000"/>
                </a:solidFill>
                <a:latin typeface="Arial"/>
                <a:cs typeface="Arial"/>
              </a:rPr>
              <a:t>Unpolarized e</a:t>
            </a:r>
            <a:r>
              <a:rPr lang="fr-FR" sz="1600" baseline="30000" dirty="0">
                <a:solidFill>
                  <a:srgbClr val="FF0000"/>
                </a:solidFill>
                <a:latin typeface="Arial"/>
                <a:cs typeface="Arial"/>
              </a:rPr>
              <a:t>±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elastic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scattering</a:t>
            </a:r>
            <a:r>
              <a:rPr lang="fr-FR" sz="1600" dirty="0">
                <a:latin typeface="Arial"/>
                <a:cs typeface="Arial"/>
              </a:rPr>
              <a:t> and </a:t>
            </a:r>
            <a:r>
              <a:rPr lang="fr-FR" sz="1600" dirty="0" err="1">
                <a:solidFill>
                  <a:srgbClr val="FF0000"/>
                </a:solidFill>
                <a:latin typeface="Arial"/>
                <a:cs typeface="Arial"/>
              </a:rPr>
              <a:t>polarization</a:t>
            </a:r>
            <a:r>
              <a:rPr lang="fr-FR" sz="1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Arial"/>
                <a:cs typeface="Arial"/>
              </a:rPr>
              <a:t>transfer</a:t>
            </a:r>
            <a:r>
              <a:rPr lang="fr-FR" sz="1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0000"/>
                </a:solidFill>
                <a:latin typeface="Arial"/>
                <a:cs typeface="Arial"/>
              </a:rPr>
              <a:t>observables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 smtClean="0">
                <a:latin typeface="Arial"/>
                <a:cs typeface="Arial"/>
              </a:rPr>
              <a:t>from</a:t>
            </a:r>
            <a:r>
              <a:rPr lang="fr-FR" sz="1600" dirty="0" smtClean="0">
                <a:latin typeface="Arial"/>
                <a:cs typeface="Arial"/>
              </a:rPr>
              <a:t> the </a:t>
            </a:r>
            <a:r>
              <a:rPr lang="fr-FR" sz="1600" dirty="0" err="1">
                <a:latin typeface="Arial"/>
                <a:cs typeface="Arial"/>
              </a:rPr>
              <a:t>nucleon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involve</a:t>
            </a:r>
            <a:r>
              <a:rPr lang="fr-FR" sz="1600" dirty="0">
                <a:latin typeface="Arial"/>
                <a:cs typeface="Arial"/>
              </a:rPr>
              <a:t> up to </a:t>
            </a:r>
            <a:r>
              <a:rPr lang="fr-FR" sz="1600" dirty="0">
                <a:solidFill>
                  <a:srgbClr val="0000FF"/>
                </a:solidFill>
                <a:latin typeface="Arial"/>
                <a:cs typeface="Arial"/>
              </a:rPr>
              <a:t>5 </a:t>
            </a:r>
            <a:r>
              <a:rPr lang="fr-FR" sz="1600" dirty="0" err="1">
                <a:solidFill>
                  <a:srgbClr val="0000FF"/>
                </a:solidFill>
                <a:latin typeface="Arial"/>
                <a:cs typeface="Arial"/>
              </a:rPr>
              <a:t>unknown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quantities</a:t>
            </a:r>
            <a:r>
              <a:rPr lang="fr-FR" sz="1600" dirty="0">
                <a:latin typeface="Arial"/>
                <a:cs typeface="Arial"/>
              </a:rPr>
              <a:t>. 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1918188" y="4998760"/>
            <a:ext cx="58438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5 unknown contributions for 6 independent observables</a:t>
            </a: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1006252" y="3036670"/>
            <a:ext cx="11425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200" dirty="0">
                <a:solidFill>
                  <a:srgbClr val="008000"/>
                </a:solidFill>
                <a:latin typeface="Arial"/>
                <a:cs typeface="Arial"/>
              </a:rPr>
              <a:t>Cross Section</a:t>
            </a: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060992" y="4329135"/>
            <a:ext cx="9887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200" dirty="0" err="1">
                <a:solidFill>
                  <a:srgbClr val="008000"/>
                </a:solidFill>
                <a:latin typeface="Arial"/>
                <a:cs typeface="Arial"/>
              </a:rPr>
              <a:t>Polarization</a:t>
            </a:r>
            <a:endParaRPr lang="fr-FR" sz="1200" dirty="0">
              <a:solidFill>
                <a:srgbClr val="008000"/>
              </a:solidFill>
              <a:latin typeface="Arial"/>
              <a:cs typeface="Arial"/>
            </a:endParaRPr>
          </a:p>
          <a:p>
            <a:pPr algn="ctr"/>
            <a:r>
              <a:rPr lang="fr-FR" sz="1200" dirty="0" smtClean="0">
                <a:solidFill>
                  <a:srgbClr val="008000"/>
                </a:solidFill>
                <a:latin typeface="Arial"/>
                <a:cs typeface="Arial"/>
              </a:rPr>
              <a:t>Transfer</a:t>
            </a:r>
            <a:endParaRPr lang="fr-FR" sz="12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cxnSp>
        <p:nvCxnSpPr>
          <p:cNvPr id="16" name="AutoShape 34"/>
          <p:cNvCxnSpPr>
            <a:cxnSpLocks noChangeShapeType="1"/>
          </p:cNvCxnSpPr>
          <p:nvPr/>
        </p:nvCxnSpPr>
        <p:spPr bwMode="auto">
          <a:xfrm flipV="1">
            <a:off x="1565480" y="2601822"/>
            <a:ext cx="864393" cy="294862"/>
          </a:xfrm>
          <a:prstGeom prst="bentConnector3">
            <a:avLst>
              <a:gd name="adj1" fmla="val -660"/>
            </a:avLst>
          </a:prstGeom>
          <a:noFill/>
          <a:ln w="19050">
            <a:solidFill>
              <a:srgbClr val="0099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AutoShape 35"/>
          <p:cNvCxnSpPr>
            <a:cxnSpLocks noChangeShapeType="1"/>
            <a:stCxn id="15" idx="0"/>
          </p:cNvCxnSpPr>
          <p:nvPr/>
        </p:nvCxnSpPr>
        <p:spPr bwMode="auto">
          <a:xfrm rot="5400000" flipH="1" flipV="1">
            <a:off x="1591069" y="3467934"/>
            <a:ext cx="825499" cy="896904"/>
          </a:xfrm>
          <a:prstGeom prst="bentConnector2">
            <a:avLst/>
          </a:prstGeom>
          <a:noFill/>
          <a:ln w="19050">
            <a:solidFill>
              <a:srgbClr val="0099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AutoShape 36"/>
          <p:cNvCxnSpPr>
            <a:cxnSpLocks noChangeShapeType="1"/>
            <a:stCxn id="15" idx="0"/>
          </p:cNvCxnSpPr>
          <p:nvPr/>
        </p:nvCxnSpPr>
        <p:spPr bwMode="auto">
          <a:xfrm rot="5400000" flipH="1" flipV="1">
            <a:off x="1877612" y="3754477"/>
            <a:ext cx="252413" cy="896905"/>
          </a:xfrm>
          <a:prstGeom prst="bentConnector2">
            <a:avLst/>
          </a:prstGeom>
          <a:noFill/>
          <a:ln w="19050">
            <a:solidFill>
              <a:srgbClr val="0099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2523225" y="2295434"/>
            <a:ext cx="6192837" cy="612775"/>
            <a:chOff x="1481138" y="2974975"/>
            <a:chExt cx="6192837" cy="612775"/>
          </a:xfrm>
        </p:grpSpPr>
        <p:sp>
          <p:nvSpPr>
            <p:cNvPr id="24" name="Oval 30"/>
            <p:cNvSpPr>
              <a:spLocks noChangeArrowheads="1"/>
            </p:cNvSpPr>
            <p:nvPr/>
          </p:nvSpPr>
          <p:spPr bwMode="auto">
            <a:xfrm>
              <a:off x="5364163" y="3189288"/>
              <a:ext cx="198437" cy="21590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1"/>
            <p:cNvSpPr>
              <a:spLocks noChangeArrowheads="1"/>
            </p:cNvSpPr>
            <p:nvPr/>
          </p:nvSpPr>
          <p:spPr bwMode="auto">
            <a:xfrm>
              <a:off x="3144838" y="3179763"/>
              <a:ext cx="198437" cy="21590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6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3728981"/>
                </p:ext>
              </p:extLst>
            </p:nvPr>
          </p:nvGraphicFramePr>
          <p:xfrm>
            <a:off x="1481138" y="2974975"/>
            <a:ext cx="6192837" cy="612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77" name="Equation" r:id="rId3" imgW="3974760" imgH="393480" progId="Equation.3">
                    <p:embed/>
                  </p:oleObj>
                </mc:Choice>
                <mc:Fallback>
                  <p:oleObj name="Equation" r:id="rId3" imgW="397476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1138" y="2974975"/>
                          <a:ext cx="6192837" cy="612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/>
          <p:cNvGrpSpPr/>
          <p:nvPr/>
        </p:nvGrpSpPr>
        <p:grpSpPr>
          <a:xfrm>
            <a:off x="2523225" y="3087711"/>
            <a:ext cx="5973763" cy="671512"/>
            <a:chOff x="1590675" y="3595688"/>
            <a:chExt cx="5973763" cy="671512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4294188" y="3851275"/>
              <a:ext cx="198437" cy="21590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526088" y="3851275"/>
              <a:ext cx="198437" cy="21590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1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896380"/>
                </p:ext>
              </p:extLst>
            </p:nvPr>
          </p:nvGraphicFramePr>
          <p:xfrm>
            <a:off x="1590675" y="3595688"/>
            <a:ext cx="5973763" cy="67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78" name="Equation" r:id="rId5" imgW="3949560" imgH="444240" progId="Equation.3">
                    <p:embed/>
                  </p:oleObj>
                </mc:Choice>
                <mc:Fallback>
                  <p:oleObj name="Equation" r:id="rId5" imgW="394956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0675" y="3595688"/>
                          <a:ext cx="5973763" cy="671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Group 31"/>
          <p:cNvGrpSpPr/>
          <p:nvPr/>
        </p:nvGrpSpPr>
        <p:grpSpPr>
          <a:xfrm>
            <a:off x="2523225" y="3816172"/>
            <a:ext cx="4279900" cy="452437"/>
            <a:chOff x="2444750" y="4278313"/>
            <a:chExt cx="4279900" cy="452437"/>
          </a:xfrm>
        </p:grpSpPr>
        <p:sp>
          <p:nvSpPr>
            <p:cNvPr id="33" name="Oval 27"/>
            <p:cNvSpPr>
              <a:spLocks noChangeArrowheads="1"/>
            </p:cNvSpPr>
            <p:nvPr/>
          </p:nvSpPr>
          <p:spPr bwMode="auto">
            <a:xfrm>
              <a:off x="4435475" y="4446588"/>
              <a:ext cx="198438" cy="21590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3637668"/>
                </p:ext>
              </p:extLst>
            </p:nvPr>
          </p:nvGraphicFramePr>
          <p:xfrm>
            <a:off x="2444750" y="4278313"/>
            <a:ext cx="4279900" cy="452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79" name="Equation" r:id="rId7" imgW="2755800" imgH="291960" progId="Equation.3">
                    <p:embed/>
                  </p:oleObj>
                </mc:Choice>
                <mc:Fallback>
                  <p:oleObj name="Equation" r:id="rId7" imgW="275580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4750" y="4278313"/>
                          <a:ext cx="4279900" cy="4524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Electromagnetic Form Factors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4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865" y="3636277"/>
            <a:ext cx="4084111" cy="2716396"/>
            <a:chOff x="271865" y="3680073"/>
            <a:chExt cx="4084111" cy="2716396"/>
          </a:xfrm>
        </p:grpSpPr>
        <p:sp>
          <p:nvSpPr>
            <p:cNvPr id="3" name="Rectangle 2"/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15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</a:t>
              </a:r>
              <a:r>
                <a:rPr lang="fr-FR" sz="1400" dirty="0" smtClean="0">
                  <a:latin typeface="Microsoft Sans Serif" charset="0"/>
                </a:rPr>
                <a:t>114801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6" name="Picture 7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88023" y="3636276"/>
            <a:ext cx="4116985" cy="2716397"/>
            <a:chOff x="4788023" y="3680072"/>
            <a:chExt cx="4116985" cy="2716397"/>
          </a:xfrm>
        </p:grpSpPr>
        <p:sp>
          <p:nvSpPr>
            <p:cNvPr id="8" name="Rectangle 7"/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</a:t>
              </a:r>
              <a:r>
                <a:rPr lang="fr-FR" sz="1400" dirty="0" smtClean="0">
                  <a:latin typeface="Microsoft Sans Serif" charset="0"/>
                </a:rPr>
                <a:t>210801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10" name="Picture 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latin typeface="Verdana" charset="0"/>
                </a:rPr>
                <a:t>P(e</a:t>
              </a:r>
              <a:r>
                <a:rPr lang="fr-FR" sz="1400" baseline="30000" dirty="0" smtClean="0">
                  <a:latin typeface="Verdana" charset="0"/>
                </a:rPr>
                <a:t>+</a:t>
              </a:r>
              <a:r>
                <a:rPr lang="fr-FR" sz="1400" dirty="0" smtClean="0">
                  <a:latin typeface="Verdana" charset="0"/>
                </a:rPr>
                <a:t>) </a:t>
              </a:r>
              <a:r>
                <a:rPr lang="fr-FR" sz="1400" dirty="0">
                  <a:latin typeface="Verdana" charset="0"/>
                </a:rPr>
                <a:t>= </a:t>
              </a:r>
              <a:r>
                <a:rPr lang="fr-FR" sz="1400" dirty="0" smtClean="0">
                  <a:latin typeface="Verdana" charset="0"/>
                </a:rPr>
                <a:t>80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7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47.7GeV</a:t>
              </a:r>
              <a:endParaRPr lang="en-US" sz="105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8887" y="857427"/>
            <a:ext cx="4071937" cy="2642867"/>
            <a:chOff x="271865" y="749174"/>
            <a:chExt cx="4071937" cy="2642867"/>
          </a:xfrm>
        </p:grpSpPr>
        <p:grpSp>
          <p:nvGrpSpPr>
            <p:cNvPr id="14" name="Group 13"/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Polarized </a:t>
                </a:r>
                <a:r>
                  <a:rPr lang="en-US" sz="1600" b="1" dirty="0" smtClean="0">
                    <a:latin typeface="Symbol" pitchFamily="18" charset="2"/>
                  </a:rPr>
                  <a:t>b</a:t>
                </a:r>
                <a:r>
                  <a:rPr lang="en-US" sz="1600" b="1" baseline="30000" dirty="0" smtClean="0"/>
                  <a:t>+</a:t>
                </a:r>
                <a:r>
                  <a:rPr lang="en-US" sz="1600" b="1" dirty="0" smtClean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</a:t>
                </a:r>
                <a:r>
                  <a:rPr lang="de-DE" sz="1400" dirty="0" smtClean="0">
                    <a:latin typeface="Microsoft Sans Serif" charset="0"/>
                  </a:rPr>
                  <a:t>Rev.</a:t>
                </a:r>
              </a:p>
              <a:p>
                <a:pPr algn="ctr"/>
                <a:r>
                  <a:rPr lang="de-DE" sz="1400" dirty="0" smtClean="0">
                    <a:latin typeface="Microsoft Sans Serif" charset="0"/>
                  </a:rPr>
                  <a:t>106(6</a:t>
                </a:r>
                <a:r>
                  <a:rPr lang="de-DE" sz="1400" dirty="0">
                    <a:latin typeface="Microsoft Sans Serif" charset="0"/>
                  </a:rPr>
                  <a:t>):</a:t>
                </a:r>
                <a:r>
                  <a:rPr lang="de-DE" sz="1400" dirty="0" smtClean="0">
                    <a:latin typeface="Microsoft Sans Serif" charset="0"/>
                  </a:rPr>
                  <a:t>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</a:t>
              </a:r>
              <a:r>
                <a:rPr lang="fr-FR" sz="1400" dirty="0" smtClean="0">
                  <a:latin typeface="Verdana" charset="0"/>
                </a:rPr>
                <a:t>~ 40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84623" y="855638"/>
            <a:ext cx="4088460" cy="2642867"/>
            <a:chOff x="4851278" y="749174"/>
            <a:chExt cx="4053731" cy="2642867"/>
          </a:xfrm>
        </p:grpSpPr>
        <p:grpSp>
          <p:nvGrpSpPr>
            <p:cNvPr id="21" name="Group 20"/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33"/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28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2340742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3" name="Image" r:id="rId6" imgW="9000000" imgH="6500423" progId="PSP7.Image">
                        <p:embed/>
                      </p:oleObj>
                    </mc:Choice>
                    <mc:Fallback>
                      <p:oleObj name="Image" r:id="rId6" imgW="9000000" imgH="6500423" progId="PSP7.Imag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9" name="Picture 29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0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2" descr="hermeslogocolour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26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384635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4" name="Equation" r:id="rId12" imgW="1206360" imgH="457200" progId="Equation.3">
                      <p:embed/>
                    </p:oleObj>
                  </mc:Choice>
                  <mc:Fallback>
                    <p:oleObj name="Equation" r:id="rId12" imgW="120636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Box 26"/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Sokolov-Ternov</a:t>
                </a:r>
                <a:r>
                  <a:rPr lang="en-US" sz="1600" b="1" dirty="0" smtClean="0"/>
                  <a:t> Effect</a:t>
                </a:r>
              </a:p>
              <a:p>
                <a:pPr algn="ctr"/>
                <a:r>
                  <a:rPr lang="en-US" sz="1400" dirty="0" smtClean="0"/>
                  <a:t>D. Barber , AIP Conf. Proc. 588, 338 (2001)</a:t>
                </a:r>
                <a:endParaRPr lang="en-US" sz="1400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123906" y="1356949"/>
              <a:ext cx="1574470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HERA 27.5 </a:t>
              </a:r>
              <a:r>
                <a:rPr lang="en-US" sz="1100" dirty="0" err="1" smtClean="0"/>
                <a:t>GeV</a:t>
              </a:r>
              <a:r>
                <a:rPr lang="en-US" sz="1100" dirty="0" smtClean="0"/>
                <a:t> e+/e-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</a:t>
              </a:r>
              <a:r>
                <a:rPr lang="fr-FR" sz="1400" dirty="0" smtClean="0">
                  <a:latin typeface="Verdana" charset="0"/>
                </a:rPr>
                <a:t> </a:t>
              </a:r>
              <a:r>
                <a:rPr lang="fr-FR" sz="1400" dirty="0">
                  <a:latin typeface="Verdana" charset="0"/>
                </a:rPr>
                <a:t>7</a:t>
              </a:r>
              <a:r>
                <a:rPr lang="fr-FR" sz="1400" dirty="0" smtClean="0">
                  <a:latin typeface="Verdana" charset="0"/>
                </a:rPr>
                <a:t>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944086" y="139745"/>
            <a:ext cx="545153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 Options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5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31 at 6.08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732" y="872385"/>
            <a:ext cx="3255260" cy="546653"/>
          </a:xfrm>
          <a:prstGeom prst="rect">
            <a:avLst/>
          </a:prstGeom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3365" y="6136074"/>
            <a:ext cx="5466561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E.A.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Kuraev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, Y.M.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Bystritskiy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, M.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Shatnev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,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E.Tomasi-Gustafsson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, PRC 81 (2010) 055208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841463" y="1419038"/>
            <a:ext cx="562846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1050" dirty="0">
                <a:solidFill>
                  <a:srgbClr val="5F5F5F"/>
                </a:solidFill>
                <a:latin typeface="Microsoft Sans Serif" pitchFamily="34" charset="0"/>
              </a:rPr>
              <a:t>E.G. </a:t>
            </a:r>
            <a:r>
              <a:rPr lang="en-US" altLang="en-US" sz="1050" dirty="0" err="1">
                <a:solidFill>
                  <a:srgbClr val="5F5F5F"/>
                </a:solidFill>
                <a:latin typeface="Microsoft Sans Serif" pitchFamily="34" charset="0"/>
              </a:rPr>
              <a:t>Bessonov</a:t>
            </a:r>
            <a:r>
              <a:rPr lang="en-US" altLang="en-US" sz="1050" dirty="0">
                <a:solidFill>
                  <a:srgbClr val="5F5F5F"/>
                </a:solidFill>
                <a:latin typeface="Microsoft Sans Serif" pitchFamily="34" charset="0"/>
              </a:rPr>
              <a:t>, A.A. </a:t>
            </a:r>
            <a:r>
              <a:rPr lang="en-US" altLang="en-US" sz="1050" dirty="0" err="1">
                <a:solidFill>
                  <a:srgbClr val="5F5F5F"/>
                </a:solidFill>
                <a:latin typeface="Microsoft Sans Serif" pitchFamily="34" charset="0"/>
              </a:rPr>
              <a:t>Mikhailichenko</a:t>
            </a:r>
            <a:r>
              <a:rPr lang="en-US" altLang="en-US" sz="1050" dirty="0">
                <a:solidFill>
                  <a:srgbClr val="5F5F5F"/>
                </a:solidFill>
                <a:latin typeface="Microsoft Sans Serif" pitchFamily="34" charset="0"/>
              </a:rPr>
              <a:t>, EPAC (1996)       A.P. </a:t>
            </a:r>
            <a:r>
              <a:rPr lang="en-US" altLang="en-US" sz="1050" dirty="0" err="1">
                <a:solidFill>
                  <a:srgbClr val="5F5F5F"/>
                </a:solidFill>
                <a:latin typeface="Microsoft Sans Serif" pitchFamily="34" charset="0"/>
              </a:rPr>
              <a:t>Potylitsin</a:t>
            </a:r>
            <a:r>
              <a:rPr lang="en-US" altLang="en-US" sz="1050" dirty="0">
                <a:solidFill>
                  <a:srgbClr val="5F5F5F"/>
                </a:solidFill>
                <a:latin typeface="Microsoft Sans Serif" pitchFamily="34" charset="0"/>
              </a:rPr>
              <a:t>, NIM A398 (1997) 395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2003365" y="115259"/>
            <a:ext cx="54066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Bremmstrahlung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5486" y="1827500"/>
            <a:ext cx="3787876" cy="4281882"/>
            <a:chOff x="67154" y="1685117"/>
            <a:chExt cx="4504846" cy="4924829"/>
          </a:xfrm>
        </p:grpSpPr>
        <p:pic>
          <p:nvPicPr>
            <p:cNvPr id="9" name="Picture 36" descr="fig20-lef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1311570" y="1685117"/>
              <a:ext cx="2513565" cy="464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B050"/>
                  </a:solidFill>
                  <a:latin typeface="Arial"/>
                  <a:cs typeface="Arial"/>
                </a:rPr>
                <a:t>Bremsstrahlung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579863" y="3974012"/>
              <a:ext cx="2085358" cy="5154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(g)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-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31072" y="6145834"/>
              <a:ext cx="1212563" cy="46411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E</a:t>
              </a:r>
              <a:r>
                <a:rPr lang="en-US" baseline="-25000" dirty="0" err="1" smtClean="0">
                  <a:latin typeface="Arial"/>
                  <a:cs typeface="Arial"/>
                </a:rPr>
                <a:t>g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/ </a:t>
              </a:r>
              <a:r>
                <a:rPr lang="en-US" dirty="0" err="1" smtClean="0">
                  <a:latin typeface="Arial"/>
                  <a:cs typeface="Arial"/>
                </a:rPr>
                <a:t>T</a:t>
              </a:r>
              <a:r>
                <a:rPr lang="en-US" baseline="-25000" dirty="0" err="1" smtClean="0">
                  <a:latin typeface="Arial"/>
                  <a:cs typeface="Arial"/>
                </a:rPr>
                <a:t>e</a:t>
              </a:r>
              <a:r>
                <a:rPr lang="en-US" baseline="-25000" dirty="0" smtClean="0">
                  <a:latin typeface="Arial"/>
                  <a:cs typeface="Arial"/>
                </a:rPr>
                <a:t>-</a:t>
              </a:r>
              <a:endParaRPr lang="en-US" baseline="-25000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60156" y="1819429"/>
            <a:ext cx="3822778" cy="4169517"/>
            <a:chOff x="4572000" y="1709212"/>
            <a:chExt cx="4504846" cy="4819666"/>
          </a:xfrm>
        </p:grpSpPr>
        <p:pic>
          <p:nvPicPr>
            <p:cNvPr id="14" name="Picture 37" descr="fig20-righ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4593763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4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6233465" y="1709212"/>
              <a:ext cx="1531789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latin typeface="Arial"/>
                  <a:cs typeface="Arial"/>
                </a:rPr>
                <a:t>Pair Creation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4040261" y="4050515"/>
              <a:ext cx="17622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+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 (g)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687" y="6159546"/>
              <a:ext cx="18395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T</a:t>
              </a:r>
              <a:r>
                <a:rPr lang="en-US" baseline="-25000" dirty="0" err="1" smtClean="0">
                  <a:latin typeface="Arial"/>
                  <a:cs typeface="Arial"/>
                </a:rPr>
                <a:t>e</a:t>
              </a:r>
              <a:r>
                <a:rPr lang="en-US" baseline="-25000" dirty="0" smtClean="0">
                  <a:latin typeface="Arial"/>
                  <a:cs typeface="Arial"/>
                </a:rPr>
                <a:t>+</a:t>
              </a:r>
              <a:r>
                <a:rPr lang="en-US" dirty="0" smtClean="0">
                  <a:latin typeface="Arial"/>
                  <a:cs typeface="Arial"/>
                </a:rPr>
                <a:t> / (</a:t>
              </a:r>
              <a:r>
                <a:rPr lang="en-US" dirty="0" err="1" smtClean="0">
                  <a:latin typeface="Arial"/>
                  <a:cs typeface="Arial"/>
                </a:rPr>
                <a:t>E</a:t>
              </a:r>
              <a:r>
                <a:rPr lang="en-US" baseline="-25000" dirty="0" err="1" smtClean="0">
                  <a:latin typeface="Arial"/>
                  <a:cs typeface="Arial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 – 2m</a:t>
              </a:r>
              <a:r>
                <a:rPr lang="en-US" baseline="-25000" dirty="0" smtClean="0">
                  <a:latin typeface="Arial"/>
                  <a:cs typeface="Arial"/>
                </a:rPr>
                <a:t>e+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65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/>
          <p:cNvSpPr txBox="1">
            <a:spLocks noChangeArrowheads="1"/>
          </p:cNvSpPr>
          <p:nvPr/>
        </p:nvSpPr>
        <p:spPr bwMode="auto">
          <a:xfrm>
            <a:off x="2277104" y="5783035"/>
            <a:ext cx="5364335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2000" dirty="0" smtClean="0">
                <a:solidFill>
                  <a:schemeClr val="tx1"/>
                </a:solidFill>
              </a:rPr>
              <a:t>100nA </a:t>
            </a:r>
            <a:r>
              <a:rPr lang="en-US" altLang="en-US" sz="2000" dirty="0">
                <a:solidFill>
                  <a:schemeClr val="tx1"/>
                </a:solidFill>
              </a:rPr>
              <a:t>– </a:t>
            </a:r>
            <a:r>
              <a:rPr lang="en-US" altLang="en-US" sz="2000" dirty="0" smtClean="0">
                <a:solidFill>
                  <a:schemeClr val="tx1"/>
                </a:solidFill>
              </a:rPr>
              <a:t>1</a:t>
            </a:r>
            <a:r>
              <a:rPr lang="en-US" altLang="en-US" sz="20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altLang="en-US" sz="2000" dirty="0" smtClean="0">
                <a:solidFill>
                  <a:schemeClr val="tx1"/>
                </a:solidFill>
              </a:rPr>
              <a:t>A useful for CEBAF NP</a:t>
            </a:r>
            <a:endParaRPr lang="en-US" altLang="en-US" sz="2000" dirty="0" smtClean="0">
              <a:solidFill>
                <a:schemeClr val="tx1"/>
              </a:solidFill>
            </a:endParaRP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3038829" y="115259"/>
            <a:ext cx="292099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14" descr="Screen Shot 2015-04-01 at 11.25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077"/>
            <a:ext cx="4627902" cy="3478053"/>
          </a:xfrm>
          <a:prstGeom prst="rect">
            <a:avLst/>
          </a:prstGeom>
        </p:spPr>
      </p:pic>
      <p:pic>
        <p:nvPicPr>
          <p:cNvPr id="16" name="Picture 15" descr="Screen Shot 2015-04-01 at 11.26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58" y="2047124"/>
            <a:ext cx="4537642" cy="344136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6036" y="1228316"/>
            <a:ext cx="431076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Photon </a:t>
            </a:r>
            <a:r>
              <a:rPr lang="en-US" sz="1600" dirty="0">
                <a:latin typeface="Arial"/>
                <a:cs typeface="Arial"/>
              </a:rPr>
              <a:t>energy k up to </a:t>
            </a:r>
            <a:r>
              <a:rPr lang="en-US" sz="1600" dirty="0" smtClean="0">
                <a:latin typeface="Arial"/>
                <a:cs typeface="Arial"/>
              </a:rPr>
              <a:t>electron </a:t>
            </a:r>
            <a:r>
              <a:rPr lang="en-US" sz="1600" dirty="0">
                <a:latin typeface="Arial"/>
                <a:cs typeface="Arial"/>
              </a:rPr>
              <a:t>energy T1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Cross </a:t>
            </a:r>
            <a:r>
              <a:rPr lang="en-US" sz="1600" dirty="0">
                <a:latin typeface="Arial"/>
                <a:cs typeface="Arial"/>
              </a:rPr>
              <a:t>section decreases as 1/k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9699" y="1243612"/>
            <a:ext cx="456430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Positron </a:t>
            </a:r>
            <a:r>
              <a:rPr lang="en-US" sz="1600" dirty="0">
                <a:latin typeface="Arial"/>
                <a:cs typeface="Arial"/>
              </a:rPr>
              <a:t>energy T1 </a:t>
            </a:r>
            <a:r>
              <a:rPr lang="en-US" sz="1600" dirty="0" smtClean="0">
                <a:latin typeface="Arial"/>
                <a:cs typeface="Arial"/>
              </a:rPr>
              <a:t>to photon </a:t>
            </a:r>
            <a:r>
              <a:rPr lang="en-US" sz="1600" dirty="0">
                <a:latin typeface="Arial"/>
                <a:cs typeface="Arial"/>
              </a:rPr>
              <a:t>energy k</a:t>
            </a:r>
            <a:r>
              <a:rPr lang="en-US" sz="1600" dirty="0" smtClean="0">
                <a:latin typeface="Arial"/>
                <a:cs typeface="Arial"/>
              </a:rPr>
              <a:t>-2mc</a:t>
            </a:r>
            <a:r>
              <a:rPr lang="en-US" sz="1600" baseline="30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Cross section essentially energy independent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31283" y="761284"/>
            <a:ext cx="2340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Bremsstrahlung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6197" y="761285"/>
            <a:ext cx="2288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Pair Production </a:t>
            </a:r>
          </a:p>
        </p:txBody>
      </p:sp>
    </p:spTree>
    <p:extLst>
      <p:ext uri="{BB962C8B-B14F-4D97-AF65-F5344CB8AC3E}">
        <p14:creationId xmlns:p14="http://schemas.microsoft.com/office/powerpoint/2010/main" val="52166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6"/>
          <p:cNvGrpSpPr/>
          <p:nvPr/>
        </p:nvGrpSpPr>
        <p:grpSpPr>
          <a:xfrm>
            <a:off x="681528" y="791168"/>
            <a:ext cx="1980029" cy="2993640"/>
            <a:chOff x="524311" y="1002392"/>
            <a:chExt cx="1980029" cy="2993640"/>
          </a:xfrm>
        </p:grpSpPr>
        <p:sp>
          <p:nvSpPr>
            <p:cNvPr id="4119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524311" y="3411256"/>
              <a:ext cx="198002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 smtClean="0"/>
                <a:t>~ 5%, 30 μA/mW</a:t>
              </a:r>
            </a:p>
            <a:p>
              <a:pPr algn="ctr"/>
              <a:r>
                <a:rPr lang="en-US" sz="1600" dirty="0" smtClean="0"/>
                <a:t>Pol ~ 35% @ 780 nm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882349" y="1002392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Bulk </a:t>
              </a:r>
              <a:r>
                <a:rPr lang="en-US" dirty="0" smtClean="0"/>
                <a:t>GaAs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3338025" y="780164"/>
            <a:ext cx="2122158" cy="3015766"/>
            <a:chOff x="2985626" y="725393"/>
            <a:chExt cx="2122158" cy="3015766"/>
          </a:xfrm>
        </p:grpSpPr>
        <p:sp>
          <p:nvSpPr>
            <p:cNvPr id="4126" name="Text Box 30"/>
            <p:cNvSpPr txBox="1">
              <a:spLocks noChangeArrowheads="1"/>
            </p:cNvSpPr>
            <p:nvPr/>
          </p:nvSpPr>
          <p:spPr bwMode="auto">
            <a:xfrm>
              <a:off x="3119280" y="3156384"/>
              <a:ext cx="193033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</a:t>
              </a:r>
              <a:r>
                <a:rPr lang="en-US" sz="1600" dirty="0" smtClean="0"/>
                <a:t>0.2%, 1 </a:t>
              </a:r>
              <a:r>
                <a:rPr lang="el-GR" sz="1600" dirty="0" smtClean="0"/>
                <a:t>μ</a:t>
              </a:r>
              <a:r>
                <a:rPr lang="en-US" sz="1600" dirty="0" smtClean="0"/>
                <a:t>A/mW</a:t>
              </a:r>
              <a:endParaRPr lang="en-US" sz="1600" dirty="0"/>
            </a:p>
            <a:p>
              <a:pPr algn="ctr"/>
              <a:r>
                <a:rPr lang="en-US" sz="1600" dirty="0"/>
                <a:t>Pol ~ 75</a:t>
              </a:r>
              <a:r>
                <a:rPr lang="en-US" sz="1600" dirty="0" smtClean="0"/>
                <a:t>% @ </a:t>
              </a:r>
              <a:r>
                <a:rPr lang="en-US" sz="1600" dirty="0"/>
                <a:t>850 nm</a:t>
              </a: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Strained GaAs: </a:t>
              </a:r>
              <a:endParaRPr lang="en-US" dirty="0" smtClean="0"/>
            </a:p>
            <a:p>
              <a:pPr algn="ctr"/>
              <a:r>
                <a:rPr lang="en-US" dirty="0" smtClean="0"/>
                <a:t>GaAs </a:t>
              </a:r>
              <a:r>
                <a:rPr lang="en-US" dirty="0"/>
                <a:t>on GaAsP</a:t>
              </a:r>
            </a:p>
          </p:txBody>
        </p:sp>
        <p:grpSp>
          <p:nvGrpSpPr>
            <p:cNvPr id="5" name="Group 51"/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4129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2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0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/>
                  <a:t>100 </a:t>
                </a:r>
                <a:r>
                  <a:rPr lang="en-US" sz="1600" dirty="0"/>
                  <a:t>nm</a:t>
                </a:r>
              </a:p>
            </p:txBody>
          </p:sp>
        </p:grpSp>
      </p:grpSp>
      <p:grpSp>
        <p:nvGrpSpPr>
          <p:cNvPr id="6" name="Group 54"/>
          <p:cNvGrpSpPr/>
          <p:nvPr/>
        </p:nvGrpSpPr>
        <p:grpSpPr>
          <a:xfrm>
            <a:off x="5640919" y="809379"/>
            <a:ext cx="3104686" cy="2977808"/>
            <a:chOff x="5107784" y="735405"/>
            <a:chExt cx="3104686" cy="2977808"/>
          </a:xfrm>
        </p:grpSpPr>
        <p:sp>
          <p:nvSpPr>
            <p:cNvPr id="4132" name="Text Box 36"/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Superlattice GaAs: </a:t>
              </a:r>
            </a:p>
            <a:p>
              <a:pPr algn="ctr"/>
              <a:r>
                <a:rPr lang="en-US" dirty="0"/>
                <a:t>Layers of GaAs on GaAsP</a:t>
              </a:r>
            </a:p>
          </p:txBody>
        </p:sp>
        <p:sp>
          <p:nvSpPr>
            <p:cNvPr id="4133" name="Text Box 37"/>
            <p:cNvSpPr txBox="1">
              <a:spLocks noChangeArrowheads="1"/>
            </p:cNvSpPr>
            <p:nvPr/>
          </p:nvSpPr>
          <p:spPr bwMode="auto">
            <a:xfrm>
              <a:off x="5759024" y="3128437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1</a:t>
              </a:r>
              <a:r>
                <a:rPr lang="en-US" sz="1600" dirty="0" smtClean="0"/>
                <a:t>%, 6 μA/mW</a:t>
              </a:r>
              <a:endParaRPr lang="en-US" sz="1600" dirty="0"/>
            </a:p>
            <a:p>
              <a:pPr algn="ctr"/>
              <a:r>
                <a:rPr lang="en-US" sz="1600" dirty="0"/>
                <a:t>Pol ~ 85</a:t>
              </a:r>
              <a:r>
                <a:rPr lang="en-US" sz="1600" dirty="0" smtClean="0"/>
                <a:t>% @ </a:t>
              </a:r>
              <a:r>
                <a:rPr lang="en-US" sz="1600" dirty="0"/>
                <a:t>780 </a:t>
              </a:r>
              <a:r>
                <a:rPr lang="en-US" sz="1600" dirty="0" smtClean="0"/>
                <a:t>nm</a:t>
              </a:r>
              <a:endParaRPr lang="en-US" sz="1600" dirty="0"/>
            </a:p>
          </p:txBody>
        </p:sp>
        <p:grpSp>
          <p:nvGrpSpPr>
            <p:cNvPr id="7" name="Group 53"/>
            <p:cNvGrpSpPr/>
            <p:nvPr/>
          </p:nvGrpSpPr>
          <p:grpSpPr>
            <a:xfrm>
              <a:off x="5602156" y="1304061"/>
              <a:ext cx="2232662" cy="1833120"/>
              <a:chOff x="5605968" y="1125745"/>
              <a:chExt cx="2232662" cy="1833120"/>
            </a:xfrm>
          </p:grpSpPr>
          <p:sp>
            <p:nvSpPr>
              <p:cNvPr id="4136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7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9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0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100 nm</a:t>
                </a:r>
              </a:p>
            </p:txBody>
          </p:sp>
          <p:sp>
            <p:nvSpPr>
              <p:cNvPr id="4142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3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4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5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6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7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8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9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0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1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2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3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4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14 </a:t>
                </a:r>
                <a:r>
                  <a:rPr lang="en-US" sz="1600" dirty="0" smtClean="0"/>
                  <a:t>Layers</a:t>
                </a:r>
                <a:endParaRPr lang="en-US" sz="1600" dirty="0"/>
              </a:p>
            </p:txBody>
          </p:sp>
        </p:grpSp>
      </p:grpSp>
      <p:sp>
        <p:nvSpPr>
          <p:cNvPr id="45" name="Text Box 99"/>
          <p:cNvSpPr txBox="1">
            <a:spLocks noChangeArrowheads="1"/>
          </p:cNvSpPr>
          <p:nvPr/>
        </p:nvSpPr>
        <p:spPr bwMode="auto">
          <a:xfrm>
            <a:off x="6949440" y="2351817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2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6" name="Text Box 99"/>
          <p:cNvSpPr txBox="1">
            <a:spLocks noChangeArrowheads="1"/>
          </p:cNvSpPr>
          <p:nvPr/>
        </p:nvSpPr>
        <p:spPr bwMode="auto">
          <a:xfrm>
            <a:off x="6801331" y="2808135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350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1" name="Text Box 99"/>
          <p:cNvSpPr txBox="1">
            <a:spLocks noChangeArrowheads="1"/>
          </p:cNvSpPr>
          <p:nvPr/>
        </p:nvSpPr>
        <p:spPr bwMode="auto">
          <a:xfrm>
            <a:off x="1234565" y="2413959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625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3" name="Rounded Rectangular Callout 42"/>
          <p:cNvSpPr/>
          <p:nvPr/>
        </p:nvSpPr>
        <p:spPr bwMode="auto">
          <a:xfrm>
            <a:off x="823852" y="4370113"/>
            <a:ext cx="2203791" cy="1074914"/>
          </a:xfrm>
          <a:prstGeom prst="wedgeRoundRectCallout">
            <a:avLst>
              <a:gd name="adj1" fmla="val 54551"/>
              <a:gd name="adj2" fmla="val -22499"/>
              <a:gd name="adj3" fmla="val 16667"/>
            </a:avLst>
          </a:prstGeom>
          <a:solidFill>
            <a:srgbClr val="CC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/>
              <a:t>Timeline of Polarized Source at </a:t>
            </a:r>
            <a:r>
              <a:rPr lang="en-US" sz="2000" dirty="0" smtClean="0"/>
              <a:t>CEBAF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769713" y="5726052"/>
            <a:ext cx="7483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Spin Polarized program at JLab (particularly our PV Users) have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driven the need for improved performance over last 20+ years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" name="Picture 1" descr="Screen Shot 2016-09-19 at 3.15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884" y="4049956"/>
            <a:ext cx="4962717" cy="1668789"/>
          </a:xfrm>
          <a:prstGeom prst="rect">
            <a:avLst/>
          </a:prstGeom>
        </p:spPr>
      </p:pic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1585560" y="115259"/>
            <a:ext cx="608972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GaAs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Photocathode Evolution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36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2717</Words>
  <Application>Microsoft Macintosh PowerPoint</Application>
  <PresentationFormat>On-screen Show (4:3)</PresentationFormat>
  <Paragraphs>448</Paragraphs>
  <Slides>31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3_JLab_PowerPoint1</vt:lpstr>
      <vt:lpstr>Equation</vt:lpstr>
      <vt:lpstr>Image</vt:lpstr>
      <vt:lpstr>Chart</vt:lpstr>
      <vt:lpstr>…quation</vt:lpstr>
      <vt:lpstr>Microsoft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JLEIC Positron Production Scheme </vt:lpstr>
      <vt:lpstr>High Polarization Photocathode R&amp;D</vt:lpstr>
      <vt:lpstr>PowerPoint Presentation</vt:lpstr>
      <vt:lpstr>Multi-Turn Injection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 Voutier</dc:creator>
  <cp:lastModifiedBy>Joe Grames</cp:lastModifiedBy>
  <cp:revision>114</cp:revision>
  <cp:lastPrinted>2016-05-25T22:24:53Z</cp:lastPrinted>
  <dcterms:created xsi:type="dcterms:W3CDTF">2016-05-04T20:36:34Z</dcterms:created>
  <dcterms:modified xsi:type="dcterms:W3CDTF">2016-09-19T21:13:20Z</dcterms:modified>
</cp:coreProperties>
</file>