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09" r:id="rId2"/>
    <p:sldId id="338" r:id="rId3"/>
    <p:sldId id="308" r:id="rId4"/>
    <p:sldId id="318" r:id="rId5"/>
    <p:sldId id="319" r:id="rId6"/>
    <p:sldId id="320" r:id="rId7"/>
    <p:sldId id="321" r:id="rId8"/>
    <p:sldId id="340" r:id="rId9"/>
    <p:sldId id="322" r:id="rId10"/>
    <p:sldId id="325" r:id="rId11"/>
    <p:sldId id="358" r:id="rId12"/>
    <p:sldId id="359" r:id="rId13"/>
    <p:sldId id="323" r:id="rId14"/>
    <p:sldId id="324" r:id="rId15"/>
    <p:sldId id="326" r:id="rId16"/>
    <p:sldId id="327" r:id="rId17"/>
    <p:sldId id="328" r:id="rId18"/>
    <p:sldId id="329" r:id="rId19"/>
    <p:sldId id="330" r:id="rId20"/>
    <p:sldId id="369" r:id="rId21"/>
    <p:sldId id="332" r:id="rId22"/>
    <p:sldId id="373" r:id="rId23"/>
    <p:sldId id="331" r:id="rId24"/>
    <p:sldId id="374" r:id="rId25"/>
    <p:sldId id="333" r:id="rId26"/>
    <p:sldId id="339" r:id="rId27"/>
    <p:sldId id="334" r:id="rId28"/>
    <p:sldId id="336" r:id="rId29"/>
    <p:sldId id="337" r:id="rId30"/>
    <p:sldId id="31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120" autoAdjust="0"/>
  </p:normalViewPr>
  <p:slideViewPr>
    <p:cSldViewPr snapToGrid="0" snapToObjects="1">
      <p:cViewPr varScale="1">
        <p:scale>
          <a:sx n="76" d="100"/>
          <a:sy n="76" d="100"/>
        </p:scale>
        <p:origin x="132" y="6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December 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December 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December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altLang="en-US" sz="3200" i="1"/>
              <a:t>DAQ of UITF </a:t>
            </a:r>
            <a:r>
              <a:rPr lang="en-US" altLang="en-US" sz="3200" i="1" dirty="0"/>
              <a:t>200 keV Mott Polarimeter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200 keV Mott DAQ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December 8, 2021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B93A-FFE7-4EF2-A743-A3B38E9A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Single-Channel Analyzer (SCA)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25E1-360F-4104-A209-371B804D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SCA Out:</a:t>
            </a:r>
          </a:p>
          <a:p>
            <a:pPr lvl="1"/>
            <a:r>
              <a:rPr lang="en-US" altLang="en-US" dirty="0"/>
              <a:t> Standard NIM of +5 V, 500 ns wide if the amplified signal passes the threshold of the Lower Level discriminator</a:t>
            </a:r>
          </a:p>
          <a:p>
            <a:pPr lvl="1"/>
            <a:r>
              <a:rPr lang="en-US" altLang="en-US" dirty="0"/>
              <a:t>Connect to Scaler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Amp Out:</a:t>
            </a:r>
          </a:p>
          <a:p>
            <a:pPr lvl="1"/>
            <a:r>
              <a:rPr lang="en-US" altLang="en-US" dirty="0"/>
              <a:t>Energy output (Amplified: x5 to x1250)</a:t>
            </a:r>
          </a:p>
          <a:p>
            <a:pPr lvl="1"/>
            <a:r>
              <a:rPr lang="en-US" altLang="en-US" dirty="0"/>
              <a:t>Connect to </a:t>
            </a:r>
            <a:r>
              <a:rPr lang="en-US" altLang="en-US" dirty="0" err="1"/>
              <a:t>fADC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7FB3B-E5B4-4B5D-9801-20AA223C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8A94E-8FBB-4B67-B950-60F721B5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BEE0-79C4-4DA4-B989-9AF56F43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650" y="3029120"/>
            <a:ext cx="8140700" cy="2165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Summer 2008 Test at CEBAF Injector</a:t>
            </a:r>
          </a:p>
          <a:p>
            <a:pPr marL="0" indent="0" algn="ctr">
              <a:buNone/>
            </a:pPr>
            <a:r>
              <a:rPr lang="en-US" sz="3200" dirty="0"/>
              <a:t>100 / 500 keV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8D071-FBAD-457B-93BE-591C7C85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CE50E-BD9C-4BCB-964F-D96938CF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039B-2D5E-48E9-9C98-C2C1E20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0F4EC-041D-4A1C-904A-48AE237A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C090C-7AC7-43B4-AB65-47CB4442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D8E83BB-DBD2-4595-A8F8-1E703177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17" y="906870"/>
            <a:ext cx="5173387" cy="5381625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9D9452-21F1-456C-BA37-BE7C3C65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12" y="906870"/>
            <a:ext cx="3095625" cy="24336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BC5067-AEA6-4F29-BDA0-05B8F8B49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612" y="3525178"/>
            <a:ext cx="3895725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2DD8-4E34-4776-893F-3F0ECF02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650F-C2E5-4D73-98EF-1B774D7B8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C8C84-AB8A-4293-BB37-F0C80741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1F72C-757C-414C-AFC2-3E0124D3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3" descr="Picture 030.bmp">
            <a:extLst>
              <a:ext uri="{FF2B5EF4-FFF2-40B4-BE49-F238E27FC236}">
                <a16:creationId xmlns:a16="http://schemas.microsoft.com/office/drawing/2014/main" id="{7230C684-3943-4CE1-AC02-0D108663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7" y="10636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033.bmp">
            <a:extLst>
              <a:ext uri="{FF2B5EF4-FFF2-40B4-BE49-F238E27FC236}">
                <a16:creationId xmlns:a16="http://schemas.microsoft.com/office/drawing/2014/main" id="{A51BCBA3-09DA-483F-93CE-72774027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7" y="10636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EAD929D-DFEB-4850-8E9F-2A0245ED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357822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Left Detector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4C3E71D-B888-4859-BB12-D94EA6E7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667" y="3578225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Right Detector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76B6DE3-B81E-4911-AF0A-A53DC38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067" y="5635625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Left Preamp T Output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E30835F-D75D-46BB-8B57-6F4249E0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67" y="5635625"/>
            <a:ext cx="254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Right Preamp T Output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6E6D83B-D296-4412-93EF-3B4515CC8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4742920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/>
              <a:t>Note: the timing output is 50 ns wide signals with 5 ns rise time (picture pending)</a:t>
            </a:r>
          </a:p>
        </p:txBody>
      </p:sp>
    </p:spTree>
    <p:extLst>
      <p:ext uri="{BB962C8B-B14F-4D97-AF65-F5344CB8AC3E}">
        <p14:creationId xmlns:p14="http://schemas.microsoft.com/office/powerpoint/2010/main" val="274164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0135-111A-4D7E-BE6E-7BCF84D0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old 100 keV DAQ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1A334-0567-436C-9056-55FEDC25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BE0B7-3ED6-4ECF-9C86-D6B51445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6" descr="daq_100kev_old">
            <a:extLst>
              <a:ext uri="{FF2B5EF4-FFF2-40B4-BE49-F238E27FC236}">
                <a16:creationId xmlns:a16="http://schemas.microsoft.com/office/drawing/2014/main" id="{A8DDCD46-27D0-4011-81B1-D1AEE64305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80" y="966788"/>
            <a:ext cx="5265891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3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9DF7-C431-4260-94A3-453E0ADE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E1FE2-74E5-4986-BD68-9DC40624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DD69-FD48-4964-9370-C97577AB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7E64F-BBF0-44EA-91EC-87985241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7" descr="spectra_100.png">
            <a:extLst>
              <a:ext uri="{FF2B5EF4-FFF2-40B4-BE49-F238E27FC236}">
                <a16:creationId xmlns:a16="http://schemas.microsoft.com/office/drawing/2014/main" id="{1E172B65-63CE-4B70-8FD7-0397E1EB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9" y="3953860"/>
            <a:ext cx="4872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pectra_500.png">
            <a:extLst>
              <a:ext uri="{FF2B5EF4-FFF2-40B4-BE49-F238E27FC236}">
                <a16:creationId xmlns:a16="http://schemas.microsoft.com/office/drawing/2014/main" id="{CA091ED3-1C89-48E1-A7CA-AB0EB698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20" y="3953860"/>
            <a:ext cx="4872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inksplot.gif">
            <a:extLst>
              <a:ext uri="{FF2B5EF4-FFF2-40B4-BE49-F238E27FC236}">
                <a16:creationId xmlns:a16="http://schemas.microsoft.com/office/drawing/2014/main" id="{45977D1E-D37C-4CD1-A537-600D1A52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2" y="90246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chtsplot.gif">
            <a:extLst>
              <a:ext uri="{FF2B5EF4-FFF2-40B4-BE49-F238E27FC236}">
                <a16:creationId xmlns:a16="http://schemas.microsoft.com/office/drawing/2014/main" id="{898F6A0D-2DE9-47EE-90F3-5B3CDE273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82" y="90246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6557D311-BFDF-4C37-BD9A-239370D2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218" y="1860517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100 keV, ITS Cave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12CD13-18A7-4EAC-9079-05F11627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92" y="352533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100 keV, CEBAF Tunnel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DEC5910-9778-479A-B5BF-54A7BB93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038" y="352533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500 keV, CEBAF Tunnel</a:t>
            </a:r>
          </a:p>
        </p:txBody>
      </p:sp>
    </p:spTree>
    <p:extLst>
      <p:ext uri="{BB962C8B-B14F-4D97-AF65-F5344CB8AC3E}">
        <p14:creationId xmlns:p14="http://schemas.microsoft.com/office/powerpoint/2010/main" val="281510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B44B-4773-47F9-87AC-98FD1E9E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Asymmetry Data (100 keV, 300n 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DE59-46F4-4FD3-9D1E-0519B550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Detectors HV +115 V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Coarse Gain = 500, Fine Gain = 1.5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Lower Level threshold = 1.25 V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Window Width = 0.1 V for spectra data, = 0.5 for asymmetry data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 err="1"/>
              <a:t>HWien</a:t>
            </a:r>
            <a:r>
              <a:rPr lang="en-US" altLang="en-US" sz="1400" dirty="0"/>
              <a:t> = 90 degrees, MFB0D01A = -964 G-cm, MFB0D01B = 1013 G-cm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59B0-E5FB-4608-B6BC-5215484A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0101-8EE1-49FB-B8A6-76C3CA21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6" descr="raw_100.gif">
            <a:extLst>
              <a:ext uri="{FF2B5EF4-FFF2-40B4-BE49-F238E27FC236}">
                <a16:creationId xmlns:a16="http://schemas.microsoft.com/office/drawing/2014/main" id="{54483F71-9311-4307-BC50-B8B4DE923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sym_instr_100.gif">
            <a:extLst>
              <a:ext uri="{FF2B5EF4-FFF2-40B4-BE49-F238E27FC236}">
                <a16:creationId xmlns:a16="http://schemas.microsoft.com/office/drawing/2014/main" id="{9DA727EB-C7C7-4A86-93A0-11C4FDC90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sym_exp_100.gif">
            <a:extLst>
              <a:ext uri="{FF2B5EF4-FFF2-40B4-BE49-F238E27FC236}">
                <a16:creationId xmlns:a16="http://schemas.microsoft.com/office/drawing/2014/main" id="{B107C042-958E-4177-AC23-503FBB906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7A98AEB-C9C7-46D8-A7EA-4460447B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443" y="2082235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P = 31.3 % (Bulk GaAs)</a:t>
            </a:r>
          </a:p>
        </p:txBody>
      </p:sp>
    </p:spTree>
    <p:extLst>
      <p:ext uri="{BB962C8B-B14F-4D97-AF65-F5344CB8AC3E}">
        <p14:creationId xmlns:p14="http://schemas.microsoft.com/office/powerpoint/2010/main" val="139902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E674-53C1-4F9B-B299-1B8E18A1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Asymmetry Data (500 keV, 300n 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AFF2-6E73-47C5-8EFC-823AEBC9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Detectors HV +115 V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Coarse Gain = 100, Fine Gain = 1.5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Lower Level threshold = 1.4 V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/>
              <a:t>Window Width = 0.1 V for spectra data, = 0.3 for asymmetry data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altLang="en-US" sz="1400" dirty="0" err="1"/>
              <a:t>HWien</a:t>
            </a:r>
            <a:r>
              <a:rPr lang="en-US" altLang="en-US" sz="1400" dirty="0"/>
              <a:t> = 90 degrees, MFB0D01A = -2369 G-cm, MFB0D01B = 2369 G-cm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13F78-5227-47A5-971B-F26FF336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40DBB-C329-48B9-B688-8C0EDA16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33FEA10-7990-4E0D-B3BF-99EC0B1A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12" y="2044036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P = 67.7 % (Super Lattice GaAs)</a:t>
            </a:r>
          </a:p>
        </p:txBody>
      </p:sp>
      <p:pic>
        <p:nvPicPr>
          <p:cNvPr id="7" name="Picture 7" descr="raw_101.gif">
            <a:extLst>
              <a:ext uri="{FF2B5EF4-FFF2-40B4-BE49-F238E27FC236}">
                <a16:creationId xmlns:a16="http://schemas.microsoft.com/office/drawing/2014/main" id="{468E6BB3-7E96-43D5-A955-11F09D87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sym_instr_101.gif">
            <a:extLst>
              <a:ext uri="{FF2B5EF4-FFF2-40B4-BE49-F238E27FC236}">
                <a16:creationId xmlns:a16="http://schemas.microsoft.com/office/drawing/2014/main" id="{85B0F58A-F94C-4F98-B36C-31DB57FAE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sym_exp_101.gif">
            <a:extLst>
              <a:ext uri="{FF2B5EF4-FFF2-40B4-BE49-F238E27FC236}">
                <a16:creationId xmlns:a16="http://schemas.microsoft.com/office/drawing/2014/main" id="{3DAE9690-55F5-44D7-8EB6-15B3E0CC5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2" y="2690149"/>
            <a:ext cx="2633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8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14D-EBDC-403A-B52C-C1B2E51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Target Thickness Extrapolation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0C18-72A1-4670-863E-5FDC7344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 sz="2000" dirty="0"/>
              <a:t>Single-Atom Sherman Function must be corrected for plural scattering (a few large angle scattering) in the target:</a:t>
            </a:r>
          </a:p>
          <a:p>
            <a:pPr marL="609600" indent="-609600"/>
            <a:endParaRPr lang="en-US" altLang="en-US" sz="2000" dirty="0"/>
          </a:p>
          <a:p>
            <a:pPr marL="609600" indent="-609600"/>
            <a:endParaRPr lang="en-US" altLang="en-US" sz="2000" dirty="0"/>
          </a:p>
          <a:p>
            <a:pPr marL="609600" indent="-609600"/>
            <a:endParaRPr lang="en-US" altLang="en-US" sz="2000" dirty="0"/>
          </a:p>
          <a:p>
            <a:pPr marL="609600" indent="-609600"/>
            <a:endParaRPr lang="en-US" altLang="en-US" sz="2000" dirty="0"/>
          </a:p>
          <a:p>
            <a:pPr marL="609600" indent="-609600"/>
            <a:endParaRPr lang="en-US" altLang="en-US" sz="2000" dirty="0"/>
          </a:p>
          <a:p>
            <a:pPr marL="609600" indent="-609600"/>
            <a:endParaRPr lang="en-US" altLang="en-US" sz="2000" dirty="0"/>
          </a:p>
          <a:p>
            <a:pPr marL="609600" indent="-609600"/>
            <a:r>
              <a:rPr lang="en-US" altLang="en-US" sz="2000" dirty="0"/>
              <a:t>alpha = 0.0005/A for 100 keV electrons and 0.0001/A for 500 keV electrons</a:t>
            </a:r>
          </a:p>
          <a:p>
            <a:pPr marL="609600" indent="-609600"/>
            <a:r>
              <a:rPr lang="en-US" altLang="en-US" sz="2000" dirty="0"/>
              <a:t>If possible, run with the thinnest target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68DAF-F67B-4052-9658-B9B3FAE3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93C77-44AB-45A8-94AD-7C9AD3FF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7D2EBF20-E710-4B59-B43C-9B4F5B733BAF}"/>
                  </a:ext>
                </a:extLst>
              </p:cNvPr>
              <p:cNvSpPr txBox="1"/>
              <p:nvPr/>
            </p:nvSpPr>
            <p:spPr bwMode="auto">
              <a:xfrm>
                <a:off x="5223932" y="1979348"/>
                <a:ext cx="3430588" cy="8429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7D2EBF20-E710-4B59-B43C-9B4F5B733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3932" y="1979348"/>
                <a:ext cx="3430588" cy="842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9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7583-8864-4F93-830E-7AC17591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Target Thickness Scan at 100 keV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6F382-DF0D-4B6E-A98E-EC812A98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1FDF6-0123-4589-B57D-2D6627F5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3" descr="target.gif">
            <a:extLst>
              <a:ext uri="{FF2B5EF4-FFF2-40B4-BE49-F238E27FC236}">
                <a16:creationId xmlns:a16="http://schemas.microsoft.com/office/drawing/2014/main" id="{94948B46-B76C-4022-BA72-31785B92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09700"/>
            <a:ext cx="662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67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1D95-BFFD-4E13-816D-76ED1A88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Chamber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1EBD-3816-4078-9E7D-14449F94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7CE31-AACE-4501-BEDC-3BC9EE2F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EBD3D-4731-4EB7-9467-22B68077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8B5C2-BDF7-40B4-BB54-053A2DBBC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8" y="814030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05D4E-3660-435E-8B4A-6E5DB84AF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73" y="846468"/>
            <a:ext cx="4064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8AB17-6307-430F-97CE-A42EEBECC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18" y="3942018"/>
            <a:ext cx="32512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2FD439-4157-4304-8F3D-2CA9017A7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73" y="392568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3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BEE0-79C4-4DA4-B989-9AF56F43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650" y="3029120"/>
            <a:ext cx="8140700" cy="2165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Design of</a:t>
            </a:r>
          </a:p>
          <a:p>
            <a:pPr marL="0" indent="0" algn="ctr">
              <a:buNone/>
            </a:pPr>
            <a:r>
              <a:rPr lang="en-US" sz="3200" dirty="0"/>
              <a:t>UITF 200 keV Mott Polarimeter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8D071-FBAD-457B-93BE-591C7C85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CE50E-BD9C-4BCB-964F-D96938CF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4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DAQ Schematic Diagram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740536" y="816353"/>
            <a:ext cx="10750371" cy="5782660"/>
            <a:chOff x="740536" y="816353"/>
            <a:chExt cx="10750371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740536" y="816353"/>
              <a:ext cx="10750371" cy="5782660"/>
              <a:chOff x="740536" y="816353"/>
              <a:chExt cx="10750371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BU-012-050-100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740536" y="816353"/>
                <a:ext cx="10750371" cy="5782660"/>
                <a:chOff x="740536" y="816353"/>
                <a:chExt cx="10750371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436091" y="816353"/>
                  <a:ext cx="10054816" cy="5782660"/>
                  <a:chOff x="638640" y="816353"/>
                  <a:chExt cx="10054816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40667" y="1601266"/>
                    <a:ext cx="31771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638640" y="816353"/>
                    <a:ext cx="10054816" cy="5782660"/>
                    <a:chOff x="638640" y="816353"/>
                    <a:chExt cx="10054816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640" y="816353"/>
                      <a:ext cx="10054816" cy="5715000"/>
                      <a:chOff x="-1215616" y="914400"/>
                      <a:chExt cx="10054816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4322" y="4800600"/>
                        <a:ext cx="2402953" cy="1685270"/>
                        <a:chOff x="327855" y="4210734"/>
                        <a:chExt cx="2402953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593" y="5372784"/>
                          <a:ext cx="10438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855" y="5372784"/>
                          <a:ext cx="944489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19368" y="4210734"/>
                          <a:ext cx="81144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142A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52208" y="5190132"/>
                        <a:ext cx="3674459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1153DE0D-6B8B-4841-BCF8-010C9F1386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907528" y="5074510"/>
                        <a:ext cx="2506891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8641" y="3803422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1753" y="4052358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56901" y="5140986"/>
                        <a:ext cx="6286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T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B84E7F89-86FC-4B0B-8369-6AC17A774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8470" y="4606047"/>
                        <a:ext cx="11576" cy="46846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AC140994-BDD5-403E-9CE8-4FAA043A3518}"/>
                          </a:ext>
                        </a:extLst>
                      </p:cNvPr>
                      <p:cNvCxnSpPr>
                        <a:cxnSpLocks/>
                        <a:stCxn id="28" idx="2"/>
                      </p:cNvCxnSpPr>
                      <p:nvPr/>
                    </p:nvCxnSpPr>
                    <p:spPr>
                      <a:xfrm>
                        <a:off x="3656328" y="4609072"/>
                        <a:ext cx="3543" cy="59753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6165" y="3834432"/>
                        <a:ext cx="424198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582" y="4083270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769341-8526-4424-81B9-6077CE41A4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14902" y="2971800"/>
                        <a:ext cx="0" cy="834646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000119D2-EDAE-4BBB-89CE-5B070CB38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0321" y="2782260"/>
                        <a:ext cx="0" cy="101033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3F47C07A-7D2F-43A9-B5D9-6703417DB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628" y="3950732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19537946-4B29-4357-B019-9A2E531B67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2989" y="4529776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923164" y="3138047"/>
                        <a:ext cx="10158" cy="1099111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AC550536-C7F2-4A0B-A4E5-291ACA82B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33322" y="4237158"/>
                        <a:ext cx="541476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0411" y="1267271"/>
                        <a:ext cx="601063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err="1"/>
                          <a:t>Integ</a:t>
                        </a:r>
                        <a:r>
                          <a:rPr lang="en-US" sz="1400" dirty="0"/>
                          <a:t>.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15616" y="2734800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6784" y="4321719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325FB7FE-D1DD-46A9-873D-9110072078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79804" y="2782260"/>
                        <a:ext cx="622971" cy="0"/>
                      </a:xfrm>
                      <a:prstGeom prst="line">
                        <a:avLst/>
                      </a:prstGeom>
                      <a:ln w="19050"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5C962EC1-A40D-4C88-991A-3BB61D53F2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7528" y="2971800"/>
                        <a:ext cx="295247" cy="0"/>
                      </a:xfrm>
                      <a:prstGeom prst="line">
                        <a:avLst/>
                      </a:prstGeom>
                      <a:ln w="19050">
                        <a:headEnd type="none" w="lg" len="lg"/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904" y="1264767"/>
                        <a:ext cx="845040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Counting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5006" y="1725637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593595" cy="1499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99148" y="5864603"/>
                  <a:ext cx="9524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(50˚)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1034410" y="5864603"/>
                  <a:ext cx="8531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/>
                    <a:t>Left (50˚</a:t>
                  </a:r>
                  <a:r>
                    <a:rPr lang="en-US" sz="1400" dirty="0"/>
                    <a:t>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2433272" y="361671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142B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1008521" y="967491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91271" y="1290657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5773851" y="1770312"/>
            <a:ext cx="2990417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1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B93F-4AD0-4AAD-947F-F976F134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5AC6-669E-4B28-BDA9-8EED9BFF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58199-C694-480B-AD51-DF163978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D09CF-7AC5-4BC0-A4BF-A9D0828D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139">
            <a:extLst>
              <a:ext uri="{FF2B5EF4-FFF2-40B4-BE49-F238E27FC236}">
                <a16:creationId xmlns:a16="http://schemas.microsoft.com/office/drawing/2014/main" id="{03EA3E17-8D75-4D50-8A75-1EA36E1D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35" y="25603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5EBD0"/>
                </a:solidFill>
                <a:latin typeface="Arial" pitchFamily="34" charset="0"/>
                <a:cs typeface="Arial" pitchFamily="34" charset="0"/>
              </a:rPr>
              <a:t>Pair Sync </a:t>
            </a:r>
          </a:p>
        </p:txBody>
      </p:sp>
      <p:sp>
        <p:nvSpPr>
          <p:cNvPr id="8" name="Rectangle 139">
            <a:extLst>
              <a:ext uri="{FF2B5EF4-FFF2-40B4-BE49-F238E27FC236}">
                <a16:creationId xmlns:a16="http://schemas.microsoft.com/office/drawing/2014/main" id="{2A232A88-3EAE-4F6F-9A6C-61B7AC39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896" y="36576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Helicity Pattern</a:t>
            </a:r>
          </a:p>
        </p:txBody>
      </p:sp>
      <p:sp>
        <p:nvSpPr>
          <p:cNvPr id="9" name="Rectangle 139">
            <a:extLst>
              <a:ext uri="{FF2B5EF4-FFF2-40B4-BE49-F238E27FC236}">
                <a16:creationId xmlns:a16="http://schemas.microsoft.com/office/drawing/2014/main" id="{0F399D83-BA66-47B6-A91A-34F64569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4480551"/>
            <a:ext cx="1209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Reported or Delayed Helicity</a:t>
            </a:r>
          </a:p>
        </p:txBody>
      </p:sp>
      <p:sp>
        <p:nvSpPr>
          <p:cNvPr id="10" name="Rectangle 139">
            <a:extLst>
              <a:ext uri="{FF2B5EF4-FFF2-40B4-BE49-F238E27FC236}">
                <a16:creationId xmlns:a16="http://schemas.microsoft.com/office/drawing/2014/main" id="{F279659B-BFB4-4360-9DF5-E6D0764F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36" y="1731075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F890B"/>
                </a:solidFill>
                <a:latin typeface="Arial" pitchFamily="34" charset="0"/>
                <a:cs typeface="Arial" pitchFamily="34" charset="0"/>
              </a:rPr>
              <a:t>T_Settle</a:t>
            </a:r>
          </a:p>
        </p:txBody>
      </p:sp>
      <p:pic>
        <p:nvPicPr>
          <p:cNvPr id="16" name="Picture 15" descr="TEK0197.BMP">
            <a:extLst>
              <a:ext uri="{FF2B5EF4-FFF2-40B4-BE49-F238E27FC236}">
                <a16:creationId xmlns:a16="http://schemas.microsoft.com/office/drawing/2014/main" id="{5E8ADA6B-178D-4A9A-9199-1CC26B4F14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78" y="1197155"/>
            <a:ext cx="6105159" cy="45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DAQ for Mott Polarimeter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Measure Mott asymmetry (event counting)</a:t>
            </a:r>
          </a:p>
          <a:p>
            <a:r>
              <a:rPr lang="en-US" sz="2400" dirty="0"/>
              <a:t>Measure Charge asymmetry (per helicity)</a:t>
            </a:r>
          </a:p>
          <a:p>
            <a:r>
              <a:rPr lang="en-US" sz="2400" dirty="0"/>
              <a:t>Measure position differences (per helicity)</a:t>
            </a:r>
          </a:p>
          <a:p>
            <a:r>
              <a:rPr lang="en-US" sz="2400" dirty="0"/>
              <a:t>DAQ Triggers:</a:t>
            </a:r>
          </a:p>
          <a:p>
            <a:pPr lvl="1"/>
            <a:r>
              <a:rPr lang="en-US" sz="1800" dirty="0"/>
              <a:t>Mott Detector</a:t>
            </a:r>
          </a:p>
          <a:p>
            <a:pPr lvl="1"/>
            <a:r>
              <a:rPr lang="en-US" sz="1800" dirty="0"/>
              <a:t>Helicity</a:t>
            </a:r>
          </a:p>
          <a:p>
            <a:pPr lvl="1"/>
            <a:endParaRPr lang="en-US" sz="1800" dirty="0"/>
          </a:p>
          <a:p>
            <a:r>
              <a:rPr lang="en-US" sz="2400" dirty="0"/>
              <a:t>DAQ Hardware:</a:t>
            </a:r>
          </a:p>
          <a:p>
            <a:pPr lvl="1"/>
            <a:r>
              <a:rPr lang="en-US" sz="1800" dirty="0"/>
              <a:t>VXS crate </a:t>
            </a:r>
            <a:r>
              <a:rPr lang="en-US" sz="1800" dirty="0">
                <a:solidFill>
                  <a:srgbClr val="00B050"/>
                </a:solidFill>
              </a:rPr>
              <a:t>(Ordered)</a:t>
            </a:r>
          </a:p>
          <a:p>
            <a:pPr lvl="1"/>
            <a:r>
              <a:rPr lang="en-US" sz="1800" dirty="0"/>
              <a:t>XVR-16 from Abaco Single Board Computer (SBC) </a:t>
            </a:r>
            <a:r>
              <a:rPr lang="en-US" sz="1800" dirty="0">
                <a:solidFill>
                  <a:srgbClr val="00B050"/>
                </a:solidFill>
              </a:rPr>
              <a:t>(Ordered)</a:t>
            </a:r>
          </a:p>
          <a:p>
            <a:pPr lvl="1"/>
            <a:r>
              <a:rPr lang="en-US" sz="1800" dirty="0"/>
              <a:t>Jefferson Lab Flash Analog-to-Digital Convertor (fADC250) (quantity = 2) </a:t>
            </a:r>
            <a:r>
              <a:rPr lang="en-US" sz="1800" dirty="0">
                <a:solidFill>
                  <a:srgbClr val="00B050"/>
                </a:solidFill>
              </a:rPr>
              <a:t>(On-site)</a:t>
            </a:r>
          </a:p>
          <a:p>
            <a:pPr lvl="1"/>
            <a:r>
              <a:rPr lang="en-US" sz="1800" dirty="0"/>
              <a:t>Trigger Interface (TI) </a:t>
            </a:r>
            <a:r>
              <a:rPr lang="en-US" sz="1800" dirty="0">
                <a:solidFill>
                  <a:srgbClr val="00B050"/>
                </a:solidFill>
              </a:rPr>
              <a:t>(On-site)</a:t>
            </a:r>
          </a:p>
          <a:p>
            <a:pPr lvl="1"/>
            <a:r>
              <a:rPr lang="en-US" sz="1800" dirty="0"/>
              <a:t>Front Panel Signal Distribution module </a:t>
            </a:r>
            <a:r>
              <a:rPr lang="en-US" sz="1800" dirty="0">
                <a:solidFill>
                  <a:srgbClr val="00B050"/>
                </a:solidFill>
              </a:rPr>
              <a:t>(On-site)</a:t>
            </a:r>
          </a:p>
          <a:p>
            <a:pPr lvl="1"/>
            <a:r>
              <a:rPr lang="en-US" sz="1800" dirty="0"/>
              <a:t>Desktop (</a:t>
            </a:r>
            <a:r>
              <a:rPr lang="en-US" sz="1800" dirty="0">
                <a:solidFill>
                  <a:srgbClr val="00B050"/>
                </a:solidFill>
              </a:rPr>
              <a:t>Ready to Order</a:t>
            </a:r>
            <a:r>
              <a:rPr lang="en-US" sz="1800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953D-A56B-4708-9738-045E1AFD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9E76-11D1-4658-905B-063A32A7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DAQ design and procurement: October – December</a:t>
            </a:r>
          </a:p>
          <a:p>
            <a:r>
              <a:rPr lang="en-US" dirty="0"/>
              <a:t>CODA and Firmware: January</a:t>
            </a:r>
          </a:p>
          <a:p>
            <a:r>
              <a:rPr lang="en-US" dirty="0"/>
              <a:t>Data decoding and analysis: January - February</a:t>
            </a:r>
          </a:p>
          <a:p>
            <a:r>
              <a:rPr lang="en-US" dirty="0"/>
              <a:t>DAQ tests: January – February</a:t>
            </a:r>
          </a:p>
          <a:p>
            <a:r>
              <a:rPr lang="en-US" dirty="0"/>
              <a:t>Ready for beam: March 1, 2021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E4F97-9CC1-423C-9A56-0D17905A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1F547-CFC9-48A4-8CFA-003305CA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8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953D-A56B-4708-9738-045E1AFD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Readouts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9E76-11D1-4658-905B-063A32A7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Mott Trigger:</a:t>
            </a:r>
          </a:p>
          <a:p>
            <a:pPr lvl="1"/>
            <a:r>
              <a:rPr lang="en-US" altLang="en-US" sz="2400" dirty="0"/>
              <a:t>Counting </a:t>
            </a:r>
            <a:r>
              <a:rPr lang="en-US" altLang="en-US" sz="2400" dirty="0" err="1"/>
              <a:t>fADC</a:t>
            </a:r>
            <a:endParaRPr lang="en-US" altLang="en-US" sz="2400" dirty="0"/>
          </a:p>
          <a:p>
            <a:pPr lvl="1"/>
            <a:r>
              <a:rPr lang="en-US" altLang="en-US" sz="2400" dirty="0"/>
              <a:t>Integration </a:t>
            </a:r>
            <a:r>
              <a:rPr lang="en-US" altLang="en-US" sz="2400" dirty="0" err="1"/>
              <a:t>fADC</a:t>
            </a:r>
            <a:endParaRPr lang="en-US" altLang="en-US" sz="2400" dirty="0"/>
          </a:p>
          <a:p>
            <a:r>
              <a:rPr lang="en-US" altLang="en-US" sz="2400" dirty="0"/>
              <a:t>Helicity Trigger:</a:t>
            </a:r>
          </a:p>
          <a:p>
            <a:pPr lvl="1"/>
            <a:r>
              <a:rPr lang="en-US" altLang="en-US" sz="2400" dirty="0"/>
              <a:t>Integration </a:t>
            </a:r>
            <a:r>
              <a:rPr lang="en-US" altLang="en-US" sz="2400" dirty="0" err="1"/>
              <a:t>fADC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E4F97-9CC1-423C-9A56-0D17905A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1F547-CFC9-48A4-8CFA-003305CA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35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953D-A56B-4708-9738-045E1AFD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 to DAQ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9E76-11D1-4658-905B-063A32A7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Signals to Counting </a:t>
            </a:r>
            <a:r>
              <a:rPr lang="en-US" altLang="en-US" sz="2400" dirty="0" err="1"/>
              <a:t>fADC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dirty="0"/>
              <a:t>(2) Amp Out</a:t>
            </a:r>
          </a:p>
          <a:p>
            <a:pPr lvl="1"/>
            <a:r>
              <a:rPr lang="en-US" altLang="en-US" dirty="0"/>
              <a:t>(2) Timing output from preamplifier</a:t>
            </a:r>
          </a:p>
          <a:p>
            <a:pPr lvl="1"/>
            <a:r>
              <a:rPr lang="en-US" altLang="en-US" dirty="0"/>
              <a:t>(4) Helicity Signals</a:t>
            </a:r>
          </a:p>
          <a:p>
            <a:pPr lvl="1"/>
            <a:endParaRPr lang="en-US" altLang="en-US" sz="2400" dirty="0"/>
          </a:p>
          <a:p>
            <a:r>
              <a:rPr lang="en-US" altLang="en-US" sz="2400" dirty="0"/>
              <a:t>Signals to Integration </a:t>
            </a:r>
            <a:r>
              <a:rPr lang="en-US" altLang="en-US" sz="2400" dirty="0" err="1"/>
              <a:t>fADC</a:t>
            </a:r>
            <a:r>
              <a:rPr lang="en-US" altLang="en-US" sz="2400" dirty="0"/>
              <a:t> (helicity-gated):</a:t>
            </a:r>
          </a:p>
          <a:p>
            <a:pPr lvl="1"/>
            <a:r>
              <a:rPr lang="en-US" altLang="en-US" dirty="0"/>
              <a:t>(2) SCA Out</a:t>
            </a:r>
          </a:p>
          <a:p>
            <a:pPr lvl="1"/>
            <a:r>
              <a:rPr lang="en-US" altLang="en-US" dirty="0"/>
              <a:t>(4) Helicity Signals</a:t>
            </a:r>
          </a:p>
          <a:p>
            <a:pPr lvl="1"/>
            <a:r>
              <a:rPr lang="en-US" altLang="en-US" dirty="0"/>
              <a:t>(1) FC</a:t>
            </a:r>
          </a:p>
          <a:p>
            <a:pPr lvl="1"/>
            <a:r>
              <a:rPr lang="en-US" altLang="en-US" dirty="0"/>
              <a:t>(8) 2 </a:t>
            </a:r>
            <a:r>
              <a:rPr lang="en-US" dirty="0"/>
              <a:t>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E4F97-9CC1-423C-9A56-0D17905A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1F547-CFC9-48A4-8CFA-003305CA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3B25-29C0-4328-8990-FE085E39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Target and 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5CE3-91FE-4693-9BF7-4CD53B03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Wien Vertical at 90˚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Gold Targets (Z=79): 100, 300, 500 Å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Silver Targets (Z=47): 300, 500, 2000 Å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Solid angle of 0.11 </a:t>
            </a:r>
            <a:r>
              <a:rPr lang="en-US" altLang="en-US" dirty="0" err="1"/>
              <a:t>msr</a:t>
            </a:r>
            <a:r>
              <a:rPr lang="en-US" altLang="en-US" dirty="0"/>
              <a:t> (hole with diameter of 0.02” at 1.6875”)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Backward scattering angle of 130 degrees: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Viewer and a thru hole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FED4E-0295-4EF3-91FC-EC0D0B8D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E941C-3910-4748-A8F2-208DAA5E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E77835C2-760A-4701-A872-D0BBA8295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62479"/>
              </p:ext>
            </p:extLst>
          </p:nvPr>
        </p:nvGraphicFramePr>
        <p:xfrm>
          <a:off x="2137833" y="3251200"/>
          <a:ext cx="4127500" cy="18288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8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 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 Target (A)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Current (nA)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Rate per detector(Hz)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(s)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6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8E5-FF74-489F-A0F6-1B1A47E9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Collimators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6B76-F555-4EF0-9443-C1042F5D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B9CF2-C6F2-44C5-847F-ACC85BC6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863E0-0EF9-44E5-93FC-98E17D31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CC2E98-8B9F-450A-90F7-8418B8A973F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048000"/>
            <a:ext cx="4038600" cy="3505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i="1"/>
              <a:t>Electron Shielding</a:t>
            </a:r>
            <a:r>
              <a:rPr lang="en-US" altLang="en-US" sz="2400"/>
              <a:t>: The front collimator is 1 mm thick Al. Do not change the Al Collimator.</a:t>
            </a:r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 b="1" i="1"/>
              <a:t>x-ray Shielding</a:t>
            </a:r>
            <a:r>
              <a:rPr lang="en-US" altLang="en-US" sz="2400"/>
              <a:t>: Add 1/8 inch lead jacket around the Al Collimator.</a:t>
            </a:r>
          </a:p>
        </p:txBody>
      </p:sp>
      <p:graphicFrame>
        <p:nvGraphicFramePr>
          <p:cNvPr id="7" name="Group 65">
            <a:extLst>
              <a:ext uri="{FF2B5EF4-FFF2-40B4-BE49-F238E27FC236}">
                <a16:creationId xmlns:a16="http://schemas.microsoft.com/office/drawing/2014/main" id="{476B3E82-C94E-4820-86ED-B47270F0A785}"/>
              </a:ext>
            </a:extLst>
          </p:cNvPr>
          <p:cNvGraphicFramePr>
            <a:graphicFrameLocks/>
          </p:cNvGraphicFramePr>
          <p:nvPr/>
        </p:nvGraphicFramePr>
        <p:xfrm>
          <a:off x="304800" y="1676400"/>
          <a:ext cx="4572000" cy="914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 Range (g/cm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 Range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keV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66" descr="xray">
            <a:extLst>
              <a:ext uri="{FF2B5EF4-FFF2-40B4-BE49-F238E27FC236}">
                <a16:creationId xmlns:a16="http://schemas.microsoft.com/office/drawing/2014/main" id="{C5B939AA-F99F-45D4-AE50-AB5201DC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04925"/>
            <a:ext cx="3976688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0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111B-DF3D-4B95-AD36-4F965DD8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Cables,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C4438-27FD-490C-B650-D1E3A41B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(4)	Bias cable, SHV connector, 0 - 1000 V,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E 142A preamp 93-ohm cable, RG62A/U BNC,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T 142A preamp 50-ohm cable, RG58A/U BNC,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Test 142A preamp 50-ohm cable, RG58A/U BNC,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142A preamp power cable, 9-pin D connectors (</a:t>
            </a:r>
            <a:r>
              <a:rPr lang="en-US" altLang="en-US" sz="2000" dirty="0" err="1"/>
              <a:t>amphenol</a:t>
            </a:r>
            <a:r>
              <a:rPr lang="en-US" altLang="en-US" sz="2000" dirty="0"/>
              <a:t> 17-10090), female in cave, male in service rack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altLang="en-US" sz="2000" dirty="0"/>
              <a:t>(2)	E 142B preamp 93-ohm cable, RG62A/U BNC,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T 142B preamp 50-ohm cable, RG58A/U BNC, male connectors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(2)	Test 142B preamp 50-ohm cable, RG58A/U BNC, male connectors</a:t>
            </a:r>
          </a:p>
          <a:p>
            <a:r>
              <a:rPr lang="en-US" altLang="en-US" sz="2000" dirty="0"/>
              <a:t>(2)	142B preamp power cable, 9-pin D connectors (</a:t>
            </a:r>
            <a:r>
              <a:rPr lang="en-US" altLang="en-US" sz="2000" dirty="0" err="1"/>
              <a:t>amphenol</a:t>
            </a:r>
            <a:r>
              <a:rPr lang="en-US" altLang="en-US" sz="2000" dirty="0"/>
              <a:t> 17-10090), female cave, male in service rack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CADEA-E5D9-4B29-B092-09CABF12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A8ABB-417A-4DC1-ADBC-69C471CF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142a-fp">
            <a:extLst>
              <a:ext uri="{FF2B5EF4-FFF2-40B4-BE49-F238E27FC236}">
                <a16:creationId xmlns:a16="http://schemas.microsoft.com/office/drawing/2014/main" id="{B86754C3-95F1-4041-A44F-006F736E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43" y="2864708"/>
            <a:ext cx="16367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42-rp">
            <a:extLst>
              <a:ext uri="{FF2B5EF4-FFF2-40B4-BE49-F238E27FC236}">
                <a16:creationId xmlns:a16="http://schemas.microsoft.com/office/drawing/2014/main" id="{1A6099FA-8B38-454E-8CAA-833D3295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44" y="2939352"/>
            <a:ext cx="1803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5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Mott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How to measure the Mott Asymmetry </a:t>
            </a:r>
            <a:r>
              <a:rPr lang="en-US" altLang="en-US" sz="1800" i="1" dirty="0"/>
              <a:t>A</a:t>
            </a:r>
            <a:r>
              <a:rPr lang="en-US" altLang="en-US" sz="1800" dirty="0"/>
              <a:t>?</a:t>
            </a:r>
          </a:p>
          <a:p>
            <a:pPr lvl="1"/>
            <a:r>
              <a:rPr lang="en-US" altLang="en-US" sz="1600" dirty="0"/>
              <a:t>For one helicity state, measure the left and right detector counting rate,           and </a:t>
            </a:r>
          </a:p>
          <a:p>
            <a:pPr lvl="1"/>
            <a:r>
              <a:rPr lang="en-US" altLang="en-US" sz="1600" dirty="0"/>
              <a:t>Flip the electron polarization, measure the counting rate again,         and </a:t>
            </a:r>
          </a:p>
          <a:p>
            <a:pPr lvl="1"/>
            <a:r>
              <a:rPr lang="en-US" altLang="en-US" sz="1600" dirty="0"/>
              <a:t>Calculate the </a:t>
            </a:r>
            <a:r>
              <a:rPr lang="en-US" altLang="en-US" sz="1600" i="1" dirty="0"/>
              <a:t>cross-ratio</a:t>
            </a:r>
            <a:r>
              <a:rPr lang="en-US" altLang="en-US" sz="1600" b="1" i="1" dirty="0"/>
              <a:t> </a:t>
            </a:r>
            <a:r>
              <a:rPr lang="en-US" altLang="en-US" sz="1600" dirty="0"/>
              <a:t>(r),</a:t>
            </a:r>
          </a:p>
          <a:p>
            <a:pPr lvl="1"/>
            <a:endParaRPr lang="en-US" altLang="en-US" sz="1600" i="1" dirty="0"/>
          </a:p>
          <a:p>
            <a:pPr marL="457200" lvl="1" indent="0">
              <a:buNone/>
            </a:pPr>
            <a:endParaRPr lang="en-US" altLang="en-US" sz="1600" i="1" dirty="0"/>
          </a:p>
          <a:p>
            <a:pPr marL="457200" lvl="1" indent="0">
              <a:buNone/>
            </a:pPr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r>
              <a:rPr lang="en-US" altLang="en-US" sz="1600" dirty="0"/>
              <a:t>Then, the Mott Asymmetry (</a:t>
            </a:r>
            <a:r>
              <a:rPr lang="en-US" altLang="en-US" sz="1600" i="1" dirty="0"/>
              <a:t>A</a:t>
            </a:r>
            <a:r>
              <a:rPr lang="en-US" altLang="en-US" sz="1600" dirty="0"/>
              <a:t>), 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This cancels false asymmetries from detector efficiency, beam current, target thickness, and solid angle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09D7A13B-D0F4-455F-B35F-60B6F26F87EA}"/>
                  </a:ext>
                </a:extLst>
              </p:cNvPr>
              <p:cNvSpPr txBox="1"/>
              <p:nvPr/>
            </p:nvSpPr>
            <p:spPr bwMode="auto">
              <a:xfrm>
                <a:off x="5206362" y="3667726"/>
                <a:ext cx="13366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09D7A13B-D0F4-455F-B35F-60B6F26F8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362" y="3667726"/>
                <a:ext cx="1336675" cy="800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86D2053-6A13-4FBB-A780-2B97E1AB5ED7}"/>
                  </a:ext>
                </a:extLst>
              </p:cNvPr>
              <p:cNvSpPr txBox="1"/>
              <p:nvPr/>
            </p:nvSpPr>
            <p:spPr bwMode="auto">
              <a:xfrm>
                <a:off x="7711016" y="1262538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86D2053-6A13-4FBB-A780-2B97E1AB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016" y="1262538"/>
                <a:ext cx="349250" cy="327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CB6E9BBA-7301-4930-8B12-33103F0DD515}"/>
                  </a:ext>
                </a:extLst>
              </p:cNvPr>
              <p:cNvSpPr txBox="1"/>
              <p:nvPr/>
            </p:nvSpPr>
            <p:spPr bwMode="auto">
              <a:xfrm>
                <a:off x="8678035" y="1232848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CB6E9BBA-7301-4930-8B12-33103F0D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035" y="1232848"/>
                <a:ext cx="349250" cy="327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24F4FD32-6700-42A4-B632-7178BDD17402}"/>
                  </a:ext>
                </a:extLst>
              </p:cNvPr>
              <p:cNvSpPr txBox="1"/>
              <p:nvPr/>
            </p:nvSpPr>
            <p:spPr bwMode="auto">
              <a:xfrm>
                <a:off x="6893370" y="1528091"/>
                <a:ext cx="347663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24F4FD32-6700-42A4-B632-7178BDD1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3370" y="1528091"/>
                <a:ext cx="347663" cy="327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CBB508C0-3C6E-4726-8EFE-D293F5A1E257}"/>
                  </a:ext>
                </a:extLst>
              </p:cNvPr>
              <p:cNvSpPr txBox="1"/>
              <p:nvPr/>
            </p:nvSpPr>
            <p:spPr bwMode="auto">
              <a:xfrm>
                <a:off x="7894258" y="1535556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CBB508C0-3C6E-4726-8EFE-D293F5A1E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4258" y="1535556"/>
                <a:ext cx="349250" cy="327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4BB9AAD1-24EE-4C6F-A226-22921E8C2B27}"/>
                  </a:ext>
                </a:extLst>
              </p:cNvPr>
              <p:cNvSpPr txBox="1"/>
              <p:nvPr/>
            </p:nvSpPr>
            <p:spPr bwMode="auto">
              <a:xfrm>
                <a:off x="5874700" y="2151599"/>
                <a:ext cx="1830388" cy="10588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4BB9AAD1-24EE-4C6F-A226-22921E8C2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4700" y="2151599"/>
                <a:ext cx="1830388" cy="1058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December 8, 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E982-B311-4E2A-8BB6-813C3B88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Instr. Asymmetry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6C07-E84C-49C2-9253-E2102EC45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How to measure the Instrumental Asymmetry </a:t>
            </a:r>
            <a:r>
              <a:rPr lang="en-US" altLang="en-US" sz="1800" i="1" dirty="0"/>
              <a:t>A</a:t>
            </a:r>
            <a:r>
              <a:rPr lang="en-US" altLang="en-US" sz="1800" i="1" baseline="-25000" dirty="0"/>
              <a:t>1</a:t>
            </a:r>
            <a:r>
              <a:rPr lang="en-US" altLang="en-US" sz="1800" dirty="0"/>
              <a:t>?</a:t>
            </a:r>
          </a:p>
          <a:p>
            <a:pPr lvl="1"/>
            <a:r>
              <a:rPr lang="en-US" altLang="en-US" sz="1600" dirty="0"/>
              <a:t>For one helicity state, measure the left and right detector counting rate,           and </a:t>
            </a:r>
          </a:p>
          <a:p>
            <a:pPr lvl="1"/>
            <a:r>
              <a:rPr lang="en-US" altLang="en-US" sz="1600" dirty="0"/>
              <a:t>Flip the electron polarization, measure the counting rate again,         and </a:t>
            </a:r>
          </a:p>
          <a:p>
            <a:pPr lvl="1"/>
            <a:r>
              <a:rPr lang="en-US" altLang="en-US" sz="1600" dirty="0"/>
              <a:t>Calculate the </a:t>
            </a:r>
            <a:r>
              <a:rPr lang="en-US" altLang="en-US" sz="1600" i="1" dirty="0"/>
              <a:t>cross-ratio</a:t>
            </a:r>
            <a:r>
              <a:rPr lang="en-US" altLang="en-US" sz="1600" b="1" i="1" dirty="0"/>
              <a:t> </a:t>
            </a:r>
            <a:r>
              <a:rPr lang="en-US" altLang="en-US" sz="1600" dirty="0"/>
              <a:t>(x1),</a:t>
            </a:r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r>
              <a:rPr lang="en-US" altLang="en-US" sz="1600" dirty="0"/>
              <a:t>Then, the Instrumental Asymmetry (</a:t>
            </a:r>
            <a:r>
              <a:rPr lang="en-US" altLang="en-US" sz="1600" i="1" dirty="0"/>
              <a:t>A1</a:t>
            </a:r>
            <a:r>
              <a:rPr lang="en-US" altLang="en-US" sz="1600" dirty="0"/>
              <a:t>), 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This measures asymmetries from detector efficiency and solid angle but cancels beam current and target thickness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9243A-0774-4363-8464-5BB28A04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060D3-9536-4BAB-B747-D402D05F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A00615CB-16D9-46C5-BB99-5F713F389287}"/>
                  </a:ext>
                </a:extLst>
              </p:cNvPr>
              <p:cNvSpPr txBox="1"/>
              <p:nvPr/>
            </p:nvSpPr>
            <p:spPr bwMode="auto">
              <a:xfrm>
                <a:off x="5222875" y="3657600"/>
                <a:ext cx="1539875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A00615CB-16D9-46C5-BB99-5F713F38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2875" y="3657600"/>
                <a:ext cx="1539875" cy="876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3F81C65B-6DD9-4C6D-87CC-8057F2A6B165}"/>
                  </a:ext>
                </a:extLst>
              </p:cNvPr>
              <p:cNvSpPr txBox="1"/>
              <p:nvPr/>
            </p:nvSpPr>
            <p:spPr bwMode="auto">
              <a:xfrm>
                <a:off x="5792787" y="2111859"/>
                <a:ext cx="1944688" cy="10588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3F81C65B-6DD9-4C6D-87CC-8057F2A6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2787" y="2111859"/>
                <a:ext cx="1944688" cy="1058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F1D987-5DD9-4536-A7CE-2758902634DB}"/>
                  </a:ext>
                </a:extLst>
              </p:cNvPr>
              <p:cNvSpPr txBox="1"/>
              <p:nvPr/>
            </p:nvSpPr>
            <p:spPr bwMode="auto">
              <a:xfrm>
                <a:off x="6894535" y="1525809"/>
                <a:ext cx="347663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F1D987-5DD9-4536-A7CE-275890263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4535" y="1525809"/>
                <a:ext cx="347663" cy="327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9D35AB91-444B-41F0-A22A-EF8C36BBC84C}"/>
                  </a:ext>
                </a:extLst>
              </p:cNvPr>
              <p:cNvSpPr txBox="1"/>
              <p:nvPr/>
            </p:nvSpPr>
            <p:spPr bwMode="auto">
              <a:xfrm>
                <a:off x="7885879" y="1537897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bject 19">
                <a:extLst>
                  <a:ext uri="{FF2B5EF4-FFF2-40B4-BE49-F238E27FC236}">
                    <a16:creationId xmlns:a16="http://schemas.microsoft.com/office/drawing/2014/main" id="{9D35AB91-444B-41F0-A22A-EF8C36BB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5879" y="1537897"/>
                <a:ext cx="349250" cy="327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9706ABB8-A661-4F12-ADAA-AAE569B5DDB1}"/>
                  </a:ext>
                </a:extLst>
              </p:cNvPr>
              <p:cNvSpPr txBox="1"/>
              <p:nvPr/>
            </p:nvSpPr>
            <p:spPr bwMode="auto">
              <a:xfrm>
                <a:off x="8685213" y="1243013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9706ABB8-A661-4F12-ADAA-AAE569B5D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5213" y="1243013"/>
                <a:ext cx="349250" cy="327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F22D1A1F-7B06-4D5C-ADB4-D541140EC062}"/>
                  </a:ext>
                </a:extLst>
              </p:cNvPr>
              <p:cNvSpPr txBox="1"/>
              <p:nvPr/>
            </p:nvSpPr>
            <p:spPr bwMode="auto">
              <a:xfrm>
                <a:off x="7710179" y="1260144"/>
                <a:ext cx="347663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F22D1A1F-7B06-4D5C-ADB4-D541140EC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179" y="1260144"/>
                <a:ext cx="347663" cy="327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8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Instr. Asymmetry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How to measure the Instrumental Asymmetry </a:t>
            </a:r>
            <a:r>
              <a:rPr lang="en-US" altLang="en-US" sz="1800" i="1" dirty="0"/>
              <a:t>A</a:t>
            </a:r>
            <a:r>
              <a:rPr lang="en-US" altLang="en-US" sz="1800" i="1" baseline="-25000" dirty="0"/>
              <a:t>2</a:t>
            </a:r>
            <a:r>
              <a:rPr lang="en-US" altLang="en-US" sz="1800" dirty="0"/>
              <a:t>?</a:t>
            </a:r>
          </a:p>
          <a:p>
            <a:pPr lvl="1"/>
            <a:r>
              <a:rPr lang="en-US" altLang="en-US" sz="1600" dirty="0"/>
              <a:t>For one helicity state, measure the left and right detector counting rate,           and </a:t>
            </a:r>
          </a:p>
          <a:p>
            <a:pPr lvl="1"/>
            <a:r>
              <a:rPr lang="en-US" altLang="en-US" sz="1600" dirty="0"/>
              <a:t>Flip the electron polarization, measure the counting rate again,         and </a:t>
            </a:r>
          </a:p>
          <a:p>
            <a:pPr lvl="1"/>
            <a:r>
              <a:rPr lang="en-US" altLang="en-US" sz="1600" dirty="0"/>
              <a:t>Calculate the </a:t>
            </a:r>
            <a:r>
              <a:rPr lang="en-US" altLang="en-US" sz="1600" i="1" dirty="0"/>
              <a:t>cross-ratio</a:t>
            </a:r>
            <a:r>
              <a:rPr lang="en-US" altLang="en-US" sz="1600" b="1" i="1" dirty="0"/>
              <a:t> </a:t>
            </a:r>
            <a:r>
              <a:rPr lang="en-US" altLang="en-US" sz="1600" dirty="0"/>
              <a:t>(x2),</a:t>
            </a:r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r>
              <a:rPr lang="en-US" altLang="en-US" sz="1600" dirty="0"/>
              <a:t>Then, the Instrumental Asymmetry (</a:t>
            </a:r>
            <a:r>
              <a:rPr lang="en-US" altLang="en-US" sz="1600" i="1" dirty="0"/>
              <a:t>A2</a:t>
            </a:r>
            <a:r>
              <a:rPr lang="en-US" altLang="en-US" sz="1600" dirty="0"/>
              <a:t>), 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i="1" dirty="0"/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This measures asymmetries from beam current and target thickness but cancels detector efficiency and solid angle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D764699C-9BCB-437E-ADB2-B30284D32FBF}"/>
                  </a:ext>
                </a:extLst>
              </p:cNvPr>
              <p:cNvSpPr txBox="1"/>
              <p:nvPr/>
            </p:nvSpPr>
            <p:spPr bwMode="auto">
              <a:xfrm>
                <a:off x="5187973" y="3657600"/>
                <a:ext cx="1598612" cy="8778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2">
                <a:extLst>
                  <a:ext uri="{FF2B5EF4-FFF2-40B4-BE49-F238E27FC236}">
                    <a16:creationId xmlns:a16="http://schemas.microsoft.com/office/drawing/2014/main" id="{D764699C-9BCB-437E-ADB2-B30284D3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7973" y="3657600"/>
                <a:ext cx="1598612" cy="877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0C590621-0034-4763-BC5D-3639B0716CD9}"/>
                  </a:ext>
                </a:extLst>
              </p:cNvPr>
              <p:cNvSpPr txBox="1"/>
              <p:nvPr/>
            </p:nvSpPr>
            <p:spPr bwMode="auto">
              <a:xfrm>
                <a:off x="5758457" y="2114241"/>
                <a:ext cx="2005013" cy="10588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0C590621-0034-4763-BC5D-3639B0716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8457" y="2114241"/>
                <a:ext cx="2005013" cy="1058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74925BDE-C10E-43CF-86E9-8AFCB1CFA421}"/>
                  </a:ext>
                </a:extLst>
              </p:cNvPr>
              <p:cNvSpPr txBox="1"/>
              <p:nvPr/>
            </p:nvSpPr>
            <p:spPr bwMode="auto">
              <a:xfrm>
                <a:off x="7716838" y="1261115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74925BDE-C10E-43CF-86E9-8AFCB1CF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6838" y="1261115"/>
                <a:ext cx="349250" cy="327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36937532-5D66-448E-BA64-25456ACDC87D}"/>
                  </a:ext>
                </a:extLst>
              </p:cNvPr>
              <p:cNvSpPr txBox="1"/>
              <p:nvPr/>
            </p:nvSpPr>
            <p:spPr bwMode="auto">
              <a:xfrm>
                <a:off x="8682353" y="1235383"/>
                <a:ext cx="347663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36937532-5D66-448E-BA64-25456ACDC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2353" y="1235383"/>
                <a:ext cx="347663" cy="327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CE9EB921-4614-49F6-BDF4-587247E91F20}"/>
                  </a:ext>
                </a:extLst>
              </p:cNvPr>
              <p:cNvSpPr txBox="1"/>
              <p:nvPr/>
            </p:nvSpPr>
            <p:spPr bwMode="auto">
              <a:xfrm>
                <a:off x="6899035" y="1520824"/>
                <a:ext cx="347663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CE9EB921-4614-49F6-BDF4-587247E91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9035" y="1520824"/>
                <a:ext cx="347663" cy="327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9">
                <a:extLst>
                  <a:ext uri="{FF2B5EF4-FFF2-40B4-BE49-F238E27FC236}">
                    <a16:creationId xmlns:a16="http://schemas.microsoft.com/office/drawing/2014/main" id="{67F1A253-D867-491B-BB0F-7DF4C30ED9BA}"/>
                  </a:ext>
                </a:extLst>
              </p:cNvPr>
              <p:cNvSpPr txBox="1"/>
              <p:nvPr/>
            </p:nvSpPr>
            <p:spPr bwMode="auto">
              <a:xfrm>
                <a:off x="7891463" y="1543050"/>
                <a:ext cx="349250" cy="32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bject 19">
                <a:extLst>
                  <a:ext uri="{FF2B5EF4-FFF2-40B4-BE49-F238E27FC236}">
                    <a16:creationId xmlns:a16="http://schemas.microsoft.com/office/drawing/2014/main" id="{67F1A253-D867-491B-BB0F-7DF4C30E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463" y="1543050"/>
                <a:ext cx="349250" cy="327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6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B65A-1182-4BD8-9101-0F86F585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Sherman Function and Differential Cross Section, Au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DCE-BAA3-45A0-A3B3-AB165480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FB6E7-AA4D-47A6-8CA1-4FF78145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9217-03A6-43A7-AF0C-4F384A08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C6D17A-BDBA-451B-B262-238A85DD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846468"/>
            <a:ext cx="5320665" cy="3160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3BBFA-050C-420F-8889-F84DF973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20" y="3002483"/>
            <a:ext cx="5320665" cy="3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B6F6-5279-485C-8569-7CE36251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Sherman Function and Differential Cross Section, 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511C-28CA-4BF8-815B-074A80C4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0C32D-9908-4C39-B9B5-5A9F34FA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D4635-59EF-4F68-A997-4873BC95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F7144C4-C04F-40D3-A511-3702F170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5" y="1069441"/>
            <a:ext cx="5320665" cy="3160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90904-5DF4-434F-BDB0-EEED86073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43" y="3187354"/>
            <a:ext cx="5320665" cy="3160395"/>
          </a:xfrm>
          <a:prstGeom prst="rect">
            <a:avLst/>
          </a:prstGeom>
        </p:spPr>
      </p:pic>
      <p:graphicFrame>
        <p:nvGraphicFramePr>
          <p:cNvPr id="9" name="Group 65">
            <a:extLst>
              <a:ext uri="{FF2B5EF4-FFF2-40B4-BE49-F238E27FC236}">
                <a16:creationId xmlns:a16="http://schemas.microsoft.com/office/drawing/2014/main" id="{18BDB6AB-E228-42C7-9652-B2906AB08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76953"/>
              </p:ext>
            </p:extLst>
          </p:nvPr>
        </p:nvGraphicFramePr>
        <p:xfrm>
          <a:off x="928297" y="4839320"/>
          <a:ext cx="3725590" cy="1097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4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 keV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S(130˚)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DCS (b/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sr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-0.446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659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-0.206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0DEF-4138-4547-8294-1325E283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ORTEC Electronics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B249-F649-414E-8D21-35FAFD95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dirty="0"/>
              <a:t>Have these modules: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dirty="0"/>
              <a:t>(1) ORTEC 710 Quad High Voltage Bias Supply (1 - 1000 V)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dirty="0"/>
              <a:t>(2) ORTEC 142A Preamplifier for detector input capacitance 0 to 100 pF (conversion gain 45 mV/MeV)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dirty="0"/>
              <a:t>(2) ORTEC 142B Preamplifier for detector input capacitance 100 to 400 pF (conversion gain 20 mV/MeV)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dirty="0"/>
              <a:t>(2) ORTEC Model 590A  Amplifier and Timing Single-Channel Analyzer (SCA)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400" dirty="0"/>
              <a:t>(2) ORTEC Model 570  Amplifier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/>
          </a:p>
          <a:p>
            <a:pPr marL="285750" indent="-285750">
              <a:spcBef>
                <a:spcPct val="20000"/>
              </a:spcBef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7D64A-28F5-44BD-8E58-07D50560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EE0DD-A40F-4248-A85B-B3D6C7CC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0DEF-4138-4547-8294-1325E283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ORTEC Detectors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CB249-F649-414E-8D21-35FAFD95B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400" dirty="0"/>
                  <a:t>(2) ORTEC ULTRA Detectors (BU-013-050-1000-S):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Ion-Implanted Silicon Charged Particles Detectors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Ultra-thin entrance window (500 Å) for optimum energy </a:t>
                </a:r>
              </a:p>
              <a:p>
                <a:pPr marL="457200" lvl="1" indent="0">
                  <a:spcBef>
                    <a:spcPct val="20000"/>
                  </a:spcBef>
                  <a:buNone/>
                  <a:defRPr/>
                </a:pPr>
                <a:r>
                  <a:rPr lang="en-US" sz="1800" dirty="0"/>
                  <a:t>resolution (FWHM,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13 keV,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7 keV)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B Mount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Detector size of 50 mm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Depletion Depth (Range) of 1000 um for energies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 500 keV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Bias Voltage: +115 V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endParaRPr lang="en-US" sz="1400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400" dirty="0"/>
                  <a:t>(2) ORTEC ULTRA Detectors (BU-012-050-100):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Ion-Implanted Silicon Charged Particles Detectors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Ultra-thin entrance window (</a:t>
                </a:r>
                <a:r>
                  <a:rPr lang="en-US" sz="1800"/>
                  <a:t>500 Å) </a:t>
                </a:r>
                <a:r>
                  <a:rPr lang="en-US" sz="1800" dirty="0"/>
                  <a:t>for optimum energy</a:t>
                </a:r>
              </a:p>
              <a:p>
                <a:pPr marL="457200" lvl="1" indent="0">
                  <a:spcBef>
                    <a:spcPct val="20000"/>
                  </a:spcBef>
                  <a:buNone/>
                  <a:defRPr/>
                </a:pPr>
                <a:r>
                  <a:rPr lang="en-US" sz="1800" dirty="0"/>
                  <a:t>resolution (FWHM,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12 keV 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6 keV)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B Mount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Detector size of 50 mm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 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Depletion Depth (Range) of 100 um for energies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800" dirty="0"/>
                  <a:t> 200 keV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sz="1800" dirty="0"/>
                  <a:t>Bias Voltage: +50 V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CB249-F649-414E-8D21-35FAFD95B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6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7D64A-28F5-44BD-8E58-07D50560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EE0DD-A40F-4248-A85B-B3D6C7CC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7" descr="fig3">
            <a:extLst>
              <a:ext uri="{FF2B5EF4-FFF2-40B4-BE49-F238E27FC236}">
                <a16:creationId xmlns:a16="http://schemas.microsoft.com/office/drawing/2014/main" id="{7BC66048-EA17-4899-BB60-BE68C308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98" y="846468"/>
            <a:ext cx="4111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E61D1-4A4B-48C4-95BC-BF5B9E4C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t="10057" r="7258" b="20327"/>
          <a:stretch/>
        </p:blipFill>
        <p:spPr>
          <a:xfrm>
            <a:off x="8799402" y="4196996"/>
            <a:ext cx="2762301" cy="2121920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28EE59BA-4E5D-45E0-92CA-61A29CCB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377" y="1129310"/>
            <a:ext cx="30343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Zero Transmission Rage vs. Energy for Electrons in Silicon</a:t>
            </a:r>
          </a:p>
        </p:txBody>
      </p:sp>
    </p:spTree>
    <p:extLst>
      <p:ext uri="{BB962C8B-B14F-4D97-AF65-F5344CB8AC3E}">
        <p14:creationId xmlns:p14="http://schemas.microsoft.com/office/powerpoint/2010/main" val="256235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335</TotalTime>
  <Words>1544</Words>
  <Application>Microsoft Office PowerPoint</Application>
  <PresentationFormat>Widescreen</PresentationFormat>
  <Paragraphs>347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.PingFangSC-Regular</vt:lpstr>
      <vt:lpstr>Arial</vt:lpstr>
      <vt:lpstr>Calibri</vt:lpstr>
      <vt:lpstr>Cambria Math</vt:lpstr>
      <vt:lpstr>PingFangSC-Regular</vt:lpstr>
      <vt:lpstr>Wingdings</vt:lpstr>
      <vt:lpstr>Office Theme</vt:lpstr>
      <vt:lpstr>DAQ of UITF 200 keV Mott Polarimeter</vt:lpstr>
      <vt:lpstr>Vacuum Chamber</vt:lpstr>
      <vt:lpstr>Measuring Mott Asymmetry</vt:lpstr>
      <vt:lpstr>Measuring Instr. Asymmetry</vt:lpstr>
      <vt:lpstr>Measuring Instr. Asymmetry</vt:lpstr>
      <vt:lpstr>Sherman Function and Differential Cross Section, Au</vt:lpstr>
      <vt:lpstr>Sherman Function and Differential Cross Section, Ag</vt:lpstr>
      <vt:lpstr>ORTEC Electronics</vt:lpstr>
      <vt:lpstr>ORTEC Detectors</vt:lpstr>
      <vt:lpstr>Single-Channel Analyzer (SCA)</vt:lpstr>
      <vt:lpstr>PowerPoint Presentation</vt:lpstr>
      <vt:lpstr>PowerPoint Presentation</vt:lpstr>
      <vt:lpstr>PowerPoint Presentation</vt:lpstr>
      <vt:lpstr>The old 100 keV DAQ </vt:lpstr>
      <vt:lpstr>PowerPoint Presentation</vt:lpstr>
      <vt:lpstr>Asymmetry Data (100 keV, 300n A)</vt:lpstr>
      <vt:lpstr>Asymmetry Data (500 keV, 300n A)</vt:lpstr>
      <vt:lpstr>Target Thickness Extrapolation</vt:lpstr>
      <vt:lpstr>Target Thickness Scan at 100 keV</vt:lpstr>
      <vt:lpstr>PowerPoint Presentation</vt:lpstr>
      <vt:lpstr>DAQ Schematic Diagram</vt:lpstr>
      <vt:lpstr>Helicity Signals</vt:lpstr>
      <vt:lpstr>New DAQ for Mott Polarimeter</vt:lpstr>
      <vt:lpstr>Installation Timeline</vt:lpstr>
      <vt:lpstr>DAQ Readouts</vt:lpstr>
      <vt:lpstr>Signals to DAQ</vt:lpstr>
      <vt:lpstr>Target and Rates</vt:lpstr>
      <vt:lpstr>Collimators</vt:lpstr>
      <vt:lpstr>Cables,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Mott DAQ</dc:title>
  <dc:creator>Riad Suleiman</dc:creator>
  <cp:lastModifiedBy>Riad Suleiman</cp:lastModifiedBy>
  <cp:revision>108</cp:revision>
  <dcterms:created xsi:type="dcterms:W3CDTF">2020-07-30T15:47:04Z</dcterms:created>
  <dcterms:modified xsi:type="dcterms:W3CDTF">2021-12-08T19:55:24Z</dcterms:modified>
</cp:coreProperties>
</file>