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8714" autoAdjust="0"/>
  </p:normalViewPr>
  <p:slideViewPr>
    <p:cSldViewPr snapToGrid="0" snapToObjects="1">
      <p:cViewPr varScale="1">
        <p:scale>
          <a:sx n="85" d="100"/>
          <a:sy n="85" d="100"/>
        </p:scale>
        <p:origin x="-167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98A1B-0706-9C46-9AB7-B3107D39921B}" type="datetimeFigureOut">
              <a:rPr lang="en-US" smtClean="0"/>
              <a:t>6/2/14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183C2-42F8-1849-B79A-0F06FFCEE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023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98A1B-0706-9C46-9AB7-B3107D39921B}" type="datetimeFigureOut">
              <a:rPr lang="en-US" smtClean="0"/>
              <a:t>6/2/14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183C2-42F8-1849-B79A-0F06FFCEE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769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98A1B-0706-9C46-9AB7-B3107D39921B}" type="datetimeFigureOut">
              <a:rPr lang="en-US" smtClean="0"/>
              <a:t>6/2/14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183C2-42F8-1849-B79A-0F06FFCEE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755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98A1B-0706-9C46-9AB7-B3107D39921B}" type="datetimeFigureOut">
              <a:rPr lang="en-US" smtClean="0"/>
              <a:t>6/2/14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183C2-42F8-1849-B79A-0F06FFCEE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884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98A1B-0706-9C46-9AB7-B3107D39921B}" type="datetimeFigureOut">
              <a:rPr lang="en-US" smtClean="0"/>
              <a:t>6/2/14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183C2-42F8-1849-B79A-0F06FFCEE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828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98A1B-0706-9C46-9AB7-B3107D39921B}" type="datetimeFigureOut">
              <a:rPr lang="en-US" smtClean="0"/>
              <a:t>6/2/14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183C2-42F8-1849-B79A-0F06FFCEE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134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98A1B-0706-9C46-9AB7-B3107D39921B}" type="datetimeFigureOut">
              <a:rPr lang="en-US" smtClean="0"/>
              <a:t>6/2/14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183C2-42F8-1849-B79A-0F06FFCEE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161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98A1B-0706-9C46-9AB7-B3107D39921B}" type="datetimeFigureOut">
              <a:rPr lang="en-US" smtClean="0"/>
              <a:t>6/2/14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183C2-42F8-1849-B79A-0F06FFCEE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597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98A1B-0706-9C46-9AB7-B3107D39921B}" type="datetimeFigureOut">
              <a:rPr lang="en-US" smtClean="0"/>
              <a:t>6/2/14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183C2-42F8-1849-B79A-0F06FFCEE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314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98A1B-0706-9C46-9AB7-B3107D39921B}" type="datetimeFigureOut">
              <a:rPr lang="en-US" smtClean="0"/>
              <a:t>6/2/14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183C2-42F8-1849-B79A-0F06FFCEE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101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98A1B-0706-9C46-9AB7-B3107D39921B}" type="datetimeFigureOut">
              <a:rPr lang="en-US" smtClean="0"/>
              <a:t>6/2/14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183C2-42F8-1849-B79A-0F06FFCEE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402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298A1B-0706-9C46-9AB7-B3107D39921B}" type="datetimeFigureOut">
              <a:rPr lang="en-US" smtClean="0"/>
              <a:t>6/2/14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2183C2-42F8-1849-B79A-0F06FFCEE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762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986118" y="932155"/>
            <a:ext cx="6726890" cy="5471458"/>
            <a:chOff x="562629" y="224116"/>
            <a:chExt cx="7912379" cy="6472518"/>
          </a:xfrm>
        </p:grpSpPr>
        <p:pic>
          <p:nvPicPr>
            <p:cNvPr id="5" name="Picture 4" descr="Screen Shot 2014-06-02 at 9.03.37 AM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2629" y="224116"/>
              <a:ext cx="7912379" cy="6472518"/>
            </a:xfrm>
            <a:prstGeom prst="rect">
              <a:avLst/>
            </a:prstGeom>
          </p:spPr>
        </p:pic>
        <p:cxnSp>
          <p:nvCxnSpPr>
            <p:cNvPr id="7" name="Straight Connector 6"/>
            <p:cNvCxnSpPr/>
            <p:nvPr/>
          </p:nvCxnSpPr>
          <p:spPr>
            <a:xfrm flipV="1">
              <a:off x="1299882" y="791882"/>
              <a:ext cx="4903692" cy="14942"/>
            </a:xfrm>
            <a:prstGeom prst="line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V="1">
              <a:off x="6203574" y="806824"/>
              <a:ext cx="0" cy="554317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H="1">
              <a:off x="1299882" y="3140636"/>
              <a:ext cx="4903692" cy="0"/>
            </a:xfrm>
            <a:prstGeom prst="line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H="1" flipV="1">
              <a:off x="1299882" y="5217459"/>
              <a:ext cx="4903692" cy="14942"/>
            </a:xfrm>
            <a:prstGeom prst="line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TextBox 16"/>
          <p:cNvSpPr txBox="1"/>
          <p:nvPr/>
        </p:nvSpPr>
        <p:spPr>
          <a:xfrm>
            <a:off x="2901524" y="237884"/>
            <a:ext cx="33906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Comment on 15 </a:t>
            </a:r>
            <a:r>
              <a:rPr lang="en-US" u="sng" dirty="0" err="1" smtClean="0"/>
              <a:t>deg</a:t>
            </a:r>
            <a:r>
              <a:rPr lang="en-US" u="sng" dirty="0" smtClean="0"/>
              <a:t> bend magnet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37834034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MG_04441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5" t="25746" r="12379" b="17237"/>
          <a:stretch/>
        </p:blipFill>
        <p:spPr>
          <a:xfrm>
            <a:off x="3255991" y="1068293"/>
            <a:ext cx="2720480" cy="268227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54001" y="4243293"/>
            <a:ext cx="878958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/>
              <a:t>Existing ITCU DS should run fine (4.2A, 7V) at 350kV OK, although warm at about 60C.</a:t>
            </a:r>
          </a:p>
          <a:p>
            <a:pPr marL="342900" indent="-342900">
              <a:buAutoNum type="arabicPeriod"/>
            </a:pPr>
            <a:r>
              <a:rPr lang="en-US" dirty="0" smtClean="0"/>
              <a:t>Next upgrade: wind new coils on existing fixture w/ AWG16 (~40% improvement).</a:t>
            </a:r>
          </a:p>
          <a:p>
            <a:pPr marL="342900" indent="-342900">
              <a:buAutoNum type="arabicPeriod"/>
            </a:pPr>
            <a:r>
              <a:rPr lang="en-US" dirty="0" smtClean="0"/>
              <a:t>Next upgrade: fab longer </a:t>
            </a:r>
            <a:r>
              <a:rPr lang="en-US" dirty="0" err="1" smtClean="0"/>
              <a:t>fixture+coil</a:t>
            </a:r>
            <a:r>
              <a:rPr lang="en-US" dirty="0" smtClean="0"/>
              <a:t>.  Fractional length of straight &gt; total length of wire.</a:t>
            </a:r>
          </a:p>
          <a:p>
            <a:pPr marL="342900" indent="-342900">
              <a:buAutoNum type="arabicPeriod"/>
            </a:pPr>
            <a:r>
              <a:rPr lang="en-US" dirty="0" smtClean="0"/>
              <a:t>Next upgrade: iron magnet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901524" y="163177"/>
            <a:ext cx="33906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Comment on 15 </a:t>
            </a:r>
            <a:r>
              <a:rPr lang="en-US" u="sng" dirty="0" err="1" smtClean="0"/>
              <a:t>deg</a:t>
            </a:r>
            <a:r>
              <a:rPr lang="en-US" u="sng" dirty="0" smtClean="0"/>
              <a:t> bend magnet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15286138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1323570" y="1240117"/>
            <a:ext cx="0" cy="31376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1326558" y="1840752"/>
            <a:ext cx="0" cy="31376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223029" y="1240117"/>
            <a:ext cx="0" cy="31376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226017" y="1840752"/>
            <a:ext cx="0" cy="31376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3534864" y="1359646"/>
            <a:ext cx="254000" cy="67235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S1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748088" y="1359646"/>
            <a:ext cx="254000" cy="67235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S2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390558" y="1359646"/>
            <a:ext cx="254000" cy="67235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S3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593323" y="1359646"/>
            <a:ext cx="254000" cy="67235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S4</a:t>
            </a:r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5199311" y="1001058"/>
            <a:ext cx="0" cy="1479177"/>
          </a:xfrm>
          <a:prstGeom prst="line">
            <a:avLst/>
          </a:prstGeom>
          <a:ln>
            <a:prstDash val="lgDash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3788864" y="1001059"/>
            <a:ext cx="313765" cy="137458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C1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6279558" y="1001059"/>
            <a:ext cx="313765" cy="137458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C2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108946" y="696863"/>
            <a:ext cx="4352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A1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2005417" y="696863"/>
            <a:ext cx="4352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A2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1326558" y="2838823"/>
            <a:ext cx="4567439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A1 and A2 define largest transverse </a:t>
            </a:r>
            <a:r>
              <a:rPr lang="en-US" dirty="0" err="1" smtClean="0"/>
              <a:t>emittance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S1 images A1 on chopping plane</a:t>
            </a:r>
          </a:p>
          <a:p>
            <a:endParaRPr lang="en-US" dirty="0"/>
          </a:p>
          <a:p>
            <a:r>
              <a:rPr lang="en-US" dirty="0" smtClean="0"/>
              <a:t>C1-S2-S3-C2:</a:t>
            </a:r>
          </a:p>
          <a:p>
            <a:endParaRPr lang="en-US" dirty="0"/>
          </a:p>
          <a:p>
            <a:endParaRPr lang="en-US" dirty="0" smtClean="0"/>
          </a:p>
        </p:txBody>
      </p:sp>
      <p:grpSp>
        <p:nvGrpSpPr>
          <p:cNvPr id="39" name="Group 38"/>
          <p:cNvGrpSpPr/>
          <p:nvPr/>
        </p:nvGrpSpPr>
        <p:grpSpPr>
          <a:xfrm>
            <a:off x="2946347" y="4020513"/>
            <a:ext cx="2832003" cy="794895"/>
            <a:chOff x="2235365" y="3706749"/>
            <a:chExt cx="2832003" cy="794895"/>
          </a:xfrm>
        </p:grpSpPr>
        <p:sp>
          <p:nvSpPr>
            <p:cNvPr id="21" name="TextBox 20"/>
            <p:cNvSpPr txBox="1"/>
            <p:nvPr/>
          </p:nvSpPr>
          <p:spPr>
            <a:xfrm>
              <a:off x="3146394" y="3707284"/>
              <a:ext cx="61601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M11</a:t>
              </a:r>
              <a:endParaRPr lang="en-US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788864" y="3707284"/>
              <a:ext cx="61601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M12</a:t>
              </a:r>
              <a:endParaRPr lang="en-US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152154" y="4111801"/>
              <a:ext cx="61601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M21</a:t>
              </a:r>
              <a:endParaRPr lang="en-US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794624" y="4111801"/>
              <a:ext cx="61601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M22</a:t>
              </a:r>
              <a:endParaRPr lang="en-US" dirty="0"/>
            </a:p>
          </p:txBody>
        </p:sp>
        <p:sp>
          <p:nvSpPr>
            <p:cNvPr id="25" name="Left Brace 24"/>
            <p:cNvSpPr/>
            <p:nvPr/>
          </p:nvSpPr>
          <p:spPr>
            <a:xfrm>
              <a:off x="3146394" y="3707284"/>
              <a:ext cx="45719" cy="773849"/>
            </a:xfrm>
            <a:prstGeom prst="leftBrac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Left Brace 25"/>
            <p:cNvSpPr/>
            <p:nvPr/>
          </p:nvSpPr>
          <p:spPr>
            <a:xfrm flipH="1" flipV="1">
              <a:off x="4359155" y="3706749"/>
              <a:ext cx="45719" cy="774384"/>
            </a:xfrm>
            <a:prstGeom prst="leftBrac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4595876" y="3707284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4601636" y="4111801"/>
              <a:ext cx="2872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x</a:t>
              </a:r>
              <a:endParaRPr lang="en-US" dirty="0"/>
            </a:p>
          </p:txBody>
        </p:sp>
        <p:sp>
          <p:nvSpPr>
            <p:cNvPr id="31" name="Left Brace 30"/>
            <p:cNvSpPr/>
            <p:nvPr/>
          </p:nvSpPr>
          <p:spPr>
            <a:xfrm>
              <a:off x="4550157" y="3724876"/>
              <a:ext cx="45719" cy="773849"/>
            </a:xfrm>
            <a:prstGeom prst="leftBrac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Left Brace 31"/>
            <p:cNvSpPr/>
            <p:nvPr/>
          </p:nvSpPr>
          <p:spPr>
            <a:xfrm flipH="1" flipV="1">
              <a:off x="5021649" y="3721690"/>
              <a:ext cx="45719" cy="774384"/>
            </a:xfrm>
            <a:prstGeom prst="leftBrac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2281084" y="3710203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2286844" y="4114720"/>
              <a:ext cx="4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-x’</a:t>
              </a:r>
              <a:endParaRPr lang="en-US" dirty="0"/>
            </a:p>
          </p:txBody>
        </p:sp>
        <p:sp>
          <p:nvSpPr>
            <p:cNvPr id="35" name="Left Brace 34"/>
            <p:cNvSpPr/>
            <p:nvPr/>
          </p:nvSpPr>
          <p:spPr>
            <a:xfrm>
              <a:off x="2235365" y="3727795"/>
              <a:ext cx="45719" cy="773849"/>
            </a:xfrm>
            <a:prstGeom prst="leftBrac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Left Brace 35"/>
            <p:cNvSpPr/>
            <p:nvPr/>
          </p:nvSpPr>
          <p:spPr>
            <a:xfrm flipH="1" flipV="1">
              <a:off x="2706857" y="3724609"/>
              <a:ext cx="45719" cy="774384"/>
            </a:xfrm>
            <a:prstGeom prst="leftBrac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2797399" y="3930054"/>
              <a:ext cx="2996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=</a:t>
              </a:r>
              <a:endParaRPr lang="en-US" dirty="0"/>
            </a:p>
          </p:txBody>
        </p:sp>
      </p:grpSp>
      <p:sp>
        <p:nvSpPr>
          <p:cNvPr id="40" name="TextBox 39"/>
          <p:cNvSpPr txBox="1"/>
          <p:nvPr/>
        </p:nvSpPr>
        <p:spPr>
          <a:xfrm>
            <a:off x="7284122" y="4067214"/>
            <a:ext cx="10230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M12 = 0</a:t>
            </a:r>
          </a:p>
          <a:p>
            <a:r>
              <a:rPr lang="en-US" dirty="0" smtClean="0"/>
              <a:t>M22 = -1</a:t>
            </a:r>
            <a:endParaRPr lang="en-US" dirty="0"/>
          </a:p>
        </p:txBody>
      </p:sp>
      <p:sp>
        <p:nvSpPr>
          <p:cNvPr id="41" name="Right Arrow 40"/>
          <p:cNvSpPr/>
          <p:nvPr/>
        </p:nvSpPr>
        <p:spPr>
          <a:xfrm>
            <a:off x="6304958" y="4208633"/>
            <a:ext cx="712694" cy="36933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1380150" y="5129020"/>
            <a:ext cx="5533937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Focal length of S2 is the C1-S2 distance</a:t>
            </a:r>
          </a:p>
          <a:p>
            <a:endParaRPr lang="en-US" dirty="0"/>
          </a:p>
          <a:p>
            <a:r>
              <a:rPr lang="en-US" dirty="0" smtClean="0"/>
              <a:t>Choose C1 kick for displacement at chopper plane.</a:t>
            </a:r>
          </a:p>
          <a:p>
            <a:endParaRPr lang="en-US" dirty="0"/>
          </a:p>
          <a:p>
            <a:r>
              <a:rPr lang="en-US" dirty="0" smtClean="0"/>
              <a:t>Make S2-S3 distance as small as mechanically reasonable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2946347" y="99216"/>
            <a:ext cx="29436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Comment on Chopping Setup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21723908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92347" y="104588"/>
            <a:ext cx="39936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Comment on 1497 MHz chopper cavities</a:t>
            </a:r>
            <a:endParaRPr lang="en-US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164351" y="926690"/>
            <a:ext cx="882093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TN-90-214, C. Yao – Comparison of measurement and MAFIA (agrees 50%)</a:t>
            </a:r>
          </a:p>
          <a:p>
            <a:endParaRPr lang="en-US" dirty="0" smtClean="0"/>
          </a:p>
          <a:p>
            <a:r>
              <a:rPr lang="en-US" dirty="0" smtClean="0"/>
              <a:t>TN-90-234, G. </a:t>
            </a:r>
            <a:r>
              <a:rPr lang="en-US" dirty="0" err="1" smtClean="0"/>
              <a:t>Krafft</a:t>
            </a:r>
            <a:r>
              <a:rPr lang="en-US" dirty="0" smtClean="0"/>
              <a:t> – Includes relativistic correction, deflection equation, cavity parameters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20587" y="2136588"/>
            <a:ext cx="2544386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Typical parameters:</a:t>
            </a:r>
          </a:p>
          <a:p>
            <a:endParaRPr lang="en-US" dirty="0"/>
          </a:p>
          <a:p>
            <a:r>
              <a:rPr lang="en-US" dirty="0" smtClean="0"/>
              <a:t>(R/Q) ~ 12 ohms</a:t>
            </a:r>
          </a:p>
          <a:p>
            <a:endParaRPr lang="en-US" dirty="0"/>
          </a:p>
          <a:p>
            <a:r>
              <a:rPr lang="en-US" dirty="0" smtClean="0"/>
              <a:t>(Q0) ~ 14000</a:t>
            </a:r>
          </a:p>
          <a:p>
            <a:endParaRPr lang="en-US" dirty="0"/>
          </a:p>
          <a:p>
            <a:r>
              <a:rPr lang="en-US" dirty="0" smtClean="0"/>
              <a:t>(Power @ 100eV) ~ 21 W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568823" y="4616824"/>
            <a:ext cx="59851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Required Voltage ~ (Total Energy) * (Beta) * (deflection angle)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568823" y="5227029"/>
            <a:ext cx="54842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Required Power ~ (Required Voltage)^2 / [ (R/Q) * (Q0) ]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44131" y="6040432"/>
            <a:ext cx="44964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Calculate voltage, power for 350kV operation.</a:t>
            </a:r>
          </a:p>
          <a:p>
            <a:r>
              <a:rPr lang="en-US" dirty="0" smtClean="0"/>
              <a:t>Re-measure both cavities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19509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276</Words>
  <Application>Microsoft Macintosh PowerPoint</Application>
  <PresentationFormat>On-screen Show (4:3)</PresentationFormat>
  <Paragraphs>51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JLAB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 Grames</dc:creator>
  <cp:lastModifiedBy>Joe Grames</cp:lastModifiedBy>
  <cp:revision>5</cp:revision>
  <dcterms:created xsi:type="dcterms:W3CDTF">2014-06-02T13:01:07Z</dcterms:created>
  <dcterms:modified xsi:type="dcterms:W3CDTF">2014-06-02T13:46:27Z</dcterms:modified>
</cp:coreProperties>
</file>