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2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3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4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5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7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8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  <p:sldMasterId id="2147483681" r:id="rId3"/>
    <p:sldMasterId id="2147483691" r:id="rId4"/>
    <p:sldMasterId id="2147483701" r:id="rId5"/>
    <p:sldMasterId id="2147483711" r:id="rId6"/>
    <p:sldMasterId id="2147483721" r:id="rId7"/>
    <p:sldMasterId id="2147483732" r:id="rId8"/>
    <p:sldMasterId id="2147483742" r:id="rId9"/>
    <p:sldMasterId id="2147483752" r:id="rId10"/>
    <p:sldMasterId id="2147483762" r:id="rId11"/>
    <p:sldMasterId id="2147483772" r:id="rId12"/>
    <p:sldMasterId id="2147483781" r:id="rId13"/>
    <p:sldMasterId id="2147483790" r:id="rId14"/>
    <p:sldMasterId id="2147483799" r:id="rId15"/>
    <p:sldMasterId id="2147483808" r:id="rId16"/>
    <p:sldMasterId id="2147483817" r:id="rId17"/>
    <p:sldMasterId id="2147483826" r:id="rId18"/>
    <p:sldMasterId id="2147483835" r:id="rId19"/>
    <p:sldMasterId id="2147483844" r:id="rId20"/>
  </p:sldMasterIdLst>
  <p:notesMasterIdLst>
    <p:notesMasterId r:id="rId27"/>
  </p:notesMasterIdLst>
  <p:handoutMasterIdLst>
    <p:handoutMasterId r:id="rId28"/>
  </p:handoutMasterIdLst>
  <p:sldIdLst>
    <p:sldId id="602" r:id="rId21"/>
    <p:sldId id="609" r:id="rId22"/>
    <p:sldId id="606" r:id="rId23"/>
    <p:sldId id="603" r:id="rId24"/>
    <p:sldId id="607" r:id="rId25"/>
    <p:sldId id="610" r:id="rId26"/>
  </p:sldIdLst>
  <p:sldSz cx="9144000" cy="6858000" type="screen4x3"/>
  <p:notesSz cx="69469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allas" initials="MD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A0D565"/>
    <a:srgbClr val="0000FF"/>
    <a:srgbClr val="3399FF"/>
    <a:srgbClr val="F9907B"/>
    <a:srgbClr val="FDE6D9"/>
    <a:srgbClr val="F5E9D9"/>
    <a:srgbClr val="DDF1E2"/>
    <a:srgbClr val="FF99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047" autoAdjust="0"/>
    <p:restoredTop sz="97761" autoAdjust="0"/>
  </p:normalViewPr>
  <p:slideViewPr>
    <p:cSldViewPr snapToGrid="0" snapToObjects="1">
      <p:cViewPr varScale="1">
        <p:scale>
          <a:sx n="119" d="100"/>
          <a:sy n="119" d="100"/>
        </p:scale>
        <p:origin x="9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F226278-2C6C-774D-8259-721EAA38D3B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199538B4-289F-4F4E-BBCB-1CAD0E76E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9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71" y="0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2150"/>
            <a:ext cx="4605338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6" tIns="46172" rIns="92346" bIns="461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7"/>
            <a:ext cx="5557520" cy="4149090"/>
          </a:xfrm>
          <a:prstGeom prst="rect">
            <a:avLst/>
          </a:prstGeom>
        </p:spPr>
        <p:txBody>
          <a:bodyPr vert="horz" lIns="92346" tIns="46172" rIns="92346" bIns="461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71" y="8757592"/>
            <a:ext cx="3010323" cy="461010"/>
          </a:xfrm>
          <a:prstGeom prst="rect">
            <a:avLst/>
          </a:prstGeom>
        </p:spPr>
        <p:txBody>
          <a:bodyPr vert="horz" lIns="92346" tIns="46172" rIns="92346" bIns="4617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43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0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69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8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69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873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7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6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73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5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01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41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7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872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881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7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646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73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589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966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9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27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2887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125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0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781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317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3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499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928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761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968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7271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6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6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005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055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3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96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42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946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29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8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60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46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7134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093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57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784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4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634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817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350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43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8866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14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3769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650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943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C57488-3539-8349-95E7-E0E3D7B2EDB0}" type="datetime2">
              <a:rPr lang="en-US" smtClean="0">
                <a:solidFill>
                  <a:srgbClr val="000000"/>
                </a:solidFill>
              </a:rPr>
              <a:pPr>
                <a:defRPr/>
              </a:pPr>
              <a:t>Monday, October 28, 2019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9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E1C93C-5050-FC42-8F10-D22D4F119D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99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98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16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8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11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3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Coordinating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9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49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3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5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3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587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2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3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8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76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22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43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5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18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4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834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45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4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9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83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32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27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8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37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8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7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73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64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2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2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10998" y="6448078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49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6110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9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3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21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49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10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46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9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829" y="6448078"/>
            <a:ext cx="3518971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5417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68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6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85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25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166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47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5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8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507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10149" y="6448078"/>
            <a:ext cx="33096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52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06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186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881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9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737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83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1533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9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434728" y="6448078"/>
            <a:ext cx="358507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Division Resource Planning and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5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063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998" y="6400800"/>
            <a:ext cx="3408802" cy="2733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Division Resource Planning and Coordinating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811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118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50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3505"/>
            <a:ext cx="4040188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5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3505"/>
            <a:ext cx="4041775" cy="7420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55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454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9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0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" y="895350"/>
            <a:ext cx="4402138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895350"/>
            <a:ext cx="4403725" cy="544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985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9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0"/>
            <a:ext cx="7848600" cy="624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9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35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1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FY2014 Budget Impacts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4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7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9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922991" y="64480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B71D3AA-F628-8F4E-BE52-707AC18962C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Monday, October 28, 2019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5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8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5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0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0772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14400"/>
            <a:ext cx="85820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FY2014 Budget Impacts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Clr>
          <a:srgbClr val="FF6600"/>
        </a:buClr>
        <a:buChar char="•"/>
        <a:defRPr sz="26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ts val="1200"/>
        </a:spcBef>
        <a:spcAft>
          <a:spcPct val="0"/>
        </a:spcAft>
        <a:buClr>
          <a:srgbClr val="4343CA"/>
        </a:buClr>
        <a:buFont typeface="Arial" charset="0"/>
        <a:buChar char="•"/>
        <a:defRPr sz="2400">
          <a:solidFill>
            <a:schemeClr val="tx1"/>
          </a:solidFill>
          <a:latin typeface="Calibri"/>
          <a:ea typeface="ＭＳ Ｐゴシック" charset="-128"/>
        </a:defRPr>
      </a:lvl2pPr>
      <a:lvl3pPr marL="1143000" indent="-228600" algn="l" rtl="0" eaLnBrk="1" fontAlgn="base" hangingPunct="1">
        <a:spcBef>
          <a:spcPts val="1200"/>
        </a:spcBef>
        <a:spcAft>
          <a:spcPct val="0"/>
        </a:spcAft>
        <a:buClr>
          <a:srgbClr val="660066"/>
        </a:buClr>
        <a:buChar char="•"/>
        <a:defRPr lang="en-US" sz="2200" dirty="0" smtClean="0">
          <a:solidFill>
            <a:schemeClr val="tx1"/>
          </a:solidFill>
          <a:latin typeface="Calibri"/>
          <a:ea typeface="ＭＳ Ｐゴシック" charset="-128"/>
        </a:defRPr>
      </a:lvl3pPr>
      <a:lvl4pPr marL="1600200" indent="-228600" algn="l" rtl="0" eaLnBrk="1" fontAlgn="base" hangingPunct="1">
        <a:spcBef>
          <a:spcPts val="1200"/>
        </a:spcBef>
        <a:spcAft>
          <a:spcPct val="0"/>
        </a:spcAft>
        <a:buClr>
          <a:srgbClr val="008000"/>
        </a:buClr>
        <a:buFont typeface="Arial" charset="0"/>
        <a:buChar char="•"/>
        <a:defRPr lang="en-US" sz="2000" dirty="0" smtClean="0">
          <a:solidFill>
            <a:schemeClr val="tx1"/>
          </a:solidFill>
          <a:latin typeface="Calibri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800">
          <a:solidFill>
            <a:schemeClr val="tx1"/>
          </a:solidFill>
          <a:latin typeface="Calibri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UITF   						   (10/28/19)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21676"/>
            <a:ext cx="8464378" cy="56272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Deliverables/Milestones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the QCM before installation at CEBAF during the 2020 shutdown, eight months from now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Provide beam to </a:t>
            </a:r>
            <a:r>
              <a:rPr lang="en-US" dirty="0" err="1" smtClean="0">
                <a:latin typeface="Arial" panose="020B0604020202020204" pitchFamily="34" charset="0"/>
              </a:rPr>
              <a:t>HDIce</a:t>
            </a:r>
            <a:r>
              <a:rPr lang="en-US" dirty="0" smtClean="0">
                <a:latin typeface="Arial" panose="020B0604020202020204" pitchFamily="34" charset="0"/>
              </a:rPr>
              <a:t> for target tests (four or five run periods requested)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for FY2020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FTEs: 2.5 FTEs requested for upkeep (0.5 FTE) and operations (2 FTE)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FTEs: RSRUIT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: 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Manager and Operators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I&amp;C (viewers,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vacuum, etc.) 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DC power (magnets)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Survey and Alignment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Safety System Group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Software, High Level Apps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Installation to remove/replace roof tiles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needed: now</a:t>
            </a:r>
          </a:p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</a:rPr>
              <a:t>Issues/Concerns </a:t>
            </a:r>
            <a:r>
              <a:rPr lang="en-US" sz="1800" dirty="0">
                <a:latin typeface="Arial" panose="020B0604020202020204" pitchFamily="34" charset="0"/>
              </a:rPr>
              <a:t>that are/could affect on time delivery </a:t>
            </a:r>
          </a:p>
          <a:p>
            <a:pPr marL="515938" lvl="2" indent="-109538">
              <a:spcBef>
                <a:spcPts val="0"/>
              </a:spcBef>
              <a:buClrTx/>
            </a:pPr>
            <a:r>
              <a:rPr lang="en-US" dirty="0">
                <a:latin typeface="Arial" panose="020B0604020202020204" pitchFamily="34" charset="0"/>
              </a:rPr>
              <a:t>It </a:t>
            </a:r>
            <a:r>
              <a:rPr lang="en-US" dirty="0" smtClean="0">
                <a:latin typeface="Arial" panose="020B0604020202020204" pitchFamily="34" charset="0"/>
              </a:rPr>
              <a:t>remains difficult </a:t>
            </a:r>
            <a:r>
              <a:rPr lang="en-US" dirty="0">
                <a:latin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</a:rPr>
              <a:t>control/force </a:t>
            </a:r>
            <a:r>
              <a:rPr lang="en-US" dirty="0">
                <a:latin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</a:rPr>
              <a:t>schedule, and now complicated by planning for injector work May 2020, which is a big job</a:t>
            </a:r>
            <a:endParaRPr lang="en-US" dirty="0">
              <a:latin typeface="Arial" panose="020B0604020202020204" pitchFamily="34" charset="0"/>
            </a:endParaRPr>
          </a:p>
          <a:p>
            <a:pPr marL="515938" lvl="1" indent="-10953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QCM installation at CEBAF </a:t>
            </a:r>
            <a:r>
              <a:rPr lang="en-US" sz="1800" dirty="0" smtClean="0">
                <a:latin typeface="Arial" panose="020B0604020202020204" pitchFamily="34" charset="0"/>
              </a:rPr>
              <a:t>during 2020 SAD presents </a:t>
            </a:r>
            <a:r>
              <a:rPr lang="en-US" sz="1800" dirty="0">
                <a:latin typeface="Arial" panose="020B0604020202020204" pitchFamily="34" charset="0"/>
              </a:rPr>
              <a:t>a </a:t>
            </a:r>
            <a:r>
              <a:rPr lang="en-US" sz="1800" dirty="0" smtClean="0">
                <a:latin typeface="Arial" panose="020B0604020202020204" pitchFamily="34" charset="0"/>
              </a:rPr>
              <a:t>small </a:t>
            </a:r>
            <a:r>
              <a:rPr lang="en-US" sz="1800" dirty="0">
                <a:latin typeface="Arial" panose="020B0604020202020204" pitchFamily="34" charset="0"/>
              </a:rPr>
              <a:t>window of opportunity for timely </a:t>
            </a:r>
            <a:r>
              <a:rPr lang="en-US" sz="1800" dirty="0" err="1">
                <a:latin typeface="Arial" panose="020B0604020202020204" pitchFamily="34" charset="0"/>
              </a:rPr>
              <a:t>HDIce</a:t>
            </a:r>
            <a:r>
              <a:rPr lang="en-US" sz="1800" dirty="0">
                <a:latin typeface="Arial" panose="020B0604020202020204" pitchFamily="34" charset="0"/>
              </a:rPr>
              <a:t> tests</a:t>
            </a:r>
          </a:p>
          <a:p>
            <a:pPr marL="515938" lvl="1" indent="-109538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</a:rPr>
              <a:t>There remains the </a:t>
            </a:r>
            <a:r>
              <a:rPr lang="en-US" sz="1800" dirty="0" err="1">
                <a:latin typeface="Arial" panose="020B0604020202020204" pitchFamily="34" charset="0"/>
              </a:rPr>
              <a:t>LHe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</a:rPr>
              <a:t>issue at CTF….</a:t>
            </a:r>
            <a:endParaRPr lang="en-US" sz="180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1800" dirty="0">
                <a:latin typeface="Arial" panose="020B0604020202020204" pitchFamily="34" charset="0"/>
              </a:rPr>
              <a:t>Recommended </a:t>
            </a:r>
            <a:r>
              <a:rPr lang="en-US" sz="1800" dirty="0" smtClean="0">
                <a:latin typeface="Arial" panose="020B0604020202020204" pitchFamily="34" charset="0"/>
              </a:rPr>
              <a:t>Mitigation</a:t>
            </a:r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8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64378" cy="48749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rgbClr val="FF0000"/>
                </a:solidFill>
              </a:rPr>
              <a:t>UITF   						   (10/28/19)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821676"/>
            <a:ext cx="8464378" cy="56272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Deliverables/Milestones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the QCM before installation at CEBAF during the 2020 shutdown, eight months from now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Provide beam to </a:t>
            </a:r>
            <a:r>
              <a:rPr lang="en-US" dirty="0" err="1" smtClean="0">
                <a:latin typeface="Arial" panose="020B0604020202020204" pitchFamily="34" charset="0"/>
              </a:rPr>
              <a:t>HDIce</a:t>
            </a:r>
            <a:r>
              <a:rPr lang="en-US" dirty="0" smtClean="0">
                <a:latin typeface="Arial" panose="020B0604020202020204" pitchFamily="34" charset="0"/>
              </a:rPr>
              <a:t> for target tests (four or five run periods requested)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for FY2020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FTEs: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 2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FTEs requested to continue “building” UITF</a:t>
            </a: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dirty="0" smtClean="0">
                <a:latin typeface="Arial" panose="020B0604020202020204" pitchFamily="34" charset="0"/>
              </a:rPr>
              <a:t>FTEs: </a:t>
            </a:r>
            <a:r>
              <a:rPr lang="en-US" dirty="0" smtClean="0">
                <a:latin typeface="Arial" panose="020B0604020202020204" pitchFamily="34" charset="0"/>
              </a:rPr>
              <a:t>ITFPTB (but PSS BCM </a:t>
            </a:r>
            <a:r>
              <a:rPr lang="en-US" smtClean="0">
                <a:latin typeface="Arial" panose="020B0604020202020204" pitchFamily="34" charset="0"/>
              </a:rPr>
              <a:t>and trim card</a:t>
            </a:r>
            <a:r>
              <a:rPr lang="en-US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work can be assigned to another account)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lvl="2" indent="-119063">
              <a:spcBef>
                <a:spcPts val="0"/>
              </a:spcBef>
              <a:buClrTx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Skills : 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the PSS BCM: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total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SSG and EESICS 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Complete the trim cards</a:t>
            </a:r>
            <a:r>
              <a:rPr lang="en-US" dirty="0" smtClean="0">
                <a:latin typeface="Arial" panose="020B0604020202020204" pitchFamily="34" charset="0"/>
              </a:rPr>
              <a:t>: 32 </a:t>
            </a:r>
            <a:r>
              <a:rPr lang="en-US" dirty="0" err="1" smtClean="0">
                <a:latin typeface="Arial" panose="020B0604020202020204" pitchFamily="34" charset="0"/>
              </a:rPr>
              <a:t>wks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total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DC Power and EESSUP</a:t>
            </a:r>
          </a:p>
          <a:p>
            <a:pPr marL="1147763" lvl="3" indent="-233363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</a:rPr>
              <a:t>Need a </a:t>
            </a:r>
            <a:r>
              <a:rPr lang="en-US" dirty="0" err="1" smtClean="0">
                <a:latin typeface="Arial" panose="020B0604020202020204" pitchFamily="34" charset="0"/>
              </a:rPr>
              <a:t>buncher</a:t>
            </a:r>
            <a:r>
              <a:rPr lang="en-US" dirty="0" smtClean="0">
                <a:latin typeface="Arial" panose="020B0604020202020204" pitchFamily="34" charset="0"/>
              </a:rPr>
              <a:t> that </a:t>
            </a:r>
            <a:r>
              <a:rPr lang="en-US" dirty="0" smtClean="0">
                <a:latin typeface="Arial" panose="020B0604020202020204" pitchFamily="34" charset="0"/>
              </a:rPr>
              <a:t>works: 10 more </a:t>
            </a:r>
            <a:r>
              <a:rPr lang="en-US" dirty="0" err="1" smtClean="0">
                <a:latin typeface="Arial" panose="020B0604020202020204" pitchFamily="34" charset="0"/>
              </a:rPr>
              <a:t>wks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UITF update, </a:t>
            </a:r>
            <a:r>
              <a:rPr lang="en-US" dirty="0" err="1" smtClean="0"/>
              <a:t>HDIce</a:t>
            </a:r>
            <a:r>
              <a:rPr lang="en-US" dirty="0" smtClean="0"/>
              <a:t> re-installation, dump installation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416" y="3711648"/>
            <a:ext cx="3809248" cy="29073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3" y="871600"/>
            <a:ext cx="4039101" cy="3057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108" y="864702"/>
            <a:ext cx="4054481" cy="3064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539" y="4195010"/>
            <a:ext cx="295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Repairs to IBC successful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Now installing the dump magnet and power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Vacuum all the way to IBC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6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655" y="152400"/>
            <a:ext cx="7968461" cy="6526550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136358" y="3384884"/>
            <a:ext cx="350234" cy="3288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33666" y="4331368"/>
            <a:ext cx="350234" cy="3288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8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UITF </a:t>
            </a:r>
            <a:r>
              <a:rPr lang="en-US" dirty="0" smtClean="0"/>
              <a:t>– status and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Future challenges: </a:t>
            </a:r>
          </a:p>
          <a:p>
            <a:pPr marL="598885" lvl="1" indent="-255985"/>
            <a:r>
              <a:rPr lang="en-US" sz="1650" dirty="0"/>
              <a:t>The Gun and Injector Groups (nominally, the people we originally imagined operating UITF) need to focus on the CEBAF injector upgrade </a:t>
            </a:r>
          </a:p>
          <a:p>
            <a:pPr marL="598885" lvl="1" indent="-255985"/>
            <a:r>
              <a:rPr lang="en-US" sz="1650" dirty="0"/>
              <a:t>Team </a:t>
            </a:r>
            <a:r>
              <a:rPr lang="en-US" sz="1650" dirty="0" err="1"/>
              <a:t>HDIce</a:t>
            </a:r>
            <a:r>
              <a:rPr lang="en-US" sz="1650" dirty="0"/>
              <a:t> requesting four multi-week run periods, preferably before we remove the booster May 2020</a:t>
            </a:r>
          </a:p>
          <a:p>
            <a:pPr marL="598885" lvl="1" indent="-255985"/>
            <a:r>
              <a:rPr lang="en-US" sz="1650" dirty="0"/>
              <a:t>Formality of DOE requirements….suggests fulltime Facility Manager and Operations staffing required</a:t>
            </a:r>
          </a:p>
          <a:p>
            <a:pPr marL="598885" lvl="1" indent="-255985"/>
            <a:r>
              <a:rPr lang="en-US" sz="1650" dirty="0"/>
              <a:t>Liquid helium: the CTF refrigerator at building 58 cannot provide sufficient </a:t>
            </a:r>
            <a:r>
              <a:rPr lang="en-US" sz="1650" dirty="0" err="1"/>
              <a:t>LHe</a:t>
            </a:r>
            <a:r>
              <a:rPr lang="en-US" sz="1650" dirty="0"/>
              <a:t> to operate Vertical Test Area, </a:t>
            </a:r>
            <a:r>
              <a:rPr lang="en-US" sz="1650" dirty="0" err="1"/>
              <a:t>Cryomodule</a:t>
            </a:r>
            <a:r>
              <a:rPr lang="en-US" sz="1650" dirty="0"/>
              <a:t> Test Facility and UITF simultaneously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0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Official Documentation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65"/>
          <a:stretch/>
        </p:blipFill>
        <p:spPr>
          <a:xfrm>
            <a:off x="79144" y="1521619"/>
            <a:ext cx="3099239" cy="38802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2019 JLAAC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738" y="5393503"/>
            <a:ext cx="4740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https://wiki.jlab.org/ciswiki/index.php/UITF_Official_Documents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47" y="1529939"/>
            <a:ext cx="2936668" cy="3871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52" y="1513644"/>
            <a:ext cx="2898095" cy="3879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0592" y="5361802"/>
            <a:ext cx="30738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https://www.jlab.org/eshq/ProgramDocs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8014" y="3448799"/>
            <a:ext cx="3573202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Waiting for TJSO to approve these documents, and then grant permission to commission</a:t>
            </a:r>
          </a:p>
        </p:txBody>
      </p:sp>
    </p:spTree>
    <p:extLst>
      <p:ext uri="{BB962C8B-B14F-4D97-AF65-F5344CB8AC3E}">
        <p14:creationId xmlns:p14="http://schemas.microsoft.com/office/powerpoint/2010/main" val="2245807211"/>
      </p:ext>
    </p:extLst>
  </p:cSld>
  <p:clrMapOvr>
    <a:masterClrMapping/>
  </p:clrMapOvr>
</p:sld>
</file>

<file path=ppt/theme/theme1.xml><?xml version="1.0" encoding="utf-8"?>
<a:theme xmlns:a="http://schemas.openxmlformats.org/drawingml/2006/main" name="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OE Site Visit 2013-Hutt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 Site Visit 2013-Hutton</Template>
  <TotalTime>35431</TotalTime>
  <Words>402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6</vt:i4>
      </vt:variant>
    </vt:vector>
  </HeadingPairs>
  <TitlesOfParts>
    <vt:vector size="31" baseType="lpstr">
      <vt:lpstr>ＭＳ Ｐゴシック</vt:lpstr>
      <vt:lpstr>Arial</vt:lpstr>
      <vt:lpstr>Calibri</vt:lpstr>
      <vt:lpstr>PingFangSC-Regular</vt:lpstr>
      <vt:lpstr>Times</vt:lpstr>
      <vt:lpstr>DOE Site Visit 2013-Hutton</vt:lpstr>
      <vt:lpstr>1_DOE Site Visit 2013-Hutton</vt:lpstr>
      <vt:lpstr>2_DOE Site Visit 2013-Hutton</vt:lpstr>
      <vt:lpstr>3_DOE Site Visit 2013-Hutton</vt:lpstr>
      <vt:lpstr>4_DOE Site Visit 2013-Hutton</vt:lpstr>
      <vt:lpstr>5_DOE Site Visit 2013-Hutton</vt:lpstr>
      <vt:lpstr>6_DOE Site Visit 2013-Hutton</vt:lpstr>
      <vt:lpstr>7_DOE Site Visit 2013-Hutton</vt:lpstr>
      <vt:lpstr>8_DOE Site Visit 2013-Hutton</vt:lpstr>
      <vt:lpstr>9_DOE Site Visit 2013-Hutton</vt:lpstr>
      <vt:lpstr>10_DOE Site Visit 2013-Hutton</vt:lpstr>
      <vt:lpstr>Default Theme</vt:lpstr>
      <vt:lpstr>1_Default Theme</vt:lpstr>
      <vt:lpstr>2_Default Theme</vt:lpstr>
      <vt:lpstr>3_Default Theme</vt:lpstr>
      <vt:lpstr>4_Default Theme</vt:lpstr>
      <vt:lpstr>5_Default Theme</vt:lpstr>
      <vt:lpstr>6_Default Theme</vt:lpstr>
      <vt:lpstr>7_Default Theme</vt:lpstr>
      <vt:lpstr>1_Office Theme</vt:lpstr>
      <vt:lpstr>UITF            (10/28/19)</vt:lpstr>
      <vt:lpstr>UITF            (10/28/19)</vt:lpstr>
      <vt:lpstr>UITF update, HDIce re-installation, dump installation</vt:lpstr>
      <vt:lpstr>PowerPoint Presentation</vt:lpstr>
      <vt:lpstr>UITF – status and mitigation</vt:lpstr>
      <vt:lpstr>Official Documentation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SRF Overview</dc:title>
  <dc:creator>Erin Clifton</dc:creator>
  <cp:lastModifiedBy>Matthew Poelker</cp:lastModifiedBy>
  <cp:revision>761</cp:revision>
  <cp:lastPrinted>2014-10-24T18:30:21Z</cp:lastPrinted>
  <dcterms:created xsi:type="dcterms:W3CDTF">2013-07-05T14:18:22Z</dcterms:created>
  <dcterms:modified xsi:type="dcterms:W3CDTF">2019-10-28T20:49:39Z</dcterms:modified>
</cp:coreProperties>
</file>