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39" r:id="rId3"/>
    <p:sldId id="323" r:id="rId4"/>
    <p:sldId id="294" r:id="rId5"/>
    <p:sldId id="307" r:id="rId6"/>
    <p:sldId id="329" r:id="rId7"/>
    <p:sldId id="348" r:id="rId8"/>
    <p:sldId id="332" r:id="rId9"/>
    <p:sldId id="344" r:id="rId10"/>
    <p:sldId id="333" r:id="rId11"/>
    <p:sldId id="326" r:id="rId12"/>
    <p:sldId id="345" r:id="rId13"/>
    <p:sldId id="346" r:id="rId14"/>
    <p:sldId id="347" r:id="rId15"/>
    <p:sldId id="351" r:id="rId16"/>
    <p:sldId id="324" r:id="rId17"/>
    <p:sldId id="349" r:id="rId18"/>
    <p:sldId id="350" r:id="rId19"/>
    <p:sldId id="353" r:id="rId20"/>
    <p:sldId id="352" r:id="rId21"/>
    <p:sldId id="354" r:id="rId22"/>
    <p:sldId id="34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H.G." initials="CH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959" autoAdjust="0"/>
    <p:restoredTop sz="93495" autoAdjust="0"/>
  </p:normalViewPr>
  <p:slideViewPr>
    <p:cSldViewPr snapToGrid="0" snapToObjects="1" showGuides="1">
      <p:cViewPr varScale="1">
        <p:scale>
          <a:sx n="73" d="100"/>
          <a:sy n="73" d="100"/>
        </p:scale>
        <p:origin x="192" y="8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6/12/18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6/12/18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6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4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27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90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6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PREx</a:t>
            </a:r>
            <a:r>
              <a:rPr lang="en-US" dirty="0"/>
              <a:t>-II Collaboration Meeting, February 26, 2016, Jefferson Lab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2016521"/>
          </a:xfrm>
        </p:spPr>
        <p:txBody>
          <a:bodyPr>
            <a:normAutofit/>
          </a:bodyPr>
          <a:lstStyle/>
          <a:p>
            <a:r>
              <a:rPr lang="en-US" dirty="0"/>
              <a:t>200 kV Gun and Electron Transport</a:t>
            </a:r>
            <a:br>
              <a:rPr lang="en-US" dirty="0"/>
            </a:br>
            <a:r>
              <a:rPr lang="en-US" sz="2400" dirty="0"/>
              <a:t> Operations and Concerns from Source Group Perspective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8863"/>
            <a:ext cx="6400800" cy="1109546"/>
          </a:xfrm>
        </p:spPr>
        <p:txBody>
          <a:bodyPr/>
          <a:lstStyle/>
          <a:p>
            <a:r>
              <a:rPr lang="en-US" dirty="0"/>
              <a:t>Joe Grames</a:t>
            </a:r>
          </a:p>
          <a:p>
            <a:r>
              <a:rPr lang="en-US" dirty="0"/>
              <a:t>June 13,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/>
          <p:cNvGrpSpPr/>
          <p:nvPr/>
        </p:nvGrpSpPr>
        <p:grpSpPr>
          <a:xfrm>
            <a:off x="44972" y="914983"/>
            <a:ext cx="4044859" cy="5045057"/>
            <a:chOff x="59963" y="76977"/>
            <a:chExt cx="5393145" cy="6726743"/>
          </a:xfrm>
        </p:grpSpPr>
        <p:sp>
          <p:nvSpPr>
            <p:cNvPr id="191" name="Rectangle 190"/>
            <p:cNvSpPr/>
            <p:nvPr/>
          </p:nvSpPr>
          <p:spPr>
            <a:xfrm>
              <a:off x="1394607" y="3094420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707757" y="3094420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223317" y="3016275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36467" y="3016275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654160" y="6006121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967310" y="6006121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81703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94853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13565" y="3495975"/>
              <a:ext cx="4908883" cy="9257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Penetration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13566" y="6475956"/>
              <a:ext cx="4878328" cy="3277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Floor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496335" y="5001791"/>
              <a:ext cx="1352215" cy="12920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Gun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53941" y="5321736"/>
              <a:ext cx="1941530" cy="10125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Little Oil Tank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09069" y="150312"/>
              <a:ext cx="1813379" cy="3191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ISB Rack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3565" y="1193266"/>
              <a:ext cx="2304792" cy="2148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       Big Oil Tank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4751" y="120455"/>
              <a:ext cx="121443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HV Interlocks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825" dirty="0">
                  <a:solidFill>
                    <a:schemeClr val="bg1"/>
                  </a:solidFill>
                </a:rPr>
                <a:t>PSS/MPS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229632" y="1508508"/>
              <a:ext cx="1377864" cy="71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/>
            <p:nvPr/>
          </p:nvCxnSpPr>
          <p:spPr>
            <a:xfrm rot="10800000" flipV="1">
              <a:off x="1087806" y="903962"/>
              <a:ext cx="2472437" cy="303921"/>
            </a:xfrm>
            <a:prstGeom prst="bentConnector3">
              <a:avLst>
                <a:gd name="adj1" fmla="val 99649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956142" y="365342"/>
              <a:ext cx="6513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538616" y="2297590"/>
              <a:ext cx="2151633" cy="246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Bus Bar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63673" y="2807917"/>
              <a:ext cx="2126576" cy="2108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Gun Switches (x3)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8617" y="1810125"/>
              <a:ext cx="1052190" cy="231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HV Switch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38616" y="1327757"/>
              <a:ext cx="1665965" cy="23206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Ross </a:t>
              </a:r>
              <a:r>
                <a:rPr lang="en-US" sz="900" dirty="0">
                  <a:solidFill>
                    <a:schemeClr val="tx1"/>
                  </a:solidFill>
                </a:rPr>
                <a:t>Probe</a:t>
              </a:r>
              <a:r>
                <a:rPr lang="en-US" sz="1050" dirty="0">
                  <a:solidFill>
                    <a:schemeClr val="tx1"/>
                  </a:solidFill>
                </a:rPr>
                <a:t> (1000:1)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638060" y="1810125"/>
              <a:ext cx="1052190" cy="231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Bias</a:t>
              </a:r>
              <a:r>
                <a:rPr lang="en-US" sz="1050" dirty="0">
                  <a:solidFill>
                    <a:schemeClr val="tx1"/>
                  </a:solidFill>
                </a:rPr>
                <a:t> Switch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 flipV="1">
              <a:off x="2690250" y="1963510"/>
              <a:ext cx="933946" cy="79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1037223" y="3049008"/>
              <a:ext cx="14517" cy="22657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973615" y="5763796"/>
              <a:ext cx="1844742" cy="22364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Bus Bar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>
              <a:off x="1117753" y="3080488"/>
              <a:ext cx="22116" cy="22273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115861" y="1548825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115861" y="2039365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1991639" y="2039365"/>
              <a:ext cx="0" cy="2613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1103335" y="2544461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1252597" y="5400180"/>
              <a:ext cx="626308" cy="1882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Short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035477" y="5400179"/>
              <a:ext cx="782880" cy="18825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Resistor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1413595" y="5588433"/>
              <a:ext cx="65948" cy="167254"/>
              <a:chOff x="7155678" y="2544461"/>
              <a:chExt cx="75158" cy="2858672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2342177" y="5588433"/>
              <a:ext cx="65948" cy="167254"/>
              <a:chOff x="7155678" y="2544461"/>
              <a:chExt cx="75158" cy="2858672"/>
            </a:xfrm>
          </p:grpSpPr>
          <p:cxnSp>
            <p:nvCxnSpPr>
              <p:cNvPr id="100" name="Straight Arrow Connector 99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Elbow Connector 108"/>
            <p:cNvCxnSpPr/>
            <p:nvPr/>
          </p:nvCxnSpPr>
          <p:spPr>
            <a:xfrm flipV="1">
              <a:off x="1507340" y="4977248"/>
              <a:ext cx="2093225" cy="356274"/>
            </a:xfrm>
            <a:prstGeom prst="bentConnector3">
              <a:avLst>
                <a:gd name="adj1" fmla="val 33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Elbow Connector 118"/>
            <p:cNvCxnSpPr/>
            <p:nvPr/>
          </p:nvCxnSpPr>
          <p:spPr>
            <a:xfrm flipV="1">
              <a:off x="1441327" y="4893013"/>
              <a:ext cx="2131441" cy="456209"/>
            </a:xfrm>
            <a:prstGeom prst="bentConnector3">
              <a:avLst>
                <a:gd name="adj1" fmla="val 47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 122"/>
            <p:cNvGrpSpPr/>
            <p:nvPr/>
          </p:nvGrpSpPr>
          <p:grpSpPr>
            <a:xfrm>
              <a:off x="2368597" y="5085565"/>
              <a:ext cx="45719" cy="222310"/>
              <a:chOff x="7155678" y="2544461"/>
              <a:chExt cx="75158" cy="2858672"/>
            </a:xfrm>
          </p:grpSpPr>
          <p:cxnSp>
            <p:nvCxnSpPr>
              <p:cNvPr id="124" name="Straight Arrow Connector 123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Rectangle 125"/>
            <p:cNvSpPr/>
            <p:nvPr/>
          </p:nvSpPr>
          <p:spPr>
            <a:xfrm>
              <a:off x="3624196" y="548929"/>
              <a:ext cx="160268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Glassman (150kV)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Software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HV Enable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Knife Switch</a:t>
              </a: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3604431" y="1372259"/>
              <a:ext cx="17874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Ross Probe DVM</a:t>
              </a:r>
            </a:p>
            <a:p>
              <a:pPr marL="128588" indent="-128588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Slow Lock (software)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593196" y="1816423"/>
              <a:ext cx="185991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Battery Bias (cathode)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1050" dirty="0">
                  <a:solidFill>
                    <a:schemeClr val="bg1"/>
                  </a:solidFill>
                </a:rPr>
                <a:t>QE scan</a:t>
              </a: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59963" y="76977"/>
              <a:ext cx="2895471" cy="57113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Before (150kV)</a:t>
              </a: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4856813" y="885273"/>
            <a:ext cx="4006497" cy="5074767"/>
            <a:chOff x="6475750" y="37364"/>
            <a:chExt cx="5341996" cy="6766356"/>
          </a:xfrm>
        </p:grpSpPr>
        <p:sp>
          <p:nvSpPr>
            <p:cNvPr id="185" name="Rectangle 184"/>
            <p:cNvSpPr/>
            <p:nvPr/>
          </p:nvSpPr>
          <p:spPr>
            <a:xfrm>
              <a:off x="10599042" y="3103759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0912192" y="3103759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734185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765500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0233480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0546630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865342" y="3483449"/>
              <a:ext cx="4952404" cy="9257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Penetration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865342" y="6475956"/>
              <a:ext cx="4859019" cy="3277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Floor</a:t>
              </a:r>
            </a:p>
          </p:txBody>
        </p:sp>
        <p:sp>
          <p:nvSpPr>
            <p:cNvPr id="134" name="Oval 133"/>
            <p:cNvSpPr/>
            <p:nvPr/>
          </p:nvSpPr>
          <p:spPr>
            <a:xfrm>
              <a:off x="9848112" y="5001791"/>
              <a:ext cx="1352215" cy="12920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Gun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960846" y="150312"/>
              <a:ext cx="1856900" cy="3191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ISB Rack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0006527" y="120455"/>
              <a:ext cx="121443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HV Interlocks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825" dirty="0">
                  <a:solidFill>
                    <a:schemeClr val="bg1"/>
                  </a:solidFill>
                </a:rPr>
                <a:t>PSS/MPS</a:t>
              </a:r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>
              <a:off x="9307919" y="365342"/>
              <a:ext cx="6513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Rectangle 167"/>
            <p:cNvSpPr/>
            <p:nvPr/>
          </p:nvSpPr>
          <p:spPr>
            <a:xfrm>
              <a:off x="9975973" y="548929"/>
              <a:ext cx="160268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Glassman (350 kV) 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Software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HV Enable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Knife Switch</a:t>
              </a: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9944973" y="1816423"/>
              <a:ext cx="1723121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Battery Bias (anode)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1050" dirty="0">
                  <a:solidFill>
                    <a:schemeClr val="bg1"/>
                  </a:solidFill>
                </a:rPr>
                <a:t>QE scan</a:t>
              </a:r>
            </a:p>
          </p:txBody>
        </p:sp>
        <p:cxnSp>
          <p:nvCxnSpPr>
            <p:cNvPr id="171" name="Elbow Connector 170"/>
            <p:cNvCxnSpPr/>
            <p:nvPr/>
          </p:nvCxnSpPr>
          <p:spPr>
            <a:xfrm rot="5400000">
              <a:off x="6622175" y="1682288"/>
              <a:ext cx="4263050" cy="2375957"/>
            </a:xfrm>
            <a:prstGeom prst="bentConnector3">
              <a:avLst>
                <a:gd name="adj1" fmla="val -83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Rectangle 173"/>
            <p:cNvSpPr/>
            <p:nvPr/>
          </p:nvSpPr>
          <p:spPr>
            <a:xfrm>
              <a:off x="7073250" y="5034602"/>
              <a:ext cx="2148925" cy="12997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350kV HVPS</a:t>
              </a:r>
            </a:p>
            <a:p>
              <a:pPr algn="ctr"/>
              <a:r>
                <a:rPr lang="en-US" sz="1350" dirty="0"/>
                <a:t>SF6 Tank</a:t>
              </a:r>
            </a:p>
            <a:p>
              <a:pPr algn="ctr"/>
              <a:r>
                <a:rPr lang="en-US" sz="1350" dirty="0"/>
                <a:t>(Short or 200 </a:t>
              </a:r>
              <a:r>
                <a:rPr lang="en-US" sz="1350" dirty="0" err="1"/>
                <a:t>Mohm</a:t>
              </a:r>
              <a:r>
                <a:rPr lang="en-US" sz="1350" dirty="0"/>
                <a:t>)</a:t>
              </a:r>
            </a:p>
          </p:txBody>
        </p:sp>
        <p:cxnSp>
          <p:nvCxnSpPr>
            <p:cNvPr id="180" name="Elbow Connector 179"/>
            <p:cNvCxnSpPr/>
            <p:nvPr/>
          </p:nvCxnSpPr>
          <p:spPr>
            <a:xfrm rot="5400000">
              <a:off x="9625670" y="3599019"/>
              <a:ext cx="3231525" cy="268884"/>
            </a:xfrm>
            <a:prstGeom prst="bentConnector3">
              <a:avLst>
                <a:gd name="adj1" fmla="val 9922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cxnSpLocks/>
            </p:cNvCxnSpPr>
            <p:nvPr/>
          </p:nvCxnSpPr>
          <p:spPr>
            <a:xfrm>
              <a:off x="9247959" y="5191000"/>
              <a:ext cx="73822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 206"/>
            <p:cNvSpPr/>
            <p:nvPr/>
          </p:nvSpPr>
          <p:spPr>
            <a:xfrm>
              <a:off x="6475750" y="37364"/>
              <a:ext cx="2914540" cy="5489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Now (350kV max)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7F71BD2A-4E57-7E42-A329-7C760888B1E6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Upgrading the CEBAF HVPS for 200 kV Operation</a:t>
            </a:r>
          </a:p>
        </p:txBody>
      </p:sp>
    </p:spTree>
    <p:extLst>
      <p:ext uri="{BB962C8B-B14F-4D97-AF65-F5344CB8AC3E}">
        <p14:creationId xmlns:p14="http://schemas.microsoft.com/office/powerpoint/2010/main" val="137516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80FDC7-25C3-E74C-BA25-F953CE8A5E5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CEBAF Glassman 350 kV HVPS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3F85A-AD9F-DF49-8C6E-E4920D44E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76245" y="1497762"/>
            <a:ext cx="5413829" cy="4060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0CCC70-42DC-F848-B525-B051E367E351}"/>
              </a:ext>
            </a:extLst>
          </p:cNvPr>
          <p:cNvSpPr txBox="1"/>
          <p:nvPr/>
        </p:nvSpPr>
        <p:spPr>
          <a:xfrm>
            <a:off x="4363332" y="1303997"/>
            <a:ext cx="44744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High Voltage Ops (Power/Beam)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HVPS Enabled = Making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Stages rectify 5 kV AC waveform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voltage at torus : -350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current at torus : 4.5 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A45D2-9262-EA4A-9CA0-05104C497FC6}"/>
              </a:ext>
            </a:extLst>
          </p:cNvPr>
          <p:cNvSpPr txBox="1"/>
          <p:nvPr/>
        </p:nvSpPr>
        <p:spPr>
          <a:xfrm>
            <a:off x="4363332" y="3930295"/>
            <a:ext cx="4780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Low Voltage Ops (Restricted)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HVPS Disabled = QE Wafer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Stages rectify </a:t>
            </a:r>
            <a:r>
              <a:rPr lang="en-US" sz="2400" dirty="0">
                <a:solidFill>
                  <a:srgbClr val="FF0000"/>
                </a:solidFill>
              </a:rPr>
              <a:t>X V AC waveform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voltage at torus : -28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current at torus : </a:t>
            </a:r>
            <a:r>
              <a:rPr lang="en-US" sz="2400" dirty="0">
                <a:solidFill>
                  <a:srgbClr val="FF0000"/>
                </a:solidFill>
              </a:rPr>
              <a:t>X </a:t>
            </a:r>
            <a:r>
              <a:rPr lang="en-US" sz="2400" dirty="0" err="1">
                <a:solidFill>
                  <a:srgbClr val="FF0000"/>
                </a:solidFill>
              </a:rPr>
              <a:t>microAmp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6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0FC7B3-8087-294D-8ED4-E3862984ED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63A6F-75D1-DB41-B899-04D475EE6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28E5E-242F-6F4F-A514-61E2D63C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421" y="1746429"/>
            <a:ext cx="4819183" cy="36143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5E1B74-D8B5-EA42-B584-E7ED135CE9B6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SF6 Pressure Tank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E951D-1147-2242-A51E-E69EAA276241}"/>
              </a:ext>
            </a:extLst>
          </p:cNvPr>
          <p:cNvSpPr txBox="1"/>
          <p:nvPr/>
        </p:nvSpPr>
        <p:spPr>
          <a:xfrm>
            <a:off x="4572001" y="1210069"/>
            <a:ext cx="4037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 Authority : Mike Martin</a:t>
            </a:r>
          </a:p>
          <a:p>
            <a:r>
              <a:rPr lang="en-US" sz="2400" dirty="0" err="1"/>
              <a:t>Docushare</a:t>
            </a:r>
            <a:r>
              <a:rPr lang="en-US" sz="2400" dirty="0"/>
              <a:t> :  </a:t>
            </a:r>
            <a:r>
              <a:rPr lang="en-US" sz="2400" dirty="0">
                <a:solidFill>
                  <a:srgbClr val="FF0000"/>
                </a:solidFill>
              </a:rPr>
              <a:t>Design #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24BD5C5-C1A2-5248-867A-E60F6C115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493345"/>
              </p:ext>
            </p:extLst>
          </p:nvPr>
        </p:nvGraphicFramePr>
        <p:xfrm>
          <a:off x="4572001" y="2215698"/>
          <a:ext cx="4352144" cy="2675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6072">
                  <a:extLst>
                    <a:ext uri="{9D8B030D-6E8A-4147-A177-3AD203B41FA5}">
                      <a16:colId xmlns:a16="http://schemas.microsoft.com/office/drawing/2014/main" val="820134476"/>
                    </a:ext>
                  </a:extLst>
                </a:gridCol>
                <a:gridCol w="2176072">
                  <a:extLst>
                    <a:ext uri="{9D8B030D-6E8A-4147-A177-3AD203B41FA5}">
                      <a16:colId xmlns:a16="http://schemas.microsoft.com/office/drawing/2014/main" val="94564277"/>
                    </a:ext>
                  </a:extLst>
                </a:gridCol>
              </a:tblGrid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Pressure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36624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Vessel 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172887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Burst valve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573507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Operating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60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74322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HVPS Interlock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55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641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1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C32CA2-9C29-6C43-97D7-5B2F65166C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3D3D26-74FE-2F42-8FBB-385D597544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A4F960-F8ED-B447-BC10-22B288B982E7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SF6 Recovery System (June 11, 2018)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C622C-58D7-B24C-90ED-2BF0892F359E}"/>
              </a:ext>
            </a:extLst>
          </p:cNvPr>
          <p:cNvSpPr txBox="1"/>
          <p:nvPr/>
        </p:nvSpPr>
        <p:spPr>
          <a:xfrm>
            <a:off x="4287187" y="1192520"/>
            <a:ext cx="47368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SF6 transfers are performed using the </a:t>
            </a:r>
            <a:r>
              <a:rPr lang="en-US" sz="2000" b="1" dirty="0"/>
              <a:t>DILO D-320-R006 B143R01 </a:t>
            </a:r>
            <a:r>
              <a:rPr lang="en-US" sz="2000" dirty="0"/>
              <a:t>Gas transfer and recovery unit.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Charging</a:t>
            </a:r>
            <a:r>
              <a:rPr lang="en-US" sz="2000" dirty="0"/>
              <a:t> : SF6 Alum. Cylinder  to Tank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Recovery</a:t>
            </a:r>
            <a:r>
              <a:rPr lang="en-US" sz="2000" dirty="0"/>
              <a:t> : Tank to SF6 storage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Pumpdown</a:t>
            </a:r>
            <a:r>
              <a:rPr lang="en-US" sz="2000" dirty="0"/>
              <a:t> : Tank evacuation (venting)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1936D-4384-164F-B14C-DDC2D8EEF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2" y="1268627"/>
            <a:ext cx="3717657" cy="49568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F5DC13-135C-EF44-AF84-4F25C083FF35}"/>
              </a:ext>
            </a:extLst>
          </p:cNvPr>
          <p:cNvSpPr/>
          <p:nvPr/>
        </p:nvSpPr>
        <p:spPr>
          <a:xfrm>
            <a:off x="4711159" y="5741391"/>
            <a:ext cx="3504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EHS&amp;Q (Jennifer) is making an assessment for total volume loss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CD4ADD2-69F3-B044-B774-8C4A3D65D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168253"/>
              </p:ext>
            </p:extLst>
          </p:nvPr>
        </p:nvGraphicFramePr>
        <p:xfrm>
          <a:off x="4287187" y="3510012"/>
          <a:ext cx="435214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3279">
                  <a:extLst>
                    <a:ext uri="{9D8B030D-6E8A-4147-A177-3AD203B41FA5}">
                      <a16:colId xmlns:a16="http://schemas.microsoft.com/office/drawing/2014/main" val="820134476"/>
                    </a:ext>
                  </a:extLst>
                </a:gridCol>
                <a:gridCol w="1728865">
                  <a:extLst>
                    <a:ext uri="{9D8B030D-6E8A-4147-A177-3AD203B41FA5}">
                      <a16:colId xmlns:a16="http://schemas.microsoft.com/office/drawing/2014/main" val="94564277"/>
                    </a:ext>
                  </a:extLst>
                </a:gridCol>
              </a:tblGrid>
              <a:tr h="35293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36624"/>
                  </a:ext>
                </a:extLst>
              </a:tr>
              <a:tr h="346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Tank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 </a:t>
                      </a:r>
                      <a:r>
                        <a:rPr lang="en-US" sz="2000" dirty="0" err="1"/>
                        <a:t>cf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172887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SF6 weight (60psi)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47 </a:t>
                      </a:r>
                      <a:r>
                        <a:rPr lang="en-US" sz="2000" dirty="0" err="1"/>
                        <a:t>lb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573507"/>
                  </a:ext>
                </a:extLst>
              </a:tr>
              <a:tr h="34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Alum. Bottle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 </a:t>
                      </a:r>
                      <a:r>
                        <a:rPr lang="en-US" sz="2000" dirty="0" err="1"/>
                        <a:t>lb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74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Alum. Bottle 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64108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8F45F11-EAF6-364B-BD9C-4C41E3849EA2}"/>
              </a:ext>
            </a:extLst>
          </p:cNvPr>
          <p:cNvSpPr txBox="1"/>
          <p:nvPr/>
        </p:nvSpPr>
        <p:spPr>
          <a:xfrm>
            <a:off x="1687625" y="808198"/>
            <a:ext cx="607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Hansknecht</a:t>
            </a:r>
            <a:r>
              <a:rPr lang="en-US" dirty="0"/>
              <a:t>, “</a:t>
            </a:r>
            <a:r>
              <a:rPr lang="en-US" i="1" dirty="0"/>
              <a:t>SF6 Gas Transfer Tech Note</a:t>
            </a:r>
            <a:r>
              <a:rPr lang="en-US" dirty="0"/>
              <a:t>” (February 1, 2017)</a:t>
            </a:r>
          </a:p>
        </p:txBody>
      </p:sp>
    </p:spTree>
    <p:extLst>
      <p:ext uri="{BB962C8B-B14F-4D97-AF65-F5344CB8AC3E}">
        <p14:creationId xmlns:p14="http://schemas.microsoft.com/office/powerpoint/2010/main" val="1862252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48B470-14B3-3640-BD8F-C8D0ABC81B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EDBAA-8554-2D44-AE2F-617BCD9BE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D0BD85-F88F-FD4A-9961-E552E29866CB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150kV/350kV HVPS Controls (IN01B01)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52A339-F896-1847-93EB-CDB4FD573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92" b="2937"/>
          <a:stretch/>
        </p:blipFill>
        <p:spPr>
          <a:xfrm rot="5400000">
            <a:off x="-558382" y="2012675"/>
            <a:ext cx="5104148" cy="31479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3A2175-5898-4D44-9164-F681A9E3FBDD}"/>
              </a:ext>
            </a:extLst>
          </p:cNvPr>
          <p:cNvSpPr/>
          <p:nvPr/>
        </p:nvSpPr>
        <p:spPr>
          <a:xfrm>
            <a:off x="263311" y="1041717"/>
            <a:ext cx="3432747" cy="1243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4F8CC7-5BC1-5242-98D7-1D39A0A950B9}"/>
              </a:ext>
            </a:extLst>
          </p:cNvPr>
          <p:cNvSpPr/>
          <p:nvPr/>
        </p:nvSpPr>
        <p:spPr>
          <a:xfrm>
            <a:off x="277318" y="5582653"/>
            <a:ext cx="3432747" cy="54891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F44879-D28B-7A40-9545-FA397782C412}"/>
              </a:ext>
            </a:extLst>
          </p:cNvPr>
          <p:cNvSpPr/>
          <p:nvPr/>
        </p:nvSpPr>
        <p:spPr>
          <a:xfrm>
            <a:off x="263310" y="2579174"/>
            <a:ext cx="3432747" cy="223345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CAC72-EAF0-8D48-AA23-76B7B8553E85}"/>
              </a:ext>
            </a:extLst>
          </p:cNvPr>
          <p:cNvSpPr txBox="1"/>
          <p:nvPr/>
        </p:nvSpPr>
        <p:spPr>
          <a:xfrm>
            <a:off x="5149516" y="1340520"/>
            <a:ext cx="3332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Glassman 350 kV 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350 kV Interlock Interface Unit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125AC-A0F3-544F-BE9A-E086DA374FE3}"/>
              </a:ext>
            </a:extLst>
          </p:cNvPr>
          <p:cNvSpPr txBox="1"/>
          <p:nvPr/>
        </p:nvSpPr>
        <p:spPr>
          <a:xfrm>
            <a:off x="5149516" y="3263476"/>
            <a:ext cx="3783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Glassman 150 kV Controller/Supply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150 kV Interlock Interface Unit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D0891C-C868-204B-979F-728932DCE9ED}"/>
              </a:ext>
            </a:extLst>
          </p:cNvPr>
          <p:cNvSpPr txBox="1"/>
          <p:nvPr/>
        </p:nvSpPr>
        <p:spPr>
          <a:xfrm>
            <a:off x="5149516" y="5533944"/>
            <a:ext cx="360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Multimeters (PS Voltage/Current)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Same for 150/350 kV Systems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5E6631-9D67-E94F-8435-E9F9C7AC3C1A}"/>
              </a:ext>
            </a:extLst>
          </p:cNvPr>
          <p:cNvCxnSpPr/>
          <p:nvPr/>
        </p:nvCxnSpPr>
        <p:spPr>
          <a:xfrm flipH="1">
            <a:off x="3850105" y="1663685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830B33-AB95-9242-8813-7F82904141B5}"/>
              </a:ext>
            </a:extLst>
          </p:cNvPr>
          <p:cNvCxnSpPr/>
          <p:nvPr/>
        </p:nvCxnSpPr>
        <p:spPr>
          <a:xfrm flipH="1">
            <a:off x="3850105" y="3586641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0DE6A9-675C-2948-9754-C0F773313BF9}"/>
              </a:ext>
            </a:extLst>
          </p:cNvPr>
          <p:cNvCxnSpPr/>
          <p:nvPr/>
        </p:nvCxnSpPr>
        <p:spPr>
          <a:xfrm flipH="1">
            <a:off x="3850105" y="5857109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69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26CF95-E896-6746-A6A8-0C68876A42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4EB35-7E86-DA44-9DD7-B6ABC2D001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F494EB-1433-3A40-86F6-0D58C4F93E2B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350 kV HVPS Operations Control (Software)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211A2-A5BD-D546-9A48-32E4C07DA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 t="1683" r="3101" b="3367"/>
          <a:stretch/>
        </p:blipFill>
        <p:spPr>
          <a:xfrm>
            <a:off x="134666" y="914400"/>
            <a:ext cx="3368807" cy="5080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499D1D-4835-0A47-ABDB-5A163255B00C}"/>
              </a:ext>
            </a:extLst>
          </p:cNvPr>
          <p:cNvSpPr txBox="1"/>
          <p:nvPr/>
        </p:nvSpPr>
        <p:spPr>
          <a:xfrm>
            <a:off x="4969404" y="1483450"/>
            <a:ext cx="4040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Glassman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Turn supply ON/OFF (when HV Ready)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and Read PS Voltage and Current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47E60-9D2D-484C-9959-0118FC90F828}"/>
              </a:ext>
            </a:extLst>
          </p:cNvPr>
          <p:cNvSpPr txBox="1"/>
          <p:nvPr/>
        </p:nvSpPr>
        <p:spPr>
          <a:xfrm>
            <a:off x="5080241" y="3820776"/>
            <a:ext cx="358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Monitors Gun Performance + SF6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616B02-F5DA-A547-9600-76F4835459B2}"/>
              </a:ext>
            </a:extLst>
          </p:cNvPr>
          <p:cNvSpPr txBox="1"/>
          <p:nvPr/>
        </p:nvSpPr>
        <p:spPr>
          <a:xfrm>
            <a:off x="5080241" y="5505167"/>
            <a:ext cx="382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Writes limits to Glassman controller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B5861F-38E7-5543-89A5-76367983BAF9}"/>
              </a:ext>
            </a:extLst>
          </p:cNvPr>
          <p:cNvCxnSpPr/>
          <p:nvPr/>
        </p:nvCxnSpPr>
        <p:spPr>
          <a:xfrm flipH="1">
            <a:off x="3761507" y="1945115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876814-D410-F247-BD35-251E943C9B3C}"/>
              </a:ext>
            </a:extLst>
          </p:cNvPr>
          <p:cNvCxnSpPr/>
          <p:nvPr/>
        </p:nvCxnSpPr>
        <p:spPr>
          <a:xfrm flipH="1">
            <a:off x="3780830" y="4005442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DE2FCC-6770-EC44-883E-FDC724A4B95A}"/>
              </a:ext>
            </a:extLst>
          </p:cNvPr>
          <p:cNvCxnSpPr/>
          <p:nvPr/>
        </p:nvCxnSpPr>
        <p:spPr>
          <a:xfrm flipH="1">
            <a:off x="3780830" y="5689833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6466F3-F7E8-0949-B972-CD90FA2E42A3}"/>
              </a:ext>
            </a:extLst>
          </p:cNvPr>
          <p:cNvSpPr txBox="1"/>
          <p:nvPr/>
        </p:nvSpPr>
        <p:spPr>
          <a:xfrm>
            <a:off x="5080241" y="2883545"/>
            <a:ext cx="236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Controls Ramp rates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235D52-87CF-D84B-9573-3985BD54B47A}"/>
              </a:ext>
            </a:extLst>
          </p:cNvPr>
          <p:cNvCxnSpPr/>
          <p:nvPr/>
        </p:nvCxnSpPr>
        <p:spPr>
          <a:xfrm flipH="1">
            <a:off x="3780830" y="3068211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546BB2-7AF5-BD46-A4BA-1C44FCA86CE8}"/>
              </a:ext>
            </a:extLst>
          </p:cNvPr>
          <p:cNvSpPr txBox="1"/>
          <p:nvPr/>
        </p:nvSpPr>
        <p:spPr>
          <a:xfrm>
            <a:off x="5080241" y="4707915"/>
            <a:ext cx="406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HV Enable Interlocks (PSS, SF6, Dipole, Gun Valve, Gun </a:t>
            </a:r>
            <a:r>
              <a:rPr lang="en-US" dirty="0" err="1"/>
              <a:t>Vac</a:t>
            </a:r>
            <a:r>
              <a:rPr lang="en-US" dirty="0"/>
              <a:t>, Bias Circuit)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2A6BC2-49B3-BA4E-A9A5-31C63DC4930F}"/>
              </a:ext>
            </a:extLst>
          </p:cNvPr>
          <p:cNvCxnSpPr/>
          <p:nvPr/>
        </p:nvCxnSpPr>
        <p:spPr>
          <a:xfrm flipH="1">
            <a:off x="3780830" y="4892581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999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55596" y="1239375"/>
            <a:ext cx="385287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Augment NEG tube w/ BPM’s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 gun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Restore “Spot Move Steer”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Include S/H cards for PQB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Mapped on </a:t>
            </a:r>
            <a:r>
              <a:rPr lang="en-US" sz="2000" dirty="0" err="1"/>
              <a:t>Gabou</a:t>
            </a:r>
            <a:r>
              <a:rPr lang="en-US" sz="2000" dirty="0"/>
              <a:t> test 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Explore 2</a:t>
            </a:r>
            <a:r>
              <a:rPr lang="en-US" sz="2000" baseline="30000" dirty="0"/>
              <a:t>nd</a:t>
            </a:r>
            <a:r>
              <a:rPr lang="en-US" sz="2000" dirty="0"/>
              <a:t> moment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b="8120"/>
          <a:stretch/>
        </p:blipFill>
        <p:spPr>
          <a:xfrm>
            <a:off x="-13855" y="4491111"/>
            <a:ext cx="9144000" cy="19358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DE0572-F774-CE40-A680-04CB29A6F72E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Adding Modified M20 BPM’s to the NEG tube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C2EF9-B7A9-F44F-8027-67D95D868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4" t="23101" r="6430" b="2392"/>
          <a:stretch/>
        </p:blipFill>
        <p:spPr>
          <a:xfrm>
            <a:off x="123378" y="1239375"/>
            <a:ext cx="4787531" cy="29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80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D2B146-8DBC-9A48-95ED-CA58448301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3785F-1C4A-FC44-8A8E-2540057CF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8B253B-6747-4A40-A3F9-70725C230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723019"/>
              </p:ext>
            </p:extLst>
          </p:nvPr>
        </p:nvGraphicFramePr>
        <p:xfrm>
          <a:off x="665018" y="2196168"/>
          <a:ext cx="7578398" cy="4074083"/>
        </p:xfrm>
        <a:graphic>
          <a:graphicData uri="http://schemas.openxmlformats.org/drawingml/2006/table">
            <a:tbl>
              <a:tblPr/>
              <a:tblGrid>
                <a:gridCol w="853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8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7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01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6633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AWG18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As-found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Measured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Diameter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0.0403"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Area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0.823 mm</a:t>
                      </a:r>
                      <a:r>
                        <a:rPr lang="en-US" sz="14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Ampacity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 Amp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mbol" charset="2"/>
                        <a:cs typeface="Symbol" charset="2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charset="2"/>
                          <a:cs typeface="Symbol" charset="2"/>
                        </a:rPr>
                        <a:t>g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PS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</a:t>
                      </a: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Density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[#]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[MeV/c]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[G-cm]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[A/mm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T-Gun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1.196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0.335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291.476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2.024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2.459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Inv. Gun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336.747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2.339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2.841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1.294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0.419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364.851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2.534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3.079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Upgrade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430.186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2.987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3.630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1.489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490.704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3.408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4.141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1.587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548.002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3.806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4.624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UITF (Max)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1.685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0.693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603.000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4.187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5.088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1.783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656.275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4.557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5.538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HVPS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1.881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708.217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4.918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5.976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6" name="Picture 5" descr="IMG_04161.jpg">
            <a:extLst>
              <a:ext uri="{FF2B5EF4-FFF2-40B4-BE49-F238E27FC236}">
                <a16:creationId xmlns:a16="http://schemas.microsoft.com/office/drawing/2014/main" id="{07D1FC2B-33B0-824F-B511-73313706B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28153" r="14728" b="22721"/>
          <a:stretch/>
        </p:blipFill>
        <p:spPr>
          <a:xfrm>
            <a:off x="276261" y="966503"/>
            <a:ext cx="2148284" cy="19735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2932BE5-66DF-FF49-B6B3-7342B4AB37EE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15° Dipole (MDS1I01) at 200 </a:t>
            </a:r>
            <a:r>
              <a:rPr lang="en-US" sz="2800" dirty="0" err="1"/>
              <a:t>keV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3EEE4-A9C0-5F43-A395-70F74910246E}"/>
              </a:ext>
            </a:extLst>
          </p:cNvPr>
          <p:cNvSpPr txBox="1"/>
          <p:nvPr/>
        </p:nvSpPr>
        <p:spPr>
          <a:xfrm>
            <a:off x="4852665" y="1456812"/>
            <a:ext cx="3625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AWG#18 Round Ampacity = </a:t>
            </a:r>
            <a:r>
              <a:rPr lang="en-US" b="1" dirty="0"/>
              <a:t>7 A</a:t>
            </a:r>
          </a:p>
          <a:p>
            <a:r>
              <a:rPr lang="en-US" dirty="0"/>
              <a:t>Designers Rule of Thumb &lt; </a:t>
            </a:r>
            <a:r>
              <a:rPr lang="en-US" b="1" dirty="0"/>
              <a:t>5 A/mm</a:t>
            </a:r>
            <a:r>
              <a:rPr lang="en-US" b="1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4379D6-E757-AC43-9CFE-CCD467AD0449}"/>
              </a:ext>
            </a:extLst>
          </p:cNvPr>
          <p:cNvSpPr txBox="1"/>
          <p:nvPr/>
        </p:nvSpPr>
        <p:spPr>
          <a:xfrm>
            <a:off x="2646219" y="986792"/>
            <a:ext cx="622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safely operated the DS dipole at UITF for 200 </a:t>
            </a:r>
            <a:r>
              <a:rPr lang="en-US" dirty="0" err="1"/>
              <a:t>keV</a:t>
            </a:r>
            <a:r>
              <a:rPr lang="en-US" dirty="0"/>
              <a:t> beam.</a:t>
            </a:r>
          </a:p>
        </p:txBody>
      </p:sp>
    </p:spTree>
    <p:extLst>
      <p:ext uri="{BB962C8B-B14F-4D97-AF65-F5344CB8AC3E}">
        <p14:creationId xmlns:p14="http://schemas.microsoft.com/office/powerpoint/2010/main" val="2947974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A38D0B-760D-7649-AAD8-170691D331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DD448C-1E12-5F4D-A56B-33BB7E4AC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5A49BD-FB6B-D441-B1C7-1FAB000D0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375689"/>
              </p:ext>
            </p:extLst>
          </p:nvPr>
        </p:nvGraphicFramePr>
        <p:xfrm>
          <a:off x="127002" y="985675"/>
          <a:ext cx="8889997" cy="2676360"/>
        </p:xfrm>
        <a:graphic>
          <a:graphicData uri="http://schemas.openxmlformats.org/drawingml/2006/table">
            <a:tbl>
              <a:tblPr/>
              <a:tblGrid>
                <a:gridCol w="73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6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5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5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5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53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23030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48" marR="10048" marT="100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48" marR="10048" marT="100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48" marR="10048" marT="100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48" marR="10048" marT="100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48" marR="10048" marT="1004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FH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FB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FQ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FH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FB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FQ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charset="2"/>
                          <a:cs typeface="Symbol" charset="2"/>
                        </a:rPr>
                        <a:t>g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F=0.5m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861.780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998.820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1111.030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1342.440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F=0.75m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861.780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998.820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1111.030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1342.440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[#]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[MeV/c]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[G2-m]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[G2-m]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T-Gun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1.196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998.729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1.077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0.948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665.820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Inv. Gun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1333.063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888.709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1.294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1564.854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1.348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1.080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1043.236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1.022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Upgrade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2175.486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1.589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1.476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1450.324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1.297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1.039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2830.624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1.683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1.596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1887.082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1.303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1.587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3530.269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2.024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1.880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1.783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1.622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2353.512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1.653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1.535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1.324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UITF (Max)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1.685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4274.420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2.227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2.069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1.961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1.784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2849.614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1.818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1.689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1.602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1.783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5063.079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2.424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2.251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2.135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1.942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3375.386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1.979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1.838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1.743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1.586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HVPS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1.881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5896.244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2.616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2.430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2.304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2.096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3930.829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2.136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1.984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1.881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1.711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5E236A3-2E55-A34F-AA63-1A14A8C05DCE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CEBAF Solenoids at 200 </a:t>
            </a:r>
            <a:r>
              <a:rPr lang="en-US" sz="2800" dirty="0" err="1"/>
              <a:t>keV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79200-ACB5-C14C-B1F9-AFED9F862B5D}"/>
              </a:ext>
            </a:extLst>
          </p:cNvPr>
          <p:cNvSpPr txBox="1"/>
          <p:nvPr/>
        </p:nvSpPr>
        <p:spPr>
          <a:xfrm>
            <a:off x="127002" y="3930726"/>
            <a:ext cx="795794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re-mapped lens types for 200 </a:t>
            </a:r>
            <a:r>
              <a:rPr lang="en-US" dirty="0" err="1"/>
              <a:t>keV</a:t>
            </a:r>
            <a:r>
              <a:rPr lang="en-US" dirty="0"/>
              <a:t> operation and safely operated at UITF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FQ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The chopper solenoids (FD) are highly resistive.   We operate them from a 20A PS.</a:t>
            </a:r>
          </a:p>
        </p:txBody>
      </p:sp>
    </p:spTree>
    <p:extLst>
      <p:ext uri="{BB962C8B-B14F-4D97-AF65-F5344CB8AC3E}">
        <p14:creationId xmlns:p14="http://schemas.microsoft.com/office/powerpoint/2010/main" val="1027621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2F74F3-5383-A647-97C2-D5E4E504EF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73AC9-1E7F-9C49-B74A-671D6EF97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D23CE6-7DB5-BC49-A86E-0BECB2DE59CB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Chopper Operation at 200 </a:t>
            </a:r>
            <a:r>
              <a:rPr lang="en-US" sz="2800" dirty="0" err="1"/>
              <a:t>keV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D5AD-8029-7746-A56F-E0077C710A5D}"/>
              </a:ext>
            </a:extLst>
          </p:cNvPr>
          <p:cNvSpPr txBox="1"/>
          <p:nvPr/>
        </p:nvSpPr>
        <p:spPr>
          <a:xfrm>
            <a:off x="131619" y="965516"/>
            <a:ext cx="888076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CEBAF 499 MHz chopper studies for 200 </a:t>
            </a:r>
            <a:r>
              <a:rPr lang="en-US" sz="2400" b="1" dirty="0" err="1"/>
              <a:t>keV</a:t>
            </a:r>
            <a:r>
              <a:rPr lang="en-US" sz="2400" b="1" dirty="0"/>
              <a:t> Ops (May-June 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200 </a:t>
            </a:r>
            <a:r>
              <a:rPr lang="en-US" sz="2000" dirty="0" err="1"/>
              <a:t>keV</a:t>
            </a:r>
            <a:r>
              <a:rPr lang="en-US" sz="2000" dirty="0"/>
              <a:t> operation requires 200 W per channel (C1X,C1Y,C2X,C2Y)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Drive line attenuators (not probes) removed to provide higher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Cable maintenance performed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Requires standard chopper setup (phasing), to be done initially at 130 </a:t>
            </a:r>
            <a:r>
              <a:rPr lang="en-US" sz="2000" dirty="0" err="1"/>
              <a:t>keV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Restore original 130 </a:t>
            </a:r>
            <a:r>
              <a:rPr lang="en-US" sz="2000" dirty="0" err="1"/>
              <a:t>keV</a:t>
            </a:r>
            <a:r>
              <a:rPr lang="en-US" sz="2000" dirty="0"/>
              <a:t> probe values (measure new drive values)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50" dirty="0"/>
          </a:p>
          <a:p>
            <a:r>
              <a:rPr lang="en-US" sz="2400" b="1" dirty="0"/>
              <a:t>Test performance at 200 </a:t>
            </a:r>
            <a:r>
              <a:rPr lang="en-US" sz="2400" b="1" dirty="0" err="1"/>
              <a:t>keV</a:t>
            </a:r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Perform chopper setup with increased power levels to set (measure) chopping circle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Benchmark R/Q at desired power levels for chopping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33AF888-190D-2D48-A1EA-BE5D1662D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46834"/>
              </p:ext>
            </p:extLst>
          </p:nvPr>
        </p:nvGraphicFramePr>
        <p:xfrm>
          <a:off x="1946032" y="2117969"/>
          <a:ext cx="417785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725">
                  <a:extLst>
                    <a:ext uri="{9D8B030D-6E8A-4147-A177-3AD203B41FA5}">
                      <a16:colId xmlns:a16="http://schemas.microsoft.com/office/drawing/2014/main" val="471159084"/>
                    </a:ext>
                  </a:extLst>
                </a:gridCol>
                <a:gridCol w="1425512">
                  <a:extLst>
                    <a:ext uri="{9D8B030D-6E8A-4147-A177-3AD203B41FA5}">
                      <a16:colId xmlns:a16="http://schemas.microsoft.com/office/drawing/2014/main" val="3949492373"/>
                    </a:ext>
                  </a:extLst>
                </a:gridCol>
                <a:gridCol w="1527620">
                  <a:extLst>
                    <a:ext uri="{9D8B030D-6E8A-4147-A177-3AD203B41FA5}">
                      <a16:colId xmlns:a16="http://schemas.microsoft.com/office/drawing/2014/main" val="1416250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Forward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Reflected (W)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229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C1X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81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C1Y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674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C2X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474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C2Y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812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68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712" y="925844"/>
            <a:ext cx="751301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Motivation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130 </a:t>
            </a:r>
            <a:r>
              <a:rPr lang="en-US" sz="2400" dirty="0" err="1"/>
              <a:t>keV</a:t>
            </a:r>
            <a:r>
              <a:rPr lang="en-US" sz="2400" dirty="0"/>
              <a:t> Gun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Injector Upgrade</a:t>
            </a:r>
          </a:p>
          <a:p>
            <a:endParaRPr lang="en-US" sz="2400" dirty="0"/>
          </a:p>
          <a:p>
            <a:r>
              <a:rPr lang="en-US" sz="2400" b="1" dirty="0"/>
              <a:t>Major Components of the Upgrade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200 kV Electrode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High Voltage Power Supply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SF6 Management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Addition of modified M20 BPM’s</a:t>
            </a:r>
          </a:p>
          <a:p>
            <a:pPr marL="914400" lvl="1" indent="-457200">
              <a:buFont typeface="Arial"/>
              <a:buChar char="•"/>
            </a:pPr>
            <a:endParaRPr lang="en-US" sz="2400" dirty="0"/>
          </a:p>
          <a:p>
            <a:r>
              <a:rPr lang="en-US" sz="2400" b="1" dirty="0"/>
              <a:t>Injector Operations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Routine 130 </a:t>
            </a:r>
            <a:r>
              <a:rPr lang="en-US" sz="2400" dirty="0" err="1"/>
              <a:t>keV</a:t>
            </a:r>
            <a:r>
              <a:rPr lang="en-US" sz="2400" dirty="0"/>
              <a:t> operations (until QCM 2020)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Test injector performance w/ 200 </a:t>
            </a:r>
            <a:r>
              <a:rPr lang="en-US" sz="2400" dirty="0" err="1"/>
              <a:t>keV</a:t>
            </a:r>
            <a:r>
              <a:rPr lang="en-US" sz="2400" dirty="0"/>
              <a:t> “probe beam’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Study 200 </a:t>
            </a:r>
            <a:r>
              <a:rPr lang="en-US" sz="2400" dirty="0" err="1"/>
              <a:t>keV</a:t>
            </a:r>
            <a:r>
              <a:rPr lang="en-US" sz="2400" dirty="0"/>
              <a:t> beam (PQB, Lifetime, Transmission)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5C5ACA-40F4-0C45-A434-CAC37F62F4F3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45625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DE979B-9585-BF4A-B4A3-DBA08F4C40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3FB537-68DA-1745-A607-40C94E31D9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DF6900-4981-A14F-8EDC-2AB45388DAEB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Spares and Contingencies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420103-C57D-4044-A2D7-EBBEEEFE6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313727"/>
              </p:ext>
            </p:extLst>
          </p:nvPr>
        </p:nvGraphicFramePr>
        <p:xfrm>
          <a:off x="413799" y="1681459"/>
          <a:ext cx="8316403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3325">
                  <a:extLst>
                    <a:ext uri="{9D8B030D-6E8A-4147-A177-3AD203B41FA5}">
                      <a16:colId xmlns:a16="http://schemas.microsoft.com/office/drawing/2014/main" val="3004045647"/>
                    </a:ext>
                  </a:extLst>
                </a:gridCol>
                <a:gridCol w="2741006">
                  <a:extLst>
                    <a:ext uri="{9D8B030D-6E8A-4147-A177-3AD203B41FA5}">
                      <a16:colId xmlns:a16="http://schemas.microsoft.com/office/drawing/2014/main" val="2924936706"/>
                    </a:ext>
                  </a:extLst>
                </a:gridCol>
                <a:gridCol w="2852072">
                  <a:extLst>
                    <a:ext uri="{9D8B030D-6E8A-4147-A177-3AD203B41FA5}">
                      <a16:colId xmlns:a16="http://schemas.microsoft.com/office/drawing/2014/main" val="818532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Contingency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897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Electrode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Fabricate w/ shed(s)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130 kV SS electrode</a:t>
                      </a:r>
                    </a:p>
                    <a:p>
                      <a:r>
                        <a:rPr lang="en-US" sz="1600" dirty="0"/>
                        <a:t>200 kV </a:t>
                      </a:r>
                      <a:r>
                        <a:rPr lang="en-US" sz="1600" dirty="0" err="1"/>
                        <a:t>Nb</a:t>
                      </a:r>
                      <a:r>
                        <a:rPr lang="en-US" sz="1600" dirty="0"/>
                        <a:t> electrode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100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High Voltage 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450 kV Glassman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417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350 kV Interface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(2) Tested Spares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28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R350 Socket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(2) Spare on shelf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920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R350-R28 HV 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(1) Spare due July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(1)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Purcahse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add’l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511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200 </a:t>
                      </a:r>
                      <a:r>
                        <a:rPr lang="en-US" sz="1600" dirty="0" err="1"/>
                        <a:t>MOhm</a:t>
                      </a:r>
                      <a:r>
                        <a:rPr lang="en-US" sz="1600" dirty="0"/>
                        <a:t> resistor 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Spare UITF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757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Spare UITF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10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SF6 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Spare UITF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825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SF6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Order cylinder or GTS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463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SF6 Recovery Al Cylinder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Replace 2</a:t>
                      </a:r>
                      <a:r>
                        <a:rPr lang="en-US" sz="1600" baseline="30000" dirty="0"/>
                        <a:t>nd</a:t>
                      </a:r>
                      <a:r>
                        <a:rPr lang="en-US" sz="1600" dirty="0"/>
                        <a:t> cylinder (5 </a:t>
                      </a:r>
                      <a:r>
                        <a:rPr lang="en-US" sz="1600" dirty="0" err="1"/>
                        <a:t>yr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7169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37D181F-F606-6140-B19D-0B23D4B34C8B}"/>
              </a:ext>
            </a:extLst>
          </p:cNvPr>
          <p:cNvSpPr txBox="1"/>
          <p:nvPr/>
        </p:nvSpPr>
        <p:spPr>
          <a:xfrm>
            <a:off x="158262" y="925434"/>
            <a:ext cx="6608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following table is in the context of a 200 </a:t>
            </a:r>
            <a:r>
              <a:rPr lang="en-US" sz="2000" dirty="0" err="1"/>
              <a:t>keV</a:t>
            </a:r>
            <a:r>
              <a:rPr lang="en-US" sz="2000" dirty="0"/>
              <a:t> capable gun.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Items in red </a:t>
            </a:r>
            <a:r>
              <a:rPr lang="en-US" sz="2000" dirty="0"/>
              <a:t>need to be purchased or fabricated.</a:t>
            </a:r>
          </a:p>
        </p:txBody>
      </p:sp>
    </p:spTree>
    <p:extLst>
      <p:ext uri="{BB962C8B-B14F-4D97-AF65-F5344CB8AC3E}">
        <p14:creationId xmlns:p14="http://schemas.microsoft.com/office/powerpoint/2010/main" val="4269472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BE78DE-A147-0B48-AF0B-F497FB8C80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8A9490-B8AB-2046-A80F-6E377E48C9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094447-138E-FA4F-9C0F-1B36D02CBE66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Spares and Contingencies (</a:t>
            </a:r>
            <a:r>
              <a:rPr lang="en-US" sz="2800" dirty="0" err="1"/>
              <a:t>con’t</a:t>
            </a:r>
            <a:r>
              <a:rPr lang="en-US" sz="2800" dirty="0"/>
              <a:t>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E98578-A44A-D44F-A6E6-329942ABD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694684"/>
              </p:ext>
            </p:extLst>
          </p:nvPr>
        </p:nvGraphicFramePr>
        <p:xfrm>
          <a:off x="413799" y="1681459"/>
          <a:ext cx="831640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3325">
                  <a:extLst>
                    <a:ext uri="{9D8B030D-6E8A-4147-A177-3AD203B41FA5}">
                      <a16:colId xmlns:a16="http://schemas.microsoft.com/office/drawing/2014/main" val="3004045647"/>
                    </a:ext>
                  </a:extLst>
                </a:gridCol>
                <a:gridCol w="2741006">
                  <a:extLst>
                    <a:ext uri="{9D8B030D-6E8A-4147-A177-3AD203B41FA5}">
                      <a16:colId xmlns:a16="http://schemas.microsoft.com/office/drawing/2014/main" val="2924936706"/>
                    </a:ext>
                  </a:extLst>
                </a:gridCol>
                <a:gridCol w="2852072">
                  <a:extLst>
                    <a:ext uri="{9D8B030D-6E8A-4147-A177-3AD203B41FA5}">
                      <a16:colId xmlns:a16="http://schemas.microsoft.com/office/drawing/2014/main" val="818532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Contingency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897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SF6 Pressure 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Spare system at UITF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920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Low Voltage Bias Circuit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(X) Spares???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Ground electrode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511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Keithley PS Voltage 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(X) Spares???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757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Keithley PS Current 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(X) Spares???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10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825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463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7169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C8E3E65-C686-044D-984B-0B9BB1B01A81}"/>
              </a:ext>
            </a:extLst>
          </p:cNvPr>
          <p:cNvSpPr txBox="1"/>
          <p:nvPr/>
        </p:nvSpPr>
        <p:spPr>
          <a:xfrm>
            <a:off x="158262" y="925434"/>
            <a:ext cx="6608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following table is in the context of a 200 </a:t>
            </a:r>
            <a:r>
              <a:rPr lang="en-US" sz="2000" dirty="0" err="1"/>
              <a:t>keV</a:t>
            </a:r>
            <a:r>
              <a:rPr lang="en-US" sz="2000" dirty="0"/>
              <a:t> capable gun.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Items in red </a:t>
            </a:r>
            <a:r>
              <a:rPr lang="en-US" sz="2000" dirty="0"/>
              <a:t>need to be purchased or fabricated.</a:t>
            </a:r>
          </a:p>
        </p:txBody>
      </p:sp>
    </p:spTree>
    <p:extLst>
      <p:ext uri="{BB962C8B-B14F-4D97-AF65-F5344CB8AC3E}">
        <p14:creationId xmlns:p14="http://schemas.microsoft.com/office/powerpoint/2010/main" val="520283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3EFD2D-F37B-C54E-919D-C1C0816CBF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897094-74D8-904D-A724-25B05B3F99F5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Summer 2018 SAD Plans and Gun2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96BD1-AAFC-3A4E-88B9-8D4FB6434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21638" y="1734585"/>
            <a:ext cx="4999719" cy="37343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E71C1A-90BD-2C46-9EAE-C75395942B2F}"/>
              </a:ext>
            </a:extLst>
          </p:cNvPr>
          <p:cNvSpPr txBox="1"/>
          <p:nvPr/>
        </p:nvSpPr>
        <p:spPr>
          <a:xfrm>
            <a:off x="4103724" y="1100988"/>
            <a:ext cx="48004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 – June</a:t>
            </a:r>
            <a:endParaRPr lang="en-US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Replace Gun2 electrode one w/ shed + conductive insulator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Install and commission 350 kV HVPS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Replace existing NEG tube w/ one that has two BPM’s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June – July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voltage condition to 200 kV (no beam)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Restore at 130 </a:t>
            </a:r>
            <a:r>
              <a:rPr lang="en-US" dirty="0" err="1"/>
              <a:t>keV</a:t>
            </a:r>
            <a:r>
              <a:rPr lang="en-US" dirty="0"/>
              <a:t> to quantify electrode, HVPS stability, NEG tube BPM’s, PSS kicker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Transition to 200 </a:t>
            </a:r>
            <a:r>
              <a:rPr lang="en-US" dirty="0" err="1"/>
              <a:t>keV</a:t>
            </a:r>
            <a:r>
              <a:rPr lang="en-US" dirty="0"/>
              <a:t> beam, define PSS kicker, test beam line (magnets + choppers at 200 </a:t>
            </a:r>
            <a:r>
              <a:rPr lang="en-US" dirty="0" err="1"/>
              <a:t>keV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Quantify 200 </a:t>
            </a:r>
            <a:r>
              <a:rPr lang="en-US" dirty="0" err="1"/>
              <a:t>keV</a:t>
            </a:r>
            <a:r>
              <a:rPr lang="en-US" dirty="0"/>
              <a:t> beam (lifetime, PQB, transmission/emittance)</a:t>
            </a:r>
          </a:p>
        </p:txBody>
      </p:sp>
    </p:spTree>
    <p:extLst>
      <p:ext uri="{BB962C8B-B14F-4D97-AF65-F5344CB8AC3E}">
        <p14:creationId xmlns:p14="http://schemas.microsoft.com/office/powerpoint/2010/main" val="333532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3995" y="1074779"/>
            <a:ext cx="440005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CEBAF Polarized Inverted Load Lock Gun (Spring 2017)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CE7577-6A1E-564C-95FB-5A78ED9D16C4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CEBAF Gun 2 (130kV)</a:t>
            </a:r>
          </a:p>
        </p:txBody>
      </p:sp>
    </p:spTree>
    <p:extLst>
      <p:ext uri="{BB962C8B-B14F-4D97-AF65-F5344CB8AC3E}">
        <p14:creationId xmlns:p14="http://schemas.microsoft.com/office/powerpoint/2010/main" val="1768423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>
                <a:latin typeface="+mj-lt"/>
                <a:ea typeface="+mj-ea"/>
                <a:cs typeface="+mj-cs"/>
              </a:rPr>
              <a:t>Injector Upgrade Project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16265"/>
            <a:ext cx="4965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Stage 1 - Increase gun voltage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and Wien filters for </a:t>
            </a:r>
            <a:r>
              <a:rPr lang="en-US" sz="2000" b="1" dirty="0"/>
              <a:t>200kV operation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Stage 2 - Locate Wien filters (energy filter) upstream of pre-</a:t>
            </a:r>
            <a:r>
              <a:rPr lang="en-US" sz="2000" dirty="0" err="1"/>
              <a:t>buncher</a:t>
            </a:r>
            <a:r>
              <a:rPr lang="en-US" sz="2000" dirty="0"/>
              <a:t> cavity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Stage 3 - New SRF booster eliminates warm capture, RF deflection and x/y coupling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65571" y="1325903"/>
            <a:ext cx="4127572" cy="5046866"/>
            <a:chOff x="4965571" y="1325903"/>
            <a:chExt cx="4127572" cy="5046866"/>
          </a:xfrm>
        </p:grpSpPr>
        <p:sp>
          <p:nvSpPr>
            <p:cNvPr id="8" name="Multiply 7"/>
            <p:cNvSpPr/>
            <p:nvPr/>
          </p:nvSpPr>
          <p:spPr bwMode="auto">
            <a:xfrm>
              <a:off x="6309341" y="1325903"/>
              <a:ext cx="640073" cy="822951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65571" y="2873659"/>
              <a:ext cx="4127572" cy="3499110"/>
              <a:chOff x="4965571" y="2873659"/>
              <a:chExt cx="4127572" cy="3499110"/>
            </a:xfrm>
          </p:grpSpPr>
          <p:pic>
            <p:nvPicPr>
              <p:cNvPr id="6" name="Picture 5" descr="C:\Users\jhenry\Desktop\print_screen\ScreenShot728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5571" y="2873659"/>
                <a:ext cx="3967685" cy="1938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65571" y="4895441"/>
                <a:ext cx="4127572" cy="147732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28575">
                <a:solidFill>
                  <a:srgbClr val="006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Our new “1/4 </a:t>
                </a:r>
                <a:r>
                  <a:rPr lang="en-US" dirty="0" err="1"/>
                  <a:t>cryomodule</a:t>
                </a:r>
                <a:r>
                  <a:rPr lang="en-US" dirty="0"/>
                  <a:t>”:</a:t>
                </a:r>
              </a:p>
              <a:p>
                <a:pPr algn="ctr"/>
                <a:r>
                  <a:rPr lang="en-US" dirty="0"/>
                  <a:t>2 cell capture section + 7 cell cavity,</a:t>
                </a:r>
              </a:p>
              <a:p>
                <a:pPr algn="ctr"/>
                <a:r>
                  <a:rPr lang="en-US" dirty="0"/>
                  <a:t>should provide 10 MeV beam and introduce no x/y coupling, allow better matching, more adiabatic damping </a:t>
                </a:r>
              </a:p>
            </p:txBody>
          </p:sp>
        </p:grp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V="1">
              <a:off x="6949414" y="1723697"/>
              <a:ext cx="954365" cy="11499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 kV</a:t>
            </a:r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93907"/>
            <a:ext cx="90627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is-IS" sz="600" dirty="0"/>
          </a:p>
          <a:p>
            <a:r>
              <a:rPr lang="is-IS" sz="2800" b="1" dirty="0"/>
              <a:t>Modify spare CEBAF/ILC gun for reliable 200 kV operation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/>
              <a:t>Retain extreme high vacuum (XHV) 1E-12 Torr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/>
              <a:t>Reliable 200 kV operation w/o field emission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1" y="2359302"/>
            <a:ext cx="4316049" cy="3607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4797777" y="2345186"/>
            <a:ext cx="4136299" cy="36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0068" y="6142478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G. Palacios, C.H. Garcia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333D40-9B6E-7B4F-80C0-F7B859AE4AD8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200 kV Gun Design Goals</a:t>
            </a:r>
          </a:p>
        </p:txBody>
      </p:sp>
    </p:spTree>
    <p:extLst>
      <p:ext uri="{BB962C8B-B14F-4D97-AF65-F5344CB8AC3E}">
        <p14:creationId xmlns:p14="http://schemas.microsoft.com/office/powerpoint/2010/main" val="122867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200" y="182282"/>
            <a:ext cx="7886700" cy="444011"/>
          </a:xfrm>
        </p:spPr>
        <p:txBody>
          <a:bodyPr/>
          <a:lstStyle/>
          <a:p>
            <a:r>
              <a:rPr lang="en-US" dirty="0"/>
              <a:t>COMSOL model of gun improvements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3008672" y="6486788"/>
            <a:ext cx="280237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Work of G. Palacios, C.H. Garcia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157795" y="856340"/>
            <a:ext cx="43010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Original CEBAF Inverted Electrode @ 200 kV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5203072" y="838198"/>
            <a:ext cx="29510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Upgraded Electrode @ 200kV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814426" y="5267789"/>
            <a:ext cx="2734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Pure alumina insulator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No triple point shielding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5050835" y="5313956"/>
            <a:ext cx="3511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Mildly conductive alumina insulator for charge dissipation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Triple point shielding to prevent arcing across HV plug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A5EC4-90E3-7E4C-A3EF-11F00866A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82" y="1305021"/>
            <a:ext cx="3674679" cy="3804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261B9-E51F-8C46-8F2C-8EC33C35D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197" y="1305021"/>
            <a:ext cx="4017877" cy="39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2FD64C-1D0E-B345-B9F5-C4186E4A0B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B428CF-DA32-6A46-9F2E-4059609D7E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0DE9D-ADAC-4D45-A281-DE7994A04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1" t="4108" r="16518" b="16491"/>
          <a:stretch/>
        </p:blipFill>
        <p:spPr>
          <a:xfrm>
            <a:off x="1828802" y="1020535"/>
            <a:ext cx="5812970" cy="513047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AAC5CA0-3B55-264D-9BDA-0BB7A6EFEA84}"/>
              </a:ext>
            </a:extLst>
          </p:cNvPr>
          <p:cNvSpPr txBox="1">
            <a:spLocks/>
          </p:cNvSpPr>
          <p:nvPr/>
        </p:nvSpPr>
        <p:spPr>
          <a:xfrm>
            <a:off x="647543" y="114303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Side-by-Side Comparison (May 2018)</a:t>
            </a:r>
          </a:p>
        </p:txBody>
      </p:sp>
    </p:spTree>
    <p:extLst>
      <p:ext uri="{BB962C8B-B14F-4D97-AF65-F5344CB8AC3E}">
        <p14:creationId xmlns:p14="http://schemas.microsoft.com/office/powerpoint/2010/main" val="3613231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47E69-9B6A-C74E-A826-FC4EA1180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93F276-71B0-0F48-97C9-0610183830A3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Testing the 200 kV Electrode/Gun at UITF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9600C-783F-DB49-B1F2-53E1AE305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25626" y="1785889"/>
            <a:ext cx="5282608" cy="3593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D16902-55AA-D34D-9EE5-371630946225}"/>
              </a:ext>
            </a:extLst>
          </p:cNvPr>
          <p:cNvSpPr txBox="1"/>
          <p:nvPr/>
        </p:nvSpPr>
        <p:spPr>
          <a:xfrm>
            <a:off x="505615" y="5531364"/>
            <a:ext cx="29271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HV conditioned to 227 kV (w/ Kr) using the 450 kV Glassman HVPS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54FBAD-9165-3C4B-B958-6B0B0C4E445A}"/>
              </a:ext>
            </a:extLst>
          </p:cNvPr>
          <p:cNvGrpSpPr/>
          <p:nvPr/>
        </p:nvGrpSpPr>
        <p:grpSpPr>
          <a:xfrm>
            <a:off x="3865876" y="931597"/>
            <a:ext cx="5278124" cy="2608621"/>
            <a:chOff x="3865877" y="3782733"/>
            <a:chExt cx="5278124" cy="26086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F484A8-F953-914B-A85D-1888D40CB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5877" y="3782733"/>
              <a:ext cx="5278124" cy="260862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B14268-9477-9D44-B67F-40FAB3D09309}"/>
                </a:ext>
              </a:extLst>
            </p:cNvPr>
            <p:cNvSpPr txBox="1"/>
            <p:nvPr/>
          </p:nvSpPr>
          <p:spPr>
            <a:xfrm>
              <a:off x="4898681" y="4518641"/>
              <a:ext cx="2790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Field emission onset &gt;200 kV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F573D-4368-D843-B849-A1EA80313D5C}"/>
              </a:ext>
            </a:extLst>
          </p:cNvPr>
          <p:cNvGrpSpPr/>
          <p:nvPr/>
        </p:nvGrpSpPr>
        <p:grpSpPr>
          <a:xfrm>
            <a:off x="3865876" y="3577498"/>
            <a:ext cx="5189300" cy="2841522"/>
            <a:chOff x="3865877" y="941211"/>
            <a:chExt cx="5189300" cy="28415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378A9D-0E34-F346-92E2-2B166B8B6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5877" y="941211"/>
              <a:ext cx="5189300" cy="28415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9680B9-D079-634C-8AE6-498564D9F95D}"/>
                </a:ext>
              </a:extLst>
            </p:cNvPr>
            <p:cNvSpPr txBox="1"/>
            <p:nvPr/>
          </p:nvSpPr>
          <p:spPr>
            <a:xfrm>
              <a:off x="4802553" y="1777197"/>
              <a:ext cx="279014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Operated the gun at 200 kV routinely w/ stable vacuum and low radiation monitor levels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41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2DC950-DB5C-AE4C-B75A-237258C7CC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F1DA1A-6744-9343-883A-21A3DEDFB1B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Making 200 </a:t>
            </a:r>
            <a:r>
              <a:rPr lang="en-US" sz="2400" dirty="0" err="1"/>
              <a:t>keV</a:t>
            </a:r>
            <a:r>
              <a:rPr lang="en-US" sz="2400" dirty="0"/>
              <a:t> Beam using the 200 kV Electrode at UITF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4E66B-CC5E-1947-9EFA-22AFA2083FBA}"/>
              </a:ext>
            </a:extLst>
          </p:cNvPr>
          <p:cNvSpPr/>
          <p:nvPr/>
        </p:nvSpPr>
        <p:spPr>
          <a:xfrm>
            <a:off x="0" y="972146"/>
            <a:ext cx="7881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Delivered beam to dumps (upstream of new QCM)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E2F52-F66A-134D-998F-F1BB2B95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07" y="1882634"/>
            <a:ext cx="4657580" cy="368454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5581370-664F-714D-B8EF-EF77C7E3D780}"/>
              </a:ext>
            </a:extLst>
          </p:cNvPr>
          <p:cNvCxnSpPr>
            <a:cxnSpLocks/>
          </p:cNvCxnSpPr>
          <p:nvPr/>
        </p:nvCxnSpPr>
        <p:spPr>
          <a:xfrm flipH="1">
            <a:off x="4503179" y="2810745"/>
            <a:ext cx="2497394" cy="8355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796A2E-5B87-FA4E-84DF-F0465989576E}"/>
              </a:ext>
            </a:extLst>
          </p:cNvPr>
          <p:cNvCxnSpPr>
            <a:cxnSpLocks/>
          </p:cNvCxnSpPr>
          <p:nvPr/>
        </p:nvCxnSpPr>
        <p:spPr>
          <a:xfrm flipH="1" flipV="1">
            <a:off x="4326201" y="3890771"/>
            <a:ext cx="2674372" cy="5963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0127F7-27A1-4343-A5BC-84703AC7B5AC}"/>
              </a:ext>
            </a:extLst>
          </p:cNvPr>
          <p:cNvCxnSpPr>
            <a:cxnSpLocks/>
          </p:cNvCxnSpPr>
          <p:nvPr/>
        </p:nvCxnSpPr>
        <p:spPr>
          <a:xfrm>
            <a:off x="1396186" y="2991821"/>
            <a:ext cx="2738282" cy="5432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1E1F1C-39FE-894D-9A52-30249988F440}"/>
              </a:ext>
            </a:extLst>
          </p:cNvPr>
          <p:cNvSpPr txBox="1"/>
          <p:nvPr/>
        </p:nvSpPr>
        <p:spPr>
          <a:xfrm>
            <a:off x="7000573" y="4212204"/>
            <a:ext cx="155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Incident laser through hole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924FE9-238A-C44E-828B-340B28A79277}"/>
              </a:ext>
            </a:extLst>
          </p:cNvPr>
          <p:cNvSpPr txBox="1"/>
          <p:nvPr/>
        </p:nvSpPr>
        <p:spPr>
          <a:xfrm>
            <a:off x="7053197" y="2443825"/>
            <a:ext cx="2021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Retroreflection from photocathode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4AEF10-6FA0-D94C-94C6-949C9B5AA927}"/>
              </a:ext>
            </a:extLst>
          </p:cNvPr>
          <p:cNvSpPr txBox="1"/>
          <p:nvPr/>
        </p:nvSpPr>
        <p:spPr>
          <a:xfrm>
            <a:off x="104700" y="2274994"/>
            <a:ext cx="155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 </a:t>
            </a:r>
            <a:r>
              <a:rPr lang="en-US" dirty="0" err="1"/>
              <a:t>keV</a:t>
            </a:r>
            <a:r>
              <a:rPr lang="en-US" dirty="0"/>
              <a:t> beam on first viewer</a:t>
            </a:r>
          </a:p>
        </p:txBody>
      </p:sp>
    </p:spTree>
    <p:extLst>
      <p:ext uri="{BB962C8B-B14F-4D97-AF65-F5344CB8AC3E}">
        <p14:creationId xmlns:p14="http://schemas.microsoft.com/office/powerpoint/2010/main" val="50161868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10227</TotalTime>
  <Words>1784</Words>
  <Application>Microsoft Macintosh PowerPoint</Application>
  <PresentationFormat>On-screen Show (4:3)</PresentationFormat>
  <Paragraphs>607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Symbol</vt:lpstr>
      <vt:lpstr>Wingdings</vt:lpstr>
      <vt:lpstr>JLabPowerPointMain-3</vt:lpstr>
      <vt:lpstr>200 kV Gun and Electron Transport  Operations and Concerns from Source Group Perspective</vt:lpstr>
      <vt:lpstr>PowerPoint Presentation</vt:lpstr>
      <vt:lpstr>PowerPoint Presentation</vt:lpstr>
      <vt:lpstr>PowerPoint Presentation</vt:lpstr>
      <vt:lpstr>PowerPoint Presentation</vt:lpstr>
      <vt:lpstr>COMSOL model of gun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Microsoft Office User</cp:lastModifiedBy>
  <cp:revision>333</cp:revision>
  <dcterms:created xsi:type="dcterms:W3CDTF">2016-01-11T21:08:07Z</dcterms:created>
  <dcterms:modified xsi:type="dcterms:W3CDTF">2018-06-12T14:39:56Z</dcterms:modified>
</cp:coreProperties>
</file>