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54"/>
  </p:notesMasterIdLst>
  <p:sldIdLst>
    <p:sldId id="273" r:id="rId6"/>
    <p:sldId id="311" r:id="rId7"/>
    <p:sldId id="350" r:id="rId8"/>
    <p:sldId id="426" r:id="rId9"/>
    <p:sldId id="427" r:id="rId10"/>
    <p:sldId id="422" r:id="rId11"/>
    <p:sldId id="257" r:id="rId12"/>
    <p:sldId id="278" r:id="rId13"/>
    <p:sldId id="258" r:id="rId14"/>
    <p:sldId id="307" r:id="rId15"/>
    <p:sldId id="312" r:id="rId16"/>
    <p:sldId id="272" r:id="rId17"/>
    <p:sldId id="295" r:id="rId18"/>
    <p:sldId id="294" r:id="rId19"/>
    <p:sldId id="296" r:id="rId20"/>
    <p:sldId id="297" r:id="rId21"/>
    <p:sldId id="298" r:id="rId22"/>
    <p:sldId id="438" r:id="rId23"/>
    <p:sldId id="429" r:id="rId24"/>
    <p:sldId id="431" r:id="rId25"/>
    <p:sldId id="430" r:id="rId26"/>
    <p:sldId id="439" r:id="rId27"/>
    <p:sldId id="433" r:id="rId28"/>
    <p:sldId id="340" r:id="rId29"/>
    <p:sldId id="274" r:id="rId30"/>
    <p:sldId id="279" r:id="rId31"/>
    <p:sldId id="280" r:id="rId32"/>
    <p:sldId id="284" r:id="rId33"/>
    <p:sldId id="305" r:id="rId34"/>
    <p:sldId id="283" r:id="rId35"/>
    <p:sldId id="286" r:id="rId36"/>
    <p:sldId id="285" r:id="rId37"/>
    <p:sldId id="287" r:id="rId38"/>
    <p:sldId id="288" r:id="rId39"/>
    <p:sldId id="291" r:id="rId40"/>
    <p:sldId id="322" r:id="rId41"/>
    <p:sldId id="299" r:id="rId42"/>
    <p:sldId id="434" r:id="rId43"/>
    <p:sldId id="435" r:id="rId44"/>
    <p:sldId id="436" r:id="rId45"/>
    <p:sldId id="437" r:id="rId46"/>
    <p:sldId id="289" r:id="rId47"/>
    <p:sldId id="290" r:id="rId48"/>
    <p:sldId id="293" r:id="rId49"/>
    <p:sldId id="292" r:id="rId50"/>
    <p:sldId id="301" r:id="rId51"/>
    <p:sldId id="281" r:id="rId52"/>
    <p:sldId id="32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2010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hzad:Research:DC:Experiment2:Excel%20Data:Yellow:yellow_ru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2\LGNb2_Bef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2033401677"/>
          <c:y val="4.5560739281636002E-2"/>
          <c:w val="0.74499732451258505"/>
          <c:h val="0.78500022352634002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47625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Table_Yellow_50mm_1'!$B$6:$B$13</c:f>
              <c:numCache>
                <c:formatCode>General</c:formatCode>
                <c:ptCount val="8"/>
                <c:pt idx="0">
                  <c:v>12.831299999999979</c:v>
                </c:pt>
                <c:pt idx="1">
                  <c:v>34.155156923076568</c:v>
                </c:pt>
                <c:pt idx="2">
                  <c:v>60.616777358490197</c:v>
                </c:pt>
                <c:pt idx="3">
                  <c:v>157.3374864864835</c:v>
                </c:pt>
                <c:pt idx="4">
                  <c:v>161.03481818181609</c:v>
                </c:pt>
                <c:pt idx="5">
                  <c:v>362.65444444444103</c:v>
                </c:pt>
                <c:pt idx="6">
                  <c:v>605.75888888888403</c:v>
                </c:pt>
                <c:pt idx="7">
                  <c:v>976.61285714284838</c:v>
                </c:pt>
              </c:numCache>
            </c:numRef>
          </c:yVal>
          <c:smooth val="0"/>
        </c:ser>
        <c:ser>
          <c:idx val="1"/>
          <c:order val="1"/>
          <c:tx>
            <c:v>50mm fit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Table_Yellow_50mm_1'!$C$6:$C$13</c:f>
              <c:numCache>
                <c:formatCode>0.00</c:formatCode>
                <c:ptCount val="8"/>
                <c:pt idx="0">
                  <c:v>7.2957376014481357</c:v>
                </c:pt>
                <c:pt idx="1">
                  <c:v>31.803533775108889</c:v>
                </c:pt>
                <c:pt idx="2">
                  <c:v>61.763291326621761</c:v>
                </c:pt>
                <c:pt idx="3">
                  <c:v>115.0183297623548</c:v>
                </c:pt>
                <c:pt idx="4">
                  <c:v>206.21303021764609</c:v>
                </c:pt>
                <c:pt idx="5">
                  <c:v>357.18571490016382</c:v>
                </c:pt>
                <c:pt idx="6">
                  <c:v>599.56386305685305</c:v>
                </c:pt>
                <c:pt idx="7">
                  <c:v>977.95581529395997</c:v>
                </c:pt>
              </c:numCache>
            </c:numRef>
          </c:yVal>
          <c:smooth val="0"/>
        </c:ser>
        <c:ser>
          <c:idx val="8"/>
          <c:order val="2"/>
          <c:tx>
            <c:v>50mm Post Kr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'50mm_Post_Kr2_pivot'!$A$12:$A$17</c:f>
              <c:numCache>
                <c:formatCode>General</c:formatCode>
                <c:ptCount val="6"/>
                <c:pt idx="0">
                  <c:v>180</c:v>
                </c:pt>
                <c:pt idx="1">
                  <c:v>190</c:v>
                </c:pt>
                <c:pt idx="2">
                  <c:v>195</c:v>
                </c:pt>
                <c:pt idx="3">
                  <c:v>200</c:v>
                </c:pt>
                <c:pt idx="4">
                  <c:v>205</c:v>
                </c:pt>
                <c:pt idx="5">
                  <c:v>210</c:v>
                </c:pt>
              </c:numCache>
            </c:numRef>
          </c:xVal>
          <c:yVal>
            <c:numRef>
              <c:f>'50mm_Post_Kr2_pivot'!$B$12:$B$17</c:f>
              <c:numCache>
                <c:formatCode>General</c:formatCode>
                <c:ptCount val="6"/>
                <c:pt idx="0">
                  <c:v>44.576505882352457</c:v>
                </c:pt>
                <c:pt idx="1">
                  <c:v>63.862726086956137</c:v>
                </c:pt>
                <c:pt idx="2">
                  <c:v>87.567807692306957</c:v>
                </c:pt>
                <c:pt idx="3">
                  <c:v>126.93936842105001</c:v>
                </c:pt>
                <c:pt idx="4">
                  <c:v>151.04072727272481</c:v>
                </c:pt>
                <c:pt idx="5">
                  <c:v>281.19317241378508</c:v>
                </c:pt>
              </c:numCache>
            </c:numRef>
          </c:yVal>
          <c:smooth val="0"/>
        </c:ser>
        <c:ser>
          <c:idx val="9"/>
          <c:order val="3"/>
          <c:tx>
            <c:v>50mm post Kr fit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'50mm_Post_Kr2_pivot'!$F$2:$F$47</c:f>
              <c:numCache>
                <c:formatCode>General</c:formatCode>
                <c:ptCount val="46"/>
                <c:pt idx="0">
                  <c:v>180</c:v>
                </c:pt>
                <c:pt idx="1">
                  <c:v>181</c:v>
                </c:pt>
                <c:pt idx="2">
                  <c:v>182</c:v>
                </c:pt>
                <c:pt idx="3">
                  <c:v>183</c:v>
                </c:pt>
                <c:pt idx="4">
                  <c:v>184</c:v>
                </c:pt>
                <c:pt idx="5">
                  <c:v>185</c:v>
                </c:pt>
                <c:pt idx="6">
                  <c:v>186</c:v>
                </c:pt>
                <c:pt idx="7">
                  <c:v>187</c:v>
                </c:pt>
                <c:pt idx="8">
                  <c:v>188</c:v>
                </c:pt>
                <c:pt idx="9">
                  <c:v>189</c:v>
                </c:pt>
                <c:pt idx="10">
                  <c:v>190</c:v>
                </c:pt>
                <c:pt idx="11">
                  <c:v>191</c:v>
                </c:pt>
                <c:pt idx="12">
                  <c:v>192</c:v>
                </c:pt>
                <c:pt idx="13">
                  <c:v>193</c:v>
                </c:pt>
                <c:pt idx="14">
                  <c:v>194</c:v>
                </c:pt>
                <c:pt idx="15">
                  <c:v>195</c:v>
                </c:pt>
                <c:pt idx="16">
                  <c:v>196</c:v>
                </c:pt>
                <c:pt idx="17">
                  <c:v>197</c:v>
                </c:pt>
                <c:pt idx="18">
                  <c:v>198</c:v>
                </c:pt>
                <c:pt idx="19">
                  <c:v>199</c:v>
                </c:pt>
                <c:pt idx="20">
                  <c:v>200</c:v>
                </c:pt>
                <c:pt idx="21">
                  <c:v>201</c:v>
                </c:pt>
                <c:pt idx="22">
                  <c:v>202</c:v>
                </c:pt>
                <c:pt idx="23">
                  <c:v>203</c:v>
                </c:pt>
                <c:pt idx="24">
                  <c:v>204</c:v>
                </c:pt>
                <c:pt idx="25">
                  <c:v>205</c:v>
                </c:pt>
                <c:pt idx="26">
                  <c:v>206</c:v>
                </c:pt>
                <c:pt idx="27">
                  <c:v>207</c:v>
                </c:pt>
                <c:pt idx="28">
                  <c:v>208</c:v>
                </c:pt>
                <c:pt idx="29">
                  <c:v>209</c:v>
                </c:pt>
                <c:pt idx="30">
                  <c:v>210</c:v>
                </c:pt>
                <c:pt idx="31">
                  <c:v>211</c:v>
                </c:pt>
                <c:pt idx="32">
                  <c:v>212</c:v>
                </c:pt>
                <c:pt idx="33">
                  <c:v>213</c:v>
                </c:pt>
                <c:pt idx="34">
                  <c:v>214</c:v>
                </c:pt>
                <c:pt idx="35">
                  <c:v>215</c:v>
                </c:pt>
                <c:pt idx="36">
                  <c:v>216</c:v>
                </c:pt>
                <c:pt idx="37">
                  <c:v>217</c:v>
                </c:pt>
                <c:pt idx="38">
                  <c:v>218</c:v>
                </c:pt>
                <c:pt idx="39">
                  <c:v>219</c:v>
                </c:pt>
                <c:pt idx="40">
                  <c:v>220</c:v>
                </c:pt>
                <c:pt idx="41">
                  <c:v>221</c:v>
                </c:pt>
                <c:pt idx="42">
                  <c:v>222</c:v>
                </c:pt>
                <c:pt idx="43">
                  <c:v>223</c:v>
                </c:pt>
                <c:pt idx="44">
                  <c:v>224</c:v>
                </c:pt>
                <c:pt idx="45">
                  <c:v>225</c:v>
                </c:pt>
              </c:numCache>
            </c:numRef>
          </c:xVal>
          <c:yVal>
            <c:numRef>
              <c:f>'50mm_Post_Kr2_pivot'!$G$2:$G$47</c:f>
              <c:numCache>
                <c:formatCode>0.00</c:formatCode>
                <c:ptCount val="46"/>
                <c:pt idx="0">
                  <c:v>23.23671658367202</c:v>
                </c:pt>
                <c:pt idx="1">
                  <c:v>25.500561473062131</c:v>
                </c:pt>
                <c:pt idx="2">
                  <c:v>27.95808436100236</c:v>
                </c:pt>
                <c:pt idx="3">
                  <c:v>30.623474417813981</c:v>
                </c:pt>
                <c:pt idx="4">
                  <c:v>33.511776462179938</c:v>
                </c:pt>
                <c:pt idx="5">
                  <c:v>36.638930480953611</c:v>
                </c:pt>
                <c:pt idx="6">
                  <c:v>40.02181232317421</c:v>
                </c:pt>
                <c:pt idx="7">
                  <c:v>43.678275575674881</c:v>
                </c:pt>
                <c:pt idx="8">
                  <c:v>47.627194626787897</c:v>
                </c:pt>
                <c:pt idx="9">
                  <c:v>51.888508923758998</c:v>
                </c:pt>
                <c:pt idx="10">
                  <c:v>56.483268428581233</c:v>
                </c:pt>
                <c:pt idx="11">
                  <c:v>61.433680276052343</c:v>
                </c:pt>
                <c:pt idx="12">
                  <c:v>66.763156636945595</c:v>
                </c:pt>
                <c:pt idx="13">
                  <c:v>72.496363788267502</c:v>
                </c:pt>
                <c:pt idx="14">
                  <c:v>78.659272391654852</c:v>
                </c:pt>
                <c:pt idx="15">
                  <c:v>85.279208980048153</c:v>
                </c:pt>
                <c:pt idx="16">
                  <c:v>92.384908651842593</c:v>
                </c:pt>
                <c:pt idx="17">
                  <c:v>100.0065689708251</c:v>
                </c:pt>
                <c:pt idx="18">
                  <c:v>108.1759050692589</c:v>
                </c:pt>
                <c:pt idx="19">
                  <c:v>116.92620595058931</c:v>
                </c:pt>
                <c:pt idx="20">
                  <c:v>126.29239198732191</c:v>
                </c:pt>
                <c:pt idx="21">
                  <c:v>136.31107360873571</c:v>
                </c:pt>
                <c:pt idx="22">
                  <c:v>147.02061117218841</c:v>
                </c:pt>
                <c:pt idx="23">
                  <c:v>158.4611760109</c:v>
                </c:pt>
                <c:pt idx="24">
                  <c:v>170.67481265021729</c:v>
                </c:pt>
                <c:pt idx="25">
                  <c:v>183.70550218350411</c:v>
                </c:pt>
                <c:pt idx="26">
                  <c:v>197.59922679794761</c:v>
                </c:pt>
                <c:pt idx="27">
                  <c:v>212.40403543973619</c:v>
                </c:pt>
                <c:pt idx="28">
                  <c:v>228.17011060723851</c:v>
                </c:pt>
                <c:pt idx="29">
                  <c:v>244.94983626000169</c:v>
                </c:pt>
                <c:pt idx="30">
                  <c:v>262.7978668305966</c:v>
                </c:pt>
                <c:pt idx="31">
                  <c:v>281.77119732555519</c:v>
                </c:pt>
                <c:pt idx="32">
                  <c:v>301.92923450089057</c:v>
                </c:pt>
                <c:pt idx="33">
                  <c:v>323.33386909693871</c:v>
                </c:pt>
                <c:pt idx="34">
                  <c:v>346.04954911654397</c:v>
                </c:pt>
                <c:pt idx="35">
                  <c:v>370.14335412990141</c:v>
                </c:pt>
                <c:pt idx="36">
                  <c:v>395.68507058867692</c:v>
                </c:pt>
                <c:pt idx="37">
                  <c:v>422.747268131373</c:v>
                </c:pt>
                <c:pt idx="38">
                  <c:v>451.40537686124691</c:v>
                </c:pt>
                <c:pt idx="39">
                  <c:v>481.73776557747323</c:v>
                </c:pt>
                <c:pt idx="40">
                  <c:v>513.82582093963026</c:v>
                </c:pt>
                <c:pt idx="41">
                  <c:v>547.75402754502431</c:v>
                </c:pt>
                <c:pt idx="42">
                  <c:v>583.61004889777655</c:v>
                </c:pt>
                <c:pt idx="43">
                  <c:v>621.48480924809303</c:v>
                </c:pt>
                <c:pt idx="44">
                  <c:v>661.47257627958402</c:v>
                </c:pt>
                <c:pt idx="45">
                  <c:v>703.671044622056</c:v>
                </c:pt>
              </c:numCache>
            </c:numRef>
          </c:yVal>
          <c:smooth val="0"/>
        </c:ser>
        <c:ser>
          <c:idx val="10"/>
          <c:order val="4"/>
          <c:tx>
            <c:v>50 Post Heat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'50 post heat1 pivot'!$A$5:$A$15</c:f>
              <c:numCache>
                <c:formatCode>General</c:formatCode>
                <c:ptCount val="11"/>
                <c:pt idx="0">
                  <c:v>150</c:v>
                </c:pt>
                <c:pt idx="1">
                  <c:v>155</c:v>
                </c:pt>
                <c:pt idx="2">
                  <c:v>160</c:v>
                </c:pt>
                <c:pt idx="3">
                  <c:v>165</c:v>
                </c:pt>
                <c:pt idx="4">
                  <c:v>170</c:v>
                </c:pt>
                <c:pt idx="5">
                  <c:v>175</c:v>
                </c:pt>
                <c:pt idx="6">
                  <c:v>180</c:v>
                </c:pt>
                <c:pt idx="7">
                  <c:v>185</c:v>
                </c:pt>
                <c:pt idx="8">
                  <c:v>190</c:v>
                </c:pt>
                <c:pt idx="9">
                  <c:v>195</c:v>
                </c:pt>
                <c:pt idx="10">
                  <c:v>200</c:v>
                </c:pt>
              </c:numCache>
            </c:numRef>
          </c:xVal>
          <c:yVal>
            <c:numRef>
              <c:f>'50 post heat1 pivot'!$B$5:$B$15</c:f>
              <c:numCache>
                <c:formatCode>General</c:formatCode>
                <c:ptCount val="11"/>
                <c:pt idx="0">
                  <c:v>10.12710416666658</c:v>
                </c:pt>
                <c:pt idx="1">
                  <c:v>20.493597560975019</c:v>
                </c:pt>
                <c:pt idx="2">
                  <c:v>25.984519999999581</c:v>
                </c:pt>
                <c:pt idx="3">
                  <c:v>42.60516923076873</c:v>
                </c:pt>
                <c:pt idx="4">
                  <c:v>73.323363636363197</c:v>
                </c:pt>
                <c:pt idx="5">
                  <c:v>134.48066666666671</c:v>
                </c:pt>
                <c:pt idx="6">
                  <c:v>174.3245882352918</c:v>
                </c:pt>
                <c:pt idx="7">
                  <c:v>301.24941176470242</c:v>
                </c:pt>
                <c:pt idx="8">
                  <c:v>459.01719999999659</c:v>
                </c:pt>
                <c:pt idx="9">
                  <c:v>725.19199999999307</c:v>
                </c:pt>
                <c:pt idx="10">
                  <c:v>1117.2914285713721</c:v>
                </c:pt>
              </c:numCache>
            </c:numRef>
          </c:yVal>
          <c:smooth val="0"/>
        </c:ser>
        <c:ser>
          <c:idx val="11"/>
          <c:order val="5"/>
          <c:tx>
            <c:v>50 Post heat fit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 post heat1 pivot'!$F$5:$F$53</c:f>
              <c:numCache>
                <c:formatCode>General</c:formatCode>
                <c:ptCount val="49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</c:numCache>
            </c:numRef>
          </c:xVal>
          <c:yVal>
            <c:numRef>
              <c:f>'50 post heat1 pivot'!$G$5:$G$53</c:f>
              <c:numCache>
                <c:formatCode>0.00</c:formatCode>
                <c:ptCount val="49"/>
                <c:pt idx="0">
                  <c:v>5.3832617930825801</c:v>
                </c:pt>
                <c:pt idx="1">
                  <c:v>6.187203067959028</c:v>
                </c:pt>
                <c:pt idx="2">
                  <c:v>7.098812474518347</c:v>
                </c:pt>
                <c:pt idx="3">
                  <c:v>8.1308155290282667</c:v>
                </c:pt>
                <c:pt idx="4">
                  <c:v>9.2972350895575477</c:v>
                </c:pt>
                <c:pt idx="5">
                  <c:v>10.61350145841037</c:v>
                </c:pt>
                <c:pt idx="6">
                  <c:v>12.09656978693044</c:v>
                </c:pt>
                <c:pt idx="7">
                  <c:v>13.7650451100038</c:v>
                </c:pt>
                <c:pt idx="8">
                  <c:v>15.63931534254076</c:v>
                </c:pt>
                <c:pt idx="9">
                  <c:v>17.741692574749681</c:v>
                </c:pt>
                <c:pt idx="10">
                  <c:v>20.09656300711152</c:v>
                </c:pt>
                <c:pt idx="11">
                  <c:v>22.730545869604342</c:v>
                </c:pt>
                <c:pt idx="12">
                  <c:v>25.672661672912909</c:v>
                </c:pt>
                <c:pt idx="13">
                  <c:v>28.95451014204566</c:v>
                </c:pt>
                <c:pt idx="14">
                  <c:v>32.610458184997682</c:v>
                </c:pt>
                <c:pt idx="15">
                  <c:v>36.677838250800633</c:v>
                </c:pt>
                <c:pt idx="16">
                  <c:v>41.197157432496063</c:v>
                </c:pt>
                <c:pt idx="17">
                  <c:v>46.212317671248393</c:v>
                </c:pt>
                <c:pt idx="18">
                  <c:v>51.770847417967538</c:v>
                </c:pt>
                <c:pt idx="19">
                  <c:v>57.924145108437422</c:v>
                </c:pt>
                <c:pt idx="20">
                  <c:v>64.727734807034395</c:v>
                </c:pt>
                <c:pt idx="21">
                  <c:v>72.24153437269463</c:v>
                </c:pt>
                <c:pt idx="22">
                  <c:v>80.530136498789005</c:v>
                </c:pt>
                <c:pt idx="23">
                  <c:v>89.663102976083906</c:v>
                </c:pt>
                <c:pt idx="24">
                  <c:v>99.715272524899177</c:v>
                </c:pt>
                <c:pt idx="25">
                  <c:v>110.7670825390191</c:v>
                </c:pt>
                <c:pt idx="26">
                  <c:v>122.9049050798148</c:v>
                </c:pt>
                <c:pt idx="27">
                  <c:v>136.22139745441851</c:v>
                </c:pt>
                <c:pt idx="28">
                  <c:v>150.81586770666959</c:v>
                </c:pt>
                <c:pt idx="29">
                  <c:v>166.79465534392119</c:v>
                </c:pt>
                <c:pt idx="30">
                  <c:v>184.27152761667099</c:v>
                </c:pt>
                <c:pt idx="31">
                  <c:v>203.36809166137721</c:v>
                </c:pt>
                <c:pt idx="32">
                  <c:v>224.21422280972911</c:v>
                </c:pt>
                <c:pt idx="33">
                  <c:v>246.948509360109</c:v>
                </c:pt>
                <c:pt idx="34">
                  <c:v>271.71871409897739</c:v>
                </c:pt>
                <c:pt idx="35">
                  <c:v>298.68225285150749</c:v>
                </c:pt>
                <c:pt idx="36">
                  <c:v>328.00669033189951</c:v>
                </c:pt>
                <c:pt idx="37">
                  <c:v>359.87025355464118</c:v>
                </c:pt>
                <c:pt idx="38">
                  <c:v>394.46236305821861</c:v>
                </c:pt>
                <c:pt idx="39">
                  <c:v>431.98418218288151</c:v>
                </c:pt>
                <c:pt idx="40">
                  <c:v>472.64918463360698</c:v>
                </c:pt>
                <c:pt idx="41">
                  <c:v>516.68374054874801</c:v>
                </c:pt>
                <c:pt idx="42">
                  <c:v>564.32772128380736</c:v>
                </c:pt>
                <c:pt idx="43">
                  <c:v>615.83512310841729</c:v>
                </c:pt>
                <c:pt idx="44">
                  <c:v>671.47471000303938</c:v>
                </c:pt>
                <c:pt idx="45">
                  <c:v>731.53067572993086</c:v>
                </c:pt>
                <c:pt idx="46">
                  <c:v>796.30332534093441</c:v>
                </c:pt>
                <c:pt idx="47">
                  <c:v>866.10977627209695</c:v>
                </c:pt>
                <c:pt idx="48">
                  <c:v>941.28467916274826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587648"/>
        <c:axId val="84589568"/>
      </c:scatterChart>
      <c:valAx>
        <c:axId val="84587648"/>
        <c:scaling>
          <c:orientation val="minMax"/>
          <c:max val="2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Voltage(kV)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84589568"/>
        <c:crosses val="autoZero"/>
        <c:crossBetween val="midCat"/>
      </c:valAx>
      <c:valAx>
        <c:axId val="84589568"/>
        <c:scaling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I, 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4587648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524418213956999"/>
          <c:y val="0.55738427414882996"/>
          <c:w val="0.25340642484624498"/>
          <c:h val="0.2419159365642669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Cambria"/>
          <a:cs typeface="Cambri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7948214219806"/>
          <c:y val="0.20319823992589225"/>
          <c:w val="0.73021477949059377"/>
          <c:h val="0.7629658792650964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'50mm_before'!$T$12:$Y$12</c:f>
              <c:numCache>
                <c:formatCode>General</c:formatCode>
                <c:ptCount val="6"/>
                <c:pt idx="0">
                  <c:v>1.4517159282271744E-7</c:v>
                </c:pt>
                <c:pt idx="1">
                  <c:v>1.3938447814451455E-7</c:v>
                </c:pt>
                <c:pt idx="2">
                  <c:v>1.2909222348445823E-7</c:v>
                </c:pt>
                <c:pt idx="3">
                  <c:v>1.2021542604347079E-7</c:v>
                </c:pt>
                <c:pt idx="4">
                  <c:v>1.1248087825069815E-7</c:v>
                </c:pt>
                <c:pt idx="5">
                  <c:v>1.0897519724510805E-7</c:v>
                </c:pt>
              </c:numCache>
            </c:numRef>
          </c:xVal>
          <c:yVal>
            <c:numRef>
              <c:f>'50mm_before'!$T$11:$Y$11</c:f>
              <c:numCache>
                <c:formatCode>General</c:formatCode>
                <c:ptCount val="6"/>
                <c:pt idx="0">
                  <c:v>-25.331982023576131</c:v>
                </c:pt>
                <c:pt idx="1">
                  <c:v>-24.973280900619461</c:v>
                </c:pt>
                <c:pt idx="2">
                  <c:v>-23.992222621988589</c:v>
                </c:pt>
                <c:pt idx="3">
                  <c:v>-23.389259830514305</c:v>
                </c:pt>
                <c:pt idx="4">
                  <c:v>-23.087059757353778</c:v>
                </c:pt>
                <c:pt idx="5">
                  <c:v>-22.954239353813129</c:v>
                </c:pt>
              </c:numCache>
            </c:numRef>
          </c:yVal>
          <c:smooth val="0"/>
        </c:ser>
        <c:ser>
          <c:idx val="1"/>
          <c:order val="1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'40mm_before'!$R$11:$V$11</c:f>
              <c:numCache>
                <c:formatCode>General</c:formatCode>
                <c:ptCount val="5"/>
                <c:pt idx="0">
                  <c:v>1.3681949404151207E-7</c:v>
                </c:pt>
                <c:pt idx="1">
                  <c:v>1.2626422050783554E-7</c:v>
                </c:pt>
                <c:pt idx="2">
                  <c:v>1.1722092627976042E-7</c:v>
                </c:pt>
                <c:pt idx="3">
                  <c:v>1.0938645139413108E-7</c:v>
                </c:pt>
                <c:pt idx="4">
                  <c:v>1.0253360538916682E-7</c:v>
                </c:pt>
              </c:numCache>
            </c:numRef>
          </c:xVal>
          <c:yVal>
            <c:numRef>
              <c:f>'40mm_before'!$R$10:$V$10</c:f>
              <c:numCache>
                <c:formatCode>General</c:formatCode>
                <c:ptCount val="5"/>
                <c:pt idx="0">
                  <c:v>-25.342779947500976</c:v>
                </c:pt>
                <c:pt idx="1">
                  <c:v>-24.453084043905466</c:v>
                </c:pt>
                <c:pt idx="2">
                  <c:v>-23.797126027862959</c:v>
                </c:pt>
                <c:pt idx="3">
                  <c:v>-23.309867630894935</c:v>
                </c:pt>
                <c:pt idx="4">
                  <c:v>-22.839465221971146</c:v>
                </c:pt>
              </c:numCache>
            </c:numRef>
          </c:yVal>
          <c:smooth val="0"/>
        </c:ser>
        <c:ser>
          <c:idx val="2"/>
          <c:order val="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'30mm_before'!$S$11:$W$11</c:f>
              <c:numCache>
                <c:formatCode>General</c:formatCode>
                <c:ptCount val="5"/>
                <c:pt idx="0">
                  <c:v>1.3506395278164342E-7</c:v>
                </c:pt>
                <c:pt idx="1">
                  <c:v>1.237945505638852E-7</c:v>
                </c:pt>
                <c:pt idx="2">
                  <c:v>1.1426090334670289E-7</c:v>
                </c:pt>
                <c:pt idx="3">
                  <c:v>1.0609066508238002E-7</c:v>
                </c:pt>
                <c:pt idx="4">
                  <c:v>9.9010881295855232E-8</c:v>
                </c:pt>
              </c:numCache>
            </c:numRef>
          </c:xVal>
          <c:yVal>
            <c:numRef>
              <c:f>'30mm_before'!$S$10:$W$10</c:f>
              <c:numCache>
                <c:formatCode>General</c:formatCode>
                <c:ptCount val="5"/>
                <c:pt idx="0">
                  <c:v>-25.573696576207027</c:v>
                </c:pt>
                <c:pt idx="1">
                  <c:v>-24.528031324373821</c:v>
                </c:pt>
                <c:pt idx="2">
                  <c:v>-23.900193289234689</c:v>
                </c:pt>
                <c:pt idx="3">
                  <c:v>-23.323354727311138</c:v>
                </c:pt>
                <c:pt idx="4">
                  <c:v>-22.973687183502488</c:v>
                </c:pt>
              </c:numCache>
            </c:numRef>
          </c:yVal>
          <c:smooth val="0"/>
        </c:ser>
        <c:ser>
          <c:idx val="3"/>
          <c:order val="3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xVal>
            <c:numRef>
              <c:f>'20mm_before'!$S$11:$W$11</c:f>
              <c:numCache>
                <c:formatCode>General</c:formatCode>
                <c:ptCount val="5"/>
                <c:pt idx="0">
                  <c:v>1.1987964084059693E-7</c:v>
                </c:pt>
                <c:pt idx="1">
                  <c:v>1.0900727078496223E-7</c:v>
                </c:pt>
                <c:pt idx="2">
                  <c:v>9.9943032471492176E-8</c:v>
                </c:pt>
                <c:pt idx="3">
                  <c:v>9.2270500198382441E-8</c:v>
                </c:pt>
                <c:pt idx="4">
                  <c:v>8.5692005792780754E-8</c:v>
                </c:pt>
              </c:numCache>
            </c:numRef>
          </c:xVal>
          <c:yVal>
            <c:numRef>
              <c:f>'20mm_before'!$S$10:$W$10</c:f>
              <c:numCache>
                <c:formatCode>General</c:formatCode>
                <c:ptCount val="5"/>
                <c:pt idx="0">
                  <c:v>-26.006430348100427</c:v>
                </c:pt>
                <c:pt idx="1">
                  <c:v>-24.351613657270736</c:v>
                </c:pt>
                <c:pt idx="2">
                  <c:v>-23.811855690431514</c:v>
                </c:pt>
                <c:pt idx="3">
                  <c:v>-23.328311409182849</c:v>
                </c:pt>
                <c:pt idx="4">
                  <c:v>-22.989120522065797</c:v>
                </c:pt>
              </c:numCache>
            </c:numRef>
          </c:yVal>
          <c:smooth val="0"/>
        </c:ser>
        <c:ser>
          <c:idx val="4"/>
          <c:order val="4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'50_after'!$J$11:$O$11</c:f>
              <c:numCache>
                <c:formatCode>General</c:formatCode>
                <c:ptCount val="6"/>
                <c:pt idx="0">
                  <c:v>8.9458240893151777E-8</c:v>
                </c:pt>
                <c:pt idx="1">
                  <c:v>8.7226544782108736E-8</c:v>
                </c:pt>
                <c:pt idx="2">
                  <c:v>8.5103485838780521E-8</c:v>
                </c:pt>
                <c:pt idx="3">
                  <c:v>8.3081319996013093E-8</c:v>
                </c:pt>
                <c:pt idx="4">
                  <c:v>8.1153022138545274E-8</c:v>
                </c:pt>
                <c:pt idx="5">
                  <c:v>7.9312204562039039E-8</c:v>
                </c:pt>
              </c:numCache>
            </c:numRef>
          </c:xVal>
          <c:yVal>
            <c:numRef>
              <c:f>'50_after'!$J$10:$O$10</c:f>
              <c:numCache>
                <c:formatCode>General</c:formatCode>
                <c:ptCount val="6"/>
                <c:pt idx="0">
                  <c:v>-26.066040651421559</c:v>
                </c:pt>
                <c:pt idx="1">
                  <c:v>-25.972978086032271</c:v>
                </c:pt>
                <c:pt idx="2">
                  <c:v>-25.643795631802369</c:v>
                </c:pt>
                <c:pt idx="3">
                  <c:v>-25.302859467664131</c:v>
                </c:pt>
                <c:pt idx="4">
                  <c:v>-25.080491629382987</c:v>
                </c:pt>
                <c:pt idx="5">
                  <c:v>-24.787253884010926</c:v>
                </c:pt>
              </c:numCache>
            </c:numRef>
          </c:yVal>
          <c:smooth val="0"/>
        </c:ser>
        <c:ser>
          <c:idx val="5"/>
          <c:order val="5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'40_after'!$K$11:$O$11</c:f>
              <c:numCache>
                <c:formatCode>General</c:formatCode>
                <c:ptCount val="5"/>
                <c:pt idx="0">
                  <c:v>8.1988046142873389E-8</c:v>
                </c:pt>
                <c:pt idx="1">
                  <c:v>7.8076811967614408E-8</c:v>
                </c:pt>
                <c:pt idx="2">
                  <c:v>7.6257873625452129E-8</c:v>
                </c:pt>
                <c:pt idx="3">
                  <c:v>7.4521756626847817E-8</c:v>
                </c:pt>
                <c:pt idx="4">
                  <c:v>7.2862930255604202E-8</c:v>
                </c:pt>
              </c:numCache>
            </c:numRef>
          </c:xVal>
          <c:yVal>
            <c:numRef>
              <c:f>'40_after'!$K$10:$O$10</c:f>
              <c:numCache>
                <c:formatCode>General</c:formatCode>
                <c:ptCount val="5"/>
                <c:pt idx="0">
                  <c:v>-25.86585711197699</c:v>
                </c:pt>
                <c:pt idx="1">
                  <c:v>-25.411487066477548</c:v>
                </c:pt>
                <c:pt idx="2">
                  <c:v>-25.136958349512241</c:v>
                </c:pt>
                <c:pt idx="3">
                  <c:v>-24.853422044562066</c:v>
                </c:pt>
                <c:pt idx="4">
                  <c:v>-24.612660078899037</c:v>
                </c:pt>
              </c:numCache>
            </c:numRef>
          </c:yVal>
          <c:smooth val="0"/>
        </c:ser>
        <c:ser>
          <c:idx val="6"/>
          <c:order val="6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'30_after'!$L$11:$P$11</c:f>
              <c:numCache>
                <c:formatCode>General</c:formatCode>
                <c:ptCount val="5"/>
                <c:pt idx="0">
                  <c:v>7.4239600887906443E-8</c:v>
                </c:pt>
                <c:pt idx="1">
                  <c:v>7.0701857337792826E-8</c:v>
                </c:pt>
                <c:pt idx="2">
                  <c:v>6.9056481296052789E-8</c:v>
                </c:pt>
                <c:pt idx="3">
                  <c:v>6.7485946051735359E-8</c:v>
                </c:pt>
                <c:pt idx="4">
                  <c:v>6.5985258893163726E-8</c:v>
                </c:pt>
              </c:numCache>
            </c:numRef>
          </c:xVal>
          <c:yVal>
            <c:numRef>
              <c:f>'30_after'!$L$10:$P$10</c:f>
              <c:numCache>
                <c:formatCode>General</c:formatCode>
                <c:ptCount val="5"/>
                <c:pt idx="0">
                  <c:v>-25.661931861731443</c:v>
                </c:pt>
                <c:pt idx="1">
                  <c:v>-25.025172440361295</c:v>
                </c:pt>
                <c:pt idx="2">
                  <c:v>-24.764391352375238</c:v>
                </c:pt>
                <c:pt idx="3">
                  <c:v>-24.484158667326227</c:v>
                </c:pt>
                <c:pt idx="4">
                  <c:v>-24.228270394637889</c:v>
                </c:pt>
              </c:numCache>
            </c:numRef>
          </c:yVal>
          <c:smooth val="0"/>
        </c:ser>
        <c:ser>
          <c:idx val="7"/>
          <c:order val="7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'20_after'!$K$11:$O$11</c:f>
              <c:numCache>
                <c:formatCode>General</c:formatCode>
                <c:ptCount val="5"/>
                <c:pt idx="1">
                  <c:v>5.7163435979810547E-8</c:v>
                </c:pt>
                <c:pt idx="2">
                  <c:v>5.5835664472325579E-8</c:v>
                </c:pt>
                <c:pt idx="3">
                  <c:v>5.4568174749123395E-8</c:v>
                </c:pt>
                <c:pt idx="4">
                  <c:v>5.3356952677719072E-8</c:v>
                </c:pt>
              </c:numCache>
            </c:numRef>
          </c:xVal>
          <c:yVal>
            <c:numRef>
              <c:f>'20_after'!$K$10:$O$10</c:f>
              <c:numCache>
                <c:formatCode>General</c:formatCode>
                <c:ptCount val="5"/>
                <c:pt idx="1">
                  <c:v>-24.478313044511847</c:v>
                </c:pt>
                <c:pt idx="2">
                  <c:v>-24.23615131268383</c:v>
                </c:pt>
                <c:pt idx="3">
                  <c:v>-23.955547244152804</c:v>
                </c:pt>
                <c:pt idx="4">
                  <c:v>-23.715219407743206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70400"/>
        <c:axId val="45672320"/>
      </c:scatterChart>
      <c:valAx>
        <c:axId val="45670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1/E (m/V)</a:t>
                </a:r>
              </a:p>
            </c:rich>
          </c:tx>
          <c:layout>
            <c:manualLayout>
              <c:xMode val="edge"/>
              <c:yMode val="edge"/>
              <c:x val="0.42765062817851995"/>
              <c:y val="4.1384900416859662E-3"/>
            </c:manualLayout>
          </c:layout>
          <c:overlay val="0"/>
        </c:title>
        <c:numFmt formatCode="0.0E+00" sourceLinked="0"/>
        <c:majorTickMark val="in"/>
        <c:minorTickMark val="in"/>
        <c:tickLblPos val="high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5672320"/>
        <c:crosses val="autoZero"/>
        <c:crossBetween val="midCat"/>
      </c:valAx>
      <c:valAx>
        <c:axId val="45672320"/>
        <c:scaling>
          <c:orientation val="minMax"/>
          <c:max val="-22"/>
          <c:min val="-26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I/E^2 (A/(v/m)^2)</a:t>
                </a:r>
              </a:p>
            </c:rich>
          </c:tx>
          <c:layout>
            <c:manualLayout>
              <c:xMode val="edge"/>
              <c:yMode val="edge"/>
              <c:x val="1.8775117898995066E-3"/>
              <c:y val="0.30371043693067895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5670400"/>
        <c:crosses val="autoZero"/>
        <c:crossBetween val="midCat"/>
        <c:majorUnit val="1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73695780985123327"/>
          <c:y val="0.29137332098193608"/>
          <c:w val="0.17693034849517153"/>
          <c:h val="0.44503551026709876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0.58413</cdr:x>
      <cdr:y>0.38164</cdr:y>
    </cdr:from>
    <cdr:to>
      <cdr:x>0.66984</cdr:x>
      <cdr:y>0.4686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2336800" y="1003300"/>
          <a:ext cx="3429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0.49673</cdr:x>
      <cdr:y>0.10478</cdr:y>
    </cdr:from>
    <cdr:to>
      <cdr:x>0.93466</cdr:x>
      <cdr:y>0.51737</cdr:y>
    </cdr:to>
    <cdr:grpSp>
      <cdr:nvGrpSpPr>
        <cdr:cNvPr id="7" name="Group 6"/>
        <cdr:cNvGrpSpPr/>
      </cdr:nvGrpSpPr>
      <cdr:grpSpPr>
        <a:xfrm xmlns:a="http://schemas.openxmlformats.org/drawingml/2006/main">
          <a:off x="2786829" y="394500"/>
          <a:ext cx="2456941" cy="1553416"/>
          <a:chOff x="1987161" y="275443"/>
          <a:chExt cx="1751941" cy="1084675"/>
        </a:xfrm>
      </cdr:grpSpPr>
      <cdr:sp macro="" textlink="">
        <cdr:nvSpPr>
          <cdr:cNvPr id="2" name="Text Box 1"/>
          <cdr:cNvSpPr txBox="1"/>
        </cdr:nvSpPr>
        <cdr:spPr>
          <a:xfrm xmlns:a="http://schemas.openxmlformats.org/drawingml/2006/main">
            <a:off x="1987161" y="1131518"/>
            <a:ext cx="3429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(1)</a:t>
            </a:r>
          </a:p>
        </cdr:txBody>
      </cdr:sp>
      <cdr:sp macro="" textlink="">
        <cdr:nvSpPr>
          <cdr:cNvPr id="5" name="Text Box 4"/>
          <cdr:cNvSpPr txBox="1"/>
        </cdr:nvSpPr>
        <cdr:spPr>
          <a:xfrm xmlns:a="http://schemas.openxmlformats.org/drawingml/2006/main">
            <a:off x="3396202" y="870730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(2)</a:t>
            </a:r>
          </a:p>
        </cdr:txBody>
      </cdr:sp>
      <cdr:sp macro="" textlink="">
        <cdr:nvSpPr>
          <cdr:cNvPr id="6" name="Text Box 5"/>
          <cdr:cNvSpPr txBox="1"/>
        </cdr:nvSpPr>
        <cdr:spPr>
          <a:xfrm xmlns:a="http://schemas.openxmlformats.org/drawingml/2006/main">
            <a:off x="3101988" y="275443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(3)</a:t>
            </a:r>
          </a:p>
        </cdr:txBody>
      </cdr:sp>
    </cdr:grpSp>
  </cdr:relSizeAnchor>
  <cdr:relSizeAnchor xmlns:cdr="http://schemas.openxmlformats.org/drawingml/2006/chartDrawing">
    <cdr:from>
      <cdr:x>0.43858</cdr:x>
      <cdr:y>0.29727</cdr:y>
    </cdr:from>
    <cdr:to>
      <cdr:x>0.63453</cdr:x>
      <cdr:y>0.4242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58508" y="1283627"/>
          <a:ext cx="1232468" cy="54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Before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0.77985</cdr:x>
      <cdr:y>0.21485</cdr:y>
    </cdr:from>
    <cdr:to>
      <cdr:x>1</cdr:x>
      <cdr:y>0.34178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75231" y="808929"/>
          <a:ext cx="1235119" cy="47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0.71964</cdr:x>
      <cdr:y>0.03592</cdr:y>
    </cdr:from>
    <cdr:to>
      <cdr:x>0.95711</cdr:x>
      <cdr:y>0.11901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6271" y="155083"/>
          <a:ext cx="1493652" cy="358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Heating</a:t>
          </a:r>
          <a:endParaRPr lang="en-US" sz="1400" dirty="0">
            <a:latin typeface="Cambria"/>
            <a:cs typeface="Cambri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653F4-FF2E-4F82-93CF-64388F01B8B7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wmf"/><Relationship Id="rId5" Type="http://schemas.openxmlformats.org/officeDocument/2006/relationships/image" Target="../media/image2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66.em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emf"/><Relationship Id="rId11" Type="http://schemas.openxmlformats.org/officeDocument/2006/relationships/image" Target="../media/image70.jpe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.jpe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660.png"/><Relationship Id="rId9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0120"/>
            <a:ext cx="8229600" cy="12631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3600" dirty="0" smtClean="0">
                <a:latin typeface="Minion Pro"/>
              </a:rPr>
              <a:t>350 kV Photoelectron Gun with Inverted-Insulator Geometry </a:t>
            </a:r>
            <a:br>
              <a:rPr lang="en-US" sz="3600" dirty="0" smtClean="0">
                <a:latin typeface="Minion Pro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4987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E.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Forman,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Grames,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Hansknecht,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C. Hernandez-Garcia, </a:t>
            </a:r>
            <a:r>
              <a:rPr lang="en-US" sz="2000" u="sng" dirty="0">
                <a:latin typeface="Century Gothic" panose="020B0502020202020204" pitchFamily="34" charset="0"/>
              </a:rPr>
              <a:t>M. </a:t>
            </a:r>
            <a:r>
              <a:rPr lang="en-US" sz="2000" u="sng" dirty="0" err="1" smtClean="0">
                <a:latin typeface="Century Gothic" panose="020B0502020202020204" pitchFamily="34" charset="0"/>
              </a:rPr>
              <a:t>Poelker</a:t>
            </a:r>
            <a:r>
              <a:rPr lang="en-US" sz="2000" dirty="0" smtClean="0">
                <a:latin typeface="Century Gothic" panose="020B0502020202020204" pitchFamily="34" charset="0"/>
              </a:rPr>
              <a:t>, M</a:t>
            </a:r>
            <a:r>
              <a:rPr lang="en-US" sz="2000" dirty="0">
                <a:latin typeface="Century Gothic" panose="020B0502020202020204" pitchFamily="34" charset="0"/>
              </a:rPr>
              <a:t>. Stutzman,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M. BastaniNejad, Md. Abdullah A.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Mamun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, Y. Wang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Polarized Sources, Targets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Workshop, Bochum Germany, Sept. 14-18, 2015</a:t>
            </a:r>
            <a:endParaRPr lang="en-US" sz="1600" dirty="0"/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664277" y="4478482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Sources of Field Emission: micro-protrusions, contamination on surface, material defects and impurities, ionization of desorbed gas, etc.,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Material choices: hardness, work function, grain structures and grain boundaries, electrical conductivity, thermal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Surfaces: generally people assume smooth is better than coarse, although experiments indicate smooth does not guarantee “good”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Mostly, people assume 5 MV/m is “easy” -  </a:t>
            </a:r>
            <a:r>
              <a:rPr lang="en-US" sz="2400" dirty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e want to operate at 10 MV/m or higher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in Vacuum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68" y="964841"/>
            <a:ext cx="6572249" cy="53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8813" y="5163869"/>
            <a:ext cx="438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Spherical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Thin NEG sheet - move ground plane further away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5" y="4795604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200kV Inverted Gun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Century Gothic" panose="020B0502020202020204" pitchFamily="34" charset="0"/>
                <a:ea typeface="+mj-ea"/>
                <a:cs typeface="+mj-cs"/>
              </a:rPr>
              <a:t>“R28” insulator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4808" y="4172777"/>
            <a:ext cx="411042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Maximum Field strength ~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350 kV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350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nsulators and Screening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66441"/>
            <a:ext cx="84201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ZrO-coated R30 insulator, also mildly conductive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dummy electrode with a screening electrode  (shed)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Picture 6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003300" y="35179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at Cable/Insulator Interface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atmosphere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869440"/>
            <a:ext cx="5943600" cy="2890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133757"/>
            <a:ext cx="8229600" cy="1108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Note: Field emission was managed via krypton-processing.  i.e., voltage first applied with ~10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krypton added to gun chamber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0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5" y="1171356"/>
            <a:ext cx="850401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and 1/2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900" y="1842248"/>
            <a:ext cx="9009290" cy="4274367"/>
            <a:chOff x="705634" y="1880384"/>
            <a:chExt cx="7721361" cy="371822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15260" r="1109" b="1329"/>
            <a:stretch/>
          </p:blipFill>
          <p:spPr bwMode="auto">
            <a:xfrm>
              <a:off x="786102" y="1880384"/>
              <a:ext cx="7640893" cy="371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705634" y="3028683"/>
              <a:ext cx="1265361" cy="7703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6102" y="4677243"/>
              <a:ext cx="1105939" cy="3055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3101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73126"/>
            <a:ext cx="5943600" cy="3293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858991"/>
            <a:ext cx="8229600" cy="4540984"/>
            <a:chOff x="457200" y="1858991"/>
            <a:chExt cx="8229600" cy="4540984"/>
          </a:xfrm>
        </p:grpSpPr>
        <p:pic>
          <p:nvPicPr>
            <p:cNvPr id="8" name="Picture 7" descr="Figure potential.png"/>
            <p:cNvPicPr/>
            <p:nvPr/>
          </p:nvPicPr>
          <p:blipFill rotWithShape="1">
            <a:blip r:embed="rId5"/>
            <a:srcRect r="18182"/>
            <a:stretch/>
          </p:blipFill>
          <p:spPr>
            <a:xfrm>
              <a:off x="3273137" y="1858991"/>
              <a:ext cx="4862830" cy="351409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5566236"/>
              <a:ext cx="8229600" cy="83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Note - POISSON does not accurately model the mildly-conductive feature of the black insulator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8012" y="632499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hand, but untested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2" y="364163"/>
            <a:ext cx="842628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Plan Y:  Combine the two features that provided incremental success: screening electrode and doped black R30 insulator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2024464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6" y="1795834"/>
            <a:ext cx="2518046" cy="24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806700"/>
            <a:ext cx="2554664" cy="812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2453" y="4798404"/>
            <a:ext cx="37778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Replace dummy ball with electrode that can hold photocathode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7066"/>
          <a:stretch>
            <a:fillRect/>
          </a:stretch>
        </p:blipFill>
        <p:spPr bwMode="auto">
          <a:xfrm>
            <a:off x="1" y="1285297"/>
            <a:ext cx="9143999" cy="38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trhd"/>
          <p:cNvPicPr>
            <a:picLocks noChangeAspect="1" noChangeArrowheads="1"/>
          </p:cNvPicPr>
          <p:nvPr/>
        </p:nvPicPr>
        <p:blipFill>
          <a:blip r:embed="rId5" cstate="print"/>
          <a:srcRect r="7251"/>
          <a:stretch>
            <a:fillRect/>
          </a:stretch>
        </p:blipFill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987376" y="4016390"/>
            <a:ext cx="7239000" cy="2513682"/>
            <a:chOff x="1143000" y="4191000"/>
            <a:chExt cx="7239000" cy="2513682"/>
          </a:xfrm>
        </p:grpSpPr>
        <p:pic>
          <p:nvPicPr>
            <p:cNvPr id="9" name="Picture 2" descr="C:\Documents and Settings\spata\Local Settings\Temporary Internet Files\Content.IE5\ZIZNZMLE\MCj031083600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4191000"/>
              <a:ext cx="1917700" cy="2513682"/>
            </a:xfrm>
            <a:prstGeom prst="rect">
              <a:avLst/>
            </a:prstGeom>
            <a:noFill/>
          </p:spPr>
        </p:pic>
        <p:pic>
          <p:nvPicPr>
            <p:cNvPr id="10" name="Picture 4" descr="File:Quark structure proton.sv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77000" y="4343400"/>
              <a:ext cx="1905000" cy="1905000"/>
            </a:xfrm>
            <a:prstGeom prst="rect">
              <a:avLst/>
            </a:prstGeom>
            <a:noFill/>
          </p:spPr>
        </p:pic>
        <p:pic>
          <p:nvPicPr>
            <p:cNvPr id="11" name="Picture 5" descr="C:\Documents and Settings\spata\Local Settings\Temporary Internet Files\Content.IE5\PXOH1PLJ\MCj04377970000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5181600"/>
              <a:ext cx="1011863" cy="909637"/>
            </a:xfrm>
            <a:prstGeom prst="rect">
              <a:avLst/>
            </a:prstGeom>
            <a:noFill/>
          </p:spPr>
        </p:pic>
        <p:pic>
          <p:nvPicPr>
            <p:cNvPr id="12" name="Picture 11" descr="File:Quark structure neutron.sv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4724400"/>
              <a:ext cx="1905000" cy="19050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365532" y="6324600"/>
              <a:ext cx="910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Neutron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5943600"/>
              <a:ext cx="785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Proton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8566" y="6019800"/>
              <a:ext cx="934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"/>
            <a:ext cx="8229600" cy="89444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The gap between shed and insulator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/>
          <a:stretch/>
        </p:blipFill>
        <p:spPr bwMode="auto">
          <a:xfrm>
            <a:off x="88900" y="1185839"/>
            <a:ext cx="6624426" cy="5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658" y="2453566"/>
            <a:ext cx="274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Keep field strength low at triple point (metal, insulator, vacuum)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8688" y="906202"/>
            <a:ext cx="5688597" cy="5811156"/>
            <a:chOff x="3415797" y="919844"/>
            <a:chExt cx="5688597" cy="5811156"/>
          </a:xfrm>
        </p:grpSpPr>
        <p:sp>
          <p:nvSpPr>
            <p:cNvPr id="3" name="Rectangle 2"/>
            <p:cNvSpPr/>
            <p:nvPr/>
          </p:nvSpPr>
          <p:spPr>
            <a:xfrm>
              <a:off x="3415797" y="919844"/>
              <a:ext cx="5601232" cy="581115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reduce 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03162" y="1173218"/>
              <a:ext cx="5601232" cy="5304408"/>
              <a:chOff x="2112902" y="1395274"/>
              <a:chExt cx="5601232" cy="5304408"/>
            </a:xfrm>
            <a:solidFill>
              <a:schemeClr val="bg1"/>
            </a:solidFill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395274"/>
                <a:ext cx="3148642" cy="53044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77000" y="1447800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>
                <a:stCxn id="8" idx="1"/>
              </p:cNvCxnSpPr>
              <p:nvPr/>
            </p:nvCxnSpPr>
            <p:spPr>
              <a:xfrm flipH="1">
                <a:off x="5105400" y="1632466"/>
                <a:ext cx="1371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0" y="1981200"/>
                <a:ext cx="106240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MV/m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10" idx="1"/>
              </p:cNvCxnSpPr>
              <p:nvPr/>
            </p:nvCxnSpPr>
            <p:spPr>
              <a:xfrm flipH="1" flipV="1">
                <a:off x="6019800" y="2111633"/>
                <a:ext cx="457200" cy="54233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477000" y="2514600"/>
                <a:ext cx="12371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10.8 MV/m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>
                <a:off x="6248400" y="2699266"/>
                <a:ext cx="228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535509" y="37338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5732692" y="3913002"/>
                <a:ext cx="802817" cy="54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200267" y="1569699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161930" y="1754365"/>
                <a:ext cx="1284302" cy="9415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01747" y="2936354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161930" y="3185636"/>
                <a:ext cx="864833" cy="3576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5410200"/>
                <a:ext cx="13227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 = 1 mm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>
                <a:stCxn id="20" idx="3"/>
              </p:cNvCxnSpPr>
              <p:nvPr/>
            </p:nvCxnSpPr>
            <p:spPr>
              <a:xfrm>
                <a:off x="3761198" y="5594866"/>
                <a:ext cx="265565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125560" y="44196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64170" y="3877946"/>
                <a:ext cx="1054963" cy="53340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112902" y="3549134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169697" y="3721223"/>
                <a:ext cx="843046" cy="12577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85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"/>
            <a:ext cx="4873658" cy="6678367"/>
            <a:chOff x="311085" y="161673"/>
            <a:chExt cx="4873658" cy="66783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3911" y="754143"/>
            <a:ext cx="38177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Combination of doped insulator and shed, SF6 and epoxy receptacle, plus added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the screening electrode, a good design…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93911" y="3141411"/>
            <a:ext cx="3897986" cy="2911039"/>
            <a:chOff x="4801680" y="3228157"/>
            <a:chExt cx="3897986" cy="29110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1525" y="6283633"/>
            <a:ext cx="24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of Yan Wang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2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1" y="0"/>
            <a:ext cx="8567899" cy="65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08665" y="404037"/>
            <a:ext cx="7180855" cy="3742661"/>
            <a:chOff x="1108665" y="404037"/>
            <a:chExt cx="7180855" cy="3742661"/>
          </a:xfrm>
        </p:grpSpPr>
        <p:sp>
          <p:nvSpPr>
            <p:cNvPr id="3" name="Rectangle 2"/>
            <p:cNvSpPr/>
            <p:nvPr/>
          </p:nvSpPr>
          <p:spPr>
            <a:xfrm>
              <a:off x="2105247" y="404037"/>
              <a:ext cx="5231218" cy="374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65" y="570392"/>
              <a:ext cx="4438650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47316" y="1305871"/>
              <a:ext cx="2742204" cy="1938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</a:t>
              </a:r>
              <a:r>
                <a:rPr lang="en-US" sz="2000" dirty="0" smtClean="0"/>
                <a:t>ield strength between capacitor plates </a:t>
              </a:r>
            </a:p>
            <a:p>
              <a:pPr algn="ctr"/>
              <a:r>
                <a:rPr lang="en-US" sz="2000" dirty="0" smtClean="0"/>
                <a:t>~ 4.5 MV/m</a:t>
              </a:r>
            </a:p>
            <a:p>
              <a:pPr algn="ctr"/>
              <a:r>
                <a:rPr lang="en-US" sz="2000" dirty="0" smtClean="0"/>
                <a:t>3 cm gap, +/- 70 kV</a:t>
              </a:r>
            </a:p>
            <a:p>
              <a:pPr algn="ctr"/>
              <a:r>
                <a:rPr lang="en-US" sz="2000" dirty="0" smtClean="0"/>
                <a:t>~ 650 m x </a:t>
              </a:r>
              <a:r>
                <a:rPr lang="en-US" sz="2000" dirty="0"/>
                <a:t>2 = </a:t>
              </a:r>
              <a:r>
                <a:rPr lang="en-US" sz="2000" dirty="0" smtClean="0"/>
                <a:t>1300 m of electrode!</a:t>
              </a:r>
              <a:endParaRPr lang="en-US" sz="2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24479" y="4128286"/>
            <a:ext cx="6605718" cy="2184149"/>
            <a:chOff x="1324479" y="3980342"/>
            <a:chExt cx="6605718" cy="2184149"/>
          </a:xfrm>
        </p:grpSpPr>
        <p:pic>
          <p:nvPicPr>
            <p:cNvPr id="7" name="Picture 2" descr="http://www.bnl.gov/rhic/images/CN8-263-85-AGS-620p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9" y="3980342"/>
              <a:ext cx="6605718" cy="218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88922" y="4128286"/>
              <a:ext cx="1692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AGS Ring at BNL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5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E-field plate module: Similar to the (26) FNAL Tevatron ES-separators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5688"/>
            <a:ext cx="56276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1398588"/>
            <a:ext cx="43846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164263" y="3859213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6577013" y="3967163"/>
            <a:ext cx="954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713163"/>
            <a:ext cx="4813300" cy="261143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4" name="TextBox 10"/>
          <p:cNvSpPr txBox="1">
            <a:spLocks noChangeArrowheads="1"/>
          </p:cNvSpPr>
          <p:nvPr/>
        </p:nvSpPr>
        <p:spPr bwMode="auto">
          <a:xfrm>
            <a:off x="1444625" y="4819650"/>
            <a:ext cx="696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/>
          <p:cNvSpPr/>
          <p:nvPr/>
        </p:nvSpPr>
        <p:spPr>
          <a:xfrm>
            <a:off x="6921500" y="2587624"/>
            <a:ext cx="69850" cy="29527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553994" y="1988345"/>
            <a:ext cx="969965" cy="120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7" name="TextBox 13"/>
          <p:cNvSpPr txBox="1">
            <a:spLocks noChangeArrowheads="1"/>
          </p:cNvSpPr>
          <p:nvPr/>
        </p:nvSpPr>
        <p:spPr bwMode="auto">
          <a:xfrm>
            <a:off x="6578600" y="131286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Beam position</a:t>
            </a:r>
          </a:p>
        </p:txBody>
      </p:sp>
      <p:pic>
        <p:nvPicPr>
          <p:cNvPr id="12" name="Picture 6" descr="P61803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592" y="2882899"/>
            <a:ext cx="5174918" cy="385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6562" y="4543425"/>
            <a:ext cx="2961409" cy="206210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How is field emission a problem for Ring EDM?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909"/>
            <a:ext cx="8686800" cy="964841"/>
          </a:xfrm>
        </p:spPr>
        <p:txBody>
          <a:bodyPr>
            <a:no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Emission: Things we’ve been Studying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Electropolished stainless steel: speed the process?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BCP-d niobium: expensive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snow, high pressure rinsing…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802" y="962838"/>
            <a:ext cx="6868391" cy="3137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244249"/>
            <a:ext cx="8229600" cy="21239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Spellman -225kV supply, small “R28” inverted insulators, variable cathode/anode gap from to 10 to 50mm, field strength to ~ 20 MV/m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Build a test stand that resembles an actual gun (tests with small gaps and high field strength but low voltage, don’t appear to be very useful)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1067447"/>
            <a:ext cx="8229600" cy="523617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300 </a:t>
            </a:r>
            <a:r>
              <a:rPr lang="en-GB" sz="2400" dirty="0" smtClean="0">
                <a:latin typeface="Century Gothic" panose="020B0502020202020204" pitchFamily="34" charset="0"/>
              </a:rPr>
              <a:t>grit paper </a:t>
            </a:r>
            <a:r>
              <a:rPr lang="en-GB" sz="2400" dirty="0">
                <a:latin typeface="Century Gothic" panose="020B0502020202020204" pitchFamily="34" charset="0"/>
              </a:rPr>
              <a:t>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Silicon carbide polishing with 600 grit paper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6mm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3mm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610452">
            <a:off x="833491" y="2499333"/>
            <a:ext cx="74770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months later and the electrode is ready for high voltage!  </a:t>
            </a:r>
          </a:p>
          <a:p>
            <a:pPr algn="ctr"/>
            <a:r>
              <a:rPr lang="en-US" sz="4000" dirty="0" smtClean="0"/>
              <a:t>Maybe it will work!?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</a:t>
            </a:r>
            <a:r>
              <a:rPr lang="en-US" sz="1200" noProof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Gas Conditioning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3" y="4527480"/>
            <a:ext cx="4683052" cy="18911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Field emission ionizes inert gas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Ions bombard electrode, hopefully near field emitter, which can be sputtered away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And ions get implanted, increasing work function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79891" y="1074736"/>
            <a:ext cx="4128439" cy="5229187"/>
            <a:chOff x="-81399" y="1151753"/>
            <a:chExt cx="4450557" cy="59340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399" y="1151753"/>
              <a:ext cx="4450557" cy="5934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4530" y="6197600"/>
              <a:ext cx="135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Gas Bottle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82" y="1577965"/>
              <a:ext cx="1283822" cy="41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Leak Valve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4551"/>
          <a:stretch/>
        </p:blipFill>
        <p:spPr bwMode="auto">
          <a:xfrm>
            <a:off x="363682" y="964841"/>
            <a:ext cx="3870858" cy="356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Benefits of implantation are reversible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04606592"/>
              </p:ext>
            </p:extLst>
          </p:nvPr>
        </p:nvGraphicFramePr>
        <p:xfrm>
          <a:off x="3260807" y="2036617"/>
          <a:ext cx="5610350" cy="376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36617"/>
            <a:ext cx="2570064" cy="342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38203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C. Hernandez-Garcia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5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88839" y="913459"/>
            <a:ext cx="576632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Sputtering and Implantation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26947" y="2109227"/>
            <a:ext cx="4790209" cy="3288389"/>
            <a:chOff x="4166754" y="2640845"/>
            <a:chExt cx="4790209" cy="328838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5601498" y="5559902"/>
              <a:ext cx="1920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Sputtering Yield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754" y="2640845"/>
              <a:ext cx="4790209" cy="2951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41588" y="2196710"/>
            <a:ext cx="8660823" cy="3288389"/>
            <a:chOff x="5019886" y="1034034"/>
            <a:chExt cx="8660823" cy="3288389"/>
          </a:xfrm>
        </p:grpSpPr>
        <p:sp>
          <p:nvSpPr>
            <p:cNvPr id="4" name="Rectangle 3"/>
            <p:cNvSpPr/>
            <p:nvPr/>
          </p:nvSpPr>
          <p:spPr>
            <a:xfrm>
              <a:off x="5019886" y="1034034"/>
              <a:ext cx="8660823" cy="328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59289" y="1057528"/>
              <a:ext cx="8572500" cy="2907538"/>
              <a:chOff x="3397827" y="2734447"/>
              <a:chExt cx="8572500" cy="29075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397827" y="2734447"/>
                <a:ext cx="8572500" cy="2383624"/>
                <a:chOff x="0" y="3655655"/>
                <a:chExt cx="8572500" cy="2383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79320"/>
                  <a:ext cx="4457700" cy="2359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078181" y="3719645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Helium</a:t>
                  </a:r>
                  <a:endParaRPr lang="en-US" dirty="0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8499" y="3655655"/>
                  <a:ext cx="4304001" cy="238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47712" y="3676838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Krypton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817156" y="5272653"/>
                <a:ext cx="16081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Implantation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1998787"/>
            <a:ext cx="8842663" cy="3685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Helium: provides a shallow implantation depth, so it seems to work best when FE turns ON at lower voltages, and/or with small gaps (10 to 20mm), don’t expect much sputtering</a:t>
            </a:r>
          </a:p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Krypton: can work at any voltage, good for larger gaps (30 to 50mm), sometimes too much sputtering creates a new field emitters</a:t>
            </a:r>
            <a:endParaRPr lang="en-US" sz="24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New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for New Initiatives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Compact 10 MeV accelerator to commission new hardware destined for CEBAF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HDIce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SRF capture section for injector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bed to improve beam quality for demanding parity-violation experiments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oad-locked gun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JLab’s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FEL/ERL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DarkLight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and other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DC high voltage gun, but with CsK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Sb photocathode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Electron Ion Collider (MEIC, eRHIC, LHeC)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igh average current polarized beams and very high current un-polarized beams for cooling proton beams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Magnetized beam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Powerful Technique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43" y="982595"/>
            <a:ext cx="3260357" cy="5236179"/>
          </a:xfrm>
        </p:spPr>
        <p:txBody>
          <a:bodyPr>
            <a:normAutofit lnSpcReduction="10000"/>
          </a:bodyPr>
          <a:lstStyle/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 can turn a BAD electrode into a GOOD electrode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TURN OFF ion pump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NEG pumps don’t pump inert gas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Set voltage to excite field emitter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 gas at 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orr, apply voltage and watch for sharp decrease in FE current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3505"/>
            <a:ext cx="5715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802" y="5774555"/>
            <a:ext cx="3865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Perhaps 316L is better than 304L?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 to V curves for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8993" y="819083"/>
            <a:ext cx="8769927" cy="5396047"/>
            <a:chOff x="0" y="578446"/>
            <a:chExt cx="9144000" cy="5870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78446"/>
              <a:ext cx="9144000" cy="5870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5512" y="772548"/>
              <a:ext cx="948005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/>
                  <a:cs typeface="Cambria"/>
                </a:rPr>
                <a:t>304-SS</a:t>
              </a:r>
              <a:endParaRPr lang="en-US" b="1" dirty="0">
                <a:solidFill>
                  <a:srgbClr val="0070C0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5789" y="785642"/>
              <a:ext cx="169598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Fine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580" y="3513777"/>
              <a:ext cx="1838048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Large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0053" y="3634943"/>
              <a:ext cx="204737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Single Crystal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175" y="61419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0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Buffered Chemical Polishing of Niobium 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1171356"/>
            <a:ext cx="8562108" cy="5236179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600 grit paper, if necessary, 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Buffered-chemical polishing to remove ~ 100 </a:t>
            </a:r>
            <a:r>
              <a:rPr lang="en-GB" sz="2400" dirty="0">
                <a:latin typeface="Symbol" panose="05050102010706020507" pitchFamily="18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material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829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93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FE results of BCP-ed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strength at which the electrode exhibited 100pA of field emission, post krypton gas conditioning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“&gt;” symbol….the electrode did not produce 100pA of field emission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652982"/>
            <a:ext cx="9144000" cy="1740196"/>
            <a:chOff x="0" y="2489200"/>
            <a:chExt cx="9144000" cy="1740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28900"/>
              <a:ext cx="9144000" cy="15749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175000" y="2489200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30800" y="2502048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58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Niobium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More evidence that there’s more to field emission than topography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6904" y="1826938"/>
            <a:ext cx="6696738" cy="4486905"/>
            <a:chOff x="828842" y="230833"/>
            <a:chExt cx="7486316" cy="5756688"/>
          </a:xfrm>
        </p:grpSpPr>
        <p:grpSp>
          <p:nvGrpSpPr>
            <p:cNvPr id="8" name="Group 7"/>
            <p:cNvGrpSpPr/>
            <p:nvPr/>
          </p:nvGrpSpPr>
          <p:grpSpPr>
            <a:xfrm>
              <a:off x="828842" y="230833"/>
              <a:ext cx="7486316" cy="5756688"/>
              <a:chOff x="828842" y="1"/>
              <a:chExt cx="7486316" cy="5756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28842" y="1"/>
                <a:ext cx="7486316" cy="5756688"/>
                <a:chOff x="828842" y="1"/>
                <a:chExt cx="7486316" cy="575668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828842" y="1"/>
                  <a:ext cx="7486316" cy="5756688"/>
                  <a:chOff x="828842" y="1"/>
                  <a:chExt cx="7486316" cy="5756688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8842" y="1"/>
                    <a:ext cx="7486316" cy="5756688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7472" y="133699"/>
                    <a:ext cx="2864427" cy="46166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SS Roughness: </a:t>
                    </a:r>
                    <a:r>
                      <a:rPr lang="en-US" sz="1600" dirty="0">
                        <a:solidFill>
                          <a:srgbClr val="FFFFFF"/>
                        </a:solidFill>
                      </a:rPr>
                      <a:t>10.9 </a:t>
                    </a:r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nm </a:t>
                    </a:r>
                    <a:br>
                      <a:rPr lang="en-US" sz="1600" dirty="0" smtClean="0">
                        <a:solidFill>
                          <a:srgbClr val="FFFFFF"/>
                        </a:solidFill>
                      </a:rPr>
                    </a:br>
                    <a:endParaRPr lang="en-US" sz="8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749800" y="99488"/>
                  <a:ext cx="2984500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FGNb Roughness: 215.1 nm</a:t>
                  </a:r>
                  <a:br>
                    <a:rPr lang="en-US" sz="1600" dirty="0" smtClean="0">
                      <a:solidFill>
                        <a:schemeClr val="bg1"/>
                      </a:solidFill>
                    </a:rPr>
                  </a:br>
                  <a:r>
                    <a:rPr lang="en-US" sz="80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79642" y="2959101"/>
                  <a:ext cx="3019258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FFFF"/>
                      </a:solidFill>
                    </a:rPr>
                    <a:t>LGNb Roughness: </a:t>
                  </a:r>
                  <a:r>
                    <a:rPr lang="en-US" sz="1600" dirty="0">
                      <a:solidFill>
                        <a:srgbClr val="FFFFFF"/>
                      </a:solidFill>
                    </a:rPr>
                    <a:t>141.01 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nm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00900" y="2933702"/>
                <a:ext cx="558800" cy="4825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3300" y="3164534"/>
              <a:ext cx="2832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SCNb Roughness: </a:t>
              </a:r>
              <a:r>
                <a:rPr lang="en-US" sz="1600" dirty="0">
                  <a:solidFill>
                    <a:srgbClr val="FFFFFF"/>
                  </a:solidFill>
                </a:rPr>
                <a:t>17.6 </a:t>
              </a:r>
              <a:r>
                <a:rPr lang="en-US" sz="1600" dirty="0" smtClean="0">
                  <a:solidFill>
                    <a:srgbClr val="FFFFFF"/>
                  </a:solidFill>
                </a:rPr>
                <a:t>nm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098" y="4506540"/>
            <a:ext cx="25624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one performed best!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0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Aluminum is cheap and easy to machine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Takes just hours to polish to mirror-like finish with silicon-carbide paper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thermal conductor, compared to steel, a nice feature when gun provides high current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used a “boutique” vendor to coat our small electrodes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an industrial TiN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coating provide the same benefit? Need to test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Surface Images Al and TiN-Al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2780" y="932208"/>
            <a:ext cx="8384020" cy="4241124"/>
            <a:chOff x="0" y="0"/>
            <a:chExt cx="14040" cy="7148"/>
          </a:xfrm>
        </p:grpSpPr>
        <p:pic>
          <p:nvPicPr>
            <p:cNvPr id="9" name="Picture 6" descr="AL_3_electrode_400grit_X1000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AL_3_electrode_600grit_X1000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111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AL_1_electrode_800grit_02_X1000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AL_3_electrode_HV_BenchMark_09X1000_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" y="3747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05" y="2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400 grit</a:t>
              </a:r>
              <a:endParaRPr lang="en-US" altLang="en-US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669" y="1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600 grit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1232" y="0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800 grit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29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1200 grit</a:t>
              </a:r>
            </a:p>
          </p:txBody>
        </p:sp>
        <p:pic>
          <p:nvPicPr>
            <p:cNvPr id="17" name="Picture 14" descr="Al_2_TiN coated_electrode_no_HV_spt_04_X1000_01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745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8104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TiN coated: 1200 grit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81243" y="5330537"/>
            <a:ext cx="8248131" cy="105842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Note, the black spots are voids and defects, not particulate contamination from sand paper polishing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43953" y="926959"/>
            <a:ext cx="4649379" cy="5486259"/>
            <a:chOff x="3852544" y="163794"/>
            <a:chExt cx="5062476" cy="618144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3852544" y="163794"/>
              <a:ext cx="2743200" cy="6181448"/>
              <a:chOff x="0" y="0"/>
              <a:chExt cx="27432" cy="61817"/>
            </a:xfrm>
          </p:grpSpPr>
          <p:pic>
            <p:nvPicPr>
              <p:cNvPr id="12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5"/>
              <a:stretch>
                <a:fillRect/>
              </a:stretch>
            </p:blipFill>
            <p:spPr bwMode="auto">
              <a:xfrm>
                <a:off x="0" y="39243"/>
                <a:ext cx="27432" cy="2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20" b="6323"/>
              <a:stretch>
                <a:fillRect/>
              </a:stretch>
            </p:blipFill>
            <p:spPr bwMode="auto">
              <a:xfrm>
                <a:off x="0" y="19716"/>
                <a:ext cx="27432" cy="2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8" b="7117"/>
              <a:stretch>
                <a:fillRect/>
              </a:stretch>
            </p:blipFill>
            <p:spPr bwMode="auto">
              <a:xfrm>
                <a:off x="0" y="0"/>
                <a:ext cx="27432" cy="20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/>
            <a:stretch/>
          </p:blipFill>
          <p:spPr bwMode="auto">
            <a:xfrm>
              <a:off x="6605270" y="4158200"/>
              <a:ext cx="2309750" cy="2185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5" b="6928"/>
            <a:stretch/>
          </p:blipFill>
          <p:spPr bwMode="auto">
            <a:xfrm>
              <a:off x="6572250" y="2196718"/>
              <a:ext cx="2329354" cy="20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0" b="8196"/>
            <a:stretch/>
          </p:blipFill>
          <p:spPr bwMode="auto">
            <a:xfrm>
              <a:off x="6614020" y="225425"/>
              <a:ext cx="2301000" cy="201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91252" y="1022002"/>
            <a:ext cx="3919711" cy="5165301"/>
            <a:chOff x="191252" y="1022002"/>
            <a:chExt cx="3919711" cy="5165301"/>
          </a:xfrm>
        </p:grpSpPr>
        <p:sp>
          <p:nvSpPr>
            <p:cNvPr id="3" name="TextBox 2"/>
            <p:cNvSpPr txBox="1"/>
            <p:nvPr/>
          </p:nvSpPr>
          <p:spPr>
            <a:xfrm>
              <a:off x="2279153" y="1022002"/>
              <a:ext cx="1794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Bare aluminum: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asily damaged with high voltage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3124" y="4731432"/>
              <a:ext cx="19109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Diamond-paste polished  Ti-alloy: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a traditional “hard” electrode</a:t>
              </a:r>
              <a:endParaRPr lang="en-US" dirty="0"/>
            </a:p>
          </p:txBody>
        </p:sp>
        <p:pic>
          <p:nvPicPr>
            <p:cNvPr id="18" name="Picture 10" descr="AL_3_electrode_He_processed_02X5000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1127543"/>
              <a:ext cx="1907233" cy="1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1252" y="2901322"/>
              <a:ext cx="3919711" cy="1465119"/>
              <a:chOff x="0" y="3027188"/>
              <a:chExt cx="3919711" cy="1465119"/>
            </a:xfrm>
          </p:grpSpPr>
          <p:pic>
            <p:nvPicPr>
              <p:cNvPr id="17" name="Picture 2" descr="G:\my_pix\1107141708a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7188"/>
                <a:ext cx="1953491" cy="1465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953491" y="3027188"/>
                <a:ext cx="1966220" cy="1465119"/>
                <a:chOff x="2053309" y="3027188"/>
                <a:chExt cx="1966220" cy="1465119"/>
              </a:xfrm>
            </p:grpSpPr>
            <p:pic>
              <p:nvPicPr>
                <p:cNvPr id="19" name="Picture 14" descr="Al_2_TiN coated_electrode_no_HV_spt_04_X1000_01b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309" y="3027188"/>
                  <a:ext cx="1966220" cy="1465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406342" y="3033420"/>
                  <a:ext cx="12601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TiN-coated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aluminum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4690778"/>
              <a:ext cx="1942596" cy="149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28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36"/>
            <a:ext cx="8229600" cy="1143000"/>
          </a:xfrm>
        </p:spPr>
        <p:txBody>
          <a:bodyPr/>
          <a:lstStyle/>
          <a:p>
            <a:r>
              <a:rPr lang="en-US" altLang="zh-CN" sz="2800" dirty="0">
                <a:latin typeface="Palatino Linotype" pitchFamily="18" charset="0"/>
              </a:rPr>
              <a:t>Surface </a:t>
            </a:r>
            <a:r>
              <a:rPr lang="en-US" altLang="zh-CN" sz="2800" dirty="0" smtClean="0">
                <a:latin typeface="Palatino Linotype" pitchFamily="18" charset="0"/>
              </a:rPr>
              <a:t>Appearance before HV testing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pic>
        <p:nvPicPr>
          <p:cNvPr id="5" name="Picture 4" descr="AL_3_electrode_HV_BenchMark_09X100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7938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l_2_TiN coated_electrode_no_HV_spt_04_X1000_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7938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l_2_TiN coated_electrode_no_HV_spt_01_X10000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0179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_3_electrode_HV_BenchMark_08X10000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0179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28725" y="1274763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en-US" b="1">
                <a:latin typeface="Palatino Linotype" pitchFamily="18" charset="0"/>
              </a:rPr>
              <a:t>Uncoated Al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79963" y="1316038"/>
            <a:ext cx="287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en-US" b="1">
                <a:latin typeface="Palatino Linotype" pitchFamily="18" charset="0"/>
              </a:rPr>
              <a:t>TiN Coated Al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521869" y="680724"/>
            <a:ext cx="17827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800" dirty="0">
                <a:latin typeface="Palatino Linotype" pitchFamily="18" charset="0"/>
              </a:rPr>
              <a:t>1200 grit polished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2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7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Surface images of bare aluminum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pic>
        <p:nvPicPr>
          <p:cNvPr id="8193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853979"/>
            <a:ext cx="6400800" cy="24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954" y="3392270"/>
            <a:ext cx="66030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SEM images of HV-conditioned Al electrode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	(a) prior to He processing and (b) post-He processing.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350" y="4626813"/>
            <a:ext cx="727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Lots of craters developed </a:t>
            </a:r>
            <a:r>
              <a:rPr lang="en-US" sz="2000" u="sng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during gas conditioning </a:t>
            </a: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at the </a:t>
            </a:r>
            <a:r>
              <a:rPr lang="en-US" sz="2000" dirty="0">
                <a:solidFill>
                  <a:srgbClr val="C00000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ield emitted  sites</a:t>
            </a:r>
          </a:p>
        </p:txBody>
      </p:sp>
      <p:sp>
        <p:nvSpPr>
          <p:cNvPr id="8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217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21"/>
          <a:stretch/>
        </p:blipFill>
        <p:spPr bwMode="auto">
          <a:xfrm>
            <a:off x="-2030" y="2447409"/>
            <a:ext cx="9146030" cy="39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458" y="5862364"/>
            <a:ext cx="6515100" cy="8362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 MeV beam to commission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HDIce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2486" y="307523"/>
            <a:ext cx="7685117" cy="2478440"/>
            <a:chOff x="1477204" y="307523"/>
            <a:chExt cx="7685117" cy="24784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11508" r="38677" b="11660"/>
            <a:stretch/>
          </p:blipFill>
          <p:spPr bwMode="auto">
            <a:xfrm>
              <a:off x="1738951" y="307523"/>
              <a:ext cx="6938128" cy="213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77204" y="2447409"/>
              <a:ext cx="7685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350kV inverted gun + chopper +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buncher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+ “traditional”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JLab</a:t>
              </a:r>
              <a:r>
                <a:rPr lang="en-US" sz="1600" dirty="0" smtClean="0">
                  <a:latin typeface="Century Gothic" panose="020B0502020202020204" pitchFamily="34" charset="0"/>
                </a:rPr>
                <a:t> ¼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cryomodule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0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Palatino Linotype" panose="02040502050505030304" pitchFamily="18" charset="0"/>
              </a:rPr>
              <a:t>Surface images of bare aluminum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0328" y="4294949"/>
            <a:ext cx="477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No silica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Lots of oxide formation in the FE sites</a:t>
            </a:r>
          </a:p>
        </p:txBody>
      </p:sp>
      <p:pic>
        <p:nvPicPr>
          <p:cNvPr id="5124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09" y="723900"/>
            <a:ext cx="6400800" cy="24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1905" y="3114676"/>
            <a:ext cx="87956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SEM and EDS of post-He processed and HV conditioned bare Al electrode depicting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(a) a field emission site, and (b) the chemical analysis of the emitted area.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26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80880"/>
          </a:xfrm>
        </p:spPr>
        <p:txBody>
          <a:bodyPr/>
          <a:lstStyle/>
          <a:p>
            <a:r>
              <a:rPr lang="en-US" sz="2800" dirty="0" smtClean="0">
                <a:latin typeface="Palatino Linotype" panose="02040502050505030304" pitchFamily="18" charset="0"/>
              </a:rPr>
              <a:t>Surface images of </a:t>
            </a:r>
            <a:r>
              <a:rPr lang="en-US" sz="2800" dirty="0" err="1" smtClean="0">
                <a:latin typeface="Palatino Linotype" panose="02040502050505030304" pitchFamily="18" charset="0"/>
              </a:rPr>
              <a:t>TiN</a:t>
            </a:r>
            <a:r>
              <a:rPr lang="en-US" sz="2800" dirty="0" smtClean="0">
                <a:latin typeface="Palatino Linotype" panose="02040502050505030304" pitchFamily="18" charset="0"/>
              </a:rPr>
              <a:t> coated Al6061 electrode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3073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53588"/>
            <a:ext cx="6400800" cy="24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80160" y="3801800"/>
            <a:ext cx="726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(a) prior to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TiN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coating and 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(b)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post-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TiN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coating.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45360" y="810514"/>
            <a:ext cx="4866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As fabricated and before HV application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852554"/>
            <a:ext cx="7498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			800 grit		1200 </a:t>
            </a:r>
            <a:r>
              <a:rPr lang="en-US" dirty="0"/>
              <a:t>grit </a:t>
            </a:r>
            <a:r>
              <a:rPr lang="en-US" dirty="0" smtClean="0"/>
              <a:t>	    1200 grit								</a:t>
            </a: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u="sng" dirty="0" smtClean="0"/>
              <a:t>uncoated</a:t>
            </a:r>
            <a:r>
              <a:rPr lang="en-US" dirty="0" smtClean="0"/>
              <a:t>	       </a:t>
            </a:r>
            <a:r>
              <a:rPr lang="en-US" u="sng" dirty="0" smtClean="0"/>
              <a:t>uncoated</a:t>
            </a:r>
            <a:r>
              <a:rPr lang="en-US" dirty="0" smtClean="0"/>
              <a:t>	    </a:t>
            </a:r>
            <a:r>
              <a:rPr lang="en-US" u="sng" dirty="0" err="1" smtClean="0"/>
              <a:t>TiN</a:t>
            </a:r>
            <a:r>
              <a:rPr lang="en-US" u="sng" dirty="0" smtClean="0"/>
              <a:t> coated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RMS </a:t>
            </a:r>
            <a:r>
              <a:rPr lang="en-US" dirty="0">
                <a:solidFill>
                  <a:srgbClr val="C00000"/>
                </a:solidFill>
              </a:rPr>
              <a:t>roughness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20 </a:t>
            </a:r>
            <a:r>
              <a:rPr lang="en-US" dirty="0" smtClean="0">
                <a:solidFill>
                  <a:srgbClr val="C00000"/>
                </a:solidFill>
              </a:rPr>
              <a:t>nm		  16 nm		13 nm</a:t>
            </a:r>
            <a:r>
              <a:rPr lang="en-US" dirty="0" smtClean="0"/>
              <a:t>			</a:t>
            </a:r>
          </a:p>
          <a:p>
            <a:r>
              <a:rPr lang="en-US" dirty="0" smtClean="0"/>
              <a:t>(2 mm line scans using </a:t>
            </a:r>
            <a:r>
              <a:rPr lang="en-US" dirty="0" err="1" smtClean="0"/>
              <a:t>profilometer</a:t>
            </a:r>
            <a:r>
              <a:rPr lang="en-US" dirty="0" smtClean="0"/>
              <a:t> on representative coupons)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2950" y="4206223"/>
            <a:ext cx="7943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TiN</a:t>
            </a:r>
            <a:r>
              <a:rPr lang="en-US" sz="2000" dirty="0">
                <a:solidFill>
                  <a:srgbClr val="C00000"/>
                </a:solidFill>
                <a:latin typeface="Palatino Linotype" panose="02040502050505030304" pitchFamily="18" charset="0"/>
              </a:rPr>
              <a:t> coating effectively serves to hide the underlying material defects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7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090169"/>
            <a:ext cx="2815936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we avoid time-consuming diamond-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aste polishing?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three test electrodes having different surface finish, and send them to commercial electropolishing company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2940628"/>
            <a:ext cx="6045345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964841"/>
            <a:ext cx="6157948" cy="17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27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0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501" y="1001965"/>
            <a:ext cx="6048204" cy="5490909"/>
            <a:chOff x="457200" y="964841"/>
            <a:chExt cx="5788431" cy="52342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39091"/>
              <a:ext cx="2877967" cy="515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17" y="964841"/>
              <a:ext cx="2932414" cy="523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7428" y="1095005"/>
            <a:ext cx="2660073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only electrodes did better before gas processing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only electrodes did not respond favorably to gas conditioning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Best electrode was DPP-d and EP-d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85329" y="1158148"/>
            <a:ext cx="5301471" cy="4988042"/>
            <a:chOff x="3385329" y="1158148"/>
            <a:chExt cx="5301471" cy="4988042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329" y="1158148"/>
              <a:ext cx="5301471" cy="4988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6338456" y="3652169"/>
              <a:ext cx="2223654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64200" y="3652169"/>
              <a:ext cx="644336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16546"/>
            <a:ext cx="427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0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Barrel Polishing of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pic>
        <p:nvPicPr>
          <p:cNvPr id="6146" name="Picture 2" descr="G:\my_pix\101614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72" y="1077838"/>
            <a:ext cx="6234545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8340" y="1927505"/>
            <a:ext cx="7384796" cy="4227377"/>
            <a:chOff x="1078340" y="1927505"/>
            <a:chExt cx="7384796" cy="4227377"/>
          </a:xfrm>
        </p:grpSpPr>
        <p:pic>
          <p:nvPicPr>
            <p:cNvPr id="7" name="Picture 2" descr="F:\my_pix\1009141359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0" y="1927505"/>
              <a:ext cx="5636502" cy="422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1951" y="5292082"/>
              <a:ext cx="4091185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entury Gothic" panose="020B0502020202020204" pitchFamily="34" charset="0"/>
                </a:rPr>
                <a:t>On our to-do list for testing</a:t>
              </a:r>
              <a:endParaRPr lang="en-US"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11654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F. Hannon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04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2909" y="1330567"/>
            <a:ext cx="6423891" cy="3983273"/>
            <a:chOff x="2492717" y="1742478"/>
            <a:chExt cx="6423891" cy="3983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  <m:r>
                          <a:rPr lang="en-US" i="1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−6 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=6.53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1.5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𝑠𝑙𝑜𝑝𝑒</m:t>
                      </m:r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i="1" dirty="0"/>
                    <a:t>=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2.84×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9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1.5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</a14:m>
                  <a:r>
                    <a:rPr lang="en-US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 dirty="0"/>
                    <a:t> intercept</a:t>
                  </a:r>
                  <a:r>
                    <a:rPr lang="en-US" dirty="0"/>
                    <a:t>  =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→∞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𝐿𝑜𝑔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[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56065319"/>
              </p:ext>
            </p:extLst>
          </p:nvPr>
        </p:nvGraphicFramePr>
        <p:xfrm>
          <a:off x="126711" y="964841"/>
          <a:ext cx="5440507" cy="365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87" y="5472346"/>
            <a:ext cx="8229600" cy="104539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These plots tell you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b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enhancement factor,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emitter area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87" y="5313840"/>
            <a:ext cx="8229600" cy="10453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But it’s wrong to assume work function,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, is a constant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ith three variables, there are an infinite number of solutions that provide a good fit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73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1047969"/>
            <a:ext cx="80756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57" y="4394557"/>
            <a:ext cx="7342043" cy="2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190172" y="2774373"/>
            <a:ext cx="6496628" cy="40062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27322" y="4394557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90172" y="3797301"/>
            <a:ext cx="6496628" cy="46059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1009" y="4454676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2762" y="6308209"/>
            <a:ext cx="14712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Identical 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6860" y="4203382"/>
            <a:ext cx="242713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not identical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Thank You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CEBAF – Just a big Microscope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74149" y="6454061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48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797175" y="3907748"/>
            <a:ext cx="215900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2803525" y="3914098"/>
            <a:ext cx="209550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Freeform 8"/>
          <p:cNvSpPr>
            <a:spLocks/>
          </p:cNvSpPr>
          <p:nvPr/>
        </p:nvSpPr>
        <p:spPr bwMode="auto">
          <a:xfrm>
            <a:off x="3013075" y="3460073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9"/>
          <p:cNvSpPr>
            <a:spLocks/>
          </p:cNvSpPr>
          <p:nvPr/>
        </p:nvSpPr>
        <p:spPr bwMode="auto">
          <a:xfrm>
            <a:off x="3016250" y="3463248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Freeform 10"/>
          <p:cNvSpPr>
            <a:spLocks/>
          </p:cNvSpPr>
          <p:nvPr/>
        </p:nvSpPr>
        <p:spPr bwMode="auto">
          <a:xfrm>
            <a:off x="2797175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2800350" y="346324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990725" y="39172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1997075" y="39236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2203450" y="34695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>
            <a:off x="2206625" y="34727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Freeform 16"/>
          <p:cNvSpPr>
            <a:spLocks/>
          </p:cNvSpPr>
          <p:nvPr/>
        </p:nvSpPr>
        <p:spPr bwMode="auto">
          <a:xfrm>
            <a:off x="1990725" y="34695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Freeform 17"/>
          <p:cNvSpPr>
            <a:spLocks/>
          </p:cNvSpPr>
          <p:nvPr/>
        </p:nvSpPr>
        <p:spPr bwMode="auto">
          <a:xfrm>
            <a:off x="1993900" y="34727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2409825" y="39045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2416175" y="39109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Freeform 20"/>
          <p:cNvSpPr>
            <a:spLocks/>
          </p:cNvSpPr>
          <p:nvPr/>
        </p:nvSpPr>
        <p:spPr bwMode="auto">
          <a:xfrm>
            <a:off x="2622550" y="34568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Freeform 21"/>
          <p:cNvSpPr>
            <a:spLocks/>
          </p:cNvSpPr>
          <p:nvPr/>
        </p:nvSpPr>
        <p:spPr bwMode="auto">
          <a:xfrm>
            <a:off x="2625725" y="34600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Freeform 22"/>
          <p:cNvSpPr>
            <a:spLocks/>
          </p:cNvSpPr>
          <p:nvPr/>
        </p:nvSpPr>
        <p:spPr bwMode="auto">
          <a:xfrm>
            <a:off x="2409825" y="34568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413000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 24"/>
          <p:cNvSpPr>
            <a:spLocks/>
          </p:cNvSpPr>
          <p:nvPr/>
        </p:nvSpPr>
        <p:spPr bwMode="auto">
          <a:xfrm>
            <a:off x="2120900" y="5209498"/>
            <a:ext cx="101600" cy="111125"/>
          </a:xfrm>
          <a:custGeom>
            <a:avLst/>
            <a:gdLst>
              <a:gd name="T0" fmla="*/ 46 w 64"/>
              <a:gd name="T1" fmla="*/ 66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2 w 64"/>
              <a:gd name="T9" fmla="*/ 48 h 70"/>
              <a:gd name="T10" fmla="*/ 64 w 64"/>
              <a:gd name="T11" fmla="*/ 42 h 70"/>
              <a:gd name="T12" fmla="*/ 64 w 64"/>
              <a:gd name="T13" fmla="*/ 34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0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2 h 70"/>
              <a:gd name="T34" fmla="*/ 12 w 64"/>
              <a:gd name="T35" fmla="*/ 6 h 70"/>
              <a:gd name="T36" fmla="*/ 6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4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6 h 70"/>
              <a:gd name="T58" fmla="*/ 28 w 64"/>
              <a:gd name="T59" fmla="*/ 68 h 70"/>
              <a:gd name="T60" fmla="*/ 34 w 64"/>
              <a:gd name="T61" fmla="*/ 70 h 70"/>
              <a:gd name="T62" fmla="*/ 40 w 64"/>
              <a:gd name="T63" fmla="*/ 68 h 70"/>
              <a:gd name="T64" fmla="*/ 46 w 64"/>
              <a:gd name="T65" fmla="*/ 6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6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2" y="48"/>
                </a:lnTo>
                <a:lnTo>
                  <a:pt x="64" y="42"/>
                </a:lnTo>
                <a:lnTo>
                  <a:pt x="64" y="34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6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4" y="70"/>
                </a:lnTo>
                <a:lnTo>
                  <a:pt x="40" y="68"/>
                </a:lnTo>
                <a:lnTo>
                  <a:pt x="46" y="6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 flipH="1">
            <a:off x="2139950" y="51491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 flipH="1">
            <a:off x="2200275" y="5241248"/>
            <a:ext cx="123825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2260600" y="5142823"/>
            <a:ext cx="79375" cy="101600"/>
          </a:xfrm>
          <a:custGeom>
            <a:avLst/>
            <a:gdLst>
              <a:gd name="T0" fmla="*/ 38 w 50"/>
              <a:gd name="T1" fmla="*/ 64 h 64"/>
              <a:gd name="T2" fmla="*/ 44 w 50"/>
              <a:gd name="T3" fmla="*/ 56 h 64"/>
              <a:gd name="T4" fmla="*/ 50 w 50"/>
              <a:gd name="T5" fmla="*/ 46 h 64"/>
              <a:gd name="T6" fmla="*/ 50 w 50"/>
              <a:gd name="T7" fmla="*/ 34 h 64"/>
              <a:gd name="T8" fmla="*/ 46 w 50"/>
              <a:gd name="T9" fmla="*/ 22 h 64"/>
              <a:gd name="T10" fmla="*/ 44 w 50"/>
              <a:gd name="T11" fmla="*/ 16 h 64"/>
              <a:gd name="T12" fmla="*/ 38 w 50"/>
              <a:gd name="T13" fmla="*/ 10 h 64"/>
              <a:gd name="T14" fmla="*/ 34 w 50"/>
              <a:gd name="T15" fmla="*/ 6 h 64"/>
              <a:gd name="T16" fmla="*/ 28 w 50"/>
              <a:gd name="T17" fmla="*/ 4 h 64"/>
              <a:gd name="T18" fmla="*/ 22 w 50"/>
              <a:gd name="T19" fmla="*/ 2 h 64"/>
              <a:gd name="T20" fmla="*/ 16 w 50"/>
              <a:gd name="T21" fmla="*/ 0 h 64"/>
              <a:gd name="T22" fmla="*/ 8 w 50"/>
              <a:gd name="T23" fmla="*/ 2 h 64"/>
              <a:gd name="T24" fmla="*/ 2 w 50"/>
              <a:gd name="T25" fmla="*/ 4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8" y="64"/>
                </a:moveTo>
                <a:lnTo>
                  <a:pt x="44" y="56"/>
                </a:lnTo>
                <a:lnTo>
                  <a:pt x="50" y="46"/>
                </a:lnTo>
                <a:lnTo>
                  <a:pt x="50" y="34"/>
                </a:lnTo>
                <a:lnTo>
                  <a:pt x="46" y="22"/>
                </a:lnTo>
                <a:lnTo>
                  <a:pt x="44" y="16"/>
                </a:lnTo>
                <a:lnTo>
                  <a:pt x="38" y="10"/>
                </a:lnTo>
                <a:lnTo>
                  <a:pt x="34" y="6"/>
                </a:lnTo>
                <a:lnTo>
                  <a:pt x="28" y="4"/>
                </a:lnTo>
                <a:lnTo>
                  <a:pt x="22" y="2"/>
                </a:lnTo>
                <a:lnTo>
                  <a:pt x="16" y="0"/>
                </a:lnTo>
                <a:lnTo>
                  <a:pt x="8" y="2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Freeform 28"/>
          <p:cNvSpPr>
            <a:spLocks/>
          </p:cNvSpPr>
          <p:nvPr/>
        </p:nvSpPr>
        <p:spPr bwMode="auto">
          <a:xfrm>
            <a:off x="4124325" y="4047448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4 w 66"/>
              <a:gd name="T25" fmla="*/ 4 h 70"/>
              <a:gd name="T26" fmla="*/ 36 w 66"/>
              <a:gd name="T27" fmla="*/ 2 h 70"/>
              <a:gd name="T28" fmla="*/ 30 w 66"/>
              <a:gd name="T29" fmla="*/ 0 h 70"/>
              <a:gd name="T30" fmla="*/ 24 w 66"/>
              <a:gd name="T31" fmla="*/ 2 h 70"/>
              <a:gd name="T32" fmla="*/ 18 w 66"/>
              <a:gd name="T33" fmla="*/ 4 h 70"/>
              <a:gd name="T34" fmla="*/ 12 w 66"/>
              <a:gd name="T35" fmla="*/ 6 h 70"/>
              <a:gd name="T36" fmla="*/ 8 w 66"/>
              <a:gd name="T37" fmla="*/ 12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4 w 66"/>
              <a:gd name="T49" fmla="*/ 48 h 70"/>
              <a:gd name="T50" fmla="*/ 6 w 66"/>
              <a:gd name="T51" fmla="*/ 54 h 70"/>
              <a:gd name="T52" fmla="*/ 12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4" y="4"/>
                </a:lnTo>
                <a:lnTo>
                  <a:pt x="36" y="2"/>
                </a:lnTo>
                <a:lnTo>
                  <a:pt x="30" y="0"/>
                </a:lnTo>
                <a:lnTo>
                  <a:pt x="24" y="2"/>
                </a:lnTo>
                <a:lnTo>
                  <a:pt x="18" y="4"/>
                </a:lnTo>
                <a:lnTo>
                  <a:pt x="12" y="6"/>
                </a:lnTo>
                <a:lnTo>
                  <a:pt x="8" y="12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4" y="48"/>
                </a:lnTo>
                <a:lnTo>
                  <a:pt x="6" y="54"/>
                </a:lnTo>
                <a:lnTo>
                  <a:pt x="12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Line 29"/>
          <p:cNvSpPr>
            <a:spLocks noChangeShapeType="1"/>
          </p:cNvSpPr>
          <p:nvPr/>
        </p:nvSpPr>
        <p:spPr bwMode="auto">
          <a:xfrm flipH="1">
            <a:off x="4143375" y="398712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4203700" y="40823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Freeform 31"/>
          <p:cNvSpPr>
            <a:spLocks/>
          </p:cNvSpPr>
          <p:nvPr/>
        </p:nvSpPr>
        <p:spPr bwMode="auto">
          <a:xfrm>
            <a:off x="4267200" y="3983948"/>
            <a:ext cx="76200" cy="98425"/>
          </a:xfrm>
          <a:custGeom>
            <a:avLst/>
            <a:gdLst>
              <a:gd name="T0" fmla="*/ 36 w 48"/>
              <a:gd name="T1" fmla="*/ 62 h 62"/>
              <a:gd name="T2" fmla="*/ 44 w 48"/>
              <a:gd name="T3" fmla="*/ 54 h 62"/>
              <a:gd name="T4" fmla="*/ 48 w 48"/>
              <a:gd name="T5" fmla="*/ 44 h 62"/>
              <a:gd name="T6" fmla="*/ 48 w 48"/>
              <a:gd name="T7" fmla="*/ 32 h 62"/>
              <a:gd name="T8" fmla="*/ 46 w 48"/>
              <a:gd name="T9" fmla="*/ 20 h 62"/>
              <a:gd name="T10" fmla="*/ 42 w 48"/>
              <a:gd name="T11" fmla="*/ 14 h 62"/>
              <a:gd name="T12" fmla="*/ 38 w 48"/>
              <a:gd name="T13" fmla="*/ 10 h 62"/>
              <a:gd name="T14" fmla="*/ 32 w 48"/>
              <a:gd name="T15" fmla="*/ 4 h 62"/>
              <a:gd name="T16" fmla="*/ 26 w 48"/>
              <a:gd name="T17" fmla="*/ 2 h 62"/>
              <a:gd name="T18" fmla="*/ 20 w 48"/>
              <a:gd name="T19" fmla="*/ 0 h 62"/>
              <a:gd name="T20" fmla="*/ 14 w 48"/>
              <a:gd name="T21" fmla="*/ 0 h 62"/>
              <a:gd name="T22" fmla="*/ 8 w 48"/>
              <a:gd name="T23" fmla="*/ 0 h 62"/>
              <a:gd name="T24" fmla="*/ 2 w 48"/>
              <a:gd name="T25" fmla="*/ 2 h 62"/>
              <a:gd name="T26" fmla="*/ 0 w 48"/>
              <a:gd name="T27" fmla="*/ 2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62"/>
              <a:gd name="T44" fmla="*/ 48 w 48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62">
                <a:moveTo>
                  <a:pt x="36" y="62"/>
                </a:moveTo>
                <a:lnTo>
                  <a:pt x="44" y="54"/>
                </a:lnTo>
                <a:lnTo>
                  <a:pt x="48" y="44"/>
                </a:lnTo>
                <a:lnTo>
                  <a:pt x="48" y="32"/>
                </a:lnTo>
                <a:lnTo>
                  <a:pt x="46" y="20"/>
                </a:lnTo>
                <a:lnTo>
                  <a:pt x="42" y="14"/>
                </a:lnTo>
                <a:lnTo>
                  <a:pt x="38" y="10"/>
                </a:lnTo>
                <a:lnTo>
                  <a:pt x="32" y="4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H="1">
            <a:off x="4076700" y="4139523"/>
            <a:ext cx="127000" cy="209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 flipV="1">
            <a:off x="3914775" y="4063323"/>
            <a:ext cx="238125" cy="3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Freeform 34"/>
          <p:cNvSpPr>
            <a:spLocks/>
          </p:cNvSpPr>
          <p:nvPr/>
        </p:nvSpPr>
        <p:spPr bwMode="auto">
          <a:xfrm>
            <a:off x="5597525" y="2393273"/>
            <a:ext cx="1539875" cy="917575"/>
          </a:xfrm>
          <a:custGeom>
            <a:avLst/>
            <a:gdLst>
              <a:gd name="T0" fmla="*/ 82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4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4 h 578"/>
              <a:gd name="T32" fmla="*/ 956 w 970"/>
              <a:gd name="T33" fmla="*/ 0 h 578"/>
              <a:gd name="T34" fmla="*/ 82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2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4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4"/>
                </a:lnTo>
                <a:lnTo>
                  <a:pt x="956" y="0"/>
                </a:lnTo>
                <a:lnTo>
                  <a:pt x="82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Freeform 35"/>
          <p:cNvSpPr>
            <a:spLocks/>
          </p:cNvSpPr>
          <p:nvPr/>
        </p:nvSpPr>
        <p:spPr bwMode="auto">
          <a:xfrm>
            <a:off x="6346825" y="3993473"/>
            <a:ext cx="171450" cy="82550"/>
          </a:xfrm>
          <a:custGeom>
            <a:avLst/>
            <a:gdLst>
              <a:gd name="T0" fmla="*/ 68 w 108"/>
              <a:gd name="T1" fmla="*/ 0 h 52"/>
              <a:gd name="T2" fmla="*/ 0 w 108"/>
              <a:gd name="T3" fmla="*/ 34 h 52"/>
              <a:gd name="T4" fmla="*/ 38 w 108"/>
              <a:gd name="T5" fmla="*/ 52 h 52"/>
              <a:gd name="T6" fmla="*/ 108 w 108"/>
              <a:gd name="T7" fmla="*/ 14 h 52"/>
              <a:gd name="T8" fmla="*/ 68 w 108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52"/>
              <a:gd name="T17" fmla="*/ 108 w 108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52">
                <a:moveTo>
                  <a:pt x="68" y="0"/>
                </a:moveTo>
                <a:lnTo>
                  <a:pt x="0" y="34"/>
                </a:lnTo>
                <a:lnTo>
                  <a:pt x="38" y="52"/>
                </a:lnTo>
                <a:lnTo>
                  <a:pt x="108" y="14"/>
                </a:lnTo>
                <a:lnTo>
                  <a:pt x="68" y="0"/>
                </a:lnTo>
                <a:close/>
              </a:path>
            </a:pathLst>
          </a:custGeom>
          <a:solidFill>
            <a:srgbClr val="B3E3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Freeform 36"/>
          <p:cNvSpPr>
            <a:spLocks/>
          </p:cNvSpPr>
          <p:nvPr/>
        </p:nvSpPr>
        <p:spPr bwMode="auto">
          <a:xfrm>
            <a:off x="6791325" y="2910798"/>
            <a:ext cx="1539875" cy="917575"/>
          </a:xfrm>
          <a:custGeom>
            <a:avLst/>
            <a:gdLst>
              <a:gd name="T0" fmla="*/ 80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6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6 h 578"/>
              <a:gd name="T32" fmla="*/ 956 w 970"/>
              <a:gd name="T33" fmla="*/ 0 h 578"/>
              <a:gd name="T34" fmla="*/ 80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0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6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6"/>
                </a:lnTo>
                <a:lnTo>
                  <a:pt x="956" y="0"/>
                </a:lnTo>
                <a:lnTo>
                  <a:pt x="80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Freeform 37"/>
          <p:cNvSpPr>
            <a:spLocks/>
          </p:cNvSpPr>
          <p:nvPr/>
        </p:nvSpPr>
        <p:spPr bwMode="auto">
          <a:xfrm>
            <a:off x="5219700" y="4657048"/>
            <a:ext cx="641350" cy="187325"/>
          </a:xfrm>
          <a:custGeom>
            <a:avLst/>
            <a:gdLst>
              <a:gd name="T0" fmla="*/ 214 w 404"/>
              <a:gd name="T1" fmla="*/ 0 h 118"/>
              <a:gd name="T2" fmla="*/ 182 w 404"/>
              <a:gd name="T3" fmla="*/ 8 h 118"/>
              <a:gd name="T4" fmla="*/ 114 w 404"/>
              <a:gd name="T5" fmla="*/ 32 h 118"/>
              <a:gd name="T6" fmla="*/ 76 w 404"/>
              <a:gd name="T7" fmla="*/ 46 h 118"/>
              <a:gd name="T8" fmla="*/ 42 w 404"/>
              <a:gd name="T9" fmla="*/ 58 h 118"/>
              <a:gd name="T10" fmla="*/ 18 w 404"/>
              <a:gd name="T11" fmla="*/ 72 h 118"/>
              <a:gd name="T12" fmla="*/ 10 w 404"/>
              <a:gd name="T13" fmla="*/ 76 h 118"/>
              <a:gd name="T14" fmla="*/ 4 w 404"/>
              <a:gd name="T15" fmla="*/ 82 h 118"/>
              <a:gd name="T16" fmla="*/ 2 w 404"/>
              <a:gd name="T17" fmla="*/ 88 h 118"/>
              <a:gd name="T18" fmla="*/ 0 w 404"/>
              <a:gd name="T19" fmla="*/ 94 h 118"/>
              <a:gd name="T20" fmla="*/ 2 w 404"/>
              <a:gd name="T21" fmla="*/ 98 h 118"/>
              <a:gd name="T22" fmla="*/ 6 w 404"/>
              <a:gd name="T23" fmla="*/ 102 h 118"/>
              <a:gd name="T24" fmla="*/ 14 w 404"/>
              <a:gd name="T25" fmla="*/ 104 h 118"/>
              <a:gd name="T26" fmla="*/ 24 w 404"/>
              <a:gd name="T27" fmla="*/ 106 h 118"/>
              <a:gd name="T28" fmla="*/ 56 w 404"/>
              <a:gd name="T29" fmla="*/ 110 h 118"/>
              <a:gd name="T30" fmla="*/ 134 w 404"/>
              <a:gd name="T31" fmla="*/ 116 h 118"/>
              <a:gd name="T32" fmla="*/ 170 w 404"/>
              <a:gd name="T33" fmla="*/ 118 h 118"/>
              <a:gd name="T34" fmla="*/ 206 w 404"/>
              <a:gd name="T35" fmla="*/ 118 h 118"/>
              <a:gd name="T36" fmla="*/ 240 w 404"/>
              <a:gd name="T37" fmla="*/ 116 h 118"/>
              <a:gd name="T38" fmla="*/ 276 w 404"/>
              <a:gd name="T39" fmla="*/ 110 h 118"/>
              <a:gd name="T40" fmla="*/ 312 w 404"/>
              <a:gd name="T41" fmla="*/ 104 h 118"/>
              <a:gd name="T42" fmla="*/ 348 w 404"/>
              <a:gd name="T43" fmla="*/ 96 h 118"/>
              <a:gd name="T44" fmla="*/ 376 w 404"/>
              <a:gd name="T45" fmla="*/ 86 h 118"/>
              <a:gd name="T46" fmla="*/ 394 w 404"/>
              <a:gd name="T47" fmla="*/ 78 h 118"/>
              <a:gd name="T48" fmla="*/ 400 w 404"/>
              <a:gd name="T49" fmla="*/ 74 h 118"/>
              <a:gd name="T50" fmla="*/ 404 w 404"/>
              <a:gd name="T51" fmla="*/ 70 h 118"/>
              <a:gd name="T52" fmla="*/ 404 w 404"/>
              <a:gd name="T53" fmla="*/ 64 h 118"/>
              <a:gd name="T54" fmla="*/ 404 w 404"/>
              <a:gd name="T55" fmla="*/ 60 h 118"/>
              <a:gd name="T56" fmla="*/ 402 w 404"/>
              <a:gd name="T57" fmla="*/ 56 h 118"/>
              <a:gd name="T58" fmla="*/ 398 w 404"/>
              <a:gd name="T59" fmla="*/ 52 h 118"/>
              <a:gd name="T60" fmla="*/ 386 w 404"/>
              <a:gd name="T61" fmla="*/ 44 h 118"/>
              <a:gd name="T62" fmla="*/ 368 w 404"/>
              <a:gd name="T63" fmla="*/ 36 h 118"/>
              <a:gd name="T64" fmla="*/ 348 w 404"/>
              <a:gd name="T65" fmla="*/ 30 h 118"/>
              <a:gd name="T66" fmla="*/ 304 w 404"/>
              <a:gd name="T67" fmla="*/ 18 h 118"/>
              <a:gd name="T68" fmla="*/ 260 w 404"/>
              <a:gd name="T69" fmla="*/ 8 h 118"/>
              <a:gd name="T70" fmla="*/ 214 w 404"/>
              <a:gd name="T71" fmla="*/ 0 h 1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4"/>
              <a:gd name="T109" fmla="*/ 0 h 118"/>
              <a:gd name="T110" fmla="*/ 404 w 404"/>
              <a:gd name="T111" fmla="*/ 118 h 11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4" h="118">
                <a:moveTo>
                  <a:pt x="214" y="0"/>
                </a:moveTo>
                <a:lnTo>
                  <a:pt x="182" y="8"/>
                </a:lnTo>
                <a:lnTo>
                  <a:pt x="114" y="32"/>
                </a:lnTo>
                <a:lnTo>
                  <a:pt x="76" y="46"/>
                </a:lnTo>
                <a:lnTo>
                  <a:pt x="42" y="58"/>
                </a:lnTo>
                <a:lnTo>
                  <a:pt x="18" y="72"/>
                </a:lnTo>
                <a:lnTo>
                  <a:pt x="10" y="76"/>
                </a:lnTo>
                <a:lnTo>
                  <a:pt x="4" y="82"/>
                </a:lnTo>
                <a:lnTo>
                  <a:pt x="2" y="88"/>
                </a:lnTo>
                <a:lnTo>
                  <a:pt x="0" y="94"/>
                </a:lnTo>
                <a:lnTo>
                  <a:pt x="2" y="98"/>
                </a:lnTo>
                <a:lnTo>
                  <a:pt x="6" y="102"/>
                </a:lnTo>
                <a:lnTo>
                  <a:pt x="14" y="104"/>
                </a:lnTo>
                <a:lnTo>
                  <a:pt x="24" y="106"/>
                </a:lnTo>
                <a:lnTo>
                  <a:pt x="56" y="110"/>
                </a:lnTo>
                <a:lnTo>
                  <a:pt x="134" y="116"/>
                </a:lnTo>
                <a:lnTo>
                  <a:pt x="170" y="118"/>
                </a:lnTo>
                <a:lnTo>
                  <a:pt x="206" y="118"/>
                </a:lnTo>
                <a:lnTo>
                  <a:pt x="240" y="116"/>
                </a:lnTo>
                <a:lnTo>
                  <a:pt x="276" y="110"/>
                </a:lnTo>
                <a:lnTo>
                  <a:pt x="312" y="104"/>
                </a:lnTo>
                <a:lnTo>
                  <a:pt x="348" y="96"/>
                </a:lnTo>
                <a:lnTo>
                  <a:pt x="376" y="86"/>
                </a:lnTo>
                <a:lnTo>
                  <a:pt x="394" y="78"/>
                </a:lnTo>
                <a:lnTo>
                  <a:pt x="400" y="74"/>
                </a:lnTo>
                <a:lnTo>
                  <a:pt x="404" y="70"/>
                </a:lnTo>
                <a:lnTo>
                  <a:pt x="404" y="64"/>
                </a:lnTo>
                <a:lnTo>
                  <a:pt x="404" y="60"/>
                </a:lnTo>
                <a:lnTo>
                  <a:pt x="402" y="56"/>
                </a:lnTo>
                <a:lnTo>
                  <a:pt x="398" y="52"/>
                </a:lnTo>
                <a:lnTo>
                  <a:pt x="386" y="44"/>
                </a:lnTo>
                <a:lnTo>
                  <a:pt x="368" y="36"/>
                </a:lnTo>
                <a:lnTo>
                  <a:pt x="348" y="30"/>
                </a:lnTo>
                <a:lnTo>
                  <a:pt x="304" y="18"/>
                </a:lnTo>
                <a:lnTo>
                  <a:pt x="260" y="8"/>
                </a:lnTo>
                <a:lnTo>
                  <a:pt x="21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Freeform 38"/>
          <p:cNvSpPr>
            <a:spLocks/>
          </p:cNvSpPr>
          <p:nvPr/>
        </p:nvSpPr>
        <p:spPr bwMode="auto">
          <a:xfrm>
            <a:off x="5080000" y="4488773"/>
            <a:ext cx="479425" cy="155575"/>
          </a:xfrm>
          <a:custGeom>
            <a:avLst/>
            <a:gdLst>
              <a:gd name="T0" fmla="*/ 156 w 302"/>
              <a:gd name="T1" fmla="*/ 0 h 98"/>
              <a:gd name="T2" fmla="*/ 84 w 302"/>
              <a:gd name="T3" fmla="*/ 24 h 98"/>
              <a:gd name="T4" fmla="*/ 32 w 302"/>
              <a:gd name="T5" fmla="*/ 44 h 98"/>
              <a:gd name="T6" fmla="*/ 14 w 302"/>
              <a:gd name="T7" fmla="*/ 52 h 98"/>
              <a:gd name="T8" fmla="*/ 8 w 302"/>
              <a:gd name="T9" fmla="*/ 56 h 98"/>
              <a:gd name="T10" fmla="*/ 4 w 302"/>
              <a:gd name="T11" fmla="*/ 60 h 98"/>
              <a:gd name="T12" fmla="*/ 0 w 302"/>
              <a:gd name="T13" fmla="*/ 70 h 98"/>
              <a:gd name="T14" fmla="*/ 0 w 302"/>
              <a:gd name="T15" fmla="*/ 74 h 98"/>
              <a:gd name="T16" fmla="*/ 2 w 302"/>
              <a:gd name="T17" fmla="*/ 76 h 98"/>
              <a:gd name="T18" fmla="*/ 6 w 302"/>
              <a:gd name="T19" fmla="*/ 78 h 98"/>
              <a:gd name="T20" fmla="*/ 12 w 302"/>
              <a:gd name="T21" fmla="*/ 80 h 98"/>
              <a:gd name="T22" fmla="*/ 34 w 302"/>
              <a:gd name="T23" fmla="*/ 84 h 98"/>
              <a:gd name="T24" fmla="*/ 90 w 302"/>
              <a:gd name="T25" fmla="*/ 90 h 98"/>
              <a:gd name="T26" fmla="*/ 132 w 302"/>
              <a:gd name="T27" fmla="*/ 94 h 98"/>
              <a:gd name="T28" fmla="*/ 176 w 302"/>
              <a:gd name="T29" fmla="*/ 98 h 98"/>
              <a:gd name="T30" fmla="*/ 220 w 302"/>
              <a:gd name="T31" fmla="*/ 98 h 98"/>
              <a:gd name="T32" fmla="*/ 258 w 302"/>
              <a:gd name="T33" fmla="*/ 96 h 98"/>
              <a:gd name="T34" fmla="*/ 274 w 302"/>
              <a:gd name="T35" fmla="*/ 94 h 98"/>
              <a:gd name="T36" fmla="*/ 286 w 302"/>
              <a:gd name="T37" fmla="*/ 90 h 98"/>
              <a:gd name="T38" fmla="*/ 296 w 302"/>
              <a:gd name="T39" fmla="*/ 84 h 98"/>
              <a:gd name="T40" fmla="*/ 300 w 302"/>
              <a:gd name="T41" fmla="*/ 76 h 98"/>
              <a:gd name="T42" fmla="*/ 302 w 302"/>
              <a:gd name="T43" fmla="*/ 66 h 98"/>
              <a:gd name="T44" fmla="*/ 300 w 302"/>
              <a:gd name="T45" fmla="*/ 58 h 98"/>
              <a:gd name="T46" fmla="*/ 294 w 302"/>
              <a:gd name="T47" fmla="*/ 50 h 98"/>
              <a:gd name="T48" fmla="*/ 286 w 302"/>
              <a:gd name="T49" fmla="*/ 42 h 98"/>
              <a:gd name="T50" fmla="*/ 276 w 302"/>
              <a:gd name="T51" fmla="*/ 34 h 98"/>
              <a:gd name="T52" fmla="*/ 264 w 302"/>
              <a:gd name="T53" fmla="*/ 28 h 98"/>
              <a:gd name="T54" fmla="*/ 236 w 302"/>
              <a:gd name="T55" fmla="*/ 18 h 98"/>
              <a:gd name="T56" fmla="*/ 208 w 302"/>
              <a:gd name="T57" fmla="*/ 10 h 98"/>
              <a:gd name="T58" fmla="*/ 182 w 302"/>
              <a:gd name="T59" fmla="*/ 4 h 98"/>
              <a:gd name="T60" fmla="*/ 156 w 302"/>
              <a:gd name="T61" fmla="*/ 0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02"/>
              <a:gd name="T94" fmla="*/ 0 h 98"/>
              <a:gd name="T95" fmla="*/ 302 w 302"/>
              <a:gd name="T96" fmla="*/ 98 h 9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02" h="98">
                <a:moveTo>
                  <a:pt x="156" y="0"/>
                </a:moveTo>
                <a:lnTo>
                  <a:pt x="84" y="24"/>
                </a:lnTo>
                <a:lnTo>
                  <a:pt x="32" y="44"/>
                </a:lnTo>
                <a:lnTo>
                  <a:pt x="14" y="52"/>
                </a:lnTo>
                <a:lnTo>
                  <a:pt x="8" y="56"/>
                </a:lnTo>
                <a:lnTo>
                  <a:pt x="4" y="60"/>
                </a:lnTo>
                <a:lnTo>
                  <a:pt x="0" y="70"/>
                </a:lnTo>
                <a:lnTo>
                  <a:pt x="0" y="74"/>
                </a:lnTo>
                <a:lnTo>
                  <a:pt x="2" y="76"/>
                </a:lnTo>
                <a:lnTo>
                  <a:pt x="6" y="78"/>
                </a:lnTo>
                <a:lnTo>
                  <a:pt x="12" y="80"/>
                </a:lnTo>
                <a:lnTo>
                  <a:pt x="34" y="84"/>
                </a:lnTo>
                <a:lnTo>
                  <a:pt x="90" y="90"/>
                </a:lnTo>
                <a:lnTo>
                  <a:pt x="132" y="94"/>
                </a:lnTo>
                <a:lnTo>
                  <a:pt x="176" y="98"/>
                </a:lnTo>
                <a:lnTo>
                  <a:pt x="220" y="98"/>
                </a:lnTo>
                <a:lnTo>
                  <a:pt x="258" y="96"/>
                </a:lnTo>
                <a:lnTo>
                  <a:pt x="274" y="94"/>
                </a:lnTo>
                <a:lnTo>
                  <a:pt x="286" y="90"/>
                </a:lnTo>
                <a:lnTo>
                  <a:pt x="296" y="84"/>
                </a:lnTo>
                <a:lnTo>
                  <a:pt x="300" y="76"/>
                </a:lnTo>
                <a:lnTo>
                  <a:pt x="302" y="66"/>
                </a:lnTo>
                <a:lnTo>
                  <a:pt x="300" y="58"/>
                </a:lnTo>
                <a:lnTo>
                  <a:pt x="294" y="50"/>
                </a:lnTo>
                <a:lnTo>
                  <a:pt x="286" y="42"/>
                </a:lnTo>
                <a:lnTo>
                  <a:pt x="276" y="34"/>
                </a:lnTo>
                <a:lnTo>
                  <a:pt x="264" y="28"/>
                </a:lnTo>
                <a:lnTo>
                  <a:pt x="236" y="18"/>
                </a:lnTo>
                <a:lnTo>
                  <a:pt x="208" y="10"/>
                </a:lnTo>
                <a:lnTo>
                  <a:pt x="182" y="4"/>
                </a:lnTo>
                <a:lnTo>
                  <a:pt x="156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Freeform 39"/>
          <p:cNvSpPr>
            <a:spLocks/>
          </p:cNvSpPr>
          <p:nvPr/>
        </p:nvSpPr>
        <p:spPr bwMode="auto">
          <a:xfrm>
            <a:off x="4613275" y="4295098"/>
            <a:ext cx="708025" cy="212725"/>
          </a:xfrm>
          <a:custGeom>
            <a:avLst/>
            <a:gdLst>
              <a:gd name="T0" fmla="*/ 234 w 446"/>
              <a:gd name="T1" fmla="*/ 0 h 134"/>
              <a:gd name="T2" fmla="*/ 200 w 446"/>
              <a:gd name="T3" fmla="*/ 10 h 134"/>
              <a:gd name="T4" fmla="*/ 124 w 446"/>
              <a:gd name="T5" fmla="*/ 36 h 134"/>
              <a:gd name="T6" fmla="*/ 84 w 446"/>
              <a:gd name="T7" fmla="*/ 50 h 134"/>
              <a:gd name="T8" fmla="*/ 46 w 446"/>
              <a:gd name="T9" fmla="*/ 66 h 134"/>
              <a:gd name="T10" fmla="*/ 18 w 446"/>
              <a:gd name="T11" fmla="*/ 80 h 134"/>
              <a:gd name="T12" fmla="*/ 10 w 446"/>
              <a:gd name="T13" fmla="*/ 86 h 134"/>
              <a:gd name="T14" fmla="*/ 4 w 446"/>
              <a:gd name="T15" fmla="*/ 90 h 134"/>
              <a:gd name="T16" fmla="*/ 0 w 446"/>
              <a:gd name="T17" fmla="*/ 98 h 134"/>
              <a:gd name="T18" fmla="*/ 0 w 446"/>
              <a:gd name="T19" fmla="*/ 106 h 134"/>
              <a:gd name="T20" fmla="*/ 2 w 446"/>
              <a:gd name="T21" fmla="*/ 112 h 134"/>
              <a:gd name="T22" fmla="*/ 6 w 446"/>
              <a:gd name="T23" fmla="*/ 116 h 134"/>
              <a:gd name="T24" fmla="*/ 14 w 446"/>
              <a:gd name="T25" fmla="*/ 120 h 134"/>
              <a:gd name="T26" fmla="*/ 26 w 446"/>
              <a:gd name="T27" fmla="*/ 124 h 134"/>
              <a:gd name="T28" fmla="*/ 60 w 446"/>
              <a:gd name="T29" fmla="*/ 126 h 134"/>
              <a:gd name="T30" fmla="*/ 156 w 446"/>
              <a:gd name="T31" fmla="*/ 132 h 134"/>
              <a:gd name="T32" fmla="*/ 206 w 446"/>
              <a:gd name="T33" fmla="*/ 134 h 134"/>
              <a:gd name="T34" fmla="*/ 256 w 446"/>
              <a:gd name="T35" fmla="*/ 132 h 134"/>
              <a:gd name="T36" fmla="*/ 306 w 446"/>
              <a:gd name="T37" fmla="*/ 132 h 134"/>
              <a:gd name="T38" fmla="*/ 352 w 446"/>
              <a:gd name="T39" fmla="*/ 128 h 134"/>
              <a:gd name="T40" fmla="*/ 394 w 446"/>
              <a:gd name="T41" fmla="*/ 122 h 134"/>
              <a:gd name="T42" fmla="*/ 430 w 446"/>
              <a:gd name="T43" fmla="*/ 112 h 134"/>
              <a:gd name="T44" fmla="*/ 442 w 446"/>
              <a:gd name="T45" fmla="*/ 106 h 134"/>
              <a:gd name="T46" fmla="*/ 446 w 446"/>
              <a:gd name="T47" fmla="*/ 104 h 134"/>
              <a:gd name="T48" fmla="*/ 446 w 446"/>
              <a:gd name="T49" fmla="*/ 100 h 134"/>
              <a:gd name="T50" fmla="*/ 446 w 446"/>
              <a:gd name="T51" fmla="*/ 96 h 134"/>
              <a:gd name="T52" fmla="*/ 444 w 446"/>
              <a:gd name="T53" fmla="*/ 92 h 134"/>
              <a:gd name="T54" fmla="*/ 436 w 446"/>
              <a:gd name="T55" fmla="*/ 84 h 134"/>
              <a:gd name="T56" fmla="*/ 422 w 446"/>
              <a:gd name="T57" fmla="*/ 74 h 134"/>
              <a:gd name="T58" fmla="*/ 406 w 446"/>
              <a:gd name="T59" fmla="*/ 66 h 134"/>
              <a:gd name="T60" fmla="*/ 364 w 446"/>
              <a:gd name="T61" fmla="*/ 46 h 134"/>
              <a:gd name="T62" fmla="*/ 318 w 446"/>
              <a:gd name="T63" fmla="*/ 28 h 134"/>
              <a:gd name="T64" fmla="*/ 276 w 446"/>
              <a:gd name="T65" fmla="*/ 14 h 134"/>
              <a:gd name="T66" fmla="*/ 234 w 446"/>
              <a:gd name="T67" fmla="*/ 0 h 1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6"/>
              <a:gd name="T103" fmla="*/ 0 h 134"/>
              <a:gd name="T104" fmla="*/ 446 w 446"/>
              <a:gd name="T105" fmla="*/ 134 h 1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6" h="134">
                <a:moveTo>
                  <a:pt x="234" y="0"/>
                </a:moveTo>
                <a:lnTo>
                  <a:pt x="200" y="10"/>
                </a:lnTo>
                <a:lnTo>
                  <a:pt x="124" y="36"/>
                </a:lnTo>
                <a:lnTo>
                  <a:pt x="84" y="50"/>
                </a:lnTo>
                <a:lnTo>
                  <a:pt x="46" y="66"/>
                </a:lnTo>
                <a:lnTo>
                  <a:pt x="18" y="80"/>
                </a:lnTo>
                <a:lnTo>
                  <a:pt x="10" y="86"/>
                </a:lnTo>
                <a:lnTo>
                  <a:pt x="4" y="90"/>
                </a:lnTo>
                <a:lnTo>
                  <a:pt x="0" y="98"/>
                </a:lnTo>
                <a:lnTo>
                  <a:pt x="0" y="106"/>
                </a:lnTo>
                <a:lnTo>
                  <a:pt x="2" y="112"/>
                </a:lnTo>
                <a:lnTo>
                  <a:pt x="6" y="116"/>
                </a:lnTo>
                <a:lnTo>
                  <a:pt x="14" y="120"/>
                </a:lnTo>
                <a:lnTo>
                  <a:pt x="26" y="124"/>
                </a:lnTo>
                <a:lnTo>
                  <a:pt x="60" y="126"/>
                </a:lnTo>
                <a:lnTo>
                  <a:pt x="156" y="132"/>
                </a:lnTo>
                <a:lnTo>
                  <a:pt x="206" y="134"/>
                </a:lnTo>
                <a:lnTo>
                  <a:pt x="256" y="132"/>
                </a:lnTo>
                <a:lnTo>
                  <a:pt x="306" y="132"/>
                </a:lnTo>
                <a:lnTo>
                  <a:pt x="352" y="128"/>
                </a:lnTo>
                <a:lnTo>
                  <a:pt x="394" y="122"/>
                </a:lnTo>
                <a:lnTo>
                  <a:pt x="430" y="112"/>
                </a:lnTo>
                <a:lnTo>
                  <a:pt x="442" y="106"/>
                </a:lnTo>
                <a:lnTo>
                  <a:pt x="446" y="104"/>
                </a:lnTo>
                <a:lnTo>
                  <a:pt x="446" y="100"/>
                </a:lnTo>
                <a:lnTo>
                  <a:pt x="446" y="96"/>
                </a:lnTo>
                <a:lnTo>
                  <a:pt x="444" y="92"/>
                </a:lnTo>
                <a:lnTo>
                  <a:pt x="436" y="84"/>
                </a:lnTo>
                <a:lnTo>
                  <a:pt x="422" y="74"/>
                </a:lnTo>
                <a:lnTo>
                  <a:pt x="406" y="66"/>
                </a:lnTo>
                <a:lnTo>
                  <a:pt x="364" y="46"/>
                </a:lnTo>
                <a:lnTo>
                  <a:pt x="318" y="28"/>
                </a:lnTo>
                <a:lnTo>
                  <a:pt x="276" y="14"/>
                </a:lnTo>
                <a:lnTo>
                  <a:pt x="23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Freeform 40"/>
          <p:cNvSpPr>
            <a:spLocks/>
          </p:cNvSpPr>
          <p:nvPr/>
        </p:nvSpPr>
        <p:spPr bwMode="auto">
          <a:xfrm>
            <a:off x="5118100" y="3371173"/>
            <a:ext cx="292100" cy="203200"/>
          </a:xfrm>
          <a:custGeom>
            <a:avLst/>
            <a:gdLst>
              <a:gd name="T0" fmla="*/ 170 w 184"/>
              <a:gd name="T1" fmla="*/ 0 h 128"/>
              <a:gd name="T2" fmla="*/ 88 w 184"/>
              <a:gd name="T3" fmla="*/ 52 h 128"/>
              <a:gd name="T4" fmla="*/ 30 w 184"/>
              <a:gd name="T5" fmla="*/ 90 h 128"/>
              <a:gd name="T6" fmla="*/ 10 w 184"/>
              <a:gd name="T7" fmla="*/ 104 h 128"/>
              <a:gd name="T8" fmla="*/ 2 w 184"/>
              <a:gd name="T9" fmla="*/ 110 h 128"/>
              <a:gd name="T10" fmla="*/ 0 w 184"/>
              <a:gd name="T11" fmla="*/ 112 h 128"/>
              <a:gd name="T12" fmla="*/ 0 w 184"/>
              <a:gd name="T13" fmla="*/ 110 h 128"/>
              <a:gd name="T14" fmla="*/ 2 w 184"/>
              <a:gd name="T15" fmla="*/ 110 h 128"/>
              <a:gd name="T16" fmla="*/ 4 w 184"/>
              <a:gd name="T17" fmla="*/ 112 h 128"/>
              <a:gd name="T18" fmla="*/ 10 w 184"/>
              <a:gd name="T19" fmla="*/ 114 h 128"/>
              <a:gd name="T20" fmla="*/ 20 w 184"/>
              <a:gd name="T21" fmla="*/ 120 h 128"/>
              <a:gd name="T22" fmla="*/ 28 w 184"/>
              <a:gd name="T23" fmla="*/ 126 h 128"/>
              <a:gd name="T24" fmla="*/ 36 w 184"/>
              <a:gd name="T25" fmla="*/ 128 h 128"/>
              <a:gd name="T26" fmla="*/ 46 w 184"/>
              <a:gd name="T27" fmla="*/ 128 h 128"/>
              <a:gd name="T28" fmla="*/ 58 w 184"/>
              <a:gd name="T29" fmla="*/ 128 h 128"/>
              <a:gd name="T30" fmla="*/ 80 w 184"/>
              <a:gd name="T31" fmla="*/ 120 h 128"/>
              <a:gd name="T32" fmla="*/ 104 w 184"/>
              <a:gd name="T33" fmla="*/ 110 h 128"/>
              <a:gd name="T34" fmla="*/ 128 w 184"/>
              <a:gd name="T35" fmla="*/ 98 h 128"/>
              <a:gd name="T36" fmla="*/ 148 w 184"/>
              <a:gd name="T37" fmla="*/ 84 h 128"/>
              <a:gd name="T38" fmla="*/ 176 w 184"/>
              <a:gd name="T39" fmla="*/ 64 h 128"/>
              <a:gd name="T40" fmla="*/ 178 w 184"/>
              <a:gd name="T41" fmla="*/ 62 h 128"/>
              <a:gd name="T42" fmla="*/ 180 w 184"/>
              <a:gd name="T43" fmla="*/ 58 h 128"/>
              <a:gd name="T44" fmla="*/ 184 w 184"/>
              <a:gd name="T45" fmla="*/ 48 h 128"/>
              <a:gd name="T46" fmla="*/ 182 w 184"/>
              <a:gd name="T47" fmla="*/ 36 h 128"/>
              <a:gd name="T48" fmla="*/ 180 w 184"/>
              <a:gd name="T49" fmla="*/ 26 h 128"/>
              <a:gd name="T50" fmla="*/ 174 w 184"/>
              <a:gd name="T51" fmla="*/ 8 h 128"/>
              <a:gd name="T52" fmla="*/ 170 w 184"/>
              <a:gd name="T53" fmla="*/ 0 h 1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4"/>
              <a:gd name="T82" fmla="*/ 0 h 128"/>
              <a:gd name="T83" fmla="*/ 184 w 184"/>
              <a:gd name="T84" fmla="*/ 128 h 1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4" h="128">
                <a:moveTo>
                  <a:pt x="170" y="0"/>
                </a:moveTo>
                <a:lnTo>
                  <a:pt x="88" y="52"/>
                </a:lnTo>
                <a:lnTo>
                  <a:pt x="30" y="90"/>
                </a:lnTo>
                <a:lnTo>
                  <a:pt x="10" y="104"/>
                </a:lnTo>
                <a:lnTo>
                  <a:pt x="2" y="110"/>
                </a:lnTo>
                <a:lnTo>
                  <a:pt x="0" y="112"/>
                </a:lnTo>
                <a:lnTo>
                  <a:pt x="0" y="110"/>
                </a:lnTo>
                <a:lnTo>
                  <a:pt x="2" y="110"/>
                </a:lnTo>
                <a:lnTo>
                  <a:pt x="4" y="112"/>
                </a:lnTo>
                <a:lnTo>
                  <a:pt x="10" y="114"/>
                </a:lnTo>
                <a:lnTo>
                  <a:pt x="20" y="120"/>
                </a:lnTo>
                <a:lnTo>
                  <a:pt x="28" y="126"/>
                </a:lnTo>
                <a:lnTo>
                  <a:pt x="36" y="128"/>
                </a:lnTo>
                <a:lnTo>
                  <a:pt x="46" y="128"/>
                </a:lnTo>
                <a:lnTo>
                  <a:pt x="58" y="128"/>
                </a:lnTo>
                <a:lnTo>
                  <a:pt x="80" y="120"/>
                </a:lnTo>
                <a:lnTo>
                  <a:pt x="104" y="110"/>
                </a:lnTo>
                <a:lnTo>
                  <a:pt x="128" y="98"/>
                </a:lnTo>
                <a:lnTo>
                  <a:pt x="148" y="84"/>
                </a:lnTo>
                <a:lnTo>
                  <a:pt x="176" y="64"/>
                </a:lnTo>
                <a:lnTo>
                  <a:pt x="178" y="62"/>
                </a:lnTo>
                <a:lnTo>
                  <a:pt x="180" y="58"/>
                </a:lnTo>
                <a:lnTo>
                  <a:pt x="184" y="48"/>
                </a:lnTo>
                <a:lnTo>
                  <a:pt x="182" y="36"/>
                </a:lnTo>
                <a:lnTo>
                  <a:pt x="180" y="26"/>
                </a:lnTo>
                <a:lnTo>
                  <a:pt x="174" y="8"/>
                </a:lnTo>
                <a:lnTo>
                  <a:pt x="170" y="0"/>
                </a:lnTo>
                <a:close/>
              </a:path>
            </a:pathLst>
          </a:custGeom>
          <a:solidFill>
            <a:srgbClr val="CCEC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Line 41"/>
          <p:cNvSpPr>
            <a:spLocks noChangeShapeType="1"/>
          </p:cNvSpPr>
          <p:nvPr/>
        </p:nvSpPr>
        <p:spPr bwMode="auto">
          <a:xfrm flipV="1">
            <a:off x="4803775" y="4247473"/>
            <a:ext cx="1177925" cy="5143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Freeform 42"/>
          <p:cNvSpPr>
            <a:spLocks/>
          </p:cNvSpPr>
          <p:nvPr/>
        </p:nvSpPr>
        <p:spPr bwMode="auto">
          <a:xfrm>
            <a:off x="5467350" y="4244298"/>
            <a:ext cx="527050" cy="917575"/>
          </a:xfrm>
          <a:custGeom>
            <a:avLst/>
            <a:gdLst>
              <a:gd name="T0" fmla="*/ 0 w 332"/>
              <a:gd name="T1" fmla="*/ 578 h 578"/>
              <a:gd name="T2" fmla="*/ 272 w 332"/>
              <a:gd name="T3" fmla="*/ 50 h 578"/>
              <a:gd name="T4" fmla="*/ 274 w 332"/>
              <a:gd name="T5" fmla="*/ 46 h 578"/>
              <a:gd name="T6" fmla="*/ 282 w 332"/>
              <a:gd name="T7" fmla="*/ 34 h 578"/>
              <a:gd name="T8" fmla="*/ 290 w 332"/>
              <a:gd name="T9" fmla="*/ 26 h 578"/>
              <a:gd name="T10" fmla="*/ 300 w 332"/>
              <a:gd name="T11" fmla="*/ 18 h 578"/>
              <a:gd name="T12" fmla="*/ 314 w 332"/>
              <a:gd name="T13" fmla="*/ 8 h 578"/>
              <a:gd name="T14" fmla="*/ 332 w 332"/>
              <a:gd name="T15" fmla="*/ 0 h 5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2"/>
              <a:gd name="T25" fmla="*/ 0 h 578"/>
              <a:gd name="T26" fmla="*/ 332 w 332"/>
              <a:gd name="T27" fmla="*/ 578 h 5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2" h="578">
                <a:moveTo>
                  <a:pt x="0" y="578"/>
                </a:moveTo>
                <a:lnTo>
                  <a:pt x="272" y="50"/>
                </a:lnTo>
                <a:lnTo>
                  <a:pt x="274" y="46"/>
                </a:lnTo>
                <a:lnTo>
                  <a:pt x="282" y="34"/>
                </a:lnTo>
                <a:lnTo>
                  <a:pt x="290" y="26"/>
                </a:lnTo>
                <a:lnTo>
                  <a:pt x="300" y="18"/>
                </a:lnTo>
                <a:lnTo>
                  <a:pt x="314" y="8"/>
                </a:lnTo>
                <a:lnTo>
                  <a:pt x="332" y="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Freeform 43"/>
          <p:cNvSpPr>
            <a:spLocks/>
          </p:cNvSpPr>
          <p:nvPr/>
        </p:nvSpPr>
        <p:spPr bwMode="auto">
          <a:xfrm>
            <a:off x="5210175" y="333942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Freeform 44"/>
          <p:cNvSpPr>
            <a:spLocks/>
          </p:cNvSpPr>
          <p:nvPr/>
        </p:nvSpPr>
        <p:spPr bwMode="auto">
          <a:xfrm>
            <a:off x="5216525" y="334577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Freeform 45"/>
          <p:cNvSpPr>
            <a:spLocks/>
          </p:cNvSpPr>
          <p:nvPr/>
        </p:nvSpPr>
        <p:spPr bwMode="auto">
          <a:xfrm>
            <a:off x="5219700" y="3342598"/>
            <a:ext cx="196850" cy="155575"/>
          </a:xfrm>
          <a:custGeom>
            <a:avLst/>
            <a:gdLst>
              <a:gd name="T0" fmla="*/ 36 w 124"/>
              <a:gd name="T1" fmla="*/ 98 h 98"/>
              <a:gd name="T2" fmla="*/ 0 w 124"/>
              <a:gd name="T3" fmla="*/ 50 h 98"/>
              <a:gd name="T4" fmla="*/ 86 w 124"/>
              <a:gd name="T5" fmla="*/ 0 h 98"/>
              <a:gd name="T6" fmla="*/ 92 w 124"/>
              <a:gd name="T7" fmla="*/ 0 h 98"/>
              <a:gd name="T8" fmla="*/ 100 w 124"/>
              <a:gd name="T9" fmla="*/ 0 h 98"/>
              <a:gd name="T10" fmla="*/ 106 w 124"/>
              <a:gd name="T11" fmla="*/ 4 h 98"/>
              <a:gd name="T12" fmla="*/ 114 w 124"/>
              <a:gd name="T13" fmla="*/ 8 h 98"/>
              <a:gd name="T14" fmla="*/ 120 w 124"/>
              <a:gd name="T15" fmla="*/ 18 h 98"/>
              <a:gd name="T16" fmla="*/ 124 w 124"/>
              <a:gd name="T17" fmla="*/ 30 h 98"/>
              <a:gd name="T18" fmla="*/ 124 w 124"/>
              <a:gd name="T19" fmla="*/ 48 h 98"/>
              <a:gd name="T20" fmla="*/ 36 w 124"/>
              <a:gd name="T21" fmla="*/ 98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4"/>
              <a:gd name="T34" fmla="*/ 0 h 98"/>
              <a:gd name="T35" fmla="*/ 124 w 124"/>
              <a:gd name="T36" fmla="*/ 98 h 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4" h="98">
                <a:moveTo>
                  <a:pt x="36" y="98"/>
                </a:moveTo>
                <a:lnTo>
                  <a:pt x="0" y="50"/>
                </a:lnTo>
                <a:lnTo>
                  <a:pt x="86" y="0"/>
                </a:lnTo>
                <a:lnTo>
                  <a:pt x="92" y="0"/>
                </a:lnTo>
                <a:lnTo>
                  <a:pt x="100" y="0"/>
                </a:lnTo>
                <a:lnTo>
                  <a:pt x="106" y="4"/>
                </a:lnTo>
                <a:lnTo>
                  <a:pt x="114" y="8"/>
                </a:lnTo>
                <a:lnTo>
                  <a:pt x="120" y="18"/>
                </a:lnTo>
                <a:lnTo>
                  <a:pt x="124" y="30"/>
                </a:lnTo>
                <a:lnTo>
                  <a:pt x="124" y="48"/>
                </a:lnTo>
                <a:lnTo>
                  <a:pt x="36" y="98"/>
                </a:lnTo>
                <a:close/>
              </a:path>
            </a:pathLst>
          </a:custGeom>
          <a:solidFill>
            <a:srgbClr val="371F8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Freeform 46"/>
          <p:cNvSpPr>
            <a:spLocks/>
          </p:cNvSpPr>
          <p:nvPr/>
        </p:nvSpPr>
        <p:spPr bwMode="auto">
          <a:xfrm>
            <a:off x="5229225" y="3345773"/>
            <a:ext cx="184150" cy="142875"/>
          </a:xfrm>
          <a:custGeom>
            <a:avLst/>
            <a:gdLst>
              <a:gd name="T0" fmla="*/ 30 w 116"/>
              <a:gd name="T1" fmla="*/ 90 h 90"/>
              <a:gd name="T2" fmla="*/ 0 w 116"/>
              <a:gd name="T3" fmla="*/ 48 h 90"/>
              <a:gd name="T4" fmla="*/ 84 w 116"/>
              <a:gd name="T5" fmla="*/ 0 h 90"/>
              <a:gd name="T6" fmla="*/ 90 w 116"/>
              <a:gd name="T7" fmla="*/ 0 h 90"/>
              <a:gd name="T8" fmla="*/ 96 w 116"/>
              <a:gd name="T9" fmla="*/ 0 h 90"/>
              <a:gd name="T10" fmla="*/ 102 w 116"/>
              <a:gd name="T11" fmla="*/ 4 h 90"/>
              <a:gd name="T12" fmla="*/ 108 w 116"/>
              <a:gd name="T13" fmla="*/ 8 h 90"/>
              <a:gd name="T14" fmla="*/ 114 w 116"/>
              <a:gd name="T15" fmla="*/ 16 h 90"/>
              <a:gd name="T16" fmla="*/ 116 w 116"/>
              <a:gd name="T17" fmla="*/ 26 h 90"/>
              <a:gd name="T18" fmla="*/ 116 w 116"/>
              <a:gd name="T19" fmla="*/ 40 h 90"/>
              <a:gd name="T20" fmla="*/ 30 w 116"/>
              <a:gd name="T21" fmla="*/ 9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90"/>
              <a:gd name="T35" fmla="*/ 116 w 11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90">
                <a:moveTo>
                  <a:pt x="30" y="90"/>
                </a:moveTo>
                <a:lnTo>
                  <a:pt x="0" y="48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4"/>
                </a:lnTo>
                <a:lnTo>
                  <a:pt x="108" y="8"/>
                </a:lnTo>
                <a:lnTo>
                  <a:pt x="114" y="16"/>
                </a:lnTo>
                <a:lnTo>
                  <a:pt x="116" y="26"/>
                </a:lnTo>
                <a:lnTo>
                  <a:pt x="116" y="40"/>
                </a:lnTo>
                <a:lnTo>
                  <a:pt x="30" y="90"/>
                </a:lnTo>
                <a:close/>
              </a:path>
            </a:pathLst>
          </a:custGeom>
          <a:solidFill>
            <a:srgbClr val="5B41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Freeform 47"/>
          <p:cNvSpPr>
            <a:spLocks/>
          </p:cNvSpPr>
          <p:nvPr/>
        </p:nvSpPr>
        <p:spPr bwMode="auto">
          <a:xfrm>
            <a:off x="5238750" y="3345773"/>
            <a:ext cx="174625" cy="133350"/>
          </a:xfrm>
          <a:custGeom>
            <a:avLst/>
            <a:gdLst>
              <a:gd name="T0" fmla="*/ 24 w 110"/>
              <a:gd name="T1" fmla="*/ 84 h 84"/>
              <a:gd name="T2" fmla="*/ 0 w 110"/>
              <a:gd name="T3" fmla="*/ 48 h 84"/>
              <a:gd name="T4" fmla="*/ 82 w 110"/>
              <a:gd name="T5" fmla="*/ 0 h 84"/>
              <a:gd name="T6" fmla="*/ 86 w 110"/>
              <a:gd name="T7" fmla="*/ 2 h 84"/>
              <a:gd name="T8" fmla="*/ 96 w 110"/>
              <a:gd name="T9" fmla="*/ 6 h 84"/>
              <a:gd name="T10" fmla="*/ 102 w 110"/>
              <a:gd name="T11" fmla="*/ 10 h 84"/>
              <a:gd name="T12" fmla="*/ 106 w 110"/>
              <a:gd name="T13" fmla="*/ 16 h 84"/>
              <a:gd name="T14" fmla="*/ 110 w 110"/>
              <a:gd name="T15" fmla="*/ 24 h 84"/>
              <a:gd name="T16" fmla="*/ 110 w 110"/>
              <a:gd name="T17" fmla="*/ 36 h 84"/>
              <a:gd name="T18" fmla="*/ 24 w 110"/>
              <a:gd name="T19" fmla="*/ 84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"/>
              <a:gd name="T31" fmla="*/ 0 h 84"/>
              <a:gd name="T32" fmla="*/ 110 w 11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" h="84">
                <a:moveTo>
                  <a:pt x="24" y="84"/>
                </a:moveTo>
                <a:lnTo>
                  <a:pt x="0" y="48"/>
                </a:lnTo>
                <a:lnTo>
                  <a:pt x="82" y="0"/>
                </a:lnTo>
                <a:lnTo>
                  <a:pt x="86" y="2"/>
                </a:lnTo>
                <a:lnTo>
                  <a:pt x="96" y="6"/>
                </a:lnTo>
                <a:lnTo>
                  <a:pt x="102" y="10"/>
                </a:lnTo>
                <a:lnTo>
                  <a:pt x="106" y="16"/>
                </a:lnTo>
                <a:lnTo>
                  <a:pt x="110" y="24"/>
                </a:lnTo>
                <a:lnTo>
                  <a:pt x="110" y="36"/>
                </a:lnTo>
                <a:lnTo>
                  <a:pt x="24" y="84"/>
                </a:lnTo>
                <a:close/>
              </a:path>
            </a:pathLst>
          </a:custGeom>
          <a:solidFill>
            <a:srgbClr val="8069B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Freeform 48"/>
          <p:cNvSpPr>
            <a:spLocks/>
          </p:cNvSpPr>
          <p:nvPr/>
        </p:nvSpPr>
        <p:spPr bwMode="auto">
          <a:xfrm>
            <a:off x="5248275" y="3348948"/>
            <a:ext cx="161925" cy="120650"/>
          </a:xfrm>
          <a:custGeom>
            <a:avLst/>
            <a:gdLst>
              <a:gd name="T0" fmla="*/ 18 w 102"/>
              <a:gd name="T1" fmla="*/ 76 h 76"/>
              <a:gd name="T2" fmla="*/ 0 w 102"/>
              <a:gd name="T3" fmla="*/ 48 h 76"/>
              <a:gd name="T4" fmla="*/ 80 w 102"/>
              <a:gd name="T5" fmla="*/ 0 h 76"/>
              <a:gd name="T6" fmla="*/ 84 w 102"/>
              <a:gd name="T7" fmla="*/ 2 h 76"/>
              <a:gd name="T8" fmla="*/ 92 w 102"/>
              <a:gd name="T9" fmla="*/ 6 h 76"/>
              <a:gd name="T10" fmla="*/ 96 w 102"/>
              <a:gd name="T11" fmla="*/ 10 h 76"/>
              <a:gd name="T12" fmla="*/ 100 w 102"/>
              <a:gd name="T13" fmla="*/ 14 h 76"/>
              <a:gd name="T14" fmla="*/ 102 w 102"/>
              <a:gd name="T15" fmla="*/ 20 h 76"/>
              <a:gd name="T16" fmla="*/ 102 w 102"/>
              <a:gd name="T17" fmla="*/ 28 h 76"/>
              <a:gd name="T18" fmla="*/ 18 w 102"/>
              <a:gd name="T19" fmla="*/ 76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"/>
              <a:gd name="T31" fmla="*/ 0 h 76"/>
              <a:gd name="T32" fmla="*/ 102 w 102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" h="76">
                <a:moveTo>
                  <a:pt x="18" y="76"/>
                </a:moveTo>
                <a:lnTo>
                  <a:pt x="0" y="48"/>
                </a:lnTo>
                <a:lnTo>
                  <a:pt x="80" y="0"/>
                </a:lnTo>
                <a:lnTo>
                  <a:pt x="84" y="2"/>
                </a:lnTo>
                <a:lnTo>
                  <a:pt x="92" y="6"/>
                </a:lnTo>
                <a:lnTo>
                  <a:pt x="96" y="10"/>
                </a:lnTo>
                <a:lnTo>
                  <a:pt x="100" y="14"/>
                </a:lnTo>
                <a:lnTo>
                  <a:pt x="102" y="20"/>
                </a:lnTo>
                <a:lnTo>
                  <a:pt x="102" y="28"/>
                </a:lnTo>
                <a:lnTo>
                  <a:pt x="18" y="76"/>
                </a:lnTo>
                <a:close/>
              </a:path>
            </a:pathLst>
          </a:custGeom>
          <a:solidFill>
            <a:srgbClr val="A996C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Freeform 49"/>
          <p:cNvSpPr>
            <a:spLocks/>
          </p:cNvSpPr>
          <p:nvPr/>
        </p:nvSpPr>
        <p:spPr bwMode="auto">
          <a:xfrm>
            <a:off x="5257800" y="3348948"/>
            <a:ext cx="152400" cy="107950"/>
          </a:xfrm>
          <a:custGeom>
            <a:avLst/>
            <a:gdLst>
              <a:gd name="T0" fmla="*/ 12 w 96"/>
              <a:gd name="T1" fmla="*/ 68 h 68"/>
              <a:gd name="T2" fmla="*/ 0 w 96"/>
              <a:gd name="T3" fmla="*/ 48 h 68"/>
              <a:gd name="T4" fmla="*/ 78 w 96"/>
              <a:gd name="T5" fmla="*/ 0 h 68"/>
              <a:gd name="T6" fmla="*/ 88 w 96"/>
              <a:gd name="T7" fmla="*/ 8 h 68"/>
              <a:gd name="T8" fmla="*/ 94 w 96"/>
              <a:gd name="T9" fmla="*/ 14 h 68"/>
              <a:gd name="T10" fmla="*/ 96 w 96"/>
              <a:gd name="T11" fmla="*/ 18 h 68"/>
              <a:gd name="T12" fmla="*/ 96 w 96"/>
              <a:gd name="T13" fmla="*/ 22 h 68"/>
              <a:gd name="T14" fmla="*/ 12 w 96"/>
              <a:gd name="T15" fmla="*/ 68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68"/>
              <a:gd name="T26" fmla="*/ 96 w 9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68">
                <a:moveTo>
                  <a:pt x="12" y="68"/>
                </a:moveTo>
                <a:lnTo>
                  <a:pt x="0" y="48"/>
                </a:lnTo>
                <a:lnTo>
                  <a:pt x="78" y="0"/>
                </a:lnTo>
                <a:lnTo>
                  <a:pt x="88" y="8"/>
                </a:lnTo>
                <a:lnTo>
                  <a:pt x="94" y="14"/>
                </a:lnTo>
                <a:lnTo>
                  <a:pt x="96" y="18"/>
                </a:lnTo>
                <a:lnTo>
                  <a:pt x="96" y="22"/>
                </a:lnTo>
                <a:lnTo>
                  <a:pt x="12" y="68"/>
                </a:lnTo>
                <a:close/>
              </a:path>
            </a:pathLst>
          </a:custGeom>
          <a:solidFill>
            <a:srgbClr val="D4C8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Freeform 50"/>
          <p:cNvSpPr>
            <a:spLocks/>
          </p:cNvSpPr>
          <p:nvPr/>
        </p:nvSpPr>
        <p:spPr bwMode="auto">
          <a:xfrm>
            <a:off x="5264150" y="3352123"/>
            <a:ext cx="146050" cy="95250"/>
          </a:xfrm>
          <a:custGeom>
            <a:avLst/>
            <a:gdLst>
              <a:gd name="T0" fmla="*/ 92 w 92"/>
              <a:gd name="T1" fmla="*/ 16 h 60"/>
              <a:gd name="T2" fmla="*/ 8 w 92"/>
              <a:gd name="T3" fmla="*/ 60 h 60"/>
              <a:gd name="T4" fmla="*/ 0 w 92"/>
              <a:gd name="T5" fmla="*/ 46 h 60"/>
              <a:gd name="T6" fmla="*/ 78 w 92"/>
              <a:gd name="T7" fmla="*/ 0 h 60"/>
              <a:gd name="T8" fmla="*/ 92 w 92"/>
              <a:gd name="T9" fmla="*/ 1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60"/>
              <a:gd name="T17" fmla="*/ 92 w 92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60">
                <a:moveTo>
                  <a:pt x="92" y="16"/>
                </a:moveTo>
                <a:lnTo>
                  <a:pt x="8" y="60"/>
                </a:lnTo>
                <a:lnTo>
                  <a:pt x="0" y="46"/>
                </a:lnTo>
                <a:lnTo>
                  <a:pt x="78" y="0"/>
                </a:lnTo>
                <a:lnTo>
                  <a:pt x="9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Freeform 51"/>
          <p:cNvSpPr>
            <a:spLocks/>
          </p:cNvSpPr>
          <p:nvPr/>
        </p:nvSpPr>
        <p:spPr bwMode="auto">
          <a:xfrm>
            <a:off x="5194300" y="3425148"/>
            <a:ext cx="101600" cy="111125"/>
          </a:xfrm>
          <a:custGeom>
            <a:avLst/>
            <a:gdLst>
              <a:gd name="T0" fmla="*/ 46 w 64"/>
              <a:gd name="T1" fmla="*/ 68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4 w 64"/>
              <a:gd name="T9" fmla="*/ 48 h 70"/>
              <a:gd name="T10" fmla="*/ 64 w 64"/>
              <a:gd name="T11" fmla="*/ 42 h 70"/>
              <a:gd name="T12" fmla="*/ 64 w 64"/>
              <a:gd name="T13" fmla="*/ 36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2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4 h 70"/>
              <a:gd name="T34" fmla="*/ 12 w 64"/>
              <a:gd name="T35" fmla="*/ 6 h 70"/>
              <a:gd name="T36" fmla="*/ 8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6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8 h 70"/>
              <a:gd name="T58" fmla="*/ 28 w 64"/>
              <a:gd name="T59" fmla="*/ 70 h 70"/>
              <a:gd name="T60" fmla="*/ 34 w 64"/>
              <a:gd name="T61" fmla="*/ 70 h 70"/>
              <a:gd name="T62" fmla="*/ 40 w 64"/>
              <a:gd name="T63" fmla="*/ 70 h 70"/>
              <a:gd name="T64" fmla="*/ 46 w 64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8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4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4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13007C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Freeform 52"/>
          <p:cNvSpPr>
            <a:spLocks/>
          </p:cNvSpPr>
          <p:nvPr/>
        </p:nvSpPr>
        <p:spPr bwMode="auto">
          <a:xfrm>
            <a:off x="5711825" y="233929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Freeform 53"/>
          <p:cNvSpPr>
            <a:spLocks/>
          </p:cNvSpPr>
          <p:nvPr/>
        </p:nvSpPr>
        <p:spPr bwMode="auto">
          <a:xfrm>
            <a:off x="5718175" y="234564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Freeform 54"/>
          <p:cNvSpPr>
            <a:spLocks/>
          </p:cNvSpPr>
          <p:nvPr/>
        </p:nvSpPr>
        <p:spPr bwMode="auto">
          <a:xfrm>
            <a:off x="5721350" y="2339298"/>
            <a:ext cx="1419225" cy="863600"/>
          </a:xfrm>
          <a:custGeom>
            <a:avLst/>
            <a:gdLst>
              <a:gd name="T0" fmla="*/ 856 w 894"/>
              <a:gd name="T1" fmla="*/ 0 h 544"/>
              <a:gd name="T2" fmla="*/ 864 w 894"/>
              <a:gd name="T3" fmla="*/ 0 h 544"/>
              <a:gd name="T4" fmla="*/ 870 w 894"/>
              <a:gd name="T5" fmla="*/ 2 h 544"/>
              <a:gd name="T6" fmla="*/ 878 w 894"/>
              <a:gd name="T7" fmla="*/ 4 h 544"/>
              <a:gd name="T8" fmla="*/ 884 w 894"/>
              <a:gd name="T9" fmla="*/ 10 h 544"/>
              <a:gd name="T10" fmla="*/ 890 w 894"/>
              <a:gd name="T11" fmla="*/ 18 h 544"/>
              <a:gd name="T12" fmla="*/ 894 w 894"/>
              <a:gd name="T13" fmla="*/ 32 h 544"/>
              <a:gd name="T14" fmla="*/ 894 w 894"/>
              <a:gd name="T15" fmla="*/ 48 h 544"/>
              <a:gd name="T16" fmla="*/ 36 w 894"/>
              <a:gd name="T17" fmla="*/ 544 h 544"/>
              <a:gd name="T18" fmla="*/ 0 w 894"/>
              <a:gd name="T19" fmla="*/ 496 h 544"/>
              <a:gd name="T20" fmla="*/ 856 w 894"/>
              <a:gd name="T21" fmla="*/ 0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4"/>
              <a:gd name="T35" fmla="*/ 894 w 894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4">
                <a:moveTo>
                  <a:pt x="856" y="0"/>
                </a:moveTo>
                <a:lnTo>
                  <a:pt x="864" y="0"/>
                </a:lnTo>
                <a:lnTo>
                  <a:pt x="870" y="2"/>
                </a:lnTo>
                <a:lnTo>
                  <a:pt x="878" y="4"/>
                </a:lnTo>
                <a:lnTo>
                  <a:pt x="884" y="10"/>
                </a:lnTo>
                <a:lnTo>
                  <a:pt x="890" y="18"/>
                </a:lnTo>
                <a:lnTo>
                  <a:pt x="894" y="32"/>
                </a:lnTo>
                <a:lnTo>
                  <a:pt x="894" y="48"/>
                </a:lnTo>
                <a:lnTo>
                  <a:pt x="36" y="544"/>
                </a:lnTo>
                <a:lnTo>
                  <a:pt x="0" y="496"/>
                </a:lnTo>
                <a:lnTo>
                  <a:pt x="856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Freeform 55"/>
          <p:cNvSpPr>
            <a:spLocks/>
          </p:cNvSpPr>
          <p:nvPr/>
        </p:nvSpPr>
        <p:spPr bwMode="auto">
          <a:xfrm>
            <a:off x="5730875" y="2342473"/>
            <a:ext cx="1409700" cy="850900"/>
          </a:xfrm>
          <a:custGeom>
            <a:avLst/>
            <a:gdLst>
              <a:gd name="T0" fmla="*/ 854 w 888"/>
              <a:gd name="T1" fmla="*/ 0 h 536"/>
              <a:gd name="T2" fmla="*/ 860 w 888"/>
              <a:gd name="T3" fmla="*/ 0 h 536"/>
              <a:gd name="T4" fmla="*/ 866 w 888"/>
              <a:gd name="T5" fmla="*/ 2 h 536"/>
              <a:gd name="T6" fmla="*/ 872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6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4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4" y="0"/>
                </a:moveTo>
                <a:lnTo>
                  <a:pt x="860" y="0"/>
                </a:lnTo>
                <a:lnTo>
                  <a:pt x="866" y="2"/>
                </a:lnTo>
                <a:lnTo>
                  <a:pt x="872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6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4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Freeform 56"/>
          <p:cNvSpPr>
            <a:spLocks/>
          </p:cNvSpPr>
          <p:nvPr/>
        </p:nvSpPr>
        <p:spPr bwMode="auto">
          <a:xfrm>
            <a:off x="5740400" y="234247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8 w 880"/>
              <a:gd name="T3" fmla="*/ 2 h 528"/>
              <a:gd name="T4" fmla="*/ 868 w 880"/>
              <a:gd name="T5" fmla="*/ 6 h 528"/>
              <a:gd name="T6" fmla="*/ 874 w 880"/>
              <a:gd name="T7" fmla="*/ 10 h 528"/>
              <a:gd name="T8" fmla="*/ 878 w 880"/>
              <a:gd name="T9" fmla="*/ 16 h 528"/>
              <a:gd name="T10" fmla="*/ 880 w 880"/>
              <a:gd name="T11" fmla="*/ 24 h 528"/>
              <a:gd name="T12" fmla="*/ 880 w 880"/>
              <a:gd name="T13" fmla="*/ 36 h 528"/>
              <a:gd name="T14" fmla="*/ 26 w 880"/>
              <a:gd name="T15" fmla="*/ 528 h 528"/>
              <a:gd name="T16" fmla="*/ 0 w 880"/>
              <a:gd name="T17" fmla="*/ 494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8" y="2"/>
                </a:lnTo>
                <a:lnTo>
                  <a:pt x="868" y="6"/>
                </a:lnTo>
                <a:lnTo>
                  <a:pt x="874" y="10"/>
                </a:lnTo>
                <a:lnTo>
                  <a:pt x="878" y="16"/>
                </a:lnTo>
                <a:lnTo>
                  <a:pt x="880" y="24"/>
                </a:lnTo>
                <a:lnTo>
                  <a:pt x="880" y="36"/>
                </a:lnTo>
                <a:lnTo>
                  <a:pt x="26" y="528"/>
                </a:lnTo>
                <a:lnTo>
                  <a:pt x="0" y="494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Freeform 57"/>
          <p:cNvSpPr>
            <a:spLocks/>
          </p:cNvSpPr>
          <p:nvPr/>
        </p:nvSpPr>
        <p:spPr bwMode="auto">
          <a:xfrm>
            <a:off x="5753100" y="2345648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2 w 872"/>
              <a:gd name="T3" fmla="*/ 0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0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2" y="0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0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Freeform 58"/>
          <p:cNvSpPr>
            <a:spLocks/>
          </p:cNvSpPr>
          <p:nvPr/>
        </p:nvSpPr>
        <p:spPr bwMode="auto">
          <a:xfrm>
            <a:off x="5762625" y="2345648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6 w 866"/>
              <a:gd name="T3" fmla="*/ 8 h 514"/>
              <a:gd name="T4" fmla="*/ 864 w 866"/>
              <a:gd name="T5" fmla="*/ 14 h 514"/>
              <a:gd name="T6" fmla="*/ 864 w 866"/>
              <a:gd name="T7" fmla="*/ 18 h 514"/>
              <a:gd name="T8" fmla="*/ 866 w 866"/>
              <a:gd name="T9" fmla="*/ 22 h 514"/>
              <a:gd name="T10" fmla="*/ 12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6" y="8"/>
                </a:lnTo>
                <a:lnTo>
                  <a:pt x="864" y="14"/>
                </a:lnTo>
                <a:lnTo>
                  <a:pt x="864" y="18"/>
                </a:lnTo>
                <a:lnTo>
                  <a:pt x="866" y="22"/>
                </a:lnTo>
                <a:lnTo>
                  <a:pt x="12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Freeform 59"/>
          <p:cNvSpPr>
            <a:spLocks/>
          </p:cNvSpPr>
          <p:nvPr/>
        </p:nvSpPr>
        <p:spPr bwMode="auto">
          <a:xfrm>
            <a:off x="5772150" y="2348823"/>
            <a:ext cx="1362075" cy="800100"/>
          </a:xfrm>
          <a:custGeom>
            <a:avLst/>
            <a:gdLst>
              <a:gd name="T0" fmla="*/ 858 w 858"/>
              <a:gd name="T1" fmla="*/ 14 h 504"/>
              <a:gd name="T2" fmla="*/ 8 w 858"/>
              <a:gd name="T3" fmla="*/ 504 h 504"/>
              <a:gd name="T4" fmla="*/ 0 w 858"/>
              <a:gd name="T5" fmla="*/ 490 h 504"/>
              <a:gd name="T6" fmla="*/ 846 w 858"/>
              <a:gd name="T7" fmla="*/ 0 h 504"/>
              <a:gd name="T8" fmla="*/ 858 w 858"/>
              <a:gd name="T9" fmla="*/ 14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"/>
              <a:gd name="T16" fmla="*/ 0 h 504"/>
              <a:gd name="T17" fmla="*/ 858 w 858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" h="504">
                <a:moveTo>
                  <a:pt x="858" y="14"/>
                </a:moveTo>
                <a:lnTo>
                  <a:pt x="8" y="504"/>
                </a:lnTo>
                <a:lnTo>
                  <a:pt x="0" y="490"/>
                </a:lnTo>
                <a:lnTo>
                  <a:pt x="846" y="0"/>
                </a:lnTo>
                <a:lnTo>
                  <a:pt x="858" y="1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Freeform 60"/>
          <p:cNvSpPr>
            <a:spLocks/>
          </p:cNvSpPr>
          <p:nvPr/>
        </p:nvSpPr>
        <p:spPr bwMode="auto">
          <a:xfrm>
            <a:off x="5699125" y="3120348"/>
            <a:ext cx="104775" cy="111125"/>
          </a:xfrm>
          <a:custGeom>
            <a:avLst/>
            <a:gdLst>
              <a:gd name="T0" fmla="*/ 46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0 w 66"/>
              <a:gd name="T7" fmla="*/ 54 h 70"/>
              <a:gd name="T8" fmla="*/ 64 w 66"/>
              <a:gd name="T9" fmla="*/ 48 h 70"/>
              <a:gd name="T10" fmla="*/ 64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0 w 66"/>
              <a:gd name="T41" fmla="*/ 22 h 70"/>
              <a:gd name="T42" fmla="*/ 0 w 66"/>
              <a:gd name="T43" fmla="*/ 28 h 70"/>
              <a:gd name="T44" fmla="*/ 0 w 66"/>
              <a:gd name="T45" fmla="*/ 34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6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6" y="68"/>
                </a:moveTo>
                <a:lnTo>
                  <a:pt x="52" y="64"/>
                </a:lnTo>
                <a:lnTo>
                  <a:pt x="58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Line 61"/>
          <p:cNvSpPr>
            <a:spLocks noChangeShapeType="1"/>
          </p:cNvSpPr>
          <p:nvPr/>
        </p:nvSpPr>
        <p:spPr bwMode="auto">
          <a:xfrm flipH="1">
            <a:off x="5178425" y="3482298"/>
            <a:ext cx="66675" cy="38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Freeform 62"/>
          <p:cNvSpPr>
            <a:spLocks/>
          </p:cNvSpPr>
          <p:nvPr/>
        </p:nvSpPr>
        <p:spPr bwMode="auto">
          <a:xfrm>
            <a:off x="5210175" y="3050498"/>
            <a:ext cx="1743075" cy="762000"/>
          </a:xfrm>
          <a:custGeom>
            <a:avLst/>
            <a:gdLst>
              <a:gd name="T0" fmla="*/ 1098 w 1098"/>
              <a:gd name="T1" fmla="*/ 410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70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30 w 1098"/>
              <a:gd name="T93" fmla="*/ 86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410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70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30" y="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Freeform 63"/>
          <p:cNvSpPr>
            <a:spLocks/>
          </p:cNvSpPr>
          <p:nvPr/>
        </p:nvSpPr>
        <p:spPr bwMode="auto">
          <a:xfrm>
            <a:off x="5210175" y="3126698"/>
            <a:ext cx="1743075" cy="762000"/>
          </a:xfrm>
          <a:custGeom>
            <a:avLst/>
            <a:gdLst>
              <a:gd name="T0" fmla="*/ 1098 w 1098"/>
              <a:gd name="T1" fmla="*/ 362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68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22 w 1098"/>
              <a:gd name="T93" fmla="*/ 38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362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68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22" y="38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Freeform 64"/>
          <p:cNvSpPr>
            <a:spLocks/>
          </p:cNvSpPr>
          <p:nvPr/>
        </p:nvSpPr>
        <p:spPr bwMode="auto">
          <a:xfrm>
            <a:off x="4470400" y="3187023"/>
            <a:ext cx="2482850" cy="1117600"/>
          </a:xfrm>
          <a:custGeom>
            <a:avLst/>
            <a:gdLst>
              <a:gd name="T0" fmla="*/ 796 w 1564"/>
              <a:gd name="T1" fmla="*/ 0 h 704"/>
              <a:gd name="T2" fmla="*/ 652 w 1564"/>
              <a:gd name="T3" fmla="*/ 18 h 704"/>
              <a:gd name="T4" fmla="*/ 622 w 1564"/>
              <a:gd name="T5" fmla="*/ 34 h 704"/>
              <a:gd name="T6" fmla="*/ 598 w 1564"/>
              <a:gd name="T7" fmla="*/ 50 h 704"/>
              <a:gd name="T8" fmla="*/ 562 w 1564"/>
              <a:gd name="T9" fmla="*/ 78 h 704"/>
              <a:gd name="T10" fmla="*/ 542 w 1564"/>
              <a:gd name="T11" fmla="*/ 96 h 704"/>
              <a:gd name="T12" fmla="*/ 534 w 1564"/>
              <a:gd name="T13" fmla="*/ 102 h 704"/>
              <a:gd name="T14" fmla="*/ 512 w 1564"/>
              <a:gd name="T15" fmla="*/ 128 h 704"/>
              <a:gd name="T16" fmla="*/ 494 w 1564"/>
              <a:gd name="T17" fmla="*/ 152 h 704"/>
              <a:gd name="T18" fmla="*/ 482 w 1564"/>
              <a:gd name="T19" fmla="*/ 176 h 704"/>
              <a:gd name="T20" fmla="*/ 472 w 1564"/>
              <a:gd name="T21" fmla="*/ 198 h 704"/>
              <a:gd name="T22" fmla="*/ 468 w 1564"/>
              <a:gd name="T23" fmla="*/ 220 h 704"/>
              <a:gd name="T24" fmla="*/ 466 w 1564"/>
              <a:gd name="T25" fmla="*/ 242 h 704"/>
              <a:gd name="T26" fmla="*/ 466 w 1564"/>
              <a:gd name="T27" fmla="*/ 260 h 704"/>
              <a:gd name="T28" fmla="*/ 468 w 1564"/>
              <a:gd name="T29" fmla="*/ 280 h 704"/>
              <a:gd name="T30" fmla="*/ 474 w 1564"/>
              <a:gd name="T31" fmla="*/ 296 h 704"/>
              <a:gd name="T32" fmla="*/ 478 w 1564"/>
              <a:gd name="T33" fmla="*/ 312 h 704"/>
              <a:gd name="T34" fmla="*/ 490 w 1564"/>
              <a:gd name="T35" fmla="*/ 336 h 704"/>
              <a:gd name="T36" fmla="*/ 502 w 1564"/>
              <a:gd name="T37" fmla="*/ 352 h 704"/>
              <a:gd name="T38" fmla="*/ 506 w 1564"/>
              <a:gd name="T39" fmla="*/ 358 h 704"/>
              <a:gd name="T40" fmla="*/ 524 w 1564"/>
              <a:gd name="T41" fmla="*/ 378 h 704"/>
              <a:gd name="T42" fmla="*/ 542 w 1564"/>
              <a:gd name="T43" fmla="*/ 396 h 704"/>
              <a:gd name="T44" fmla="*/ 564 w 1564"/>
              <a:gd name="T45" fmla="*/ 412 h 704"/>
              <a:gd name="T46" fmla="*/ 586 w 1564"/>
              <a:gd name="T47" fmla="*/ 426 h 704"/>
              <a:gd name="T48" fmla="*/ 608 w 1564"/>
              <a:gd name="T49" fmla="*/ 440 h 704"/>
              <a:gd name="T50" fmla="*/ 630 w 1564"/>
              <a:gd name="T51" fmla="*/ 450 h 704"/>
              <a:gd name="T52" fmla="*/ 652 w 1564"/>
              <a:gd name="T53" fmla="*/ 460 h 704"/>
              <a:gd name="T54" fmla="*/ 674 w 1564"/>
              <a:gd name="T55" fmla="*/ 466 h 704"/>
              <a:gd name="T56" fmla="*/ 714 w 1564"/>
              <a:gd name="T57" fmla="*/ 478 h 704"/>
              <a:gd name="T58" fmla="*/ 746 w 1564"/>
              <a:gd name="T59" fmla="*/ 486 h 704"/>
              <a:gd name="T60" fmla="*/ 776 w 1564"/>
              <a:gd name="T61" fmla="*/ 490 h 704"/>
              <a:gd name="T62" fmla="*/ 872 w 1564"/>
              <a:gd name="T63" fmla="*/ 498 h 704"/>
              <a:gd name="T64" fmla="*/ 952 w 1564"/>
              <a:gd name="T65" fmla="*/ 498 h 704"/>
              <a:gd name="T66" fmla="*/ 1016 w 1564"/>
              <a:gd name="T67" fmla="*/ 498 h 704"/>
              <a:gd name="T68" fmla="*/ 1066 w 1564"/>
              <a:gd name="T69" fmla="*/ 492 h 704"/>
              <a:gd name="T70" fmla="*/ 1102 w 1564"/>
              <a:gd name="T71" fmla="*/ 488 h 704"/>
              <a:gd name="T72" fmla="*/ 1128 w 1564"/>
              <a:gd name="T73" fmla="*/ 482 h 704"/>
              <a:gd name="T74" fmla="*/ 1146 w 1564"/>
              <a:gd name="T75" fmla="*/ 476 h 704"/>
              <a:gd name="T76" fmla="*/ 1176 w 1564"/>
              <a:gd name="T77" fmla="*/ 468 h 704"/>
              <a:gd name="T78" fmla="*/ 1206 w 1564"/>
              <a:gd name="T79" fmla="*/ 456 h 704"/>
              <a:gd name="T80" fmla="*/ 1264 w 1564"/>
              <a:gd name="T81" fmla="*/ 432 h 704"/>
              <a:gd name="T82" fmla="*/ 1318 w 1564"/>
              <a:gd name="T83" fmla="*/ 406 h 704"/>
              <a:gd name="T84" fmla="*/ 1368 w 1564"/>
              <a:gd name="T85" fmla="*/ 380 h 704"/>
              <a:gd name="T86" fmla="*/ 1410 w 1564"/>
              <a:gd name="T87" fmla="*/ 356 h 704"/>
              <a:gd name="T88" fmla="*/ 1442 w 1564"/>
              <a:gd name="T89" fmla="*/ 336 h 704"/>
              <a:gd name="T90" fmla="*/ 1470 w 1564"/>
              <a:gd name="T91" fmla="*/ 318 h 704"/>
              <a:gd name="T92" fmla="*/ 1564 w 1564"/>
              <a:gd name="T93" fmla="*/ 324 h 704"/>
              <a:gd name="T94" fmla="*/ 960 w 1564"/>
              <a:gd name="T95" fmla="*/ 666 h 704"/>
              <a:gd name="T96" fmla="*/ 944 w 1564"/>
              <a:gd name="T97" fmla="*/ 672 h 704"/>
              <a:gd name="T98" fmla="*/ 922 w 1564"/>
              <a:gd name="T99" fmla="*/ 678 h 704"/>
              <a:gd name="T100" fmla="*/ 896 w 1564"/>
              <a:gd name="T101" fmla="*/ 686 h 704"/>
              <a:gd name="T102" fmla="*/ 862 w 1564"/>
              <a:gd name="T103" fmla="*/ 694 h 704"/>
              <a:gd name="T104" fmla="*/ 822 w 1564"/>
              <a:gd name="T105" fmla="*/ 700 h 704"/>
              <a:gd name="T106" fmla="*/ 776 w 1564"/>
              <a:gd name="T107" fmla="*/ 702 h 704"/>
              <a:gd name="T108" fmla="*/ 726 w 1564"/>
              <a:gd name="T109" fmla="*/ 704 h 704"/>
              <a:gd name="T110" fmla="*/ 0 w 1564"/>
              <a:gd name="T111" fmla="*/ 686 h 7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64"/>
              <a:gd name="T169" fmla="*/ 0 h 704"/>
              <a:gd name="T170" fmla="*/ 1564 w 1564"/>
              <a:gd name="T171" fmla="*/ 704 h 7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64" h="704">
                <a:moveTo>
                  <a:pt x="796" y="0"/>
                </a:moveTo>
                <a:lnTo>
                  <a:pt x="652" y="18"/>
                </a:lnTo>
                <a:lnTo>
                  <a:pt x="622" y="34"/>
                </a:lnTo>
                <a:lnTo>
                  <a:pt x="598" y="50"/>
                </a:lnTo>
                <a:lnTo>
                  <a:pt x="562" y="78"/>
                </a:lnTo>
                <a:lnTo>
                  <a:pt x="542" y="96"/>
                </a:lnTo>
                <a:lnTo>
                  <a:pt x="534" y="102"/>
                </a:lnTo>
                <a:lnTo>
                  <a:pt x="512" y="128"/>
                </a:lnTo>
                <a:lnTo>
                  <a:pt x="494" y="152"/>
                </a:lnTo>
                <a:lnTo>
                  <a:pt x="482" y="176"/>
                </a:lnTo>
                <a:lnTo>
                  <a:pt x="472" y="198"/>
                </a:lnTo>
                <a:lnTo>
                  <a:pt x="468" y="220"/>
                </a:lnTo>
                <a:lnTo>
                  <a:pt x="466" y="242"/>
                </a:lnTo>
                <a:lnTo>
                  <a:pt x="466" y="260"/>
                </a:lnTo>
                <a:lnTo>
                  <a:pt x="468" y="280"/>
                </a:lnTo>
                <a:lnTo>
                  <a:pt x="474" y="296"/>
                </a:lnTo>
                <a:lnTo>
                  <a:pt x="478" y="312"/>
                </a:lnTo>
                <a:lnTo>
                  <a:pt x="490" y="336"/>
                </a:lnTo>
                <a:lnTo>
                  <a:pt x="502" y="352"/>
                </a:lnTo>
                <a:lnTo>
                  <a:pt x="506" y="358"/>
                </a:lnTo>
                <a:lnTo>
                  <a:pt x="524" y="378"/>
                </a:lnTo>
                <a:lnTo>
                  <a:pt x="542" y="396"/>
                </a:lnTo>
                <a:lnTo>
                  <a:pt x="564" y="412"/>
                </a:lnTo>
                <a:lnTo>
                  <a:pt x="586" y="426"/>
                </a:lnTo>
                <a:lnTo>
                  <a:pt x="608" y="440"/>
                </a:lnTo>
                <a:lnTo>
                  <a:pt x="630" y="450"/>
                </a:lnTo>
                <a:lnTo>
                  <a:pt x="652" y="460"/>
                </a:lnTo>
                <a:lnTo>
                  <a:pt x="674" y="466"/>
                </a:lnTo>
                <a:lnTo>
                  <a:pt x="714" y="478"/>
                </a:lnTo>
                <a:lnTo>
                  <a:pt x="746" y="486"/>
                </a:lnTo>
                <a:lnTo>
                  <a:pt x="776" y="490"/>
                </a:lnTo>
                <a:lnTo>
                  <a:pt x="872" y="498"/>
                </a:lnTo>
                <a:lnTo>
                  <a:pt x="952" y="498"/>
                </a:lnTo>
                <a:lnTo>
                  <a:pt x="1016" y="498"/>
                </a:lnTo>
                <a:lnTo>
                  <a:pt x="1066" y="492"/>
                </a:lnTo>
                <a:lnTo>
                  <a:pt x="1102" y="488"/>
                </a:lnTo>
                <a:lnTo>
                  <a:pt x="1128" y="482"/>
                </a:lnTo>
                <a:lnTo>
                  <a:pt x="1146" y="476"/>
                </a:lnTo>
                <a:lnTo>
                  <a:pt x="1176" y="468"/>
                </a:lnTo>
                <a:lnTo>
                  <a:pt x="1206" y="456"/>
                </a:lnTo>
                <a:lnTo>
                  <a:pt x="1264" y="432"/>
                </a:lnTo>
                <a:lnTo>
                  <a:pt x="1318" y="406"/>
                </a:lnTo>
                <a:lnTo>
                  <a:pt x="1368" y="380"/>
                </a:lnTo>
                <a:lnTo>
                  <a:pt x="1410" y="356"/>
                </a:lnTo>
                <a:lnTo>
                  <a:pt x="1442" y="336"/>
                </a:lnTo>
                <a:lnTo>
                  <a:pt x="1470" y="318"/>
                </a:lnTo>
                <a:lnTo>
                  <a:pt x="1564" y="324"/>
                </a:lnTo>
                <a:lnTo>
                  <a:pt x="960" y="666"/>
                </a:lnTo>
                <a:lnTo>
                  <a:pt x="944" y="672"/>
                </a:lnTo>
                <a:lnTo>
                  <a:pt x="922" y="678"/>
                </a:lnTo>
                <a:lnTo>
                  <a:pt x="896" y="686"/>
                </a:lnTo>
                <a:lnTo>
                  <a:pt x="862" y="694"/>
                </a:lnTo>
                <a:lnTo>
                  <a:pt x="822" y="700"/>
                </a:lnTo>
                <a:lnTo>
                  <a:pt x="776" y="702"/>
                </a:lnTo>
                <a:lnTo>
                  <a:pt x="726" y="704"/>
                </a:lnTo>
                <a:lnTo>
                  <a:pt x="0" y="6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Freeform 79"/>
          <p:cNvSpPr>
            <a:spLocks/>
          </p:cNvSpPr>
          <p:nvPr/>
        </p:nvSpPr>
        <p:spPr bwMode="auto">
          <a:xfrm>
            <a:off x="4857750" y="3987123"/>
            <a:ext cx="520700" cy="476250"/>
          </a:xfrm>
          <a:custGeom>
            <a:avLst/>
            <a:gdLst>
              <a:gd name="T0" fmla="*/ 144 w 328"/>
              <a:gd name="T1" fmla="*/ 300 h 300"/>
              <a:gd name="T2" fmla="*/ 122 w 328"/>
              <a:gd name="T3" fmla="*/ 298 h 300"/>
              <a:gd name="T4" fmla="*/ 102 w 328"/>
              <a:gd name="T5" fmla="*/ 294 h 300"/>
              <a:gd name="T6" fmla="*/ 84 w 328"/>
              <a:gd name="T7" fmla="*/ 290 h 300"/>
              <a:gd name="T8" fmla="*/ 68 w 328"/>
              <a:gd name="T9" fmla="*/ 284 h 300"/>
              <a:gd name="T10" fmla="*/ 54 w 328"/>
              <a:gd name="T11" fmla="*/ 276 h 300"/>
              <a:gd name="T12" fmla="*/ 42 w 328"/>
              <a:gd name="T13" fmla="*/ 268 h 300"/>
              <a:gd name="T14" fmla="*/ 32 w 328"/>
              <a:gd name="T15" fmla="*/ 260 h 300"/>
              <a:gd name="T16" fmla="*/ 24 w 328"/>
              <a:gd name="T17" fmla="*/ 250 h 300"/>
              <a:gd name="T18" fmla="*/ 12 w 328"/>
              <a:gd name="T19" fmla="*/ 234 h 300"/>
              <a:gd name="T20" fmla="*/ 4 w 328"/>
              <a:gd name="T21" fmla="*/ 218 h 300"/>
              <a:gd name="T22" fmla="*/ 0 w 328"/>
              <a:gd name="T23" fmla="*/ 204 h 300"/>
              <a:gd name="T24" fmla="*/ 0 w 328"/>
              <a:gd name="T25" fmla="*/ 0 h 300"/>
              <a:gd name="T26" fmla="*/ 328 w 328"/>
              <a:gd name="T27" fmla="*/ 2 h 300"/>
              <a:gd name="T28" fmla="*/ 328 w 328"/>
              <a:gd name="T29" fmla="*/ 200 h 300"/>
              <a:gd name="T30" fmla="*/ 318 w 328"/>
              <a:gd name="T31" fmla="*/ 220 h 300"/>
              <a:gd name="T32" fmla="*/ 310 w 328"/>
              <a:gd name="T33" fmla="*/ 238 h 300"/>
              <a:gd name="T34" fmla="*/ 298 w 328"/>
              <a:gd name="T35" fmla="*/ 254 h 300"/>
              <a:gd name="T36" fmla="*/ 290 w 328"/>
              <a:gd name="T37" fmla="*/ 262 h 300"/>
              <a:gd name="T38" fmla="*/ 282 w 328"/>
              <a:gd name="T39" fmla="*/ 270 h 300"/>
              <a:gd name="T40" fmla="*/ 270 w 328"/>
              <a:gd name="T41" fmla="*/ 276 h 300"/>
              <a:gd name="T42" fmla="*/ 260 w 328"/>
              <a:gd name="T43" fmla="*/ 280 h 300"/>
              <a:gd name="T44" fmla="*/ 234 w 328"/>
              <a:gd name="T45" fmla="*/ 290 h 300"/>
              <a:gd name="T46" fmla="*/ 208 w 328"/>
              <a:gd name="T47" fmla="*/ 294 h 300"/>
              <a:gd name="T48" fmla="*/ 184 w 328"/>
              <a:gd name="T49" fmla="*/ 298 h 300"/>
              <a:gd name="T50" fmla="*/ 164 w 328"/>
              <a:gd name="T51" fmla="*/ 300 h 300"/>
              <a:gd name="T52" fmla="*/ 144 w 328"/>
              <a:gd name="T53" fmla="*/ 300 h 3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8"/>
              <a:gd name="T82" fmla="*/ 0 h 300"/>
              <a:gd name="T83" fmla="*/ 328 w 328"/>
              <a:gd name="T84" fmla="*/ 300 h 3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8" h="300">
                <a:moveTo>
                  <a:pt x="144" y="300"/>
                </a:moveTo>
                <a:lnTo>
                  <a:pt x="122" y="298"/>
                </a:lnTo>
                <a:lnTo>
                  <a:pt x="102" y="294"/>
                </a:lnTo>
                <a:lnTo>
                  <a:pt x="84" y="290"/>
                </a:lnTo>
                <a:lnTo>
                  <a:pt x="68" y="284"/>
                </a:lnTo>
                <a:lnTo>
                  <a:pt x="54" y="276"/>
                </a:lnTo>
                <a:lnTo>
                  <a:pt x="42" y="268"/>
                </a:lnTo>
                <a:lnTo>
                  <a:pt x="32" y="260"/>
                </a:lnTo>
                <a:lnTo>
                  <a:pt x="24" y="250"/>
                </a:lnTo>
                <a:lnTo>
                  <a:pt x="12" y="234"/>
                </a:lnTo>
                <a:lnTo>
                  <a:pt x="4" y="218"/>
                </a:lnTo>
                <a:lnTo>
                  <a:pt x="0" y="204"/>
                </a:lnTo>
                <a:lnTo>
                  <a:pt x="0" y="0"/>
                </a:lnTo>
                <a:lnTo>
                  <a:pt x="328" y="2"/>
                </a:lnTo>
                <a:lnTo>
                  <a:pt x="328" y="200"/>
                </a:lnTo>
                <a:lnTo>
                  <a:pt x="318" y="220"/>
                </a:lnTo>
                <a:lnTo>
                  <a:pt x="310" y="238"/>
                </a:lnTo>
                <a:lnTo>
                  <a:pt x="298" y="254"/>
                </a:lnTo>
                <a:lnTo>
                  <a:pt x="290" y="262"/>
                </a:lnTo>
                <a:lnTo>
                  <a:pt x="282" y="270"/>
                </a:lnTo>
                <a:lnTo>
                  <a:pt x="270" y="276"/>
                </a:lnTo>
                <a:lnTo>
                  <a:pt x="260" y="280"/>
                </a:lnTo>
                <a:lnTo>
                  <a:pt x="234" y="290"/>
                </a:lnTo>
                <a:lnTo>
                  <a:pt x="208" y="294"/>
                </a:lnTo>
                <a:lnTo>
                  <a:pt x="184" y="298"/>
                </a:lnTo>
                <a:lnTo>
                  <a:pt x="164" y="300"/>
                </a:lnTo>
                <a:lnTo>
                  <a:pt x="144" y="30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Freeform 80"/>
          <p:cNvSpPr>
            <a:spLocks/>
          </p:cNvSpPr>
          <p:nvPr/>
        </p:nvSpPr>
        <p:spPr bwMode="auto">
          <a:xfrm>
            <a:off x="4886325" y="3987123"/>
            <a:ext cx="469900" cy="476250"/>
          </a:xfrm>
          <a:custGeom>
            <a:avLst/>
            <a:gdLst>
              <a:gd name="T0" fmla="*/ 0 w 296"/>
              <a:gd name="T1" fmla="*/ 214 h 300"/>
              <a:gd name="T2" fmla="*/ 0 w 296"/>
              <a:gd name="T3" fmla="*/ 0 h 300"/>
              <a:gd name="T4" fmla="*/ 296 w 296"/>
              <a:gd name="T5" fmla="*/ 2 h 300"/>
              <a:gd name="T6" fmla="*/ 296 w 296"/>
              <a:gd name="T7" fmla="*/ 210 h 300"/>
              <a:gd name="T8" fmla="*/ 288 w 296"/>
              <a:gd name="T9" fmla="*/ 228 h 300"/>
              <a:gd name="T10" fmla="*/ 280 w 296"/>
              <a:gd name="T11" fmla="*/ 244 h 300"/>
              <a:gd name="T12" fmla="*/ 270 w 296"/>
              <a:gd name="T13" fmla="*/ 260 h 300"/>
              <a:gd name="T14" fmla="*/ 262 w 296"/>
              <a:gd name="T15" fmla="*/ 266 h 300"/>
              <a:gd name="T16" fmla="*/ 254 w 296"/>
              <a:gd name="T17" fmla="*/ 272 h 300"/>
              <a:gd name="T18" fmla="*/ 234 w 296"/>
              <a:gd name="T19" fmla="*/ 282 h 300"/>
              <a:gd name="T20" fmla="*/ 212 w 296"/>
              <a:gd name="T21" fmla="*/ 290 h 300"/>
              <a:gd name="T22" fmla="*/ 188 w 296"/>
              <a:gd name="T23" fmla="*/ 294 h 300"/>
              <a:gd name="T24" fmla="*/ 166 w 296"/>
              <a:gd name="T25" fmla="*/ 298 h 300"/>
              <a:gd name="T26" fmla="*/ 148 w 296"/>
              <a:gd name="T27" fmla="*/ 300 h 300"/>
              <a:gd name="T28" fmla="*/ 130 w 296"/>
              <a:gd name="T29" fmla="*/ 300 h 300"/>
              <a:gd name="T30" fmla="*/ 110 w 296"/>
              <a:gd name="T31" fmla="*/ 298 h 300"/>
              <a:gd name="T32" fmla="*/ 92 w 296"/>
              <a:gd name="T33" fmla="*/ 294 h 300"/>
              <a:gd name="T34" fmla="*/ 76 w 296"/>
              <a:gd name="T35" fmla="*/ 290 h 300"/>
              <a:gd name="T36" fmla="*/ 62 w 296"/>
              <a:gd name="T37" fmla="*/ 284 h 300"/>
              <a:gd name="T38" fmla="*/ 50 w 296"/>
              <a:gd name="T39" fmla="*/ 278 h 300"/>
              <a:gd name="T40" fmla="*/ 40 w 296"/>
              <a:gd name="T41" fmla="*/ 270 h 300"/>
              <a:gd name="T42" fmla="*/ 22 w 296"/>
              <a:gd name="T43" fmla="*/ 256 h 300"/>
              <a:gd name="T44" fmla="*/ 12 w 296"/>
              <a:gd name="T45" fmla="*/ 240 h 300"/>
              <a:gd name="T46" fmla="*/ 6 w 296"/>
              <a:gd name="T47" fmla="*/ 228 h 300"/>
              <a:gd name="T48" fmla="*/ 0 w 296"/>
              <a:gd name="T49" fmla="*/ 214 h 3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96"/>
              <a:gd name="T76" fmla="*/ 0 h 300"/>
              <a:gd name="T77" fmla="*/ 296 w 296"/>
              <a:gd name="T78" fmla="*/ 300 h 3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96" h="300">
                <a:moveTo>
                  <a:pt x="0" y="214"/>
                </a:moveTo>
                <a:lnTo>
                  <a:pt x="0" y="0"/>
                </a:lnTo>
                <a:lnTo>
                  <a:pt x="296" y="2"/>
                </a:lnTo>
                <a:lnTo>
                  <a:pt x="296" y="210"/>
                </a:lnTo>
                <a:lnTo>
                  <a:pt x="288" y="228"/>
                </a:lnTo>
                <a:lnTo>
                  <a:pt x="280" y="244"/>
                </a:lnTo>
                <a:lnTo>
                  <a:pt x="270" y="260"/>
                </a:lnTo>
                <a:lnTo>
                  <a:pt x="262" y="266"/>
                </a:lnTo>
                <a:lnTo>
                  <a:pt x="254" y="272"/>
                </a:lnTo>
                <a:lnTo>
                  <a:pt x="234" y="282"/>
                </a:lnTo>
                <a:lnTo>
                  <a:pt x="212" y="290"/>
                </a:lnTo>
                <a:lnTo>
                  <a:pt x="188" y="294"/>
                </a:lnTo>
                <a:lnTo>
                  <a:pt x="166" y="298"/>
                </a:lnTo>
                <a:lnTo>
                  <a:pt x="148" y="300"/>
                </a:lnTo>
                <a:lnTo>
                  <a:pt x="130" y="300"/>
                </a:lnTo>
                <a:lnTo>
                  <a:pt x="110" y="298"/>
                </a:lnTo>
                <a:lnTo>
                  <a:pt x="92" y="294"/>
                </a:lnTo>
                <a:lnTo>
                  <a:pt x="76" y="290"/>
                </a:lnTo>
                <a:lnTo>
                  <a:pt x="62" y="284"/>
                </a:lnTo>
                <a:lnTo>
                  <a:pt x="50" y="278"/>
                </a:lnTo>
                <a:lnTo>
                  <a:pt x="40" y="270"/>
                </a:lnTo>
                <a:lnTo>
                  <a:pt x="22" y="256"/>
                </a:lnTo>
                <a:lnTo>
                  <a:pt x="12" y="240"/>
                </a:lnTo>
                <a:lnTo>
                  <a:pt x="6" y="228"/>
                </a:lnTo>
                <a:lnTo>
                  <a:pt x="0" y="214"/>
                </a:lnTo>
                <a:close/>
              </a:path>
            </a:pathLst>
          </a:custGeom>
          <a:solidFill>
            <a:srgbClr val="F221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Freeform 81"/>
          <p:cNvSpPr>
            <a:spLocks/>
          </p:cNvSpPr>
          <p:nvPr/>
        </p:nvSpPr>
        <p:spPr bwMode="auto">
          <a:xfrm>
            <a:off x="4918075" y="3990298"/>
            <a:ext cx="419100" cy="473075"/>
          </a:xfrm>
          <a:custGeom>
            <a:avLst/>
            <a:gdLst>
              <a:gd name="T0" fmla="*/ 0 w 264"/>
              <a:gd name="T1" fmla="*/ 224 h 298"/>
              <a:gd name="T2" fmla="*/ 0 w 264"/>
              <a:gd name="T3" fmla="*/ 0 h 298"/>
              <a:gd name="T4" fmla="*/ 264 w 264"/>
              <a:gd name="T5" fmla="*/ 0 h 298"/>
              <a:gd name="T6" fmla="*/ 264 w 264"/>
              <a:gd name="T7" fmla="*/ 218 h 298"/>
              <a:gd name="T8" fmla="*/ 256 w 264"/>
              <a:gd name="T9" fmla="*/ 234 h 298"/>
              <a:gd name="T10" fmla="*/ 248 w 264"/>
              <a:gd name="T11" fmla="*/ 248 h 298"/>
              <a:gd name="T12" fmla="*/ 238 w 264"/>
              <a:gd name="T13" fmla="*/ 262 h 298"/>
              <a:gd name="T14" fmla="*/ 232 w 264"/>
              <a:gd name="T15" fmla="*/ 268 h 298"/>
              <a:gd name="T16" fmla="*/ 224 w 264"/>
              <a:gd name="T17" fmla="*/ 274 h 298"/>
              <a:gd name="T18" fmla="*/ 206 w 264"/>
              <a:gd name="T19" fmla="*/ 282 h 298"/>
              <a:gd name="T20" fmla="*/ 186 w 264"/>
              <a:gd name="T21" fmla="*/ 288 h 298"/>
              <a:gd name="T22" fmla="*/ 166 w 264"/>
              <a:gd name="T23" fmla="*/ 292 h 298"/>
              <a:gd name="T24" fmla="*/ 130 w 264"/>
              <a:gd name="T25" fmla="*/ 296 h 298"/>
              <a:gd name="T26" fmla="*/ 114 w 264"/>
              <a:gd name="T27" fmla="*/ 298 h 298"/>
              <a:gd name="T28" fmla="*/ 96 w 264"/>
              <a:gd name="T29" fmla="*/ 296 h 298"/>
              <a:gd name="T30" fmla="*/ 80 w 264"/>
              <a:gd name="T31" fmla="*/ 294 h 298"/>
              <a:gd name="T32" fmla="*/ 66 w 264"/>
              <a:gd name="T33" fmla="*/ 290 h 298"/>
              <a:gd name="T34" fmla="*/ 54 w 264"/>
              <a:gd name="T35" fmla="*/ 284 h 298"/>
              <a:gd name="T36" fmla="*/ 42 w 264"/>
              <a:gd name="T37" fmla="*/ 278 h 298"/>
              <a:gd name="T38" fmla="*/ 34 w 264"/>
              <a:gd name="T39" fmla="*/ 272 h 298"/>
              <a:gd name="T40" fmla="*/ 20 w 264"/>
              <a:gd name="T41" fmla="*/ 258 h 298"/>
              <a:gd name="T42" fmla="*/ 10 w 264"/>
              <a:gd name="T43" fmla="*/ 246 h 298"/>
              <a:gd name="T44" fmla="*/ 4 w 264"/>
              <a:gd name="T45" fmla="*/ 234 h 298"/>
              <a:gd name="T46" fmla="*/ 0 w 264"/>
              <a:gd name="T47" fmla="*/ 224 h 2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4"/>
              <a:gd name="T73" fmla="*/ 0 h 298"/>
              <a:gd name="T74" fmla="*/ 264 w 264"/>
              <a:gd name="T75" fmla="*/ 298 h 2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4" h="298">
                <a:moveTo>
                  <a:pt x="0" y="224"/>
                </a:moveTo>
                <a:lnTo>
                  <a:pt x="0" y="0"/>
                </a:lnTo>
                <a:lnTo>
                  <a:pt x="264" y="0"/>
                </a:lnTo>
                <a:lnTo>
                  <a:pt x="264" y="218"/>
                </a:lnTo>
                <a:lnTo>
                  <a:pt x="256" y="234"/>
                </a:lnTo>
                <a:lnTo>
                  <a:pt x="248" y="248"/>
                </a:lnTo>
                <a:lnTo>
                  <a:pt x="238" y="262"/>
                </a:lnTo>
                <a:lnTo>
                  <a:pt x="232" y="268"/>
                </a:lnTo>
                <a:lnTo>
                  <a:pt x="224" y="274"/>
                </a:lnTo>
                <a:lnTo>
                  <a:pt x="206" y="282"/>
                </a:lnTo>
                <a:lnTo>
                  <a:pt x="186" y="288"/>
                </a:lnTo>
                <a:lnTo>
                  <a:pt x="166" y="292"/>
                </a:lnTo>
                <a:lnTo>
                  <a:pt x="130" y="296"/>
                </a:lnTo>
                <a:lnTo>
                  <a:pt x="114" y="298"/>
                </a:lnTo>
                <a:lnTo>
                  <a:pt x="96" y="296"/>
                </a:lnTo>
                <a:lnTo>
                  <a:pt x="80" y="294"/>
                </a:lnTo>
                <a:lnTo>
                  <a:pt x="66" y="290"/>
                </a:lnTo>
                <a:lnTo>
                  <a:pt x="54" y="284"/>
                </a:lnTo>
                <a:lnTo>
                  <a:pt x="42" y="278"/>
                </a:lnTo>
                <a:lnTo>
                  <a:pt x="34" y="272"/>
                </a:lnTo>
                <a:lnTo>
                  <a:pt x="20" y="258"/>
                </a:lnTo>
                <a:lnTo>
                  <a:pt x="10" y="246"/>
                </a:lnTo>
                <a:lnTo>
                  <a:pt x="4" y="234"/>
                </a:lnTo>
                <a:lnTo>
                  <a:pt x="0" y="224"/>
                </a:lnTo>
                <a:close/>
              </a:path>
            </a:pathLst>
          </a:custGeom>
          <a:solidFill>
            <a:srgbClr val="F33D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Freeform 82"/>
          <p:cNvSpPr>
            <a:spLocks/>
          </p:cNvSpPr>
          <p:nvPr/>
        </p:nvSpPr>
        <p:spPr bwMode="auto">
          <a:xfrm>
            <a:off x="4946650" y="3990298"/>
            <a:ext cx="368300" cy="473075"/>
          </a:xfrm>
          <a:custGeom>
            <a:avLst/>
            <a:gdLst>
              <a:gd name="T0" fmla="*/ 0 w 232"/>
              <a:gd name="T1" fmla="*/ 234 h 298"/>
              <a:gd name="T2" fmla="*/ 0 w 232"/>
              <a:gd name="T3" fmla="*/ 0 h 298"/>
              <a:gd name="T4" fmla="*/ 232 w 232"/>
              <a:gd name="T5" fmla="*/ 0 h 298"/>
              <a:gd name="T6" fmla="*/ 232 w 232"/>
              <a:gd name="T7" fmla="*/ 228 h 298"/>
              <a:gd name="T8" fmla="*/ 226 w 232"/>
              <a:gd name="T9" fmla="*/ 242 h 298"/>
              <a:gd name="T10" fmla="*/ 218 w 232"/>
              <a:gd name="T11" fmla="*/ 254 h 298"/>
              <a:gd name="T12" fmla="*/ 210 w 232"/>
              <a:gd name="T13" fmla="*/ 266 h 298"/>
              <a:gd name="T14" fmla="*/ 204 w 232"/>
              <a:gd name="T15" fmla="*/ 272 h 298"/>
              <a:gd name="T16" fmla="*/ 196 w 232"/>
              <a:gd name="T17" fmla="*/ 276 h 298"/>
              <a:gd name="T18" fmla="*/ 182 w 232"/>
              <a:gd name="T19" fmla="*/ 284 h 298"/>
              <a:gd name="T20" fmla="*/ 164 w 232"/>
              <a:gd name="T21" fmla="*/ 288 h 298"/>
              <a:gd name="T22" fmla="*/ 146 w 232"/>
              <a:gd name="T23" fmla="*/ 292 h 298"/>
              <a:gd name="T24" fmla="*/ 114 w 232"/>
              <a:gd name="T25" fmla="*/ 296 h 298"/>
              <a:gd name="T26" fmla="*/ 100 w 232"/>
              <a:gd name="T27" fmla="*/ 298 h 298"/>
              <a:gd name="T28" fmla="*/ 84 w 232"/>
              <a:gd name="T29" fmla="*/ 296 h 298"/>
              <a:gd name="T30" fmla="*/ 70 w 232"/>
              <a:gd name="T31" fmla="*/ 294 h 298"/>
              <a:gd name="T32" fmla="*/ 58 w 232"/>
              <a:gd name="T33" fmla="*/ 290 h 298"/>
              <a:gd name="T34" fmla="*/ 48 w 232"/>
              <a:gd name="T35" fmla="*/ 286 h 298"/>
              <a:gd name="T36" fmla="*/ 30 w 232"/>
              <a:gd name="T37" fmla="*/ 276 h 298"/>
              <a:gd name="T38" fmla="*/ 18 w 232"/>
              <a:gd name="T39" fmla="*/ 264 h 298"/>
              <a:gd name="T40" fmla="*/ 8 w 232"/>
              <a:gd name="T41" fmla="*/ 252 h 298"/>
              <a:gd name="T42" fmla="*/ 4 w 232"/>
              <a:gd name="T43" fmla="*/ 242 h 298"/>
              <a:gd name="T44" fmla="*/ 0 w 232"/>
              <a:gd name="T45" fmla="*/ 234 h 2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98"/>
              <a:gd name="T71" fmla="*/ 232 w 232"/>
              <a:gd name="T72" fmla="*/ 298 h 2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98">
                <a:moveTo>
                  <a:pt x="0" y="234"/>
                </a:moveTo>
                <a:lnTo>
                  <a:pt x="0" y="0"/>
                </a:lnTo>
                <a:lnTo>
                  <a:pt x="232" y="0"/>
                </a:lnTo>
                <a:lnTo>
                  <a:pt x="232" y="228"/>
                </a:lnTo>
                <a:lnTo>
                  <a:pt x="226" y="242"/>
                </a:lnTo>
                <a:lnTo>
                  <a:pt x="218" y="254"/>
                </a:lnTo>
                <a:lnTo>
                  <a:pt x="210" y="266"/>
                </a:lnTo>
                <a:lnTo>
                  <a:pt x="204" y="272"/>
                </a:lnTo>
                <a:lnTo>
                  <a:pt x="196" y="276"/>
                </a:lnTo>
                <a:lnTo>
                  <a:pt x="182" y="284"/>
                </a:lnTo>
                <a:lnTo>
                  <a:pt x="164" y="288"/>
                </a:lnTo>
                <a:lnTo>
                  <a:pt x="146" y="292"/>
                </a:lnTo>
                <a:lnTo>
                  <a:pt x="114" y="296"/>
                </a:lnTo>
                <a:lnTo>
                  <a:pt x="100" y="298"/>
                </a:lnTo>
                <a:lnTo>
                  <a:pt x="84" y="296"/>
                </a:lnTo>
                <a:lnTo>
                  <a:pt x="70" y="294"/>
                </a:lnTo>
                <a:lnTo>
                  <a:pt x="58" y="290"/>
                </a:lnTo>
                <a:lnTo>
                  <a:pt x="48" y="286"/>
                </a:lnTo>
                <a:lnTo>
                  <a:pt x="30" y="276"/>
                </a:lnTo>
                <a:lnTo>
                  <a:pt x="18" y="264"/>
                </a:lnTo>
                <a:lnTo>
                  <a:pt x="8" y="252"/>
                </a:lnTo>
                <a:lnTo>
                  <a:pt x="4" y="242"/>
                </a:lnTo>
                <a:lnTo>
                  <a:pt x="0" y="234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Freeform 83"/>
          <p:cNvSpPr>
            <a:spLocks/>
          </p:cNvSpPr>
          <p:nvPr/>
        </p:nvSpPr>
        <p:spPr bwMode="auto">
          <a:xfrm>
            <a:off x="4978400" y="3990298"/>
            <a:ext cx="314325" cy="469900"/>
          </a:xfrm>
          <a:custGeom>
            <a:avLst/>
            <a:gdLst>
              <a:gd name="T0" fmla="*/ 0 w 198"/>
              <a:gd name="T1" fmla="*/ 244 h 296"/>
              <a:gd name="T2" fmla="*/ 0 w 198"/>
              <a:gd name="T3" fmla="*/ 0 h 296"/>
              <a:gd name="T4" fmla="*/ 198 w 198"/>
              <a:gd name="T5" fmla="*/ 0 h 296"/>
              <a:gd name="T6" fmla="*/ 198 w 198"/>
              <a:gd name="T7" fmla="*/ 238 h 296"/>
              <a:gd name="T8" fmla="*/ 186 w 198"/>
              <a:gd name="T9" fmla="*/ 260 h 296"/>
              <a:gd name="T10" fmla="*/ 178 w 198"/>
              <a:gd name="T11" fmla="*/ 270 h 296"/>
              <a:gd name="T12" fmla="*/ 168 w 198"/>
              <a:gd name="T13" fmla="*/ 278 h 296"/>
              <a:gd name="T14" fmla="*/ 154 w 198"/>
              <a:gd name="T15" fmla="*/ 284 h 296"/>
              <a:gd name="T16" fmla="*/ 138 w 198"/>
              <a:gd name="T17" fmla="*/ 290 h 296"/>
              <a:gd name="T18" fmla="*/ 122 w 198"/>
              <a:gd name="T19" fmla="*/ 292 h 296"/>
              <a:gd name="T20" fmla="*/ 96 w 198"/>
              <a:gd name="T21" fmla="*/ 296 h 296"/>
              <a:gd name="T22" fmla="*/ 84 w 198"/>
              <a:gd name="T23" fmla="*/ 296 h 296"/>
              <a:gd name="T24" fmla="*/ 58 w 198"/>
              <a:gd name="T25" fmla="*/ 294 h 296"/>
              <a:gd name="T26" fmla="*/ 40 w 198"/>
              <a:gd name="T27" fmla="*/ 286 h 296"/>
              <a:gd name="T28" fmla="*/ 24 w 198"/>
              <a:gd name="T29" fmla="*/ 278 h 296"/>
              <a:gd name="T30" fmla="*/ 14 w 198"/>
              <a:gd name="T31" fmla="*/ 268 h 296"/>
              <a:gd name="T32" fmla="*/ 6 w 198"/>
              <a:gd name="T33" fmla="*/ 260 h 296"/>
              <a:gd name="T34" fmla="*/ 2 w 198"/>
              <a:gd name="T35" fmla="*/ 252 h 296"/>
              <a:gd name="T36" fmla="*/ 0 w 198"/>
              <a:gd name="T37" fmla="*/ 24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8"/>
              <a:gd name="T58" fmla="*/ 0 h 296"/>
              <a:gd name="T59" fmla="*/ 198 w 19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8" h="296">
                <a:moveTo>
                  <a:pt x="0" y="244"/>
                </a:moveTo>
                <a:lnTo>
                  <a:pt x="0" y="0"/>
                </a:lnTo>
                <a:lnTo>
                  <a:pt x="198" y="0"/>
                </a:lnTo>
                <a:lnTo>
                  <a:pt x="198" y="238"/>
                </a:lnTo>
                <a:lnTo>
                  <a:pt x="186" y="260"/>
                </a:lnTo>
                <a:lnTo>
                  <a:pt x="178" y="270"/>
                </a:lnTo>
                <a:lnTo>
                  <a:pt x="168" y="278"/>
                </a:lnTo>
                <a:lnTo>
                  <a:pt x="154" y="284"/>
                </a:lnTo>
                <a:lnTo>
                  <a:pt x="138" y="290"/>
                </a:lnTo>
                <a:lnTo>
                  <a:pt x="122" y="292"/>
                </a:lnTo>
                <a:lnTo>
                  <a:pt x="96" y="296"/>
                </a:lnTo>
                <a:lnTo>
                  <a:pt x="84" y="296"/>
                </a:lnTo>
                <a:lnTo>
                  <a:pt x="58" y="294"/>
                </a:lnTo>
                <a:lnTo>
                  <a:pt x="40" y="286"/>
                </a:lnTo>
                <a:lnTo>
                  <a:pt x="24" y="278"/>
                </a:lnTo>
                <a:lnTo>
                  <a:pt x="14" y="268"/>
                </a:lnTo>
                <a:lnTo>
                  <a:pt x="6" y="260"/>
                </a:lnTo>
                <a:lnTo>
                  <a:pt x="2" y="252"/>
                </a:lnTo>
                <a:lnTo>
                  <a:pt x="0" y="244"/>
                </a:lnTo>
                <a:close/>
              </a:path>
            </a:pathLst>
          </a:custGeom>
          <a:solidFill>
            <a:srgbClr val="F773B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Freeform 84"/>
          <p:cNvSpPr>
            <a:spLocks/>
          </p:cNvSpPr>
          <p:nvPr/>
        </p:nvSpPr>
        <p:spPr bwMode="auto">
          <a:xfrm>
            <a:off x="5006975" y="3990298"/>
            <a:ext cx="266700" cy="469900"/>
          </a:xfrm>
          <a:custGeom>
            <a:avLst/>
            <a:gdLst>
              <a:gd name="T0" fmla="*/ 0 w 168"/>
              <a:gd name="T1" fmla="*/ 254 h 296"/>
              <a:gd name="T2" fmla="*/ 0 w 168"/>
              <a:gd name="T3" fmla="*/ 0 h 296"/>
              <a:gd name="T4" fmla="*/ 168 w 168"/>
              <a:gd name="T5" fmla="*/ 0 h 296"/>
              <a:gd name="T6" fmla="*/ 168 w 168"/>
              <a:gd name="T7" fmla="*/ 248 h 296"/>
              <a:gd name="T8" fmla="*/ 156 w 168"/>
              <a:gd name="T9" fmla="*/ 266 h 296"/>
              <a:gd name="T10" fmla="*/ 150 w 168"/>
              <a:gd name="T11" fmla="*/ 274 h 296"/>
              <a:gd name="T12" fmla="*/ 140 w 168"/>
              <a:gd name="T13" fmla="*/ 282 h 296"/>
              <a:gd name="T14" fmla="*/ 128 w 168"/>
              <a:gd name="T15" fmla="*/ 286 h 296"/>
              <a:gd name="T16" fmla="*/ 116 w 168"/>
              <a:gd name="T17" fmla="*/ 290 h 296"/>
              <a:gd name="T18" fmla="*/ 102 w 168"/>
              <a:gd name="T19" fmla="*/ 292 h 296"/>
              <a:gd name="T20" fmla="*/ 80 w 168"/>
              <a:gd name="T21" fmla="*/ 296 h 296"/>
              <a:gd name="T22" fmla="*/ 70 w 168"/>
              <a:gd name="T23" fmla="*/ 296 h 296"/>
              <a:gd name="T24" fmla="*/ 48 w 168"/>
              <a:gd name="T25" fmla="*/ 294 h 296"/>
              <a:gd name="T26" fmla="*/ 34 w 168"/>
              <a:gd name="T27" fmla="*/ 288 h 296"/>
              <a:gd name="T28" fmla="*/ 20 w 168"/>
              <a:gd name="T29" fmla="*/ 282 h 296"/>
              <a:gd name="T30" fmla="*/ 12 w 168"/>
              <a:gd name="T31" fmla="*/ 274 h 296"/>
              <a:gd name="T32" fmla="*/ 6 w 168"/>
              <a:gd name="T33" fmla="*/ 266 h 296"/>
              <a:gd name="T34" fmla="*/ 2 w 168"/>
              <a:gd name="T35" fmla="*/ 260 h 296"/>
              <a:gd name="T36" fmla="*/ 0 w 168"/>
              <a:gd name="T37" fmla="*/ 25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"/>
              <a:gd name="T58" fmla="*/ 0 h 296"/>
              <a:gd name="T59" fmla="*/ 168 w 16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" h="296">
                <a:moveTo>
                  <a:pt x="0" y="254"/>
                </a:moveTo>
                <a:lnTo>
                  <a:pt x="0" y="0"/>
                </a:lnTo>
                <a:lnTo>
                  <a:pt x="168" y="0"/>
                </a:lnTo>
                <a:lnTo>
                  <a:pt x="168" y="248"/>
                </a:lnTo>
                <a:lnTo>
                  <a:pt x="156" y="266"/>
                </a:lnTo>
                <a:lnTo>
                  <a:pt x="150" y="274"/>
                </a:lnTo>
                <a:lnTo>
                  <a:pt x="140" y="282"/>
                </a:lnTo>
                <a:lnTo>
                  <a:pt x="128" y="286"/>
                </a:lnTo>
                <a:lnTo>
                  <a:pt x="116" y="290"/>
                </a:lnTo>
                <a:lnTo>
                  <a:pt x="102" y="292"/>
                </a:lnTo>
                <a:lnTo>
                  <a:pt x="80" y="296"/>
                </a:lnTo>
                <a:lnTo>
                  <a:pt x="70" y="296"/>
                </a:lnTo>
                <a:lnTo>
                  <a:pt x="48" y="294"/>
                </a:lnTo>
                <a:lnTo>
                  <a:pt x="34" y="288"/>
                </a:lnTo>
                <a:lnTo>
                  <a:pt x="20" y="282"/>
                </a:lnTo>
                <a:lnTo>
                  <a:pt x="12" y="274"/>
                </a:lnTo>
                <a:lnTo>
                  <a:pt x="6" y="266"/>
                </a:lnTo>
                <a:lnTo>
                  <a:pt x="2" y="260"/>
                </a:lnTo>
                <a:lnTo>
                  <a:pt x="0" y="254"/>
                </a:lnTo>
                <a:close/>
              </a:path>
            </a:pathLst>
          </a:custGeom>
          <a:solidFill>
            <a:srgbClr val="F890C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Freeform 85"/>
          <p:cNvSpPr>
            <a:spLocks/>
          </p:cNvSpPr>
          <p:nvPr/>
        </p:nvSpPr>
        <p:spPr bwMode="auto">
          <a:xfrm>
            <a:off x="5035550" y="3990298"/>
            <a:ext cx="215900" cy="469900"/>
          </a:xfrm>
          <a:custGeom>
            <a:avLst/>
            <a:gdLst>
              <a:gd name="T0" fmla="*/ 0 w 136"/>
              <a:gd name="T1" fmla="*/ 264 h 296"/>
              <a:gd name="T2" fmla="*/ 0 w 136"/>
              <a:gd name="T3" fmla="*/ 2 h 296"/>
              <a:gd name="T4" fmla="*/ 136 w 136"/>
              <a:gd name="T5" fmla="*/ 0 h 296"/>
              <a:gd name="T6" fmla="*/ 136 w 136"/>
              <a:gd name="T7" fmla="*/ 260 h 296"/>
              <a:gd name="T8" fmla="*/ 126 w 136"/>
              <a:gd name="T9" fmla="*/ 272 h 296"/>
              <a:gd name="T10" fmla="*/ 120 w 136"/>
              <a:gd name="T11" fmla="*/ 278 h 296"/>
              <a:gd name="T12" fmla="*/ 112 w 136"/>
              <a:gd name="T13" fmla="*/ 284 h 296"/>
              <a:gd name="T14" fmla="*/ 104 w 136"/>
              <a:gd name="T15" fmla="*/ 288 h 296"/>
              <a:gd name="T16" fmla="*/ 82 w 136"/>
              <a:gd name="T17" fmla="*/ 294 h 296"/>
              <a:gd name="T18" fmla="*/ 64 w 136"/>
              <a:gd name="T19" fmla="*/ 296 h 296"/>
              <a:gd name="T20" fmla="*/ 54 w 136"/>
              <a:gd name="T21" fmla="*/ 296 h 296"/>
              <a:gd name="T22" fmla="*/ 40 w 136"/>
              <a:gd name="T23" fmla="*/ 294 h 296"/>
              <a:gd name="T24" fmla="*/ 26 w 136"/>
              <a:gd name="T25" fmla="*/ 290 h 296"/>
              <a:gd name="T26" fmla="*/ 18 w 136"/>
              <a:gd name="T27" fmla="*/ 284 h 296"/>
              <a:gd name="T28" fmla="*/ 10 w 136"/>
              <a:gd name="T29" fmla="*/ 280 h 296"/>
              <a:gd name="T30" fmla="*/ 6 w 136"/>
              <a:gd name="T31" fmla="*/ 274 h 296"/>
              <a:gd name="T32" fmla="*/ 2 w 136"/>
              <a:gd name="T33" fmla="*/ 268 h 296"/>
              <a:gd name="T34" fmla="*/ 0 w 136"/>
              <a:gd name="T35" fmla="*/ 264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6"/>
              <a:gd name="T55" fmla="*/ 0 h 296"/>
              <a:gd name="T56" fmla="*/ 136 w 136"/>
              <a:gd name="T57" fmla="*/ 296 h 2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6" h="296">
                <a:moveTo>
                  <a:pt x="0" y="264"/>
                </a:moveTo>
                <a:lnTo>
                  <a:pt x="0" y="2"/>
                </a:lnTo>
                <a:lnTo>
                  <a:pt x="136" y="0"/>
                </a:lnTo>
                <a:lnTo>
                  <a:pt x="136" y="260"/>
                </a:lnTo>
                <a:lnTo>
                  <a:pt x="126" y="272"/>
                </a:lnTo>
                <a:lnTo>
                  <a:pt x="120" y="278"/>
                </a:lnTo>
                <a:lnTo>
                  <a:pt x="112" y="284"/>
                </a:lnTo>
                <a:lnTo>
                  <a:pt x="104" y="288"/>
                </a:lnTo>
                <a:lnTo>
                  <a:pt x="82" y="294"/>
                </a:lnTo>
                <a:lnTo>
                  <a:pt x="64" y="296"/>
                </a:lnTo>
                <a:lnTo>
                  <a:pt x="54" y="296"/>
                </a:lnTo>
                <a:lnTo>
                  <a:pt x="40" y="294"/>
                </a:lnTo>
                <a:lnTo>
                  <a:pt x="26" y="290"/>
                </a:lnTo>
                <a:lnTo>
                  <a:pt x="18" y="284"/>
                </a:lnTo>
                <a:lnTo>
                  <a:pt x="10" y="280"/>
                </a:lnTo>
                <a:lnTo>
                  <a:pt x="6" y="274"/>
                </a:lnTo>
                <a:lnTo>
                  <a:pt x="2" y="268"/>
                </a:lnTo>
                <a:lnTo>
                  <a:pt x="0" y="264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Freeform 86"/>
          <p:cNvSpPr>
            <a:spLocks/>
          </p:cNvSpPr>
          <p:nvPr/>
        </p:nvSpPr>
        <p:spPr bwMode="auto">
          <a:xfrm>
            <a:off x="5067300" y="3990298"/>
            <a:ext cx="165100" cy="469900"/>
          </a:xfrm>
          <a:custGeom>
            <a:avLst/>
            <a:gdLst>
              <a:gd name="T0" fmla="*/ 0 w 104"/>
              <a:gd name="T1" fmla="*/ 274 h 296"/>
              <a:gd name="T2" fmla="*/ 0 w 104"/>
              <a:gd name="T3" fmla="*/ 2 h 296"/>
              <a:gd name="T4" fmla="*/ 104 w 104"/>
              <a:gd name="T5" fmla="*/ 0 h 296"/>
              <a:gd name="T6" fmla="*/ 104 w 104"/>
              <a:gd name="T7" fmla="*/ 270 h 296"/>
              <a:gd name="T8" fmla="*/ 96 w 104"/>
              <a:gd name="T9" fmla="*/ 278 h 296"/>
              <a:gd name="T10" fmla="*/ 88 w 104"/>
              <a:gd name="T11" fmla="*/ 282 h 296"/>
              <a:gd name="T12" fmla="*/ 82 w 104"/>
              <a:gd name="T13" fmla="*/ 286 h 296"/>
              <a:gd name="T14" fmla="*/ 76 w 104"/>
              <a:gd name="T15" fmla="*/ 290 h 296"/>
              <a:gd name="T16" fmla="*/ 60 w 104"/>
              <a:gd name="T17" fmla="*/ 294 h 296"/>
              <a:gd name="T18" fmla="*/ 38 w 104"/>
              <a:gd name="T19" fmla="*/ 296 h 296"/>
              <a:gd name="T20" fmla="*/ 28 w 104"/>
              <a:gd name="T21" fmla="*/ 294 h 296"/>
              <a:gd name="T22" fmla="*/ 18 w 104"/>
              <a:gd name="T23" fmla="*/ 292 h 296"/>
              <a:gd name="T24" fmla="*/ 12 w 104"/>
              <a:gd name="T25" fmla="*/ 288 h 296"/>
              <a:gd name="T26" fmla="*/ 6 w 104"/>
              <a:gd name="T27" fmla="*/ 284 h 296"/>
              <a:gd name="T28" fmla="*/ 2 w 104"/>
              <a:gd name="T29" fmla="*/ 278 h 296"/>
              <a:gd name="T30" fmla="*/ 0 w 104"/>
              <a:gd name="T31" fmla="*/ 274 h 2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296"/>
              <a:gd name="T50" fmla="*/ 104 w 104"/>
              <a:gd name="T51" fmla="*/ 296 h 2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296">
                <a:moveTo>
                  <a:pt x="0" y="274"/>
                </a:moveTo>
                <a:lnTo>
                  <a:pt x="0" y="2"/>
                </a:lnTo>
                <a:lnTo>
                  <a:pt x="104" y="0"/>
                </a:lnTo>
                <a:lnTo>
                  <a:pt x="104" y="270"/>
                </a:lnTo>
                <a:lnTo>
                  <a:pt x="96" y="278"/>
                </a:lnTo>
                <a:lnTo>
                  <a:pt x="88" y="282"/>
                </a:lnTo>
                <a:lnTo>
                  <a:pt x="82" y="286"/>
                </a:lnTo>
                <a:lnTo>
                  <a:pt x="76" y="290"/>
                </a:lnTo>
                <a:lnTo>
                  <a:pt x="60" y="294"/>
                </a:lnTo>
                <a:lnTo>
                  <a:pt x="38" y="296"/>
                </a:lnTo>
                <a:lnTo>
                  <a:pt x="28" y="294"/>
                </a:lnTo>
                <a:lnTo>
                  <a:pt x="18" y="292"/>
                </a:lnTo>
                <a:lnTo>
                  <a:pt x="12" y="288"/>
                </a:lnTo>
                <a:lnTo>
                  <a:pt x="6" y="284"/>
                </a:lnTo>
                <a:lnTo>
                  <a:pt x="2" y="278"/>
                </a:lnTo>
                <a:lnTo>
                  <a:pt x="0" y="274"/>
                </a:lnTo>
                <a:close/>
              </a:path>
            </a:pathLst>
          </a:custGeom>
          <a:solidFill>
            <a:srgbClr val="FCC7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Freeform 87"/>
          <p:cNvSpPr>
            <a:spLocks/>
          </p:cNvSpPr>
          <p:nvPr/>
        </p:nvSpPr>
        <p:spPr bwMode="auto">
          <a:xfrm>
            <a:off x="5095875" y="3990298"/>
            <a:ext cx="114300" cy="466725"/>
          </a:xfrm>
          <a:custGeom>
            <a:avLst/>
            <a:gdLst>
              <a:gd name="T0" fmla="*/ 0 w 72"/>
              <a:gd name="T1" fmla="*/ 284 h 294"/>
              <a:gd name="T2" fmla="*/ 0 w 72"/>
              <a:gd name="T3" fmla="*/ 2 h 294"/>
              <a:gd name="T4" fmla="*/ 72 w 72"/>
              <a:gd name="T5" fmla="*/ 0 h 294"/>
              <a:gd name="T6" fmla="*/ 72 w 72"/>
              <a:gd name="T7" fmla="*/ 280 h 294"/>
              <a:gd name="T8" fmla="*/ 66 w 72"/>
              <a:gd name="T9" fmla="*/ 284 h 294"/>
              <a:gd name="T10" fmla="*/ 60 w 72"/>
              <a:gd name="T11" fmla="*/ 288 h 294"/>
              <a:gd name="T12" fmla="*/ 50 w 72"/>
              <a:gd name="T13" fmla="*/ 292 h 294"/>
              <a:gd name="T14" fmla="*/ 40 w 72"/>
              <a:gd name="T15" fmla="*/ 294 h 294"/>
              <a:gd name="T16" fmla="*/ 24 w 72"/>
              <a:gd name="T17" fmla="*/ 294 h 294"/>
              <a:gd name="T18" fmla="*/ 12 w 72"/>
              <a:gd name="T19" fmla="*/ 292 h 294"/>
              <a:gd name="T20" fmla="*/ 6 w 72"/>
              <a:gd name="T21" fmla="*/ 290 h 294"/>
              <a:gd name="T22" fmla="*/ 2 w 72"/>
              <a:gd name="T23" fmla="*/ 286 h 294"/>
              <a:gd name="T24" fmla="*/ 0 w 72"/>
              <a:gd name="T25" fmla="*/ 284 h 2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294"/>
              <a:gd name="T41" fmla="*/ 72 w 72"/>
              <a:gd name="T42" fmla="*/ 294 h 2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294">
                <a:moveTo>
                  <a:pt x="0" y="284"/>
                </a:moveTo>
                <a:lnTo>
                  <a:pt x="0" y="2"/>
                </a:lnTo>
                <a:lnTo>
                  <a:pt x="72" y="0"/>
                </a:lnTo>
                <a:lnTo>
                  <a:pt x="72" y="280"/>
                </a:lnTo>
                <a:lnTo>
                  <a:pt x="66" y="284"/>
                </a:lnTo>
                <a:lnTo>
                  <a:pt x="60" y="288"/>
                </a:lnTo>
                <a:lnTo>
                  <a:pt x="50" y="292"/>
                </a:lnTo>
                <a:lnTo>
                  <a:pt x="40" y="294"/>
                </a:lnTo>
                <a:lnTo>
                  <a:pt x="24" y="294"/>
                </a:lnTo>
                <a:lnTo>
                  <a:pt x="12" y="292"/>
                </a:lnTo>
                <a:lnTo>
                  <a:pt x="6" y="290"/>
                </a:lnTo>
                <a:lnTo>
                  <a:pt x="2" y="286"/>
                </a:lnTo>
                <a:lnTo>
                  <a:pt x="0" y="284"/>
                </a:lnTo>
                <a:close/>
              </a:path>
            </a:pathLst>
          </a:custGeom>
          <a:solidFill>
            <a:srgbClr val="FDE3F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Freeform 88"/>
          <p:cNvSpPr>
            <a:spLocks/>
          </p:cNvSpPr>
          <p:nvPr/>
        </p:nvSpPr>
        <p:spPr bwMode="auto">
          <a:xfrm>
            <a:off x="5127625" y="3990298"/>
            <a:ext cx="60325" cy="466725"/>
          </a:xfrm>
          <a:custGeom>
            <a:avLst/>
            <a:gdLst>
              <a:gd name="T0" fmla="*/ 38 w 38"/>
              <a:gd name="T1" fmla="*/ 0 h 294"/>
              <a:gd name="T2" fmla="*/ 38 w 38"/>
              <a:gd name="T3" fmla="*/ 290 h 294"/>
              <a:gd name="T4" fmla="*/ 22 w 38"/>
              <a:gd name="T5" fmla="*/ 292 h 294"/>
              <a:gd name="T6" fmla="*/ 10 w 38"/>
              <a:gd name="T7" fmla="*/ 294 h 294"/>
              <a:gd name="T8" fmla="*/ 0 w 38"/>
              <a:gd name="T9" fmla="*/ 294 h 294"/>
              <a:gd name="T10" fmla="*/ 0 w 38"/>
              <a:gd name="T11" fmla="*/ 2 h 294"/>
              <a:gd name="T12" fmla="*/ 38 w 38"/>
              <a:gd name="T13" fmla="*/ 0 h 2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294"/>
              <a:gd name="T23" fmla="*/ 38 w 38"/>
              <a:gd name="T24" fmla="*/ 294 h 2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294">
                <a:moveTo>
                  <a:pt x="38" y="0"/>
                </a:moveTo>
                <a:lnTo>
                  <a:pt x="38" y="290"/>
                </a:lnTo>
                <a:lnTo>
                  <a:pt x="22" y="292"/>
                </a:lnTo>
                <a:lnTo>
                  <a:pt x="10" y="294"/>
                </a:lnTo>
                <a:lnTo>
                  <a:pt x="0" y="294"/>
                </a:lnTo>
                <a:lnTo>
                  <a:pt x="0" y="2"/>
                </a:lnTo>
                <a:lnTo>
                  <a:pt x="3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Freeform 89"/>
          <p:cNvSpPr>
            <a:spLocks/>
          </p:cNvSpPr>
          <p:nvPr/>
        </p:nvSpPr>
        <p:spPr bwMode="auto">
          <a:xfrm>
            <a:off x="4860925" y="3850598"/>
            <a:ext cx="517525" cy="269875"/>
          </a:xfrm>
          <a:custGeom>
            <a:avLst/>
            <a:gdLst>
              <a:gd name="T0" fmla="*/ 162 w 326"/>
              <a:gd name="T1" fmla="*/ 170 h 170"/>
              <a:gd name="T2" fmla="*/ 196 w 326"/>
              <a:gd name="T3" fmla="*/ 168 h 170"/>
              <a:gd name="T4" fmla="*/ 226 w 326"/>
              <a:gd name="T5" fmla="*/ 164 h 170"/>
              <a:gd name="T6" fmla="*/ 254 w 326"/>
              <a:gd name="T7" fmla="*/ 156 h 170"/>
              <a:gd name="T8" fmla="*/ 278 w 326"/>
              <a:gd name="T9" fmla="*/ 146 h 170"/>
              <a:gd name="T10" fmla="*/ 298 w 326"/>
              <a:gd name="T11" fmla="*/ 134 h 170"/>
              <a:gd name="T12" fmla="*/ 306 w 326"/>
              <a:gd name="T13" fmla="*/ 126 h 170"/>
              <a:gd name="T14" fmla="*/ 314 w 326"/>
              <a:gd name="T15" fmla="*/ 118 h 170"/>
              <a:gd name="T16" fmla="*/ 318 w 326"/>
              <a:gd name="T17" fmla="*/ 110 h 170"/>
              <a:gd name="T18" fmla="*/ 322 w 326"/>
              <a:gd name="T19" fmla="*/ 102 h 170"/>
              <a:gd name="T20" fmla="*/ 326 w 326"/>
              <a:gd name="T21" fmla="*/ 94 h 170"/>
              <a:gd name="T22" fmla="*/ 326 w 326"/>
              <a:gd name="T23" fmla="*/ 86 h 170"/>
              <a:gd name="T24" fmla="*/ 326 w 326"/>
              <a:gd name="T25" fmla="*/ 76 h 170"/>
              <a:gd name="T26" fmla="*/ 322 w 326"/>
              <a:gd name="T27" fmla="*/ 68 h 170"/>
              <a:gd name="T28" fmla="*/ 318 w 326"/>
              <a:gd name="T29" fmla="*/ 60 h 170"/>
              <a:gd name="T30" fmla="*/ 314 w 326"/>
              <a:gd name="T31" fmla="*/ 52 h 170"/>
              <a:gd name="T32" fmla="*/ 306 w 326"/>
              <a:gd name="T33" fmla="*/ 44 h 170"/>
              <a:gd name="T34" fmla="*/ 298 w 326"/>
              <a:gd name="T35" fmla="*/ 38 h 170"/>
              <a:gd name="T36" fmla="*/ 278 w 326"/>
              <a:gd name="T37" fmla="*/ 26 h 170"/>
              <a:gd name="T38" fmla="*/ 254 w 326"/>
              <a:gd name="T39" fmla="*/ 14 h 170"/>
              <a:gd name="T40" fmla="*/ 226 w 326"/>
              <a:gd name="T41" fmla="*/ 6 h 170"/>
              <a:gd name="T42" fmla="*/ 196 w 326"/>
              <a:gd name="T43" fmla="*/ 2 h 170"/>
              <a:gd name="T44" fmla="*/ 162 w 326"/>
              <a:gd name="T45" fmla="*/ 0 h 170"/>
              <a:gd name="T46" fmla="*/ 130 w 326"/>
              <a:gd name="T47" fmla="*/ 2 h 170"/>
              <a:gd name="T48" fmla="*/ 100 w 326"/>
              <a:gd name="T49" fmla="*/ 6 h 170"/>
              <a:gd name="T50" fmla="*/ 72 w 326"/>
              <a:gd name="T51" fmla="*/ 14 h 170"/>
              <a:gd name="T52" fmla="*/ 48 w 326"/>
              <a:gd name="T53" fmla="*/ 26 h 170"/>
              <a:gd name="T54" fmla="*/ 28 w 326"/>
              <a:gd name="T55" fmla="*/ 38 h 170"/>
              <a:gd name="T56" fmla="*/ 20 w 326"/>
              <a:gd name="T57" fmla="*/ 44 h 170"/>
              <a:gd name="T58" fmla="*/ 12 w 326"/>
              <a:gd name="T59" fmla="*/ 52 h 170"/>
              <a:gd name="T60" fmla="*/ 6 w 326"/>
              <a:gd name="T61" fmla="*/ 60 h 170"/>
              <a:gd name="T62" fmla="*/ 2 w 326"/>
              <a:gd name="T63" fmla="*/ 68 h 170"/>
              <a:gd name="T64" fmla="*/ 0 w 326"/>
              <a:gd name="T65" fmla="*/ 76 h 170"/>
              <a:gd name="T66" fmla="*/ 0 w 326"/>
              <a:gd name="T67" fmla="*/ 86 h 170"/>
              <a:gd name="T68" fmla="*/ 0 w 326"/>
              <a:gd name="T69" fmla="*/ 94 h 170"/>
              <a:gd name="T70" fmla="*/ 2 w 326"/>
              <a:gd name="T71" fmla="*/ 102 h 170"/>
              <a:gd name="T72" fmla="*/ 6 w 326"/>
              <a:gd name="T73" fmla="*/ 110 h 170"/>
              <a:gd name="T74" fmla="*/ 12 w 326"/>
              <a:gd name="T75" fmla="*/ 118 h 170"/>
              <a:gd name="T76" fmla="*/ 20 w 326"/>
              <a:gd name="T77" fmla="*/ 126 h 170"/>
              <a:gd name="T78" fmla="*/ 28 w 326"/>
              <a:gd name="T79" fmla="*/ 134 h 170"/>
              <a:gd name="T80" fmla="*/ 48 w 326"/>
              <a:gd name="T81" fmla="*/ 146 h 170"/>
              <a:gd name="T82" fmla="*/ 72 w 326"/>
              <a:gd name="T83" fmla="*/ 156 h 170"/>
              <a:gd name="T84" fmla="*/ 100 w 326"/>
              <a:gd name="T85" fmla="*/ 164 h 170"/>
              <a:gd name="T86" fmla="*/ 130 w 326"/>
              <a:gd name="T87" fmla="*/ 168 h 170"/>
              <a:gd name="T88" fmla="*/ 162 w 326"/>
              <a:gd name="T89" fmla="*/ 170 h 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6"/>
              <a:gd name="T136" fmla="*/ 0 h 170"/>
              <a:gd name="T137" fmla="*/ 326 w 326"/>
              <a:gd name="T138" fmla="*/ 170 h 1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6" h="170">
                <a:moveTo>
                  <a:pt x="162" y="170"/>
                </a:moveTo>
                <a:lnTo>
                  <a:pt x="196" y="168"/>
                </a:lnTo>
                <a:lnTo>
                  <a:pt x="226" y="164"/>
                </a:lnTo>
                <a:lnTo>
                  <a:pt x="254" y="156"/>
                </a:lnTo>
                <a:lnTo>
                  <a:pt x="278" y="146"/>
                </a:lnTo>
                <a:lnTo>
                  <a:pt x="298" y="134"/>
                </a:lnTo>
                <a:lnTo>
                  <a:pt x="306" y="126"/>
                </a:lnTo>
                <a:lnTo>
                  <a:pt x="314" y="118"/>
                </a:lnTo>
                <a:lnTo>
                  <a:pt x="318" y="110"/>
                </a:lnTo>
                <a:lnTo>
                  <a:pt x="322" y="102"/>
                </a:lnTo>
                <a:lnTo>
                  <a:pt x="326" y="94"/>
                </a:lnTo>
                <a:lnTo>
                  <a:pt x="326" y="86"/>
                </a:lnTo>
                <a:lnTo>
                  <a:pt x="326" y="76"/>
                </a:lnTo>
                <a:lnTo>
                  <a:pt x="322" y="68"/>
                </a:lnTo>
                <a:lnTo>
                  <a:pt x="318" y="60"/>
                </a:lnTo>
                <a:lnTo>
                  <a:pt x="314" y="52"/>
                </a:lnTo>
                <a:lnTo>
                  <a:pt x="306" y="44"/>
                </a:lnTo>
                <a:lnTo>
                  <a:pt x="298" y="38"/>
                </a:lnTo>
                <a:lnTo>
                  <a:pt x="278" y="26"/>
                </a:lnTo>
                <a:lnTo>
                  <a:pt x="254" y="14"/>
                </a:lnTo>
                <a:lnTo>
                  <a:pt x="226" y="6"/>
                </a:lnTo>
                <a:lnTo>
                  <a:pt x="196" y="2"/>
                </a:lnTo>
                <a:lnTo>
                  <a:pt x="162" y="0"/>
                </a:lnTo>
                <a:lnTo>
                  <a:pt x="130" y="2"/>
                </a:lnTo>
                <a:lnTo>
                  <a:pt x="100" y="6"/>
                </a:lnTo>
                <a:lnTo>
                  <a:pt x="72" y="14"/>
                </a:lnTo>
                <a:lnTo>
                  <a:pt x="48" y="26"/>
                </a:lnTo>
                <a:lnTo>
                  <a:pt x="28" y="38"/>
                </a:lnTo>
                <a:lnTo>
                  <a:pt x="20" y="44"/>
                </a:lnTo>
                <a:lnTo>
                  <a:pt x="12" y="52"/>
                </a:lnTo>
                <a:lnTo>
                  <a:pt x="6" y="60"/>
                </a:lnTo>
                <a:lnTo>
                  <a:pt x="2" y="68"/>
                </a:lnTo>
                <a:lnTo>
                  <a:pt x="0" y="76"/>
                </a:lnTo>
                <a:lnTo>
                  <a:pt x="0" y="86"/>
                </a:lnTo>
                <a:lnTo>
                  <a:pt x="0" y="94"/>
                </a:lnTo>
                <a:lnTo>
                  <a:pt x="2" y="102"/>
                </a:lnTo>
                <a:lnTo>
                  <a:pt x="6" y="110"/>
                </a:lnTo>
                <a:lnTo>
                  <a:pt x="12" y="118"/>
                </a:lnTo>
                <a:lnTo>
                  <a:pt x="20" y="126"/>
                </a:lnTo>
                <a:lnTo>
                  <a:pt x="28" y="134"/>
                </a:lnTo>
                <a:lnTo>
                  <a:pt x="48" y="146"/>
                </a:lnTo>
                <a:lnTo>
                  <a:pt x="72" y="156"/>
                </a:lnTo>
                <a:lnTo>
                  <a:pt x="100" y="164"/>
                </a:lnTo>
                <a:lnTo>
                  <a:pt x="130" y="168"/>
                </a:lnTo>
                <a:lnTo>
                  <a:pt x="162" y="170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Freeform 90"/>
          <p:cNvSpPr>
            <a:spLocks/>
          </p:cNvSpPr>
          <p:nvPr/>
        </p:nvSpPr>
        <p:spPr bwMode="auto">
          <a:xfrm>
            <a:off x="5273675" y="4285573"/>
            <a:ext cx="327025" cy="301625"/>
          </a:xfrm>
          <a:custGeom>
            <a:avLst/>
            <a:gdLst>
              <a:gd name="T0" fmla="*/ 90 w 206"/>
              <a:gd name="T1" fmla="*/ 190 h 190"/>
              <a:gd name="T2" fmla="*/ 76 w 206"/>
              <a:gd name="T3" fmla="*/ 188 h 190"/>
              <a:gd name="T4" fmla="*/ 64 w 206"/>
              <a:gd name="T5" fmla="*/ 186 h 190"/>
              <a:gd name="T6" fmla="*/ 52 w 206"/>
              <a:gd name="T7" fmla="*/ 182 h 190"/>
              <a:gd name="T8" fmla="*/ 42 w 206"/>
              <a:gd name="T9" fmla="*/ 178 h 190"/>
              <a:gd name="T10" fmla="*/ 26 w 206"/>
              <a:gd name="T11" fmla="*/ 168 h 190"/>
              <a:gd name="T12" fmla="*/ 14 w 206"/>
              <a:gd name="T13" fmla="*/ 158 h 190"/>
              <a:gd name="T14" fmla="*/ 8 w 206"/>
              <a:gd name="T15" fmla="*/ 146 h 190"/>
              <a:gd name="T16" fmla="*/ 2 w 206"/>
              <a:gd name="T17" fmla="*/ 138 h 190"/>
              <a:gd name="T18" fmla="*/ 0 w 206"/>
              <a:gd name="T19" fmla="*/ 128 h 190"/>
              <a:gd name="T20" fmla="*/ 0 w 206"/>
              <a:gd name="T21" fmla="*/ 0 h 190"/>
              <a:gd name="T22" fmla="*/ 206 w 206"/>
              <a:gd name="T23" fmla="*/ 2 h 190"/>
              <a:gd name="T24" fmla="*/ 206 w 206"/>
              <a:gd name="T25" fmla="*/ 126 h 190"/>
              <a:gd name="T26" fmla="*/ 200 w 206"/>
              <a:gd name="T27" fmla="*/ 138 h 190"/>
              <a:gd name="T28" fmla="*/ 194 w 206"/>
              <a:gd name="T29" fmla="*/ 150 h 190"/>
              <a:gd name="T30" fmla="*/ 188 w 206"/>
              <a:gd name="T31" fmla="*/ 160 h 190"/>
              <a:gd name="T32" fmla="*/ 176 w 206"/>
              <a:gd name="T33" fmla="*/ 170 h 190"/>
              <a:gd name="T34" fmla="*/ 162 w 206"/>
              <a:gd name="T35" fmla="*/ 176 h 190"/>
              <a:gd name="T36" fmla="*/ 146 w 206"/>
              <a:gd name="T37" fmla="*/ 182 h 190"/>
              <a:gd name="T38" fmla="*/ 130 w 206"/>
              <a:gd name="T39" fmla="*/ 186 h 190"/>
              <a:gd name="T40" fmla="*/ 102 w 206"/>
              <a:gd name="T41" fmla="*/ 188 h 190"/>
              <a:gd name="T42" fmla="*/ 90 w 206"/>
              <a:gd name="T43" fmla="*/ 190 h 1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"/>
              <a:gd name="T67" fmla="*/ 0 h 190"/>
              <a:gd name="T68" fmla="*/ 206 w 206"/>
              <a:gd name="T69" fmla="*/ 190 h 19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" h="190">
                <a:moveTo>
                  <a:pt x="90" y="190"/>
                </a:moveTo>
                <a:lnTo>
                  <a:pt x="76" y="188"/>
                </a:lnTo>
                <a:lnTo>
                  <a:pt x="64" y="186"/>
                </a:lnTo>
                <a:lnTo>
                  <a:pt x="52" y="182"/>
                </a:lnTo>
                <a:lnTo>
                  <a:pt x="42" y="178"/>
                </a:lnTo>
                <a:lnTo>
                  <a:pt x="26" y="168"/>
                </a:lnTo>
                <a:lnTo>
                  <a:pt x="14" y="158"/>
                </a:lnTo>
                <a:lnTo>
                  <a:pt x="8" y="146"/>
                </a:lnTo>
                <a:lnTo>
                  <a:pt x="2" y="138"/>
                </a:lnTo>
                <a:lnTo>
                  <a:pt x="0" y="128"/>
                </a:lnTo>
                <a:lnTo>
                  <a:pt x="0" y="0"/>
                </a:lnTo>
                <a:lnTo>
                  <a:pt x="206" y="2"/>
                </a:lnTo>
                <a:lnTo>
                  <a:pt x="206" y="126"/>
                </a:lnTo>
                <a:lnTo>
                  <a:pt x="200" y="138"/>
                </a:lnTo>
                <a:lnTo>
                  <a:pt x="194" y="150"/>
                </a:lnTo>
                <a:lnTo>
                  <a:pt x="188" y="160"/>
                </a:lnTo>
                <a:lnTo>
                  <a:pt x="176" y="170"/>
                </a:lnTo>
                <a:lnTo>
                  <a:pt x="162" y="176"/>
                </a:lnTo>
                <a:lnTo>
                  <a:pt x="146" y="182"/>
                </a:lnTo>
                <a:lnTo>
                  <a:pt x="130" y="186"/>
                </a:lnTo>
                <a:lnTo>
                  <a:pt x="102" y="188"/>
                </a:lnTo>
                <a:lnTo>
                  <a:pt x="90" y="19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Freeform 91"/>
          <p:cNvSpPr>
            <a:spLocks/>
          </p:cNvSpPr>
          <p:nvPr/>
        </p:nvSpPr>
        <p:spPr bwMode="auto">
          <a:xfrm>
            <a:off x="5292725" y="4285573"/>
            <a:ext cx="295275" cy="298450"/>
          </a:xfrm>
          <a:custGeom>
            <a:avLst/>
            <a:gdLst>
              <a:gd name="T0" fmla="*/ 0 w 186"/>
              <a:gd name="T1" fmla="*/ 136 h 188"/>
              <a:gd name="T2" fmla="*/ 0 w 186"/>
              <a:gd name="T3" fmla="*/ 0 h 188"/>
              <a:gd name="T4" fmla="*/ 186 w 186"/>
              <a:gd name="T5" fmla="*/ 2 h 188"/>
              <a:gd name="T6" fmla="*/ 186 w 186"/>
              <a:gd name="T7" fmla="*/ 132 h 188"/>
              <a:gd name="T8" fmla="*/ 174 w 186"/>
              <a:gd name="T9" fmla="*/ 154 h 188"/>
              <a:gd name="T10" fmla="*/ 168 w 186"/>
              <a:gd name="T11" fmla="*/ 164 h 188"/>
              <a:gd name="T12" fmla="*/ 158 w 186"/>
              <a:gd name="T13" fmla="*/ 172 h 188"/>
              <a:gd name="T14" fmla="*/ 146 w 186"/>
              <a:gd name="T15" fmla="*/ 178 h 188"/>
              <a:gd name="T16" fmla="*/ 132 w 186"/>
              <a:gd name="T17" fmla="*/ 182 h 188"/>
              <a:gd name="T18" fmla="*/ 116 w 186"/>
              <a:gd name="T19" fmla="*/ 186 h 188"/>
              <a:gd name="T20" fmla="*/ 92 w 186"/>
              <a:gd name="T21" fmla="*/ 188 h 188"/>
              <a:gd name="T22" fmla="*/ 80 w 186"/>
              <a:gd name="T23" fmla="*/ 188 h 188"/>
              <a:gd name="T24" fmla="*/ 56 w 186"/>
              <a:gd name="T25" fmla="*/ 186 h 188"/>
              <a:gd name="T26" fmla="*/ 38 w 186"/>
              <a:gd name="T27" fmla="*/ 180 h 188"/>
              <a:gd name="T28" fmla="*/ 24 w 186"/>
              <a:gd name="T29" fmla="*/ 170 h 188"/>
              <a:gd name="T30" fmla="*/ 14 w 186"/>
              <a:gd name="T31" fmla="*/ 160 h 188"/>
              <a:gd name="T32" fmla="*/ 6 w 186"/>
              <a:gd name="T33" fmla="*/ 152 h 188"/>
              <a:gd name="T34" fmla="*/ 2 w 186"/>
              <a:gd name="T35" fmla="*/ 144 h 188"/>
              <a:gd name="T36" fmla="*/ 0 w 186"/>
              <a:gd name="T37" fmla="*/ 136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6"/>
              <a:gd name="T58" fmla="*/ 0 h 188"/>
              <a:gd name="T59" fmla="*/ 186 w 18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6" h="188">
                <a:moveTo>
                  <a:pt x="0" y="136"/>
                </a:moveTo>
                <a:lnTo>
                  <a:pt x="0" y="0"/>
                </a:lnTo>
                <a:lnTo>
                  <a:pt x="186" y="2"/>
                </a:lnTo>
                <a:lnTo>
                  <a:pt x="186" y="132"/>
                </a:lnTo>
                <a:lnTo>
                  <a:pt x="174" y="154"/>
                </a:lnTo>
                <a:lnTo>
                  <a:pt x="168" y="164"/>
                </a:lnTo>
                <a:lnTo>
                  <a:pt x="158" y="172"/>
                </a:lnTo>
                <a:lnTo>
                  <a:pt x="146" y="178"/>
                </a:lnTo>
                <a:lnTo>
                  <a:pt x="132" y="182"/>
                </a:lnTo>
                <a:lnTo>
                  <a:pt x="116" y="186"/>
                </a:lnTo>
                <a:lnTo>
                  <a:pt x="92" y="188"/>
                </a:lnTo>
                <a:lnTo>
                  <a:pt x="80" y="188"/>
                </a:lnTo>
                <a:lnTo>
                  <a:pt x="56" y="186"/>
                </a:lnTo>
                <a:lnTo>
                  <a:pt x="38" y="180"/>
                </a:lnTo>
                <a:lnTo>
                  <a:pt x="24" y="170"/>
                </a:lnTo>
                <a:lnTo>
                  <a:pt x="14" y="160"/>
                </a:lnTo>
                <a:lnTo>
                  <a:pt x="6" y="152"/>
                </a:lnTo>
                <a:lnTo>
                  <a:pt x="2" y="144"/>
                </a:lnTo>
                <a:lnTo>
                  <a:pt x="0" y="136"/>
                </a:lnTo>
                <a:close/>
              </a:path>
            </a:pathLst>
          </a:custGeom>
          <a:solidFill>
            <a:srgbClr val="DD1E8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Freeform 92"/>
          <p:cNvSpPr>
            <a:spLocks/>
          </p:cNvSpPr>
          <p:nvPr/>
        </p:nvSpPr>
        <p:spPr bwMode="auto">
          <a:xfrm>
            <a:off x="5311775" y="4285573"/>
            <a:ext cx="263525" cy="298450"/>
          </a:xfrm>
          <a:custGeom>
            <a:avLst/>
            <a:gdLst>
              <a:gd name="T0" fmla="*/ 0 w 166"/>
              <a:gd name="T1" fmla="*/ 142 h 188"/>
              <a:gd name="T2" fmla="*/ 0 w 166"/>
              <a:gd name="T3" fmla="*/ 0 h 188"/>
              <a:gd name="T4" fmla="*/ 166 w 166"/>
              <a:gd name="T5" fmla="*/ 2 h 188"/>
              <a:gd name="T6" fmla="*/ 166 w 166"/>
              <a:gd name="T7" fmla="*/ 138 h 188"/>
              <a:gd name="T8" fmla="*/ 156 w 166"/>
              <a:gd name="T9" fmla="*/ 158 h 188"/>
              <a:gd name="T10" fmla="*/ 150 w 166"/>
              <a:gd name="T11" fmla="*/ 166 h 188"/>
              <a:gd name="T12" fmla="*/ 140 w 166"/>
              <a:gd name="T13" fmla="*/ 174 h 188"/>
              <a:gd name="T14" fmla="*/ 130 w 166"/>
              <a:gd name="T15" fmla="*/ 178 h 188"/>
              <a:gd name="T16" fmla="*/ 116 w 166"/>
              <a:gd name="T17" fmla="*/ 182 h 188"/>
              <a:gd name="T18" fmla="*/ 104 w 166"/>
              <a:gd name="T19" fmla="*/ 186 h 188"/>
              <a:gd name="T20" fmla="*/ 80 w 166"/>
              <a:gd name="T21" fmla="*/ 188 h 188"/>
              <a:gd name="T22" fmla="*/ 70 w 166"/>
              <a:gd name="T23" fmla="*/ 188 h 188"/>
              <a:gd name="T24" fmla="*/ 50 w 166"/>
              <a:gd name="T25" fmla="*/ 186 h 188"/>
              <a:gd name="T26" fmla="*/ 34 w 166"/>
              <a:gd name="T27" fmla="*/ 180 h 188"/>
              <a:gd name="T28" fmla="*/ 20 w 166"/>
              <a:gd name="T29" fmla="*/ 172 h 188"/>
              <a:gd name="T30" fmla="*/ 12 w 166"/>
              <a:gd name="T31" fmla="*/ 164 h 188"/>
              <a:gd name="T32" fmla="*/ 6 w 166"/>
              <a:gd name="T33" fmla="*/ 156 h 188"/>
              <a:gd name="T34" fmla="*/ 2 w 166"/>
              <a:gd name="T35" fmla="*/ 148 h 188"/>
              <a:gd name="T36" fmla="*/ 0 w 166"/>
              <a:gd name="T37" fmla="*/ 142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6"/>
              <a:gd name="T58" fmla="*/ 0 h 188"/>
              <a:gd name="T59" fmla="*/ 166 w 16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6" h="188">
                <a:moveTo>
                  <a:pt x="0" y="142"/>
                </a:moveTo>
                <a:lnTo>
                  <a:pt x="0" y="0"/>
                </a:lnTo>
                <a:lnTo>
                  <a:pt x="166" y="2"/>
                </a:lnTo>
                <a:lnTo>
                  <a:pt x="166" y="138"/>
                </a:lnTo>
                <a:lnTo>
                  <a:pt x="156" y="158"/>
                </a:lnTo>
                <a:lnTo>
                  <a:pt x="150" y="166"/>
                </a:lnTo>
                <a:lnTo>
                  <a:pt x="140" y="174"/>
                </a:lnTo>
                <a:lnTo>
                  <a:pt x="130" y="178"/>
                </a:lnTo>
                <a:lnTo>
                  <a:pt x="116" y="182"/>
                </a:lnTo>
                <a:lnTo>
                  <a:pt x="104" y="186"/>
                </a:lnTo>
                <a:lnTo>
                  <a:pt x="80" y="188"/>
                </a:lnTo>
                <a:lnTo>
                  <a:pt x="70" y="188"/>
                </a:lnTo>
                <a:lnTo>
                  <a:pt x="50" y="186"/>
                </a:lnTo>
                <a:lnTo>
                  <a:pt x="34" y="180"/>
                </a:lnTo>
                <a:lnTo>
                  <a:pt x="20" y="172"/>
                </a:lnTo>
                <a:lnTo>
                  <a:pt x="12" y="164"/>
                </a:lnTo>
                <a:lnTo>
                  <a:pt x="6" y="156"/>
                </a:lnTo>
                <a:lnTo>
                  <a:pt x="2" y="148"/>
                </a:lnTo>
                <a:lnTo>
                  <a:pt x="0" y="142"/>
                </a:lnTo>
                <a:close/>
              </a:path>
            </a:pathLst>
          </a:custGeom>
          <a:solidFill>
            <a:srgbClr val="E038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Freeform 93"/>
          <p:cNvSpPr>
            <a:spLocks/>
          </p:cNvSpPr>
          <p:nvPr/>
        </p:nvSpPr>
        <p:spPr bwMode="auto">
          <a:xfrm>
            <a:off x="5330825" y="4285573"/>
            <a:ext cx="228600" cy="298450"/>
          </a:xfrm>
          <a:custGeom>
            <a:avLst/>
            <a:gdLst>
              <a:gd name="T0" fmla="*/ 0 w 144"/>
              <a:gd name="T1" fmla="*/ 148 h 188"/>
              <a:gd name="T2" fmla="*/ 0 w 144"/>
              <a:gd name="T3" fmla="*/ 0 h 188"/>
              <a:gd name="T4" fmla="*/ 144 w 144"/>
              <a:gd name="T5" fmla="*/ 2 h 188"/>
              <a:gd name="T6" fmla="*/ 144 w 144"/>
              <a:gd name="T7" fmla="*/ 146 h 188"/>
              <a:gd name="T8" fmla="*/ 136 w 144"/>
              <a:gd name="T9" fmla="*/ 162 h 188"/>
              <a:gd name="T10" fmla="*/ 130 w 144"/>
              <a:gd name="T11" fmla="*/ 168 h 188"/>
              <a:gd name="T12" fmla="*/ 122 w 144"/>
              <a:gd name="T13" fmla="*/ 174 h 188"/>
              <a:gd name="T14" fmla="*/ 112 w 144"/>
              <a:gd name="T15" fmla="*/ 180 h 188"/>
              <a:gd name="T16" fmla="*/ 102 w 144"/>
              <a:gd name="T17" fmla="*/ 184 h 188"/>
              <a:gd name="T18" fmla="*/ 90 w 144"/>
              <a:gd name="T19" fmla="*/ 186 h 188"/>
              <a:gd name="T20" fmla="*/ 70 w 144"/>
              <a:gd name="T21" fmla="*/ 188 h 188"/>
              <a:gd name="T22" fmla="*/ 62 w 144"/>
              <a:gd name="T23" fmla="*/ 188 h 188"/>
              <a:gd name="T24" fmla="*/ 42 w 144"/>
              <a:gd name="T25" fmla="*/ 186 h 188"/>
              <a:gd name="T26" fmla="*/ 28 w 144"/>
              <a:gd name="T27" fmla="*/ 180 h 188"/>
              <a:gd name="T28" fmla="*/ 18 w 144"/>
              <a:gd name="T29" fmla="*/ 174 h 188"/>
              <a:gd name="T30" fmla="*/ 10 w 144"/>
              <a:gd name="T31" fmla="*/ 168 h 188"/>
              <a:gd name="T32" fmla="*/ 4 w 144"/>
              <a:gd name="T33" fmla="*/ 160 h 188"/>
              <a:gd name="T34" fmla="*/ 2 w 144"/>
              <a:gd name="T35" fmla="*/ 154 h 188"/>
              <a:gd name="T36" fmla="*/ 0 w 144"/>
              <a:gd name="T37" fmla="*/ 148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88"/>
              <a:gd name="T59" fmla="*/ 144 w 144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88">
                <a:moveTo>
                  <a:pt x="0" y="148"/>
                </a:moveTo>
                <a:lnTo>
                  <a:pt x="0" y="0"/>
                </a:lnTo>
                <a:lnTo>
                  <a:pt x="144" y="2"/>
                </a:lnTo>
                <a:lnTo>
                  <a:pt x="144" y="146"/>
                </a:lnTo>
                <a:lnTo>
                  <a:pt x="136" y="162"/>
                </a:lnTo>
                <a:lnTo>
                  <a:pt x="130" y="168"/>
                </a:lnTo>
                <a:lnTo>
                  <a:pt x="122" y="174"/>
                </a:lnTo>
                <a:lnTo>
                  <a:pt x="112" y="180"/>
                </a:lnTo>
                <a:lnTo>
                  <a:pt x="102" y="184"/>
                </a:lnTo>
                <a:lnTo>
                  <a:pt x="90" y="186"/>
                </a:lnTo>
                <a:lnTo>
                  <a:pt x="70" y="188"/>
                </a:lnTo>
                <a:lnTo>
                  <a:pt x="62" y="188"/>
                </a:lnTo>
                <a:lnTo>
                  <a:pt x="42" y="186"/>
                </a:lnTo>
                <a:lnTo>
                  <a:pt x="28" y="180"/>
                </a:lnTo>
                <a:lnTo>
                  <a:pt x="18" y="174"/>
                </a:lnTo>
                <a:lnTo>
                  <a:pt x="10" y="168"/>
                </a:lnTo>
                <a:lnTo>
                  <a:pt x="4" y="160"/>
                </a:lnTo>
                <a:lnTo>
                  <a:pt x="2" y="154"/>
                </a:lnTo>
                <a:lnTo>
                  <a:pt x="0" y="148"/>
                </a:lnTo>
                <a:close/>
              </a:path>
            </a:pathLst>
          </a:custGeom>
          <a:solidFill>
            <a:srgbClr val="E5529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Freeform 94"/>
          <p:cNvSpPr>
            <a:spLocks/>
          </p:cNvSpPr>
          <p:nvPr/>
        </p:nvSpPr>
        <p:spPr bwMode="auto">
          <a:xfrm>
            <a:off x="5346700" y="4288748"/>
            <a:ext cx="200025" cy="295275"/>
          </a:xfrm>
          <a:custGeom>
            <a:avLst/>
            <a:gdLst>
              <a:gd name="T0" fmla="*/ 0 w 126"/>
              <a:gd name="T1" fmla="*/ 152 h 186"/>
              <a:gd name="T2" fmla="*/ 0 w 126"/>
              <a:gd name="T3" fmla="*/ 0 h 186"/>
              <a:gd name="T4" fmla="*/ 126 w 126"/>
              <a:gd name="T5" fmla="*/ 0 h 186"/>
              <a:gd name="T6" fmla="*/ 126 w 126"/>
              <a:gd name="T7" fmla="*/ 150 h 186"/>
              <a:gd name="T8" fmla="*/ 118 w 126"/>
              <a:gd name="T9" fmla="*/ 164 h 186"/>
              <a:gd name="T10" fmla="*/ 114 w 126"/>
              <a:gd name="T11" fmla="*/ 170 h 186"/>
              <a:gd name="T12" fmla="*/ 106 w 126"/>
              <a:gd name="T13" fmla="*/ 174 h 186"/>
              <a:gd name="T14" fmla="*/ 98 w 126"/>
              <a:gd name="T15" fmla="*/ 178 h 186"/>
              <a:gd name="T16" fmla="*/ 78 w 126"/>
              <a:gd name="T17" fmla="*/ 184 h 186"/>
              <a:gd name="T18" fmla="*/ 62 w 126"/>
              <a:gd name="T19" fmla="*/ 186 h 186"/>
              <a:gd name="T20" fmla="*/ 54 w 126"/>
              <a:gd name="T21" fmla="*/ 186 h 186"/>
              <a:gd name="T22" fmla="*/ 38 w 126"/>
              <a:gd name="T23" fmla="*/ 184 h 186"/>
              <a:gd name="T24" fmla="*/ 26 w 126"/>
              <a:gd name="T25" fmla="*/ 180 h 186"/>
              <a:gd name="T26" fmla="*/ 16 w 126"/>
              <a:gd name="T27" fmla="*/ 174 h 186"/>
              <a:gd name="T28" fmla="*/ 10 w 126"/>
              <a:gd name="T29" fmla="*/ 168 h 186"/>
              <a:gd name="T30" fmla="*/ 6 w 126"/>
              <a:gd name="T31" fmla="*/ 162 h 186"/>
              <a:gd name="T32" fmla="*/ 2 w 126"/>
              <a:gd name="T33" fmla="*/ 158 h 186"/>
              <a:gd name="T34" fmla="*/ 0 w 126"/>
              <a:gd name="T35" fmla="*/ 152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186"/>
              <a:gd name="T56" fmla="*/ 126 w 126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186">
                <a:moveTo>
                  <a:pt x="0" y="152"/>
                </a:moveTo>
                <a:lnTo>
                  <a:pt x="0" y="0"/>
                </a:lnTo>
                <a:lnTo>
                  <a:pt x="126" y="0"/>
                </a:lnTo>
                <a:lnTo>
                  <a:pt x="126" y="150"/>
                </a:lnTo>
                <a:lnTo>
                  <a:pt x="118" y="164"/>
                </a:lnTo>
                <a:lnTo>
                  <a:pt x="114" y="170"/>
                </a:lnTo>
                <a:lnTo>
                  <a:pt x="106" y="174"/>
                </a:lnTo>
                <a:lnTo>
                  <a:pt x="98" y="178"/>
                </a:lnTo>
                <a:lnTo>
                  <a:pt x="78" y="184"/>
                </a:lnTo>
                <a:lnTo>
                  <a:pt x="62" y="186"/>
                </a:lnTo>
                <a:lnTo>
                  <a:pt x="54" y="186"/>
                </a:lnTo>
                <a:lnTo>
                  <a:pt x="38" y="184"/>
                </a:lnTo>
                <a:lnTo>
                  <a:pt x="26" y="180"/>
                </a:lnTo>
                <a:lnTo>
                  <a:pt x="16" y="174"/>
                </a:lnTo>
                <a:lnTo>
                  <a:pt x="10" y="168"/>
                </a:lnTo>
                <a:lnTo>
                  <a:pt x="6" y="162"/>
                </a:lnTo>
                <a:lnTo>
                  <a:pt x="2" y="158"/>
                </a:lnTo>
                <a:lnTo>
                  <a:pt x="0" y="152"/>
                </a:lnTo>
                <a:close/>
              </a:path>
            </a:pathLst>
          </a:custGeom>
          <a:solidFill>
            <a:srgbClr val="E96D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Freeform 95"/>
          <p:cNvSpPr>
            <a:spLocks/>
          </p:cNvSpPr>
          <p:nvPr/>
        </p:nvSpPr>
        <p:spPr bwMode="auto">
          <a:xfrm>
            <a:off x="5365750" y="4288748"/>
            <a:ext cx="168275" cy="295275"/>
          </a:xfrm>
          <a:custGeom>
            <a:avLst/>
            <a:gdLst>
              <a:gd name="T0" fmla="*/ 0 w 106"/>
              <a:gd name="T1" fmla="*/ 158 h 186"/>
              <a:gd name="T2" fmla="*/ 0 w 106"/>
              <a:gd name="T3" fmla="*/ 0 h 186"/>
              <a:gd name="T4" fmla="*/ 106 w 106"/>
              <a:gd name="T5" fmla="*/ 0 h 186"/>
              <a:gd name="T6" fmla="*/ 106 w 106"/>
              <a:gd name="T7" fmla="*/ 156 h 186"/>
              <a:gd name="T8" fmla="*/ 100 w 106"/>
              <a:gd name="T9" fmla="*/ 166 h 186"/>
              <a:gd name="T10" fmla="*/ 94 w 106"/>
              <a:gd name="T11" fmla="*/ 172 h 186"/>
              <a:gd name="T12" fmla="*/ 88 w 106"/>
              <a:gd name="T13" fmla="*/ 176 h 186"/>
              <a:gd name="T14" fmla="*/ 82 w 106"/>
              <a:gd name="T15" fmla="*/ 180 h 186"/>
              <a:gd name="T16" fmla="*/ 66 w 106"/>
              <a:gd name="T17" fmla="*/ 184 h 186"/>
              <a:gd name="T18" fmla="*/ 44 w 106"/>
              <a:gd name="T19" fmla="*/ 186 h 186"/>
              <a:gd name="T20" fmla="*/ 32 w 106"/>
              <a:gd name="T21" fmla="*/ 184 h 186"/>
              <a:gd name="T22" fmla="*/ 22 w 106"/>
              <a:gd name="T23" fmla="*/ 180 h 186"/>
              <a:gd name="T24" fmla="*/ 14 w 106"/>
              <a:gd name="T25" fmla="*/ 176 h 186"/>
              <a:gd name="T26" fmla="*/ 8 w 106"/>
              <a:gd name="T27" fmla="*/ 172 h 186"/>
              <a:gd name="T28" fmla="*/ 2 w 106"/>
              <a:gd name="T29" fmla="*/ 162 h 186"/>
              <a:gd name="T30" fmla="*/ 0 w 106"/>
              <a:gd name="T31" fmla="*/ 158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186"/>
              <a:gd name="T50" fmla="*/ 106 w 10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186">
                <a:moveTo>
                  <a:pt x="0" y="158"/>
                </a:moveTo>
                <a:lnTo>
                  <a:pt x="0" y="0"/>
                </a:lnTo>
                <a:lnTo>
                  <a:pt x="106" y="0"/>
                </a:lnTo>
                <a:lnTo>
                  <a:pt x="106" y="156"/>
                </a:lnTo>
                <a:lnTo>
                  <a:pt x="100" y="166"/>
                </a:lnTo>
                <a:lnTo>
                  <a:pt x="94" y="172"/>
                </a:lnTo>
                <a:lnTo>
                  <a:pt x="88" y="176"/>
                </a:lnTo>
                <a:lnTo>
                  <a:pt x="82" y="180"/>
                </a:lnTo>
                <a:lnTo>
                  <a:pt x="66" y="184"/>
                </a:lnTo>
                <a:lnTo>
                  <a:pt x="44" y="186"/>
                </a:lnTo>
                <a:lnTo>
                  <a:pt x="32" y="184"/>
                </a:lnTo>
                <a:lnTo>
                  <a:pt x="22" y="180"/>
                </a:lnTo>
                <a:lnTo>
                  <a:pt x="14" y="176"/>
                </a:lnTo>
                <a:lnTo>
                  <a:pt x="8" y="172"/>
                </a:lnTo>
                <a:lnTo>
                  <a:pt x="2" y="162"/>
                </a:lnTo>
                <a:lnTo>
                  <a:pt x="0" y="158"/>
                </a:lnTo>
                <a:close/>
              </a:path>
            </a:pathLst>
          </a:custGeom>
          <a:solidFill>
            <a:srgbClr val="EE8AB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Freeform 96"/>
          <p:cNvSpPr>
            <a:spLocks/>
          </p:cNvSpPr>
          <p:nvPr/>
        </p:nvSpPr>
        <p:spPr bwMode="auto">
          <a:xfrm>
            <a:off x="5384800" y="4288748"/>
            <a:ext cx="136525" cy="295275"/>
          </a:xfrm>
          <a:custGeom>
            <a:avLst/>
            <a:gdLst>
              <a:gd name="T0" fmla="*/ 0 w 86"/>
              <a:gd name="T1" fmla="*/ 166 h 186"/>
              <a:gd name="T2" fmla="*/ 0 w 86"/>
              <a:gd name="T3" fmla="*/ 0 h 186"/>
              <a:gd name="T4" fmla="*/ 86 w 86"/>
              <a:gd name="T5" fmla="*/ 0 h 186"/>
              <a:gd name="T6" fmla="*/ 86 w 86"/>
              <a:gd name="T7" fmla="*/ 162 h 186"/>
              <a:gd name="T8" fmla="*/ 80 w 86"/>
              <a:gd name="T9" fmla="*/ 170 h 186"/>
              <a:gd name="T10" fmla="*/ 76 w 86"/>
              <a:gd name="T11" fmla="*/ 174 h 186"/>
              <a:gd name="T12" fmla="*/ 70 w 86"/>
              <a:gd name="T13" fmla="*/ 178 h 186"/>
              <a:gd name="T14" fmla="*/ 64 w 86"/>
              <a:gd name="T15" fmla="*/ 180 h 186"/>
              <a:gd name="T16" fmla="*/ 52 w 86"/>
              <a:gd name="T17" fmla="*/ 184 h 186"/>
              <a:gd name="T18" fmla="*/ 34 w 86"/>
              <a:gd name="T19" fmla="*/ 186 h 186"/>
              <a:gd name="T20" fmla="*/ 24 w 86"/>
              <a:gd name="T21" fmla="*/ 184 h 186"/>
              <a:gd name="T22" fmla="*/ 16 w 86"/>
              <a:gd name="T23" fmla="*/ 182 h 186"/>
              <a:gd name="T24" fmla="*/ 10 w 86"/>
              <a:gd name="T25" fmla="*/ 178 h 186"/>
              <a:gd name="T26" fmla="*/ 6 w 86"/>
              <a:gd name="T27" fmla="*/ 174 h 186"/>
              <a:gd name="T28" fmla="*/ 2 w 86"/>
              <a:gd name="T29" fmla="*/ 168 h 186"/>
              <a:gd name="T30" fmla="*/ 0 w 86"/>
              <a:gd name="T31" fmla="*/ 166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186"/>
              <a:gd name="T50" fmla="*/ 86 w 8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186">
                <a:moveTo>
                  <a:pt x="0" y="166"/>
                </a:moveTo>
                <a:lnTo>
                  <a:pt x="0" y="0"/>
                </a:lnTo>
                <a:lnTo>
                  <a:pt x="86" y="0"/>
                </a:lnTo>
                <a:lnTo>
                  <a:pt x="86" y="162"/>
                </a:lnTo>
                <a:lnTo>
                  <a:pt x="80" y="170"/>
                </a:lnTo>
                <a:lnTo>
                  <a:pt x="76" y="174"/>
                </a:lnTo>
                <a:lnTo>
                  <a:pt x="70" y="178"/>
                </a:lnTo>
                <a:lnTo>
                  <a:pt x="64" y="180"/>
                </a:lnTo>
                <a:lnTo>
                  <a:pt x="52" y="184"/>
                </a:lnTo>
                <a:lnTo>
                  <a:pt x="34" y="186"/>
                </a:lnTo>
                <a:lnTo>
                  <a:pt x="24" y="184"/>
                </a:lnTo>
                <a:lnTo>
                  <a:pt x="16" y="182"/>
                </a:lnTo>
                <a:lnTo>
                  <a:pt x="10" y="178"/>
                </a:lnTo>
                <a:lnTo>
                  <a:pt x="6" y="174"/>
                </a:lnTo>
                <a:lnTo>
                  <a:pt x="2" y="168"/>
                </a:lnTo>
                <a:lnTo>
                  <a:pt x="0" y="166"/>
                </a:lnTo>
                <a:close/>
              </a:path>
            </a:pathLst>
          </a:custGeom>
          <a:solidFill>
            <a:srgbClr val="F2A6C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Freeform 97"/>
          <p:cNvSpPr>
            <a:spLocks/>
          </p:cNvSpPr>
          <p:nvPr/>
        </p:nvSpPr>
        <p:spPr bwMode="auto">
          <a:xfrm>
            <a:off x="5403850" y="4288748"/>
            <a:ext cx="104775" cy="295275"/>
          </a:xfrm>
          <a:custGeom>
            <a:avLst/>
            <a:gdLst>
              <a:gd name="T0" fmla="*/ 0 w 66"/>
              <a:gd name="T1" fmla="*/ 172 h 186"/>
              <a:gd name="T2" fmla="*/ 0 w 66"/>
              <a:gd name="T3" fmla="*/ 0 h 186"/>
              <a:gd name="T4" fmla="*/ 66 w 66"/>
              <a:gd name="T5" fmla="*/ 0 h 186"/>
              <a:gd name="T6" fmla="*/ 66 w 66"/>
              <a:gd name="T7" fmla="*/ 168 h 186"/>
              <a:gd name="T8" fmla="*/ 60 w 66"/>
              <a:gd name="T9" fmla="*/ 174 h 186"/>
              <a:gd name="T10" fmla="*/ 56 w 66"/>
              <a:gd name="T11" fmla="*/ 178 h 186"/>
              <a:gd name="T12" fmla="*/ 48 w 66"/>
              <a:gd name="T13" fmla="*/ 182 h 186"/>
              <a:gd name="T14" fmla="*/ 38 w 66"/>
              <a:gd name="T15" fmla="*/ 184 h 186"/>
              <a:gd name="T16" fmla="*/ 24 w 66"/>
              <a:gd name="T17" fmla="*/ 186 h 186"/>
              <a:gd name="T18" fmla="*/ 12 w 66"/>
              <a:gd name="T19" fmla="*/ 182 h 186"/>
              <a:gd name="T20" fmla="*/ 4 w 66"/>
              <a:gd name="T21" fmla="*/ 178 h 186"/>
              <a:gd name="T22" fmla="*/ 2 w 66"/>
              <a:gd name="T23" fmla="*/ 174 h 186"/>
              <a:gd name="T24" fmla="*/ 0 w 66"/>
              <a:gd name="T25" fmla="*/ 172 h 1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186"/>
              <a:gd name="T41" fmla="*/ 66 w 66"/>
              <a:gd name="T42" fmla="*/ 186 h 1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186">
                <a:moveTo>
                  <a:pt x="0" y="172"/>
                </a:moveTo>
                <a:lnTo>
                  <a:pt x="0" y="0"/>
                </a:lnTo>
                <a:lnTo>
                  <a:pt x="66" y="0"/>
                </a:lnTo>
                <a:lnTo>
                  <a:pt x="66" y="168"/>
                </a:lnTo>
                <a:lnTo>
                  <a:pt x="60" y="174"/>
                </a:lnTo>
                <a:lnTo>
                  <a:pt x="56" y="178"/>
                </a:lnTo>
                <a:lnTo>
                  <a:pt x="48" y="182"/>
                </a:lnTo>
                <a:lnTo>
                  <a:pt x="38" y="184"/>
                </a:lnTo>
                <a:lnTo>
                  <a:pt x="24" y="186"/>
                </a:lnTo>
                <a:lnTo>
                  <a:pt x="12" y="182"/>
                </a:lnTo>
                <a:lnTo>
                  <a:pt x="4" y="178"/>
                </a:lnTo>
                <a:lnTo>
                  <a:pt x="2" y="174"/>
                </a:lnTo>
                <a:lnTo>
                  <a:pt x="0" y="172"/>
                </a:lnTo>
                <a:close/>
              </a:path>
            </a:pathLst>
          </a:custGeom>
          <a:solidFill>
            <a:srgbClr val="F6C2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Freeform 98"/>
          <p:cNvSpPr>
            <a:spLocks/>
          </p:cNvSpPr>
          <p:nvPr/>
        </p:nvSpPr>
        <p:spPr bwMode="auto">
          <a:xfrm>
            <a:off x="5422900" y="4288748"/>
            <a:ext cx="73025" cy="292100"/>
          </a:xfrm>
          <a:custGeom>
            <a:avLst/>
            <a:gdLst>
              <a:gd name="T0" fmla="*/ 0 w 46"/>
              <a:gd name="T1" fmla="*/ 178 h 184"/>
              <a:gd name="T2" fmla="*/ 0 w 46"/>
              <a:gd name="T3" fmla="*/ 0 h 184"/>
              <a:gd name="T4" fmla="*/ 46 w 46"/>
              <a:gd name="T5" fmla="*/ 0 h 184"/>
              <a:gd name="T6" fmla="*/ 46 w 46"/>
              <a:gd name="T7" fmla="*/ 176 h 184"/>
              <a:gd name="T8" fmla="*/ 38 w 46"/>
              <a:gd name="T9" fmla="*/ 180 h 184"/>
              <a:gd name="T10" fmla="*/ 32 w 46"/>
              <a:gd name="T11" fmla="*/ 182 h 184"/>
              <a:gd name="T12" fmla="*/ 24 w 46"/>
              <a:gd name="T13" fmla="*/ 184 h 184"/>
              <a:gd name="T14" fmla="*/ 16 w 46"/>
              <a:gd name="T15" fmla="*/ 184 h 184"/>
              <a:gd name="T16" fmla="*/ 8 w 46"/>
              <a:gd name="T17" fmla="*/ 184 h 184"/>
              <a:gd name="T18" fmla="*/ 4 w 46"/>
              <a:gd name="T19" fmla="*/ 182 h 184"/>
              <a:gd name="T20" fmla="*/ 0 w 46"/>
              <a:gd name="T21" fmla="*/ 178 h 1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184"/>
              <a:gd name="T35" fmla="*/ 46 w 46"/>
              <a:gd name="T36" fmla="*/ 184 h 1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184">
                <a:moveTo>
                  <a:pt x="0" y="178"/>
                </a:moveTo>
                <a:lnTo>
                  <a:pt x="0" y="0"/>
                </a:lnTo>
                <a:lnTo>
                  <a:pt x="46" y="0"/>
                </a:lnTo>
                <a:lnTo>
                  <a:pt x="46" y="176"/>
                </a:lnTo>
                <a:lnTo>
                  <a:pt x="38" y="180"/>
                </a:lnTo>
                <a:lnTo>
                  <a:pt x="32" y="182"/>
                </a:lnTo>
                <a:lnTo>
                  <a:pt x="24" y="184"/>
                </a:lnTo>
                <a:lnTo>
                  <a:pt x="16" y="184"/>
                </a:lnTo>
                <a:lnTo>
                  <a:pt x="8" y="184"/>
                </a:lnTo>
                <a:lnTo>
                  <a:pt x="4" y="182"/>
                </a:lnTo>
                <a:lnTo>
                  <a:pt x="0" y="178"/>
                </a:lnTo>
                <a:close/>
              </a:path>
            </a:pathLst>
          </a:custGeom>
          <a:solidFill>
            <a:srgbClr val="FAE1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Freeform 99"/>
          <p:cNvSpPr>
            <a:spLocks/>
          </p:cNvSpPr>
          <p:nvPr/>
        </p:nvSpPr>
        <p:spPr bwMode="auto">
          <a:xfrm>
            <a:off x="5441950" y="4288748"/>
            <a:ext cx="38100" cy="292100"/>
          </a:xfrm>
          <a:custGeom>
            <a:avLst/>
            <a:gdLst>
              <a:gd name="T0" fmla="*/ 24 w 24"/>
              <a:gd name="T1" fmla="*/ 0 h 184"/>
              <a:gd name="T2" fmla="*/ 24 w 24"/>
              <a:gd name="T3" fmla="*/ 182 h 184"/>
              <a:gd name="T4" fmla="*/ 8 w 24"/>
              <a:gd name="T5" fmla="*/ 184 h 184"/>
              <a:gd name="T6" fmla="*/ 0 w 24"/>
              <a:gd name="T7" fmla="*/ 184 h 184"/>
              <a:gd name="T8" fmla="*/ 0 w 24"/>
              <a:gd name="T9" fmla="*/ 0 h 184"/>
              <a:gd name="T10" fmla="*/ 24 w 2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84"/>
              <a:gd name="T20" fmla="*/ 24 w 2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84">
                <a:moveTo>
                  <a:pt x="24" y="0"/>
                </a:moveTo>
                <a:lnTo>
                  <a:pt x="24" y="182"/>
                </a:lnTo>
                <a:lnTo>
                  <a:pt x="8" y="184"/>
                </a:lnTo>
                <a:lnTo>
                  <a:pt x="0" y="184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Freeform 100"/>
          <p:cNvSpPr>
            <a:spLocks/>
          </p:cNvSpPr>
          <p:nvPr/>
        </p:nvSpPr>
        <p:spPr bwMode="auto">
          <a:xfrm>
            <a:off x="5273675" y="4199848"/>
            <a:ext cx="327025" cy="171450"/>
          </a:xfrm>
          <a:custGeom>
            <a:avLst/>
            <a:gdLst>
              <a:gd name="T0" fmla="*/ 104 w 206"/>
              <a:gd name="T1" fmla="*/ 108 h 108"/>
              <a:gd name="T2" fmla="*/ 124 w 206"/>
              <a:gd name="T3" fmla="*/ 106 h 108"/>
              <a:gd name="T4" fmla="*/ 144 w 206"/>
              <a:gd name="T5" fmla="*/ 102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8 h 108"/>
              <a:gd name="T28" fmla="*/ 144 w 206"/>
              <a:gd name="T29" fmla="*/ 4 h 108"/>
              <a:gd name="T30" fmla="*/ 124 w 206"/>
              <a:gd name="T31" fmla="*/ 0 h 108"/>
              <a:gd name="T32" fmla="*/ 104 w 206"/>
              <a:gd name="T33" fmla="*/ 0 h 108"/>
              <a:gd name="T34" fmla="*/ 82 w 206"/>
              <a:gd name="T35" fmla="*/ 0 h 108"/>
              <a:gd name="T36" fmla="*/ 64 w 206"/>
              <a:gd name="T37" fmla="*/ 4 h 108"/>
              <a:gd name="T38" fmla="*/ 46 w 206"/>
              <a:gd name="T39" fmla="*/ 8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4 w 206"/>
              <a:gd name="T61" fmla="*/ 102 h 108"/>
              <a:gd name="T62" fmla="*/ 82 w 206"/>
              <a:gd name="T63" fmla="*/ 106 h 108"/>
              <a:gd name="T64" fmla="*/ 104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4" y="108"/>
                </a:moveTo>
                <a:lnTo>
                  <a:pt x="124" y="106"/>
                </a:lnTo>
                <a:lnTo>
                  <a:pt x="144" y="102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8"/>
                </a:lnTo>
                <a:lnTo>
                  <a:pt x="144" y="4"/>
                </a:lnTo>
                <a:lnTo>
                  <a:pt x="124" y="0"/>
                </a:lnTo>
                <a:lnTo>
                  <a:pt x="104" y="0"/>
                </a:lnTo>
                <a:lnTo>
                  <a:pt x="82" y="0"/>
                </a:lnTo>
                <a:lnTo>
                  <a:pt x="64" y="4"/>
                </a:lnTo>
                <a:lnTo>
                  <a:pt x="46" y="8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4" y="102"/>
                </a:lnTo>
                <a:lnTo>
                  <a:pt x="82" y="106"/>
                </a:lnTo>
                <a:lnTo>
                  <a:pt x="104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Freeform 101"/>
          <p:cNvSpPr>
            <a:spLocks/>
          </p:cNvSpPr>
          <p:nvPr/>
        </p:nvSpPr>
        <p:spPr bwMode="auto">
          <a:xfrm>
            <a:off x="5502275" y="4418923"/>
            <a:ext cx="409575" cy="374650"/>
          </a:xfrm>
          <a:custGeom>
            <a:avLst/>
            <a:gdLst>
              <a:gd name="T0" fmla="*/ 114 w 258"/>
              <a:gd name="T1" fmla="*/ 236 h 236"/>
              <a:gd name="T2" fmla="*/ 96 w 258"/>
              <a:gd name="T3" fmla="*/ 234 h 236"/>
              <a:gd name="T4" fmla="*/ 80 w 258"/>
              <a:gd name="T5" fmla="*/ 232 h 236"/>
              <a:gd name="T6" fmla="*/ 66 w 258"/>
              <a:gd name="T7" fmla="*/ 228 h 236"/>
              <a:gd name="T8" fmla="*/ 54 w 258"/>
              <a:gd name="T9" fmla="*/ 222 h 236"/>
              <a:gd name="T10" fmla="*/ 44 w 258"/>
              <a:gd name="T11" fmla="*/ 216 h 236"/>
              <a:gd name="T12" fmla="*/ 34 w 258"/>
              <a:gd name="T13" fmla="*/ 210 h 236"/>
              <a:gd name="T14" fmla="*/ 20 w 258"/>
              <a:gd name="T15" fmla="*/ 196 h 236"/>
              <a:gd name="T16" fmla="*/ 10 w 258"/>
              <a:gd name="T17" fmla="*/ 184 h 236"/>
              <a:gd name="T18" fmla="*/ 4 w 258"/>
              <a:gd name="T19" fmla="*/ 172 h 236"/>
              <a:gd name="T20" fmla="*/ 0 w 258"/>
              <a:gd name="T21" fmla="*/ 160 h 236"/>
              <a:gd name="T22" fmla="*/ 0 w 258"/>
              <a:gd name="T23" fmla="*/ 0 h 236"/>
              <a:gd name="T24" fmla="*/ 258 w 258"/>
              <a:gd name="T25" fmla="*/ 2 h 236"/>
              <a:gd name="T26" fmla="*/ 258 w 258"/>
              <a:gd name="T27" fmla="*/ 158 h 236"/>
              <a:gd name="T28" fmla="*/ 252 w 258"/>
              <a:gd name="T29" fmla="*/ 172 h 236"/>
              <a:gd name="T30" fmla="*/ 244 w 258"/>
              <a:gd name="T31" fmla="*/ 186 h 236"/>
              <a:gd name="T32" fmla="*/ 236 w 258"/>
              <a:gd name="T33" fmla="*/ 200 h 236"/>
              <a:gd name="T34" fmla="*/ 230 w 258"/>
              <a:gd name="T35" fmla="*/ 206 h 236"/>
              <a:gd name="T36" fmla="*/ 222 w 258"/>
              <a:gd name="T37" fmla="*/ 212 h 236"/>
              <a:gd name="T38" fmla="*/ 204 w 258"/>
              <a:gd name="T39" fmla="*/ 220 h 236"/>
              <a:gd name="T40" fmla="*/ 184 w 258"/>
              <a:gd name="T41" fmla="*/ 226 h 236"/>
              <a:gd name="T42" fmla="*/ 164 w 258"/>
              <a:gd name="T43" fmla="*/ 232 h 236"/>
              <a:gd name="T44" fmla="*/ 130 w 258"/>
              <a:gd name="T45" fmla="*/ 236 h 236"/>
              <a:gd name="T46" fmla="*/ 114 w 258"/>
              <a:gd name="T47" fmla="*/ 236 h 2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8"/>
              <a:gd name="T73" fmla="*/ 0 h 236"/>
              <a:gd name="T74" fmla="*/ 258 w 258"/>
              <a:gd name="T75" fmla="*/ 236 h 2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8" h="236">
                <a:moveTo>
                  <a:pt x="114" y="236"/>
                </a:moveTo>
                <a:lnTo>
                  <a:pt x="96" y="234"/>
                </a:lnTo>
                <a:lnTo>
                  <a:pt x="80" y="232"/>
                </a:lnTo>
                <a:lnTo>
                  <a:pt x="66" y="228"/>
                </a:lnTo>
                <a:lnTo>
                  <a:pt x="54" y="222"/>
                </a:lnTo>
                <a:lnTo>
                  <a:pt x="44" y="216"/>
                </a:lnTo>
                <a:lnTo>
                  <a:pt x="34" y="210"/>
                </a:lnTo>
                <a:lnTo>
                  <a:pt x="20" y="196"/>
                </a:lnTo>
                <a:lnTo>
                  <a:pt x="10" y="184"/>
                </a:lnTo>
                <a:lnTo>
                  <a:pt x="4" y="172"/>
                </a:lnTo>
                <a:lnTo>
                  <a:pt x="0" y="160"/>
                </a:lnTo>
                <a:lnTo>
                  <a:pt x="0" y="0"/>
                </a:lnTo>
                <a:lnTo>
                  <a:pt x="258" y="2"/>
                </a:lnTo>
                <a:lnTo>
                  <a:pt x="258" y="158"/>
                </a:lnTo>
                <a:lnTo>
                  <a:pt x="252" y="172"/>
                </a:lnTo>
                <a:lnTo>
                  <a:pt x="244" y="186"/>
                </a:lnTo>
                <a:lnTo>
                  <a:pt x="236" y="200"/>
                </a:lnTo>
                <a:lnTo>
                  <a:pt x="230" y="206"/>
                </a:lnTo>
                <a:lnTo>
                  <a:pt x="222" y="212"/>
                </a:lnTo>
                <a:lnTo>
                  <a:pt x="204" y="220"/>
                </a:lnTo>
                <a:lnTo>
                  <a:pt x="184" y="226"/>
                </a:lnTo>
                <a:lnTo>
                  <a:pt x="164" y="232"/>
                </a:lnTo>
                <a:lnTo>
                  <a:pt x="130" y="236"/>
                </a:lnTo>
                <a:lnTo>
                  <a:pt x="114" y="236"/>
                </a:lnTo>
                <a:close/>
              </a:path>
            </a:pathLst>
          </a:custGeom>
          <a:solidFill>
            <a:srgbClr val="A8015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Freeform 102"/>
          <p:cNvSpPr>
            <a:spLocks/>
          </p:cNvSpPr>
          <p:nvPr/>
        </p:nvSpPr>
        <p:spPr bwMode="auto">
          <a:xfrm>
            <a:off x="5527675" y="4418923"/>
            <a:ext cx="368300" cy="374650"/>
          </a:xfrm>
          <a:custGeom>
            <a:avLst/>
            <a:gdLst>
              <a:gd name="T0" fmla="*/ 0 w 232"/>
              <a:gd name="T1" fmla="*/ 168 h 236"/>
              <a:gd name="T2" fmla="*/ 0 w 232"/>
              <a:gd name="T3" fmla="*/ 0 h 236"/>
              <a:gd name="T4" fmla="*/ 232 w 232"/>
              <a:gd name="T5" fmla="*/ 2 h 236"/>
              <a:gd name="T6" fmla="*/ 232 w 232"/>
              <a:gd name="T7" fmla="*/ 166 h 236"/>
              <a:gd name="T8" fmla="*/ 226 w 232"/>
              <a:gd name="T9" fmla="*/ 180 h 236"/>
              <a:gd name="T10" fmla="*/ 218 w 232"/>
              <a:gd name="T11" fmla="*/ 192 h 236"/>
              <a:gd name="T12" fmla="*/ 210 w 232"/>
              <a:gd name="T13" fmla="*/ 204 h 236"/>
              <a:gd name="T14" fmla="*/ 206 w 232"/>
              <a:gd name="T15" fmla="*/ 208 h 236"/>
              <a:gd name="T16" fmla="*/ 198 w 232"/>
              <a:gd name="T17" fmla="*/ 214 h 236"/>
              <a:gd name="T18" fmla="*/ 182 w 232"/>
              <a:gd name="T19" fmla="*/ 222 h 236"/>
              <a:gd name="T20" fmla="*/ 164 w 232"/>
              <a:gd name="T21" fmla="*/ 228 h 236"/>
              <a:gd name="T22" fmla="*/ 146 w 232"/>
              <a:gd name="T23" fmla="*/ 232 h 236"/>
              <a:gd name="T24" fmla="*/ 114 w 232"/>
              <a:gd name="T25" fmla="*/ 234 h 236"/>
              <a:gd name="T26" fmla="*/ 102 w 232"/>
              <a:gd name="T27" fmla="*/ 236 h 236"/>
              <a:gd name="T28" fmla="*/ 86 w 232"/>
              <a:gd name="T29" fmla="*/ 234 h 236"/>
              <a:gd name="T30" fmla="*/ 70 w 232"/>
              <a:gd name="T31" fmla="*/ 232 h 236"/>
              <a:gd name="T32" fmla="*/ 58 w 232"/>
              <a:gd name="T33" fmla="*/ 228 h 236"/>
              <a:gd name="T34" fmla="*/ 48 w 232"/>
              <a:gd name="T35" fmla="*/ 224 h 236"/>
              <a:gd name="T36" fmla="*/ 30 w 232"/>
              <a:gd name="T37" fmla="*/ 212 h 236"/>
              <a:gd name="T38" fmla="*/ 16 w 232"/>
              <a:gd name="T39" fmla="*/ 200 h 236"/>
              <a:gd name="T40" fmla="*/ 8 w 232"/>
              <a:gd name="T41" fmla="*/ 188 h 236"/>
              <a:gd name="T42" fmla="*/ 2 w 232"/>
              <a:gd name="T43" fmla="*/ 178 h 236"/>
              <a:gd name="T44" fmla="*/ 0 w 232"/>
              <a:gd name="T45" fmla="*/ 168 h 2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36"/>
              <a:gd name="T71" fmla="*/ 232 w 232"/>
              <a:gd name="T72" fmla="*/ 236 h 2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36">
                <a:moveTo>
                  <a:pt x="0" y="168"/>
                </a:moveTo>
                <a:lnTo>
                  <a:pt x="0" y="0"/>
                </a:lnTo>
                <a:lnTo>
                  <a:pt x="232" y="2"/>
                </a:lnTo>
                <a:lnTo>
                  <a:pt x="232" y="166"/>
                </a:lnTo>
                <a:lnTo>
                  <a:pt x="226" y="180"/>
                </a:lnTo>
                <a:lnTo>
                  <a:pt x="218" y="192"/>
                </a:lnTo>
                <a:lnTo>
                  <a:pt x="210" y="204"/>
                </a:lnTo>
                <a:lnTo>
                  <a:pt x="206" y="208"/>
                </a:lnTo>
                <a:lnTo>
                  <a:pt x="198" y="214"/>
                </a:lnTo>
                <a:lnTo>
                  <a:pt x="182" y="222"/>
                </a:lnTo>
                <a:lnTo>
                  <a:pt x="164" y="228"/>
                </a:lnTo>
                <a:lnTo>
                  <a:pt x="146" y="232"/>
                </a:lnTo>
                <a:lnTo>
                  <a:pt x="114" y="234"/>
                </a:lnTo>
                <a:lnTo>
                  <a:pt x="102" y="236"/>
                </a:lnTo>
                <a:lnTo>
                  <a:pt x="86" y="234"/>
                </a:lnTo>
                <a:lnTo>
                  <a:pt x="70" y="232"/>
                </a:lnTo>
                <a:lnTo>
                  <a:pt x="58" y="228"/>
                </a:lnTo>
                <a:lnTo>
                  <a:pt x="48" y="224"/>
                </a:lnTo>
                <a:lnTo>
                  <a:pt x="30" y="212"/>
                </a:lnTo>
                <a:lnTo>
                  <a:pt x="16" y="200"/>
                </a:lnTo>
                <a:lnTo>
                  <a:pt x="8" y="188"/>
                </a:lnTo>
                <a:lnTo>
                  <a:pt x="2" y="178"/>
                </a:lnTo>
                <a:lnTo>
                  <a:pt x="0" y="168"/>
                </a:lnTo>
                <a:close/>
              </a:path>
            </a:pathLst>
          </a:custGeom>
          <a:solidFill>
            <a:srgbClr val="B1186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Freeform 103"/>
          <p:cNvSpPr>
            <a:spLocks/>
          </p:cNvSpPr>
          <p:nvPr/>
        </p:nvSpPr>
        <p:spPr bwMode="auto">
          <a:xfrm>
            <a:off x="5549900" y="4418923"/>
            <a:ext cx="330200" cy="374650"/>
          </a:xfrm>
          <a:custGeom>
            <a:avLst/>
            <a:gdLst>
              <a:gd name="T0" fmla="*/ 0 w 208"/>
              <a:gd name="T1" fmla="*/ 176 h 236"/>
              <a:gd name="T2" fmla="*/ 0 w 208"/>
              <a:gd name="T3" fmla="*/ 0 h 236"/>
              <a:gd name="T4" fmla="*/ 208 w 208"/>
              <a:gd name="T5" fmla="*/ 2 h 236"/>
              <a:gd name="T6" fmla="*/ 208 w 208"/>
              <a:gd name="T7" fmla="*/ 174 h 236"/>
              <a:gd name="T8" fmla="*/ 202 w 208"/>
              <a:gd name="T9" fmla="*/ 186 h 236"/>
              <a:gd name="T10" fmla="*/ 196 w 208"/>
              <a:gd name="T11" fmla="*/ 196 h 236"/>
              <a:gd name="T12" fmla="*/ 188 w 208"/>
              <a:gd name="T13" fmla="*/ 206 h 236"/>
              <a:gd name="T14" fmla="*/ 178 w 208"/>
              <a:gd name="T15" fmla="*/ 216 h 236"/>
              <a:gd name="T16" fmla="*/ 164 w 208"/>
              <a:gd name="T17" fmla="*/ 222 h 236"/>
              <a:gd name="T18" fmla="*/ 148 w 208"/>
              <a:gd name="T19" fmla="*/ 228 h 236"/>
              <a:gd name="T20" fmla="*/ 130 w 208"/>
              <a:gd name="T21" fmla="*/ 232 h 236"/>
              <a:gd name="T22" fmla="*/ 102 w 208"/>
              <a:gd name="T23" fmla="*/ 234 h 236"/>
              <a:gd name="T24" fmla="*/ 90 w 208"/>
              <a:gd name="T25" fmla="*/ 236 h 236"/>
              <a:gd name="T26" fmla="*/ 76 w 208"/>
              <a:gd name="T27" fmla="*/ 234 h 236"/>
              <a:gd name="T28" fmla="*/ 64 w 208"/>
              <a:gd name="T29" fmla="*/ 232 h 236"/>
              <a:gd name="T30" fmla="*/ 42 w 208"/>
              <a:gd name="T31" fmla="*/ 224 h 236"/>
              <a:gd name="T32" fmla="*/ 26 w 208"/>
              <a:gd name="T33" fmla="*/ 214 h 236"/>
              <a:gd name="T34" fmla="*/ 16 w 208"/>
              <a:gd name="T35" fmla="*/ 204 h 236"/>
              <a:gd name="T36" fmla="*/ 8 w 208"/>
              <a:gd name="T37" fmla="*/ 194 h 236"/>
              <a:gd name="T38" fmla="*/ 4 w 208"/>
              <a:gd name="T39" fmla="*/ 186 h 236"/>
              <a:gd name="T40" fmla="*/ 0 w 208"/>
              <a:gd name="T41" fmla="*/ 176 h 2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8"/>
              <a:gd name="T64" fmla="*/ 0 h 236"/>
              <a:gd name="T65" fmla="*/ 208 w 208"/>
              <a:gd name="T66" fmla="*/ 236 h 2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8" h="236">
                <a:moveTo>
                  <a:pt x="0" y="176"/>
                </a:moveTo>
                <a:lnTo>
                  <a:pt x="0" y="0"/>
                </a:lnTo>
                <a:lnTo>
                  <a:pt x="208" y="2"/>
                </a:lnTo>
                <a:lnTo>
                  <a:pt x="208" y="174"/>
                </a:lnTo>
                <a:lnTo>
                  <a:pt x="202" y="186"/>
                </a:lnTo>
                <a:lnTo>
                  <a:pt x="196" y="196"/>
                </a:lnTo>
                <a:lnTo>
                  <a:pt x="188" y="206"/>
                </a:lnTo>
                <a:lnTo>
                  <a:pt x="178" y="216"/>
                </a:lnTo>
                <a:lnTo>
                  <a:pt x="164" y="222"/>
                </a:lnTo>
                <a:lnTo>
                  <a:pt x="148" y="228"/>
                </a:lnTo>
                <a:lnTo>
                  <a:pt x="130" y="232"/>
                </a:lnTo>
                <a:lnTo>
                  <a:pt x="102" y="234"/>
                </a:lnTo>
                <a:lnTo>
                  <a:pt x="90" y="236"/>
                </a:lnTo>
                <a:lnTo>
                  <a:pt x="76" y="234"/>
                </a:lnTo>
                <a:lnTo>
                  <a:pt x="64" y="232"/>
                </a:lnTo>
                <a:lnTo>
                  <a:pt x="42" y="224"/>
                </a:lnTo>
                <a:lnTo>
                  <a:pt x="26" y="214"/>
                </a:lnTo>
                <a:lnTo>
                  <a:pt x="16" y="204"/>
                </a:lnTo>
                <a:lnTo>
                  <a:pt x="8" y="194"/>
                </a:lnTo>
                <a:lnTo>
                  <a:pt x="4" y="186"/>
                </a:lnTo>
                <a:lnTo>
                  <a:pt x="0" y="176"/>
                </a:lnTo>
                <a:close/>
              </a:path>
            </a:pathLst>
          </a:custGeom>
          <a:solidFill>
            <a:srgbClr val="BB2E7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Freeform 104"/>
          <p:cNvSpPr>
            <a:spLocks/>
          </p:cNvSpPr>
          <p:nvPr/>
        </p:nvSpPr>
        <p:spPr bwMode="auto">
          <a:xfrm>
            <a:off x="5575300" y="4418923"/>
            <a:ext cx="288925" cy="371475"/>
          </a:xfrm>
          <a:custGeom>
            <a:avLst/>
            <a:gdLst>
              <a:gd name="T0" fmla="*/ 0 w 182"/>
              <a:gd name="T1" fmla="*/ 184 h 234"/>
              <a:gd name="T2" fmla="*/ 0 w 182"/>
              <a:gd name="T3" fmla="*/ 0 h 234"/>
              <a:gd name="T4" fmla="*/ 182 w 182"/>
              <a:gd name="T5" fmla="*/ 2 h 234"/>
              <a:gd name="T6" fmla="*/ 182 w 182"/>
              <a:gd name="T7" fmla="*/ 180 h 234"/>
              <a:gd name="T8" fmla="*/ 170 w 182"/>
              <a:gd name="T9" fmla="*/ 200 h 234"/>
              <a:gd name="T10" fmla="*/ 164 w 182"/>
              <a:gd name="T11" fmla="*/ 210 h 234"/>
              <a:gd name="T12" fmla="*/ 154 w 182"/>
              <a:gd name="T13" fmla="*/ 218 h 234"/>
              <a:gd name="T14" fmla="*/ 142 w 182"/>
              <a:gd name="T15" fmla="*/ 224 h 234"/>
              <a:gd name="T16" fmla="*/ 128 w 182"/>
              <a:gd name="T17" fmla="*/ 228 h 234"/>
              <a:gd name="T18" fmla="*/ 112 w 182"/>
              <a:gd name="T19" fmla="*/ 232 h 234"/>
              <a:gd name="T20" fmla="*/ 88 w 182"/>
              <a:gd name="T21" fmla="*/ 234 h 234"/>
              <a:gd name="T22" fmla="*/ 78 w 182"/>
              <a:gd name="T23" fmla="*/ 234 h 234"/>
              <a:gd name="T24" fmla="*/ 54 w 182"/>
              <a:gd name="T25" fmla="*/ 232 h 234"/>
              <a:gd name="T26" fmla="*/ 36 w 182"/>
              <a:gd name="T27" fmla="*/ 226 h 234"/>
              <a:gd name="T28" fmla="*/ 22 w 182"/>
              <a:gd name="T29" fmla="*/ 218 h 234"/>
              <a:gd name="T30" fmla="*/ 12 w 182"/>
              <a:gd name="T31" fmla="*/ 208 h 234"/>
              <a:gd name="T32" fmla="*/ 6 w 182"/>
              <a:gd name="T33" fmla="*/ 200 h 234"/>
              <a:gd name="T34" fmla="*/ 2 w 182"/>
              <a:gd name="T35" fmla="*/ 192 h 234"/>
              <a:gd name="T36" fmla="*/ 0 w 182"/>
              <a:gd name="T37" fmla="*/ 184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2"/>
              <a:gd name="T58" fmla="*/ 0 h 234"/>
              <a:gd name="T59" fmla="*/ 182 w 182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2" h="234">
                <a:moveTo>
                  <a:pt x="0" y="184"/>
                </a:moveTo>
                <a:lnTo>
                  <a:pt x="0" y="0"/>
                </a:lnTo>
                <a:lnTo>
                  <a:pt x="182" y="2"/>
                </a:lnTo>
                <a:lnTo>
                  <a:pt x="182" y="180"/>
                </a:lnTo>
                <a:lnTo>
                  <a:pt x="170" y="200"/>
                </a:lnTo>
                <a:lnTo>
                  <a:pt x="164" y="210"/>
                </a:lnTo>
                <a:lnTo>
                  <a:pt x="154" y="218"/>
                </a:lnTo>
                <a:lnTo>
                  <a:pt x="142" y="224"/>
                </a:lnTo>
                <a:lnTo>
                  <a:pt x="128" y="228"/>
                </a:lnTo>
                <a:lnTo>
                  <a:pt x="112" y="232"/>
                </a:lnTo>
                <a:lnTo>
                  <a:pt x="88" y="234"/>
                </a:lnTo>
                <a:lnTo>
                  <a:pt x="78" y="234"/>
                </a:lnTo>
                <a:lnTo>
                  <a:pt x="54" y="232"/>
                </a:lnTo>
                <a:lnTo>
                  <a:pt x="36" y="226"/>
                </a:lnTo>
                <a:lnTo>
                  <a:pt x="22" y="218"/>
                </a:lnTo>
                <a:lnTo>
                  <a:pt x="12" y="208"/>
                </a:lnTo>
                <a:lnTo>
                  <a:pt x="6" y="200"/>
                </a:lnTo>
                <a:lnTo>
                  <a:pt x="2" y="192"/>
                </a:lnTo>
                <a:lnTo>
                  <a:pt x="0" y="184"/>
                </a:lnTo>
                <a:close/>
              </a:path>
            </a:pathLst>
          </a:custGeom>
          <a:solidFill>
            <a:srgbClr val="C4468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Freeform 105"/>
          <p:cNvSpPr>
            <a:spLocks/>
          </p:cNvSpPr>
          <p:nvPr/>
        </p:nvSpPr>
        <p:spPr bwMode="auto">
          <a:xfrm>
            <a:off x="5597525" y="4418923"/>
            <a:ext cx="247650" cy="371475"/>
          </a:xfrm>
          <a:custGeom>
            <a:avLst/>
            <a:gdLst>
              <a:gd name="T0" fmla="*/ 0 w 156"/>
              <a:gd name="T1" fmla="*/ 192 h 234"/>
              <a:gd name="T2" fmla="*/ 0 w 156"/>
              <a:gd name="T3" fmla="*/ 0 h 234"/>
              <a:gd name="T4" fmla="*/ 156 w 156"/>
              <a:gd name="T5" fmla="*/ 2 h 234"/>
              <a:gd name="T6" fmla="*/ 156 w 156"/>
              <a:gd name="T7" fmla="*/ 188 h 234"/>
              <a:gd name="T8" fmla="*/ 148 w 156"/>
              <a:gd name="T9" fmla="*/ 206 h 234"/>
              <a:gd name="T10" fmla="*/ 140 w 156"/>
              <a:gd name="T11" fmla="*/ 214 h 234"/>
              <a:gd name="T12" fmla="*/ 132 w 156"/>
              <a:gd name="T13" fmla="*/ 220 h 234"/>
              <a:gd name="T14" fmla="*/ 122 w 156"/>
              <a:gd name="T15" fmla="*/ 226 h 234"/>
              <a:gd name="T16" fmla="*/ 110 w 156"/>
              <a:gd name="T17" fmla="*/ 228 h 234"/>
              <a:gd name="T18" fmla="*/ 98 w 156"/>
              <a:gd name="T19" fmla="*/ 232 h 234"/>
              <a:gd name="T20" fmla="*/ 76 w 156"/>
              <a:gd name="T21" fmla="*/ 234 h 234"/>
              <a:gd name="T22" fmla="*/ 66 w 156"/>
              <a:gd name="T23" fmla="*/ 234 h 234"/>
              <a:gd name="T24" fmla="*/ 46 w 156"/>
              <a:gd name="T25" fmla="*/ 232 h 234"/>
              <a:gd name="T26" fmla="*/ 32 w 156"/>
              <a:gd name="T27" fmla="*/ 226 h 234"/>
              <a:gd name="T28" fmla="*/ 20 w 156"/>
              <a:gd name="T29" fmla="*/ 220 h 234"/>
              <a:gd name="T30" fmla="*/ 12 w 156"/>
              <a:gd name="T31" fmla="*/ 212 h 234"/>
              <a:gd name="T32" fmla="*/ 6 w 156"/>
              <a:gd name="T33" fmla="*/ 206 h 234"/>
              <a:gd name="T34" fmla="*/ 2 w 156"/>
              <a:gd name="T35" fmla="*/ 198 h 234"/>
              <a:gd name="T36" fmla="*/ 0 w 156"/>
              <a:gd name="T37" fmla="*/ 192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234"/>
              <a:gd name="T59" fmla="*/ 156 w 156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234">
                <a:moveTo>
                  <a:pt x="0" y="192"/>
                </a:moveTo>
                <a:lnTo>
                  <a:pt x="0" y="0"/>
                </a:lnTo>
                <a:lnTo>
                  <a:pt x="156" y="2"/>
                </a:lnTo>
                <a:lnTo>
                  <a:pt x="156" y="188"/>
                </a:lnTo>
                <a:lnTo>
                  <a:pt x="148" y="206"/>
                </a:lnTo>
                <a:lnTo>
                  <a:pt x="140" y="214"/>
                </a:lnTo>
                <a:lnTo>
                  <a:pt x="132" y="220"/>
                </a:lnTo>
                <a:lnTo>
                  <a:pt x="122" y="226"/>
                </a:lnTo>
                <a:lnTo>
                  <a:pt x="110" y="228"/>
                </a:lnTo>
                <a:lnTo>
                  <a:pt x="98" y="232"/>
                </a:lnTo>
                <a:lnTo>
                  <a:pt x="76" y="234"/>
                </a:lnTo>
                <a:lnTo>
                  <a:pt x="66" y="234"/>
                </a:lnTo>
                <a:lnTo>
                  <a:pt x="46" y="232"/>
                </a:lnTo>
                <a:lnTo>
                  <a:pt x="32" y="226"/>
                </a:lnTo>
                <a:lnTo>
                  <a:pt x="20" y="220"/>
                </a:lnTo>
                <a:lnTo>
                  <a:pt x="12" y="212"/>
                </a:lnTo>
                <a:lnTo>
                  <a:pt x="6" y="206"/>
                </a:lnTo>
                <a:lnTo>
                  <a:pt x="2" y="198"/>
                </a:lnTo>
                <a:lnTo>
                  <a:pt x="0" y="192"/>
                </a:lnTo>
                <a:close/>
              </a:path>
            </a:pathLst>
          </a:custGeom>
          <a:solidFill>
            <a:srgbClr val="CE60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Freeform 106"/>
          <p:cNvSpPr>
            <a:spLocks/>
          </p:cNvSpPr>
          <p:nvPr/>
        </p:nvSpPr>
        <p:spPr bwMode="auto">
          <a:xfrm>
            <a:off x="5619750" y="4422098"/>
            <a:ext cx="209550" cy="368300"/>
          </a:xfrm>
          <a:custGeom>
            <a:avLst/>
            <a:gdLst>
              <a:gd name="T0" fmla="*/ 0 w 132"/>
              <a:gd name="T1" fmla="*/ 198 h 232"/>
              <a:gd name="T2" fmla="*/ 0 w 132"/>
              <a:gd name="T3" fmla="*/ 0 h 232"/>
              <a:gd name="T4" fmla="*/ 132 w 132"/>
              <a:gd name="T5" fmla="*/ 0 h 232"/>
              <a:gd name="T6" fmla="*/ 132 w 132"/>
              <a:gd name="T7" fmla="*/ 194 h 232"/>
              <a:gd name="T8" fmla="*/ 124 w 132"/>
              <a:gd name="T9" fmla="*/ 208 h 232"/>
              <a:gd name="T10" fmla="*/ 118 w 132"/>
              <a:gd name="T11" fmla="*/ 214 h 232"/>
              <a:gd name="T12" fmla="*/ 110 w 132"/>
              <a:gd name="T13" fmla="*/ 220 h 232"/>
              <a:gd name="T14" fmla="*/ 102 w 132"/>
              <a:gd name="T15" fmla="*/ 224 h 232"/>
              <a:gd name="T16" fmla="*/ 82 w 132"/>
              <a:gd name="T17" fmla="*/ 230 h 232"/>
              <a:gd name="T18" fmla="*/ 64 w 132"/>
              <a:gd name="T19" fmla="*/ 232 h 232"/>
              <a:gd name="T20" fmla="*/ 56 w 132"/>
              <a:gd name="T21" fmla="*/ 232 h 232"/>
              <a:gd name="T22" fmla="*/ 40 w 132"/>
              <a:gd name="T23" fmla="*/ 230 h 232"/>
              <a:gd name="T24" fmla="*/ 26 w 132"/>
              <a:gd name="T25" fmla="*/ 226 h 232"/>
              <a:gd name="T26" fmla="*/ 18 w 132"/>
              <a:gd name="T27" fmla="*/ 220 h 232"/>
              <a:gd name="T28" fmla="*/ 10 w 132"/>
              <a:gd name="T29" fmla="*/ 214 h 232"/>
              <a:gd name="T30" fmla="*/ 6 w 132"/>
              <a:gd name="T31" fmla="*/ 208 h 232"/>
              <a:gd name="T32" fmla="*/ 2 w 132"/>
              <a:gd name="T33" fmla="*/ 204 h 232"/>
              <a:gd name="T34" fmla="*/ 0 w 132"/>
              <a:gd name="T35" fmla="*/ 198 h 2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2"/>
              <a:gd name="T55" fmla="*/ 0 h 232"/>
              <a:gd name="T56" fmla="*/ 132 w 132"/>
              <a:gd name="T57" fmla="*/ 232 h 2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2" h="232">
                <a:moveTo>
                  <a:pt x="0" y="198"/>
                </a:moveTo>
                <a:lnTo>
                  <a:pt x="0" y="0"/>
                </a:lnTo>
                <a:lnTo>
                  <a:pt x="132" y="0"/>
                </a:lnTo>
                <a:lnTo>
                  <a:pt x="132" y="194"/>
                </a:lnTo>
                <a:lnTo>
                  <a:pt x="124" y="208"/>
                </a:lnTo>
                <a:lnTo>
                  <a:pt x="118" y="214"/>
                </a:lnTo>
                <a:lnTo>
                  <a:pt x="110" y="220"/>
                </a:lnTo>
                <a:lnTo>
                  <a:pt x="102" y="224"/>
                </a:lnTo>
                <a:lnTo>
                  <a:pt x="82" y="230"/>
                </a:lnTo>
                <a:lnTo>
                  <a:pt x="64" y="232"/>
                </a:lnTo>
                <a:lnTo>
                  <a:pt x="56" y="232"/>
                </a:lnTo>
                <a:lnTo>
                  <a:pt x="40" y="230"/>
                </a:lnTo>
                <a:lnTo>
                  <a:pt x="26" y="226"/>
                </a:lnTo>
                <a:lnTo>
                  <a:pt x="18" y="220"/>
                </a:lnTo>
                <a:lnTo>
                  <a:pt x="10" y="214"/>
                </a:lnTo>
                <a:lnTo>
                  <a:pt x="6" y="208"/>
                </a:lnTo>
                <a:lnTo>
                  <a:pt x="2" y="204"/>
                </a:lnTo>
                <a:lnTo>
                  <a:pt x="0" y="198"/>
                </a:lnTo>
                <a:close/>
              </a:path>
            </a:pathLst>
          </a:custGeom>
          <a:solidFill>
            <a:srgbClr val="D77DA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Freeform 107"/>
          <p:cNvSpPr>
            <a:spLocks/>
          </p:cNvSpPr>
          <p:nvPr/>
        </p:nvSpPr>
        <p:spPr bwMode="auto">
          <a:xfrm>
            <a:off x="5645150" y="4422098"/>
            <a:ext cx="168275" cy="368300"/>
          </a:xfrm>
          <a:custGeom>
            <a:avLst/>
            <a:gdLst>
              <a:gd name="T0" fmla="*/ 0 w 106"/>
              <a:gd name="T1" fmla="*/ 206 h 232"/>
              <a:gd name="T2" fmla="*/ 0 w 106"/>
              <a:gd name="T3" fmla="*/ 0 h 232"/>
              <a:gd name="T4" fmla="*/ 106 w 106"/>
              <a:gd name="T5" fmla="*/ 0 h 232"/>
              <a:gd name="T6" fmla="*/ 106 w 106"/>
              <a:gd name="T7" fmla="*/ 202 h 232"/>
              <a:gd name="T8" fmla="*/ 98 w 106"/>
              <a:gd name="T9" fmla="*/ 214 h 232"/>
              <a:gd name="T10" fmla="*/ 94 w 106"/>
              <a:gd name="T11" fmla="*/ 218 h 232"/>
              <a:gd name="T12" fmla="*/ 88 w 106"/>
              <a:gd name="T13" fmla="*/ 222 h 232"/>
              <a:gd name="T14" fmla="*/ 80 w 106"/>
              <a:gd name="T15" fmla="*/ 226 h 232"/>
              <a:gd name="T16" fmla="*/ 64 w 106"/>
              <a:gd name="T17" fmla="*/ 230 h 232"/>
              <a:gd name="T18" fmla="*/ 42 w 106"/>
              <a:gd name="T19" fmla="*/ 232 h 232"/>
              <a:gd name="T20" fmla="*/ 30 w 106"/>
              <a:gd name="T21" fmla="*/ 230 h 232"/>
              <a:gd name="T22" fmla="*/ 20 w 106"/>
              <a:gd name="T23" fmla="*/ 228 h 232"/>
              <a:gd name="T24" fmla="*/ 12 w 106"/>
              <a:gd name="T25" fmla="*/ 224 h 232"/>
              <a:gd name="T26" fmla="*/ 8 w 106"/>
              <a:gd name="T27" fmla="*/ 218 h 232"/>
              <a:gd name="T28" fmla="*/ 0 w 106"/>
              <a:gd name="T29" fmla="*/ 210 h 232"/>
              <a:gd name="T30" fmla="*/ 0 w 106"/>
              <a:gd name="T31" fmla="*/ 206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232"/>
              <a:gd name="T50" fmla="*/ 106 w 10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232">
                <a:moveTo>
                  <a:pt x="0" y="206"/>
                </a:moveTo>
                <a:lnTo>
                  <a:pt x="0" y="0"/>
                </a:lnTo>
                <a:lnTo>
                  <a:pt x="106" y="0"/>
                </a:lnTo>
                <a:lnTo>
                  <a:pt x="106" y="202"/>
                </a:lnTo>
                <a:lnTo>
                  <a:pt x="98" y="214"/>
                </a:lnTo>
                <a:lnTo>
                  <a:pt x="94" y="218"/>
                </a:lnTo>
                <a:lnTo>
                  <a:pt x="88" y="222"/>
                </a:lnTo>
                <a:lnTo>
                  <a:pt x="80" y="226"/>
                </a:lnTo>
                <a:lnTo>
                  <a:pt x="64" y="230"/>
                </a:lnTo>
                <a:lnTo>
                  <a:pt x="42" y="232"/>
                </a:lnTo>
                <a:lnTo>
                  <a:pt x="30" y="230"/>
                </a:lnTo>
                <a:lnTo>
                  <a:pt x="20" y="228"/>
                </a:lnTo>
                <a:lnTo>
                  <a:pt x="12" y="224"/>
                </a:lnTo>
                <a:lnTo>
                  <a:pt x="8" y="218"/>
                </a:lnTo>
                <a:lnTo>
                  <a:pt x="0" y="210"/>
                </a:lnTo>
                <a:lnTo>
                  <a:pt x="0" y="206"/>
                </a:lnTo>
                <a:close/>
              </a:path>
            </a:pathLst>
          </a:custGeom>
          <a:solidFill>
            <a:srgbClr val="E29B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Freeform 108"/>
          <p:cNvSpPr>
            <a:spLocks/>
          </p:cNvSpPr>
          <p:nvPr/>
        </p:nvSpPr>
        <p:spPr bwMode="auto">
          <a:xfrm>
            <a:off x="5667375" y="4422098"/>
            <a:ext cx="130175" cy="368300"/>
          </a:xfrm>
          <a:custGeom>
            <a:avLst/>
            <a:gdLst>
              <a:gd name="T0" fmla="*/ 0 w 82"/>
              <a:gd name="T1" fmla="*/ 214 h 232"/>
              <a:gd name="T2" fmla="*/ 0 w 82"/>
              <a:gd name="T3" fmla="*/ 0 h 232"/>
              <a:gd name="T4" fmla="*/ 82 w 82"/>
              <a:gd name="T5" fmla="*/ 0 h 232"/>
              <a:gd name="T6" fmla="*/ 82 w 82"/>
              <a:gd name="T7" fmla="*/ 210 h 232"/>
              <a:gd name="T8" fmla="*/ 76 w 82"/>
              <a:gd name="T9" fmla="*/ 218 h 232"/>
              <a:gd name="T10" fmla="*/ 70 w 82"/>
              <a:gd name="T11" fmla="*/ 222 h 232"/>
              <a:gd name="T12" fmla="*/ 60 w 82"/>
              <a:gd name="T13" fmla="*/ 226 h 232"/>
              <a:gd name="T14" fmla="*/ 48 w 82"/>
              <a:gd name="T15" fmla="*/ 230 h 232"/>
              <a:gd name="T16" fmla="*/ 30 w 82"/>
              <a:gd name="T17" fmla="*/ 232 h 232"/>
              <a:gd name="T18" fmla="*/ 22 w 82"/>
              <a:gd name="T19" fmla="*/ 230 h 232"/>
              <a:gd name="T20" fmla="*/ 16 w 82"/>
              <a:gd name="T21" fmla="*/ 228 h 232"/>
              <a:gd name="T22" fmla="*/ 6 w 82"/>
              <a:gd name="T23" fmla="*/ 222 h 232"/>
              <a:gd name="T24" fmla="*/ 2 w 82"/>
              <a:gd name="T25" fmla="*/ 218 h 232"/>
              <a:gd name="T26" fmla="*/ 0 w 82"/>
              <a:gd name="T27" fmla="*/ 214 h 2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232"/>
              <a:gd name="T44" fmla="*/ 82 w 82"/>
              <a:gd name="T45" fmla="*/ 232 h 2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232">
                <a:moveTo>
                  <a:pt x="0" y="214"/>
                </a:moveTo>
                <a:lnTo>
                  <a:pt x="0" y="0"/>
                </a:lnTo>
                <a:lnTo>
                  <a:pt x="82" y="0"/>
                </a:lnTo>
                <a:lnTo>
                  <a:pt x="82" y="210"/>
                </a:lnTo>
                <a:lnTo>
                  <a:pt x="76" y="218"/>
                </a:lnTo>
                <a:lnTo>
                  <a:pt x="70" y="222"/>
                </a:lnTo>
                <a:lnTo>
                  <a:pt x="60" y="226"/>
                </a:lnTo>
                <a:lnTo>
                  <a:pt x="48" y="230"/>
                </a:lnTo>
                <a:lnTo>
                  <a:pt x="30" y="232"/>
                </a:lnTo>
                <a:lnTo>
                  <a:pt x="22" y="230"/>
                </a:lnTo>
                <a:lnTo>
                  <a:pt x="16" y="228"/>
                </a:lnTo>
                <a:lnTo>
                  <a:pt x="6" y="222"/>
                </a:lnTo>
                <a:lnTo>
                  <a:pt x="2" y="218"/>
                </a:lnTo>
                <a:lnTo>
                  <a:pt x="0" y="214"/>
                </a:lnTo>
                <a:close/>
              </a:path>
            </a:pathLst>
          </a:custGeom>
          <a:solidFill>
            <a:srgbClr val="EBBAD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Freeform 109"/>
          <p:cNvSpPr>
            <a:spLocks/>
          </p:cNvSpPr>
          <p:nvPr/>
        </p:nvSpPr>
        <p:spPr bwMode="auto">
          <a:xfrm>
            <a:off x="5689600" y="4422098"/>
            <a:ext cx="92075" cy="365125"/>
          </a:xfrm>
          <a:custGeom>
            <a:avLst/>
            <a:gdLst>
              <a:gd name="T0" fmla="*/ 0 w 58"/>
              <a:gd name="T1" fmla="*/ 222 h 230"/>
              <a:gd name="T2" fmla="*/ 0 w 58"/>
              <a:gd name="T3" fmla="*/ 0 h 230"/>
              <a:gd name="T4" fmla="*/ 58 w 58"/>
              <a:gd name="T5" fmla="*/ 0 h 230"/>
              <a:gd name="T6" fmla="*/ 58 w 58"/>
              <a:gd name="T7" fmla="*/ 218 h 230"/>
              <a:gd name="T8" fmla="*/ 52 w 58"/>
              <a:gd name="T9" fmla="*/ 222 h 230"/>
              <a:gd name="T10" fmla="*/ 48 w 58"/>
              <a:gd name="T11" fmla="*/ 224 h 230"/>
              <a:gd name="T12" fmla="*/ 40 w 58"/>
              <a:gd name="T13" fmla="*/ 228 h 230"/>
              <a:gd name="T14" fmla="*/ 32 w 58"/>
              <a:gd name="T15" fmla="*/ 230 h 230"/>
              <a:gd name="T16" fmla="*/ 20 w 58"/>
              <a:gd name="T17" fmla="*/ 230 h 230"/>
              <a:gd name="T18" fmla="*/ 10 w 58"/>
              <a:gd name="T19" fmla="*/ 230 h 230"/>
              <a:gd name="T20" fmla="*/ 4 w 58"/>
              <a:gd name="T21" fmla="*/ 226 h 230"/>
              <a:gd name="T22" fmla="*/ 0 w 58"/>
              <a:gd name="T23" fmla="*/ 222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30"/>
              <a:gd name="T38" fmla="*/ 58 w 5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30">
                <a:moveTo>
                  <a:pt x="0" y="222"/>
                </a:moveTo>
                <a:lnTo>
                  <a:pt x="0" y="0"/>
                </a:lnTo>
                <a:lnTo>
                  <a:pt x="58" y="0"/>
                </a:lnTo>
                <a:lnTo>
                  <a:pt x="58" y="218"/>
                </a:lnTo>
                <a:lnTo>
                  <a:pt x="52" y="222"/>
                </a:lnTo>
                <a:lnTo>
                  <a:pt x="48" y="224"/>
                </a:lnTo>
                <a:lnTo>
                  <a:pt x="40" y="228"/>
                </a:lnTo>
                <a:lnTo>
                  <a:pt x="32" y="230"/>
                </a:lnTo>
                <a:lnTo>
                  <a:pt x="20" y="230"/>
                </a:lnTo>
                <a:lnTo>
                  <a:pt x="10" y="230"/>
                </a:lnTo>
                <a:lnTo>
                  <a:pt x="4" y="226"/>
                </a:lnTo>
                <a:lnTo>
                  <a:pt x="0" y="222"/>
                </a:lnTo>
                <a:close/>
              </a:path>
            </a:pathLst>
          </a:custGeom>
          <a:solidFill>
            <a:srgbClr val="F5DCE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Freeform 110"/>
          <p:cNvSpPr>
            <a:spLocks/>
          </p:cNvSpPr>
          <p:nvPr/>
        </p:nvSpPr>
        <p:spPr bwMode="auto">
          <a:xfrm>
            <a:off x="5715000" y="4422098"/>
            <a:ext cx="47625" cy="365125"/>
          </a:xfrm>
          <a:custGeom>
            <a:avLst/>
            <a:gdLst>
              <a:gd name="T0" fmla="*/ 30 w 30"/>
              <a:gd name="T1" fmla="*/ 0 h 230"/>
              <a:gd name="T2" fmla="*/ 30 w 30"/>
              <a:gd name="T3" fmla="*/ 226 h 230"/>
              <a:gd name="T4" fmla="*/ 8 w 30"/>
              <a:gd name="T5" fmla="*/ 230 h 230"/>
              <a:gd name="T6" fmla="*/ 0 w 30"/>
              <a:gd name="T7" fmla="*/ 230 h 230"/>
              <a:gd name="T8" fmla="*/ 0 w 30"/>
              <a:gd name="T9" fmla="*/ 0 h 230"/>
              <a:gd name="T10" fmla="*/ 30 w 30"/>
              <a:gd name="T11" fmla="*/ 0 h 2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230"/>
              <a:gd name="T20" fmla="*/ 30 w 30"/>
              <a:gd name="T21" fmla="*/ 230 h 2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230">
                <a:moveTo>
                  <a:pt x="30" y="0"/>
                </a:moveTo>
                <a:lnTo>
                  <a:pt x="30" y="226"/>
                </a:lnTo>
                <a:lnTo>
                  <a:pt x="8" y="230"/>
                </a:lnTo>
                <a:lnTo>
                  <a:pt x="0" y="230"/>
                </a:lnTo>
                <a:lnTo>
                  <a:pt x="0" y="0"/>
                </a:lnTo>
                <a:lnTo>
                  <a:pt x="3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Freeform 111"/>
          <p:cNvSpPr>
            <a:spLocks/>
          </p:cNvSpPr>
          <p:nvPr/>
        </p:nvSpPr>
        <p:spPr bwMode="auto">
          <a:xfrm>
            <a:off x="5505450" y="4310973"/>
            <a:ext cx="409575" cy="212725"/>
          </a:xfrm>
          <a:custGeom>
            <a:avLst/>
            <a:gdLst>
              <a:gd name="T0" fmla="*/ 128 w 258"/>
              <a:gd name="T1" fmla="*/ 134 h 134"/>
              <a:gd name="T2" fmla="*/ 154 w 258"/>
              <a:gd name="T3" fmla="*/ 132 h 134"/>
              <a:gd name="T4" fmla="*/ 178 w 258"/>
              <a:gd name="T5" fmla="*/ 128 h 134"/>
              <a:gd name="T6" fmla="*/ 200 w 258"/>
              <a:gd name="T7" fmla="*/ 122 h 134"/>
              <a:gd name="T8" fmla="*/ 220 w 258"/>
              <a:gd name="T9" fmla="*/ 114 h 134"/>
              <a:gd name="T10" fmla="*/ 236 w 258"/>
              <a:gd name="T11" fmla="*/ 104 h 134"/>
              <a:gd name="T12" fmla="*/ 246 w 258"/>
              <a:gd name="T13" fmla="*/ 92 h 134"/>
              <a:gd name="T14" fmla="*/ 254 w 258"/>
              <a:gd name="T15" fmla="*/ 80 h 134"/>
              <a:gd name="T16" fmla="*/ 256 w 258"/>
              <a:gd name="T17" fmla="*/ 74 h 134"/>
              <a:gd name="T18" fmla="*/ 258 w 258"/>
              <a:gd name="T19" fmla="*/ 66 h 134"/>
              <a:gd name="T20" fmla="*/ 256 w 258"/>
              <a:gd name="T21" fmla="*/ 60 h 134"/>
              <a:gd name="T22" fmla="*/ 254 w 258"/>
              <a:gd name="T23" fmla="*/ 54 h 134"/>
              <a:gd name="T24" fmla="*/ 246 w 258"/>
              <a:gd name="T25" fmla="*/ 40 h 134"/>
              <a:gd name="T26" fmla="*/ 236 w 258"/>
              <a:gd name="T27" fmla="*/ 30 h 134"/>
              <a:gd name="T28" fmla="*/ 220 w 258"/>
              <a:gd name="T29" fmla="*/ 20 h 134"/>
              <a:gd name="T30" fmla="*/ 200 w 258"/>
              <a:gd name="T31" fmla="*/ 12 h 134"/>
              <a:gd name="T32" fmla="*/ 178 w 258"/>
              <a:gd name="T33" fmla="*/ 4 h 134"/>
              <a:gd name="T34" fmla="*/ 154 w 258"/>
              <a:gd name="T35" fmla="*/ 0 h 134"/>
              <a:gd name="T36" fmla="*/ 128 w 258"/>
              <a:gd name="T37" fmla="*/ 0 h 134"/>
              <a:gd name="T38" fmla="*/ 102 w 258"/>
              <a:gd name="T39" fmla="*/ 0 h 134"/>
              <a:gd name="T40" fmla="*/ 78 w 258"/>
              <a:gd name="T41" fmla="*/ 4 h 134"/>
              <a:gd name="T42" fmla="*/ 56 w 258"/>
              <a:gd name="T43" fmla="*/ 12 h 134"/>
              <a:gd name="T44" fmla="*/ 38 w 258"/>
              <a:gd name="T45" fmla="*/ 20 h 134"/>
              <a:gd name="T46" fmla="*/ 22 w 258"/>
              <a:gd name="T47" fmla="*/ 30 h 134"/>
              <a:gd name="T48" fmla="*/ 10 w 258"/>
              <a:gd name="T49" fmla="*/ 40 h 134"/>
              <a:gd name="T50" fmla="*/ 2 w 258"/>
              <a:gd name="T51" fmla="*/ 54 h 134"/>
              <a:gd name="T52" fmla="*/ 0 w 258"/>
              <a:gd name="T53" fmla="*/ 60 h 134"/>
              <a:gd name="T54" fmla="*/ 0 w 258"/>
              <a:gd name="T55" fmla="*/ 66 h 134"/>
              <a:gd name="T56" fmla="*/ 0 w 258"/>
              <a:gd name="T57" fmla="*/ 74 h 134"/>
              <a:gd name="T58" fmla="*/ 2 w 258"/>
              <a:gd name="T59" fmla="*/ 80 h 134"/>
              <a:gd name="T60" fmla="*/ 10 w 258"/>
              <a:gd name="T61" fmla="*/ 92 h 134"/>
              <a:gd name="T62" fmla="*/ 22 w 258"/>
              <a:gd name="T63" fmla="*/ 104 h 134"/>
              <a:gd name="T64" fmla="*/ 38 w 258"/>
              <a:gd name="T65" fmla="*/ 114 h 134"/>
              <a:gd name="T66" fmla="*/ 56 w 258"/>
              <a:gd name="T67" fmla="*/ 122 h 134"/>
              <a:gd name="T68" fmla="*/ 78 w 258"/>
              <a:gd name="T69" fmla="*/ 128 h 134"/>
              <a:gd name="T70" fmla="*/ 102 w 258"/>
              <a:gd name="T71" fmla="*/ 132 h 134"/>
              <a:gd name="T72" fmla="*/ 128 w 258"/>
              <a:gd name="T73" fmla="*/ 134 h 1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8"/>
              <a:gd name="T112" fmla="*/ 0 h 134"/>
              <a:gd name="T113" fmla="*/ 258 w 258"/>
              <a:gd name="T114" fmla="*/ 134 h 13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8" h="134">
                <a:moveTo>
                  <a:pt x="128" y="134"/>
                </a:moveTo>
                <a:lnTo>
                  <a:pt x="154" y="132"/>
                </a:lnTo>
                <a:lnTo>
                  <a:pt x="178" y="128"/>
                </a:lnTo>
                <a:lnTo>
                  <a:pt x="200" y="122"/>
                </a:lnTo>
                <a:lnTo>
                  <a:pt x="220" y="114"/>
                </a:lnTo>
                <a:lnTo>
                  <a:pt x="236" y="104"/>
                </a:lnTo>
                <a:lnTo>
                  <a:pt x="246" y="92"/>
                </a:lnTo>
                <a:lnTo>
                  <a:pt x="254" y="80"/>
                </a:lnTo>
                <a:lnTo>
                  <a:pt x="256" y="74"/>
                </a:lnTo>
                <a:lnTo>
                  <a:pt x="258" y="66"/>
                </a:lnTo>
                <a:lnTo>
                  <a:pt x="256" y="60"/>
                </a:lnTo>
                <a:lnTo>
                  <a:pt x="254" y="54"/>
                </a:lnTo>
                <a:lnTo>
                  <a:pt x="246" y="40"/>
                </a:lnTo>
                <a:lnTo>
                  <a:pt x="236" y="30"/>
                </a:lnTo>
                <a:lnTo>
                  <a:pt x="220" y="20"/>
                </a:lnTo>
                <a:lnTo>
                  <a:pt x="200" y="12"/>
                </a:lnTo>
                <a:lnTo>
                  <a:pt x="178" y="4"/>
                </a:lnTo>
                <a:lnTo>
                  <a:pt x="154" y="0"/>
                </a:lnTo>
                <a:lnTo>
                  <a:pt x="128" y="0"/>
                </a:lnTo>
                <a:lnTo>
                  <a:pt x="102" y="0"/>
                </a:lnTo>
                <a:lnTo>
                  <a:pt x="78" y="4"/>
                </a:lnTo>
                <a:lnTo>
                  <a:pt x="56" y="12"/>
                </a:lnTo>
                <a:lnTo>
                  <a:pt x="38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8" y="114"/>
                </a:lnTo>
                <a:lnTo>
                  <a:pt x="56" y="122"/>
                </a:lnTo>
                <a:lnTo>
                  <a:pt x="78" y="128"/>
                </a:lnTo>
                <a:lnTo>
                  <a:pt x="102" y="132"/>
                </a:lnTo>
                <a:lnTo>
                  <a:pt x="128" y="134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Freeform 112"/>
          <p:cNvSpPr>
            <a:spLocks/>
          </p:cNvSpPr>
          <p:nvPr/>
        </p:nvSpPr>
        <p:spPr bwMode="auto">
          <a:xfrm>
            <a:off x="4381500" y="4225248"/>
            <a:ext cx="333375" cy="95250"/>
          </a:xfrm>
          <a:custGeom>
            <a:avLst/>
            <a:gdLst>
              <a:gd name="T0" fmla="*/ 210 w 210"/>
              <a:gd name="T1" fmla="*/ 2 h 60"/>
              <a:gd name="T2" fmla="*/ 56 w 210"/>
              <a:gd name="T3" fmla="*/ 0 h 60"/>
              <a:gd name="T4" fmla="*/ 0 w 210"/>
              <a:gd name="T5" fmla="*/ 54 h 60"/>
              <a:gd name="T6" fmla="*/ 174 w 210"/>
              <a:gd name="T7" fmla="*/ 6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60"/>
              <a:gd name="T14" fmla="*/ 210 w 210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60">
                <a:moveTo>
                  <a:pt x="210" y="2"/>
                </a:moveTo>
                <a:lnTo>
                  <a:pt x="56" y="0"/>
                </a:lnTo>
                <a:lnTo>
                  <a:pt x="0" y="54"/>
                </a:lnTo>
                <a:lnTo>
                  <a:pt x="174" y="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Freeform 113"/>
          <p:cNvSpPr>
            <a:spLocks/>
          </p:cNvSpPr>
          <p:nvPr/>
        </p:nvSpPr>
        <p:spPr bwMode="auto">
          <a:xfrm>
            <a:off x="4721225" y="4647523"/>
            <a:ext cx="320675" cy="168275"/>
          </a:xfrm>
          <a:custGeom>
            <a:avLst/>
            <a:gdLst>
              <a:gd name="T0" fmla="*/ 148 w 202"/>
              <a:gd name="T1" fmla="*/ 0 h 106"/>
              <a:gd name="T2" fmla="*/ 0 w 202"/>
              <a:gd name="T3" fmla="*/ 62 h 106"/>
              <a:gd name="T4" fmla="*/ 48 w 202"/>
              <a:gd name="T5" fmla="*/ 106 h 106"/>
              <a:gd name="T6" fmla="*/ 202 w 202"/>
              <a:gd name="T7" fmla="*/ 40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202"/>
              <a:gd name="T13" fmla="*/ 0 h 106"/>
              <a:gd name="T14" fmla="*/ 202 w 202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" h="106">
                <a:moveTo>
                  <a:pt x="148" y="0"/>
                </a:moveTo>
                <a:lnTo>
                  <a:pt x="0" y="62"/>
                </a:lnTo>
                <a:lnTo>
                  <a:pt x="48" y="106"/>
                </a:lnTo>
                <a:lnTo>
                  <a:pt x="202" y="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Freeform 114"/>
          <p:cNvSpPr>
            <a:spLocks/>
          </p:cNvSpPr>
          <p:nvPr/>
        </p:nvSpPr>
        <p:spPr bwMode="auto">
          <a:xfrm>
            <a:off x="5359400" y="4961848"/>
            <a:ext cx="279400" cy="276225"/>
          </a:xfrm>
          <a:custGeom>
            <a:avLst/>
            <a:gdLst>
              <a:gd name="T0" fmla="*/ 82 w 176"/>
              <a:gd name="T1" fmla="*/ 0 h 174"/>
              <a:gd name="T2" fmla="*/ 0 w 176"/>
              <a:gd name="T3" fmla="*/ 144 h 174"/>
              <a:gd name="T4" fmla="*/ 100 w 176"/>
              <a:gd name="T5" fmla="*/ 174 h 174"/>
              <a:gd name="T6" fmla="*/ 176 w 176"/>
              <a:gd name="T7" fmla="*/ 22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74"/>
              <a:gd name="T14" fmla="*/ 176 w 176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74">
                <a:moveTo>
                  <a:pt x="82" y="0"/>
                </a:moveTo>
                <a:lnTo>
                  <a:pt x="0" y="144"/>
                </a:lnTo>
                <a:lnTo>
                  <a:pt x="100" y="174"/>
                </a:lnTo>
                <a:lnTo>
                  <a:pt x="176" y="2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119"/>
          <p:cNvSpPr>
            <a:spLocks noChangeArrowheads="1"/>
          </p:cNvSpPr>
          <p:nvPr/>
        </p:nvSpPr>
        <p:spPr bwMode="auto">
          <a:xfrm>
            <a:off x="4933950" y="4107773"/>
            <a:ext cx="1619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Rectangle 120"/>
          <p:cNvSpPr>
            <a:spLocks noChangeArrowheads="1"/>
          </p:cNvSpPr>
          <p:nvPr/>
        </p:nvSpPr>
        <p:spPr bwMode="auto">
          <a:xfrm>
            <a:off x="5302250" y="4342723"/>
            <a:ext cx="11221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21"/>
          <p:cNvSpPr>
            <a:spLocks noChangeArrowheads="1"/>
          </p:cNvSpPr>
          <p:nvPr/>
        </p:nvSpPr>
        <p:spPr bwMode="auto">
          <a:xfrm>
            <a:off x="5537200" y="4491948"/>
            <a:ext cx="1699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Freeform 122"/>
          <p:cNvSpPr>
            <a:spLocks/>
          </p:cNvSpPr>
          <p:nvPr/>
        </p:nvSpPr>
        <p:spPr bwMode="auto">
          <a:xfrm>
            <a:off x="6921500" y="285047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Freeform 123"/>
          <p:cNvSpPr>
            <a:spLocks/>
          </p:cNvSpPr>
          <p:nvPr/>
        </p:nvSpPr>
        <p:spPr bwMode="auto">
          <a:xfrm>
            <a:off x="6927850" y="285682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Freeform 124"/>
          <p:cNvSpPr>
            <a:spLocks/>
          </p:cNvSpPr>
          <p:nvPr/>
        </p:nvSpPr>
        <p:spPr bwMode="auto">
          <a:xfrm>
            <a:off x="6931025" y="2853648"/>
            <a:ext cx="1419225" cy="860425"/>
          </a:xfrm>
          <a:custGeom>
            <a:avLst/>
            <a:gdLst>
              <a:gd name="T0" fmla="*/ 858 w 894"/>
              <a:gd name="T1" fmla="*/ 0 h 542"/>
              <a:gd name="T2" fmla="*/ 864 w 894"/>
              <a:gd name="T3" fmla="*/ 0 h 542"/>
              <a:gd name="T4" fmla="*/ 870 w 894"/>
              <a:gd name="T5" fmla="*/ 0 h 542"/>
              <a:gd name="T6" fmla="*/ 878 w 894"/>
              <a:gd name="T7" fmla="*/ 4 h 542"/>
              <a:gd name="T8" fmla="*/ 886 w 894"/>
              <a:gd name="T9" fmla="*/ 8 h 542"/>
              <a:gd name="T10" fmla="*/ 892 w 894"/>
              <a:gd name="T11" fmla="*/ 16 h 542"/>
              <a:gd name="T12" fmla="*/ 894 w 894"/>
              <a:gd name="T13" fmla="*/ 30 h 542"/>
              <a:gd name="T14" fmla="*/ 894 w 894"/>
              <a:gd name="T15" fmla="*/ 48 h 542"/>
              <a:gd name="T16" fmla="*/ 38 w 894"/>
              <a:gd name="T17" fmla="*/ 542 h 542"/>
              <a:gd name="T18" fmla="*/ 0 w 894"/>
              <a:gd name="T19" fmla="*/ 494 h 542"/>
              <a:gd name="T20" fmla="*/ 858 w 894"/>
              <a:gd name="T21" fmla="*/ 0 h 5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2"/>
              <a:gd name="T35" fmla="*/ 894 w 894"/>
              <a:gd name="T36" fmla="*/ 542 h 5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2">
                <a:moveTo>
                  <a:pt x="858" y="0"/>
                </a:moveTo>
                <a:lnTo>
                  <a:pt x="864" y="0"/>
                </a:lnTo>
                <a:lnTo>
                  <a:pt x="870" y="0"/>
                </a:lnTo>
                <a:lnTo>
                  <a:pt x="878" y="4"/>
                </a:lnTo>
                <a:lnTo>
                  <a:pt x="886" y="8"/>
                </a:lnTo>
                <a:lnTo>
                  <a:pt x="892" y="16"/>
                </a:lnTo>
                <a:lnTo>
                  <a:pt x="894" y="30"/>
                </a:lnTo>
                <a:lnTo>
                  <a:pt x="894" y="48"/>
                </a:lnTo>
                <a:lnTo>
                  <a:pt x="38" y="542"/>
                </a:lnTo>
                <a:lnTo>
                  <a:pt x="0" y="494"/>
                </a:lnTo>
                <a:lnTo>
                  <a:pt x="858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Freeform 125"/>
          <p:cNvSpPr>
            <a:spLocks/>
          </p:cNvSpPr>
          <p:nvPr/>
        </p:nvSpPr>
        <p:spPr bwMode="auto">
          <a:xfrm>
            <a:off x="6940550" y="2853648"/>
            <a:ext cx="1409700" cy="850900"/>
          </a:xfrm>
          <a:custGeom>
            <a:avLst/>
            <a:gdLst>
              <a:gd name="T0" fmla="*/ 856 w 888"/>
              <a:gd name="T1" fmla="*/ 0 h 536"/>
              <a:gd name="T2" fmla="*/ 862 w 888"/>
              <a:gd name="T3" fmla="*/ 0 h 536"/>
              <a:gd name="T4" fmla="*/ 866 w 888"/>
              <a:gd name="T5" fmla="*/ 2 h 536"/>
              <a:gd name="T6" fmla="*/ 874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8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6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6" y="0"/>
                </a:moveTo>
                <a:lnTo>
                  <a:pt x="862" y="0"/>
                </a:lnTo>
                <a:lnTo>
                  <a:pt x="866" y="2"/>
                </a:lnTo>
                <a:lnTo>
                  <a:pt x="874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8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6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Freeform 126"/>
          <p:cNvSpPr>
            <a:spLocks/>
          </p:cNvSpPr>
          <p:nvPr/>
        </p:nvSpPr>
        <p:spPr bwMode="auto">
          <a:xfrm>
            <a:off x="6953250" y="285682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6 w 880"/>
              <a:gd name="T3" fmla="*/ 0 h 528"/>
              <a:gd name="T4" fmla="*/ 866 w 880"/>
              <a:gd name="T5" fmla="*/ 4 h 528"/>
              <a:gd name="T6" fmla="*/ 872 w 880"/>
              <a:gd name="T7" fmla="*/ 8 h 528"/>
              <a:gd name="T8" fmla="*/ 876 w 880"/>
              <a:gd name="T9" fmla="*/ 14 h 528"/>
              <a:gd name="T10" fmla="*/ 880 w 880"/>
              <a:gd name="T11" fmla="*/ 24 h 528"/>
              <a:gd name="T12" fmla="*/ 880 w 880"/>
              <a:gd name="T13" fmla="*/ 34 h 528"/>
              <a:gd name="T14" fmla="*/ 24 w 880"/>
              <a:gd name="T15" fmla="*/ 528 h 528"/>
              <a:gd name="T16" fmla="*/ 0 w 880"/>
              <a:gd name="T17" fmla="*/ 492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6" y="0"/>
                </a:lnTo>
                <a:lnTo>
                  <a:pt x="866" y="4"/>
                </a:lnTo>
                <a:lnTo>
                  <a:pt x="872" y="8"/>
                </a:lnTo>
                <a:lnTo>
                  <a:pt x="876" y="14"/>
                </a:lnTo>
                <a:lnTo>
                  <a:pt x="880" y="24"/>
                </a:lnTo>
                <a:lnTo>
                  <a:pt x="880" y="34"/>
                </a:lnTo>
                <a:lnTo>
                  <a:pt x="24" y="528"/>
                </a:lnTo>
                <a:lnTo>
                  <a:pt x="0" y="492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Freeform 127"/>
          <p:cNvSpPr>
            <a:spLocks/>
          </p:cNvSpPr>
          <p:nvPr/>
        </p:nvSpPr>
        <p:spPr bwMode="auto">
          <a:xfrm>
            <a:off x="6962775" y="2856823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4 w 872"/>
              <a:gd name="T3" fmla="*/ 2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2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4" y="2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2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Freeform 128"/>
          <p:cNvSpPr>
            <a:spLocks/>
          </p:cNvSpPr>
          <p:nvPr/>
        </p:nvSpPr>
        <p:spPr bwMode="auto">
          <a:xfrm>
            <a:off x="6972300" y="2856823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8 w 866"/>
              <a:gd name="T3" fmla="*/ 8 h 514"/>
              <a:gd name="T4" fmla="*/ 864 w 866"/>
              <a:gd name="T5" fmla="*/ 14 h 514"/>
              <a:gd name="T6" fmla="*/ 866 w 866"/>
              <a:gd name="T7" fmla="*/ 18 h 514"/>
              <a:gd name="T8" fmla="*/ 866 w 866"/>
              <a:gd name="T9" fmla="*/ 22 h 514"/>
              <a:gd name="T10" fmla="*/ 14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8" y="8"/>
                </a:lnTo>
                <a:lnTo>
                  <a:pt x="864" y="14"/>
                </a:lnTo>
                <a:lnTo>
                  <a:pt x="866" y="18"/>
                </a:lnTo>
                <a:lnTo>
                  <a:pt x="866" y="22"/>
                </a:lnTo>
                <a:lnTo>
                  <a:pt x="14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Freeform 129"/>
          <p:cNvSpPr>
            <a:spLocks/>
          </p:cNvSpPr>
          <p:nvPr/>
        </p:nvSpPr>
        <p:spPr bwMode="auto">
          <a:xfrm>
            <a:off x="6981825" y="2859998"/>
            <a:ext cx="1365250" cy="803275"/>
          </a:xfrm>
          <a:custGeom>
            <a:avLst/>
            <a:gdLst>
              <a:gd name="T0" fmla="*/ 860 w 860"/>
              <a:gd name="T1" fmla="*/ 16 h 506"/>
              <a:gd name="T2" fmla="*/ 8 w 860"/>
              <a:gd name="T3" fmla="*/ 506 h 506"/>
              <a:gd name="T4" fmla="*/ 0 w 860"/>
              <a:gd name="T5" fmla="*/ 490 h 506"/>
              <a:gd name="T6" fmla="*/ 846 w 860"/>
              <a:gd name="T7" fmla="*/ 0 h 506"/>
              <a:gd name="T8" fmla="*/ 860 w 860"/>
              <a:gd name="T9" fmla="*/ 16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0"/>
              <a:gd name="T16" fmla="*/ 0 h 506"/>
              <a:gd name="T17" fmla="*/ 860 w 860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0" h="506">
                <a:moveTo>
                  <a:pt x="860" y="16"/>
                </a:moveTo>
                <a:lnTo>
                  <a:pt x="8" y="506"/>
                </a:lnTo>
                <a:lnTo>
                  <a:pt x="0" y="490"/>
                </a:lnTo>
                <a:lnTo>
                  <a:pt x="846" y="0"/>
                </a:lnTo>
                <a:lnTo>
                  <a:pt x="86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Freeform 130"/>
          <p:cNvSpPr>
            <a:spLocks/>
          </p:cNvSpPr>
          <p:nvPr/>
        </p:nvSpPr>
        <p:spPr bwMode="auto">
          <a:xfrm>
            <a:off x="6902450" y="3631523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Freeform 131"/>
          <p:cNvSpPr>
            <a:spLocks/>
          </p:cNvSpPr>
          <p:nvPr/>
        </p:nvSpPr>
        <p:spPr bwMode="auto">
          <a:xfrm>
            <a:off x="6423025" y="3891873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Freeform 132"/>
          <p:cNvSpPr>
            <a:spLocks/>
          </p:cNvSpPr>
          <p:nvPr/>
        </p:nvSpPr>
        <p:spPr bwMode="auto">
          <a:xfrm>
            <a:off x="6426200" y="3895048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Freeform 133"/>
          <p:cNvSpPr>
            <a:spLocks/>
          </p:cNvSpPr>
          <p:nvPr/>
        </p:nvSpPr>
        <p:spPr bwMode="auto">
          <a:xfrm>
            <a:off x="6432550" y="3875998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Freeform 134"/>
          <p:cNvSpPr>
            <a:spLocks/>
          </p:cNvSpPr>
          <p:nvPr/>
        </p:nvSpPr>
        <p:spPr bwMode="auto">
          <a:xfrm>
            <a:off x="6435725" y="3879173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Freeform 135"/>
          <p:cNvSpPr>
            <a:spLocks/>
          </p:cNvSpPr>
          <p:nvPr/>
        </p:nvSpPr>
        <p:spPr bwMode="auto">
          <a:xfrm>
            <a:off x="5210175" y="2955248"/>
            <a:ext cx="1743075" cy="765175"/>
          </a:xfrm>
          <a:custGeom>
            <a:avLst/>
            <a:gdLst>
              <a:gd name="T0" fmla="*/ 1098 w 1098"/>
              <a:gd name="T1" fmla="*/ 466 h 482"/>
              <a:gd name="T2" fmla="*/ 1004 w 1098"/>
              <a:gd name="T3" fmla="*/ 300 h 482"/>
              <a:gd name="T4" fmla="*/ 976 w 1098"/>
              <a:gd name="T5" fmla="*/ 320 h 482"/>
              <a:gd name="T6" fmla="*/ 944 w 1098"/>
              <a:gd name="T7" fmla="*/ 340 h 482"/>
              <a:gd name="T8" fmla="*/ 902 w 1098"/>
              <a:gd name="T9" fmla="*/ 364 h 482"/>
              <a:gd name="T10" fmla="*/ 852 w 1098"/>
              <a:gd name="T11" fmla="*/ 390 h 482"/>
              <a:gd name="T12" fmla="*/ 798 w 1098"/>
              <a:gd name="T13" fmla="*/ 416 h 482"/>
              <a:gd name="T14" fmla="*/ 740 w 1098"/>
              <a:gd name="T15" fmla="*/ 440 h 482"/>
              <a:gd name="T16" fmla="*/ 710 w 1098"/>
              <a:gd name="T17" fmla="*/ 450 h 482"/>
              <a:gd name="T18" fmla="*/ 680 w 1098"/>
              <a:gd name="T19" fmla="*/ 460 h 482"/>
              <a:gd name="T20" fmla="*/ 662 w 1098"/>
              <a:gd name="T21" fmla="*/ 466 h 482"/>
              <a:gd name="T22" fmla="*/ 636 w 1098"/>
              <a:gd name="T23" fmla="*/ 470 h 482"/>
              <a:gd name="T24" fmla="*/ 600 w 1098"/>
              <a:gd name="T25" fmla="*/ 476 h 482"/>
              <a:gd name="T26" fmla="*/ 550 w 1098"/>
              <a:gd name="T27" fmla="*/ 480 h 482"/>
              <a:gd name="T28" fmla="*/ 486 w 1098"/>
              <a:gd name="T29" fmla="*/ 482 h 482"/>
              <a:gd name="T30" fmla="*/ 406 w 1098"/>
              <a:gd name="T31" fmla="*/ 480 h 482"/>
              <a:gd name="T32" fmla="*/ 310 w 1098"/>
              <a:gd name="T33" fmla="*/ 474 h 482"/>
              <a:gd name="T34" fmla="*/ 280 w 1098"/>
              <a:gd name="T35" fmla="*/ 470 h 482"/>
              <a:gd name="T36" fmla="*/ 248 w 1098"/>
              <a:gd name="T37" fmla="*/ 462 h 482"/>
              <a:gd name="T38" fmla="*/ 208 w 1098"/>
              <a:gd name="T39" fmla="*/ 450 h 482"/>
              <a:gd name="T40" fmla="*/ 186 w 1098"/>
              <a:gd name="T41" fmla="*/ 442 h 482"/>
              <a:gd name="T42" fmla="*/ 164 w 1098"/>
              <a:gd name="T43" fmla="*/ 434 h 482"/>
              <a:gd name="T44" fmla="*/ 142 w 1098"/>
              <a:gd name="T45" fmla="*/ 422 h 482"/>
              <a:gd name="T46" fmla="*/ 120 w 1098"/>
              <a:gd name="T47" fmla="*/ 410 h 482"/>
              <a:gd name="T48" fmla="*/ 98 w 1098"/>
              <a:gd name="T49" fmla="*/ 396 h 482"/>
              <a:gd name="T50" fmla="*/ 76 w 1098"/>
              <a:gd name="T51" fmla="*/ 380 h 482"/>
              <a:gd name="T52" fmla="*/ 58 w 1098"/>
              <a:gd name="T53" fmla="*/ 362 h 482"/>
              <a:gd name="T54" fmla="*/ 40 w 1098"/>
              <a:gd name="T55" fmla="*/ 340 h 482"/>
              <a:gd name="T56" fmla="*/ 36 w 1098"/>
              <a:gd name="T57" fmla="*/ 336 h 482"/>
              <a:gd name="T58" fmla="*/ 24 w 1098"/>
              <a:gd name="T59" fmla="*/ 320 h 482"/>
              <a:gd name="T60" fmla="*/ 12 w 1098"/>
              <a:gd name="T61" fmla="*/ 294 h 482"/>
              <a:gd name="T62" fmla="*/ 8 w 1098"/>
              <a:gd name="T63" fmla="*/ 280 h 482"/>
              <a:gd name="T64" fmla="*/ 2 w 1098"/>
              <a:gd name="T65" fmla="*/ 262 h 482"/>
              <a:gd name="T66" fmla="*/ 0 w 1098"/>
              <a:gd name="T67" fmla="*/ 244 h 482"/>
              <a:gd name="T68" fmla="*/ 0 w 1098"/>
              <a:gd name="T69" fmla="*/ 224 h 482"/>
              <a:gd name="T70" fmla="*/ 2 w 1098"/>
              <a:gd name="T71" fmla="*/ 204 h 482"/>
              <a:gd name="T72" fmla="*/ 6 w 1098"/>
              <a:gd name="T73" fmla="*/ 182 h 482"/>
              <a:gd name="T74" fmla="*/ 16 w 1098"/>
              <a:gd name="T75" fmla="*/ 158 h 482"/>
              <a:gd name="T76" fmla="*/ 28 w 1098"/>
              <a:gd name="T77" fmla="*/ 134 h 482"/>
              <a:gd name="T78" fmla="*/ 46 w 1098"/>
              <a:gd name="T79" fmla="*/ 110 h 482"/>
              <a:gd name="T80" fmla="*/ 68 w 1098"/>
              <a:gd name="T81" fmla="*/ 86 h 482"/>
              <a:gd name="T82" fmla="*/ 76 w 1098"/>
              <a:gd name="T83" fmla="*/ 80 h 482"/>
              <a:gd name="T84" fmla="*/ 96 w 1098"/>
              <a:gd name="T85" fmla="*/ 62 h 482"/>
              <a:gd name="T86" fmla="*/ 132 w 1098"/>
              <a:gd name="T87" fmla="*/ 34 h 482"/>
              <a:gd name="T88" fmla="*/ 156 w 1098"/>
              <a:gd name="T89" fmla="*/ 18 h 482"/>
              <a:gd name="T90" fmla="*/ 186 w 1098"/>
              <a:gd name="T91" fmla="*/ 0 h 482"/>
              <a:gd name="T92" fmla="*/ 334 w 1098"/>
              <a:gd name="T93" fmla="*/ 144 h 482"/>
              <a:gd name="T94" fmla="*/ 138 w 1098"/>
              <a:gd name="T95" fmla="*/ 266 h 4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98"/>
              <a:gd name="T145" fmla="*/ 0 h 482"/>
              <a:gd name="T146" fmla="*/ 1098 w 1098"/>
              <a:gd name="T147" fmla="*/ 482 h 48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98" h="482">
                <a:moveTo>
                  <a:pt x="1098" y="466"/>
                </a:moveTo>
                <a:lnTo>
                  <a:pt x="1004" y="300"/>
                </a:lnTo>
                <a:lnTo>
                  <a:pt x="976" y="320"/>
                </a:lnTo>
                <a:lnTo>
                  <a:pt x="944" y="340"/>
                </a:lnTo>
                <a:lnTo>
                  <a:pt x="902" y="364"/>
                </a:lnTo>
                <a:lnTo>
                  <a:pt x="852" y="390"/>
                </a:lnTo>
                <a:lnTo>
                  <a:pt x="798" y="416"/>
                </a:lnTo>
                <a:lnTo>
                  <a:pt x="740" y="440"/>
                </a:lnTo>
                <a:lnTo>
                  <a:pt x="710" y="450"/>
                </a:lnTo>
                <a:lnTo>
                  <a:pt x="680" y="460"/>
                </a:lnTo>
                <a:lnTo>
                  <a:pt x="662" y="466"/>
                </a:lnTo>
                <a:lnTo>
                  <a:pt x="636" y="470"/>
                </a:lnTo>
                <a:lnTo>
                  <a:pt x="600" y="476"/>
                </a:lnTo>
                <a:lnTo>
                  <a:pt x="550" y="480"/>
                </a:lnTo>
                <a:lnTo>
                  <a:pt x="486" y="482"/>
                </a:lnTo>
                <a:lnTo>
                  <a:pt x="406" y="480"/>
                </a:lnTo>
                <a:lnTo>
                  <a:pt x="310" y="474"/>
                </a:lnTo>
                <a:lnTo>
                  <a:pt x="280" y="470"/>
                </a:lnTo>
                <a:lnTo>
                  <a:pt x="248" y="462"/>
                </a:lnTo>
                <a:lnTo>
                  <a:pt x="208" y="450"/>
                </a:lnTo>
                <a:lnTo>
                  <a:pt x="186" y="442"/>
                </a:lnTo>
                <a:lnTo>
                  <a:pt x="164" y="434"/>
                </a:lnTo>
                <a:lnTo>
                  <a:pt x="142" y="422"/>
                </a:lnTo>
                <a:lnTo>
                  <a:pt x="120" y="410"/>
                </a:lnTo>
                <a:lnTo>
                  <a:pt x="98" y="396"/>
                </a:lnTo>
                <a:lnTo>
                  <a:pt x="76" y="380"/>
                </a:lnTo>
                <a:lnTo>
                  <a:pt x="58" y="362"/>
                </a:lnTo>
                <a:lnTo>
                  <a:pt x="40" y="340"/>
                </a:lnTo>
                <a:lnTo>
                  <a:pt x="36" y="336"/>
                </a:lnTo>
                <a:lnTo>
                  <a:pt x="24" y="320"/>
                </a:lnTo>
                <a:lnTo>
                  <a:pt x="12" y="294"/>
                </a:lnTo>
                <a:lnTo>
                  <a:pt x="8" y="280"/>
                </a:lnTo>
                <a:lnTo>
                  <a:pt x="2" y="262"/>
                </a:lnTo>
                <a:lnTo>
                  <a:pt x="0" y="244"/>
                </a:lnTo>
                <a:lnTo>
                  <a:pt x="0" y="224"/>
                </a:lnTo>
                <a:lnTo>
                  <a:pt x="2" y="204"/>
                </a:lnTo>
                <a:lnTo>
                  <a:pt x="6" y="182"/>
                </a:lnTo>
                <a:lnTo>
                  <a:pt x="16" y="158"/>
                </a:lnTo>
                <a:lnTo>
                  <a:pt x="28" y="134"/>
                </a:lnTo>
                <a:lnTo>
                  <a:pt x="46" y="110"/>
                </a:lnTo>
                <a:lnTo>
                  <a:pt x="68" y="86"/>
                </a:lnTo>
                <a:lnTo>
                  <a:pt x="76" y="80"/>
                </a:lnTo>
                <a:lnTo>
                  <a:pt x="96" y="62"/>
                </a:lnTo>
                <a:lnTo>
                  <a:pt x="132" y="34"/>
                </a:lnTo>
                <a:lnTo>
                  <a:pt x="156" y="18"/>
                </a:lnTo>
                <a:lnTo>
                  <a:pt x="186" y="0"/>
                </a:lnTo>
                <a:lnTo>
                  <a:pt x="334" y="144"/>
                </a:lnTo>
                <a:lnTo>
                  <a:pt x="138" y="26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Freeform 138"/>
          <p:cNvSpPr>
            <a:spLocks/>
          </p:cNvSpPr>
          <p:nvPr/>
        </p:nvSpPr>
        <p:spPr bwMode="auto">
          <a:xfrm>
            <a:off x="7121525" y="1675723"/>
            <a:ext cx="1692275" cy="1187450"/>
          </a:xfrm>
          <a:custGeom>
            <a:avLst/>
            <a:gdLst>
              <a:gd name="T0" fmla="*/ 0 w 1066"/>
              <a:gd name="T1" fmla="*/ 428 h 748"/>
              <a:gd name="T2" fmla="*/ 76 w 1066"/>
              <a:gd name="T3" fmla="*/ 170 h 748"/>
              <a:gd name="T4" fmla="*/ 88 w 1066"/>
              <a:gd name="T5" fmla="*/ 164 h 748"/>
              <a:gd name="T6" fmla="*/ 120 w 1066"/>
              <a:gd name="T7" fmla="*/ 144 h 748"/>
              <a:gd name="T8" fmla="*/ 168 w 1066"/>
              <a:gd name="T9" fmla="*/ 116 h 748"/>
              <a:gd name="T10" fmla="*/ 232 w 1066"/>
              <a:gd name="T11" fmla="*/ 86 h 748"/>
              <a:gd name="T12" fmla="*/ 270 w 1066"/>
              <a:gd name="T13" fmla="*/ 70 h 748"/>
              <a:gd name="T14" fmla="*/ 310 w 1066"/>
              <a:gd name="T15" fmla="*/ 54 h 748"/>
              <a:gd name="T16" fmla="*/ 350 w 1066"/>
              <a:gd name="T17" fmla="*/ 40 h 748"/>
              <a:gd name="T18" fmla="*/ 394 w 1066"/>
              <a:gd name="T19" fmla="*/ 26 h 748"/>
              <a:gd name="T20" fmla="*/ 440 w 1066"/>
              <a:gd name="T21" fmla="*/ 16 h 748"/>
              <a:gd name="T22" fmla="*/ 488 w 1066"/>
              <a:gd name="T23" fmla="*/ 8 h 748"/>
              <a:gd name="T24" fmla="*/ 534 w 1066"/>
              <a:gd name="T25" fmla="*/ 2 h 748"/>
              <a:gd name="T26" fmla="*/ 584 w 1066"/>
              <a:gd name="T27" fmla="*/ 0 h 748"/>
              <a:gd name="T28" fmla="*/ 598 w 1066"/>
              <a:gd name="T29" fmla="*/ 0 h 748"/>
              <a:gd name="T30" fmla="*/ 636 w 1066"/>
              <a:gd name="T31" fmla="*/ 0 h 748"/>
              <a:gd name="T32" fmla="*/ 692 w 1066"/>
              <a:gd name="T33" fmla="*/ 6 h 748"/>
              <a:gd name="T34" fmla="*/ 724 w 1066"/>
              <a:gd name="T35" fmla="*/ 8 h 748"/>
              <a:gd name="T36" fmla="*/ 760 w 1066"/>
              <a:gd name="T37" fmla="*/ 14 h 748"/>
              <a:gd name="T38" fmla="*/ 796 w 1066"/>
              <a:gd name="T39" fmla="*/ 20 h 748"/>
              <a:gd name="T40" fmla="*/ 832 w 1066"/>
              <a:gd name="T41" fmla="*/ 30 h 748"/>
              <a:gd name="T42" fmla="*/ 870 w 1066"/>
              <a:gd name="T43" fmla="*/ 40 h 748"/>
              <a:gd name="T44" fmla="*/ 904 w 1066"/>
              <a:gd name="T45" fmla="*/ 52 h 748"/>
              <a:gd name="T46" fmla="*/ 940 w 1066"/>
              <a:gd name="T47" fmla="*/ 68 h 748"/>
              <a:gd name="T48" fmla="*/ 970 w 1066"/>
              <a:gd name="T49" fmla="*/ 86 h 748"/>
              <a:gd name="T50" fmla="*/ 998 w 1066"/>
              <a:gd name="T51" fmla="*/ 108 h 748"/>
              <a:gd name="T52" fmla="*/ 1012 w 1066"/>
              <a:gd name="T53" fmla="*/ 118 h 748"/>
              <a:gd name="T54" fmla="*/ 1022 w 1066"/>
              <a:gd name="T55" fmla="*/ 132 h 748"/>
              <a:gd name="T56" fmla="*/ 1026 w 1066"/>
              <a:gd name="T57" fmla="*/ 136 h 748"/>
              <a:gd name="T58" fmla="*/ 1036 w 1066"/>
              <a:gd name="T59" fmla="*/ 148 h 748"/>
              <a:gd name="T60" fmla="*/ 1046 w 1066"/>
              <a:gd name="T61" fmla="*/ 170 h 748"/>
              <a:gd name="T62" fmla="*/ 1058 w 1066"/>
              <a:gd name="T63" fmla="*/ 198 h 748"/>
              <a:gd name="T64" fmla="*/ 1062 w 1066"/>
              <a:gd name="T65" fmla="*/ 214 h 748"/>
              <a:gd name="T66" fmla="*/ 1066 w 1066"/>
              <a:gd name="T67" fmla="*/ 232 h 748"/>
              <a:gd name="T68" fmla="*/ 1066 w 1066"/>
              <a:gd name="T69" fmla="*/ 250 h 748"/>
              <a:gd name="T70" fmla="*/ 1066 w 1066"/>
              <a:gd name="T71" fmla="*/ 270 h 748"/>
              <a:gd name="T72" fmla="*/ 1064 w 1066"/>
              <a:gd name="T73" fmla="*/ 292 h 748"/>
              <a:gd name="T74" fmla="*/ 1058 w 1066"/>
              <a:gd name="T75" fmla="*/ 314 h 748"/>
              <a:gd name="T76" fmla="*/ 1050 w 1066"/>
              <a:gd name="T77" fmla="*/ 336 h 748"/>
              <a:gd name="T78" fmla="*/ 1038 w 1066"/>
              <a:gd name="T79" fmla="*/ 360 h 748"/>
              <a:gd name="T80" fmla="*/ 1028 w 1066"/>
              <a:gd name="T81" fmla="*/ 374 h 748"/>
              <a:gd name="T82" fmla="*/ 1016 w 1066"/>
              <a:gd name="T83" fmla="*/ 386 h 748"/>
              <a:gd name="T84" fmla="*/ 1000 w 1066"/>
              <a:gd name="T85" fmla="*/ 404 h 748"/>
              <a:gd name="T86" fmla="*/ 980 w 1066"/>
              <a:gd name="T87" fmla="*/ 422 h 748"/>
              <a:gd name="T88" fmla="*/ 956 w 1066"/>
              <a:gd name="T89" fmla="*/ 440 h 748"/>
              <a:gd name="T90" fmla="*/ 930 w 1066"/>
              <a:gd name="T91" fmla="*/ 458 h 748"/>
              <a:gd name="T92" fmla="*/ 900 w 1066"/>
              <a:gd name="T93" fmla="*/ 474 h 748"/>
              <a:gd name="T94" fmla="*/ 776 w 1066"/>
              <a:gd name="T95" fmla="*/ 748 h 7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6"/>
              <a:gd name="T145" fmla="*/ 0 h 748"/>
              <a:gd name="T146" fmla="*/ 1066 w 1066"/>
              <a:gd name="T147" fmla="*/ 748 h 7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6" h="748">
                <a:moveTo>
                  <a:pt x="0" y="428"/>
                </a:moveTo>
                <a:lnTo>
                  <a:pt x="76" y="170"/>
                </a:lnTo>
                <a:lnTo>
                  <a:pt x="88" y="164"/>
                </a:lnTo>
                <a:lnTo>
                  <a:pt x="120" y="144"/>
                </a:lnTo>
                <a:lnTo>
                  <a:pt x="168" y="116"/>
                </a:lnTo>
                <a:lnTo>
                  <a:pt x="232" y="86"/>
                </a:lnTo>
                <a:lnTo>
                  <a:pt x="270" y="70"/>
                </a:lnTo>
                <a:lnTo>
                  <a:pt x="310" y="54"/>
                </a:lnTo>
                <a:lnTo>
                  <a:pt x="350" y="40"/>
                </a:lnTo>
                <a:lnTo>
                  <a:pt x="394" y="26"/>
                </a:lnTo>
                <a:lnTo>
                  <a:pt x="440" y="16"/>
                </a:lnTo>
                <a:lnTo>
                  <a:pt x="488" y="8"/>
                </a:lnTo>
                <a:lnTo>
                  <a:pt x="534" y="2"/>
                </a:lnTo>
                <a:lnTo>
                  <a:pt x="584" y="0"/>
                </a:lnTo>
                <a:lnTo>
                  <a:pt x="598" y="0"/>
                </a:lnTo>
                <a:lnTo>
                  <a:pt x="636" y="0"/>
                </a:lnTo>
                <a:lnTo>
                  <a:pt x="692" y="6"/>
                </a:lnTo>
                <a:lnTo>
                  <a:pt x="724" y="8"/>
                </a:lnTo>
                <a:lnTo>
                  <a:pt x="760" y="14"/>
                </a:lnTo>
                <a:lnTo>
                  <a:pt x="796" y="20"/>
                </a:lnTo>
                <a:lnTo>
                  <a:pt x="832" y="30"/>
                </a:lnTo>
                <a:lnTo>
                  <a:pt x="870" y="40"/>
                </a:lnTo>
                <a:lnTo>
                  <a:pt x="904" y="52"/>
                </a:lnTo>
                <a:lnTo>
                  <a:pt x="940" y="68"/>
                </a:lnTo>
                <a:lnTo>
                  <a:pt x="970" y="86"/>
                </a:lnTo>
                <a:lnTo>
                  <a:pt x="998" y="108"/>
                </a:lnTo>
                <a:lnTo>
                  <a:pt x="1012" y="118"/>
                </a:lnTo>
                <a:lnTo>
                  <a:pt x="1022" y="132"/>
                </a:lnTo>
                <a:lnTo>
                  <a:pt x="1026" y="136"/>
                </a:lnTo>
                <a:lnTo>
                  <a:pt x="1036" y="148"/>
                </a:lnTo>
                <a:lnTo>
                  <a:pt x="1046" y="170"/>
                </a:lnTo>
                <a:lnTo>
                  <a:pt x="1058" y="198"/>
                </a:lnTo>
                <a:lnTo>
                  <a:pt x="1062" y="214"/>
                </a:lnTo>
                <a:lnTo>
                  <a:pt x="1066" y="232"/>
                </a:lnTo>
                <a:lnTo>
                  <a:pt x="1066" y="250"/>
                </a:lnTo>
                <a:lnTo>
                  <a:pt x="1066" y="270"/>
                </a:lnTo>
                <a:lnTo>
                  <a:pt x="1064" y="292"/>
                </a:lnTo>
                <a:lnTo>
                  <a:pt x="1058" y="314"/>
                </a:lnTo>
                <a:lnTo>
                  <a:pt x="1050" y="336"/>
                </a:lnTo>
                <a:lnTo>
                  <a:pt x="1038" y="360"/>
                </a:lnTo>
                <a:lnTo>
                  <a:pt x="1028" y="374"/>
                </a:lnTo>
                <a:lnTo>
                  <a:pt x="1016" y="386"/>
                </a:lnTo>
                <a:lnTo>
                  <a:pt x="1000" y="404"/>
                </a:lnTo>
                <a:lnTo>
                  <a:pt x="980" y="422"/>
                </a:lnTo>
                <a:lnTo>
                  <a:pt x="956" y="440"/>
                </a:lnTo>
                <a:lnTo>
                  <a:pt x="930" y="458"/>
                </a:lnTo>
                <a:lnTo>
                  <a:pt x="900" y="474"/>
                </a:lnTo>
                <a:lnTo>
                  <a:pt x="776" y="7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Freeform 139"/>
          <p:cNvSpPr>
            <a:spLocks/>
          </p:cNvSpPr>
          <p:nvPr/>
        </p:nvSpPr>
        <p:spPr bwMode="auto">
          <a:xfrm>
            <a:off x="7131050" y="1767798"/>
            <a:ext cx="1682750" cy="1098550"/>
          </a:xfrm>
          <a:custGeom>
            <a:avLst/>
            <a:gdLst>
              <a:gd name="T0" fmla="*/ 0 w 1060"/>
              <a:gd name="T1" fmla="*/ 376 h 692"/>
              <a:gd name="T2" fmla="*/ 70 w 1060"/>
              <a:gd name="T3" fmla="*/ 172 h 692"/>
              <a:gd name="T4" fmla="*/ 82 w 1060"/>
              <a:gd name="T5" fmla="*/ 164 h 692"/>
              <a:gd name="T6" fmla="*/ 114 w 1060"/>
              <a:gd name="T7" fmla="*/ 144 h 692"/>
              <a:gd name="T8" fmla="*/ 162 w 1060"/>
              <a:gd name="T9" fmla="*/ 118 h 692"/>
              <a:gd name="T10" fmla="*/ 226 w 1060"/>
              <a:gd name="T11" fmla="*/ 86 h 692"/>
              <a:gd name="T12" fmla="*/ 264 w 1060"/>
              <a:gd name="T13" fmla="*/ 70 h 692"/>
              <a:gd name="T14" fmla="*/ 304 w 1060"/>
              <a:gd name="T15" fmla="*/ 54 h 692"/>
              <a:gd name="T16" fmla="*/ 344 w 1060"/>
              <a:gd name="T17" fmla="*/ 40 h 692"/>
              <a:gd name="T18" fmla="*/ 388 w 1060"/>
              <a:gd name="T19" fmla="*/ 26 h 692"/>
              <a:gd name="T20" fmla="*/ 434 w 1060"/>
              <a:gd name="T21" fmla="*/ 16 h 692"/>
              <a:gd name="T22" fmla="*/ 482 w 1060"/>
              <a:gd name="T23" fmla="*/ 8 h 692"/>
              <a:gd name="T24" fmla="*/ 528 w 1060"/>
              <a:gd name="T25" fmla="*/ 2 h 692"/>
              <a:gd name="T26" fmla="*/ 578 w 1060"/>
              <a:gd name="T27" fmla="*/ 0 h 692"/>
              <a:gd name="T28" fmla="*/ 592 w 1060"/>
              <a:gd name="T29" fmla="*/ 0 h 692"/>
              <a:gd name="T30" fmla="*/ 630 w 1060"/>
              <a:gd name="T31" fmla="*/ 2 h 692"/>
              <a:gd name="T32" fmla="*/ 686 w 1060"/>
              <a:gd name="T33" fmla="*/ 6 h 692"/>
              <a:gd name="T34" fmla="*/ 718 w 1060"/>
              <a:gd name="T35" fmla="*/ 10 h 692"/>
              <a:gd name="T36" fmla="*/ 754 w 1060"/>
              <a:gd name="T37" fmla="*/ 14 h 692"/>
              <a:gd name="T38" fmla="*/ 790 w 1060"/>
              <a:gd name="T39" fmla="*/ 20 h 692"/>
              <a:gd name="T40" fmla="*/ 826 w 1060"/>
              <a:gd name="T41" fmla="*/ 30 h 692"/>
              <a:gd name="T42" fmla="*/ 864 w 1060"/>
              <a:gd name="T43" fmla="*/ 40 h 692"/>
              <a:gd name="T44" fmla="*/ 898 w 1060"/>
              <a:gd name="T45" fmla="*/ 52 h 692"/>
              <a:gd name="T46" fmla="*/ 934 w 1060"/>
              <a:gd name="T47" fmla="*/ 68 h 692"/>
              <a:gd name="T48" fmla="*/ 964 w 1060"/>
              <a:gd name="T49" fmla="*/ 86 h 692"/>
              <a:gd name="T50" fmla="*/ 992 w 1060"/>
              <a:gd name="T51" fmla="*/ 108 h 692"/>
              <a:gd name="T52" fmla="*/ 1006 w 1060"/>
              <a:gd name="T53" fmla="*/ 120 h 692"/>
              <a:gd name="T54" fmla="*/ 1016 w 1060"/>
              <a:gd name="T55" fmla="*/ 132 h 692"/>
              <a:gd name="T56" fmla="*/ 1020 w 1060"/>
              <a:gd name="T57" fmla="*/ 136 h 692"/>
              <a:gd name="T58" fmla="*/ 1030 w 1060"/>
              <a:gd name="T59" fmla="*/ 150 h 692"/>
              <a:gd name="T60" fmla="*/ 1040 w 1060"/>
              <a:gd name="T61" fmla="*/ 170 h 692"/>
              <a:gd name="T62" fmla="*/ 1052 w 1060"/>
              <a:gd name="T63" fmla="*/ 198 h 692"/>
              <a:gd name="T64" fmla="*/ 1056 w 1060"/>
              <a:gd name="T65" fmla="*/ 214 h 692"/>
              <a:gd name="T66" fmla="*/ 1060 w 1060"/>
              <a:gd name="T67" fmla="*/ 232 h 692"/>
              <a:gd name="T68" fmla="*/ 1060 w 1060"/>
              <a:gd name="T69" fmla="*/ 250 h 692"/>
              <a:gd name="T70" fmla="*/ 1060 w 1060"/>
              <a:gd name="T71" fmla="*/ 270 h 692"/>
              <a:gd name="T72" fmla="*/ 1058 w 1060"/>
              <a:gd name="T73" fmla="*/ 292 h 692"/>
              <a:gd name="T74" fmla="*/ 1052 w 1060"/>
              <a:gd name="T75" fmla="*/ 314 h 692"/>
              <a:gd name="T76" fmla="*/ 1044 w 1060"/>
              <a:gd name="T77" fmla="*/ 338 h 692"/>
              <a:gd name="T78" fmla="*/ 1032 w 1060"/>
              <a:gd name="T79" fmla="*/ 360 h 692"/>
              <a:gd name="T80" fmla="*/ 1022 w 1060"/>
              <a:gd name="T81" fmla="*/ 374 h 692"/>
              <a:gd name="T82" fmla="*/ 1010 w 1060"/>
              <a:gd name="T83" fmla="*/ 388 h 692"/>
              <a:gd name="T84" fmla="*/ 994 w 1060"/>
              <a:gd name="T85" fmla="*/ 404 h 692"/>
              <a:gd name="T86" fmla="*/ 974 w 1060"/>
              <a:gd name="T87" fmla="*/ 422 h 692"/>
              <a:gd name="T88" fmla="*/ 950 w 1060"/>
              <a:gd name="T89" fmla="*/ 440 h 692"/>
              <a:gd name="T90" fmla="*/ 924 w 1060"/>
              <a:gd name="T91" fmla="*/ 458 h 692"/>
              <a:gd name="T92" fmla="*/ 894 w 1060"/>
              <a:gd name="T93" fmla="*/ 474 h 692"/>
              <a:gd name="T94" fmla="*/ 778 w 1060"/>
              <a:gd name="T95" fmla="*/ 692 h 69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0"/>
              <a:gd name="T145" fmla="*/ 0 h 692"/>
              <a:gd name="T146" fmla="*/ 1060 w 1060"/>
              <a:gd name="T147" fmla="*/ 692 h 69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0" h="692">
                <a:moveTo>
                  <a:pt x="0" y="376"/>
                </a:moveTo>
                <a:lnTo>
                  <a:pt x="70" y="172"/>
                </a:lnTo>
                <a:lnTo>
                  <a:pt x="82" y="164"/>
                </a:lnTo>
                <a:lnTo>
                  <a:pt x="114" y="144"/>
                </a:lnTo>
                <a:lnTo>
                  <a:pt x="162" y="118"/>
                </a:lnTo>
                <a:lnTo>
                  <a:pt x="226" y="86"/>
                </a:lnTo>
                <a:lnTo>
                  <a:pt x="264" y="70"/>
                </a:lnTo>
                <a:lnTo>
                  <a:pt x="304" y="54"/>
                </a:lnTo>
                <a:lnTo>
                  <a:pt x="344" y="40"/>
                </a:lnTo>
                <a:lnTo>
                  <a:pt x="388" y="26"/>
                </a:lnTo>
                <a:lnTo>
                  <a:pt x="434" y="16"/>
                </a:lnTo>
                <a:lnTo>
                  <a:pt x="482" y="8"/>
                </a:lnTo>
                <a:lnTo>
                  <a:pt x="528" y="2"/>
                </a:lnTo>
                <a:lnTo>
                  <a:pt x="578" y="0"/>
                </a:lnTo>
                <a:lnTo>
                  <a:pt x="592" y="0"/>
                </a:lnTo>
                <a:lnTo>
                  <a:pt x="630" y="2"/>
                </a:lnTo>
                <a:lnTo>
                  <a:pt x="686" y="6"/>
                </a:lnTo>
                <a:lnTo>
                  <a:pt x="718" y="10"/>
                </a:lnTo>
                <a:lnTo>
                  <a:pt x="754" y="14"/>
                </a:lnTo>
                <a:lnTo>
                  <a:pt x="790" y="20"/>
                </a:lnTo>
                <a:lnTo>
                  <a:pt x="826" y="30"/>
                </a:lnTo>
                <a:lnTo>
                  <a:pt x="864" y="40"/>
                </a:lnTo>
                <a:lnTo>
                  <a:pt x="898" y="52"/>
                </a:lnTo>
                <a:lnTo>
                  <a:pt x="934" y="68"/>
                </a:lnTo>
                <a:lnTo>
                  <a:pt x="964" y="86"/>
                </a:lnTo>
                <a:lnTo>
                  <a:pt x="992" y="108"/>
                </a:lnTo>
                <a:lnTo>
                  <a:pt x="1006" y="120"/>
                </a:lnTo>
                <a:lnTo>
                  <a:pt x="1016" y="132"/>
                </a:lnTo>
                <a:lnTo>
                  <a:pt x="1020" y="136"/>
                </a:lnTo>
                <a:lnTo>
                  <a:pt x="1030" y="150"/>
                </a:lnTo>
                <a:lnTo>
                  <a:pt x="1040" y="170"/>
                </a:lnTo>
                <a:lnTo>
                  <a:pt x="1052" y="198"/>
                </a:lnTo>
                <a:lnTo>
                  <a:pt x="1056" y="214"/>
                </a:lnTo>
                <a:lnTo>
                  <a:pt x="1060" y="232"/>
                </a:lnTo>
                <a:lnTo>
                  <a:pt x="1060" y="250"/>
                </a:lnTo>
                <a:lnTo>
                  <a:pt x="1060" y="270"/>
                </a:lnTo>
                <a:lnTo>
                  <a:pt x="1058" y="292"/>
                </a:lnTo>
                <a:lnTo>
                  <a:pt x="1052" y="314"/>
                </a:lnTo>
                <a:lnTo>
                  <a:pt x="1044" y="338"/>
                </a:lnTo>
                <a:lnTo>
                  <a:pt x="1032" y="360"/>
                </a:lnTo>
                <a:lnTo>
                  <a:pt x="1022" y="374"/>
                </a:lnTo>
                <a:lnTo>
                  <a:pt x="1010" y="388"/>
                </a:lnTo>
                <a:lnTo>
                  <a:pt x="994" y="404"/>
                </a:lnTo>
                <a:lnTo>
                  <a:pt x="974" y="422"/>
                </a:lnTo>
                <a:lnTo>
                  <a:pt x="950" y="440"/>
                </a:lnTo>
                <a:lnTo>
                  <a:pt x="924" y="458"/>
                </a:lnTo>
                <a:lnTo>
                  <a:pt x="894" y="474"/>
                </a:lnTo>
                <a:lnTo>
                  <a:pt x="778" y="692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Freeform 140"/>
          <p:cNvSpPr>
            <a:spLocks/>
          </p:cNvSpPr>
          <p:nvPr/>
        </p:nvSpPr>
        <p:spPr bwMode="auto">
          <a:xfrm>
            <a:off x="7143750" y="1856698"/>
            <a:ext cx="1670050" cy="1028700"/>
          </a:xfrm>
          <a:custGeom>
            <a:avLst/>
            <a:gdLst>
              <a:gd name="T0" fmla="*/ 0 w 1052"/>
              <a:gd name="T1" fmla="*/ 318 h 648"/>
              <a:gd name="T2" fmla="*/ 62 w 1052"/>
              <a:gd name="T3" fmla="*/ 172 h 648"/>
              <a:gd name="T4" fmla="*/ 74 w 1052"/>
              <a:gd name="T5" fmla="*/ 164 h 648"/>
              <a:gd name="T6" fmla="*/ 106 w 1052"/>
              <a:gd name="T7" fmla="*/ 144 h 648"/>
              <a:gd name="T8" fmla="*/ 154 w 1052"/>
              <a:gd name="T9" fmla="*/ 118 h 648"/>
              <a:gd name="T10" fmla="*/ 218 w 1052"/>
              <a:gd name="T11" fmla="*/ 86 h 648"/>
              <a:gd name="T12" fmla="*/ 256 w 1052"/>
              <a:gd name="T13" fmla="*/ 70 h 648"/>
              <a:gd name="T14" fmla="*/ 296 w 1052"/>
              <a:gd name="T15" fmla="*/ 54 h 648"/>
              <a:gd name="T16" fmla="*/ 336 w 1052"/>
              <a:gd name="T17" fmla="*/ 40 h 648"/>
              <a:gd name="T18" fmla="*/ 380 w 1052"/>
              <a:gd name="T19" fmla="*/ 28 h 648"/>
              <a:gd name="T20" fmla="*/ 426 w 1052"/>
              <a:gd name="T21" fmla="*/ 16 h 648"/>
              <a:gd name="T22" fmla="*/ 474 w 1052"/>
              <a:gd name="T23" fmla="*/ 8 h 648"/>
              <a:gd name="T24" fmla="*/ 520 w 1052"/>
              <a:gd name="T25" fmla="*/ 2 h 648"/>
              <a:gd name="T26" fmla="*/ 570 w 1052"/>
              <a:gd name="T27" fmla="*/ 0 h 648"/>
              <a:gd name="T28" fmla="*/ 584 w 1052"/>
              <a:gd name="T29" fmla="*/ 0 h 648"/>
              <a:gd name="T30" fmla="*/ 622 w 1052"/>
              <a:gd name="T31" fmla="*/ 2 h 648"/>
              <a:gd name="T32" fmla="*/ 678 w 1052"/>
              <a:gd name="T33" fmla="*/ 6 h 648"/>
              <a:gd name="T34" fmla="*/ 710 w 1052"/>
              <a:gd name="T35" fmla="*/ 10 h 648"/>
              <a:gd name="T36" fmla="*/ 746 w 1052"/>
              <a:gd name="T37" fmla="*/ 14 h 648"/>
              <a:gd name="T38" fmla="*/ 782 w 1052"/>
              <a:gd name="T39" fmla="*/ 22 h 648"/>
              <a:gd name="T40" fmla="*/ 818 w 1052"/>
              <a:gd name="T41" fmla="*/ 30 h 648"/>
              <a:gd name="T42" fmla="*/ 856 w 1052"/>
              <a:gd name="T43" fmla="*/ 40 h 648"/>
              <a:gd name="T44" fmla="*/ 890 w 1052"/>
              <a:gd name="T45" fmla="*/ 54 h 648"/>
              <a:gd name="T46" fmla="*/ 926 w 1052"/>
              <a:gd name="T47" fmla="*/ 68 h 648"/>
              <a:gd name="T48" fmla="*/ 956 w 1052"/>
              <a:gd name="T49" fmla="*/ 86 h 648"/>
              <a:gd name="T50" fmla="*/ 984 w 1052"/>
              <a:gd name="T51" fmla="*/ 108 h 648"/>
              <a:gd name="T52" fmla="*/ 998 w 1052"/>
              <a:gd name="T53" fmla="*/ 120 h 648"/>
              <a:gd name="T54" fmla="*/ 1008 w 1052"/>
              <a:gd name="T55" fmla="*/ 132 h 648"/>
              <a:gd name="T56" fmla="*/ 1012 w 1052"/>
              <a:gd name="T57" fmla="*/ 136 h 648"/>
              <a:gd name="T58" fmla="*/ 1022 w 1052"/>
              <a:gd name="T59" fmla="*/ 150 h 648"/>
              <a:gd name="T60" fmla="*/ 1032 w 1052"/>
              <a:gd name="T61" fmla="*/ 170 h 648"/>
              <a:gd name="T62" fmla="*/ 1044 w 1052"/>
              <a:gd name="T63" fmla="*/ 198 h 648"/>
              <a:gd name="T64" fmla="*/ 1048 w 1052"/>
              <a:gd name="T65" fmla="*/ 214 h 648"/>
              <a:gd name="T66" fmla="*/ 1052 w 1052"/>
              <a:gd name="T67" fmla="*/ 232 h 648"/>
              <a:gd name="T68" fmla="*/ 1052 w 1052"/>
              <a:gd name="T69" fmla="*/ 250 h 648"/>
              <a:gd name="T70" fmla="*/ 1052 w 1052"/>
              <a:gd name="T71" fmla="*/ 270 h 648"/>
              <a:gd name="T72" fmla="*/ 1050 w 1052"/>
              <a:gd name="T73" fmla="*/ 292 h 648"/>
              <a:gd name="T74" fmla="*/ 1044 w 1052"/>
              <a:gd name="T75" fmla="*/ 314 h 648"/>
              <a:gd name="T76" fmla="*/ 1036 w 1052"/>
              <a:gd name="T77" fmla="*/ 338 h 648"/>
              <a:gd name="T78" fmla="*/ 1024 w 1052"/>
              <a:gd name="T79" fmla="*/ 362 h 648"/>
              <a:gd name="T80" fmla="*/ 1014 w 1052"/>
              <a:gd name="T81" fmla="*/ 374 h 648"/>
              <a:gd name="T82" fmla="*/ 1002 w 1052"/>
              <a:gd name="T83" fmla="*/ 388 h 648"/>
              <a:gd name="T84" fmla="*/ 986 w 1052"/>
              <a:gd name="T85" fmla="*/ 404 h 648"/>
              <a:gd name="T86" fmla="*/ 966 w 1052"/>
              <a:gd name="T87" fmla="*/ 422 h 648"/>
              <a:gd name="T88" fmla="*/ 942 w 1052"/>
              <a:gd name="T89" fmla="*/ 442 h 648"/>
              <a:gd name="T90" fmla="*/ 916 w 1052"/>
              <a:gd name="T91" fmla="*/ 458 h 648"/>
              <a:gd name="T92" fmla="*/ 886 w 1052"/>
              <a:gd name="T93" fmla="*/ 474 h 648"/>
              <a:gd name="T94" fmla="*/ 768 w 1052"/>
              <a:gd name="T95" fmla="*/ 648 h 6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2"/>
              <a:gd name="T145" fmla="*/ 0 h 648"/>
              <a:gd name="T146" fmla="*/ 1052 w 1052"/>
              <a:gd name="T147" fmla="*/ 648 h 6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2" h="648">
                <a:moveTo>
                  <a:pt x="0" y="318"/>
                </a:moveTo>
                <a:lnTo>
                  <a:pt x="62" y="172"/>
                </a:lnTo>
                <a:lnTo>
                  <a:pt x="74" y="164"/>
                </a:lnTo>
                <a:lnTo>
                  <a:pt x="106" y="144"/>
                </a:lnTo>
                <a:lnTo>
                  <a:pt x="154" y="118"/>
                </a:lnTo>
                <a:lnTo>
                  <a:pt x="218" y="86"/>
                </a:lnTo>
                <a:lnTo>
                  <a:pt x="256" y="70"/>
                </a:lnTo>
                <a:lnTo>
                  <a:pt x="296" y="54"/>
                </a:lnTo>
                <a:lnTo>
                  <a:pt x="336" y="40"/>
                </a:lnTo>
                <a:lnTo>
                  <a:pt x="380" y="28"/>
                </a:lnTo>
                <a:lnTo>
                  <a:pt x="426" y="16"/>
                </a:lnTo>
                <a:lnTo>
                  <a:pt x="474" y="8"/>
                </a:lnTo>
                <a:lnTo>
                  <a:pt x="520" y="2"/>
                </a:lnTo>
                <a:lnTo>
                  <a:pt x="570" y="0"/>
                </a:lnTo>
                <a:lnTo>
                  <a:pt x="584" y="0"/>
                </a:lnTo>
                <a:lnTo>
                  <a:pt x="622" y="2"/>
                </a:lnTo>
                <a:lnTo>
                  <a:pt x="678" y="6"/>
                </a:lnTo>
                <a:lnTo>
                  <a:pt x="710" y="10"/>
                </a:lnTo>
                <a:lnTo>
                  <a:pt x="746" y="14"/>
                </a:lnTo>
                <a:lnTo>
                  <a:pt x="782" y="22"/>
                </a:lnTo>
                <a:lnTo>
                  <a:pt x="818" y="30"/>
                </a:lnTo>
                <a:lnTo>
                  <a:pt x="856" y="40"/>
                </a:lnTo>
                <a:lnTo>
                  <a:pt x="890" y="54"/>
                </a:lnTo>
                <a:lnTo>
                  <a:pt x="926" y="68"/>
                </a:lnTo>
                <a:lnTo>
                  <a:pt x="956" y="86"/>
                </a:lnTo>
                <a:lnTo>
                  <a:pt x="984" y="108"/>
                </a:lnTo>
                <a:lnTo>
                  <a:pt x="998" y="120"/>
                </a:lnTo>
                <a:lnTo>
                  <a:pt x="1008" y="132"/>
                </a:lnTo>
                <a:lnTo>
                  <a:pt x="1012" y="136"/>
                </a:lnTo>
                <a:lnTo>
                  <a:pt x="1022" y="150"/>
                </a:lnTo>
                <a:lnTo>
                  <a:pt x="1032" y="170"/>
                </a:lnTo>
                <a:lnTo>
                  <a:pt x="1044" y="198"/>
                </a:lnTo>
                <a:lnTo>
                  <a:pt x="1048" y="214"/>
                </a:lnTo>
                <a:lnTo>
                  <a:pt x="1052" y="232"/>
                </a:lnTo>
                <a:lnTo>
                  <a:pt x="1052" y="250"/>
                </a:lnTo>
                <a:lnTo>
                  <a:pt x="1052" y="270"/>
                </a:lnTo>
                <a:lnTo>
                  <a:pt x="1050" y="292"/>
                </a:lnTo>
                <a:lnTo>
                  <a:pt x="1044" y="314"/>
                </a:lnTo>
                <a:lnTo>
                  <a:pt x="1036" y="338"/>
                </a:lnTo>
                <a:lnTo>
                  <a:pt x="1024" y="362"/>
                </a:lnTo>
                <a:lnTo>
                  <a:pt x="1014" y="374"/>
                </a:lnTo>
                <a:lnTo>
                  <a:pt x="1002" y="388"/>
                </a:lnTo>
                <a:lnTo>
                  <a:pt x="986" y="404"/>
                </a:lnTo>
                <a:lnTo>
                  <a:pt x="966" y="422"/>
                </a:lnTo>
                <a:lnTo>
                  <a:pt x="942" y="442"/>
                </a:lnTo>
                <a:lnTo>
                  <a:pt x="916" y="458"/>
                </a:lnTo>
                <a:lnTo>
                  <a:pt x="886" y="474"/>
                </a:lnTo>
                <a:lnTo>
                  <a:pt x="768" y="6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Freeform 141"/>
          <p:cNvSpPr>
            <a:spLocks/>
          </p:cNvSpPr>
          <p:nvPr/>
        </p:nvSpPr>
        <p:spPr bwMode="auto">
          <a:xfrm>
            <a:off x="7140575" y="1932898"/>
            <a:ext cx="1673225" cy="952500"/>
          </a:xfrm>
          <a:custGeom>
            <a:avLst/>
            <a:gdLst>
              <a:gd name="T0" fmla="*/ 0 w 1054"/>
              <a:gd name="T1" fmla="*/ 280 h 600"/>
              <a:gd name="T2" fmla="*/ 64 w 1054"/>
              <a:gd name="T3" fmla="*/ 172 h 600"/>
              <a:gd name="T4" fmla="*/ 76 w 1054"/>
              <a:gd name="T5" fmla="*/ 164 h 600"/>
              <a:gd name="T6" fmla="*/ 108 w 1054"/>
              <a:gd name="T7" fmla="*/ 144 h 600"/>
              <a:gd name="T8" fmla="*/ 156 w 1054"/>
              <a:gd name="T9" fmla="*/ 118 h 600"/>
              <a:gd name="T10" fmla="*/ 220 w 1054"/>
              <a:gd name="T11" fmla="*/ 86 h 600"/>
              <a:gd name="T12" fmla="*/ 258 w 1054"/>
              <a:gd name="T13" fmla="*/ 70 h 600"/>
              <a:gd name="T14" fmla="*/ 298 w 1054"/>
              <a:gd name="T15" fmla="*/ 54 h 600"/>
              <a:gd name="T16" fmla="*/ 338 w 1054"/>
              <a:gd name="T17" fmla="*/ 40 h 600"/>
              <a:gd name="T18" fmla="*/ 382 w 1054"/>
              <a:gd name="T19" fmla="*/ 28 h 600"/>
              <a:gd name="T20" fmla="*/ 428 w 1054"/>
              <a:gd name="T21" fmla="*/ 16 h 600"/>
              <a:gd name="T22" fmla="*/ 476 w 1054"/>
              <a:gd name="T23" fmla="*/ 8 h 600"/>
              <a:gd name="T24" fmla="*/ 522 w 1054"/>
              <a:gd name="T25" fmla="*/ 2 h 600"/>
              <a:gd name="T26" fmla="*/ 572 w 1054"/>
              <a:gd name="T27" fmla="*/ 0 h 600"/>
              <a:gd name="T28" fmla="*/ 586 w 1054"/>
              <a:gd name="T29" fmla="*/ 0 h 600"/>
              <a:gd name="T30" fmla="*/ 624 w 1054"/>
              <a:gd name="T31" fmla="*/ 2 h 600"/>
              <a:gd name="T32" fmla="*/ 680 w 1054"/>
              <a:gd name="T33" fmla="*/ 6 h 600"/>
              <a:gd name="T34" fmla="*/ 712 w 1054"/>
              <a:gd name="T35" fmla="*/ 10 h 600"/>
              <a:gd name="T36" fmla="*/ 748 w 1054"/>
              <a:gd name="T37" fmla="*/ 14 h 600"/>
              <a:gd name="T38" fmla="*/ 784 w 1054"/>
              <a:gd name="T39" fmla="*/ 22 h 600"/>
              <a:gd name="T40" fmla="*/ 820 w 1054"/>
              <a:gd name="T41" fmla="*/ 30 h 600"/>
              <a:gd name="T42" fmla="*/ 858 w 1054"/>
              <a:gd name="T43" fmla="*/ 40 h 600"/>
              <a:gd name="T44" fmla="*/ 892 w 1054"/>
              <a:gd name="T45" fmla="*/ 54 h 600"/>
              <a:gd name="T46" fmla="*/ 928 w 1054"/>
              <a:gd name="T47" fmla="*/ 68 h 600"/>
              <a:gd name="T48" fmla="*/ 958 w 1054"/>
              <a:gd name="T49" fmla="*/ 86 h 600"/>
              <a:gd name="T50" fmla="*/ 986 w 1054"/>
              <a:gd name="T51" fmla="*/ 108 h 600"/>
              <a:gd name="T52" fmla="*/ 1000 w 1054"/>
              <a:gd name="T53" fmla="*/ 120 h 600"/>
              <a:gd name="T54" fmla="*/ 1010 w 1054"/>
              <a:gd name="T55" fmla="*/ 132 h 600"/>
              <a:gd name="T56" fmla="*/ 1014 w 1054"/>
              <a:gd name="T57" fmla="*/ 136 h 600"/>
              <a:gd name="T58" fmla="*/ 1024 w 1054"/>
              <a:gd name="T59" fmla="*/ 150 h 600"/>
              <a:gd name="T60" fmla="*/ 1034 w 1054"/>
              <a:gd name="T61" fmla="*/ 170 h 600"/>
              <a:gd name="T62" fmla="*/ 1046 w 1054"/>
              <a:gd name="T63" fmla="*/ 198 h 600"/>
              <a:gd name="T64" fmla="*/ 1050 w 1054"/>
              <a:gd name="T65" fmla="*/ 214 h 600"/>
              <a:gd name="T66" fmla="*/ 1054 w 1054"/>
              <a:gd name="T67" fmla="*/ 232 h 600"/>
              <a:gd name="T68" fmla="*/ 1054 w 1054"/>
              <a:gd name="T69" fmla="*/ 250 h 600"/>
              <a:gd name="T70" fmla="*/ 1054 w 1054"/>
              <a:gd name="T71" fmla="*/ 270 h 600"/>
              <a:gd name="T72" fmla="*/ 1052 w 1054"/>
              <a:gd name="T73" fmla="*/ 292 h 600"/>
              <a:gd name="T74" fmla="*/ 1046 w 1054"/>
              <a:gd name="T75" fmla="*/ 314 h 600"/>
              <a:gd name="T76" fmla="*/ 1038 w 1054"/>
              <a:gd name="T77" fmla="*/ 338 h 600"/>
              <a:gd name="T78" fmla="*/ 1026 w 1054"/>
              <a:gd name="T79" fmla="*/ 362 h 600"/>
              <a:gd name="T80" fmla="*/ 1016 w 1054"/>
              <a:gd name="T81" fmla="*/ 374 h 600"/>
              <a:gd name="T82" fmla="*/ 1004 w 1054"/>
              <a:gd name="T83" fmla="*/ 388 h 600"/>
              <a:gd name="T84" fmla="*/ 988 w 1054"/>
              <a:gd name="T85" fmla="*/ 404 h 600"/>
              <a:gd name="T86" fmla="*/ 968 w 1054"/>
              <a:gd name="T87" fmla="*/ 422 h 600"/>
              <a:gd name="T88" fmla="*/ 944 w 1054"/>
              <a:gd name="T89" fmla="*/ 442 h 600"/>
              <a:gd name="T90" fmla="*/ 918 w 1054"/>
              <a:gd name="T91" fmla="*/ 458 h 600"/>
              <a:gd name="T92" fmla="*/ 888 w 1054"/>
              <a:gd name="T93" fmla="*/ 474 h 600"/>
              <a:gd name="T94" fmla="*/ 770 w 1054"/>
              <a:gd name="T95" fmla="*/ 600 h 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4"/>
              <a:gd name="T145" fmla="*/ 0 h 600"/>
              <a:gd name="T146" fmla="*/ 1054 w 1054"/>
              <a:gd name="T147" fmla="*/ 600 h 6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4" h="600">
                <a:moveTo>
                  <a:pt x="0" y="280"/>
                </a:moveTo>
                <a:lnTo>
                  <a:pt x="64" y="172"/>
                </a:lnTo>
                <a:lnTo>
                  <a:pt x="76" y="164"/>
                </a:lnTo>
                <a:lnTo>
                  <a:pt x="108" y="144"/>
                </a:lnTo>
                <a:lnTo>
                  <a:pt x="156" y="118"/>
                </a:lnTo>
                <a:lnTo>
                  <a:pt x="220" y="86"/>
                </a:lnTo>
                <a:lnTo>
                  <a:pt x="258" y="70"/>
                </a:lnTo>
                <a:lnTo>
                  <a:pt x="298" y="54"/>
                </a:lnTo>
                <a:lnTo>
                  <a:pt x="338" y="40"/>
                </a:lnTo>
                <a:lnTo>
                  <a:pt x="382" y="28"/>
                </a:lnTo>
                <a:lnTo>
                  <a:pt x="428" y="16"/>
                </a:lnTo>
                <a:lnTo>
                  <a:pt x="476" y="8"/>
                </a:lnTo>
                <a:lnTo>
                  <a:pt x="522" y="2"/>
                </a:lnTo>
                <a:lnTo>
                  <a:pt x="572" y="0"/>
                </a:lnTo>
                <a:lnTo>
                  <a:pt x="586" y="0"/>
                </a:lnTo>
                <a:lnTo>
                  <a:pt x="624" y="2"/>
                </a:lnTo>
                <a:lnTo>
                  <a:pt x="680" y="6"/>
                </a:lnTo>
                <a:lnTo>
                  <a:pt x="712" y="10"/>
                </a:lnTo>
                <a:lnTo>
                  <a:pt x="748" y="14"/>
                </a:lnTo>
                <a:lnTo>
                  <a:pt x="784" y="22"/>
                </a:lnTo>
                <a:lnTo>
                  <a:pt x="820" y="30"/>
                </a:lnTo>
                <a:lnTo>
                  <a:pt x="858" y="40"/>
                </a:lnTo>
                <a:lnTo>
                  <a:pt x="892" y="54"/>
                </a:lnTo>
                <a:lnTo>
                  <a:pt x="928" y="68"/>
                </a:lnTo>
                <a:lnTo>
                  <a:pt x="958" y="86"/>
                </a:lnTo>
                <a:lnTo>
                  <a:pt x="986" y="108"/>
                </a:lnTo>
                <a:lnTo>
                  <a:pt x="1000" y="120"/>
                </a:lnTo>
                <a:lnTo>
                  <a:pt x="1010" y="132"/>
                </a:lnTo>
                <a:lnTo>
                  <a:pt x="1014" y="136"/>
                </a:lnTo>
                <a:lnTo>
                  <a:pt x="1024" y="150"/>
                </a:lnTo>
                <a:lnTo>
                  <a:pt x="1034" y="170"/>
                </a:lnTo>
                <a:lnTo>
                  <a:pt x="1046" y="198"/>
                </a:lnTo>
                <a:lnTo>
                  <a:pt x="1050" y="214"/>
                </a:lnTo>
                <a:lnTo>
                  <a:pt x="1054" y="232"/>
                </a:lnTo>
                <a:lnTo>
                  <a:pt x="1054" y="250"/>
                </a:lnTo>
                <a:lnTo>
                  <a:pt x="1054" y="270"/>
                </a:lnTo>
                <a:lnTo>
                  <a:pt x="1052" y="292"/>
                </a:lnTo>
                <a:lnTo>
                  <a:pt x="1046" y="314"/>
                </a:lnTo>
                <a:lnTo>
                  <a:pt x="1038" y="338"/>
                </a:lnTo>
                <a:lnTo>
                  <a:pt x="1026" y="362"/>
                </a:lnTo>
                <a:lnTo>
                  <a:pt x="1016" y="374"/>
                </a:lnTo>
                <a:lnTo>
                  <a:pt x="1004" y="388"/>
                </a:lnTo>
                <a:lnTo>
                  <a:pt x="988" y="404"/>
                </a:lnTo>
                <a:lnTo>
                  <a:pt x="968" y="422"/>
                </a:lnTo>
                <a:lnTo>
                  <a:pt x="944" y="442"/>
                </a:lnTo>
                <a:lnTo>
                  <a:pt x="918" y="458"/>
                </a:lnTo>
                <a:lnTo>
                  <a:pt x="888" y="474"/>
                </a:lnTo>
                <a:lnTo>
                  <a:pt x="770" y="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Freeform 142"/>
          <p:cNvSpPr>
            <a:spLocks/>
          </p:cNvSpPr>
          <p:nvPr/>
        </p:nvSpPr>
        <p:spPr bwMode="auto">
          <a:xfrm>
            <a:off x="7153275" y="2018623"/>
            <a:ext cx="1660525" cy="866775"/>
          </a:xfrm>
          <a:custGeom>
            <a:avLst/>
            <a:gdLst>
              <a:gd name="T0" fmla="*/ 0 w 1046"/>
              <a:gd name="T1" fmla="*/ 230 h 546"/>
              <a:gd name="T2" fmla="*/ 56 w 1046"/>
              <a:gd name="T3" fmla="*/ 172 h 546"/>
              <a:gd name="T4" fmla="*/ 68 w 1046"/>
              <a:gd name="T5" fmla="*/ 164 h 546"/>
              <a:gd name="T6" fmla="*/ 100 w 1046"/>
              <a:gd name="T7" fmla="*/ 144 h 546"/>
              <a:gd name="T8" fmla="*/ 148 w 1046"/>
              <a:gd name="T9" fmla="*/ 118 h 546"/>
              <a:gd name="T10" fmla="*/ 212 w 1046"/>
              <a:gd name="T11" fmla="*/ 86 h 546"/>
              <a:gd name="T12" fmla="*/ 250 w 1046"/>
              <a:gd name="T13" fmla="*/ 70 h 546"/>
              <a:gd name="T14" fmla="*/ 290 w 1046"/>
              <a:gd name="T15" fmla="*/ 54 h 546"/>
              <a:gd name="T16" fmla="*/ 330 w 1046"/>
              <a:gd name="T17" fmla="*/ 40 h 546"/>
              <a:gd name="T18" fmla="*/ 374 w 1046"/>
              <a:gd name="T19" fmla="*/ 28 h 546"/>
              <a:gd name="T20" fmla="*/ 420 w 1046"/>
              <a:gd name="T21" fmla="*/ 16 h 546"/>
              <a:gd name="T22" fmla="*/ 468 w 1046"/>
              <a:gd name="T23" fmla="*/ 8 h 546"/>
              <a:gd name="T24" fmla="*/ 514 w 1046"/>
              <a:gd name="T25" fmla="*/ 2 h 546"/>
              <a:gd name="T26" fmla="*/ 564 w 1046"/>
              <a:gd name="T27" fmla="*/ 0 h 546"/>
              <a:gd name="T28" fmla="*/ 578 w 1046"/>
              <a:gd name="T29" fmla="*/ 0 h 546"/>
              <a:gd name="T30" fmla="*/ 616 w 1046"/>
              <a:gd name="T31" fmla="*/ 2 h 546"/>
              <a:gd name="T32" fmla="*/ 672 w 1046"/>
              <a:gd name="T33" fmla="*/ 6 h 546"/>
              <a:gd name="T34" fmla="*/ 704 w 1046"/>
              <a:gd name="T35" fmla="*/ 10 h 546"/>
              <a:gd name="T36" fmla="*/ 740 w 1046"/>
              <a:gd name="T37" fmla="*/ 14 h 546"/>
              <a:gd name="T38" fmla="*/ 776 w 1046"/>
              <a:gd name="T39" fmla="*/ 22 h 546"/>
              <a:gd name="T40" fmla="*/ 812 w 1046"/>
              <a:gd name="T41" fmla="*/ 30 h 546"/>
              <a:gd name="T42" fmla="*/ 850 w 1046"/>
              <a:gd name="T43" fmla="*/ 40 h 546"/>
              <a:gd name="T44" fmla="*/ 884 w 1046"/>
              <a:gd name="T45" fmla="*/ 54 h 546"/>
              <a:gd name="T46" fmla="*/ 920 w 1046"/>
              <a:gd name="T47" fmla="*/ 68 h 546"/>
              <a:gd name="T48" fmla="*/ 950 w 1046"/>
              <a:gd name="T49" fmla="*/ 86 h 546"/>
              <a:gd name="T50" fmla="*/ 978 w 1046"/>
              <a:gd name="T51" fmla="*/ 108 h 546"/>
              <a:gd name="T52" fmla="*/ 992 w 1046"/>
              <a:gd name="T53" fmla="*/ 120 h 546"/>
              <a:gd name="T54" fmla="*/ 1002 w 1046"/>
              <a:gd name="T55" fmla="*/ 132 h 546"/>
              <a:gd name="T56" fmla="*/ 1006 w 1046"/>
              <a:gd name="T57" fmla="*/ 136 h 546"/>
              <a:gd name="T58" fmla="*/ 1016 w 1046"/>
              <a:gd name="T59" fmla="*/ 150 h 546"/>
              <a:gd name="T60" fmla="*/ 1026 w 1046"/>
              <a:gd name="T61" fmla="*/ 170 h 546"/>
              <a:gd name="T62" fmla="*/ 1038 w 1046"/>
              <a:gd name="T63" fmla="*/ 198 h 546"/>
              <a:gd name="T64" fmla="*/ 1042 w 1046"/>
              <a:gd name="T65" fmla="*/ 214 h 546"/>
              <a:gd name="T66" fmla="*/ 1046 w 1046"/>
              <a:gd name="T67" fmla="*/ 232 h 546"/>
              <a:gd name="T68" fmla="*/ 1046 w 1046"/>
              <a:gd name="T69" fmla="*/ 250 h 546"/>
              <a:gd name="T70" fmla="*/ 1046 w 1046"/>
              <a:gd name="T71" fmla="*/ 270 h 546"/>
              <a:gd name="T72" fmla="*/ 1044 w 1046"/>
              <a:gd name="T73" fmla="*/ 292 h 546"/>
              <a:gd name="T74" fmla="*/ 1038 w 1046"/>
              <a:gd name="T75" fmla="*/ 314 h 546"/>
              <a:gd name="T76" fmla="*/ 1030 w 1046"/>
              <a:gd name="T77" fmla="*/ 338 h 546"/>
              <a:gd name="T78" fmla="*/ 1018 w 1046"/>
              <a:gd name="T79" fmla="*/ 362 h 546"/>
              <a:gd name="T80" fmla="*/ 1008 w 1046"/>
              <a:gd name="T81" fmla="*/ 374 h 546"/>
              <a:gd name="T82" fmla="*/ 996 w 1046"/>
              <a:gd name="T83" fmla="*/ 388 h 546"/>
              <a:gd name="T84" fmla="*/ 980 w 1046"/>
              <a:gd name="T85" fmla="*/ 404 h 546"/>
              <a:gd name="T86" fmla="*/ 960 w 1046"/>
              <a:gd name="T87" fmla="*/ 422 h 546"/>
              <a:gd name="T88" fmla="*/ 936 w 1046"/>
              <a:gd name="T89" fmla="*/ 442 h 546"/>
              <a:gd name="T90" fmla="*/ 910 w 1046"/>
              <a:gd name="T91" fmla="*/ 458 h 546"/>
              <a:gd name="T92" fmla="*/ 880 w 1046"/>
              <a:gd name="T93" fmla="*/ 474 h 546"/>
              <a:gd name="T94" fmla="*/ 762 w 1046"/>
              <a:gd name="T95" fmla="*/ 546 h 54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46"/>
              <a:gd name="T145" fmla="*/ 0 h 546"/>
              <a:gd name="T146" fmla="*/ 1046 w 1046"/>
              <a:gd name="T147" fmla="*/ 546 h 54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46" h="546">
                <a:moveTo>
                  <a:pt x="0" y="230"/>
                </a:moveTo>
                <a:lnTo>
                  <a:pt x="56" y="172"/>
                </a:lnTo>
                <a:lnTo>
                  <a:pt x="68" y="164"/>
                </a:lnTo>
                <a:lnTo>
                  <a:pt x="100" y="144"/>
                </a:lnTo>
                <a:lnTo>
                  <a:pt x="148" y="118"/>
                </a:lnTo>
                <a:lnTo>
                  <a:pt x="212" y="86"/>
                </a:lnTo>
                <a:lnTo>
                  <a:pt x="250" y="70"/>
                </a:lnTo>
                <a:lnTo>
                  <a:pt x="290" y="54"/>
                </a:lnTo>
                <a:lnTo>
                  <a:pt x="330" y="40"/>
                </a:lnTo>
                <a:lnTo>
                  <a:pt x="374" y="28"/>
                </a:lnTo>
                <a:lnTo>
                  <a:pt x="420" y="16"/>
                </a:lnTo>
                <a:lnTo>
                  <a:pt x="468" y="8"/>
                </a:lnTo>
                <a:lnTo>
                  <a:pt x="514" y="2"/>
                </a:lnTo>
                <a:lnTo>
                  <a:pt x="564" y="0"/>
                </a:lnTo>
                <a:lnTo>
                  <a:pt x="578" y="0"/>
                </a:lnTo>
                <a:lnTo>
                  <a:pt x="616" y="2"/>
                </a:lnTo>
                <a:lnTo>
                  <a:pt x="672" y="6"/>
                </a:lnTo>
                <a:lnTo>
                  <a:pt x="704" y="10"/>
                </a:lnTo>
                <a:lnTo>
                  <a:pt x="740" y="14"/>
                </a:lnTo>
                <a:lnTo>
                  <a:pt x="776" y="22"/>
                </a:lnTo>
                <a:lnTo>
                  <a:pt x="812" y="30"/>
                </a:lnTo>
                <a:lnTo>
                  <a:pt x="850" y="40"/>
                </a:lnTo>
                <a:lnTo>
                  <a:pt x="884" y="54"/>
                </a:lnTo>
                <a:lnTo>
                  <a:pt x="920" y="68"/>
                </a:lnTo>
                <a:lnTo>
                  <a:pt x="950" y="86"/>
                </a:lnTo>
                <a:lnTo>
                  <a:pt x="978" y="108"/>
                </a:lnTo>
                <a:lnTo>
                  <a:pt x="992" y="120"/>
                </a:lnTo>
                <a:lnTo>
                  <a:pt x="1002" y="132"/>
                </a:lnTo>
                <a:lnTo>
                  <a:pt x="1006" y="136"/>
                </a:lnTo>
                <a:lnTo>
                  <a:pt x="1016" y="150"/>
                </a:lnTo>
                <a:lnTo>
                  <a:pt x="1026" y="170"/>
                </a:lnTo>
                <a:lnTo>
                  <a:pt x="1038" y="198"/>
                </a:lnTo>
                <a:lnTo>
                  <a:pt x="1042" y="214"/>
                </a:lnTo>
                <a:lnTo>
                  <a:pt x="1046" y="232"/>
                </a:lnTo>
                <a:lnTo>
                  <a:pt x="1046" y="250"/>
                </a:lnTo>
                <a:lnTo>
                  <a:pt x="1046" y="270"/>
                </a:lnTo>
                <a:lnTo>
                  <a:pt x="1044" y="292"/>
                </a:lnTo>
                <a:lnTo>
                  <a:pt x="1038" y="314"/>
                </a:lnTo>
                <a:lnTo>
                  <a:pt x="1030" y="338"/>
                </a:lnTo>
                <a:lnTo>
                  <a:pt x="1018" y="362"/>
                </a:lnTo>
                <a:lnTo>
                  <a:pt x="1008" y="374"/>
                </a:lnTo>
                <a:lnTo>
                  <a:pt x="996" y="388"/>
                </a:lnTo>
                <a:lnTo>
                  <a:pt x="980" y="404"/>
                </a:lnTo>
                <a:lnTo>
                  <a:pt x="960" y="422"/>
                </a:lnTo>
                <a:lnTo>
                  <a:pt x="936" y="442"/>
                </a:lnTo>
                <a:lnTo>
                  <a:pt x="910" y="458"/>
                </a:lnTo>
                <a:lnTo>
                  <a:pt x="880" y="474"/>
                </a:lnTo>
                <a:lnTo>
                  <a:pt x="762" y="54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Freeform 143"/>
          <p:cNvSpPr>
            <a:spLocks/>
          </p:cNvSpPr>
          <p:nvPr/>
        </p:nvSpPr>
        <p:spPr bwMode="auto">
          <a:xfrm>
            <a:off x="4911725" y="3822023"/>
            <a:ext cx="419100" cy="254000"/>
          </a:xfrm>
          <a:custGeom>
            <a:avLst/>
            <a:gdLst>
              <a:gd name="T0" fmla="*/ 132 w 264"/>
              <a:gd name="T1" fmla="*/ 160 h 160"/>
              <a:gd name="T2" fmla="*/ 158 w 264"/>
              <a:gd name="T3" fmla="*/ 160 h 160"/>
              <a:gd name="T4" fmla="*/ 184 w 264"/>
              <a:gd name="T5" fmla="*/ 156 h 160"/>
              <a:gd name="T6" fmla="*/ 206 w 264"/>
              <a:gd name="T7" fmla="*/ 148 h 160"/>
              <a:gd name="T8" fmla="*/ 226 w 264"/>
              <a:gd name="T9" fmla="*/ 140 h 160"/>
              <a:gd name="T10" fmla="*/ 242 w 264"/>
              <a:gd name="T11" fmla="*/ 130 h 160"/>
              <a:gd name="T12" fmla="*/ 254 w 264"/>
              <a:gd name="T13" fmla="*/ 118 h 160"/>
              <a:gd name="T14" fmla="*/ 262 w 264"/>
              <a:gd name="T15" fmla="*/ 106 h 160"/>
              <a:gd name="T16" fmla="*/ 264 w 264"/>
              <a:gd name="T17" fmla="*/ 98 h 160"/>
              <a:gd name="T18" fmla="*/ 264 w 264"/>
              <a:gd name="T19" fmla="*/ 92 h 160"/>
              <a:gd name="T20" fmla="*/ 264 w 264"/>
              <a:gd name="T21" fmla="*/ 84 h 160"/>
              <a:gd name="T22" fmla="*/ 262 w 264"/>
              <a:gd name="T23" fmla="*/ 76 h 160"/>
              <a:gd name="T24" fmla="*/ 254 w 264"/>
              <a:gd name="T25" fmla="*/ 62 h 160"/>
              <a:gd name="T26" fmla="*/ 242 w 264"/>
              <a:gd name="T27" fmla="*/ 46 h 160"/>
              <a:gd name="T28" fmla="*/ 226 w 264"/>
              <a:gd name="T29" fmla="*/ 32 h 160"/>
              <a:gd name="T30" fmla="*/ 206 w 264"/>
              <a:gd name="T31" fmla="*/ 20 h 160"/>
              <a:gd name="T32" fmla="*/ 184 w 264"/>
              <a:gd name="T33" fmla="*/ 10 h 160"/>
              <a:gd name="T34" fmla="*/ 158 w 264"/>
              <a:gd name="T35" fmla="*/ 4 h 160"/>
              <a:gd name="T36" fmla="*/ 132 w 264"/>
              <a:gd name="T37" fmla="*/ 0 h 160"/>
              <a:gd name="T38" fmla="*/ 104 w 264"/>
              <a:gd name="T39" fmla="*/ 4 h 160"/>
              <a:gd name="T40" fmla="*/ 80 w 264"/>
              <a:gd name="T41" fmla="*/ 10 h 160"/>
              <a:gd name="T42" fmla="*/ 58 w 264"/>
              <a:gd name="T43" fmla="*/ 20 h 160"/>
              <a:gd name="T44" fmla="*/ 38 w 264"/>
              <a:gd name="T45" fmla="*/ 32 h 160"/>
              <a:gd name="T46" fmla="*/ 22 w 264"/>
              <a:gd name="T47" fmla="*/ 46 h 160"/>
              <a:gd name="T48" fmla="*/ 10 w 264"/>
              <a:gd name="T49" fmla="*/ 62 h 160"/>
              <a:gd name="T50" fmla="*/ 2 w 264"/>
              <a:gd name="T51" fmla="*/ 76 h 160"/>
              <a:gd name="T52" fmla="*/ 0 w 264"/>
              <a:gd name="T53" fmla="*/ 84 h 160"/>
              <a:gd name="T54" fmla="*/ 0 w 264"/>
              <a:gd name="T55" fmla="*/ 92 h 160"/>
              <a:gd name="T56" fmla="*/ 0 w 264"/>
              <a:gd name="T57" fmla="*/ 98 h 160"/>
              <a:gd name="T58" fmla="*/ 2 w 264"/>
              <a:gd name="T59" fmla="*/ 106 h 160"/>
              <a:gd name="T60" fmla="*/ 10 w 264"/>
              <a:gd name="T61" fmla="*/ 118 h 160"/>
              <a:gd name="T62" fmla="*/ 22 w 264"/>
              <a:gd name="T63" fmla="*/ 130 h 160"/>
              <a:gd name="T64" fmla="*/ 38 w 264"/>
              <a:gd name="T65" fmla="*/ 140 h 160"/>
              <a:gd name="T66" fmla="*/ 58 w 264"/>
              <a:gd name="T67" fmla="*/ 148 h 160"/>
              <a:gd name="T68" fmla="*/ 80 w 264"/>
              <a:gd name="T69" fmla="*/ 156 h 160"/>
              <a:gd name="T70" fmla="*/ 104 w 264"/>
              <a:gd name="T71" fmla="*/ 160 h 160"/>
              <a:gd name="T72" fmla="*/ 132 w 264"/>
              <a:gd name="T73" fmla="*/ 160 h 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4"/>
              <a:gd name="T112" fmla="*/ 0 h 160"/>
              <a:gd name="T113" fmla="*/ 264 w 264"/>
              <a:gd name="T114" fmla="*/ 160 h 16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4" h="160">
                <a:moveTo>
                  <a:pt x="132" y="160"/>
                </a:moveTo>
                <a:lnTo>
                  <a:pt x="158" y="160"/>
                </a:lnTo>
                <a:lnTo>
                  <a:pt x="184" y="156"/>
                </a:lnTo>
                <a:lnTo>
                  <a:pt x="206" y="148"/>
                </a:lnTo>
                <a:lnTo>
                  <a:pt x="226" y="140"/>
                </a:lnTo>
                <a:lnTo>
                  <a:pt x="242" y="130"/>
                </a:lnTo>
                <a:lnTo>
                  <a:pt x="254" y="118"/>
                </a:lnTo>
                <a:lnTo>
                  <a:pt x="262" y="106"/>
                </a:lnTo>
                <a:lnTo>
                  <a:pt x="264" y="98"/>
                </a:lnTo>
                <a:lnTo>
                  <a:pt x="264" y="92"/>
                </a:lnTo>
                <a:lnTo>
                  <a:pt x="264" y="84"/>
                </a:lnTo>
                <a:lnTo>
                  <a:pt x="262" y="76"/>
                </a:lnTo>
                <a:lnTo>
                  <a:pt x="254" y="62"/>
                </a:lnTo>
                <a:lnTo>
                  <a:pt x="242" y="46"/>
                </a:lnTo>
                <a:lnTo>
                  <a:pt x="226" y="32"/>
                </a:lnTo>
                <a:lnTo>
                  <a:pt x="206" y="20"/>
                </a:lnTo>
                <a:lnTo>
                  <a:pt x="184" y="10"/>
                </a:lnTo>
                <a:lnTo>
                  <a:pt x="158" y="4"/>
                </a:lnTo>
                <a:lnTo>
                  <a:pt x="132" y="0"/>
                </a:lnTo>
                <a:lnTo>
                  <a:pt x="104" y="4"/>
                </a:lnTo>
                <a:lnTo>
                  <a:pt x="80" y="10"/>
                </a:lnTo>
                <a:lnTo>
                  <a:pt x="58" y="20"/>
                </a:lnTo>
                <a:lnTo>
                  <a:pt x="38" y="32"/>
                </a:lnTo>
                <a:lnTo>
                  <a:pt x="22" y="46"/>
                </a:lnTo>
                <a:lnTo>
                  <a:pt x="10" y="62"/>
                </a:lnTo>
                <a:lnTo>
                  <a:pt x="2" y="76"/>
                </a:lnTo>
                <a:lnTo>
                  <a:pt x="0" y="84"/>
                </a:lnTo>
                <a:lnTo>
                  <a:pt x="0" y="92"/>
                </a:lnTo>
                <a:lnTo>
                  <a:pt x="0" y="98"/>
                </a:lnTo>
                <a:lnTo>
                  <a:pt x="2" y="106"/>
                </a:lnTo>
                <a:lnTo>
                  <a:pt x="10" y="118"/>
                </a:lnTo>
                <a:lnTo>
                  <a:pt x="22" y="130"/>
                </a:lnTo>
                <a:lnTo>
                  <a:pt x="38" y="140"/>
                </a:lnTo>
                <a:lnTo>
                  <a:pt x="58" y="148"/>
                </a:lnTo>
                <a:lnTo>
                  <a:pt x="80" y="156"/>
                </a:lnTo>
                <a:lnTo>
                  <a:pt x="104" y="160"/>
                </a:lnTo>
                <a:lnTo>
                  <a:pt x="132" y="16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Freeform 144"/>
          <p:cNvSpPr>
            <a:spLocks/>
          </p:cNvSpPr>
          <p:nvPr/>
        </p:nvSpPr>
        <p:spPr bwMode="auto">
          <a:xfrm>
            <a:off x="4927600" y="3825198"/>
            <a:ext cx="384175" cy="231775"/>
          </a:xfrm>
          <a:custGeom>
            <a:avLst/>
            <a:gdLst>
              <a:gd name="T0" fmla="*/ 122 w 242"/>
              <a:gd name="T1" fmla="*/ 0 h 146"/>
              <a:gd name="T2" fmla="*/ 146 w 242"/>
              <a:gd name="T3" fmla="*/ 2 h 146"/>
              <a:gd name="T4" fmla="*/ 168 w 242"/>
              <a:gd name="T5" fmla="*/ 8 h 146"/>
              <a:gd name="T6" fmla="*/ 190 w 242"/>
              <a:gd name="T7" fmla="*/ 16 h 146"/>
              <a:gd name="T8" fmla="*/ 208 w 242"/>
              <a:gd name="T9" fmla="*/ 28 h 146"/>
              <a:gd name="T10" fmla="*/ 222 w 242"/>
              <a:gd name="T11" fmla="*/ 42 h 146"/>
              <a:gd name="T12" fmla="*/ 234 w 242"/>
              <a:gd name="T13" fmla="*/ 56 h 146"/>
              <a:gd name="T14" fmla="*/ 240 w 242"/>
              <a:gd name="T15" fmla="*/ 70 h 146"/>
              <a:gd name="T16" fmla="*/ 242 w 242"/>
              <a:gd name="T17" fmla="*/ 82 h 146"/>
              <a:gd name="T18" fmla="*/ 242 w 242"/>
              <a:gd name="T19" fmla="*/ 90 h 146"/>
              <a:gd name="T20" fmla="*/ 240 w 242"/>
              <a:gd name="T21" fmla="*/ 96 h 146"/>
              <a:gd name="T22" fmla="*/ 234 w 242"/>
              <a:gd name="T23" fmla="*/ 108 h 146"/>
              <a:gd name="T24" fmla="*/ 222 w 242"/>
              <a:gd name="T25" fmla="*/ 118 h 146"/>
              <a:gd name="T26" fmla="*/ 208 w 242"/>
              <a:gd name="T27" fmla="*/ 128 h 146"/>
              <a:gd name="T28" fmla="*/ 190 w 242"/>
              <a:gd name="T29" fmla="*/ 136 h 146"/>
              <a:gd name="T30" fmla="*/ 168 w 242"/>
              <a:gd name="T31" fmla="*/ 142 h 146"/>
              <a:gd name="T32" fmla="*/ 146 w 242"/>
              <a:gd name="T33" fmla="*/ 144 h 146"/>
              <a:gd name="T34" fmla="*/ 122 w 242"/>
              <a:gd name="T35" fmla="*/ 146 h 146"/>
              <a:gd name="T36" fmla="*/ 98 w 242"/>
              <a:gd name="T37" fmla="*/ 144 h 146"/>
              <a:gd name="T38" fmla="*/ 74 w 242"/>
              <a:gd name="T39" fmla="*/ 142 h 146"/>
              <a:gd name="T40" fmla="*/ 54 w 242"/>
              <a:gd name="T41" fmla="*/ 136 h 146"/>
              <a:gd name="T42" fmla="*/ 36 w 242"/>
              <a:gd name="T43" fmla="*/ 128 h 146"/>
              <a:gd name="T44" fmla="*/ 22 w 242"/>
              <a:gd name="T45" fmla="*/ 118 h 146"/>
              <a:gd name="T46" fmla="*/ 10 w 242"/>
              <a:gd name="T47" fmla="*/ 108 h 146"/>
              <a:gd name="T48" fmla="*/ 4 w 242"/>
              <a:gd name="T49" fmla="*/ 96 h 146"/>
              <a:gd name="T50" fmla="*/ 2 w 242"/>
              <a:gd name="T51" fmla="*/ 90 h 146"/>
              <a:gd name="T52" fmla="*/ 0 w 242"/>
              <a:gd name="T53" fmla="*/ 82 h 146"/>
              <a:gd name="T54" fmla="*/ 4 w 242"/>
              <a:gd name="T55" fmla="*/ 70 h 146"/>
              <a:gd name="T56" fmla="*/ 10 w 242"/>
              <a:gd name="T57" fmla="*/ 56 h 146"/>
              <a:gd name="T58" fmla="*/ 22 w 242"/>
              <a:gd name="T59" fmla="*/ 42 h 146"/>
              <a:gd name="T60" fmla="*/ 36 w 242"/>
              <a:gd name="T61" fmla="*/ 28 h 146"/>
              <a:gd name="T62" fmla="*/ 54 w 242"/>
              <a:gd name="T63" fmla="*/ 16 h 146"/>
              <a:gd name="T64" fmla="*/ 74 w 242"/>
              <a:gd name="T65" fmla="*/ 8 h 146"/>
              <a:gd name="T66" fmla="*/ 98 w 242"/>
              <a:gd name="T67" fmla="*/ 2 h 146"/>
              <a:gd name="T68" fmla="*/ 122 w 242"/>
              <a:gd name="T69" fmla="*/ 0 h 1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2"/>
              <a:gd name="T106" fmla="*/ 0 h 146"/>
              <a:gd name="T107" fmla="*/ 242 w 242"/>
              <a:gd name="T108" fmla="*/ 146 h 1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2" h="146">
                <a:moveTo>
                  <a:pt x="122" y="0"/>
                </a:moveTo>
                <a:lnTo>
                  <a:pt x="146" y="2"/>
                </a:lnTo>
                <a:lnTo>
                  <a:pt x="168" y="8"/>
                </a:lnTo>
                <a:lnTo>
                  <a:pt x="190" y="16"/>
                </a:lnTo>
                <a:lnTo>
                  <a:pt x="208" y="28"/>
                </a:lnTo>
                <a:lnTo>
                  <a:pt x="222" y="42"/>
                </a:lnTo>
                <a:lnTo>
                  <a:pt x="234" y="56"/>
                </a:lnTo>
                <a:lnTo>
                  <a:pt x="240" y="70"/>
                </a:lnTo>
                <a:lnTo>
                  <a:pt x="242" y="82"/>
                </a:lnTo>
                <a:lnTo>
                  <a:pt x="242" y="90"/>
                </a:lnTo>
                <a:lnTo>
                  <a:pt x="240" y="96"/>
                </a:lnTo>
                <a:lnTo>
                  <a:pt x="234" y="108"/>
                </a:lnTo>
                <a:lnTo>
                  <a:pt x="222" y="118"/>
                </a:lnTo>
                <a:lnTo>
                  <a:pt x="208" y="128"/>
                </a:lnTo>
                <a:lnTo>
                  <a:pt x="190" y="136"/>
                </a:lnTo>
                <a:lnTo>
                  <a:pt x="168" y="142"/>
                </a:lnTo>
                <a:lnTo>
                  <a:pt x="146" y="144"/>
                </a:lnTo>
                <a:lnTo>
                  <a:pt x="122" y="146"/>
                </a:lnTo>
                <a:lnTo>
                  <a:pt x="98" y="144"/>
                </a:lnTo>
                <a:lnTo>
                  <a:pt x="74" y="142"/>
                </a:lnTo>
                <a:lnTo>
                  <a:pt x="54" y="136"/>
                </a:lnTo>
                <a:lnTo>
                  <a:pt x="36" y="128"/>
                </a:lnTo>
                <a:lnTo>
                  <a:pt x="22" y="118"/>
                </a:lnTo>
                <a:lnTo>
                  <a:pt x="10" y="108"/>
                </a:lnTo>
                <a:lnTo>
                  <a:pt x="4" y="96"/>
                </a:lnTo>
                <a:lnTo>
                  <a:pt x="2" y="90"/>
                </a:lnTo>
                <a:lnTo>
                  <a:pt x="0" y="82"/>
                </a:lnTo>
                <a:lnTo>
                  <a:pt x="4" y="70"/>
                </a:lnTo>
                <a:lnTo>
                  <a:pt x="10" y="56"/>
                </a:lnTo>
                <a:lnTo>
                  <a:pt x="22" y="42"/>
                </a:lnTo>
                <a:lnTo>
                  <a:pt x="36" y="28"/>
                </a:lnTo>
                <a:lnTo>
                  <a:pt x="54" y="16"/>
                </a:lnTo>
                <a:lnTo>
                  <a:pt x="74" y="8"/>
                </a:lnTo>
                <a:lnTo>
                  <a:pt x="98" y="2"/>
                </a:lnTo>
                <a:lnTo>
                  <a:pt x="122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Freeform 145"/>
          <p:cNvSpPr>
            <a:spLocks/>
          </p:cNvSpPr>
          <p:nvPr/>
        </p:nvSpPr>
        <p:spPr bwMode="auto">
          <a:xfrm>
            <a:off x="4946650" y="3825198"/>
            <a:ext cx="349250" cy="212725"/>
          </a:xfrm>
          <a:custGeom>
            <a:avLst/>
            <a:gdLst>
              <a:gd name="T0" fmla="*/ 110 w 220"/>
              <a:gd name="T1" fmla="*/ 0 h 134"/>
              <a:gd name="T2" fmla="*/ 132 w 220"/>
              <a:gd name="T3" fmla="*/ 2 h 134"/>
              <a:gd name="T4" fmla="*/ 152 w 220"/>
              <a:gd name="T5" fmla="*/ 8 h 134"/>
              <a:gd name="T6" fmla="*/ 170 w 220"/>
              <a:gd name="T7" fmla="*/ 16 h 134"/>
              <a:gd name="T8" fmla="*/ 188 w 220"/>
              <a:gd name="T9" fmla="*/ 26 h 134"/>
              <a:gd name="T10" fmla="*/ 200 w 220"/>
              <a:gd name="T11" fmla="*/ 38 h 134"/>
              <a:gd name="T12" fmla="*/ 210 w 220"/>
              <a:gd name="T13" fmla="*/ 52 h 134"/>
              <a:gd name="T14" fmla="*/ 218 w 220"/>
              <a:gd name="T15" fmla="*/ 64 h 134"/>
              <a:gd name="T16" fmla="*/ 220 w 220"/>
              <a:gd name="T17" fmla="*/ 76 h 134"/>
              <a:gd name="T18" fmla="*/ 218 w 220"/>
              <a:gd name="T19" fmla="*/ 88 h 134"/>
              <a:gd name="T20" fmla="*/ 210 w 220"/>
              <a:gd name="T21" fmla="*/ 98 h 134"/>
              <a:gd name="T22" fmla="*/ 200 w 220"/>
              <a:gd name="T23" fmla="*/ 108 h 134"/>
              <a:gd name="T24" fmla="*/ 188 w 220"/>
              <a:gd name="T25" fmla="*/ 116 h 134"/>
              <a:gd name="T26" fmla="*/ 170 w 220"/>
              <a:gd name="T27" fmla="*/ 124 h 134"/>
              <a:gd name="T28" fmla="*/ 152 w 220"/>
              <a:gd name="T29" fmla="*/ 128 h 134"/>
              <a:gd name="T30" fmla="*/ 132 w 220"/>
              <a:gd name="T31" fmla="*/ 132 h 134"/>
              <a:gd name="T32" fmla="*/ 110 w 220"/>
              <a:gd name="T33" fmla="*/ 134 h 134"/>
              <a:gd name="T34" fmla="*/ 88 w 220"/>
              <a:gd name="T35" fmla="*/ 132 h 134"/>
              <a:gd name="T36" fmla="*/ 68 w 220"/>
              <a:gd name="T37" fmla="*/ 128 h 134"/>
              <a:gd name="T38" fmla="*/ 48 w 220"/>
              <a:gd name="T39" fmla="*/ 124 h 134"/>
              <a:gd name="T40" fmla="*/ 32 w 220"/>
              <a:gd name="T41" fmla="*/ 116 h 134"/>
              <a:gd name="T42" fmla="*/ 20 w 220"/>
              <a:gd name="T43" fmla="*/ 108 h 134"/>
              <a:gd name="T44" fmla="*/ 10 w 220"/>
              <a:gd name="T45" fmla="*/ 98 h 134"/>
              <a:gd name="T46" fmla="*/ 2 w 220"/>
              <a:gd name="T47" fmla="*/ 88 h 134"/>
              <a:gd name="T48" fmla="*/ 0 w 220"/>
              <a:gd name="T49" fmla="*/ 76 h 134"/>
              <a:gd name="T50" fmla="*/ 2 w 220"/>
              <a:gd name="T51" fmla="*/ 64 h 134"/>
              <a:gd name="T52" fmla="*/ 10 w 220"/>
              <a:gd name="T53" fmla="*/ 52 h 134"/>
              <a:gd name="T54" fmla="*/ 20 w 220"/>
              <a:gd name="T55" fmla="*/ 38 h 134"/>
              <a:gd name="T56" fmla="*/ 32 w 220"/>
              <a:gd name="T57" fmla="*/ 26 h 134"/>
              <a:gd name="T58" fmla="*/ 48 w 220"/>
              <a:gd name="T59" fmla="*/ 16 h 134"/>
              <a:gd name="T60" fmla="*/ 68 w 220"/>
              <a:gd name="T61" fmla="*/ 8 h 134"/>
              <a:gd name="T62" fmla="*/ 88 w 220"/>
              <a:gd name="T63" fmla="*/ 2 h 134"/>
              <a:gd name="T64" fmla="*/ 110 w 220"/>
              <a:gd name="T65" fmla="*/ 0 h 1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0"/>
              <a:gd name="T100" fmla="*/ 0 h 134"/>
              <a:gd name="T101" fmla="*/ 220 w 220"/>
              <a:gd name="T102" fmla="*/ 134 h 1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0" h="134">
                <a:moveTo>
                  <a:pt x="110" y="0"/>
                </a:moveTo>
                <a:lnTo>
                  <a:pt x="132" y="2"/>
                </a:lnTo>
                <a:lnTo>
                  <a:pt x="152" y="8"/>
                </a:lnTo>
                <a:lnTo>
                  <a:pt x="170" y="16"/>
                </a:lnTo>
                <a:lnTo>
                  <a:pt x="188" y="26"/>
                </a:lnTo>
                <a:lnTo>
                  <a:pt x="200" y="38"/>
                </a:lnTo>
                <a:lnTo>
                  <a:pt x="210" y="52"/>
                </a:lnTo>
                <a:lnTo>
                  <a:pt x="218" y="64"/>
                </a:lnTo>
                <a:lnTo>
                  <a:pt x="220" y="76"/>
                </a:lnTo>
                <a:lnTo>
                  <a:pt x="218" y="88"/>
                </a:lnTo>
                <a:lnTo>
                  <a:pt x="210" y="98"/>
                </a:lnTo>
                <a:lnTo>
                  <a:pt x="200" y="108"/>
                </a:lnTo>
                <a:lnTo>
                  <a:pt x="188" y="116"/>
                </a:lnTo>
                <a:lnTo>
                  <a:pt x="170" y="124"/>
                </a:lnTo>
                <a:lnTo>
                  <a:pt x="152" y="128"/>
                </a:lnTo>
                <a:lnTo>
                  <a:pt x="132" y="132"/>
                </a:lnTo>
                <a:lnTo>
                  <a:pt x="110" y="134"/>
                </a:lnTo>
                <a:lnTo>
                  <a:pt x="88" y="132"/>
                </a:lnTo>
                <a:lnTo>
                  <a:pt x="68" y="128"/>
                </a:lnTo>
                <a:lnTo>
                  <a:pt x="48" y="124"/>
                </a:lnTo>
                <a:lnTo>
                  <a:pt x="32" y="116"/>
                </a:lnTo>
                <a:lnTo>
                  <a:pt x="20" y="108"/>
                </a:lnTo>
                <a:lnTo>
                  <a:pt x="10" y="98"/>
                </a:lnTo>
                <a:lnTo>
                  <a:pt x="2" y="88"/>
                </a:lnTo>
                <a:lnTo>
                  <a:pt x="0" y="76"/>
                </a:lnTo>
                <a:lnTo>
                  <a:pt x="2" y="64"/>
                </a:lnTo>
                <a:lnTo>
                  <a:pt x="10" y="52"/>
                </a:lnTo>
                <a:lnTo>
                  <a:pt x="20" y="38"/>
                </a:lnTo>
                <a:lnTo>
                  <a:pt x="32" y="26"/>
                </a:lnTo>
                <a:lnTo>
                  <a:pt x="48" y="16"/>
                </a:lnTo>
                <a:lnTo>
                  <a:pt x="68" y="8"/>
                </a:lnTo>
                <a:lnTo>
                  <a:pt x="88" y="2"/>
                </a:lnTo>
                <a:lnTo>
                  <a:pt x="11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Freeform 146"/>
          <p:cNvSpPr>
            <a:spLocks/>
          </p:cNvSpPr>
          <p:nvPr/>
        </p:nvSpPr>
        <p:spPr bwMode="auto">
          <a:xfrm>
            <a:off x="4965700" y="3828373"/>
            <a:ext cx="311150" cy="187325"/>
          </a:xfrm>
          <a:custGeom>
            <a:avLst/>
            <a:gdLst>
              <a:gd name="T0" fmla="*/ 98 w 196"/>
              <a:gd name="T1" fmla="*/ 0 h 118"/>
              <a:gd name="T2" fmla="*/ 118 w 196"/>
              <a:gd name="T3" fmla="*/ 2 h 118"/>
              <a:gd name="T4" fmla="*/ 136 w 196"/>
              <a:gd name="T5" fmla="*/ 6 h 118"/>
              <a:gd name="T6" fmla="*/ 152 w 196"/>
              <a:gd name="T7" fmla="*/ 14 h 118"/>
              <a:gd name="T8" fmla="*/ 168 w 196"/>
              <a:gd name="T9" fmla="*/ 22 h 118"/>
              <a:gd name="T10" fmla="*/ 180 w 196"/>
              <a:gd name="T11" fmla="*/ 34 h 118"/>
              <a:gd name="T12" fmla="*/ 188 w 196"/>
              <a:gd name="T13" fmla="*/ 44 h 118"/>
              <a:gd name="T14" fmla="*/ 194 w 196"/>
              <a:gd name="T15" fmla="*/ 56 h 118"/>
              <a:gd name="T16" fmla="*/ 196 w 196"/>
              <a:gd name="T17" fmla="*/ 68 h 118"/>
              <a:gd name="T18" fmla="*/ 194 w 196"/>
              <a:gd name="T19" fmla="*/ 78 h 118"/>
              <a:gd name="T20" fmla="*/ 188 w 196"/>
              <a:gd name="T21" fmla="*/ 88 h 118"/>
              <a:gd name="T22" fmla="*/ 180 w 196"/>
              <a:gd name="T23" fmla="*/ 96 h 118"/>
              <a:gd name="T24" fmla="*/ 168 w 196"/>
              <a:gd name="T25" fmla="*/ 104 h 118"/>
              <a:gd name="T26" fmla="*/ 152 w 196"/>
              <a:gd name="T27" fmla="*/ 110 h 118"/>
              <a:gd name="T28" fmla="*/ 136 w 196"/>
              <a:gd name="T29" fmla="*/ 114 h 118"/>
              <a:gd name="T30" fmla="*/ 118 w 196"/>
              <a:gd name="T31" fmla="*/ 118 h 118"/>
              <a:gd name="T32" fmla="*/ 98 w 196"/>
              <a:gd name="T33" fmla="*/ 118 h 118"/>
              <a:gd name="T34" fmla="*/ 78 w 196"/>
              <a:gd name="T35" fmla="*/ 118 h 118"/>
              <a:gd name="T36" fmla="*/ 60 w 196"/>
              <a:gd name="T37" fmla="*/ 114 h 118"/>
              <a:gd name="T38" fmla="*/ 44 w 196"/>
              <a:gd name="T39" fmla="*/ 110 h 118"/>
              <a:gd name="T40" fmla="*/ 28 w 196"/>
              <a:gd name="T41" fmla="*/ 104 h 118"/>
              <a:gd name="T42" fmla="*/ 16 w 196"/>
              <a:gd name="T43" fmla="*/ 96 h 118"/>
              <a:gd name="T44" fmla="*/ 8 w 196"/>
              <a:gd name="T45" fmla="*/ 88 h 118"/>
              <a:gd name="T46" fmla="*/ 2 w 196"/>
              <a:gd name="T47" fmla="*/ 78 h 118"/>
              <a:gd name="T48" fmla="*/ 0 w 196"/>
              <a:gd name="T49" fmla="*/ 68 h 118"/>
              <a:gd name="T50" fmla="*/ 2 w 196"/>
              <a:gd name="T51" fmla="*/ 56 h 118"/>
              <a:gd name="T52" fmla="*/ 8 w 196"/>
              <a:gd name="T53" fmla="*/ 44 h 118"/>
              <a:gd name="T54" fmla="*/ 16 w 196"/>
              <a:gd name="T55" fmla="*/ 34 h 118"/>
              <a:gd name="T56" fmla="*/ 28 w 196"/>
              <a:gd name="T57" fmla="*/ 22 h 118"/>
              <a:gd name="T58" fmla="*/ 44 w 196"/>
              <a:gd name="T59" fmla="*/ 14 h 118"/>
              <a:gd name="T60" fmla="*/ 60 w 196"/>
              <a:gd name="T61" fmla="*/ 6 h 118"/>
              <a:gd name="T62" fmla="*/ 78 w 196"/>
              <a:gd name="T63" fmla="*/ 2 h 118"/>
              <a:gd name="T64" fmla="*/ 98 w 196"/>
              <a:gd name="T65" fmla="*/ 0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6"/>
              <a:gd name="T100" fmla="*/ 0 h 118"/>
              <a:gd name="T101" fmla="*/ 196 w 196"/>
              <a:gd name="T102" fmla="*/ 118 h 1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6" h="118">
                <a:moveTo>
                  <a:pt x="98" y="0"/>
                </a:moveTo>
                <a:lnTo>
                  <a:pt x="118" y="2"/>
                </a:lnTo>
                <a:lnTo>
                  <a:pt x="136" y="6"/>
                </a:lnTo>
                <a:lnTo>
                  <a:pt x="152" y="14"/>
                </a:lnTo>
                <a:lnTo>
                  <a:pt x="168" y="22"/>
                </a:lnTo>
                <a:lnTo>
                  <a:pt x="180" y="34"/>
                </a:lnTo>
                <a:lnTo>
                  <a:pt x="188" y="44"/>
                </a:lnTo>
                <a:lnTo>
                  <a:pt x="194" y="56"/>
                </a:lnTo>
                <a:lnTo>
                  <a:pt x="196" y="68"/>
                </a:lnTo>
                <a:lnTo>
                  <a:pt x="194" y="78"/>
                </a:lnTo>
                <a:lnTo>
                  <a:pt x="188" y="88"/>
                </a:lnTo>
                <a:lnTo>
                  <a:pt x="180" y="96"/>
                </a:lnTo>
                <a:lnTo>
                  <a:pt x="168" y="104"/>
                </a:lnTo>
                <a:lnTo>
                  <a:pt x="152" y="110"/>
                </a:lnTo>
                <a:lnTo>
                  <a:pt x="136" y="114"/>
                </a:lnTo>
                <a:lnTo>
                  <a:pt x="118" y="118"/>
                </a:lnTo>
                <a:lnTo>
                  <a:pt x="98" y="118"/>
                </a:lnTo>
                <a:lnTo>
                  <a:pt x="78" y="118"/>
                </a:lnTo>
                <a:lnTo>
                  <a:pt x="60" y="114"/>
                </a:lnTo>
                <a:lnTo>
                  <a:pt x="44" y="110"/>
                </a:lnTo>
                <a:lnTo>
                  <a:pt x="28" y="104"/>
                </a:lnTo>
                <a:lnTo>
                  <a:pt x="16" y="96"/>
                </a:lnTo>
                <a:lnTo>
                  <a:pt x="8" y="88"/>
                </a:lnTo>
                <a:lnTo>
                  <a:pt x="2" y="78"/>
                </a:lnTo>
                <a:lnTo>
                  <a:pt x="0" y="68"/>
                </a:lnTo>
                <a:lnTo>
                  <a:pt x="2" y="56"/>
                </a:lnTo>
                <a:lnTo>
                  <a:pt x="8" y="44"/>
                </a:lnTo>
                <a:lnTo>
                  <a:pt x="16" y="34"/>
                </a:lnTo>
                <a:lnTo>
                  <a:pt x="28" y="22"/>
                </a:lnTo>
                <a:lnTo>
                  <a:pt x="44" y="14"/>
                </a:lnTo>
                <a:lnTo>
                  <a:pt x="60" y="6"/>
                </a:lnTo>
                <a:lnTo>
                  <a:pt x="78" y="2"/>
                </a:lnTo>
                <a:lnTo>
                  <a:pt x="98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Freeform 147"/>
          <p:cNvSpPr>
            <a:spLocks/>
          </p:cNvSpPr>
          <p:nvPr/>
        </p:nvSpPr>
        <p:spPr bwMode="auto">
          <a:xfrm>
            <a:off x="4984750" y="3828373"/>
            <a:ext cx="273050" cy="168275"/>
          </a:xfrm>
          <a:custGeom>
            <a:avLst/>
            <a:gdLst>
              <a:gd name="T0" fmla="*/ 86 w 172"/>
              <a:gd name="T1" fmla="*/ 0 h 106"/>
              <a:gd name="T2" fmla="*/ 104 w 172"/>
              <a:gd name="T3" fmla="*/ 2 h 106"/>
              <a:gd name="T4" fmla="*/ 120 w 172"/>
              <a:gd name="T5" fmla="*/ 6 h 106"/>
              <a:gd name="T6" fmla="*/ 134 w 172"/>
              <a:gd name="T7" fmla="*/ 14 h 106"/>
              <a:gd name="T8" fmla="*/ 148 w 172"/>
              <a:gd name="T9" fmla="*/ 22 h 106"/>
              <a:gd name="T10" fmla="*/ 158 w 172"/>
              <a:gd name="T11" fmla="*/ 30 h 106"/>
              <a:gd name="T12" fmla="*/ 166 w 172"/>
              <a:gd name="T13" fmla="*/ 40 h 106"/>
              <a:gd name="T14" fmla="*/ 170 w 172"/>
              <a:gd name="T15" fmla="*/ 50 h 106"/>
              <a:gd name="T16" fmla="*/ 172 w 172"/>
              <a:gd name="T17" fmla="*/ 60 h 106"/>
              <a:gd name="T18" fmla="*/ 170 w 172"/>
              <a:gd name="T19" fmla="*/ 70 h 106"/>
              <a:gd name="T20" fmla="*/ 166 w 172"/>
              <a:gd name="T21" fmla="*/ 78 h 106"/>
              <a:gd name="T22" fmla="*/ 158 w 172"/>
              <a:gd name="T23" fmla="*/ 86 h 106"/>
              <a:gd name="T24" fmla="*/ 148 w 172"/>
              <a:gd name="T25" fmla="*/ 92 h 106"/>
              <a:gd name="T26" fmla="*/ 134 w 172"/>
              <a:gd name="T27" fmla="*/ 98 h 106"/>
              <a:gd name="T28" fmla="*/ 120 w 172"/>
              <a:gd name="T29" fmla="*/ 102 h 106"/>
              <a:gd name="T30" fmla="*/ 104 w 172"/>
              <a:gd name="T31" fmla="*/ 104 h 106"/>
              <a:gd name="T32" fmla="*/ 86 w 172"/>
              <a:gd name="T33" fmla="*/ 106 h 106"/>
              <a:gd name="T34" fmla="*/ 68 w 172"/>
              <a:gd name="T35" fmla="*/ 104 h 106"/>
              <a:gd name="T36" fmla="*/ 52 w 172"/>
              <a:gd name="T37" fmla="*/ 102 h 106"/>
              <a:gd name="T38" fmla="*/ 38 w 172"/>
              <a:gd name="T39" fmla="*/ 98 h 106"/>
              <a:gd name="T40" fmla="*/ 24 w 172"/>
              <a:gd name="T41" fmla="*/ 92 h 106"/>
              <a:gd name="T42" fmla="*/ 14 w 172"/>
              <a:gd name="T43" fmla="*/ 86 h 106"/>
              <a:gd name="T44" fmla="*/ 6 w 172"/>
              <a:gd name="T45" fmla="*/ 78 h 106"/>
              <a:gd name="T46" fmla="*/ 2 w 172"/>
              <a:gd name="T47" fmla="*/ 70 h 106"/>
              <a:gd name="T48" fmla="*/ 0 w 172"/>
              <a:gd name="T49" fmla="*/ 60 h 106"/>
              <a:gd name="T50" fmla="*/ 2 w 172"/>
              <a:gd name="T51" fmla="*/ 50 h 106"/>
              <a:gd name="T52" fmla="*/ 6 w 172"/>
              <a:gd name="T53" fmla="*/ 40 h 106"/>
              <a:gd name="T54" fmla="*/ 14 w 172"/>
              <a:gd name="T55" fmla="*/ 30 h 106"/>
              <a:gd name="T56" fmla="*/ 24 w 172"/>
              <a:gd name="T57" fmla="*/ 22 h 106"/>
              <a:gd name="T58" fmla="*/ 38 w 172"/>
              <a:gd name="T59" fmla="*/ 14 h 106"/>
              <a:gd name="T60" fmla="*/ 52 w 172"/>
              <a:gd name="T61" fmla="*/ 6 h 106"/>
              <a:gd name="T62" fmla="*/ 68 w 172"/>
              <a:gd name="T63" fmla="*/ 2 h 106"/>
              <a:gd name="T64" fmla="*/ 86 w 172"/>
              <a:gd name="T65" fmla="*/ 0 h 1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2"/>
              <a:gd name="T100" fmla="*/ 0 h 106"/>
              <a:gd name="T101" fmla="*/ 172 w 172"/>
              <a:gd name="T102" fmla="*/ 106 h 10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2" h="106">
                <a:moveTo>
                  <a:pt x="86" y="0"/>
                </a:moveTo>
                <a:lnTo>
                  <a:pt x="104" y="2"/>
                </a:lnTo>
                <a:lnTo>
                  <a:pt x="120" y="6"/>
                </a:lnTo>
                <a:lnTo>
                  <a:pt x="134" y="14"/>
                </a:lnTo>
                <a:lnTo>
                  <a:pt x="148" y="22"/>
                </a:lnTo>
                <a:lnTo>
                  <a:pt x="158" y="30"/>
                </a:lnTo>
                <a:lnTo>
                  <a:pt x="166" y="40"/>
                </a:lnTo>
                <a:lnTo>
                  <a:pt x="170" y="50"/>
                </a:lnTo>
                <a:lnTo>
                  <a:pt x="172" y="60"/>
                </a:lnTo>
                <a:lnTo>
                  <a:pt x="170" y="70"/>
                </a:lnTo>
                <a:lnTo>
                  <a:pt x="166" y="78"/>
                </a:lnTo>
                <a:lnTo>
                  <a:pt x="158" y="86"/>
                </a:lnTo>
                <a:lnTo>
                  <a:pt x="148" y="92"/>
                </a:lnTo>
                <a:lnTo>
                  <a:pt x="134" y="98"/>
                </a:lnTo>
                <a:lnTo>
                  <a:pt x="120" y="102"/>
                </a:lnTo>
                <a:lnTo>
                  <a:pt x="104" y="104"/>
                </a:lnTo>
                <a:lnTo>
                  <a:pt x="86" y="106"/>
                </a:lnTo>
                <a:lnTo>
                  <a:pt x="68" y="104"/>
                </a:lnTo>
                <a:lnTo>
                  <a:pt x="52" y="102"/>
                </a:lnTo>
                <a:lnTo>
                  <a:pt x="38" y="98"/>
                </a:lnTo>
                <a:lnTo>
                  <a:pt x="24" y="92"/>
                </a:lnTo>
                <a:lnTo>
                  <a:pt x="14" y="86"/>
                </a:lnTo>
                <a:lnTo>
                  <a:pt x="6" y="78"/>
                </a:lnTo>
                <a:lnTo>
                  <a:pt x="2" y="70"/>
                </a:lnTo>
                <a:lnTo>
                  <a:pt x="0" y="60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2"/>
                </a:lnTo>
                <a:lnTo>
                  <a:pt x="38" y="14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Freeform 148"/>
          <p:cNvSpPr>
            <a:spLocks/>
          </p:cNvSpPr>
          <p:nvPr/>
        </p:nvSpPr>
        <p:spPr bwMode="auto">
          <a:xfrm>
            <a:off x="5003800" y="3831548"/>
            <a:ext cx="238125" cy="142875"/>
          </a:xfrm>
          <a:custGeom>
            <a:avLst/>
            <a:gdLst>
              <a:gd name="T0" fmla="*/ 74 w 150"/>
              <a:gd name="T1" fmla="*/ 0 h 90"/>
              <a:gd name="T2" fmla="*/ 90 w 150"/>
              <a:gd name="T3" fmla="*/ 2 h 90"/>
              <a:gd name="T4" fmla="*/ 104 w 150"/>
              <a:gd name="T5" fmla="*/ 4 h 90"/>
              <a:gd name="T6" fmla="*/ 116 w 150"/>
              <a:gd name="T7" fmla="*/ 10 h 90"/>
              <a:gd name="T8" fmla="*/ 128 w 150"/>
              <a:gd name="T9" fmla="*/ 18 h 90"/>
              <a:gd name="T10" fmla="*/ 136 w 150"/>
              <a:gd name="T11" fmla="*/ 26 h 90"/>
              <a:gd name="T12" fmla="*/ 144 w 150"/>
              <a:gd name="T13" fmla="*/ 34 h 90"/>
              <a:gd name="T14" fmla="*/ 148 w 150"/>
              <a:gd name="T15" fmla="*/ 44 h 90"/>
              <a:gd name="T16" fmla="*/ 150 w 150"/>
              <a:gd name="T17" fmla="*/ 52 h 90"/>
              <a:gd name="T18" fmla="*/ 148 w 150"/>
              <a:gd name="T19" fmla="*/ 60 h 90"/>
              <a:gd name="T20" fmla="*/ 144 w 150"/>
              <a:gd name="T21" fmla="*/ 66 h 90"/>
              <a:gd name="T22" fmla="*/ 136 w 150"/>
              <a:gd name="T23" fmla="*/ 74 h 90"/>
              <a:gd name="T24" fmla="*/ 128 w 150"/>
              <a:gd name="T25" fmla="*/ 80 h 90"/>
              <a:gd name="T26" fmla="*/ 116 w 150"/>
              <a:gd name="T27" fmla="*/ 84 h 90"/>
              <a:gd name="T28" fmla="*/ 104 w 150"/>
              <a:gd name="T29" fmla="*/ 88 h 90"/>
              <a:gd name="T30" fmla="*/ 90 w 150"/>
              <a:gd name="T31" fmla="*/ 90 h 90"/>
              <a:gd name="T32" fmla="*/ 74 w 150"/>
              <a:gd name="T33" fmla="*/ 90 h 90"/>
              <a:gd name="T34" fmla="*/ 60 w 150"/>
              <a:gd name="T35" fmla="*/ 90 h 90"/>
              <a:gd name="T36" fmla="*/ 44 w 150"/>
              <a:gd name="T37" fmla="*/ 88 h 90"/>
              <a:gd name="T38" fmla="*/ 32 w 150"/>
              <a:gd name="T39" fmla="*/ 84 h 90"/>
              <a:gd name="T40" fmla="*/ 22 w 150"/>
              <a:gd name="T41" fmla="*/ 80 h 90"/>
              <a:gd name="T42" fmla="*/ 12 w 150"/>
              <a:gd name="T43" fmla="*/ 74 h 90"/>
              <a:gd name="T44" fmla="*/ 6 w 150"/>
              <a:gd name="T45" fmla="*/ 66 h 90"/>
              <a:gd name="T46" fmla="*/ 0 w 150"/>
              <a:gd name="T47" fmla="*/ 60 h 90"/>
              <a:gd name="T48" fmla="*/ 0 w 150"/>
              <a:gd name="T49" fmla="*/ 52 h 90"/>
              <a:gd name="T50" fmla="*/ 0 w 150"/>
              <a:gd name="T51" fmla="*/ 44 h 90"/>
              <a:gd name="T52" fmla="*/ 6 w 150"/>
              <a:gd name="T53" fmla="*/ 34 h 90"/>
              <a:gd name="T54" fmla="*/ 12 w 150"/>
              <a:gd name="T55" fmla="*/ 26 h 90"/>
              <a:gd name="T56" fmla="*/ 22 w 150"/>
              <a:gd name="T57" fmla="*/ 18 h 90"/>
              <a:gd name="T58" fmla="*/ 32 w 150"/>
              <a:gd name="T59" fmla="*/ 10 h 90"/>
              <a:gd name="T60" fmla="*/ 44 w 150"/>
              <a:gd name="T61" fmla="*/ 4 h 90"/>
              <a:gd name="T62" fmla="*/ 60 w 150"/>
              <a:gd name="T63" fmla="*/ 2 h 90"/>
              <a:gd name="T64" fmla="*/ 74 w 150"/>
              <a:gd name="T65" fmla="*/ 0 h 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0"/>
              <a:gd name="T100" fmla="*/ 0 h 90"/>
              <a:gd name="T101" fmla="*/ 150 w 150"/>
              <a:gd name="T102" fmla="*/ 90 h 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0" h="90">
                <a:moveTo>
                  <a:pt x="74" y="0"/>
                </a:moveTo>
                <a:lnTo>
                  <a:pt x="90" y="2"/>
                </a:lnTo>
                <a:lnTo>
                  <a:pt x="104" y="4"/>
                </a:lnTo>
                <a:lnTo>
                  <a:pt x="116" y="10"/>
                </a:lnTo>
                <a:lnTo>
                  <a:pt x="128" y="18"/>
                </a:lnTo>
                <a:lnTo>
                  <a:pt x="136" y="26"/>
                </a:lnTo>
                <a:lnTo>
                  <a:pt x="144" y="34"/>
                </a:lnTo>
                <a:lnTo>
                  <a:pt x="148" y="44"/>
                </a:lnTo>
                <a:lnTo>
                  <a:pt x="150" y="52"/>
                </a:lnTo>
                <a:lnTo>
                  <a:pt x="148" y="60"/>
                </a:lnTo>
                <a:lnTo>
                  <a:pt x="144" y="66"/>
                </a:lnTo>
                <a:lnTo>
                  <a:pt x="136" y="74"/>
                </a:lnTo>
                <a:lnTo>
                  <a:pt x="128" y="80"/>
                </a:lnTo>
                <a:lnTo>
                  <a:pt x="116" y="84"/>
                </a:lnTo>
                <a:lnTo>
                  <a:pt x="104" y="88"/>
                </a:lnTo>
                <a:lnTo>
                  <a:pt x="90" y="90"/>
                </a:lnTo>
                <a:lnTo>
                  <a:pt x="74" y="90"/>
                </a:lnTo>
                <a:lnTo>
                  <a:pt x="60" y="90"/>
                </a:lnTo>
                <a:lnTo>
                  <a:pt x="44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4" y="4"/>
                </a:lnTo>
                <a:lnTo>
                  <a:pt x="60" y="2"/>
                </a:lnTo>
                <a:lnTo>
                  <a:pt x="74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Freeform 149"/>
          <p:cNvSpPr>
            <a:spLocks/>
          </p:cNvSpPr>
          <p:nvPr/>
        </p:nvSpPr>
        <p:spPr bwMode="auto">
          <a:xfrm>
            <a:off x="5019675" y="3831548"/>
            <a:ext cx="203200" cy="123825"/>
          </a:xfrm>
          <a:custGeom>
            <a:avLst/>
            <a:gdLst>
              <a:gd name="T0" fmla="*/ 64 w 128"/>
              <a:gd name="T1" fmla="*/ 0 h 78"/>
              <a:gd name="T2" fmla="*/ 78 w 128"/>
              <a:gd name="T3" fmla="*/ 2 h 78"/>
              <a:gd name="T4" fmla="*/ 90 w 128"/>
              <a:gd name="T5" fmla="*/ 6 h 78"/>
              <a:gd name="T6" fmla="*/ 100 w 128"/>
              <a:gd name="T7" fmla="*/ 10 h 78"/>
              <a:gd name="T8" fmla="*/ 110 w 128"/>
              <a:gd name="T9" fmla="*/ 16 h 78"/>
              <a:gd name="T10" fmla="*/ 118 w 128"/>
              <a:gd name="T11" fmla="*/ 22 h 78"/>
              <a:gd name="T12" fmla="*/ 124 w 128"/>
              <a:gd name="T13" fmla="*/ 30 h 78"/>
              <a:gd name="T14" fmla="*/ 126 w 128"/>
              <a:gd name="T15" fmla="*/ 38 h 78"/>
              <a:gd name="T16" fmla="*/ 128 w 128"/>
              <a:gd name="T17" fmla="*/ 44 h 78"/>
              <a:gd name="T18" fmla="*/ 126 w 128"/>
              <a:gd name="T19" fmla="*/ 52 h 78"/>
              <a:gd name="T20" fmla="*/ 124 w 128"/>
              <a:gd name="T21" fmla="*/ 58 h 78"/>
              <a:gd name="T22" fmla="*/ 118 w 128"/>
              <a:gd name="T23" fmla="*/ 64 h 78"/>
              <a:gd name="T24" fmla="*/ 110 w 128"/>
              <a:gd name="T25" fmla="*/ 68 h 78"/>
              <a:gd name="T26" fmla="*/ 100 w 128"/>
              <a:gd name="T27" fmla="*/ 72 h 78"/>
              <a:gd name="T28" fmla="*/ 90 w 128"/>
              <a:gd name="T29" fmla="*/ 76 h 78"/>
              <a:gd name="T30" fmla="*/ 78 w 128"/>
              <a:gd name="T31" fmla="*/ 78 h 78"/>
              <a:gd name="T32" fmla="*/ 64 w 128"/>
              <a:gd name="T33" fmla="*/ 78 h 78"/>
              <a:gd name="T34" fmla="*/ 52 w 128"/>
              <a:gd name="T35" fmla="*/ 78 h 78"/>
              <a:gd name="T36" fmla="*/ 40 w 128"/>
              <a:gd name="T37" fmla="*/ 76 h 78"/>
              <a:gd name="T38" fmla="*/ 28 w 128"/>
              <a:gd name="T39" fmla="*/ 72 h 78"/>
              <a:gd name="T40" fmla="*/ 20 w 128"/>
              <a:gd name="T41" fmla="*/ 68 h 78"/>
              <a:gd name="T42" fmla="*/ 12 w 128"/>
              <a:gd name="T43" fmla="*/ 64 h 78"/>
              <a:gd name="T44" fmla="*/ 6 w 128"/>
              <a:gd name="T45" fmla="*/ 58 h 78"/>
              <a:gd name="T46" fmla="*/ 2 w 128"/>
              <a:gd name="T47" fmla="*/ 52 h 78"/>
              <a:gd name="T48" fmla="*/ 0 w 128"/>
              <a:gd name="T49" fmla="*/ 44 h 78"/>
              <a:gd name="T50" fmla="*/ 2 w 128"/>
              <a:gd name="T51" fmla="*/ 38 h 78"/>
              <a:gd name="T52" fmla="*/ 6 w 128"/>
              <a:gd name="T53" fmla="*/ 30 h 78"/>
              <a:gd name="T54" fmla="*/ 12 w 128"/>
              <a:gd name="T55" fmla="*/ 22 h 78"/>
              <a:gd name="T56" fmla="*/ 20 w 128"/>
              <a:gd name="T57" fmla="*/ 16 h 78"/>
              <a:gd name="T58" fmla="*/ 28 w 128"/>
              <a:gd name="T59" fmla="*/ 10 h 78"/>
              <a:gd name="T60" fmla="*/ 40 w 128"/>
              <a:gd name="T61" fmla="*/ 6 h 78"/>
              <a:gd name="T62" fmla="*/ 52 w 128"/>
              <a:gd name="T63" fmla="*/ 2 h 78"/>
              <a:gd name="T64" fmla="*/ 64 w 128"/>
              <a:gd name="T65" fmla="*/ 0 h 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8"/>
              <a:gd name="T100" fmla="*/ 0 h 78"/>
              <a:gd name="T101" fmla="*/ 128 w 128"/>
              <a:gd name="T102" fmla="*/ 78 h 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8" h="78">
                <a:moveTo>
                  <a:pt x="64" y="0"/>
                </a:moveTo>
                <a:lnTo>
                  <a:pt x="78" y="2"/>
                </a:lnTo>
                <a:lnTo>
                  <a:pt x="90" y="6"/>
                </a:lnTo>
                <a:lnTo>
                  <a:pt x="100" y="10"/>
                </a:lnTo>
                <a:lnTo>
                  <a:pt x="110" y="16"/>
                </a:lnTo>
                <a:lnTo>
                  <a:pt x="118" y="22"/>
                </a:lnTo>
                <a:lnTo>
                  <a:pt x="124" y="30"/>
                </a:lnTo>
                <a:lnTo>
                  <a:pt x="126" y="38"/>
                </a:lnTo>
                <a:lnTo>
                  <a:pt x="128" y="44"/>
                </a:lnTo>
                <a:lnTo>
                  <a:pt x="126" y="52"/>
                </a:lnTo>
                <a:lnTo>
                  <a:pt x="124" y="58"/>
                </a:lnTo>
                <a:lnTo>
                  <a:pt x="118" y="64"/>
                </a:lnTo>
                <a:lnTo>
                  <a:pt x="110" y="68"/>
                </a:lnTo>
                <a:lnTo>
                  <a:pt x="100" y="72"/>
                </a:lnTo>
                <a:lnTo>
                  <a:pt x="90" y="76"/>
                </a:lnTo>
                <a:lnTo>
                  <a:pt x="78" y="78"/>
                </a:lnTo>
                <a:lnTo>
                  <a:pt x="64" y="78"/>
                </a:lnTo>
                <a:lnTo>
                  <a:pt x="52" y="78"/>
                </a:lnTo>
                <a:lnTo>
                  <a:pt x="40" y="76"/>
                </a:lnTo>
                <a:lnTo>
                  <a:pt x="28" y="72"/>
                </a:lnTo>
                <a:lnTo>
                  <a:pt x="20" y="68"/>
                </a:lnTo>
                <a:lnTo>
                  <a:pt x="12" y="64"/>
                </a:lnTo>
                <a:lnTo>
                  <a:pt x="6" y="58"/>
                </a:lnTo>
                <a:lnTo>
                  <a:pt x="2" y="52"/>
                </a:lnTo>
                <a:lnTo>
                  <a:pt x="0" y="44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28" y="10"/>
                </a:lnTo>
                <a:lnTo>
                  <a:pt x="40" y="6"/>
                </a:lnTo>
                <a:lnTo>
                  <a:pt x="52" y="2"/>
                </a:lnTo>
                <a:lnTo>
                  <a:pt x="64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Freeform 150"/>
          <p:cNvSpPr>
            <a:spLocks/>
          </p:cNvSpPr>
          <p:nvPr/>
        </p:nvSpPr>
        <p:spPr bwMode="auto">
          <a:xfrm>
            <a:off x="5038725" y="3834723"/>
            <a:ext cx="165100" cy="101600"/>
          </a:xfrm>
          <a:custGeom>
            <a:avLst/>
            <a:gdLst>
              <a:gd name="T0" fmla="*/ 52 w 104"/>
              <a:gd name="T1" fmla="*/ 0 h 64"/>
              <a:gd name="T2" fmla="*/ 64 w 104"/>
              <a:gd name="T3" fmla="*/ 0 h 64"/>
              <a:gd name="T4" fmla="*/ 72 w 104"/>
              <a:gd name="T5" fmla="*/ 4 h 64"/>
              <a:gd name="T6" fmla="*/ 82 w 104"/>
              <a:gd name="T7" fmla="*/ 8 h 64"/>
              <a:gd name="T8" fmla="*/ 90 w 104"/>
              <a:gd name="T9" fmla="*/ 12 h 64"/>
              <a:gd name="T10" fmla="*/ 96 w 104"/>
              <a:gd name="T11" fmla="*/ 18 h 64"/>
              <a:gd name="T12" fmla="*/ 100 w 104"/>
              <a:gd name="T13" fmla="*/ 24 h 64"/>
              <a:gd name="T14" fmla="*/ 104 w 104"/>
              <a:gd name="T15" fmla="*/ 30 h 64"/>
              <a:gd name="T16" fmla="*/ 104 w 104"/>
              <a:gd name="T17" fmla="*/ 36 h 64"/>
              <a:gd name="T18" fmla="*/ 104 w 104"/>
              <a:gd name="T19" fmla="*/ 42 h 64"/>
              <a:gd name="T20" fmla="*/ 100 w 104"/>
              <a:gd name="T21" fmla="*/ 46 h 64"/>
              <a:gd name="T22" fmla="*/ 96 w 104"/>
              <a:gd name="T23" fmla="*/ 52 h 64"/>
              <a:gd name="T24" fmla="*/ 90 w 104"/>
              <a:gd name="T25" fmla="*/ 56 h 64"/>
              <a:gd name="T26" fmla="*/ 72 w 104"/>
              <a:gd name="T27" fmla="*/ 62 h 64"/>
              <a:gd name="T28" fmla="*/ 52 w 104"/>
              <a:gd name="T29" fmla="*/ 64 h 64"/>
              <a:gd name="T30" fmla="*/ 32 w 104"/>
              <a:gd name="T31" fmla="*/ 62 h 64"/>
              <a:gd name="T32" fmla="*/ 16 w 104"/>
              <a:gd name="T33" fmla="*/ 56 h 64"/>
              <a:gd name="T34" fmla="*/ 10 w 104"/>
              <a:gd name="T35" fmla="*/ 52 h 64"/>
              <a:gd name="T36" fmla="*/ 4 w 104"/>
              <a:gd name="T37" fmla="*/ 46 h 64"/>
              <a:gd name="T38" fmla="*/ 2 w 104"/>
              <a:gd name="T39" fmla="*/ 42 h 64"/>
              <a:gd name="T40" fmla="*/ 0 w 104"/>
              <a:gd name="T41" fmla="*/ 36 h 64"/>
              <a:gd name="T42" fmla="*/ 2 w 104"/>
              <a:gd name="T43" fmla="*/ 30 h 64"/>
              <a:gd name="T44" fmla="*/ 4 w 104"/>
              <a:gd name="T45" fmla="*/ 24 h 64"/>
              <a:gd name="T46" fmla="*/ 10 w 104"/>
              <a:gd name="T47" fmla="*/ 18 h 64"/>
              <a:gd name="T48" fmla="*/ 16 w 104"/>
              <a:gd name="T49" fmla="*/ 12 h 64"/>
              <a:gd name="T50" fmla="*/ 24 w 104"/>
              <a:gd name="T51" fmla="*/ 8 h 64"/>
              <a:gd name="T52" fmla="*/ 32 w 104"/>
              <a:gd name="T53" fmla="*/ 4 h 64"/>
              <a:gd name="T54" fmla="*/ 42 w 104"/>
              <a:gd name="T55" fmla="*/ 0 h 64"/>
              <a:gd name="T56" fmla="*/ 52 w 104"/>
              <a:gd name="T57" fmla="*/ 0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4"/>
              <a:gd name="T88" fmla="*/ 0 h 64"/>
              <a:gd name="T89" fmla="*/ 104 w 104"/>
              <a:gd name="T90" fmla="*/ 64 h 6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4" h="64">
                <a:moveTo>
                  <a:pt x="52" y="0"/>
                </a:moveTo>
                <a:lnTo>
                  <a:pt x="64" y="0"/>
                </a:lnTo>
                <a:lnTo>
                  <a:pt x="72" y="4"/>
                </a:lnTo>
                <a:lnTo>
                  <a:pt x="82" y="8"/>
                </a:lnTo>
                <a:lnTo>
                  <a:pt x="90" y="12"/>
                </a:lnTo>
                <a:lnTo>
                  <a:pt x="96" y="18"/>
                </a:lnTo>
                <a:lnTo>
                  <a:pt x="100" y="24"/>
                </a:lnTo>
                <a:lnTo>
                  <a:pt x="104" y="30"/>
                </a:lnTo>
                <a:lnTo>
                  <a:pt x="104" y="36"/>
                </a:lnTo>
                <a:lnTo>
                  <a:pt x="104" y="42"/>
                </a:lnTo>
                <a:lnTo>
                  <a:pt x="100" y="46"/>
                </a:lnTo>
                <a:lnTo>
                  <a:pt x="96" y="52"/>
                </a:lnTo>
                <a:lnTo>
                  <a:pt x="90" y="56"/>
                </a:lnTo>
                <a:lnTo>
                  <a:pt x="72" y="62"/>
                </a:lnTo>
                <a:lnTo>
                  <a:pt x="52" y="64"/>
                </a:lnTo>
                <a:lnTo>
                  <a:pt x="32" y="62"/>
                </a:lnTo>
                <a:lnTo>
                  <a:pt x="16" y="56"/>
                </a:lnTo>
                <a:lnTo>
                  <a:pt x="10" y="52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2" y="30"/>
                </a:lnTo>
                <a:lnTo>
                  <a:pt x="4" y="24"/>
                </a:lnTo>
                <a:lnTo>
                  <a:pt x="10" y="18"/>
                </a:lnTo>
                <a:lnTo>
                  <a:pt x="16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2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Freeform 151"/>
          <p:cNvSpPr>
            <a:spLocks/>
          </p:cNvSpPr>
          <p:nvPr/>
        </p:nvSpPr>
        <p:spPr bwMode="auto">
          <a:xfrm>
            <a:off x="5057775" y="3837898"/>
            <a:ext cx="130175" cy="76200"/>
          </a:xfrm>
          <a:custGeom>
            <a:avLst/>
            <a:gdLst>
              <a:gd name="T0" fmla="*/ 40 w 82"/>
              <a:gd name="T1" fmla="*/ 0 h 48"/>
              <a:gd name="T2" fmla="*/ 48 w 82"/>
              <a:gd name="T3" fmla="*/ 0 h 48"/>
              <a:gd name="T4" fmla="*/ 56 w 82"/>
              <a:gd name="T5" fmla="*/ 2 h 48"/>
              <a:gd name="T6" fmla="*/ 70 w 82"/>
              <a:gd name="T7" fmla="*/ 8 h 48"/>
              <a:gd name="T8" fmla="*/ 78 w 82"/>
              <a:gd name="T9" fmla="*/ 18 h 48"/>
              <a:gd name="T10" fmla="*/ 80 w 82"/>
              <a:gd name="T11" fmla="*/ 22 h 48"/>
              <a:gd name="T12" fmla="*/ 82 w 82"/>
              <a:gd name="T13" fmla="*/ 28 h 48"/>
              <a:gd name="T14" fmla="*/ 80 w 82"/>
              <a:gd name="T15" fmla="*/ 32 h 48"/>
              <a:gd name="T16" fmla="*/ 78 w 82"/>
              <a:gd name="T17" fmla="*/ 36 h 48"/>
              <a:gd name="T18" fmla="*/ 70 w 82"/>
              <a:gd name="T19" fmla="*/ 42 h 48"/>
              <a:gd name="T20" fmla="*/ 56 w 82"/>
              <a:gd name="T21" fmla="*/ 46 h 48"/>
              <a:gd name="T22" fmla="*/ 40 w 82"/>
              <a:gd name="T23" fmla="*/ 48 h 48"/>
              <a:gd name="T24" fmla="*/ 24 w 82"/>
              <a:gd name="T25" fmla="*/ 46 h 48"/>
              <a:gd name="T26" fmla="*/ 12 w 82"/>
              <a:gd name="T27" fmla="*/ 42 h 48"/>
              <a:gd name="T28" fmla="*/ 4 w 82"/>
              <a:gd name="T29" fmla="*/ 36 h 48"/>
              <a:gd name="T30" fmla="*/ 0 w 82"/>
              <a:gd name="T31" fmla="*/ 32 h 48"/>
              <a:gd name="T32" fmla="*/ 0 w 82"/>
              <a:gd name="T33" fmla="*/ 28 h 48"/>
              <a:gd name="T34" fmla="*/ 0 w 82"/>
              <a:gd name="T35" fmla="*/ 22 h 48"/>
              <a:gd name="T36" fmla="*/ 4 w 82"/>
              <a:gd name="T37" fmla="*/ 18 h 48"/>
              <a:gd name="T38" fmla="*/ 12 w 82"/>
              <a:gd name="T39" fmla="*/ 8 h 48"/>
              <a:gd name="T40" fmla="*/ 24 w 82"/>
              <a:gd name="T41" fmla="*/ 2 h 48"/>
              <a:gd name="T42" fmla="*/ 32 w 82"/>
              <a:gd name="T43" fmla="*/ 0 h 48"/>
              <a:gd name="T44" fmla="*/ 40 w 82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"/>
              <a:gd name="T70" fmla="*/ 0 h 48"/>
              <a:gd name="T71" fmla="*/ 82 w 82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70" y="8"/>
                </a:lnTo>
                <a:lnTo>
                  <a:pt x="78" y="18"/>
                </a:lnTo>
                <a:lnTo>
                  <a:pt x="80" y="22"/>
                </a:lnTo>
                <a:lnTo>
                  <a:pt x="82" y="28"/>
                </a:lnTo>
                <a:lnTo>
                  <a:pt x="80" y="32"/>
                </a:lnTo>
                <a:lnTo>
                  <a:pt x="78" y="36"/>
                </a:lnTo>
                <a:lnTo>
                  <a:pt x="70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4" y="36"/>
                </a:lnTo>
                <a:lnTo>
                  <a:pt x="0" y="32"/>
                </a:lnTo>
                <a:lnTo>
                  <a:pt x="0" y="28"/>
                </a:lnTo>
                <a:lnTo>
                  <a:pt x="0" y="22"/>
                </a:lnTo>
                <a:lnTo>
                  <a:pt x="4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Freeform 152"/>
          <p:cNvSpPr>
            <a:spLocks/>
          </p:cNvSpPr>
          <p:nvPr/>
        </p:nvSpPr>
        <p:spPr bwMode="auto">
          <a:xfrm>
            <a:off x="5076825" y="3837898"/>
            <a:ext cx="92075" cy="57150"/>
          </a:xfrm>
          <a:custGeom>
            <a:avLst/>
            <a:gdLst>
              <a:gd name="T0" fmla="*/ 28 w 58"/>
              <a:gd name="T1" fmla="*/ 36 h 36"/>
              <a:gd name="T2" fmla="*/ 40 w 58"/>
              <a:gd name="T3" fmla="*/ 34 h 36"/>
              <a:gd name="T4" fmla="*/ 50 w 58"/>
              <a:gd name="T5" fmla="*/ 32 h 36"/>
              <a:gd name="T6" fmla="*/ 56 w 58"/>
              <a:gd name="T7" fmla="*/ 26 h 36"/>
              <a:gd name="T8" fmla="*/ 58 w 58"/>
              <a:gd name="T9" fmla="*/ 20 h 36"/>
              <a:gd name="T10" fmla="*/ 56 w 58"/>
              <a:gd name="T11" fmla="*/ 14 h 36"/>
              <a:gd name="T12" fmla="*/ 50 w 58"/>
              <a:gd name="T13" fmla="*/ 6 h 36"/>
              <a:gd name="T14" fmla="*/ 40 w 58"/>
              <a:gd name="T15" fmla="*/ 2 h 36"/>
              <a:gd name="T16" fmla="*/ 28 w 58"/>
              <a:gd name="T17" fmla="*/ 0 h 36"/>
              <a:gd name="T18" fmla="*/ 18 w 58"/>
              <a:gd name="T19" fmla="*/ 2 h 36"/>
              <a:gd name="T20" fmla="*/ 8 w 58"/>
              <a:gd name="T21" fmla="*/ 6 h 36"/>
              <a:gd name="T22" fmla="*/ 2 w 58"/>
              <a:gd name="T23" fmla="*/ 14 h 36"/>
              <a:gd name="T24" fmla="*/ 0 w 58"/>
              <a:gd name="T25" fmla="*/ 20 h 36"/>
              <a:gd name="T26" fmla="*/ 2 w 58"/>
              <a:gd name="T27" fmla="*/ 26 h 36"/>
              <a:gd name="T28" fmla="*/ 8 w 58"/>
              <a:gd name="T29" fmla="*/ 32 h 36"/>
              <a:gd name="T30" fmla="*/ 18 w 58"/>
              <a:gd name="T31" fmla="*/ 34 h 36"/>
              <a:gd name="T32" fmla="*/ 28 w 58"/>
              <a:gd name="T33" fmla="*/ 36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36"/>
              <a:gd name="T53" fmla="*/ 58 w 58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36">
                <a:moveTo>
                  <a:pt x="28" y="36"/>
                </a:moveTo>
                <a:lnTo>
                  <a:pt x="40" y="34"/>
                </a:lnTo>
                <a:lnTo>
                  <a:pt x="50" y="32"/>
                </a:lnTo>
                <a:lnTo>
                  <a:pt x="56" y="26"/>
                </a:lnTo>
                <a:lnTo>
                  <a:pt x="58" y="20"/>
                </a:lnTo>
                <a:lnTo>
                  <a:pt x="56" y="14"/>
                </a:lnTo>
                <a:lnTo>
                  <a:pt x="50" y="6"/>
                </a:lnTo>
                <a:lnTo>
                  <a:pt x="40" y="2"/>
                </a:lnTo>
                <a:lnTo>
                  <a:pt x="28" y="0"/>
                </a:lnTo>
                <a:lnTo>
                  <a:pt x="18" y="2"/>
                </a:lnTo>
                <a:lnTo>
                  <a:pt x="8" y="6"/>
                </a:lnTo>
                <a:lnTo>
                  <a:pt x="2" y="14"/>
                </a:lnTo>
                <a:lnTo>
                  <a:pt x="0" y="20"/>
                </a:lnTo>
                <a:lnTo>
                  <a:pt x="2" y="26"/>
                </a:lnTo>
                <a:lnTo>
                  <a:pt x="8" y="32"/>
                </a:lnTo>
                <a:lnTo>
                  <a:pt x="18" y="34"/>
                </a:lnTo>
                <a:lnTo>
                  <a:pt x="28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Freeform 153"/>
          <p:cNvSpPr>
            <a:spLocks/>
          </p:cNvSpPr>
          <p:nvPr/>
        </p:nvSpPr>
        <p:spPr bwMode="auto">
          <a:xfrm>
            <a:off x="5508625" y="4310973"/>
            <a:ext cx="403225" cy="209550"/>
          </a:xfrm>
          <a:custGeom>
            <a:avLst/>
            <a:gdLst>
              <a:gd name="T0" fmla="*/ 126 w 254"/>
              <a:gd name="T1" fmla="*/ 132 h 132"/>
              <a:gd name="T2" fmla="*/ 152 w 254"/>
              <a:gd name="T3" fmla="*/ 132 h 132"/>
              <a:gd name="T4" fmla="*/ 176 w 254"/>
              <a:gd name="T5" fmla="*/ 128 h 132"/>
              <a:gd name="T6" fmla="*/ 198 w 254"/>
              <a:gd name="T7" fmla="*/ 122 h 132"/>
              <a:gd name="T8" fmla="*/ 216 w 254"/>
              <a:gd name="T9" fmla="*/ 114 h 132"/>
              <a:gd name="T10" fmla="*/ 232 w 254"/>
              <a:gd name="T11" fmla="*/ 104 h 132"/>
              <a:gd name="T12" fmla="*/ 244 w 254"/>
              <a:gd name="T13" fmla="*/ 92 h 132"/>
              <a:gd name="T14" fmla="*/ 250 w 254"/>
              <a:gd name="T15" fmla="*/ 80 h 132"/>
              <a:gd name="T16" fmla="*/ 252 w 254"/>
              <a:gd name="T17" fmla="*/ 74 h 132"/>
              <a:gd name="T18" fmla="*/ 254 w 254"/>
              <a:gd name="T19" fmla="*/ 66 h 132"/>
              <a:gd name="T20" fmla="*/ 252 w 254"/>
              <a:gd name="T21" fmla="*/ 60 h 132"/>
              <a:gd name="T22" fmla="*/ 250 w 254"/>
              <a:gd name="T23" fmla="*/ 54 h 132"/>
              <a:gd name="T24" fmla="*/ 244 w 254"/>
              <a:gd name="T25" fmla="*/ 40 h 132"/>
              <a:gd name="T26" fmla="*/ 232 w 254"/>
              <a:gd name="T27" fmla="*/ 30 h 132"/>
              <a:gd name="T28" fmla="*/ 216 w 254"/>
              <a:gd name="T29" fmla="*/ 20 h 132"/>
              <a:gd name="T30" fmla="*/ 198 w 254"/>
              <a:gd name="T31" fmla="*/ 12 h 132"/>
              <a:gd name="T32" fmla="*/ 176 w 254"/>
              <a:gd name="T33" fmla="*/ 6 h 132"/>
              <a:gd name="T34" fmla="*/ 152 w 254"/>
              <a:gd name="T35" fmla="*/ 2 h 132"/>
              <a:gd name="T36" fmla="*/ 126 w 254"/>
              <a:gd name="T37" fmla="*/ 0 h 132"/>
              <a:gd name="T38" fmla="*/ 100 w 254"/>
              <a:gd name="T39" fmla="*/ 2 h 132"/>
              <a:gd name="T40" fmla="*/ 76 w 254"/>
              <a:gd name="T41" fmla="*/ 6 h 132"/>
              <a:gd name="T42" fmla="*/ 56 w 254"/>
              <a:gd name="T43" fmla="*/ 12 h 132"/>
              <a:gd name="T44" fmla="*/ 36 w 254"/>
              <a:gd name="T45" fmla="*/ 20 h 132"/>
              <a:gd name="T46" fmla="*/ 22 w 254"/>
              <a:gd name="T47" fmla="*/ 30 h 132"/>
              <a:gd name="T48" fmla="*/ 10 w 254"/>
              <a:gd name="T49" fmla="*/ 40 h 132"/>
              <a:gd name="T50" fmla="*/ 2 w 254"/>
              <a:gd name="T51" fmla="*/ 54 h 132"/>
              <a:gd name="T52" fmla="*/ 0 w 254"/>
              <a:gd name="T53" fmla="*/ 60 h 132"/>
              <a:gd name="T54" fmla="*/ 0 w 254"/>
              <a:gd name="T55" fmla="*/ 66 h 132"/>
              <a:gd name="T56" fmla="*/ 0 w 254"/>
              <a:gd name="T57" fmla="*/ 74 h 132"/>
              <a:gd name="T58" fmla="*/ 2 w 254"/>
              <a:gd name="T59" fmla="*/ 80 h 132"/>
              <a:gd name="T60" fmla="*/ 10 w 254"/>
              <a:gd name="T61" fmla="*/ 92 h 132"/>
              <a:gd name="T62" fmla="*/ 22 w 254"/>
              <a:gd name="T63" fmla="*/ 104 h 132"/>
              <a:gd name="T64" fmla="*/ 36 w 254"/>
              <a:gd name="T65" fmla="*/ 114 h 132"/>
              <a:gd name="T66" fmla="*/ 56 w 254"/>
              <a:gd name="T67" fmla="*/ 122 h 132"/>
              <a:gd name="T68" fmla="*/ 76 w 254"/>
              <a:gd name="T69" fmla="*/ 128 h 132"/>
              <a:gd name="T70" fmla="*/ 100 w 254"/>
              <a:gd name="T71" fmla="*/ 132 h 132"/>
              <a:gd name="T72" fmla="*/ 126 w 254"/>
              <a:gd name="T73" fmla="*/ 132 h 1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4"/>
              <a:gd name="T112" fmla="*/ 0 h 132"/>
              <a:gd name="T113" fmla="*/ 254 w 254"/>
              <a:gd name="T114" fmla="*/ 132 h 13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4" h="132">
                <a:moveTo>
                  <a:pt x="126" y="132"/>
                </a:moveTo>
                <a:lnTo>
                  <a:pt x="152" y="132"/>
                </a:lnTo>
                <a:lnTo>
                  <a:pt x="176" y="128"/>
                </a:lnTo>
                <a:lnTo>
                  <a:pt x="198" y="122"/>
                </a:lnTo>
                <a:lnTo>
                  <a:pt x="216" y="114"/>
                </a:lnTo>
                <a:lnTo>
                  <a:pt x="232" y="104"/>
                </a:lnTo>
                <a:lnTo>
                  <a:pt x="244" y="92"/>
                </a:lnTo>
                <a:lnTo>
                  <a:pt x="250" y="80"/>
                </a:lnTo>
                <a:lnTo>
                  <a:pt x="252" y="74"/>
                </a:lnTo>
                <a:lnTo>
                  <a:pt x="254" y="66"/>
                </a:lnTo>
                <a:lnTo>
                  <a:pt x="252" y="60"/>
                </a:lnTo>
                <a:lnTo>
                  <a:pt x="250" y="54"/>
                </a:lnTo>
                <a:lnTo>
                  <a:pt x="244" y="40"/>
                </a:lnTo>
                <a:lnTo>
                  <a:pt x="232" y="30"/>
                </a:lnTo>
                <a:lnTo>
                  <a:pt x="216" y="20"/>
                </a:lnTo>
                <a:lnTo>
                  <a:pt x="198" y="12"/>
                </a:lnTo>
                <a:lnTo>
                  <a:pt x="176" y="6"/>
                </a:lnTo>
                <a:lnTo>
                  <a:pt x="152" y="2"/>
                </a:lnTo>
                <a:lnTo>
                  <a:pt x="126" y="0"/>
                </a:lnTo>
                <a:lnTo>
                  <a:pt x="100" y="2"/>
                </a:lnTo>
                <a:lnTo>
                  <a:pt x="76" y="6"/>
                </a:lnTo>
                <a:lnTo>
                  <a:pt x="56" y="12"/>
                </a:lnTo>
                <a:lnTo>
                  <a:pt x="36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6" y="114"/>
                </a:lnTo>
                <a:lnTo>
                  <a:pt x="56" y="122"/>
                </a:lnTo>
                <a:lnTo>
                  <a:pt x="76" y="128"/>
                </a:lnTo>
                <a:lnTo>
                  <a:pt x="100" y="132"/>
                </a:lnTo>
                <a:lnTo>
                  <a:pt x="126" y="132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Freeform 154"/>
          <p:cNvSpPr>
            <a:spLocks/>
          </p:cNvSpPr>
          <p:nvPr/>
        </p:nvSpPr>
        <p:spPr bwMode="auto">
          <a:xfrm>
            <a:off x="5546725" y="4288748"/>
            <a:ext cx="327025" cy="200025"/>
          </a:xfrm>
          <a:custGeom>
            <a:avLst/>
            <a:gdLst>
              <a:gd name="T0" fmla="*/ 102 w 206"/>
              <a:gd name="T1" fmla="*/ 126 h 126"/>
              <a:gd name="T2" fmla="*/ 124 w 206"/>
              <a:gd name="T3" fmla="*/ 124 h 126"/>
              <a:gd name="T4" fmla="*/ 142 w 206"/>
              <a:gd name="T5" fmla="*/ 120 h 126"/>
              <a:gd name="T6" fmla="*/ 160 w 206"/>
              <a:gd name="T7" fmla="*/ 116 h 126"/>
              <a:gd name="T8" fmla="*/ 176 w 206"/>
              <a:gd name="T9" fmla="*/ 110 h 126"/>
              <a:gd name="T10" fmla="*/ 188 w 206"/>
              <a:gd name="T11" fmla="*/ 102 h 126"/>
              <a:gd name="T12" fmla="*/ 198 w 206"/>
              <a:gd name="T13" fmla="*/ 92 h 126"/>
              <a:gd name="T14" fmla="*/ 204 w 206"/>
              <a:gd name="T15" fmla="*/ 82 h 126"/>
              <a:gd name="T16" fmla="*/ 206 w 206"/>
              <a:gd name="T17" fmla="*/ 72 h 126"/>
              <a:gd name="T18" fmla="*/ 204 w 206"/>
              <a:gd name="T19" fmla="*/ 60 h 126"/>
              <a:gd name="T20" fmla="*/ 198 w 206"/>
              <a:gd name="T21" fmla="*/ 48 h 126"/>
              <a:gd name="T22" fmla="*/ 188 w 206"/>
              <a:gd name="T23" fmla="*/ 36 h 126"/>
              <a:gd name="T24" fmla="*/ 176 w 206"/>
              <a:gd name="T25" fmla="*/ 24 h 126"/>
              <a:gd name="T26" fmla="*/ 160 w 206"/>
              <a:gd name="T27" fmla="*/ 16 h 126"/>
              <a:gd name="T28" fmla="*/ 142 w 206"/>
              <a:gd name="T29" fmla="*/ 8 h 126"/>
              <a:gd name="T30" fmla="*/ 124 w 206"/>
              <a:gd name="T31" fmla="*/ 2 h 126"/>
              <a:gd name="T32" fmla="*/ 102 w 206"/>
              <a:gd name="T33" fmla="*/ 0 h 126"/>
              <a:gd name="T34" fmla="*/ 82 w 206"/>
              <a:gd name="T35" fmla="*/ 2 h 126"/>
              <a:gd name="T36" fmla="*/ 62 w 206"/>
              <a:gd name="T37" fmla="*/ 8 h 126"/>
              <a:gd name="T38" fmla="*/ 46 w 206"/>
              <a:gd name="T39" fmla="*/ 16 h 126"/>
              <a:gd name="T40" fmla="*/ 30 w 206"/>
              <a:gd name="T41" fmla="*/ 24 h 126"/>
              <a:gd name="T42" fmla="*/ 18 w 206"/>
              <a:gd name="T43" fmla="*/ 36 h 126"/>
              <a:gd name="T44" fmla="*/ 8 w 206"/>
              <a:gd name="T45" fmla="*/ 48 h 126"/>
              <a:gd name="T46" fmla="*/ 2 w 206"/>
              <a:gd name="T47" fmla="*/ 60 h 126"/>
              <a:gd name="T48" fmla="*/ 0 w 206"/>
              <a:gd name="T49" fmla="*/ 72 h 126"/>
              <a:gd name="T50" fmla="*/ 2 w 206"/>
              <a:gd name="T51" fmla="*/ 82 h 126"/>
              <a:gd name="T52" fmla="*/ 8 w 206"/>
              <a:gd name="T53" fmla="*/ 92 h 126"/>
              <a:gd name="T54" fmla="*/ 18 w 206"/>
              <a:gd name="T55" fmla="*/ 102 h 126"/>
              <a:gd name="T56" fmla="*/ 30 w 206"/>
              <a:gd name="T57" fmla="*/ 110 h 126"/>
              <a:gd name="T58" fmla="*/ 46 w 206"/>
              <a:gd name="T59" fmla="*/ 116 h 126"/>
              <a:gd name="T60" fmla="*/ 62 w 206"/>
              <a:gd name="T61" fmla="*/ 120 h 126"/>
              <a:gd name="T62" fmla="*/ 82 w 206"/>
              <a:gd name="T63" fmla="*/ 124 h 126"/>
              <a:gd name="T64" fmla="*/ 102 w 206"/>
              <a:gd name="T65" fmla="*/ 126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26"/>
              <a:gd name="T101" fmla="*/ 206 w 206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26">
                <a:moveTo>
                  <a:pt x="102" y="126"/>
                </a:moveTo>
                <a:lnTo>
                  <a:pt x="124" y="124"/>
                </a:lnTo>
                <a:lnTo>
                  <a:pt x="142" y="120"/>
                </a:lnTo>
                <a:lnTo>
                  <a:pt x="160" y="116"/>
                </a:lnTo>
                <a:lnTo>
                  <a:pt x="176" y="110"/>
                </a:lnTo>
                <a:lnTo>
                  <a:pt x="188" y="102"/>
                </a:lnTo>
                <a:lnTo>
                  <a:pt x="198" y="92"/>
                </a:lnTo>
                <a:lnTo>
                  <a:pt x="204" y="82"/>
                </a:lnTo>
                <a:lnTo>
                  <a:pt x="206" y="72"/>
                </a:lnTo>
                <a:lnTo>
                  <a:pt x="204" y="60"/>
                </a:lnTo>
                <a:lnTo>
                  <a:pt x="198" y="48"/>
                </a:lnTo>
                <a:lnTo>
                  <a:pt x="188" y="36"/>
                </a:lnTo>
                <a:lnTo>
                  <a:pt x="176" y="24"/>
                </a:lnTo>
                <a:lnTo>
                  <a:pt x="160" y="16"/>
                </a:lnTo>
                <a:lnTo>
                  <a:pt x="142" y="8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8"/>
                </a:lnTo>
                <a:lnTo>
                  <a:pt x="46" y="16"/>
                </a:lnTo>
                <a:lnTo>
                  <a:pt x="30" y="24"/>
                </a:lnTo>
                <a:lnTo>
                  <a:pt x="18" y="36"/>
                </a:lnTo>
                <a:lnTo>
                  <a:pt x="8" y="48"/>
                </a:lnTo>
                <a:lnTo>
                  <a:pt x="2" y="60"/>
                </a:lnTo>
                <a:lnTo>
                  <a:pt x="0" y="72"/>
                </a:lnTo>
                <a:lnTo>
                  <a:pt x="2" y="82"/>
                </a:lnTo>
                <a:lnTo>
                  <a:pt x="8" y="92"/>
                </a:lnTo>
                <a:lnTo>
                  <a:pt x="18" y="102"/>
                </a:lnTo>
                <a:lnTo>
                  <a:pt x="30" y="110"/>
                </a:lnTo>
                <a:lnTo>
                  <a:pt x="46" y="116"/>
                </a:lnTo>
                <a:lnTo>
                  <a:pt x="62" y="120"/>
                </a:lnTo>
                <a:lnTo>
                  <a:pt x="82" y="124"/>
                </a:lnTo>
                <a:lnTo>
                  <a:pt x="102" y="126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Freeform 155"/>
          <p:cNvSpPr>
            <a:spLocks/>
          </p:cNvSpPr>
          <p:nvPr/>
        </p:nvSpPr>
        <p:spPr bwMode="auto">
          <a:xfrm>
            <a:off x="5562600" y="4291923"/>
            <a:ext cx="295275" cy="180975"/>
          </a:xfrm>
          <a:custGeom>
            <a:avLst/>
            <a:gdLst>
              <a:gd name="T0" fmla="*/ 94 w 186"/>
              <a:gd name="T1" fmla="*/ 0 h 114"/>
              <a:gd name="T2" fmla="*/ 112 w 186"/>
              <a:gd name="T3" fmla="*/ 2 h 114"/>
              <a:gd name="T4" fmla="*/ 130 w 186"/>
              <a:gd name="T5" fmla="*/ 6 h 114"/>
              <a:gd name="T6" fmla="*/ 146 w 186"/>
              <a:gd name="T7" fmla="*/ 12 h 114"/>
              <a:gd name="T8" fmla="*/ 160 w 186"/>
              <a:gd name="T9" fmla="*/ 22 h 114"/>
              <a:gd name="T10" fmla="*/ 170 w 186"/>
              <a:gd name="T11" fmla="*/ 32 h 114"/>
              <a:gd name="T12" fmla="*/ 180 w 186"/>
              <a:gd name="T13" fmla="*/ 42 h 114"/>
              <a:gd name="T14" fmla="*/ 186 w 186"/>
              <a:gd name="T15" fmla="*/ 54 h 114"/>
              <a:gd name="T16" fmla="*/ 186 w 186"/>
              <a:gd name="T17" fmla="*/ 64 h 114"/>
              <a:gd name="T18" fmla="*/ 186 w 186"/>
              <a:gd name="T19" fmla="*/ 74 h 114"/>
              <a:gd name="T20" fmla="*/ 180 w 186"/>
              <a:gd name="T21" fmla="*/ 84 h 114"/>
              <a:gd name="T22" fmla="*/ 170 w 186"/>
              <a:gd name="T23" fmla="*/ 92 h 114"/>
              <a:gd name="T24" fmla="*/ 160 w 186"/>
              <a:gd name="T25" fmla="*/ 98 h 114"/>
              <a:gd name="T26" fmla="*/ 146 w 186"/>
              <a:gd name="T27" fmla="*/ 104 h 114"/>
              <a:gd name="T28" fmla="*/ 130 w 186"/>
              <a:gd name="T29" fmla="*/ 110 h 114"/>
              <a:gd name="T30" fmla="*/ 112 w 186"/>
              <a:gd name="T31" fmla="*/ 112 h 114"/>
              <a:gd name="T32" fmla="*/ 94 w 186"/>
              <a:gd name="T33" fmla="*/ 114 h 114"/>
              <a:gd name="T34" fmla="*/ 74 w 186"/>
              <a:gd name="T35" fmla="*/ 112 h 114"/>
              <a:gd name="T36" fmla="*/ 56 w 186"/>
              <a:gd name="T37" fmla="*/ 110 h 114"/>
              <a:gd name="T38" fmla="*/ 40 w 186"/>
              <a:gd name="T39" fmla="*/ 104 h 114"/>
              <a:gd name="T40" fmla="*/ 26 w 186"/>
              <a:gd name="T41" fmla="*/ 98 h 114"/>
              <a:gd name="T42" fmla="*/ 16 w 186"/>
              <a:gd name="T43" fmla="*/ 92 h 114"/>
              <a:gd name="T44" fmla="*/ 6 w 186"/>
              <a:gd name="T45" fmla="*/ 84 h 114"/>
              <a:gd name="T46" fmla="*/ 0 w 186"/>
              <a:gd name="T47" fmla="*/ 74 h 114"/>
              <a:gd name="T48" fmla="*/ 0 w 186"/>
              <a:gd name="T49" fmla="*/ 64 h 114"/>
              <a:gd name="T50" fmla="*/ 0 w 186"/>
              <a:gd name="T51" fmla="*/ 54 h 114"/>
              <a:gd name="T52" fmla="*/ 6 w 186"/>
              <a:gd name="T53" fmla="*/ 42 h 114"/>
              <a:gd name="T54" fmla="*/ 16 w 186"/>
              <a:gd name="T55" fmla="*/ 32 h 114"/>
              <a:gd name="T56" fmla="*/ 26 w 186"/>
              <a:gd name="T57" fmla="*/ 22 h 114"/>
              <a:gd name="T58" fmla="*/ 40 w 186"/>
              <a:gd name="T59" fmla="*/ 12 h 114"/>
              <a:gd name="T60" fmla="*/ 56 w 186"/>
              <a:gd name="T61" fmla="*/ 6 h 114"/>
              <a:gd name="T62" fmla="*/ 74 w 186"/>
              <a:gd name="T63" fmla="*/ 2 h 114"/>
              <a:gd name="T64" fmla="*/ 94 w 186"/>
              <a:gd name="T65" fmla="*/ 0 h 1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"/>
              <a:gd name="T100" fmla="*/ 0 h 114"/>
              <a:gd name="T101" fmla="*/ 186 w 186"/>
              <a:gd name="T102" fmla="*/ 114 h 1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" h="114">
                <a:moveTo>
                  <a:pt x="94" y="0"/>
                </a:moveTo>
                <a:lnTo>
                  <a:pt x="112" y="2"/>
                </a:lnTo>
                <a:lnTo>
                  <a:pt x="130" y="6"/>
                </a:lnTo>
                <a:lnTo>
                  <a:pt x="146" y="12"/>
                </a:lnTo>
                <a:lnTo>
                  <a:pt x="160" y="22"/>
                </a:lnTo>
                <a:lnTo>
                  <a:pt x="170" y="32"/>
                </a:lnTo>
                <a:lnTo>
                  <a:pt x="180" y="42"/>
                </a:lnTo>
                <a:lnTo>
                  <a:pt x="186" y="54"/>
                </a:lnTo>
                <a:lnTo>
                  <a:pt x="186" y="64"/>
                </a:lnTo>
                <a:lnTo>
                  <a:pt x="186" y="74"/>
                </a:lnTo>
                <a:lnTo>
                  <a:pt x="180" y="84"/>
                </a:lnTo>
                <a:lnTo>
                  <a:pt x="170" y="92"/>
                </a:lnTo>
                <a:lnTo>
                  <a:pt x="160" y="98"/>
                </a:lnTo>
                <a:lnTo>
                  <a:pt x="146" y="104"/>
                </a:lnTo>
                <a:lnTo>
                  <a:pt x="130" y="110"/>
                </a:lnTo>
                <a:lnTo>
                  <a:pt x="112" y="112"/>
                </a:lnTo>
                <a:lnTo>
                  <a:pt x="94" y="114"/>
                </a:lnTo>
                <a:lnTo>
                  <a:pt x="74" y="112"/>
                </a:lnTo>
                <a:lnTo>
                  <a:pt x="56" y="110"/>
                </a:lnTo>
                <a:lnTo>
                  <a:pt x="40" y="104"/>
                </a:lnTo>
                <a:lnTo>
                  <a:pt x="26" y="98"/>
                </a:lnTo>
                <a:lnTo>
                  <a:pt x="16" y="92"/>
                </a:lnTo>
                <a:lnTo>
                  <a:pt x="6" y="84"/>
                </a:lnTo>
                <a:lnTo>
                  <a:pt x="0" y="74"/>
                </a:lnTo>
                <a:lnTo>
                  <a:pt x="0" y="64"/>
                </a:lnTo>
                <a:lnTo>
                  <a:pt x="0" y="54"/>
                </a:lnTo>
                <a:lnTo>
                  <a:pt x="6" y="42"/>
                </a:lnTo>
                <a:lnTo>
                  <a:pt x="16" y="32"/>
                </a:lnTo>
                <a:lnTo>
                  <a:pt x="26" y="22"/>
                </a:lnTo>
                <a:lnTo>
                  <a:pt x="40" y="12"/>
                </a:lnTo>
                <a:lnTo>
                  <a:pt x="56" y="6"/>
                </a:lnTo>
                <a:lnTo>
                  <a:pt x="74" y="2"/>
                </a:lnTo>
                <a:lnTo>
                  <a:pt x="94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Freeform 156"/>
          <p:cNvSpPr>
            <a:spLocks/>
          </p:cNvSpPr>
          <p:nvPr/>
        </p:nvSpPr>
        <p:spPr bwMode="auto">
          <a:xfrm>
            <a:off x="5575300" y="4291923"/>
            <a:ext cx="269875" cy="165100"/>
          </a:xfrm>
          <a:custGeom>
            <a:avLst/>
            <a:gdLst>
              <a:gd name="T0" fmla="*/ 86 w 170"/>
              <a:gd name="T1" fmla="*/ 0 h 104"/>
              <a:gd name="T2" fmla="*/ 102 w 170"/>
              <a:gd name="T3" fmla="*/ 2 h 104"/>
              <a:gd name="T4" fmla="*/ 118 w 170"/>
              <a:gd name="T5" fmla="*/ 6 h 104"/>
              <a:gd name="T6" fmla="*/ 132 w 170"/>
              <a:gd name="T7" fmla="*/ 12 h 104"/>
              <a:gd name="T8" fmla="*/ 146 w 170"/>
              <a:gd name="T9" fmla="*/ 20 h 104"/>
              <a:gd name="T10" fmla="*/ 156 w 170"/>
              <a:gd name="T11" fmla="*/ 30 h 104"/>
              <a:gd name="T12" fmla="*/ 164 w 170"/>
              <a:gd name="T13" fmla="*/ 40 h 104"/>
              <a:gd name="T14" fmla="*/ 168 w 170"/>
              <a:gd name="T15" fmla="*/ 50 h 104"/>
              <a:gd name="T16" fmla="*/ 170 w 170"/>
              <a:gd name="T17" fmla="*/ 58 h 104"/>
              <a:gd name="T18" fmla="*/ 168 w 170"/>
              <a:gd name="T19" fmla="*/ 68 h 104"/>
              <a:gd name="T20" fmla="*/ 164 w 170"/>
              <a:gd name="T21" fmla="*/ 76 h 104"/>
              <a:gd name="T22" fmla="*/ 156 w 170"/>
              <a:gd name="T23" fmla="*/ 84 h 104"/>
              <a:gd name="T24" fmla="*/ 146 w 170"/>
              <a:gd name="T25" fmla="*/ 90 h 104"/>
              <a:gd name="T26" fmla="*/ 132 w 170"/>
              <a:gd name="T27" fmla="*/ 96 h 104"/>
              <a:gd name="T28" fmla="*/ 118 w 170"/>
              <a:gd name="T29" fmla="*/ 100 h 104"/>
              <a:gd name="T30" fmla="*/ 102 w 170"/>
              <a:gd name="T31" fmla="*/ 102 h 104"/>
              <a:gd name="T32" fmla="*/ 86 w 170"/>
              <a:gd name="T33" fmla="*/ 104 h 104"/>
              <a:gd name="T34" fmla="*/ 68 w 170"/>
              <a:gd name="T35" fmla="*/ 102 h 104"/>
              <a:gd name="T36" fmla="*/ 52 w 170"/>
              <a:gd name="T37" fmla="*/ 100 h 104"/>
              <a:gd name="T38" fmla="*/ 38 w 170"/>
              <a:gd name="T39" fmla="*/ 96 h 104"/>
              <a:gd name="T40" fmla="*/ 24 w 170"/>
              <a:gd name="T41" fmla="*/ 90 h 104"/>
              <a:gd name="T42" fmla="*/ 14 w 170"/>
              <a:gd name="T43" fmla="*/ 84 h 104"/>
              <a:gd name="T44" fmla="*/ 6 w 170"/>
              <a:gd name="T45" fmla="*/ 76 h 104"/>
              <a:gd name="T46" fmla="*/ 2 w 170"/>
              <a:gd name="T47" fmla="*/ 68 h 104"/>
              <a:gd name="T48" fmla="*/ 0 w 170"/>
              <a:gd name="T49" fmla="*/ 58 h 104"/>
              <a:gd name="T50" fmla="*/ 2 w 170"/>
              <a:gd name="T51" fmla="*/ 50 h 104"/>
              <a:gd name="T52" fmla="*/ 6 w 170"/>
              <a:gd name="T53" fmla="*/ 40 h 104"/>
              <a:gd name="T54" fmla="*/ 14 w 170"/>
              <a:gd name="T55" fmla="*/ 30 h 104"/>
              <a:gd name="T56" fmla="*/ 24 w 170"/>
              <a:gd name="T57" fmla="*/ 20 h 104"/>
              <a:gd name="T58" fmla="*/ 38 w 170"/>
              <a:gd name="T59" fmla="*/ 12 h 104"/>
              <a:gd name="T60" fmla="*/ 52 w 170"/>
              <a:gd name="T61" fmla="*/ 6 h 104"/>
              <a:gd name="T62" fmla="*/ 68 w 170"/>
              <a:gd name="T63" fmla="*/ 2 h 104"/>
              <a:gd name="T64" fmla="*/ 86 w 170"/>
              <a:gd name="T65" fmla="*/ 0 h 1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0"/>
              <a:gd name="T100" fmla="*/ 0 h 104"/>
              <a:gd name="T101" fmla="*/ 170 w 170"/>
              <a:gd name="T102" fmla="*/ 104 h 1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0" h="104">
                <a:moveTo>
                  <a:pt x="86" y="0"/>
                </a:moveTo>
                <a:lnTo>
                  <a:pt x="102" y="2"/>
                </a:lnTo>
                <a:lnTo>
                  <a:pt x="118" y="6"/>
                </a:lnTo>
                <a:lnTo>
                  <a:pt x="132" y="12"/>
                </a:lnTo>
                <a:lnTo>
                  <a:pt x="146" y="20"/>
                </a:lnTo>
                <a:lnTo>
                  <a:pt x="156" y="30"/>
                </a:lnTo>
                <a:lnTo>
                  <a:pt x="164" y="40"/>
                </a:lnTo>
                <a:lnTo>
                  <a:pt x="168" y="50"/>
                </a:lnTo>
                <a:lnTo>
                  <a:pt x="170" y="58"/>
                </a:lnTo>
                <a:lnTo>
                  <a:pt x="168" y="68"/>
                </a:lnTo>
                <a:lnTo>
                  <a:pt x="164" y="76"/>
                </a:lnTo>
                <a:lnTo>
                  <a:pt x="156" y="84"/>
                </a:lnTo>
                <a:lnTo>
                  <a:pt x="146" y="90"/>
                </a:lnTo>
                <a:lnTo>
                  <a:pt x="132" y="96"/>
                </a:lnTo>
                <a:lnTo>
                  <a:pt x="118" y="100"/>
                </a:lnTo>
                <a:lnTo>
                  <a:pt x="102" y="102"/>
                </a:lnTo>
                <a:lnTo>
                  <a:pt x="86" y="104"/>
                </a:lnTo>
                <a:lnTo>
                  <a:pt x="68" y="102"/>
                </a:lnTo>
                <a:lnTo>
                  <a:pt x="52" y="100"/>
                </a:lnTo>
                <a:lnTo>
                  <a:pt x="38" y="96"/>
                </a:lnTo>
                <a:lnTo>
                  <a:pt x="24" y="90"/>
                </a:lnTo>
                <a:lnTo>
                  <a:pt x="14" y="84"/>
                </a:lnTo>
                <a:lnTo>
                  <a:pt x="6" y="76"/>
                </a:lnTo>
                <a:lnTo>
                  <a:pt x="2" y="68"/>
                </a:lnTo>
                <a:lnTo>
                  <a:pt x="0" y="58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0"/>
                </a:lnTo>
                <a:lnTo>
                  <a:pt x="38" y="12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Freeform 157"/>
          <p:cNvSpPr>
            <a:spLocks/>
          </p:cNvSpPr>
          <p:nvPr/>
        </p:nvSpPr>
        <p:spPr bwMode="auto">
          <a:xfrm>
            <a:off x="5591175" y="4295098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0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2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6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4 h 92"/>
              <a:gd name="T28" fmla="*/ 104 w 152"/>
              <a:gd name="T29" fmla="*/ 88 h 92"/>
              <a:gd name="T30" fmla="*/ 90 w 152"/>
              <a:gd name="T31" fmla="*/ 90 h 92"/>
              <a:gd name="T32" fmla="*/ 76 w 152"/>
              <a:gd name="T33" fmla="*/ 92 h 92"/>
              <a:gd name="T34" fmla="*/ 60 w 152"/>
              <a:gd name="T35" fmla="*/ 90 h 92"/>
              <a:gd name="T36" fmla="*/ 46 w 152"/>
              <a:gd name="T37" fmla="*/ 88 h 92"/>
              <a:gd name="T38" fmla="*/ 32 w 152"/>
              <a:gd name="T39" fmla="*/ 84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6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2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0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0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2"/>
                </a:lnTo>
                <a:lnTo>
                  <a:pt x="152" y="52"/>
                </a:lnTo>
                <a:lnTo>
                  <a:pt x="150" y="60"/>
                </a:lnTo>
                <a:lnTo>
                  <a:pt x="146" y="66"/>
                </a:lnTo>
                <a:lnTo>
                  <a:pt x="138" y="74"/>
                </a:lnTo>
                <a:lnTo>
                  <a:pt x="130" y="80"/>
                </a:lnTo>
                <a:lnTo>
                  <a:pt x="118" y="84"/>
                </a:lnTo>
                <a:lnTo>
                  <a:pt x="104" y="88"/>
                </a:lnTo>
                <a:lnTo>
                  <a:pt x="90" y="90"/>
                </a:lnTo>
                <a:lnTo>
                  <a:pt x="76" y="92"/>
                </a:lnTo>
                <a:lnTo>
                  <a:pt x="60" y="90"/>
                </a:lnTo>
                <a:lnTo>
                  <a:pt x="46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2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0"/>
                </a:lnTo>
                <a:lnTo>
                  <a:pt x="76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Freeform 158"/>
          <p:cNvSpPr>
            <a:spLocks/>
          </p:cNvSpPr>
          <p:nvPr/>
        </p:nvSpPr>
        <p:spPr bwMode="auto">
          <a:xfrm>
            <a:off x="5603875" y="4295098"/>
            <a:ext cx="212725" cy="130175"/>
          </a:xfrm>
          <a:custGeom>
            <a:avLst/>
            <a:gdLst>
              <a:gd name="T0" fmla="*/ 68 w 134"/>
              <a:gd name="T1" fmla="*/ 0 h 82"/>
              <a:gd name="T2" fmla="*/ 80 w 134"/>
              <a:gd name="T3" fmla="*/ 2 h 82"/>
              <a:gd name="T4" fmla="*/ 94 w 134"/>
              <a:gd name="T5" fmla="*/ 4 h 82"/>
              <a:gd name="T6" fmla="*/ 104 w 134"/>
              <a:gd name="T7" fmla="*/ 10 h 82"/>
              <a:gd name="T8" fmla="*/ 114 w 134"/>
              <a:gd name="T9" fmla="*/ 16 h 82"/>
              <a:gd name="T10" fmla="*/ 124 w 134"/>
              <a:gd name="T11" fmla="*/ 22 h 82"/>
              <a:gd name="T12" fmla="*/ 130 w 134"/>
              <a:gd name="T13" fmla="*/ 30 h 82"/>
              <a:gd name="T14" fmla="*/ 134 w 134"/>
              <a:gd name="T15" fmla="*/ 38 h 82"/>
              <a:gd name="T16" fmla="*/ 134 w 134"/>
              <a:gd name="T17" fmla="*/ 46 h 82"/>
              <a:gd name="T18" fmla="*/ 134 w 134"/>
              <a:gd name="T19" fmla="*/ 54 h 82"/>
              <a:gd name="T20" fmla="*/ 130 w 134"/>
              <a:gd name="T21" fmla="*/ 60 h 82"/>
              <a:gd name="T22" fmla="*/ 124 w 134"/>
              <a:gd name="T23" fmla="*/ 66 h 82"/>
              <a:gd name="T24" fmla="*/ 114 w 134"/>
              <a:gd name="T25" fmla="*/ 70 h 82"/>
              <a:gd name="T26" fmla="*/ 104 w 134"/>
              <a:gd name="T27" fmla="*/ 76 h 82"/>
              <a:gd name="T28" fmla="*/ 94 w 134"/>
              <a:gd name="T29" fmla="*/ 78 h 82"/>
              <a:gd name="T30" fmla="*/ 80 w 134"/>
              <a:gd name="T31" fmla="*/ 80 h 82"/>
              <a:gd name="T32" fmla="*/ 68 w 134"/>
              <a:gd name="T33" fmla="*/ 82 h 82"/>
              <a:gd name="T34" fmla="*/ 54 w 134"/>
              <a:gd name="T35" fmla="*/ 80 h 82"/>
              <a:gd name="T36" fmla="*/ 42 w 134"/>
              <a:gd name="T37" fmla="*/ 78 h 82"/>
              <a:gd name="T38" fmla="*/ 30 w 134"/>
              <a:gd name="T39" fmla="*/ 76 h 82"/>
              <a:gd name="T40" fmla="*/ 20 w 134"/>
              <a:gd name="T41" fmla="*/ 70 h 82"/>
              <a:gd name="T42" fmla="*/ 12 w 134"/>
              <a:gd name="T43" fmla="*/ 66 h 82"/>
              <a:gd name="T44" fmla="*/ 6 w 134"/>
              <a:gd name="T45" fmla="*/ 60 h 82"/>
              <a:gd name="T46" fmla="*/ 2 w 134"/>
              <a:gd name="T47" fmla="*/ 54 h 82"/>
              <a:gd name="T48" fmla="*/ 0 w 134"/>
              <a:gd name="T49" fmla="*/ 46 h 82"/>
              <a:gd name="T50" fmla="*/ 2 w 134"/>
              <a:gd name="T51" fmla="*/ 38 h 82"/>
              <a:gd name="T52" fmla="*/ 6 w 134"/>
              <a:gd name="T53" fmla="*/ 30 h 82"/>
              <a:gd name="T54" fmla="*/ 12 w 134"/>
              <a:gd name="T55" fmla="*/ 22 h 82"/>
              <a:gd name="T56" fmla="*/ 20 w 134"/>
              <a:gd name="T57" fmla="*/ 16 h 82"/>
              <a:gd name="T58" fmla="*/ 30 w 134"/>
              <a:gd name="T59" fmla="*/ 10 h 82"/>
              <a:gd name="T60" fmla="*/ 42 w 134"/>
              <a:gd name="T61" fmla="*/ 4 h 82"/>
              <a:gd name="T62" fmla="*/ 54 w 134"/>
              <a:gd name="T63" fmla="*/ 2 h 82"/>
              <a:gd name="T64" fmla="*/ 68 w 13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4"/>
              <a:gd name="T100" fmla="*/ 0 h 82"/>
              <a:gd name="T101" fmla="*/ 134 w 13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4" h="82">
                <a:moveTo>
                  <a:pt x="68" y="0"/>
                </a:moveTo>
                <a:lnTo>
                  <a:pt x="80" y="2"/>
                </a:lnTo>
                <a:lnTo>
                  <a:pt x="94" y="4"/>
                </a:lnTo>
                <a:lnTo>
                  <a:pt x="104" y="10"/>
                </a:lnTo>
                <a:lnTo>
                  <a:pt x="114" y="16"/>
                </a:lnTo>
                <a:lnTo>
                  <a:pt x="124" y="22"/>
                </a:lnTo>
                <a:lnTo>
                  <a:pt x="130" y="30"/>
                </a:lnTo>
                <a:lnTo>
                  <a:pt x="134" y="38"/>
                </a:lnTo>
                <a:lnTo>
                  <a:pt x="134" y="46"/>
                </a:lnTo>
                <a:lnTo>
                  <a:pt x="134" y="54"/>
                </a:lnTo>
                <a:lnTo>
                  <a:pt x="130" y="60"/>
                </a:lnTo>
                <a:lnTo>
                  <a:pt x="124" y="66"/>
                </a:lnTo>
                <a:lnTo>
                  <a:pt x="114" y="70"/>
                </a:lnTo>
                <a:lnTo>
                  <a:pt x="104" y="76"/>
                </a:lnTo>
                <a:lnTo>
                  <a:pt x="94" y="78"/>
                </a:lnTo>
                <a:lnTo>
                  <a:pt x="80" y="80"/>
                </a:lnTo>
                <a:lnTo>
                  <a:pt x="68" y="82"/>
                </a:lnTo>
                <a:lnTo>
                  <a:pt x="54" y="80"/>
                </a:lnTo>
                <a:lnTo>
                  <a:pt x="42" y="78"/>
                </a:lnTo>
                <a:lnTo>
                  <a:pt x="30" y="76"/>
                </a:lnTo>
                <a:lnTo>
                  <a:pt x="20" y="70"/>
                </a:lnTo>
                <a:lnTo>
                  <a:pt x="12" y="66"/>
                </a:lnTo>
                <a:lnTo>
                  <a:pt x="6" y="60"/>
                </a:lnTo>
                <a:lnTo>
                  <a:pt x="2" y="54"/>
                </a:lnTo>
                <a:lnTo>
                  <a:pt x="0" y="46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30" y="10"/>
                </a:lnTo>
                <a:lnTo>
                  <a:pt x="42" y="4"/>
                </a:lnTo>
                <a:lnTo>
                  <a:pt x="54" y="2"/>
                </a:lnTo>
                <a:lnTo>
                  <a:pt x="68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Freeform 159"/>
          <p:cNvSpPr>
            <a:spLocks/>
          </p:cNvSpPr>
          <p:nvPr/>
        </p:nvSpPr>
        <p:spPr bwMode="auto">
          <a:xfrm>
            <a:off x="5619750" y="4295098"/>
            <a:ext cx="184150" cy="114300"/>
          </a:xfrm>
          <a:custGeom>
            <a:avLst/>
            <a:gdLst>
              <a:gd name="T0" fmla="*/ 58 w 116"/>
              <a:gd name="T1" fmla="*/ 0 h 72"/>
              <a:gd name="T2" fmla="*/ 70 w 116"/>
              <a:gd name="T3" fmla="*/ 2 h 72"/>
              <a:gd name="T4" fmla="*/ 80 w 116"/>
              <a:gd name="T5" fmla="*/ 4 h 72"/>
              <a:gd name="T6" fmla="*/ 90 w 116"/>
              <a:gd name="T7" fmla="*/ 8 h 72"/>
              <a:gd name="T8" fmla="*/ 98 w 116"/>
              <a:gd name="T9" fmla="*/ 14 h 72"/>
              <a:gd name="T10" fmla="*/ 106 w 116"/>
              <a:gd name="T11" fmla="*/ 20 h 72"/>
              <a:gd name="T12" fmla="*/ 112 w 116"/>
              <a:gd name="T13" fmla="*/ 28 h 72"/>
              <a:gd name="T14" fmla="*/ 114 w 116"/>
              <a:gd name="T15" fmla="*/ 34 h 72"/>
              <a:gd name="T16" fmla="*/ 116 w 116"/>
              <a:gd name="T17" fmla="*/ 40 h 72"/>
              <a:gd name="T18" fmla="*/ 114 w 116"/>
              <a:gd name="T19" fmla="*/ 46 h 72"/>
              <a:gd name="T20" fmla="*/ 112 w 116"/>
              <a:gd name="T21" fmla="*/ 52 h 72"/>
              <a:gd name="T22" fmla="*/ 106 w 116"/>
              <a:gd name="T23" fmla="*/ 58 h 72"/>
              <a:gd name="T24" fmla="*/ 98 w 116"/>
              <a:gd name="T25" fmla="*/ 62 h 72"/>
              <a:gd name="T26" fmla="*/ 90 w 116"/>
              <a:gd name="T27" fmla="*/ 66 h 72"/>
              <a:gd name="T28" fmla="*/ 80 w 116"/>
              <a:gd name="T29" fmla="*/ 68 h 72"/>
              <a:gd name="T30" fmla="*/ 70 w 116"/>
              <a:gd name="T31" fmla="*/ 70 h 72"/>
              <a:gd name="T32" fmla="*/ 58 w 116"/>
              <a:gd name="T33" fmla="*/ 72 h 72"/>
              <a:gd name="T34" fmla="*/ 46 w 116"/>
              <a:gd name="T35" fmla="*/ 70 h 72"/>
              <a:gd name="T36" fmla="*/ 34 w 116"/>
              <a:gd name="T37" fmla="*/ 68 h 72"/>
              <a:gd name="T38" fmla="*/ 24 w 116"/>
              <a:gd name="T39" fmla="*/ 66 h 72"/>
              <a:gd name="T40" fmla="*/ 16 w 116"/>
              <a:gd name="T41" fmla="*/ 62 h 72"/>
              <a:gd name="T42" fmla="*/ 8 w 116"/>
              <a:gd name="T43" fmla="*/ 58 h 72"/>
              <a:gd name="T44" fmla="*/ 4 w 116"/>
              <a:gd name="T45" fmla="*/ 52 h 72"/>
              <a:gd name="T46" fmla="*/ 0 w 116"/>
              <a:gd name="T47" fmla="*/ 46 h 72"/>
              <a:gd name="T48" fmla="*/ 0 w 116"/>
              <a:gd name="T49" fmla="*/ 40 h 72"/>
              <a:gd name="T50" fmla="*/ 0 w 116"/>
              <a:gd name="T51" fmla="*/ 34 h 72"/>
              <a:gd name="T52" fmla="*/ 4 w 116"/>
              <a:gd name="T53" fmla="*/ 28 h 72"/>
              <a:gd name="T54" fmla="*/ 8 w 116"/>
              <a:gd name="T55" fmla="*/ 20 h 72"/>
              <a:gd name="T56" fmla="*/ 16 w 116"/>
              <a:gd name="T57" fmla="*/ 14 h 72"/>
              <a:gd name="T58" fmla="*/ 24 w 116"/>
              <a:gd name="T59" fmla="*/ 8 h 72"/>
              <a:gd name="T60" fmla="*/ 34 w 116"/>
              <a:gd name="T61" fmla="*/ 4 h 72"/>
              <a:gd name="T62" fmla="*/ 46 w 116"/>
              <a:gd name="T63" fmla="*/ 2 h 72"/>
              <a:gd name="T64" fmla="*/ 58 w 116"/>
              <a:gd name="T65" fmla="*/ 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6"/>
              <a:gd name="T100" fmla="*/ 0 h 72"/>
              <a:gd name="T101" fmla="*/ 116 w 116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6" h="72">
                <a:moveTo>
                  <a:pt x="58" y="0"/>
                </a:moveTo>
                <a:lnTo>
                  <a:pt x="70" y="2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6" y="20"/>
                </a:lnTo>
                <a:lnTo>
                  <a:pt x="112" y="28"/>
                </a:lnTo>
                <a:lnTo>
                  <a:pt x="114" y="34"/>
                </a:lnTo>
                <a:lnTo>
                  <a:pt x="116" y="40"/>
                </a:lnTo>
                <a:lnTo>
                  <a:pt x="114" y="46"/>
                </a:lnTo>
                <a:lnTo>
                  <a:pt x="112" y="52"/>
                </a:lnTo>
                <a:lnTo>
                  <a:pt x="106" y="58"/>
                </a:lnTo>
                <a:lnTo>
                  <a:pt x="98" y="62"/>
                </a:lnTo>
                <a:lnTo>
                  <a:pt x="90" y="66"/>
                </a:lnTo>
                <a:lnTo>
                  <a:pt x="80" y="68"/>
                </a:lnTo>
                <a:lnTo>
                  <a:pt x="70" y="70"/>
                </a:lnTo>
                <a:lnTo>
                  <a:pt x="58" y="72"/>
                </a:lnTo>
                <a:lnTo>
                  <a:pt x="46" y="70"/>
                </a:lnTo>
                <a:lnTo>
                  <a:pt x="34" y="68"/>
                </a:lnTo>
                <a:lnTo>
                  <a:pt x="24" y="66"/>
                </a:lnTo>
                <a:lnTo>
                  <a:pt x="16" y="62"/>
                </a:lnTo>
                <a:lnTo>
                  <a:pt x="8" y="58"/>
                </a:lnTo>
                <a:lnTo>
                  <a:pt x="4" y="52"/>
                </a:lnTo>
                <a:lnTo>
                  <a:pt x="0" y="46"/>
                </a:lnTo>
                <a:lnTo>
                  <a:pt x="0" y="40"/>
                </a:lnTo>
                <a:lnTo>
                  <a:pt x="0" y="34"/>
                </a:lnTo>
                <a:lnTo>
                  <a:pt x="4" y="28"/>
                </a:lnTo>
                <a:lnTo>
                  <a:pt x="8" y="20"/>
                </a:lnTo>
                <a:lnTo>
                  <a:pt x="16" y="14"/>
                </a:lnTo>
                <a:lnTo>
                  <a:pt x="24" y="8"/>
                </a:lnTo>
                <a:lnTo>
                  <a:pt x="34" y="4"/>
                </a:lnTo>
                <a:lnTo>
                  <a:pt x="46" y="2"/>
                </a:lnTo>
                <a:lnTo>
                  <a:pt x="5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Freeform 160"/>
          <p:cNvSpPr>
            <a:spLocks/>
          </p:cNvSpPr>
          <p:nvPr/>
        </p:nvSpPr>
        <p:spPr bwMode="auto">
          <a:xfrm>
            <a:off x="5632450" y="4298273"/>
            <a:ext cx="158750" cy="95250"/>
          </a:xfrm>
          <a:custGeom>
            <a:avLst/>
            <a:gdLst>
              <a:gd name="T0" fmla="*/ 50 w 100"/>
              <a:gd name="T1" fmla="*/ 0 h 60"/>
              <a:gd name="T2" fmla="*/ 60 w 100"/>
              <a:gd name="T3" fmla="*/ 0 h 60"/>
              <a:gd name="T4" fmla="*/ 68 w 100"/>
              <a:gd name="T5" fmla="*/ 2 h 60"/>
              <a:gd name="T6" fmla="*/ 78 w 100"/>
              <a:gd name="T7" fmla="*/ 6 h 60"/>
              <a:gd name="T8" fmla="*/ 84 w 100"/>
              <a:gd name="T9" fmla="*/ 12 h 60"/>
              <a:gd name="T10" fmla="*/ 90 w 100"/>
              <a:gd name="T11" fmla="*/ 16 h 60"/>
              <a:gd name="T12" fmla="*/ 96 w 100"/>
              <a:gd name="T13" fmla="*/ 22 h 60"/>
              <a:gd name="T14" fmla="*/ 98 w 100"/>
              <a:gd name="T15" fmla="*/ 28 h 60"/>
              <a:gd name="T16" fmla="*/ 100 w 100"/>
              <a:gd name="T17" fmla="*/ 34 h 60"/>
              <a:gd name="T18" fmla="*/ 98 w 100"/>
              <a:gd name="T19" fmla="*/ 38 h 60"/>
              <a:gd name="T20" fmla="*/ 96 w 100"/>
              <a:gd name="T21" fmla="*/ 44 h 60"/>
              <a:gd name="T22" fmla="*/ 90 w 100"/>
              <a:gd name="T23" fmla="*/ 48 h 60"/>
              <a:gd name="T24" fmla="*/ 84 w 100"/>
              <a:gd name="T25" fmla="*/ 52 h 60"/>
              <a:gd name="T26" fmla="*/ 68 w 100"/>
              <a:gd name="T27" fmla="*/ 58 h 60"/>
              <a:gd name="T28" fmla="*/ 50 w 100"/>
              <a:gd name="T29" fmla="*/ 60 h 60"/>
              <a:gd name="T30" fmla="*/ 30 w 100"/>
              <a:gd name="T31" fmla="*/ 58 h 60"/>
              <a:gd name="T32" fmla="*/ 14 w 100"/>
              <a:gd name="T33" fmla="*/ 52 h 60"/>
              <a:gd name="T34" fmla="*/ 8 w 100"/>
              <a:gd name="T35" fmla="*/ 48 h 60"/>
              <a:gd name="T36" fmla="*/ 4 w 100"/>
              <a:gd name="T37" fmla="*/ 44 h 60"/>
              <a:gd name="T38" fmla="*/ 2 w 100"/>
              <a:gd name="T39" fmla="*/ 38 h 60"/>
              <a:gd name="T40" fmla="*/ 0 w 100"/>
              <a:gd name="T41" fmla="*/ 34 h 60"/>
              <a:gd name="T42" fmla="*/ 2 w 100"/>
              <a:gd name="T43" fmla="*/ 28 h 60"/>
              <a:gd name="T44" fmla="*/ 4 w 100"/>
              <a:gd name="T45" fmla="*/ 22 h 60"/>
              <a:gd name="T46" fmla="*/ 8 w 100"/>
              <a:gd name="T47" fmla="*/ 16 h 60"/>
              <a:gd name="T48" fmla="*/ 14 w 100"/>
              <a:gd name="T49" fmla="*/ 12 h 60"/>
              <a:gd name="T50" fmla="*/ 22 w 100"/>
              <a:gd name="T51" fmla="*/ 6 h 60"/>
              <a:gd name="T52" fmla="*/ 30 w 100"/>
              <a:gd name="T53" fmla="*/ 2 h 60"/>
              <a:gd name="T54" fmla="*/ 40 w 100"/>
              <a:gd name="T55" fmla="*/ 0 h 60"/>
              <a:gd name="T56" fmla="*/ 50 w 100"/>
              <a:gd name="T57" fmla="*/ 0 h 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"/>
              <a:gd name="T88" fmla="*/ 0 h 60"/>
              <a:gd name="T89" fmla="*/ 100 w 100"/>
              <a:gd name="T90" fmla="*/ 60 h 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" h="60">
                <a:moveTo>
                  <a:pt x="50" y="0"/>
                </a:moveTo>
                <a:lnTo>
                  <a:pt x="60" y="0"/>
                </a:lnTo>
                <a:lnTo>
                  <a:pt x="68" y="2"/>
                </a:lnTo>
                <a:lnTo>
                  <a:pt x="78" y="6"/>
                </a:lnTo>
                <a:lnTo>
                  <a:pt x="84" y="12"/>
                </a:lnTo>
                <a:lnTo>
                  <a:pt x="90" y="16"/>
                </a:lnTo>
                <a:lnTo>
                  <a:pt x="96" y="22"/>
                </a:lnTo>
                <a:lnTo>
                  <a:pt x="98" y="28"/>
                </a:lnTo>
                <a:lnTo>
                  <a:pt x="100" y="34"/>
                </a:lnTo>
                <a:lnTo>
                  <a:pt x="98" y="38"/>
                </a:lnTo>
                <a:lnTo>
                  <a:pt x="96" y="44"/>
                </a:lnTo>
                <a:lnTo>
                  <a:pt x="90" y="48"/>
                </a:lnTo>
                <a:lnTo>
                  <a:pt x="84" y="52"/>
                </a:lnTo>
                <a:lnTo>
                  <a:pt x="68" y="58"/>
                </a:lnTo>
                <a:lnTo>
                  <a:pt x="50" y="60"/>
                </a:lnTo>
                <a:lnTo>
                  <a:pt x="30" y="58"/>
                </a:lnTo>
                <a:lnTo>
                  <a:pt x="14" y="52"/>
                </a:lnTo>
                <a:lnTo>
                  <a:pt x="8" y="48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6"/>
                </a:lnTo>
                <a:lnTo>
                  <a:pt x="30" y="2"/>
                </a:lnTo>
                <a:lnTo>
                  <a:pt x="40" y="0"/>
                </a:lnTo>
                <a:lnTo>
                  <a:pt x="5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Freeform 161"/>
          <p:cNvSpPr>
            <a:spLocks/>
          </p:cNvSpPr>
          <p:nvPr/>
        </p:nvSpPr>
        <p:spPr bwMode="auto">
          <a:xfrm>
            <a:off x="5648325" y="4298273"/>
            <a:ext cx="127000" cy="79375"/>
          </a:xfrm>
          <a:custGeom>
            <a:avLst/>
            <a:gdLst>
              <a:gd name="T0" fmla="*/ 40 w 80"/>
              <a:gd name="T1" fmla="*/ 0 h 50"/>
              <a:gd name="T2" fmla="*/ 48 w 80"/>
              <a:gd name="T3" fmla="*/ 0 h 50"/>
              <a:gd name="T4" fmla="*/ 56 w 80"/>
              <a:gd name="T5" fmla="*/ 2 h 50"/>
              <a:gd name="T6" fmla="*/ 68 w 80"/>
              <a:gd name="T7" fmla="*/ 10 h 50"/>
              <a:gd name="T8" fmla="*/ 78 w 80"/>
              <a:gd name="T9" fmla="*/ 18 h 50"/>
              <a:gd name="T10" fmla="*/ 80 w 80"/>
              <a:gd name="T11" fmla="*/ 24 h 50"/>
              <a:gd name="T12" fmla="*/ 80 w 80"/>
              <a:gd name="T13" fmla="*/ 28 h 50"/>
              <a:gd name="T14" fmla="*/ 80 w 80"/>
              <a:gd name="T15" fmla="*/ 32 h 50"/>
              <a:gd name="T16" fmla="*/ 78 w 80"/>
              <a:gd name="T17" fmla="*/ 36 h 50"/>
              <a:gd name="T18" fmla="*/ 68 w 80"/>
              <a:gd name="T19" fmla="*/ 44 h 50"/>
              <a:gd name="T20" fmla="*/ 56 w 80"/>
              <a:gd name="T21" fmla="*/ 48 h 50"/>
              <a:gd name="T22" fmla="*/ 40 w 80"/>
              <a:gd name="T23" fmla="*/ 50 h 50"/>
              <a:gd name="T24" fmla="*/ 24 w 80"/>
              <a:gd name="T25" fmla="*/ 48 h 50"/>
              <a:gd name="T26" fmla="*/ 10 w 80"/>
              <a:gd name="T27" fmla="*/ 44 h 50"/>
              <a:gd name="T28" fmla="*/ 2 w 80"/>
              <a:gd name="T29" fmla="*/ 36 h 50"/>
              <a:gd name="T30" fmla="*/ 0 w 80"/>
              <a:gd name="T31" fmla="*/ 32 h 50"/>
              <a:gd name="T32" fmla="*/ 0 w 80"/>
              <a:gd name="T33" fmla="*/ 28 h 50"/>
              <a:gd name="T34" fmla="*/ 0 w 80"/>
              <a:gd name="T35" fmla="*/ 24 h 50"/>
              <a:gd name="T36" fmla="*/ 2 w 80"/>
              <a:gd name="T37" fmla="*/ 18 h 50"/>
              <a:gd name="T38" fmla="*/ 10 w 80"/>
              <a:gd name="T39" fmla="*/ 10 h 50"/>
              <a:gd name="T40" fmla="*/ 24 w 80"/>
              <a:gd name="T41" fmla="*/ 2 h 50"/>
              <a:gd name="T42" fmla="*/ 32 w 80"/>
              <a:gd name="T43" fmla="*/ 0 h 50"/>
              <a:gd name="T44" fmla="*/ 40 w 80"/>
              <a:gd name="T45" fmla="*/ 0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50"/>
              <a:gd name="T71" fmla="*/ 80 w 80"/>
              <a:gd name="T72" fmla="*/ 50 h 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50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10"/>
                </a:lnTo>
                <a:lnTo>
                  <a:pt x="78" y="18"/>
                </a:lnTo>
                <a:lnTo>
                  <a:pt x="80" y="24"/>
                </a:lnTo>
                <a:lnTo>
                  <a:pt x="80" y="28"/>
                </a:lnTo>
                <a:lnTo>
                  <a:pt x="80" y="32"/>
                </a:lnTo>
                <a:lnTo>
                  <a:pt x="78" y="36"/>
                </a:lnTo>
                <a:lnTo>
                  <a:pt x="68" y="44"/>
                </a:lnTo>
                <a:lnTo>
                  <a:pt x="56" y="48"/>
                </a:lnTo>
                <a:lnTo>
                  <a:pt x="40" y="50"/>
                </a:lnTo>
                <a:lnTo>
                  <a:pt x="24" y="48"/>
                </a:lnTo>
                <a:lnTo>
                  <a:pt x="10" y="44"/>
                </a:lnTo>
                <a:lnTo>
                  <a:pt x="2" y="36"/>
                </a:lnTo>
                <a:lnTo>
                  <a:pt x="0" y="32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10" y="10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5661025" y="4301448"/>
            <a:ext cx="101600" cy="60325"/>
          </a:xfrm>
          <a:custGeom>
            <a:avLst/>
            <a:gdLst>
              <a:gd name="T0" fmla="*/ 32 w 64"/>
              <a:gd name="T1" fmla="*/ 0 h 38"/>
              <a:gd name="T2" fmla="*/ 44 w 64"/>
              <a:gd name="T3" fmla="*/ 2 h 38"/>
              <a:gd name="T4" fmla="*/ 54 w 64"/>
              <a:gd name="T5" fmla="*/ 6 h 38"/>
              <a:gd name="T6" fmla="*/ 60 w 64"/>
              <a:gd name="T7" fmla="*/ 14 h 38"/>
              <a:gd name="T8" fmla="*/ 64 w 64"/>
              <a:gd name="T9" fmla="*/ 20 h 38"/>
              <a:gd name="T10" fmla="*/ 62 w 64"/>
              <a:gd name="T11" fmla="*/ 24 h 38"/>
              <a:gd name="T12" fmla="*/ 60 w 64"/>
              <a:gd name="T13" fmla="*/ 28 h 38"/>
              <a:gd name="T14" fmla="*/ 54 w 64"/>
              <a:gd name="T15" fmla="*/ 32 h 38"/>
              <a:gd name="T16" fmla="*/ 44 w 64"/>
              <a:gd name="T17" fmla="*/ 36 h 38"/>
              <a:gd name="T18" fmla="*/ 32 w 64"/>
              <a:gd name="T19" fmla="*/ 38 h 38"/>
              <a:gd name="T20" fmla="*/ 20 w 64"/>
              <a:gd name="T21" fmla="*/ 36 h 38"/>
              <a:gd name="T22" fmla="*/ 10 w 64"/>
              <a:gd name="T23" fmla="*/ 32 h 38"/>
              <a:gd name="T24" fmla="*/ 2 w 64"/>
              <a:gd name="T25" fmla="*/ 28 h 38"/>
              <a:gd name="T26" fmla="*/ 0 w 64"/>
              <a:gd name="T27" fmla="*/ 24 h 38"/>
              <a:gd name="T28" fmla="*/ 0 w 64"/>
              <a:gd name="T29" fmla="*/ 20 h 38"/>
              <a:gd name="T30" fmla="*/ 2 w 64"/>
              <a:gd name="T31" fmla="*/ 14 h 38"/>
              <a:gd name="T32" fmla="*/ 10 w 64"/>
              <a:gd name="T33" fmla="*/ 6 h 38"/>
              <a:gd name="T34" fmla="*/ 20 w 64"/>
              <a:gd name="T35" fmla="*/ 2 h 38"/>
              <a:gd name="T36" fmla="*/ 32 w 64"/>
              <a:gd name="T37" fmla="*/ 0 h 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4"/>
              <a:gd name="T58" fmla="*/ 0 h 38"/>
              <a:gd name="T59" fmla="*/ 64 w 64"/>
              <a:gd name="T60" fmla="*/ 38 h 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4" h="38">
                <a:moveTo>
                  <a:pt x="32" y="0"/>
                </a:moveTo>
                <a:lnTo>
                  <a:pt x="44" y="2"/>
                </a:lnTo>
                <a:lnTo>
                  <a:pt x="54" y="6"/>
                </a:lnTo>
                <a:lnTo>
                  <a:pt x="60" y="14"/>
                </a:lnTo>
                <a:lnTo>
                  <a:pt x="64" y="20"/>
                </a:lnTo>
                <a:lnTo>
                  <a:pt x="62" y="24"/>
                </a:lnTo>
                <a:lnTo>
                  <a:pt x="60" y="28"/>
                </a:lnTo>
                <a:lnTo>
                  <a:pt x="54" y="32"/>
                </a:lnTo>
                <a:lnTo>
                  <a:pt x="44" y="36"/>
                </a:lnTo>
                <a:lnTo>
                  <a:pt x="32" y="38"/>
                </a:lnTo>
                <a:lnTo>
                  <a:pt x="20" y="36"/>
                </a:lnTo>
                <a:lnTo>
                  <a:pt x="10" y="32"/>
                </a:lnTo>
                <a:lnTo>
                  <a:pt x="2" y="28"/>
                </a:lnTo>
                <a:lnTo>
                  <a:pt x="0" y="24"/>
                </a:lnTo>
                <a:lnTo>
                  <a:pt x="0" y="20"/>
                </a:lnTo>
                <a:lnTo>
                  <a:pt x="2" y="14"/>
                </a:lnTo>
                <a:lnTo>
                  <a:pt x="10" y="6"/>
                </a:lnTo>
                <a:lnTo>
                  <a:pt x="20" y="2"/>
                </a:lnTo>
                <a:lnTo>
                  <a:pt x="32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>
            <a:off x="5673725" y="4301448"/>
            <a:ext cx="73025" cy="44450"/>
          </a:xfrm>
          <a:custGeom>
            <a:avLst/>
            <a:gdLst>
              <a:gd name="T0" fmla="*/ 24 w 46"/>
              <a:gd name="T1" fmla="*/ 28 h 28"/>
              <a:gd name="T2" fmla="*/ 32 w 46"/>
              <a:gd name="T3" fmla="*/ 26 h 28"/>
              <a:gd name="T4" fmla="*/ 40 w 46"/>
              <a:gd name="T5" fmla="*/ 24 h 28"/>
              <a:gd name="T6" fmla="*/ 44 w 46"/>
              <a:gd name="T7" fmla="*/ 20 h 28"/>
              <a:gd name="T8" fmla="*/ 46 w 46"/>
              <a:gd name="T9" fmla="*/ 16 h 28"/>
              <a:gd name="T10" fmla="*/ 44 w 46"/>
              <a:gd name="T11" fmla="*/ 10 h 28"/>
              <a:gd name="T12" fmla="*/ 40 w 46"/>
              <a:gd name="T13" fmla="*/ 6 h 28"/>
              <a:gd name="T14" fmla="*/ 32 w 46"/>
              <a:gd name="T15" fmla="*/ 2 h 28"/>
              <a:gd name="T16" fmla="*/ 24 w 46"/>
              <a:gd name="T17" fmla="*/ 0 h 28"/>
              <a:gd name="T18" fmla="*/ 14 w 46"/>
              <a:gd name="T19" fmla="*/ 2 h 28"/>
              <a:gd name="T20" fmla="*/ 8 w 46"/>
              <a:gd name="T21" fmla="*/ 6 h 28"/>
              <a:gd name="T22" fmla="*/ 2 w 46"/>
              <a:gd name="T23" fmla="*/ 10 h 28"/>
              <a:gd name="T24" fmla="*/ 0 w 46"/>
              <a:gd name="T25" fmla="*/ 16 h 28"/>
              <a:gd name="T26" fmla="*/ 2 w 46"/>
              <a:gd name="T27" fmla="*/ 20 h 28"/>
              <a:gd name="T28" fmla="*/ 8 w 46"/>
              <a:gd name="T29" fmla="*/ 24 h 28"/>
              <a:gd name="T30" fmla="*/ 14 w 46"/>
              <a:gd name="T31" fmla="*/ 26 h 28"/>
              <a:gd name="T32" fmla="*/ 24 w 46"/>
              <a:gd name="T33" fmla="*/ 28 h 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28"/>
              <a:gd name="T53" fmla="*/ 46 w 46"/>
              <a:gd name="T54" fmla="*/ 28 h 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28">
                <a:moveTo>
                  <a:pt x="24" y="28"/>
                </a:moveTo>
                <a:lnTo>
                  <a:pt x="32" y="26"/>
                </a:lnTo>
                <a:lnTo>
                  <a:pt x="40" y="24"/>
                </a:lnTo>
                <a:lnTo>
                  <a:pt x="44" y="20"/>
                </a:lnTo>
                <a:lnTo>
                  <a:pt x="46" y="16"/>
                </a:lnTo>
                <a:lnTo>
                  <a:pt x="44" y="10"/>
                </a:lnTo>
                <a:lnTo>
                  <a:pt x="40" y="6"/>
                </a:lnTo>
                <a:lnTo>
                  <a:pt x="32" y="2"/>
                </a:lnTo>
                <a:lnTo>
                  <a:pt x="24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6"/>
                </a:lnTo>
                <a:lnTo>
                  <a:pt x="2" y="20"/>
                </a:lnTo>
                <a:lnTo>
                  <a:pt x="8" y="24"/>
                </a:lnTo>
                <a:lnTo>
                  <a:pt x="14" y="26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>
            <a:off x="5276850" y="4199848"/>
            <a:ext cx="327025" cy="171450"/>
          </a:xfrm>
          <a:custGeom>
            <a:avLst/>
            <a:gdLst>
              <a:gd name="T0" fmla="*/ 102 w 206"/>
              <a:gd name="T1" fmla="*/ 108 h 108"/>
              <a:gd name="T2" fmla="*/ 124 w 206"/>
              <a:gd name="T3" fmla="*/ 106 h 108"/>
              <a:gd name="T4" fmla="*/ 142 w 206"/>
              <a:gd name="T5" fmla="*/ 104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10 h 108"/>
              <a:gd name="T28" fmla="*/ 142 w 206"/>
              <a:gd name="T29" fmla="*/ 4 h 108"/>
              <a:gd name="T30" fmla="*/ 124 w 206"/>
              <a:gd name="T31" fmla="*/ 2 h 108"/>
              <a:gd name="T32" fmla="*/ 102 w 206"/>
              <a:gd name="T33" fmla="*/ 0 h 108"/>
              <a:gd name="T34" fmla="*/ 82 w 206"/>
              <a:gd name="T35" fmla="*/ 2 h 108"/>
              <a:gd name="T36" fmla="*/ 62 w 206"/>
              <a:gd name="T37" fmla="*/ 4 h 108"/>
              <a:gd name="T38" fmla="*/ 46 w 206"/>
              <a:gd name="T39" fmla="*/ 10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2 w 206"/>
              <a:gd name="T61" fmla="*/ 104 h 108"/>
              <a:gd name="T62" fmla="*/ 82 w 206"/>
              <a:gd name="T63" fmla="*/ 106 h 108"/>
              <a:gd name="T64" fmla="*/ 102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2" y="108"/>
                </a:moveTo>
                <a:lnTo>
                  <a:pt x="124" y="106"/>
                </a:lnTo>
                <a:lnTo>
                  <a:pt x="142" y="104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10"/>
                </a:lnTo>
                <a:lnTo>
                  <a:pt x="142" y="4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4"/>
                </a:lnTo>
                <a:lnTo>
                  <a:pt x="46" y="10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2" y="104"/>
                </a:lnTo>
                <a:lnTo>
                  <a:pt x="82" y="106"/>
                </a:lnTo>
                <a:lnTo>
                  <a:pt x="102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>
            <a:off x="5308600" y="4183973"/>
            <a:ext cx="263525" cy="158750"/>
          </a:xfrm>
          <a:custGeom>
            <a:avLst/>
            <a:gdLst>
              <a:gd name="T0" fmla="*/ 84 w 166"/>
              <a:gd name="T1" fmla="*/ 100 h 100"/>
              <a:gd name="T2" fmla="*/ 100 w 166"/>
              <a:gd name="T3" fmla="*/ 100 h 100"/>
              <a:gd name="T4" fmla="*/ 116 w 166"/>
              <a:gd name="T5" fmla="*/ 96 h 100"/>
              <a:gd name="T6" fmla="*/ 130 w 166"/>
              <a:gd name="T7" fmla="*/ 92 h 100"/>
              <a:gd name="T8" fmla="*/ 142 w 166"/>
              <a:gd name="T9" fmla="*/ 88 h 100"/>
              <a:gd name="T10" fmla="*/ 152 w 166"/>
              <a:gd name="T11" fmla="*/ 80 h 100"/>
              <a:gd name="T12" fmla="*/ 160 w 166"/>
              <a:gd name="T13" fmla="*/ 74 h 100"/>
              <a:gd name="T14" fmla="*/ 164 w 166"/>
              <a:gd name="T15" fmla="*/ 66 h 100"/>
              <a:gd name="T16" fmla="*/ 166 w 166"/>
              <a:gd name="T17" fmla="*/ 56 h 100"/>
              <a:gd name="T18" fmla="*/ 164 w 166"/>
              <a:gd name="T19" fmla="*/ 48 h 100"/>
              <a:gd name="T20" fmla="*/ 160 w 166"/>
              <a:gd name="T21" fmla="*/ 38 h 100"/>
              <a:gd name="T22" fmla="*/ 152 w 166"/>
              <a:gd name="T23" fmla="*/ 28 h 100"/>
              <a:gd name="T24" fmla="*/ 142 w 166"/>
              <a:gd name="T25" fmla="*/ 18 h 100"/>
              <a:gd name="T26" fmla="*/ 130 w 166"/>
              <a:gd name="T27" fmla="*/ 12 h 100"/>
              <a:gd name="T28" fmla="*/ 116 w 166"/>
              <a:gd name="T29" fmla="*/ 4 h 100"/>
              <a:gd name="T30" fmla="*/ 100 w 166"/>
              <a:gd name="T31" fmla="*/ 0 h 100"/>
              <a:gd name="T32" fmla="*/ 84 w 166"/>
              <a:gd name="T33" fmla="*/ 0 h 100"/>
              <a:gd name="T34" fmla="*/ 66 w 166"/>
              <a:gd name="T35" fmla="*/ 0 h 100"/>
              <a:gd name="T36" fmla="*/ 50 w 166"/>
              <a:gd name="T37" fmla="*/ 4 h 100"/>
              <a:gd name="T38" fmla="*/ 36 w 166"/>
              <a:gd name="T39" fmla="*/ 12 h 100"/>
              <a:gd name="T40" fmla="*/ 24 w 166"/>
              <a:gd name="T41" fmla="*/ 18 h 100"/>
              <a:gd name="T42" fmla="*/ 14 w 166"/>
              <a:gd name="T43" fmla="*/ 28 h 100"/>
              <a:gd name="T44" fmla="*/ 6 w 166"/>
              <a:gd name="T45" fmla="*/ 38 h 100"/>
              <a:gd name="T46" fmla="*/ 2 w 166"/>
              <a:gd name="T47" fmla="*/ 48 h 100"/>
              <a:gd name="T48" fmla="*/ 0 w 166"/>
              <a:gd name="T49" fmla="*/ 56 h 100"/>
              <a:gd name="T50" fmla="*/ 2 w 166"/>
              <a:gd name="T51" fmla="*/ 66 h 100"/>
              <a:gd name="T52" fmla="*/ 6 w 166"/>
              <a:gd name="T53" fmla="*/ 74 h 100"/>
              <a:gd name="T54" fmla="*/ 14 w 166"/>
              <a:gd name="T55" fmla="*/ 80 h 100"/>
              <a:gd name="T56" fmla="*/ 24 w 166"/>
              <a:gd name="T57" fmla="*/ 88 h 100"/>
              <a:gd name="T58" fmla="*/ 36 w 166"/>
              <a:gd name="T59" fmla="*/ 92 h 100"/>
              <a:gd name="T60" fmla="*/ 50 w 166"/>
              <a:gd name="T61" fmla="*/ 96 h 100"/>
              <a:gd name="T62" fmla="*/ 66 w 166"/>
              <a:gd name="T63" fmla="*/ 100 h 100"/>
              <a:gd name="T64" fmla="*/ 84 w 166"/>
              <a:gd name="T65" fmla="*/ 100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6"/>
              <a:gd name="T100" fmla="*/ 0 h 100"/>
              <a:gd name="T101" fmla="*/ 166 w 166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6" h="100">
                <a:moveTo>
                  <a:pt x="84" y="100"/>
                </a:moveTo>
                <a:lnTo>
                  <a:pt x="100" y="100"/>
                </a:lnTo>
                <a:lnTo>
                  <a:pt x="116" y="96"/>
                </a:lnTo>
                <a:lnTo>
                  <a:pt x="130" y="92"/>
                </a:lnTo>
                <a:lnTo>
                  <a:pt x="142" y="88"/>
                </a:lnTo>
                <a:lnTo>
                  <a:pt x="152" y="80"/>
                </a:lnTo>
                <a:lnTo>
                  <a:pt x="160" y="74"/>
                </a:lnTo>
                <a:lnTo>
                  <a:pt x="164" y="66"/>
                </a:lnTo>
                <a:lnTo>
                  <a:pt x="166" y="56"/>
                </a:lnTo>
                <a:lnTo>
                  <a:pt x="164" y="48"/>
                </a:lnTo>
                <a:lnTo>
                  <a:pt x="160" y="38"/>
                </a:lnTo>
                <a:lnTo>
                  <a:pt x="152" y="28"/>
                </a:lnTo>
                <a:lnTo>
                  <a:pt x="142" y="18"/>
                </a:lnTo>
                <a:lnTo>
                  <a:pt x="130" y="12"/>
                </a:lnTo>
                <a:lnTo>
                  <a:pt x="116" y="4"/>
                </a:lnTo>
                <a:lnTo>
                  <a:pt x="100" y="0"/>
                </a:lnTo>
                <a:lnTo>
                  <a:pt x="84" y="0"/>
                </a:lnTo>
                <a:lnTo>
                  <a:pt x="66" y="0"/>
                </a:lnTo>
                <a:lnTo>
                  <a:pt x="50" y="4"/>
                </a:lnTo>
                <a:lnTo>
                  <a:pt x="36" y="12"/>
                </a:lnTo>
                <a:lnTo>
                  <a:pt x="24" y="18"/>
                </a:lnTo>
                <a:lnTo>
                  <a:pt x="14" y="28"/>
                </a:lnTo>
                <a:lnTo>
                  <a:pt x="6" y="38"/>
                </a:lnTo>
                <a:lnTo>
                  <a:pt x="2" y="48"/>
                </a:lnTo>
                <a:lnTo>
                  <a:pt x="0" y="56"/>
                </a:lnTo>
                <a:lnTo>
                  <a:pt x="2" y="66"/>
                </a:lnTo>
                <a:lnTo>
                  <a:pt x="6" y="74"/>
                </a:lnTo>
                <a:lnTo>
                  <a:pt x="14" y="80"/>
                </a:lnTo>
                <a:lnTo>
                  <a:pt x="24" y="88"/>
                </a:lnTo>
                <a:lnTo>
                  <a:pt x="36" y="92"/>
                </a:lnTo>
                <a:lnTo>
                  <a:pt x="50" y="96"/>
                </a:lnTo>
                <a:lnTo>
                  <a:pt x="66" y="100"/>
                </a:lnTo>
                <a:lnTo>
                  <a:pt x="84" y="10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>
            <a:off x="5321300" y="4183973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2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4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8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6 h 92"/>
              <a:gd name="T28" fmla="*/ 104 w 152"/>
              <a:gd name="T29" fmla="*/ 88 h 92"/>
              <a:gd name="T30" fmla="*/ 90 w 152"/>
              <a:gd name="T31" fmla="*/ 92 h 92"/>
              <a:gd name="T32" fmla="*/ 76 w 152"/>
              <a:gd name="T33" fmla="*/ 92 h 92"/>
              <a:gd name="T34" fmla="*/ 60 w 152"/>
              <a:gd name="T35" fmla="*/ 92 h 92"/>
              <a:gd name="T36" fmla="*/ 46 w 152"/>
              <a:gd name="T37" fmla="*/ 88 h 92"/>
              <a:gd name="T38" fmla="*/ 32 w 152"/>
              <a:gd name="T39" fmla="*/ 86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8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4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2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2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4"/>
                </a:lnTo>
                <a:lnTo>
                  <a:pt x="152" y="52"/>
                </a:lnTo>
                <a:lnTo>
                  <a:pt x="150" y="60"/>
                </a:lnTo>
                <a:lnTo>
                  <a:pt x="146" y="68"/>
                </a:lnTo>
                <a:lnTo>
                  <a:pt x="138" y="74"/>
                </a:lnTo>
                <a:lnTo>
                  <a:pt x="130" y="80"/>
                </a:lnTo>
                <a:lnTo>
                  <a:pt x="118" y="86"/>
                </a:lnTo>
                <a:lnTo>
                  <a:pt x="104" y="88"/>
                </a:lnTo>
                <a:lnTo>
                  <a:pt x="90" y="92"/>
                </a:lnTo>
                <a:lnTo>
                  <a:pt x="76" y="92"/>
                </a:lnTo>
                <a:lnTo>
                  <a:pt x="60" y="92"/>
                </a:lnTo>
                <a:lnTo>
                  <a:pt x="46" y="88"/>
                </a:lnTo>
                <a:lnTo>
                  <a:pt x="32" y="86"/>
                </a:lnTo>
                <a:lnTo>
                  <a:pt x="22" y="80"/>
                </a:lnTo>
                <a:lnTo>
                  <a:pt x="12" y="74"/>
                </a:lnTo>
                <a:lnTo>
                  <a:pt x="6" y="68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>
            <a:off x="5330825" y="4183973"/>
            <a:ext cx="219075" cy="133350"/>
          </a:xfrm>
          <a:custGeom>
            <a:avLst/>
            <a:gdLst>
              <a:gd name="T0" fmla="*/ 70 w 138"/>
              <a:gd name="T1" fmla="*/ 0 h 84"/>
              <a:gd name="T2" fmla="*/ 84 w 138"/>
              <a:gd name="T3" fmla="*/ 2 h 84"/>
              <a:gd name="T4" fmla="*/ 96 w 138"/>
              <a:gd name="T5" fmla="*/ 6 h 84"/>
              <a:gd name="T6" fmla="*/ 108 w 138"/>
              <a:gd name="T7" fmla="*/ 10 h 84"/>
              <a:gd name="T8" fmla="*/ 118 w 138"/>
              <a:gd name="T9" fmla="*/ 16 h 84"/>
              <a:gd name="T10" fmla="*/ 126 w 138"/>
              <a:gd name="T11" fmla="*/ 24 h 84"/>
              <a:gd name="T12" fmla="*/ 132 w 138"/>
              <a:gd name="T13" fmla="*/ 32 h 84"/>
              <a:gd name="T14" fmla="*/ 136 w 138"/>
              <a:gd name="T15" fmla="*/ 40 h 84"/>
              <a:gd name="T16" fmla="*/ 138 w 138"/>
              <a:gd name="T17" fmla="*/ 48 h 84"/>
              <a:gd name="T18" fmla="*/ 136 w 138"/>
              <a:gd name="T19" fmla="*/ 56 h 84"/>
              <a:gd name="T20" fmla="*/ 132 w 138"/>
              <a:gd name="T21" fmla="*/ 62 h 84"/>
              <a:gd name="T22" fmla="*/ 126 w 138"/>
              <a:gd name="T23" fmla="*/ 68 h 84"/>
              <a:gd name="T24" fmla="*/ 118 w 138"/>
              <a:gd name="T25" fmla="*/ 74 h 84"/>
              <a:gd name="T26" fmla="*/ 108 w 138"/>
              <a:gd name="T27" fmla="*/ 78 h 84"/>
              <a:gd name="T28" fmla="*/ 96 w 138"/>
              <a:gd name="T29" fmla="*/ 82 h 84"/>
              <a:gd name="T30" fmla="*/ 84 w 138"/>
              <a:gd name="T31" fmla="*/ 84 h 84"/>
              <a:gd name="T32" fmla="*/ 70 w 138"/>
              <a:gd name="T33" fmla="*/ 84 h 84"/>
              <a:gd name="T34" fmla="*/ 56 w 138"/>
              <a:gd name="T35" fmla="*/ 84 h 84"/>
              <a:gd name="T36" fmla="*/ 42 w 138"/>
              <a:gd name="T37" fmla="*/ 82 h 84"/>
              <a:gd name="T38" fmla="*/ 30 w 138"/>
              <a:gd name="T39" fmla="*/ 78 h 84"/>
              <a:gd name="T40" fmla="*/ 20 w 138"/>
              <a:gd name="T41" fmla="*/ 74 h 84"/>
              <a:gd name="T42" fmla="*/ 12 w 138"/>
              <a:gd name="T43" fmla="*/ 68 h 84"/>
              <a:gd name="T44" fmla="*/ 6 w 138"/>
              <a:gd name="T45" fmla="*/ 62 h 84"/>
              <a:gd name="T46" fmla="*/ 2 w 138"/>
              <a:gd name="T47" fmla="*/ 56 h 84"/>
              <a:gd name="T48" fmla="*/ 0 w 138"/>
              <a:gd name="T49" fmla="*/ 48 h 84"/>
              <a:gd name="T50" fmla="*/ 2 w 138"/>
              <a:gd name="T51" fmla="*/ 40 h 84"/>
              <a:gd name="T52" fmla="*/ 6 w 138"/>
              <a:gd name="T53" fmla="*/ 32 h 84"/>
              <a:gd name="T54" fmla="*/ 12 w 138"/>
              <a:gd name="T55" fmla="*/ 24 h 84"/>
              <a:gd name="T56" fmla="*/ 20 w 138"/>
              <a:gd name="T57" fmla="*/ 16 h 84"/>
              <a:gd name="T58" fmla="*/ 30 w 138"/>
              <a:gd name="T59" fmla="*/ 10 h 84"/>
              <a:gd name="T60" fmla="*/ 42 w 138"/>
              <a:gd name="T61" fmla="*/ 6 h 84"/>
              <a:gd name="T62" fmla="*/ 56 w 138"/>
              <a:gd name="T63" fmla="*/ 2 h 84"/>
              <a:gd name="T64" fmla="*/ 70 w 138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84"/>
              <a:gd name="T101" fmla="*/ 138 w 138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84">
                <a:moveTo>
                  <a:pt x="70" y="0"/>
                </a:moveTo>
                <a:lnTo>
                  <a:pt x="84" y="2"/>
                </a:lnTo>
                <a:lnTo>
                  <a:pt x="96" y="6"/>
                </a:lnTo>
                <a:lnTo>
                  <a:pt x="108" y="10"/>
                </a:lnTo>
                <a:lnTo>
                  <a:pt x="118" y="16"/>
                </a:lnTo>
                <a:lnTo>
                  <a:pt x="126" y="24"/>
                </a:lnTo>
                <a:lnTo>
                  <a:pt x="132" y="32"/>
                </a:lnTo>
                <a:lnTo>
                  <a:pt x="136" y="40"/>
                </a:lnTo>
                <a:lnTo>
                  <a:pt x="138" y="48"/>
                </a:lnTo>
                <a:lnTo>
                  <a:pt x="136" y="56"/>
                </a:lnTo>
                <a:lnTo>
                  <a:pt x="132" y="62"/>
                </a:lnTo>
                <a:lnTo>
                  <a:pt x="126" y="68"/>
                </a:lnTo>
                <a:lnTo>
                  <a:pt x="118" y="74"/>
                </a:lnTo>
                <a:lnTo>
                  <a:pt x="108" y="78"/>
                </a:lnTo>
                <a:lnTo>
                  <a:pt x="96" y="82"/>
                </a:lnTo>
                <a:lnTo>
                  <a:pt x="84" y="84"/>
                </a:lnTo>
                <a:lnTo>
                  <a:pt x="70" y="84"/>
                </a:lnTo>
                <a:lnTo>
                  <a:pt x="56" y="84"/>
                </a:lnTo>
                <a:lnTo>
                  <a:pt x="42" y="82"/>
                </a:lnTo>
                <a:lnTo>
                  <a:pt x="30" y="78"/>
                </a:lnTo>
                <a:lnTo>
                  <a:pt x="20" y="74"/>
                </a:lnTo>
                <a:lnTo>
                  <a:pt x="12" y="68"/>
                </a:lnTo>
                <a:lnTo>
                  <a:pt x="6" y="62"/>
                </a:lnTo>
                <a:lnTo>
                  <a:pt x="2" y="56"/>
                </a:lnTo>
                <a:lnTo>
                  <a:pt x="0" y="48"/>
                </a:lnTo>
                <a:lnTo>
                  <a:pt x="2" y="40"/>
                </a:lnTo>
                <a:lnTo>
                  <a:pt x="6" y="32"/>
                </a:lnTo>
                <a:lnTo>
                  <a:pt x="12" y="24"/>
                </a:lnTo>
                <a:lnTo>
                  <a:pt x="20" y="16"/>
                </a:lnTo>
                <a:lnTo>
                  <a:pt x="30" y="10"/>
                </a:lnTo>
                <a:lnTo>
                  <a:pt x="42" y="6"/>
                </a:lnTo>
                <a:lnTo>
                  <a:pt x="56" y="2"/>
                </a:lnTo>
                <a:lnTo>
                  <a:pt x="7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>
            <a:off x="5343525" y="4187148"/>
            <a:ext cx="196850" cy="117475"/>
          </a:xfrm>
          <a:custGeom>
            <a:avLst/>
            <a:gdLst>
              <a:gd name="T0" fmla="*/ 62 w 124"/>
              <a:gd name="T1" fmla="*/ 0 h 74"/>
              <a:gd name="T2" fmla="*/ 74 w 124"/>
              <a:gd name="T3" fmla="*/ 0 h 74"/>
              <a:gd name="T4" fmla="*/ 86 w 124"/>
              <a:gd name="T5" fmla="*/ 4 h 74"/>
              <a:gd name="T6" fmla="*/ 96 w 124"/>
              <a:gd name="T7" fmla="*/ 8 h 74"/>
              <a:gd name="T8" fmla="*/ 106 w 124"/>
              <a:gd name="T9" fmla="*/ 14 h 74"/>
              <a:gd name="T10" fmla="*/ 112 w 124"/>
              <a:gd name="T11" fmla="*/ 20 h 74"/>
              <a:gd name="T12" fmla="*/ 118 w 124"/>
              <a:gd name="T13" fmla="*/ 28 h 74"/>
              <a:gd name="T14" fmla="*/ 122 w 124"/>
              <a:gd name="T15" fmla="*/ 34 h 74"/>
              <a:gd name="T16" fmla="*/ 124 w 124"/>
              <a:gd name="T17" fmla="*/ 42 h 74"/>
              <a:gd name="T18" fmla="*/ 122 w 124"/>
              <a:gd name="T19" fmla="*/ 48 h 74"/>
              <a:gd name="T20" fmla="*/ 118 w 124"/>
              <a:gd name="T21" fmla="*/ 54 h 74"/>
              <a:gd name="T22" fmla="*/ 112 w 124"/>
              <a:gd name="T23" fmla="*/ 60 h 74"/>
              <a:gd name="T24" fmla="*/ 106 w 124"/>
              <a:gd name="T25" fmla="*/ 64 h 74"/>
              <a:gd name="T26" fmla="*/ 96 w 124"/>
              <a:gd name="T27" fmla="*/ 68 h 74"/>
              <a:gd name="T28" fmla="*/ 86 w 124"/>
              <a:gd name="T29" fmla="*/ 72 h 74"/>
              <a:gd name="T30" fmla="*/ 74 w 124"/>
              <a:gd name="T31" fmla="*/ 74 h 74"/>
              <a:gd name="T32" fmla="*/ 62 w 124"/>
              <a:gd name="T33" fmla="*/ 74 h 74"/>
              <a:gd name="T34" fmla="*/ 50 w 124"/>
              <a:gd name="T35" fmla="*/ 74 h 74"/>
              <a:gd name="T36" fmla="*/ 38 w 124"/>
              <a:gd name="T37" fmla="*/ 72 h 74"/>
              <a:gd name="T38" fmla="*/ 26 w 124"/>
              <a:gd name="T39" fmla="*/ 68 h 74"/>
              <a:gd name="T40" fmla="*/ 18 w 124"/>
              <a:gd name="T41" fmla="*/ 64 h 74"/>
              <a:gd name="T42" fmla="*/ 10 w 124"/>
              <a:gd name="T43" fmla="*/ 60 h 74"/>
              <a:gd name="T44" fmla="*/ 4 w 124"/>
              <a:gd name="T45" fmla="*/ 54 h 74"/>
              <a:gd name="T46" fmla="*/ 0 w 124"/>
              <a:gd name="T47" fmla="*/ 48 h 74"/>
              <a:gd name="T48" fmla="*/ 0 w 124"/>
              <a:gd name="T49" fmla="*/ 42 h 74"/>
              <a:gd name="T50" fmla="*/ 0 w 124"/>
              <a:gd name="T51" fmla="*/ 34 h 74"/>
              <a:gd name="T52" fmla="*/ 4 w 124"/>
              <a:gd name="T53" fmla="*/ 28 h 74"/>
              <a:gd name="T54" fmla="*/ 10 w 124"/>
              <a:gd name="T55" fmla="*/ 20 h 74"/>
              <a:gd name="T56" fmla="*/ 18 w 124"/>
              <a:gd name="T57" fmla="*/ 14 h 74"/>
              <a:gd name="T58" fmla="*/ 26 w 124"/>
              <a:gd name="T59" fmla="*/ 8 h 74"/>
              <a:gd name="T60" fmla="*/ 38 w 124"/>
              <a:gd name="T61" fmla="*/ 4 h 74"/>
              <a:gd name="T62" fmla="*/ 50 w 124"/>
              <a:gd name="T63" fmla="*/ 0 h 74"/>
              <a:gd name="T64" fmla="*/ 62 w 124"/>
              <a:gd name="T65" fmla="*/ 0 h 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74"/>
              <a:gd name="T101" fmla="*/ 124 w 124"/>
              <a:gd name="T102" fmla="*/ 74 h 7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74">
                <a:moveTo>
                  <a:pt x="62" y="0"/>
                </a:moveTo>
                <a:lnTo>
                  <a:pt x="74" y="0"/>
                </a:lnTo>
                <a:lnTo>
                  <a:pt x="86" y="4"/>
                </a:lnTo>
                <a:lnTo>
                  <a:pt x="96" y="8"/>
                </a:lnTo>
                <a:lnTo>
                  <a:pt x="106" y="14"/>
                </a:lnTo>
                <a:lnTo>
                  <a:pt x="112" y="20"/>
                </a:lnTo>
                <a:lnTo>
                  <a:pt x="118" y="28"/>
                </a:lnTo>
                <a:lnTo>
                  <a:pt x="122" y="34"/>
                </a:lnTo>
                <a:lnTo>
                  <a:pt x="124" y="42"/>
                </a:lnTo>
                <a:lnTo>
                  <a:pt x="122" y="48"/>
                </a:lnTo>
                <a:lnTo>
                  <a:pt x="118" y="54"/>
                </a:lnTo>
                <a:lnTo>
                  <a:pt x="112" y="60"/>
                </a:lnTo>
                <a:lnTo>
                  <a:pt x="106" y="64"/>
                </a:lnTo>
                <a:lnTo>
                  <a:pt x="96" y="68"/>
                </a:lnTo>
                <a:lnTo>
                  <a:pt x="86" y="72"/>
                </a:lnTo>
                <a:lnTo>
                  <a:pt x="74" y="74"/>
                </a:lnTo>
                <a:lnTo>
                  <a:pt x="62" y="74"/>
                </a:lnTo>
                <a:lnTo>
                  <a:pt x="50" y="74"/>
                </a:lnTo>
                <a:lnTo>
                  <a:pt x="38" y="72"/>
                </a:lnTo>
                <a:lnTo>
                  <a:pt x="26" y="68"/>
                </a:lnTo>
                <a:lnTo>
                  <a:pt x="18" y="64"/>
                </a:lnTo>
                <a:lnTo>
                  <a:pt x="10" y="60"/>
                </a:lnTo>
                <a:lnTo>
                  <a:pt x="4" y="54"/>
                </a:lnTo>
                <a:lnTo>
                  <a:pt x="0" y="48"/>
                </a:lnTo>
                <a:lnTo>
                  <a:pt x="0" y="42"/>
                </a:lnTo>
                <a:lnTo>
                  <a:pt x="0" y="34"/>
                </a:lnTo>
                <a:lnTo>
                  <a:pt x="4" y="28"/>
                </a:lnTo>
                <a:lnTo>
                  <a:pt x="10" y="20"/>
                </a:lnTo>
                <a:lnTo>
                  <a:pt x="18" y="14"/>
                </a:lnTo>
                <a:lnTo>
                  <a:pt x="26" y="8"/>
                </a:lnTo>
                <a:lnTo>
                  <a:pt x="38" y="4"/>
                </a:lnTo>
                <a:lnTo>
                  <a:pt x="50" y="0"/>
                </a:lnTo>
                <a:lnTo>
                  <a:pt x="62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>
            <a:off x="5356225" y="4187148"/>
            <a:ext cx="171450" cy="104775"/>
          </a:xfrm>
          <a:custGeom>
            <a:avLst/>
            <a:gdLst>
              <a:gd name="T0" fmla="*/ 54 w 108"/>
              <a:gd name="T1" fmla="*/ 0 h 66"/>
              <a:gd name="T2" fmla="*/ 64 w 108"/>
              <a:gd name="T3" fmla="*/ 0 h 66"/>
              <a:gd name="T4" fmla="*/ 74 w 108"/>
              <a:gd name="T5" fmla="*/ 4 h 66"/>
              <a:gd name="T6" fmla="*/ 84 w 108"/>
              <a:gd name="T7" fmla="*/ 8 h 66"/>
              <a:gd name="T8" fmla="*/ 92 w 108"/>
              <a:gd name="T9" fmla="*/ 12 h 66"/>
              <a:gd name="T10" fmla="*/ 98 w 108"/>
              <a:gd name="T11" fmla="*/ 18 h 66"/>
              <a:gd name="T12" fmla="*/ 104 w 108"/>
              <a:gd name="T13" fmla="*/ 24 h 66"/>
              <a:gd name="T14" fmla="*/ 106 w 108"/>
              <a:gd name="T15" fmla="*/ 32 h 66"/>
              <a:gd name="T16" fmla="*/ 108 w 108"/>
              <a:gd name="T17" fmla="*/ 38 h 66"/>
              <a:gd name="T18" fmla="*/ 106 w 108"/>
              <a:gd name="T19" fmla="*/ 42 h 66"/>
              <a:gd name="T20" fmla="*/ 104 w 108"/>
              <a:gd name="T21" fmla="*/ 48 h 66"/>
              <a:gd name="T22" fmla="*/ 98 w 108"/>
              <a:gd name="T23" fmla="*/ 54 h 66"/>
              <a:gd name="T24" fmla="*/ 92 w 108"/>
              <a:gd name="T25" fmla="*/ 58 h 66"/>
              <a:gd name="T26" fmla="*/ 84 w 108"/>
              <a:gd name="T27" fmla="*/ 60 h 66"/>
              <a:gd name="T28" fmla="*/ 74 w 108"/>
              <a:gd name="T29" fmla="*/ 64 h 66"/>
              <a:gd name="T30" fmla="*/ 54 w 108"/>
              <a:gd name="T31" fmla="*/ 66 h 66"/>
              <a:gd name="T32" fmla="*/ 32 w 108"/>
              <a:gd name="T33" fmla="*/ 64 h 66"/>
              <a:gd name="T34" fmla="*/ 24 w 108"/>
              <a:gd name="T35" fmla="*/ 60 h 66"/>
              <a:gd name="T36" fmla="*/ 14 w 108"/>
              <a:gd name="T37" fmla="*/ 58 h 66"/>
              <a:gd name="T38" fmla="*/ 8 w 108"/>
              <a:gd name="T39" fmla="*/ 54 h 66"/>
              <a:gd name="T40" fmla="*/ 4 w 108"/>
              <a:gd name="T41" fmla="*/ 48 h 66"/>
              <a:gd name="T42" fmla="*/ 0 w 108"/>
              <a:gd name="T43" fmla="*/ 42 h 66"/>
              <a:gd name="T44" fmla="*/ 0 w 108"/>
              <a:gd name="T45" fmla="*/ 38 h 66"/>
              <a:gd name="T46" fmla="*/ 0 w 108"/>
              <a:gd name="T47" fmla="*/ 32 h 66"/>
              <a:gd name="T48" fmla="*/ 4 w 108"/>
              <a:gd name="T49" fmla="*/ 24 h 66"/>
              <a:gd name="T50" fmla="*/ 8 w 108"/>
              <a:gd name="T51" fmla="*/ 18 h 66"/>
              <a:gd name="T52" fmla="*/ 14 w 108"/>
              <a:gd name="T53" fmla="*/ 12 h 66"/>
              <a:gd name="T54" fmla="*/ 24 w 108"/>
              <a:gd name="T55" fmla="*/ 8 h 66"/>
              <a:gd name="T56" fmla="*/ 32 w 108"/>
              <a:gd name="T57" fmla="*/ 4 h 66"/>
              <a:gd name="T58" fmla="*/ 42 w 108"/>
              <a:gd name="T59" fmla="*/ 0 h 66"/>
              <a:gd name="T60" fmla="*/ 54 w 108"/>
              <a:gd name="T61" fmla="*/ 0 h 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8"/>
              <a:gd name="T94" fmla="*/ 0 h 66"/>
              <a:gd name="T95" fmla="*/ 108 w 108"/>
              <a:gd name="T96" fmla="*/ 66 h 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8" h="66">
                <a:moveTo>
                  <a:pt x="54" y="0"/>
                </a:moveTo>
                <a:lnTo>
                  <a:pt x="64" y="0"/>
                </a:lnTo>
                <a:lnTo>
                  <a:pt x="74" y="4"/>
                </a:lnTo>
                <a:lnTo>
                  <a:pt x="84" y="8"/>
                </a:lnTo>
                <a:lnTo>
                  <a:pt x="92" y="12"/>
                </a:lnTo>
                <a:lnTo>
                  <a:pt x="98" y="18"/>
                </a:lnTo>
                <a:lnTo>
                  <a:pt x="104" y="24"/>
                </a:lnTo>
                <a:lnTo>
                  <a:pt x="106" y="32"/>
                </a:lnTo>
                <a:lnTo>
                  <a:pt x="108" y="38"/>
                </a:lnTo>
                <a:lnTo>
                  <a:pt x="106" y="42"/>
                </a:lnTo>
                <a:lnTo>
                  <a:pt x="104" y="48"/>
                </a:lnTo>
                <a:lnTo>
                  <a:pt x="98" y="54"/>
                </a:lnTo>
                <a:lnTo>
                  <a:pt x="92" y="58"/>
                </a:lnTo>
                <a:lnTo>
                  <a:pt x="84" y="60"/>
                </a:lnTo>
                <a:lnTo>
                  <a:pt x="74" y="64"/>
                </a:lnTo>
                <a:lnTo>
                  <a:pt x="54" y="66"/>
                </a:lnTo>
                <a:lnTo>
                  <a:pt x="32" y="64"/>
                </a:lnTo>
                <a:lnTo>
                  <a:pt x="24" y="60"/>
                </a:lnTo>
                <a:lnTo>
                  <a:pt x="14" y="58"/>
                </a:lnTo>
                <a:lnTo>
                  <a:pt x="8" y="54"/>
                </a:lnTo>
                <a:lnTo>
                  <a:pt x="4" y="48"/>
                </a:lnTo>
                <a:lnTo>
                  <a:pt x="0" y="42"/>
                </a:lnTo>
                <a:lnTo>
                  <a:pt x="0" y="38"/>
                </a:lnTo>
                <a:lnTo>
                  <a:pt x="0" y="32"/>
                </a:lnTo>
                <a:lnTo>
                  <a:pt x="4" y="24"/>
                </a:lnTo>
                <a:lnTo>
                  <a:pt x="8" y="18"/>
                </a:lnTo>
                <a:lnTo>
                  <a:pt x="14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>
            <a:off x="5365750" y="4187148"/>
            <a:ext cx="149225" cy="92075"/>
          </a:xfrm>
          <a:custGeom>
            <a:avLst/>
            <a:gdLst>
              <a:gd name="T0" fmla="*/ 48 w 94"/>
              <a:gd name="T1" fmla="*/ 0 h 58"/>
              <a:gd name="T2" fmla="*/ 58 w 94"/>
              <a:gd name="T3" fmla="*/ 2 h 58"/>
              <a:gd name="T4" fmla="*/ 66 w 94"/>
              <a:gd name="T5" fmla="*/ 4 h 58"/>
              <a:gd name="T6" fmla="*/ 74 w 94"/>
              <a:gd name="T7" fmla="*/ 8 h 58"/>
              <a:gd name="T8" fmla="*/ 82 w 94"/>
              <a:gd name="T9" fmla="*/ 12 h 58"/>
              <a:gd name="T10" fmla="*/ 86 w 94"/>
              <a:gd name="T11" fmla="*/ 16 h 58"/>
              <a:gd name="T12" fmla="*/ 92 w 94"/>
              <a:gd name="T13" fmla="*/ 22 h 58"/>
              <a:gd name="T14" fmla="*/ 94 w 94"/>
              <a:gd name="T15" fmla="*/ 28 h 58"/>
              <a:gd name="T16" fmla="*/ 94 w 94"/>
              <a:gd name="T17" fmla="*/ 32 h 58"/>
              <a:gd name="T18" fmla="*/ 94 w 94"/>
              <a:gd name="T19" fmla="*/ 38 h 58"/>
              <a:gd name="T20" fmla="*/ 92 w 94"/>
              <a:gd name="T21" fmla="*/ 42 h 58"/>
              <a:gd name="T22" fmla="*/ 86 w 94"/>
              <a:gd name="T23" fmla="*/ 46 h 58"/>
              <a:gd name="T24" fmla="*/ 82 w 94"/>
              <a:gd name="T25" fmla="*/ 50 h 58"/>
              <a:gd name="T26" fmla="*/ 66 w 94"/>
              <a:gd name="T27" fmla="*/ 56 h 58"/>
              <a:gd name="T28" fmla="*/ 48 w 94"/>
              <a:gd name="T29" fmla="*/ 58 h 58"/>
              <a:gd name="T30" fmla="*/ 30 w 94"/>
              <a:gd name="T31" fmla="*/ 56 h 58"/>
              <a:gd name="T32" fmla="*/ 14 w 94"/>
              <a:gd name="T33" fmla="*/ 50 h 58"/>
              <a:gd name="T34" fmla="*/ 8 w 94"/>
              <a:gd name="T35" fmla="*/ 46 h 58"/>
              <a:gd name="T36" fmla="*/ 4 w 94"/>
              <a:gd name="T37" fmla="*/ 42 h 58"/>
              <a:gd name="T38" fmla="*/ 2 w 94"/>
              <a:gd name="T39" fmla="*/ 38 h 58"/>
              <a:gd name="T40" fmla="*/ 0 w 94"/>
              <a:gd name="T41" fmla="*/ 32 h 58"/>
              <a:gd name="T42" fmla="*/ 2 w 94"/>
              <a:gd name="T43" fmla="*/ 28 h 58"/>
              <a:gd name="T44" fmla="*/ 4 w 94"/>
              <a:gd name="T45" fmla="*/ 22 h 58"/>
              <a:gd name="T46" fmla="*/ 8 w 94"/>
              <a:gd name="T47" fmla="*/ 16 h 58"/>
              <a:gd name="T48" fmla="*/ 14 w 94"/>
              <a:gd name="T49" fmla="*/ 12 h 58"/>
              <a:gd name="T50" fmla="*/ 22 w 94"/>
              <a:gd name="T51" fmla="*/ 8 h 58"/>
              <a:gd name="T52" fmla="*/ 30 w 94"/>
              <a:gd name="T53" fmla="*/ 4 h 58"/>
              <a:gd name="T54" fmla="*/ 38 w 94"/>
              <a:gd name="T55" fmla="*/ 2 h 58"/>
              <a:gd name="T56" fmla="*/ 48 w 94"/>
              <a:gd name="T57" fmla="*/ 0 h 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4"/>
              <a:gd name="T88" fmla="*/ 0 h 58"/>
              <a:gd name="T89" fmla="*/ 94 w 94"/>
              <a:gd name="T90" fmla="*/ 58 h 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4" h="58">
                <a:moveTo>
                  <a:pt x="48" y="0"/>
                </a:moveTo>
                <a:lnTo>
                  <a:pt x="58" y="2"/>
                </a:lnTo>
                <a:lnTo>
                  <a:pt x="66" y="4"/>
                </a:lnTo>
                <a:lnTo>
                  <a:pt x="74" y="8"/>
                </a:lnTo>
                <a:lnTo>
                  <a:pt x="82" y="12"/>
                </a:lnTo>
                <a:lnTo>
                  <a:pt x="86" y="16"/>
                </a:lnTo>
                <a:lnTo>
                  <a:pt x="92" y="22"/>
                </a:lnTo>
                <a:lnTo>
                  <a:pt x="94" y="28"/>
                </a:lnTo>
                <a:lnTo>
                  <a:pt x="94" y="32"/>
                </a:lnTo>
                <a:lnTo>
                  <a:pt x="94" y="38"/>
                </a:lnTo>
                <a:lnTo>
                  <a:pt x="92" y="42"/>
                </a:lnTo>
                <a:lnTo>
                  <a:pt x="86" y="46"/>
                </a:lnTo>
                <a:lnTo>
                  <a:pt x="82" y="50"/>
                </a:lnTo>
                <a:lnTo>
                  <a:pt x="66" y="56"/>
                </a:lnTo>
                <a:lnTo>
                  <a:pt x="48" y="58"/>
                </a:lnTo>
                <a:lnTo>
                  <a:pt x="30" y="56"/>
                </a:lnTo>
                <a:lnTo>
                  <a:pt x="14" y="50"/>
                </a:lnTo>
                <a:lnTo>
                  <a:pt x="8" y="46"/>
                </a:lnTo>
                <a:lnTo>
                  <a:pt x="4" y="42"/>
                </a:lnTo>
                <a:lnTo>
                  <a:pt x="2" y="38"/>
                </a:lnTo>
                <a:lnTo>
                  <a:pt x="0" y="32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8"/>
                </a:lnTo>
                <a:lnTo>
                  <a:pt x="30" y="4"/>
                </a:lnTo>
                <a:lnTo>
                  <a:pt x="38" y="2"/>
                </a:lnTo>
                <a:lnTo>
                  <a:pt x="4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Freeform 171"/>
          <p:cNvSpPr>
            <a:spLocks/>
          </p:cNvSpPr>
          <p:nvPr/>
        </p:nvSpPr>
        <p:spPr bwMode="auto">
          <a:xfrm>
            <a:off x="5378450" y="4190323"/>
            <a:ext cx="127000" cy="76200"/>
          </a:xfrm>
          <a:custGeom>
            <a:avLst/>
            <a:gdLst>
              <a:gd name="T0" fmla="*/ 40 w 80"/>
              <a:gd name="T1" fmla="*/ 0 h 48"/>
              <a:gd name="T2" fmla="*/ 48 w 80"/>
              <a:gd name="T3" fmla="*/ 0 h 48"/>
              <a:gd name="T4" fmla="*/ 56 w 80"/>
              <a:gd name="T5" fmla="*/ 2 h 48"/>
              <a:gd name="T6" fmla="*/ 68 w 80"/>
              <a:gd name="T7" fmla="*/ 8 h 48"/>
              <a:gd name="T8" fmla="*/ 76 w 80"/>
              <a:gd name="T9" fmla="*/ 18 h 48"/>
              <a:gd name="T10" fmla="*/ 78 w 80"/>
              <a:gd name="T11" fmla="*/ 22 h 48"/>
              <a:gd name="T12" fmla="*/ 80 w 80"/>
              <a:gd name="T13" fmla="*/ 26 h 48"/>
              <a:gd name="T14" fmla="*/ 78 w 80"/>
              <a:gd name="T15" fmla="*/ 30 h 48"/>
              <a:gd name="T16" fmla="*/ 76 w 80"/>
              <a:gd name="T17" fmla="*/ 34 h 48"/>
              <a:gd name="T18" fmla="*/ 68 w 80"/>
              <a:gd name="T19" fmla="*/ 42 h 48"/>
              <a:gd name="T20" fmla="*/ 56 w 80"/>
              <a:gd name="T21" fmla="*/ 46 h 48"/>
              <a:gd name="T22" fmla="*/ 40 w 80"/>
              <a:gd name="T23" fmla="*/ 48 h 48"/>
              <a:gd name="T24" fmla="*/ 24 w 80"/>
              <a:gd name="T25" fmla="*/ 46 h 48"/>
              <a:gd name="T26" fmla="*/ 12 w 80"/>
              <a:gd name="T27" fmla="*/ 42 h 48"/>
              <a:gd name="T28" fmla="*/ 2 w 80"/>
              <a:gd name="T29" fmla="*/ 34 h 48"/>
              <a:gd name="T30" fmla="*/ 0 w 80"/>
              <a:gd name="T31" fmla="*/ 30 h 48"/>
              <a:gd name="T32" fmla="*/ 0 w 80"/>
              <a:gd name="T33" fmla="*/ 26 h 48"/>
              <a:gd name="T34" fmla="*/ 0 w 80"/>
              <a:gd name="T35" fmla="*/ 22 h 48"/>
              <a:gd name="T36" fmla="*/ 2 w 80"/>
              <a:gd name="T37" fmla="*/ 18 h 48"/>
              <a:gd name="T38" fmla="*/ 12 w 80"/>
              <a:gd name="T39" fmla="*/ 8 h 48"/>
              <a:gd name="T40" fmla="*/ 24 w 80"/>
              <a:gd name="T41" fmla="*/ 2 h 48"/>
              <a:gd name="T42" fmla="*/ 32 w 80"/>
              <a:gd name="T43" fmla="*/ 0 h 48"/>
              <a:gd name="T44" fmla="*/ 40 w 80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48"/>
              <a:gd name="T71" fmla="*/ 80 w 80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8"/>
                </a:lnTo>
                <a:lnTo>
                  <a:pt x="76" y="18"/>
                </a:lnTo>
                <a:lnTo>
                  <a:pt x="78" y="22"/>
                </a:lnTo>
                <a:lnTo>
                  <a:pt x="80" y="26"/>
                </a:lnTo>
                <a:lnTo>
                  <a:pt x="78" y="30"/>
                </a:lnTo>
                <a:lnTo>
                  <a:pt x="76" y="34"/>
                </a:lnTo>
                <a:lnTo>
                  <a:pt x="68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2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Freeform 172"/>
          <p:cNvSpPr>
            <a:spLocks/>
          </p:cNvSpPr>
          <p:nvPr/>
        </p:nvSpPr>
        <p:spPr bwMode="auto">
          <a:xfrm>
            <a:off x="5387975" y="4190323"/>
            <a:ext cx="104775" cy="63500"/>
          </a:xfrm>
          <a:custGeom>
            <a:avLst/>
            <a:gdLst>
              <a:gd name="T0" fmla="*/ 34 w 66"/>
              <a:gd name="T1" fmla="*/ 0 h 40"/>
              <a:gd name="T2" fmla="*/ 46 w 66"/>
              <a:gd name="T3" fmla="*/ 2 h 40"/>
              <a:gd name="T4" fmla="*/ 58 w 66"/>
              <a:gd name="T5" fmla="*/ 8 h 40"/>
              <a:gd name="T6" fmla="*/ 64 w 66"/>
              <a:gd name="T7" fmla="*/ 14 h 40"/>
              <a:gd name="T8" fmla="*/ 66 w 66"/>
              <a:gd name="T9" fmla="*/ 22 h 40"/>
              <a:gd name="T10" fmla="*/ 66 w 66"/>
              <a:gd name="T11" fmla="*/ 26 h 40"/>
              <a:gd name="T12" fmla="*/ 64 w 66"/>
              <a:gd name="T13" fmla="*/ 30 h 40"/>
              <a:gd name="T14" fmla="*/ 58 w 66"/>
              <a:gd name="T15" fmla="*/ 34 h 40"/>
              <a:gd name="T16" fmla="*/ 46 w 66"/>
              <a:gd name="T17" fmla="*/ 38 h 40"/>
              <a:gd name="T18" fmla="*/ 34 w 66"/>
              <a:gd name="T19" fmla="*/ 40 h 40"/>
              <a:gd name="T20" fmla="*/ 20 w 66"/>
              <a:gd name="T21" fmla="*/ 38 h 40"/>
              <a:gd name="T22" fmla="*/ 10 w 66"/>
              <a:gd name="T23" fmla="*/ 34 h 40"/>
              <a:gd name="T24" fmla="*/ 4 w 66"/>
              <a:gd name="T25" fmla="*/ 30 h 40"/>
              <a:gd name="T26" fmla="*/ 2 w 66"/>
              <a:gd name="T27" fmla="*/ 26 h 40"/>
              <a:gd name="T28" fmla="*/ 0 w 66"/>
              <a:gd name="T29" fmla="*/ 22 h 40"/>
              <a:gd name="T30" fmla="*/ 4 w 66"/>
              <a:gd name="T31" fmla="*/ 14 h 40"/>
              <a:gd name="T32" fmla="*/ 10 w 66"/>
              <a:gd name="T33" fmla="*/ 8 h 40"/>
              <a:gd name="T34" fmla="*/ 20 w 66"/>
              <a:gd name="T35" fmla="*/ 2 h 40"/>
              <a:gd name="T36" fmla="*/ 34 w 66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40"/>
              <a:gd name="T59" fmla="*/ 66 w 66"/>
              <a:gd name="T60" fmla="*/ 40 h 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40">
                <a:moveTo>
                  <a:pt x="34" y="0"/>
                </a:moveTo>
                <a:lnTo>
                  <a:pt x="46" y="2"/>
                </a:lnTo>
                <a:lnTo>
                  <a:pt x="58" y="8"/>
                </a:lnTo>
                <a:lnTo>
                  <a:pt x="64" y="14"/>
                </a:lnTo>
                <a:lnTo>
                  <a:pt x="66" y="22"/>
                </a:lnTo>
                <a:lnTo>
                  <a:pt x="66" y="26"/>
                </a:lnTo>
                <a:lnTo>
                  <a:pt x="64" y="30"/>
                </a:lnTo>
                <a:lnTo>
                  <a:pt x="58" y="34"/>
                </a:lnTo>
                <a:lnTo>
                  <a:pt x="46" y="38"/>
                </a:lnTo>
                <a:lnTo>
                  <a:pt x="34" y="40"/>
                </a:lnTo>
                <a:lnTo>
                  <a:pt x="20" y="38"/>
                </a:lnTo>
                <a:lnTo>
                  <a:pt x="10" y="34"/>
                </a:lnTo>
                <a:lnTo>
                  <a:pt x="4" y="30"/>
                </a:lnTo>
                <a:lnTo>
                  <a:pt x="2" y="26"/>
                </a:lnTo>
                <a:lnTo>
                  <a:pt x="0" y="22"/>
                </a:lnTo>
                <a:lnTo>
                  <a:pt x="4" y="14"/>
                </a:lnTo>
                <a:lnTo>
                  <a:pt x="10" y="8"/>
                </a:lnTo>
                <a:lnTo>
                  <a:pt x="20" y="2"/>
                </a:lnTo>
                <a:lnTo>
                  <a:pt x="34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Freeform 173"/>
          <p:cNvSpPr>
            <a:spLocks/>
          </p:cNvSpPr>
          <p:nvPr/>
        </p:nvSpPr>
        <p:spPr bwMode="auto">
          <a:xfrm>
            <a:off x="5400675" y="4190323"/>
            <a:ext cx="82550" cy="50800"/>
          </a:xfrm>
          <a:custGeom>
            <a:avLst/>
            <a:gdLst>
              <a:gd name="T0" fmla="*/ 26 w 52"/>
              <a:gd name="T1" fmla="*/ 0 h 32"/>
              <a:gd name="T2" fmla="*/ 36 w 52"/>
              <a:gd name="T3" fmla="*/ 2 h 32"/>
              <a:gd name="T4" fmla="*/ 44 w 52"/>
              <a:gd name="T5" fmla="*/ 6 h 32"/>
              <a:gd name="T6" fmla="*/ 50 w 52"/>
              <a:gd name="T7" fmla="*/ 12 h 32"/>
              <a:gd name="T8" fmla="*/ 52 w 52"/>
              <a:gd name="T9" fmla="*/ 18 h 32"/>
              <a:gd name="T10" fmla="*/ 50 w 52"/>
              <a:gd name="T11" fmla="*/ 24 h 32"/>
              <a:gd name="T12" fmla="*/ 44 w 52"/>
              <a:gd name="T13" fmla="*/ 28 h 32"/>
              <a:gd name="T14" fmla="*/ 36 w 52"/>
              <a:gd name="T15" fmla="*/ 30 h 32"/>
              <a:gd name="T16" fmla="*/ 26 w 52"/>
              <a:gd name="T17" fmla="*/ 32 h 32"/>
              <a:gd name="T18" fmla="*/ 16 w 52"/>
              <a:gd name="T19" fmla="*/ 30 h 32"/>
              <a:gd name="T20" fmla="*/ 8 w 52"/>
              <a:gd name="T21" fmla="*/ 28 h 32"/>
              <a:gd name="T22" fmla="*/ 2 w 52"/>
              <a:gd name="T23" fmla="*/ 24 h 32"/>
              <a:gd name="T24" fmla="*/ 0 w 52"/>
              <a:gd name="T25" fmla="*/ 18 h 32"/>
              <a:gd name="T26" fmla="*/ 2 w 52"/>
              <a:gd name="T27" fmla="*/ 12 h 32"/>
              <a:gd name="T28" fmla="*/ 8 w 52"/>
              <a:gd name="T29" fmla="*/ 6 h 32"/>
              <a:gd name="T30" fmla="*/ 16 w 52"/>
              <a:gd name="T31" fmla="*/ 2 h 32"/>
              <a:gd name="T32" fmla="*/ 26 w 52"/>
              <a:gd name="T33" fmla="*/ 0 h 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32"/>
              <a:gd name="T53" fmla="*/ 52 w 52"/>
              <a:gd name="T54" fmla="*/ 32 h 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32">
                <a:moveTo>
                  <a:pt x="26" y="0"/>
                </a:moveTo>
                <a:lnTo>
                  <a:pt x="36" y="2"/>
                </a:lnTo>
                <a:lnTo>
                  <a:pt x="44" y="6"/>
                </a:lnTo>
                <a:lnTo>
                  <a:pt x="50" y="12"/>
                </a:lnTo>
                <a:lnTo>
                  <a:pt x="52" y="18"/>
                </a:lnTo>
                <a:lnTo>
                  <a:pt x="50" y="24"/>
                </a:lnTo>
                <a:lnTo>
                  <a:pt x="44" y="28"/>
                </a:lnTo>
                <a:lnTo>
                  <a:pt x="36" y="30"/>
                </a:lnTo>
                <a:lnTo>
                  <a:pt x="26" y="32"/>
                </a:lnTo>
                <a:lnTo>
                  <a:pt x="16" y="30"/>
                </a:lnTo>
                <a:lnTo>
                  <a:pt x="8" y="28"/>
                </a:lnTo>
                <a:lnTo>
                  <a:pt x="2" y="24"/>
                </a:lnTo>
                <a:lnTo>
                  <a:pt x="0" y="18"/>
                </a:lnTo>
                <a:lnTo>
                  <a:pt x="2" y="12"/>
                </a:lnTo>
                <a:lnTo>
                  <a:pt x="8" y="6"/>
                </a:lnTo>
                <a:lnTo>
                  <a:pt x="16" y="2"/>
                </a:lnTo>
                <a:lnTo>
                  <a:pt x="26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9" name="Freeform 174"/>
          <p:cNvSpPr>
            <a:spLocks/>
          </p:cNvSpPr>
          <p:nvPr/>
        </p:nvSpPr>
        <p:spPr bwMode="auto">
          <a:xfrm>
            <a:off x="5413375" y="4190323"/>
            <a:ext cx="57150" cy="38100"/>
          </a:xfrm>
          <a:custGeom>
            <a:avLst/>
            <a:gdLst>
              <a:gd name="T0" fmla="*/ 18 w 36"/>
              <a:gd name="T1" fmla="*/ 24 h 24"/>
              <a:gd name="T2" fmla="*/ 26 w 36"/>
              <a:gd name="T3" fmla="*/ 22 h 24"/>
              <a:gd name="T4" fmla="*/ 32 w 36"/>
              <a:gd name="T5" fmla="*/ 20 h 24"/>
              <a:gd name="T6" fmla="*/ 36 w 36"/>
              <a:gd name="T7" fmla="*/ 18 h 24"/>
              <a:gd name="T8" fmla="*/ 36 w 36"/>
              <a:gd name="T9" fmla="*/ 14 h 24"/>
              <a:gd name="T10" fmla="*/ 36 w 36"/>
              <a:gd name="T11" fmla="*/ 10 h 24"/>
              <a:gd name="T12" fmla="*/ 32 w 36"/>
              <a:gd name="T13" fmla="*/ 6 h 24"/>
              <a:gd name="T14" fmla="*/ 26 w 36"/>
              <a:gd name="T15" fmla="*/ 2 h 24"/>
              <a:gd name="T16" fmla="*/ 18 w 36"/>
              <a:gd name="T17" fmla="*/ 0 h 24"/>
              <a:gd name="T18" fmla="*/ 10 w 36"/>
              <a:gd name="T19" fmla="*/ 2 h 24"/>
              <a:gd name="T20" fmla="*/ 4 w 36"/>
              <a:gd name="T21" fmla="*/ 6 h 24"/>
              <a:gd name="T22" fmla="*/ 0 w 36"/>
              <a:gd name="T23" fmla="*/ 10 h 24"/>
              <a:gd name="T24" fmla="*/ 0 w 36"/>
              <a:gd name="T25" fmla="*/ 14 h 24"/>
              <a:gd name="T26" fmla="*/ 0 w 36"/>
              <a:gd name="T27" fmla="*/ 18 h 24"/>
              <a:gd name="T28" fmla="*/ 4 w 36"/>
              <a:gd name="T29" fmla="*/ 20 h 24"/>
              <a:gd name="T30" fmla="*/ 10 w 36"/>
              <a:gd name="T31" fmla="*/ 22 h 24"/>
              <a:gd name="T32" fmla="*/ 18 w 36"/>
              <a:gd name="T33" fmla="*/ 24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24"/>
              <a:gd name="T53" fmla="*/ 36 w 36"/>
              <a:gd name="T54" fmla="*/ 24 h 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24">
                <a:moveTo>
                  <a:pt x="18" y="24"/>
                </a:moveTo>
                <a:lnTo>
                  <a:pt x="26" y="22"/>
                </a:lnTo>
                <a:lnTo>
                  <a:pt x="32" y="20"/>
                </a:lnTo>
                <a:lnTo>
                  <a:pt x="36" y="18"/>
                </a:lnTo>
                <a:lnTo>
                  <a:pt x="36" y="14"/>
                </a:lnTo>
                <a:lnTo>
                  <a:pt x="36" y="10"/>
                </a:lnTo>
                <a:lnTo>
                  <a:pt x="32" y="6"/>
                </a:lnTo>
                <a:lnTo>
                  <a:pt x="26" y="2"/>
                </a:lnTo>
                <a:lnTo>
                  <a:pt x="18" y="0"/>
                </a:lnTo>
                <a:lnTo>
                  <a:pt x="10" y="2"/>
                </a:lnTo>
                <a:lnTo>
                  <a:pt x="4" y="6"/>
                </a:lnTo>
                <a:lnTo>
                  <a:pt x="0" y="10"/>
                </a:lnTo>
                <a:lnTo>
                  <a:pt x="0" y="14"/>
                </a:lnTo>
                <a:lnTo>
                  <a:pt x="0" y="18"/>
                </a:lnTo>
                <a:lnTo>
                  <a:pt x="4" y="20"/>
                </a:lnTo>
                <a:lnTo>
                  <a:pt x="10" y="22"/>
                </a:lnTo>
                <a:lnTo>
                  <a:pt x="18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0" name="Freeform 175"/>
          <p:cNvSpPr>
            <a:spLocks/>
          </p:cNvSpPr>
          <p:nvPr/>
        </p:nvSpPr>
        <p:spPr bwMode="auto">
          <a:xfrm>
            <a:off x="3463925" y="4028398"/>
            <a:ext cx="628650" cy="666750"/>
          </a:xfrm>
          <a:custGeom>
            <a:avLst/>
            <a:gdLst>
              <a:gd name="T0" fmla="*/ 304 w 396"/>
              <a:gd name="T1" fmla="*/ 394 h 420"/>
              <a:gd name="T2" fmla="*/ 334 w 396"/>
              <a:gd name="T3" fmla="*/ 370 h 420"/>
              <a:gd name="T4" fmla="*/ 360 w 396"/>
              <a:gd name="T5" fmla="*/ 342 h 420"/>
              <a:gd name="T6" fmla="*/ 378 w 396"/>
              <a:gd name="T7" fmla="*/ 308 h 420"/>
              <a:gd name="T8" fmla="*/ 390 w 396"/>
              <a:gd name="T9" fmla="*/ 270 h 420"/>
              <a:gd name="T10" fmla="*/ 396 w 396"/>
              <a:gd name="T11" fmla="*/ 232 h 420"/>
              <a:gd name="T12" fmla="*/ 394 w 396"/>
              <a:gd name="T13" fmla="*/ 190 h 420"/>
              <a:gd name="T14" fmla="*/ 384 w 396"/>
              <a:gd name="T15" fmla="*/ 150 h 420"/>
              <a:gd name="T16" fmla="*/ 366 w 396"/>
              <a:gd name="T17" fmla="*/ 110 h 420"/>
              <a:gd name="T18" fmla="*/ 342 w 396"/>
              <a:gd name="T19" fmla="*/ 76 h 420"/>
              <a:gd name="T20" fmla="*/ 312 w 396"/>
              <a:gd name="T21" fmla="*/ 48 h 420"/>
              <a:gd name="T22" fmla="*/ 278 w 396"/>
              <a:gd name="T23" fmla="*/ 24 h 420"/>
              <a:gd name="T24" fmla="*/ 242 w 396"/>
              <a:gd name="T25" fmla="*/ 10 h 420"/>
              <a:gd name="T26" fmla="*/ 206 w 396"/>
              <a:gd name="T27" fmla="*/ 2 h 420"/>
              <a:gd name="T28" fmla="*/ 166 w 396"/>
              <a:gd name="T29" fmla="*/ 2 h 420"/>
              <a:gd name="T30" fmla="*/ 128 w 396"/>
              <a:gd name="T31" fmla="*/ 10 h 420"/>
              <a:gd name="T32" fmla="*/ 92 w 396"/>
              <a:gd name="T33" fmla="*/ 26 h 420"/>
              <a:gd name="T34" fmla="*/ 62 w 396"/>
              <a:gd name="T35" fmla="*/ 50 h 420"/>
              <a:gd name="T36" fmla="*/ 36 w 396"/>
              <a:gd name="T37" fmla="*/ 78 h 420"/>
              <a:gd name="T38" fmla="*/ 18 w 396"/>
              <a:gd name="T39" fmla="*/ 112 h 420"/>
              <a:gd name="T40" fmla="*/ 6 w 396"/>
              <a:gd name="T41" fmla="*/ 150 h 420"/>
              <a:gd name="T42" fmla="*/ 0 w 396"/>
              <a:gd name="T43" fmla="*/ 188 h 420"/>
              <a:gd name="T44" fmla="*/ 2 w 396"/>
              <a:gd name="T45" fmla="*/ 230 h 420"/>
              <a:gd name="T46" fmla="*/ 12 w 396"/>
              <a:gd name="T47" fmla="*/ 270 h 420"/>
              <a:gd name="T48" fmla="*/ 30 w 396"/>
              <a:gd name="T49" fmla="*/ 310 h 420"/>
              <a:gd name="T50" fmla="*/ 54 w 396"/>
              <a:gd name="T51" fmla="*/ 344 h 420"/>
              <a:gd name="T52" fmla="*/ 84 w 396"/>
              <a:gd name="T53" fmla="*/ 372 h 420"/>
              <a:gd name="T54" fmla="*/ 118 w 396"/>
              <a:gd name="T55" fmla="*/ 396 h 420"/>
              <a:gd name="T56" fmla="*/ 154 w 396"/>
              <a:gd name="T57" fmla="*/ 410 h 420"/>
              <a:gd name="T58" fmla="*/ 190 w 396"/>
              <a:gd name="T59" fmla="*/ 418 h 420"/>
              <a:gd name="T60" fmla="*/ 230 w 396"/>
              <a:gd name="T61" fmla="*/ 418 h 420"/>
              <a:gd name="T62" fmla="*/ 268 w 396"/>
              <a:gd name="T63" fmla="*/ 410 h 4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96"/>
              <a:gd name="T97" fmla="*/ 0 h 420"/>
              <a:gd name="T98" fmla="*/ 396 w 396"/>
              <a:gd name="T99" fmla="*/ 420 h 42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96" h="420">
                <a:moveTo>
                  <a:pt x="286" y="404"/>
                </a:moveTo>
                <a:lnTo>
                  <a:pt x="304" y="394"/>
                </a:lnTo>
                <a:lnTo>
                  <a:pt x="320" y="384"/>
                </a:lnTo>
                <a:lnTo>
                  <a:pt x="334" y="370"/>
                </a:lnTo>
                <a:lnTo>
                  <a:pt x="348" y="356"/>
                </a:lnTo>
                <a:lnTo>
                  <a:pt x="360" y="342"/>
                </a:lnTo>
                <a:lnTo>
                  <a:pt x="370" y="326"/>
                </a:lnTo>
                <a:lnTo>
                  <a:pt x="378" y="308"/>
                </a:lnTo>
                <a:lnTo>
                  <a:pt x="386" y="290"/>
                </a:lnTo>
                <a:lnTo>
                  <a:pt x="390" y="270"/>
                </a:lnTo>
                <a:lnTo>
                  <a:pt x="394" y="252"/>
                </a:lnTo>
                <a:lnTo>
                  <a:pt x="396" y="232"/>
                </a:lnTo>
                <a:lnTo>
                  <a:pt x="396" y="210"/>
                </a:lnTo>
                <a:lnTo>
                  <a:pt x="394" y="190"/>
                </a:lnTo>
                <a:lnTo>
                  <a:pt x="390" y="170"/>
                </a:lnTo>
                <a:lnTo>
                  <a:pt x="384" y="150"/>
                </a:lnTo>
                <a:lnTo>
                  <a:pt x="376" y="130"/>
                </a:lnTo>
                <a:lnTo>
                  <a:pt x="366" y="110"/>
                </a:lnTo>
                <a:lnTo>
                  <a:pt x="354" y="92"/>
                </a:lnTo>
                <a:lnTo>
                  <a:pt x="342" y="76"/>
                </a:lnTo>
                <a:lnTo>
                  <a:pt x="328" y="60"/>
                </a:lnTo>
                <a:lnTo>
                  <a:pt x="312" y="48"/>
                </a:lnTo>
                <a:lnTo>
                  <a:pt x="296" y="36"/>
                </a:lnTo>
                <a:lnTo>
                  <a:pt x="278" y="24"/>
                </a:lnTo>
                <a:lnTo>
                  <a:pt x="262" y="16"/>
                </a:lnTo>
                <a:lnTo>
                  <a:pt x="242" y="10"/>
                </a:lnTo>
                <a:lnTo>
                  <a:pt x="224" y="4"/>
                </a:lnTo>
                <a:lnTo>
                  <a:pt x="206" y="2"/>
                </a:lnTo>
                <a:lnTo>
                  <a:pt x="186" y="0"/>
                </a:lnTo>
                <a:lnTo>
                  <a:pt x="166" y="2"/>
                </a:lnTo>
                <a:lnTo>
                  <a:pt x="148" y="4"/>
                </a:lnTo>
                <a:lnTo>
                  <a:pt x="128" y="10"/>
                </a:lnTo>
                <a:lnTo>
                  <a:pt x="110" y="16"/>
                </a:lnTo>
                <a:lnTo>
                  <a:pt x="92" y="26"/>
                </a:lnTo>
                <a:lnTo>
                  <a:pt x="76" y="36"/>
                </a:lnTo>
                <a:lnTo>
                  <a:pt x="62" y="50"/>
                </a:lnTo>
                <a:lnTo>
                  <a:pt x="48" y="64"/>
                </a:lnTo>
                <a:lnTo>
                  <a:pt x="36" y="78"/>
                </a:lnTo>
                <a:lnTo>
                  <a:pt x="26" y="94"/>
                </a:lnTo>
                <a:lnTo>
                  <a:pt x="18" y="112"/>
                </a:lnTo>
                <a:lnTo>
                  <a:pt x="10" y="130"/>
                </a:lnTo>
                <a:lnTo>
                  <a:pt x="6" y="150"/>
                </a:lnTo>
                <a:lnTo>
                  <a:pt x="2" y="168"/>
                </a:lnTo>
                <a:lnTo>
                  <a:pt x="0" y="188"/>
                </a:lnTo>
                <a:lnTo>
                  <a:pt x="0" y="210"/>
                </a:lnTo>
                <a:lnTo>
                  <a:pt x="2" y="230"/>
                </a:lnTo>
                <a:lnTo>
                  <a:pt x="6" y="250"/>
                </a:lnTo>
                <a:lnTo>
                  <a:pt x="12" y="270"/>
                </a:lnTo>
                <a:lnTo>
                  <a:pt x="20" y="290"/>
                </a:lnTo>
                <a:lnTo>
                  <a:pt x="30" y="310"/>
                </a:lnTo>
                <a:lnTo>
                  <a:pt x="42" y="328"/>
                </a:lnTo>
                <a:lnTo>
                  <a:pt x="54" y="344"/>
                </a:lnTo>
                <a:lnTo>
                  <a:pt x="70" y="360"/>
                </a:lnTo>
                <a:lnTo>
                  <a:pt x="84" y="372"/>
                </a:lnTo>
                <a:lnTo>
                  <a:pt x="100" y="384"/>
                </a:lnTo>
                <a:lnTo>
                  <a:pt x="118" y="396"/>
                </a:lnTo>
                <a:lnTo>
                  <a:pt x="134" y="404"/>
                </a:lnTo>
                <a:lnTo>
                  <a:pt x="154" y="410"/>
                </a:lnTo>
                <a:lnTo>
                  <a:pt x="172" y="416"/>
                </a:lnTo>
                <a:lnTo>
                  <a:pt x="190" y="418"/>
                </a:lnTo>
                <a:lnTo>
                  <a:pt x="210" y="420"/>
                </a:lnTo>
                <a:lnTo>
                  <a:pt x="230" y="418"/>
                </a:lnTo>
                <a:lnTo>
                  <a:pt x="248" y="416"/>
                </a:lnTo>
                <a:lnTo>
                  <a:pt x="268" y="410"/>
                </a:lnTo>
                <a:lnTo>
                  <a:pt x="286" y="404"/>
                </a:lnTo>
                <a:close/>
              </a:path>
            </a:pathLst>
          </a:custGeom>
          <a:solidFill>
            <a:srgbClr val="878787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1" name="Freeform 176"/>
          <p:cNvSpPr>
            <a:spLocks/>
          </p:cNvSpPr>
          <p:nvPr/>
        </p:nvSpPr>
        <p:spPr bwMode="auto">
          <a:xfrm>
            <a:off x="3498850" y="4069673"/>
            <a:ext cx="523875" cy="552450"/>
          </a:xfrm>
          <a:custGeom>
            <a:avLst/>
            <a:gdLst>
              <a:gd name="T0" fmla="*/ 252 w 330"/>
              <a:gd name="T1" fmla="*/ 328 h 348"/>
              <a:gd name="T2" fmla="*/ 278 w 330"/>
              <a:gd name="T3" fmla="*/ 308 h 348"/>
              <a:gd name="T4" fmla="*/ 300 w 330"/>
              <a:gd name="T5" fmla="*/ 284 h 348"/>
              <a:gd name="T6" fmla="*/ 316 w 330"/>
              <a:gd name="T7" fmla="*/ 256 h 348"/>
              <a:gd name="T8" fmla="*/ 326 w 330"/>
              <a:gd name="T9" fmla="*/ 224 h 348"/>
              <a:gd name="T10" fmla="*/ 330 w 330"/>
              <a:gd name="T11" fmla="*/ 192 h 348"/>
              <a:gd name="T12" fmla="*/ 328 w 330"/>
              <a:gd name="T13" fmla="*/ 158 h 348"/>
              <a:gd name="T14" fmla="*/ 318 w 330"/>
              <a:gd name="T15" fmla="*/ 124 h 348"/>
              <a:gd name="T16" fmla="*/ 304 w 330"/>
              <a:gd name="T17" fmla="*/ 90 h 348"/>
              <a:gd name="T18" fmla="*/ 284 w 330"/>
              <a:gd name="T19" fmla="*/ 62 h 348"/>
              <a:gd name="T20" fmla="*/ 260 w 330"/>
              <a:gd name="T21" fmla="*/ 38 h 348"/>
              <a:gd name="T22" fmla="*/ 232 w 330"/>
              <a:gd name="T23" fmla="*/ 20 h 348"/>
              <a:gd name="T24" fmla="*/ 202 w 330"/>
              <a:gd name="T25" fmla="*/ 8 h 348"/>
              <a:gd name="T26" fmla="*/ 170 w 330"/>
              <a:gd name="T27" fmla="*/ 0 h 348"/>
              <a:gd name="T28" fmla="*/ 138 w 330"/>
              <a:gd name="T29" fmla="*/ 0 h 348"/>
              <a:gd name="T30" fmla="*/ 108 w 330"/>
              <a:gd name="T31" fmla="*/ 8 h 348"/>
              <a:gd name="T32" fmla="*/ 76 w 330"/>
              <a:gd name="T33" fmla="*/ 20 h 348"/>
              <a:gd name="T34" fmla="*/ 50 w 330"/>
              <a:gd name="T35" fmla="*/ 40 h 348"/>
              <a:gd name="T36" fmla="*/ 30 w 330"/>
              <a:gd name="T37" fmla="*/ 64 h 348"/>
              <a:gd name="T38" fmla="*/ 14 w 330"/>
              <a:gd name="T39" fmla="*/ 92 h 348"/>
              <a:gd name="T40" fmla="*/ 4 w 330"/>
              <a:gd name="T41" fmla="*/ 124 h 348"/>
              <a:gd name="T42" fmla="*/ 0 w 330"/>
              <a:gd name="T43" fmla="*/ 156 h 348"/>
              <a:gd name="T44" fmla="*/ 2 w 330"/>
              <a:gd name="T45" fmla="*/ 190 h 348"/>
              <a:gd name="T46" fmla="*/ 10 w 330"/>
              <a:gd name="T47" fmla="*/ 224 h 348"/>
              <a:gd name="T48" fmla="*/ 26 w 330"/>
              <a:gd name="T49" fmla="*/ 258 h 348"/>
              <a:gd name="T50" fmla="*/ 46 w 330"/>
              <a:gd name="T51" fmla="*/ 286 h 348"/>
              <a:gd name="T52" fmla="*/ 70 w 330"/>
              <a:gd name="T53" fmla="*/ 310 h 348"/>
              <a:gd name="T54" fmla="*/ 98 w 330"/>
              <a:gd name="T55" fmla="*/ 328 h 348"/>
              <a:gd name="T56" fmla="*/ 128 w 330"/>
              <a:gd name="T57" fmla="*/ 340 h 348"/>
              <a:gd name="T58" fmla="*/ 158 w 330"/>
              <a:gd name="T59" fmla="*/ 348 h 348"/>
              <a:gd name="T60" fmla="*/ 190 w 330"/>
              <a:gd name="T61" fmla="*/ 348 h 348"/>
              <a:gd name="T62" fmla="*/ 222 w 330"/>
              <a:gd name="T63" fmla="*/ 342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0"/>
              <a:gd name="T97" fmla="*/ 0 h 348"/>
              <a:gd name="T98" fmla="*/ 330 w 330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0" h="348">
                <a:moveTo>
                  <a:pt x="238" y="334"/>
                </a:moveTo>
                <a:lnTo>
                  <a:pt x="252" y="328"/>
                </a:lnTo>
                <a:lnTo>
                  <a:pt x="266" y="318"/>
                </a:lnTo>
                <a:lnTo>
                  <a:pt x="278" y="308"/>
                </a:lnTo>
                <a:lnTo>
                  <a:pt x="290" y="296"/>
                </a:lnTo>
                <a:lnTo>
                  <a:pt x="300" y="284"/>
                </a:lnTo>
                <a:lnTo>
                  <a:pt x="308" y="270"/>
                </a:lnTo>
                <a:lnTo>
                  <a:pt x="316" y="256"/>
                </a:lnTo>
                <a:lnTo>
                  <a:pt x="320" y="240"/>
                </a:lnTo>
                <a:lnTo>
                  <a:pt x="326" y="224"/>
                </a:lnTo>
                <a:lnTo>
                  <a:pt x="328" y="208"/>
                </a:lnTo>
                <a:lnTo>
                  <a:pt x="330" y="192"/>
                </a:lnTo>
                <a:lnTo>
                  <a:pt x="330" y="174"/>
                </a:lnTo>
                <a:lnTo>
                  <a:pt x="328" y="158"/>
                </a:lnTo>
                <a:lnTo>
                  <a:pt x="324" y="140"/>
                </a:lnTo>
                <a:lnTo>
                  <a:pt x="318" y="124"/>
                </a:lnTo>
                <a:lnTo>
                  <a:pt x="312" y="108"/>
                </a:lnTo>
                <a:lnTo>
                  <a:pt x="304" y="90"/>
                </a:lnTo>
                <a:lnTo>
                  <a:pt x="294" y="76"/>
                </a:lnTo>
                <a:lnTo>
                  <a:pt x="284" y="62"/>
                </a:lnTo>
                <a:lnTo>
                  <a:pt x="272" y="50"/>
                </a:lnTo>
                <a:lnTo>
                  <a:pt x="260" y="38"/>
                </a:lnTo>
                <a:lnTo>
                  <a:pt x="246" y="28"/>
                </a:lnTo>
                <a:lnTo>
                  <a:pt x="232" y="20"/>
                </a:lnTo>
                <a:lnTo>
                  <a:pt x="218" y="12"/>
                </a:lnTo>
                <a:lnTo>
                  <a:pt x="202" y="8"/>
                </a:lnTo>
                <a:lnTo>
                  <a:pt x="186" y="4"/>
                </a:lnTo>
                <a:lnTo>
                  <a:pt x="170" y="0"/>
                </a:lnTo>
                <a:lnTo>
                  <a:pt x="154" y="0"/>
                </a:lnTo>
                <a:lnTo>
                  <a:pt x="138" y="0"/>
                </a:lnTo>
                <a:lnTo>
                  <a:pt x="122" y="4"/>
                </a:lnTo>
                <a:lnTo>
                  <a:pt x="108" y="8"/>
                </a:lnTo>
                <a:lnTo>
                  <a:pt x="92" y="14"/>
                </a:lnTo>
                <a:lnTo>
                  <a:pt x="76" y="20"/>
                </a:lnTo>
                <a:lnTo>
                  <a:pt x="64" y="30"/>
                </a:lnTo>
                <a:lnTo>
                  <a:pt x="50" y="40"/>
                </a:lnTo>
                <a:lnTo>
                  <a:pt x="40" y="52"/>
                </a:lnTo>
                <a:lnTo>
                  <a:pt x="30" y="64"/>
                </a:lnTo>
                <a:lnTo>
                  <a:pt x="22" y="78"/>
                </a:lnTo>
                <a:lnTo>
                  <a:pt x="14" y="92"/>
                </a:lnTo>
                <a:lnTo>
                  <a:pt x="8" y="108"/>
                </a:lnTo>
                <a:lnTo>
                  <a:pt x="4" y="124"/>
                </a:lnTo>
                <a:lnTo>
                  <a:pt x="2" y="140"/>
                </a:lnTo>
                <a:lnTo>
                  <a:pt x="0" y="156"/>
                </a:lnTo>
                <a:lnTo>
                  <a:pt x="0" y="174"/>
                </a:lnTo>
                <a:lnTo>
                  <a:pt x="2" y="190"/>
                </a:lnTo>
                <a:lnTo>
                  <a:pt x="6" y="208"/>
                </a:lnTo>
                <a:lnTo>
                  <a:pt x="10" y="224"/>
                </a:lnTo>
                <a:lnTo>
                  <a:pt x="18" y="242"/>
                </a:lnTo>
                <a:lnTo>
                  <a:pt x="26" y="258"/>
                </a:lnTo>
                <a:lnTo>
                  <a:pt x="36" y="272"/>
                </a:lnTo>
                <a:lnTo>
                  <a:pt x="46" y="286"/>
                </a:lnTo>
                <a:lnTo>
                  <a:pt x="58" y="298"/>
                </a:lnTo>
                <a:lnTo>
                  <a:pt x="70" y="310"/>
                </a:lnTo>
                <a:lnTo>
                  <a:pt x="84" y="320"/>
                </a:lnTo>
                <a:lnTo>
                  <a:pt x="98" y="328"/>
                </a:lnTo>
                <a:lnTo>
                  <a:pt x="112" y="336"/>
                </a:lnTo>
                <a:lnTo>
                  <a:pt x="128" y="340"/>
                </a:lnTo>
                <a:lnTo>
                  <a:pt x="144" y="346"/>
                </a:lnTo>
                <a:lnTo>
                  <a:pt x="158" y="348"/>
                </a:lnTo>
                <a:lnTo>
                  <a:pt x="174" y="348"/>
                </a:lnTo>
                <a:lnTo>
                  <a:pt x="190" y="348"/>
                </a:lnTo>
                <a:lnTo>
                  <a:pt x="206" y="346"/>
                </a:lnTo>
                <a:lnTo>
                  <a:pt x="222" y="342"/>
                </a:lnTo>
                <a:lnTo>
                  <a:pt x="238" y="334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Freeform 177"/>
          <p:cNvSpPr>
            <a:spLocks/>
          </p:cNvSpPr>
          <p:nvPr/>
        </p:nvSpPr>
        <p:spPr bwMode="auto">
          <a:xfrm>
            <a:off x="3724275" y="400934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w 44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138"/>
              <a:gd name="T14" fmla="*/ 44 w 44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Freeform 178"/>
          <p:cNvSpPr>
            <a:spLocks/>
          </p:cNvSpPr>
          <p:nvPr/>
        </p:nvSpPr>
        <p:spPr bwMode="auto">
          <a:xfrm>
            <a:off x="3730625" y="401569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60000 65536"/>
              <a:gd name="T7" fmla="*/ 0 60000 65536"/>
              <a:gd name="T8" fmla="*/ 0 60000 65536"/>
              <a:gd name="T9" fmla="*/ 0 w 44"/>
              <a:gd name="T10" fmla="*/ 0 h 138"/>
              <a:gd name="T11" fmla="*/ 44 w 44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Freeform 179"/>
          <p:cNvSpPr>
            <a:spLocks/>
          </p:cNvSpPr>
          <p:nvPr/>
        </p:nvSpPr>
        <p:spPr bwMode="auto">
          <a:xfrm>
            <a:off x="3848100" y="439669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128 w 128"/>
              <a:gd name="T7" fmla="*/ 54 h 86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86"/>
              <a:gd name="T14" fmla="*/ 128 w 12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  <a:lnTo>
                  <a:pt x="128" y="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Freeform 180"/>
          <p:cNvSpPr>
            <a:spLocks/>
          </p:cNvSpPr>
          <p:nvPr/>
        </p:nvSpPr>
        <p:spPr bwMode="auto">
          <a:xfrm>
            <a:off x="3854450" y="440304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0 60000 65536"/>
              <a:gd name="T7" fmla="*/ 0 60000 65536"/>
              <a:gd name="T8" fmla="*/ 0 60000 65536"/>
              <a:gd name="T9" fmla="*/ 0 w 128"/>
              <a:gd name="T10" fmla="*/ 0 h 86"/>
              <a:gd name="T11" fmla="*/ 128 w 128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6" name="Freeform 181"/>
          <p:cNvSpPr>
            <a:spLocks/>
          </p:cNvSpPr>
          <p:nvPr/>
        </p:nvSpPr>
        <p:spPr bwMode="auto">
          <a:xfrm>
            <a:off x="3470275" y="439034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24 w 124"/>
              <a:gd name="T7" fmla="*/ 82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82"/>
              <a:gd name="T14" fmla="*/ 124 w 124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  <a:lnTo>
                  <a:pt x="24" y="8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Freeform 182"/>
          <p:cNvSpPr>
            <a:spLocks/>
          </p:cNvSpPr>
          <p:nvPr/>
        </p:nvSpPr>
        <p:spPr bwMode="auto">
          <a:xfrm>
            <a:off x="3476625" y="439669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0 60000 65536"/>
              <a:gd name="T7" fmla="*/ 0 60000 65536"/>
              <a:gd name="T8" fmla="*/ 0 60000 65536"/>
              <a:gd name="T9" fmla="*/ 0 w 124"/>
              <a:gd name="T10" fmla="*/ 0 h 82"/>
              <a:gd name="T11" fmla="*/ 124 w 124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Line 183"/>
          <p:cNvSpPr>
            <a:spLocks noChangeShapeType="1"/>
          </p:cNvSpPr>
          <p:nvPr/>
        </p:nvSpPr>
        <p:spPr bwMode="auto">
          <a:xfrm flipV="1">
            <a:off x="3352800" y="4625298"/>
            <a:ext cx="441325" cy="9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Line 184"/>
          <p:cNvSpPr>
            <a:spLocks noChangeShapeType="1"/>
          </p:cNvSpPr>
          <p:nvPr/>
        </p:nvSpPr>
        <p:spPr bwMode="auto">
          <a:xfrm flipH="1">
            <a:off x="3311525" y="4164923"/>
            <a:ext cx="238125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Line 185"/>
          <p:cNvSpPr>
            <a:spLocks noChangeShapeType="1"/>
          </p:cNvSpPr>
          <p:nvPr/>
        </p:nvSpPr>
        <p:spPr bwMode="auto">
          <a:xfrm flipH="1">
            <a:off x="4337050" y="3529923"/>
            <a:ext cx="838200" cy="482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Freeform 186"/>
          <p:cNvSpPr>
            <a:spLocks/>
          </p:cNvSpPr>
          <p:nvPr/>
        </p:nvSpPr>
        <p:spPr bwMode="auto">
          <a:xfrm>
            <a:off x="3143250" y="4612598"/>
            <a:ext cx="104775" cy="107950"/>
          </a:xfrm>
          <a:custGeom>
            <a:avLst/>
            <a:gdLst>
              <a:gd name="T0" fmla="*/ 48 w 66"/>
              <a:gd name="T1" fmla="*/ 66 h 68"/>
              <a:gd name="T2" fmla="*/ 54 w 66"/>
              <a:gd name="T3" fmla="*/ 62 h 68"/>
              <a:gd name="T4" fmla="*/ 58 w 66"/>
              <a:gd name="T5" fmla="*/ 58 h 68"/>
              <a:gd name="T6" fmla="*/ 62 w 66"/>
              <a:gd name="T7" fmla="*/ 54 h 68"/>
              <a:gd name="T8" fmla="*/ 64 w 66"/>
              <a:gd name="T9" fmla="*/ 48 h 68"/>
              <a:gd name="T10" fmla="*/ 66 w 66"/>
              <a:gd name="T11" fmla="*/ 40 h 68"/>
              <a:gd name="T12" fmla="*/ 66 w 66"/>
              <a:gd name="T13" fmla="*/ 34 h 68"/>
              <a:gd name="T14" fmla="*/ 64 w 66"/>
              <a:gd name="T15" fmla="*/ 28 h 68"/>
              <a:gd name="T16" fmla="*/ 62 w 66"/>
              <a:gd name="T17" fmla="*/ 20 h 68"/>
              <a:gd name="T18" fmla="*/ 58 w 66"/>
              <a:gd name="T19" fmla="*/ 14 h 68"/>
              <a:gd name="T20" fmla="*/ 54 w 66"/>
              <a:gd name="T21" fmla="*/ 10 h 68"/>
              <a:gd name="T22" fmla="*/ 50 w 66"/>
              <a:gd name="T23" fmla="*/ 6 h 68"/>
              <a:gd name="T24" fmla="*/ 44 w 66"/>
              <a:gd name="T25" fmla="*/ 2 h 68"/>
              <a:gd name="T26" fmla="*/ 38 w 66"/>
              <a:gd name="T27" fmla="*/ 0 h 68"/>
              <a:gd name="T28" fmla="*/ 32 w 66"/>
              <a:gd name="T29" fmla="*/ 0 h 68"/>
              <a:gd name="T30" fmla="*/ 24 w 66"/>
              <a:gd name="T31" fmla="*/ 0 h 68"/>
              <a:gd name="T32" fmla="*/ 18 w 66"/>
              <a:gd name="T33" fmla="*/ 2 h 68"/>
              <a:gd name="T34" fmla="*/ 12 w 66"/>
              <a:gd name="T35" fmla="*/ 6 h 68"/>
              <a:gd name="T36" fmla="*/ 8 w 66"/>
              <a:gd name="T37" fmla="*/ 10 h 68"/>
              <a:gd name="T38" fmla="*/ 4 w 66"/>
              <a:gd name="T39" fmla="*/ 16 h 68"/>
              <a:gd name="T40" fmla="*/ 2 w 66"/>
              <a:gd name="T41" fmla="*/ 20 h 68"/>
              <a:gd name="T42" fmla="*/ 0 w 66"/>
              <a:gd name="T43" fmla="*/ 28 h 68"/>
              <a:gd name="T44" fmla="*/ 0 w 66"/>
              <a:gd name="T45" fmla="*/ 34 h 68"/>
              <a:gd name="T46" fmla="*/ 2 w 66"/>
              <a:gd name="T47" fmla="*/ 40 h 68"/>
              <a:gd name="T48" fmla="*/ 4 w 66"/>
              <a:gd name="T49" fmla="*/ 48 h 68"/>
              <a:gd name="T50" fmla="*/ 8 w 66"/>
              <a:gd name="T51" fmla="*/ 54 h 68"/>
              <a:gd name="T52" fmla="*/ 12 w 66"/>
              <a:gd name="T53" fmla="*/ 58 h 68"/>
              <a:gd name="T54" fmla="*/ 16 w 66"/>
              <a:gd name="T55" fmla="*/ 64 h 68"/>
              <a:gd name="T56" fmla="*/ 22 w 66"/>
              <a:gd name="T57" fmla="*/ 66 h 68"/>
              <a:gd name="T58" fmla="*/ 28 w 66"/>
              <a:gd name="T59" fmla="*/ 68 h 68"/>
              <a:gd name="T60" fmla="*/ 36 w 66"/>
              <a:gd name="T61" fmla="*/ 68 h 68"/>
              <a:gd name="T62" fmla="*/ 42 w 66"/>
              <a:gd name="T63" fmla="*/ 68 h 68"/>
              <a:gd name="T64" fmla="*/ 48 w 66"/>
              <a:gd name="T65" fmla="*/ 66 h 6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68"/>
              <a:gd name="T101" fmla="*/ 66 w 66"/>
              <a:gd name="T102" fmla="*/ 68 h 6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68">
                <a:moveTo>
                  <a:pt x="48" y="66"/>
                </a:moveTo>
                <a:lnTo>
                  <a:pt x="54" y="62"/>
                </a:lnTo>
                <a:lnTo>
                  <a:pt x="58" y="58"/>
                </a:lnTo>
                <a:lnTo>
                  <a:pt x="62" y="54"/>
                </a:lnTo>
                <a:lnTo>
                  <a:pt x="64" y="48"/>
                </a:lnTo>
                <a:lnTo>
                  <a:pt x="66" y="40"/>
                </a:lnTo>
                <a:lnTo>
                  <a:pt x="66" y="34"/>
                </a:lnTo>
                <a:lnTo>
                  <a:pt x="64" y="28"/>
                </a:lnTo>
                <a:lnTo>
                  <a:pt x="62" y="20"/>
                </a:lnTo>
                <a:lnTo>
                  <a:pt x="58" y="14"/>
                </a:lnTo>
                <a:lnTo>
                  <a:pt x="54" y="10"/>
                </a:lnTo>
                <a:lnTo>
                  <a:pt x="50" y="6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0"/>
                </a:lnTo>
                <a:lnTo>
                  <a:pt x="0" y="28"/>
                </a:lnTo>
                <a:lnTo>
                  <a:pt x="0" y="34"/>
                </a:lnTo>
                <a:lnTo>
                  <a:pt x="2" y="40"/>
                </a:lnTo>
                <a:lnTo>
                  <a:pt x="4" y="48"/>
                </a:lnTo>
                <a:lnTo>
                  <a:pt x="8" y="54"/>
                </a:lnTo>
                <a:lnTo>
                  <a:pt x="12" y="58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6" y="68"/>
                </a:lnTo>
                <a:lnTo>
                  <a:pt x="42" y="68"/>
                </a:lnTo>
                <a:lnTo>
                  <a:pt x="48" y="6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Line 187"/>
          <p:cNvSpPr>
            <a:spLocks noChangeShapeType="1"/>
          </p:cNvSpPr>
          <p:nvPr/>
        </p:nvSpPr>
        <p:spPr bwMode="auto">
          <a:xfrm flipH="1">
            <a:off x="3165475" y="4549098"/>
            <a:ext cx="120650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3" name="Line 188"/>
          <p:cNvSpPr>
            <a:spLocks noChangeShapeType="1"/>
          </p:cNvSpPr>
          <p:nvPr/>
        </p:nvSpPr>
        <p:spPr bwMode="auto">
          <a:xfrm flipH="1">
            <a:off x="3225800" y="4644348"/>
            <a:ext cx="120650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Freeform 189"/>
          <p:cNvSpPr>
            <a:spLocks/>
          </p:cNvSpPr>
          <p:nvPr/>
        </p:nvSpPr>
        <p:spPr bwMode="auto">
          <a:xfrm>
            <a:off x="3286125" y="4545923"/>
            <a:ext cx="79375" cy="101600"/>
          </a:xfrm>
          <a:custGeom>
            <a:avLst/>
            <a:gdLst>
              <a:gd name="T0" fmla="*/ 36 w 50"/>
              <a:gd name="T1" fmla="*/ 64 h 64"/>
              <a:gd name="T2" fmla="*/ 44 w 50"/>
              <a:gd name="T3" fmla="*/ 56 h 64"/>
              <a:gd name="T4" fmla="*/ 48 w 50"/>
              <a:gd name="T5" fmla="*/ 44 h 64"/>
              <a:gd name="T6" fmla="*/ 50 w 50"/>
              <a:gd name="T7" fmla="*/ 34 h 64"/>
              <a:gd name="T8" fmla="*/ 46 w 50"/>
              <a:gd name="T9" fmla="*/ 22 h 64"/>
              <a:gd name="T10" fmla="*/ 42 w 50"/>
              <a:gd name="T11" fmla="*/ 16 h 64"/>
              <a:gd name="T12" fmla="*/ 38 w 50"/>
              <a:gd name="T13" fmla="*/ 10 h 64"/>
              <a:gd name="T14" fmla="*/ 32 w 50"/>
              <a:gd name="T15" fmla="*/ 6 h 64"/>
              <a:gd name="T16" fmla="*/ 26 w 50"/>
              <a:gd name="T17" fmla="*/ 2 h 64"/>
              <a:gd name="T18" fmla="*/ 20 w 50"/>
              <a:gd name="T19" fmla="*/ 0 h 64"/>
              <a:gd name="T20" fmla="*/ 14 w 50"/>
              <a:gd name="T21" fmla="*/ 0 h 64"/>
              <a:gd name="T22" fmla="*/ 8 w 50"/>
              <a:gd name="T23" fmla="*/ 0 h 64"/>
              <a:gd name="T24" fmla="*/ 2 w 50"/>
              <a:gd name="T25" fmla="*/ 2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6" y="64"/>
                </a:moveTo>
                <a:lnTo>
                  <a:pt x="44" y="56"/>
                </a:lnTo>
                <a:lnTo>
                  <a:pt x="48" y="44"/>
                </a:lnTo>
                <a:lnTo>
                  <a:pt x="50" y="34"/>
                </a:lnTo>
                <a:lnTo>
                  <a:pt x="46" y="22"/>
                </a:lnTo>
                <a:lnTo>
                  <a:pt x="42" y="16"/>
                </a:lnTo>
                <a:lnTo>
                  <a:pt x="38" y="10"/>
                </a:lnTo>
                <a:lnTo>
                  <a:pt x="32" y="6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" name="Freeform 190"/>
          <p:cNvSpPr>
            <a:spLocks/>
          </p:cNvSpPr>
          <p:nvPr/>
        </p:nvSpPr>
        <p:spPr bwMode="auto">
          <a:xfrm>
            <a:off x="1895475" y="3977598"/>
            <a:ext cx="1181100" cy="1165225"/>
          </a:xfrm>
          <a:custGeom>
            <a:avLst/>
            <a:gdLst>
              <a:gd name="T0" fmla="*/ 252 w 744"/>
              <a:gd name="T1" fmla="*/ 734 h 734"/>
              <a:gd name="T2" fmla="*/ 744 w 744"/>
              <a:gd name="T3" fmla="*/ 160 h 734"/>
              <a:gd name="T4" fmla="*/ 0 w 744"/>
              <a:gd name="T5" fmla="*/ 160 h 734"/>
              <a:gd name="T6" fmla="*/ 136 w 744"/>
              <a:gd name="T7" fmla="*/ 0 h 734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734"/>
              <a:gd name="T14" fmla="*/ 744 w 744"/>
              <a:gd name="T15" fmla="*/ 734 h 7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734">
                <a:moveTo>
                  <a:pt x="252" y="734"/>
                </a:moveTo>
                <a:lnTo>
                  <a:pt x="744" y="160"/>
                </a:lnTo>
                <a:lnTo>
                  <a:pt x="0" y="160"/>
                </a:lnTo>
                <a:lnTo>
                  <a:pt x="136" y="0"/>
                </a:lnTo>
              </a:path>
            </a:pathLst>
          </a:cu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Line 191"/>
          <p:cNvSpPr>
            <a:spLocks noChangeShapeType="1"/>
          </p:cNvSpPr>
          <p:nvPr/>
        </p:nvSpPr>
        <p:spPr bwMode="auto">
          <a:xfrm flipH="1">
            <a:off x="2330450" y="4672923"/>
            <a:ext cx="863600" cy="4984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" name="Line 192"/>
          <p:cNvSpPr>
            <a:spLocks noChangeShapeType="1"/>
          </p:cNvSpPr>
          <p:nvPr/>
        </p:nvSpPr>
        <p:spPr bwMode="auto">
          <a:xfrm flipV="1">
            <a:off x="26765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" name="Line 193"/>
          <p:cNvSpPr>
            <a:spLocks noChangeShapeType="1"/>
          </p:cNvSpPr>
          <p:nvPr/>
        </p:nvSpPr>
        <p:spPr bwMode="auto">
          <a:xfrm flipV="1">
            <a:off x="23082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" name="Rectangle 194"/>
          <p:cNvSpPr>
            <a:spLocks noChangeArrowheads="1"/>
          </p:cNvSpPr>
          <p:nvPr/>
        </p:nvSpPr>
        <p:spPr bwMode="auto">
          <a:xfrm>
            <a:off x="2432050" y="3253698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10" name="Rectangle 195"/>
          <p:cNvSpPr>
            <a:spLocks noChangeArrowheads="1"/>
          </p:cNvSpPr>
          <p:nvPr/>
        </p:nvSpPr>
        <p:spPr bwMode="auto">
          <a:xfrm>
            <a:off x="2876550" y="3253698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1" name="Rectangle 196"/>
          <p:cNvSpPr>
            <a:spLocks noChangeArrowheads="1"/>
          </p:cNvSpPr>
          <p:nvPr/>
        </p:nvSpPr>
        <p:spPr bwMode="auto">
          <a:xfrm>
            <a:off x="3273425" y="325369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12" name="Freeform 197"/>
          <p:cNvSpPr>
            <a:spLocks/>
          </p:cNvSpPr>
          <p:nvPr/>
        </p:nvSpPr>
        <p:spPr bwMode="auto">
          <a:xfrm>
            <a:off x="1298575" y="5946098"/>
            <a:ext cx="314325" cy="320675"/>
          </a:xfrm>
          <a:custGeom>
            <a:avLst/>
            <a:gdLst>
              <a:gd name="T0" fmla="*/ 170 w 198"/>
              <a:gd name="T1" fmla="*/ 178 h 202"/>
              <a:gd name="T2" fmla="*/ 182 w 198"/>
              <a:gd name="T3" fmla="*/ 164 h 202"/>
              <a:gd name="T4" fmla="*/ 190 w 198"/>
              <a:gd name="T5" fmla="*/ 146 h 202"/>
              <a:gd name="T6" fmla="*/ 196 w 198"/>
              <a:gd name="T7" fmla="*/ 128 h 202"/>
              <a:gd name="T8" fmla="*/ 198 w 198"/>
              <a:gd name="T9" fmla="*/ 110 h 202"/>
              <a:gd name="T10" fmla="*/ 196 w 198"/>
              <a:gd name="T11" fmla="*/ 90 h 202"/>
              <a:gd name="T12" fmla="*/ 190 w 198"/>
              <a:gd name="T13" fmla="*/ 70 h 202"/>
              <a:gd name="T14" fmla="*/ 180 w 198"/>
              <a:gd name="T15" fmla="*/ 52 h 202"/>
              <a:gd name="T16" fmla="*/ 168 w 198"/>
              <a:gd name="T17" fmla="*/ 36 h 202"/>
              <a:gd name="T18" fmla="*/ 152 w 198"/>
              <a:gd name="T19" fmla="*/ 22 h 202"/>
              <a:gd name="T20" fmla="*/ 134 w 198"/>
              <a:gd name="T21" fmla="*/ 10 h 202"/>
              <a:gd name="T22" fmla="*/ 114 w 198"/>
              <a:gd name="T23" fmla="*/ 4 h 202"/>
              <a:gd name="T24" fmla="*/ 100 w 198"/>
              <a:gd name="T25" fmla="*/ 0 h 202"/>
              <a:gd name="T26" fmla="*/ 80 w 198"/>
              <a:gd name="T27" fmla="*/ 0 h 202"/>
              <a:gd name="T28" fmla="*/ 62 w 198"/>
              <a:gd name="T29" fmla="*/ 4 h 202"/>
              <a:gd name="T30" fmla="*/ 44 w 198"/>
              <a:gd name="T31" fmla="*/ 12 h 202"/>
              <a:gd name="T32" fmla="*/ 28 w 198"/>
              <a:gd name="T33" fmla="*/ 24 h 202"/>
              <a:gd name="T34" fmla="*/ 16 w 198"/>
              <a:gd name="T35" fmla="*/ 40 h 202"/>
              <a:gd name="T36" fmla="*/ 6 w 198"/>
              <a:gd name="T37" fmla="*/ 56 h 202"/>
              <a:gd name="T38" fmla="*/ 2 w 198"/>
              <a:gd name="T39" fmla="*/ 74 h 202"/>
              <a:gd name="T40" fmla="*/ 0 w 198"/>
              <a:gd name="T41" fmla="*/ 94 h 202"/>
              <a:gd name="T42" fmla="*/ 2 w 198"/>
              <a:gd name="T43" fmla="*/ 114 h 202"/>
              <a:gd name="T44" fmla="*/ 8 w 198"/>
              <a:gd name="T45" fmla="*/ 132 h 202"/>
              <a:gd name="T46" fmla="*/ 16 w 198"/>
              <a:gd name="T47" fmla="*/ 150 h 202"/>
              <a:gd name="T48" fmla="*/ 30 w 198"/>
              <a:gd name="T49" fmla="*/ 168 h 202"/>
              <a:gd name="T50" fmla="*/ 46 w 198"/>
              <a:gd name="T51" fmla="*/ 182 h 202"/>
              <a:gd name="T52" fmla="*/ 64 w 198"/>
              <a:gd name="T53" fmla="*/ 192 h 202"/>
              <a:gd name="T54" fmla="*/ 82 w 198"/>
              <a:gd name="T55" fmla="*/ 200 h 202"/>
              <a:gd name="T56" fmla="*/ 102 w 198"/>
              <a:gd name="T57" fmla="*/ 202 h 202"/>
              <a:gd name="T58" fmla="*/ 118 w 198"/>
              <a:gd name="T59" fmla="*/ 202 h 202"/>
              <a:gd name="T60" fmla="*/ 136 w 198"/>
              <a:gd name="T61" fmla="*/ 198 h 202"/>
              <a:gd name="T62" fmla="*/ 154 w 198"/>
              <a:gd name="T63" fmla="*/ 190 h 202"/>
              <a:gd name="T64" fmla="*/ 170 w 198"/>
              <a:gd name="T65" fmla="*/ 178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"/>
              <a:gd name="T100" fmla="*/ 0 h 202"/>
              <a:gd name="T101" fmla="*/ 198 w 198"/>
              <a:gd name="T102" fmla="*/ 202 h 2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" h="202">
                <a:moveTo>
                  <a:pt x="170" y="178"/>
                </a:moveTo>
                <a:lnTo>
                  <a:pt x="182" y="164"/>
                </a:lnTo>
                <a:lnTo>
                  <a:pt x="190" y="146"/>
                </a:lnTo>
                <a:lnTo>
                  <a:pt x="196" y="128"/>
                </a:lnTo>
                <a:lnTo>
                  <a:pt x="198" y="110"/>
                </a:lnTo>
                <a:lnTo>
                  <a:pt x="196" y="90"/>
                </a:lnTo>
                <a:lnTo>
                  <a:pt x="190" y="70"/>
                </a:lnTo>
                <a:lnTo>
                  <a:pt x="180" y="52"/>
                </a:lnTo>
                <a:lnTo>
                  <a:pt x="168" y="36"/>
                </a:lnTo>
                <a:lnTo>
                  <a:pt x="152" y="22"/>
                </a:lnTo>
                <a:lnTo>
                  <a:pt x="134" y="10"/>
                </a:lnTo>
                <a:lnTo>
                  <a:pt x="114" y="4"/>
                </a:lnTo>
                <a:lnTo>
                  <a:pt x="100" y="0"/>
                </a:lnTo>
                <a:lnTo>
                  <a:pt x="80" y="0"/>
                </a:lnTo>
                <a:lnTo>
                  <a:pt x="62" y="4"/>
                </a:lnTo>
                <a:lnTo>
                  <a:pt x="44" y="12"/>
                </a:lnTo>
                <a:lnTo>
                  <a:pt x="28" y="24"/>
                </a:lnTo>
                <a:lnTo>
                  <a:pt x="16" y="40"/>
                </a:lnTo>
                <a:lnTo>
                  <a:pt x="6" y="56"/>
                </a:lnTo>
                <a:lnTo>
                  <a:pt x="2" y="74"/>
                </a:lnTo>
                <a:lnTo>
                  <a:pt x="0" y="94"/>
                </a:lnTo>
                <a:lnTo>
                  <a:pt x="2" y="114"/>
                </a:lnTo>
                <a:lnTo>
                  <a:pt x="8" y="132"/>
                </a:lnTo>
                <a:lnTo>
                  <a:pt x="16" y="150"/>
                </a:lnTo>
                <a:lnTo>
                  <a:pt x="30" y="168"/>
                </a:lnTo>
                <a:lnTo>
                  <a:pt x="46" y="182"/>
                </a:lnTo>
                <a:lnTo>
                  <a:pt x="64" y="192"/>
                </a:lnTo>
                <a:lnTo>
                  <a:pt x="82" y="200"/>
                </a:lnTo>
                <a:lnTo>
                  <a:pt x="102" y="202"/>
                </a:lnTo>
                <a:lnTo>
                  <a:pt x="118" y="202"/>
                </a:lnTo>
                <a:lnTo>
                  <a:pt x="136" y="198"/>
                </a:lnTo>
                <a:lnTo>
                  <a:pt x="154" y="190"/>
                </a:lnTo>
                <a:lnTo>
                  <a:pt x="170" y="17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" name="Line 198"/>
          <p:cNvSpPr>
            <a:spLocks noChangeShapeType="1"/>
          </p:cNvSpPr>
          <p:nvPr/>
        </p:nvSpPr>
        <p:spPr bwMode="auto">
          <a:xfrm flipH="1">
            <a:off x="1323975" y="5701623"/>
            <a:ext cx="285750" cy="3048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" name="Line 199"/>
          <p:cNvSpPr>
            <a:spLocks noChangeShapeType="1"/>
          </p:cNvSpPr>
          <p:nvPr/>
        </p:nvSpPr>
        <p:spPr bwMode="auto">
          <a:xfrm flipH="1">
            <a:off x="1581150" y="5892123"/>
            <a:ext cx="260350" cy="323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Freeform 200"/>
          <p:cNvSpPr>
            <a:spLocks/>
          </p:cNvSpPr>
          <p:nvPr/>
        </p:nvSpPr>
        <p:spPr bwMode="auto">
          <a:xfrm>
            <a:off x="1609725" y="5660348"/>
            <a:ext cx="254000" cy="231775"/>
          </a:xfrm>
          <a:custGeom>
            <a:avLst/>
            <a:gdLst>
              <a:gd name="T0" fmla="*/ 146 w 160"/>
              <a:gd name="T1" fmla="*/ 146 h 146"/>
              <a:gd name="T2" fmla="*/ 154 w 160"/>
              <a:gd name="T3" fmla="*/ 134 h 146"/>
              <a:gd name="T4" fmla="*/ 158 w 160"/>
              <a:gd name="T5" fmla="*/ 120 h 146"/>
              <a:gd name="T6" fmla="*/ 160 w 160"/>
              <a:gd name="T7" fmla="*/ 104 h 146"/>
              <a:gd name="T8" fmla="*/ 160 w 160"/>
              <a:gd name="T9" fmla="*/ 88 h 146"/>
              <a:gd name="T10" fmla="*/ 158 w 160"/>
              <a:gd name="T11" fmla="*/ 74 h 146"/>
              <a:gd name="T12" fmla="*/ 152 w 160"/>
              <a:gd name="T13" fmla="*/ 58 h 146"/>
              <a:gd name="T14" fmla="*/ 144 w 160"/>
              <a:gd name="T15" fmla="*/ 44 h 146"/>
              <a:gd name="T16" fmla="*/ 134 w 160"/>
              <a:gd name="T17" fmla="*/ 32 h 146"/>
              <a:gd name="T18" fmla="*/ 120 w 160"/>
              <a:gd name="T19" fmla="*/ 18 h 146"/>
              <a:gd name="T20" fmla="*/ 104 w 160"/>
              <a:gd name="T21" fmla="*/ 8 h 146"/>
              <a:gd name="T22" fmla="*/ 86 w 160"/>
              <a:gd name="T23" fmla="*/ 2 h 146"/>
              <a:gd name="T24" fmla="*/ 68 w 160"/>
              <a:gd name="T25" fmla="*/ 0 h 146"/>
              <a:gd name="T26" fmla="*/ 52 w 160"/>
              <a:gd name="T27" fmla="*/ 0 h 146"/>
              <a:gd name="T28" fmla="*/ 34 w 160"/>
              <a:gd name="T29" fmla="*/ 4 h 146"/>
              <a:gd name="T30" fmla="*/ 18 w 160"/>
              <a:gd name="T31" fmla="*/ 10 h 146"/>
              <a:gd name="T32" fmla="*/ 4 w 160"/>
              <a:gd name="T33" fmla="*/ 22 h 146"/>
              <a:gd name="T34" fmla="*/ 0 w 160"/>
              <a:gd name="T35" fmla="*/ 26 h 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46"/>
              <a:gd name="T56" fmla="*/ 160 w 160"/>
              <a:gd name="T57" fmla="*/ 146 h 14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46">
                <a:moveTo>
                  <a:pt x="146" y="146"/>
                </a:moveTo>
                <a:lnTo>
                  <a:pt x="154" y="134"/>
                </a:lnTo>
                <a:lnTo>
                  <a:pt x="158" y="120"/>
                </a:lnTo>
                <a:lnTo>
                  <a:pt x="160" y="104"/>
                </a:lnTo>
                <a:lnTo>
                  <a:pt x="160" y="88"/>
                </a:lnTo>
                <a:lnTo>
                  <a:pt x="158" y="74"/>
                </a:lnTo>
                <a:lnTo>
                  <a:pt x="152" y="58"/>
                </a:lnTo>
                <a:lnTo>
                  <a:pt x="144" y="44"/>
                </a:lnTo>
                <a:lnTo>
                  <a:pt x="134" y="32"/>
                </a:lnTo>
                <a:lnTo>
                  <a:pt x="120" y="18"/>
                </a:lnTo>
                <a:lnTo>
                  <a:pt x="104" y="8"/>
                </a:lnTo>
                <a:lnTo>
                  <a:pt x="86" y="2"/>
                </a:lnTo>
                <a:lnTo>
                  <a:pt x="68" y="0"/>
                </a:lnTo>
                <a:lnTo>
                  <a:pt x="52" y="0"/>
                </a:lnTo>
                <a:lnTo>
                  <a:pt x="34" y="4"/>
                </a:lnTo>
                <a:lnTo>
                  <a:pt x="18" y="10"/>
                </a:lnTo>
                <a:lnTo>
                  <a:pt x="4" y="22"/>
                </a:lnTo>
                <a:lnTo>
                  <a:pt x="0" y="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" name="Line 201"/>
          <p:cNvSpPr>
            <a:spLocks noChangeShapeType="1"/>
          </p:cNvSpPr>
          <p:nvPr/>
        </p:nvSpPr>
        <p:spPr bwMode="auto">
          <a:xfrm flipV="1">
            <a:off x="1803400" y="5269823"/>
            <a:ext cx="365125" cy="422275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Freeform 205"/>
          <p:cNvSpPr>
            <a:spLocks/>
          </p:cNvSpPr>
          <p:nvPr/>
        </p:nvSpPr>
        <p:spPr bwMode="auto">
          <a:xfrm>
            <a:off x="2559050" y="4701498"/>
            <a:ext cx="130175" cy="130175"/>
          </a:xfrm>
          <a:custGeom>
            <a:avLst/>
            <a:gdLst>
              <a:gd name="T0" fmla="*/ 70 w 82"/>
              <a:gd name="T1" fmla="*/ 72 h 82"/>
              <a:gd name="T2" fmla="*/ 74 w 82"/>
              <a:gd name="T3" fmla="*/ 66 h 82"/>
              <a:gd name="T4" fmla="*/ 78 w 82"/>
              <a:gd name="T5" fmla="*/ 60 h 82"/>
              <a:gd name="T6" fmla="*/ 80 w 82"/>
              <a:gd name="T7" fmla="*/ 52 h 82"/>
              <a:gd name="T8" fmla="*/ 82 w 82"/>
              <a:gd name="T9" fmla="*/ 44 h 82"/>
              <a:gd name="T10" fmla="*/ 80 w 82"/>
              <a:gd name="T11" fmla="*/ 36 h 82"/>
              <a:gd name="T12" fmla="*/ 78 w 82"/>
              <a:gd name="T13" fmla="*/ 30 h 82"/>
              <a:gd name="T14" fmla="*/ 74 w 82"/>
              <a:gd name="T15" fmla="*/ 22 h 82"/>
              <a:gd name="T16" fmla="*/ 70 w 82"/>
              <a:gd name="T17" fmla="*/ 14 h 82"/>
              <a:gd name="T18" fmla="*/ 62 w 82"/>
              <a:gd name="T19" fmla="*/ 10 h 82"/>
              <a:gd name="T20" fmla="*/ 56 w 82"/>
              <a:gd name="T21" fmla="*/ 6 h 82"/>
              <a:gd name="T22" fmla="*/ 48 w 82"/>
              <a:gd name="T23" fmla="*/ 2 h 82"/>
              <a:gd name="T24" fmla="*/ 40 w 82"/>
              <a:gd name="T25" fmla="*/ 0 h 82"/>
              <a:gd name="T26" fmla="*/ 32 w 82"/>
              <a:gd name="T27" fmla="*/ 2 h 82"/>
              <a:gd name="T28" fmla="*/ 26 w 82"/>
              <a:gd name="T29" fmla="*/ 2 h 82"/>
              <a:gd name="T30" fmla="*/ 18 w 82"/>
              <a:gd name="T31" fmla="*/ 6 h 82"/>
              <a:gd name="T32" fmla="*/ 12 w 82"/>
              <a:gd name="T33" fmla="*/ 10 h 82"/>
              <a:gd name="T34" fmla="*/ 6 w 82"/>
              <a:gd name="T35" fmla="*/ 16 h 82"/>
              <a:gd name="T36" fmla="*/ 4 w 82"/>
              <a:gd name="T37" fmla="*/ 24 h 82"/>
              <a:gd name="T38" fmla="*/ 2 w 82"/>
              <a:gd name="T39" fmla="*/ 30 h 82"/>
              <a:gd name="T40" fmla="*/ 0 w 82"/>
              <a:gd name="T41" fmla="*/ 38 h 82"/>
              <a:gd name="T42" fmla="*/ 2 w 82"/>
              <a:gd name="T43" fmla="*/ 46 h 82"/>
              <a:gd name="T44" fmla="*/ 4 w 82"/>
              <a:gd name="T45" fmla="*/ 54 h 82"/>
              <a:gd name="T46" fmla="*/ 8 w 82"/>
              <a:gd name="T47" fmla="*/ 62 h 82"/>
              <a:gd name="T48" fmla="*/ 12 w 82"/>
              <a:gd name="T49" fmla="*/ 68 h 82"/>
              <a:gd name="T50" fmla="*/ 20 w 82"/>
              <a:gd name="T51" fmla="*/ 74 h 82"/>
              <a:gd name="T52" fmla="*/ 26 w 82"/>
              <a:gd name="T53" fmla="*/ 78 h 82"/>
              <a:gd name="T54" fmla="*/ 34 w 82"/>
              <a:gd name="T55" fmla="*/ 80 h 82"/>
              <a:gd name="T56" fmla="*/ 42 w 82"/>
              <a:gd name="T57" fmla="*/ 82 h 82"/>
              <a:gd name="T58" fmla="*/ 50 w 82"/>
              <a:gd name="T59" fmla="*/ 82 h 82"/>
              <a:gd name="T60" fmla="*/ 56 w 82"/>
              <a:gd name="T61" fmla="*/ 80 h 82"/>
              <a:gd name="T62" fmla="*/ 64 w 82"/>
              <a:gd name="T63" fmla="*/ 78 h 82"/>
              <a:gd name="T64" fmla="*/ 70 w 82"/>
              <a:gd name="T65" fmla="*/ 72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2"/>
              <a:gd name="T101" fmla="*/ 82 w 82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2">
                <a:moveTo>
                  <a:pt x="70" y="72"/>
                </a:moveTo>
                <a:lnTo>
                  <a:pt x="74" y="66"/>
                </a:lnTo>
                <a:lnTo>
                  <a:pt x="78" y="60"/>
                </a:lnTo>
                <a:lnTo>
                  <a:pt x="80" y="52"/>
                </a:lnTo>
                <a:lnTo>
                  <a:pt x="82" y="44"/>
                </a:lnTo>
                <a:lnTo>
                  <a:pt x="80" y="36"/>
                </a:lnTo>
                <a:lnTo>
                  <a:pt x="78" y="30"/>
                </a:lnTo>
                <a:lnTo>
                  <a:pt x="74" y="22"/>
                </a:lnTo>
                <a:lnTo>
                  <a:pt x="70" y="14"/>
                </a:lnTo>
                <a:lnTo>
                  <a:pt x="62" y="10"/>
                </a:lnTo>
                <a:lnTo>
                  <a:pt x="56" y="6"/>
                </a:lnTo>
                <a:lnTo>
                  <a:pt x="48" y="2"/>
                </a:lnTo>
                <a:lnTo>
                  <a:pt x="40" y="0"/>
                </a:lnTo>
                <a:lnTo>
                  <a:pt x="32" y="2"/>
                </a:lnTo>
                <a:lnTo>
                  <a:pt x="26" y="2"/>
                </a:lnTo>
                <a:lnTo>
                  <a:pt x="18" y="6"/>
                </a:lnTo>
                <a:lnTo>
                  <a:pt x="12" y="10"/>
                </a:lnTo>
                <a:lnTo>
                  <a:pt x="6" y="16"/>
                </a:lnTo>
                <a:lnTo>
                  <a:pt x="4" y="24"/>
                </a:lnTo>
                <a:lnTo>
                  <a:pt x="2" y="30"/>
                </a:lnTo>
                <a:lnTo>
                  <a:pt x="0" y="38"/>
                </a:lnTo>
                <a:lnTo>
                  <a:pt x="2" y="46"/>
                </a:lnTo>
                <a:lnTo>
                  <a:pt x="4" y="54"/>
                </a:lnTo>
                <a:lnTo>
                  <a:pt x="8" y="62"/>
                </a:lnTo>
                <a:lnTo>
                  <a:pt x="12" y="68"/>
                </a:lnTo>
                <a:lnTo>
                  <a:pt x="20" y="74"/>
                </a:lnTo>
                <a:lnTo>
                  <a:pt x="26" y="78"/>
                </a:lnTo>
                <a:lnTo>
                  <a:pt x="34" y="80"/>
                </a:lnTo>
                <a:lnTo>
                  <a:pt x="42" y="82"/>
                </a:lnTo>
                <a:lnTo>
                  <a:pt x="50" y="82"/>
                </a:lnTo>
                <a:lnTo>
                  <a:pt x="56" y="80"/>
                </a:lnTo>
                <a:lnTo>
                  <a:pt x="64" y="78"/>
                </a:lnTo>
                <a:lnTo>
                  <a:pt x="70" y="72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Line 206"/>
          <p:cNvSpPr>
            <a:spLocks noChangeShapeType="1"/>
          </p:cNvSpPr>
          <p:nvPr/>
        </p:nvSpPr>
        <p:spPr bwMode="auto">
          <a:xfrm flipH="1">
            <a:off x="2571750" y="4606248"/>
            <a:ext cx="114300" cy="1206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9" name="Line 207"/>
          <p:cNvSpPr>
            <a:spLocks noChangeShapeType="1"/>
          </p:cNvSpPr>
          <p:nvPr/>
        </p:nvSpPr>
        <p:spPr bwMode="auto">
          <a:xfrm flipH="1">
            <a:off x="2676525" y="4682448"/>
            <a:ext cx="104775" cy="1270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0" name="Freeform 208"/>
          <p:cNvSpPr>
            <a:spLocks/>
          </p:cNvSpPr>
          <p:nvPr/>
        </p:nvSpPr>
        <p:spPr bwMode="auto">
          <a:xfrm>
            <a:off x="2686050" y="4587198"/>
            <a:ext cx="101600" cy="95250"/>
          </a:xfrm>
          <a:custGeom>
            <a:avLst/>
            <a:gdLst>
              <a:gd name="T0" fmla="*/ 95250 w 64"/>
              <a:gd name="T1" fmla="*/ 95250 h 60"/>
              <a:gd name="T2" fmla="*/ 101600 w 64"/>
              <a:gd name="T3" fmla="*/ 76200 h 60"/>
              <a:gd name="T4" fmla="*/ 101600 w 64"/>
              <a:gd name="T5" fmla="*/ 57150 h 60"/>
              <a:gd name="T6" fmla="*/ 98425 w 64"/>
              <a:gd name="T7" fmla="*/ 38100 h 60"/>
              <a:gd name="T8" fmla="*/ 85725 w 64"/>
              <a:gd name="T9" fmla="*/ 22225 h 60"/>
              <a:gd name="T10" fmla="*/ 76200 w 64"/>
              <a:gd name="T11" fmla="*/ 12700 h 60"/>
              <a:gd name="T12" fmla="*/ 66675 w 64"/>
              <a:gd name="T13" fmla="*/ 6350 h 60"/>
              <a:gd name="T14" fmla="*/ 57150 w 64"/>
              <a:gd name="T15" fmla="*/ 3175 h 60"/>
              <a:gd name="T16" fmla="*/ 44450 w 64"/>
              <a:gd name="T17" fmla="*/ 0 h 60"/>
              <a:gd name="T18" fmla="*/ 34925 w 64"/>
              <a:gd name="T19" fmla="*/ 0 h 60"/>
              <a:gd name="T20" fmla="*/ 22225 w 64"/>
              <a:gd name="T21" fmla="*/ 3175 h 60"/>
              <a:gd name="T22" fmla="*/ 12700 w 64"/>
              <a:gd name="T23" fmla="*/ 9525 h 60"/>
              <a:gd name="T24" fmla="*/ 3175 w 64"/>
              <a:gd name="T25" fmla="*/ 15875 h 60"/>
              <a:gd name="T26" fmla="*/ 0 w 64"/>
              <a:gd name="T27" fmla="*/ 19050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60"/>
              <a:gd name="T44" fmla="*/ 64 w 64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60">
                <a:moveTo>
                  <a:pt x="60" y="60"/>
                </a:moveTo>
                <a:lnTo>
                  <a:pt x="64" y="48"/>
                </a:lnTo>
                <a:lnTo>
                  <a:pt x="64" y="36"/>
                </a:lnTo>
                <a:lnTo>
                  <a:pt x="62" y="24"/>
                </a:lnTo>
                <a:lnTo>
                  <a:pt x="54" y="14"/>
                </a:lnTo>
                <a:lnTo>
                  <a:pt x="48" y="8"/>
                </a:lnTo>
                <a:lnTo>
                  <a:pt x="42" y="4"/>
                </a:lnTo>
                <a:lnTo>
                  <a:pt x="36" y="2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1" name="Freeform 209"/>
          <p:cNvSpPr>
            <a:spLocks/>
          </p:cNvSpPr>
          <p:nvPr/>
        </p:nvSpPr>
        <p:spPr bwMode="auto">
          <a:xfrm>
            <a:off x="2482850" y="5101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2" name="Freeform 210"/>
          <p:cNvSpPr>
            <a:spLocks/>
          </p:cNvSpPr>
          <p:nvPr/>
        </p:nvSpPr>
        <p:spPr bwMode="auto">
          <a:xfrm>
            <a:off x="2711450" y="4974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Freeform 211"/>
          <p:cNvSpPr>
            <a:spLocks/>
          </p:cNvSpPr>
          <p:nvPr/>
        </p:nvSpPr>
        <p:spPr bwMode="auto">
          <a:xfrm>
            <a:off x="2940050" y="4847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4" name="Rectangle 212"/>
          <p:cNvSpPr>
            <a:spLocks noChangeArrowheads="1"/>
          </p:cNvSpPr>
          <p:nvPr/>
        </p:nvSpPr>
        <p:spPr bwMode="auto">
          <a:xfrm>
            <a:off x="308444" y="3307038"/>
            <a:ext cx="163826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Synchronous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Lasers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MHz,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 Δ</a:t>
            </a:r>
            <a:r>
              <a:rPr lang="az-Cyrl-AZ" sz="1600" dirty="0">
                <a:latin typeface="Century Gothic" panose="020B0502020202020204" pitchFamily="34" charset="0"/>
              </a:rPr>
              <a:t>Ф</a:t>
            </a:r>
            <a:r>
              <a:rPr lang="en-US" sz="1600" dirty="0">
                <a:latin typeface="Century Gothic" panose="020B0502020202020204" pitchFamily="34" charset="0"/>
              </a:rPr>
              <a:t> = 120</a:t>
            </a:r>
            <a:r>
              <a:rPr lang="en-US" sz="1600" dirty="0">
                <a:latin typeface="Century Gothic" panose="020B0502020202020204" pitchFamily="34" charset="0"/>
                <a:sym typeface="Symbol" pitchFamily="18" charset="2"/>
              </a:rPr>
              <a:t></a:t>
            </a:r>
          </a:p>
        </p:txBody>
      </p:sp>
      <p:sp>
        <p:nvSpPr>
          <p:cNvPr id="225" name="Rectangle 213"/>
          <p:cNvSpPr>
            <a:spLocks noChangeArrowheads="1"/>
          </p:cNvSpPr>
          <p:nvPr/>
        </p:nvSpPr>
        <p:spPr bwMode="auto">
          <a:xfrm>
            <a:off x="1165225" y="341244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Rectangle 214"/>
          <p:cNvSpPr>
            <a:spLocks noChangeArrowheads="1"/>
          </p:cNvSpPr>
          <p:nvPr/>
        </p:nvSpPr>
        <p:spPr bwMode="auto">
          <a:xfrm>
            <a:off x="974725" y="36092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Rectangle 215"/>
          <p:cNvSpPr>
            <a:spLocks noChangeArrowheads="1"/>
          </p:cNvSpPr>
          <p:nvPr/>
        </p:nvSpPr>
        <p:spPr bwMode="auto">
          <a:xfrm>
            <a:off x="981075" y="37870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8" name="Rectangle 216"/>
          <p:cNvSpPr>
            <a:spLocks noChangeArrowheads="1"/>
          </p:cNvSpPr>
          <p:nvPr/>
        </p:nvSpPr>
        <p:spPr bwMode="auto">
          <a:xfrm>
            <a:off x="1196975" y="37997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17"/>
          <p:cNvSpPr>
            <a:spLocks noChangeArrowheads="1"/>
          </p:cNvSpPr>
          <p:nvPr/>
        </p:nvSpPr>
        <p:spPr bwMode="auto">
          <a:xfrm>
            <a:off x="1223649" y="4561798"/>
            <a:ext cx="1418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Pockels Cell</a:t>
            </a:r>
          </a:p>
        </p:txBody>
      </p:sp>
      <p:sp>
        <p:nvSpPr>
          <p:cNvPr id="230" name="Rectangle 218"/>
          <p:cNvSpPr>
            <a:spLocks noChangeArrowheads="1"/>
          </p:cNvSpPr>
          <p:nvPr/>
        </p:nvSpPr>
        <p:spPr bwMode="auto">
          <a:xfrm>
            <a:off x="1093390" y="5546048"/>
            <a:ext cx="4296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Gun</a:t>
            </a:r>
          </a:p>
        </p:txBody>
      </p:sp>
      <p:sp>
        <p:nvSpPr>
          <p:cNvPr id="231" name="Rectangle 219"/>
          <p:cNvSpPr>
            <a:spLocks noChangeArrowheads="1"/>
          </p:cNvSpPr>
          <p:nvPr/>
        </p:nvSpPr>
        <p:spPr bwMode="auto">
          <a:xfrm>
            <a:off x="5245100" y="1801250"/>
            <a:ext cx="13557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entury Gothic" panose="020B0502020202020204" pitchFamily="34" charset="0"/>
              </a:rPr>
              <a:t>two SRF </a:t>
            </a:r>
            <a:r>
              <a:rPr lang="en-US" sz="1600" dirty="0" err="1" smtClean="0">
                <a:latin typeface="Century Gothic" panose="020B0502020202020204" pitchFamily="34" charset="0"/>
              </a:rPr>
              <a:t>Linacs</a:t>
            </a:r>
            <a:endParaRPr lang="en-US" sz="1600" dirty="0">
              <a:latin typeface="Century Gothic" panose="020B0502020202020204" pitchFamily="34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1497 MHz</a:t>
            </a:r>
          </a:p>
        </p:txBody>
      </p:sp>
      <p:sp>
        <p:nvSpPr>
          <p:cNvPr id="232" name="Rectangle 258"/>
          <p:cNvSpPr>
            <a:spLocks noChangeArrowheads="1"/>
          </p:cNvSpPr>
          <p:nvPr/>
        </p:nvSpPr>
        <p:spPr bwMode="auto">
          <a:xfrm>
            <a:off x="6899275" y="4752298"/>
            <a:ext cx="1279525" cy="81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3" name="Line 259"/>
          <p:cNvSpPr>
            <a:spLocks noChangeShapeType="1"/>
          </p:cNvSpPr>
          <p:nvPr/>
        </p:nvSpPr>
        <p:spPr bwMode="auto">
          <a:xfrm>
            <a:off x="68992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Line 260"/>
          <p:cNvSpPr>
            <a:spLocks noChangeShapeType="1"/>
          </p:cNvSpPr>
          <p:nvPr/>
        </p:nvSpPr>
        <p:spPr bwMode="auto">
          <a:xfrm>
            <a:off x="69500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" name="Line 261"/>
          <p:cNvSpPr>
            <a:spLocks noChangeShapeType="1"/>
          </p:cNvSpPr>
          <p:nvPr/>
        </p:nvSpPr>
        <p:spPr bwMode="auto">
          <a:xfrm>
            <a:off x="70008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6" name="Line 262"/>
          <p:cNvSpPr>
            <a:spLocks noChangeShapeType="1"/>
          </p:cNvSpPr>
          <p:nvPr/>
        </p:nvSpPr>
        <p:spPr bwMode="auto">
          <a:xfrm>
            <a:off x="7051675" y="5152348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7" name="Line 263"/>
          <p:cNvSpPr>
            <a:spLocks noChangeShapeType="1"/>
          </p:cNvSpPr>
          <p:nvPr/>
        </p:nvSpPr>
        <p:spPr bwMode="auto">
          <a:xfrm>
            <a:off x="7102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8" name="Line 264"/>
          <p:cNvSpPr>
            <a:spLocks noChangeShapeType="1"/>
          </p:cNvSpPr>
          <p:nvPr/>
        </p:nvSpPr>
        <p:spPr bwMode="auto">
          <a:xfrm>
            <a:off x="71532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9" name="Line 265"/>
          <p:cNvSpPr>
            <a:spLocks noChangeShapeType="1"/>
          </p:cNvSpPr>
          <p:nvPr/>
        </p:nvSpPr>
        <p:spPr bwMode="auto">
          <a:xfrm>
            <a:off x="72040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" name="Line 266"/>
          <p:cNvSpPr>
            <a:spLocks noChangeShapeType="1"/>
          </p:cNvSpPr>
          <p:nvPr/>
        </p:nvSpPr>
        <p:spPr bwMode="auto">
          <a:xfrm>
            <a:off x="72548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1" name="Line 267"/>
          <p:cNvSpPr>
            <a:spLocks noChangeShapeType="1"/>
          </p:cNvSpPr>
          <p:nvPr/>
        </p:nvSpPr>
        <p:spPr bwMode="auto">
          <a:xfrm>
            <a:off x="73056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2" name="Line 268"/>
          <p:cNvSpPr>
            <a:spLocks noChangeShapeType="1"/>
          </p:cNvSpPr>
          <p:nvPr/>
        </p:nvSpPr>
        <p:spPr bwMode="auto">
          <a:xfrm>
            <a:off x="7356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Line 269"/>
          <p:cNvSpPr>
            <a:spLocks noChangeShapeType="1"/>
          </p:cNvSpPr>
          <p:nvPr/>
        </p:nvSpPr>
        <p:spPr bwMode="auto">
          <a:xfrm>
            <a:off x="7407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4" name="Line 270"/>
          <p:cNvSpPr>
            <a:spLocks noChangeShapeType="1"/>
          </p:cNvSpPr>
          <p:nvPr/>
        </p:nvSpPr>
        <p:spPr bwMode="auto">
          <a:xfrm>
            <a:off x="74580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Line 271"/>
          <p:cNvSpPr>
            <a:spLocks noChangeShapeType="1"/>
          </p:cNvSpPr>
          <p:nvPr/>
        </p:nvSpPr>
        <p:spPr bwMode="auto">
          <a:xfrm>
            <a:off x="75088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6" name="Line 272"/>
          <p:cNvSpPr>
            <a:spLocks noChangeShapeType="1"/>
          </p:cNvSpPr>
          <p:nvPr/>
        </p:nvSpPr>
        <p:spPr bwMode="auto">
          <a:xfrm>
            <a:off x="75596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7" name="Line 273"/>
          <p:cNvSpPr>
            <a:spLocks noChangeShapeType="1"/>
          </p:cNvSpPr>
          <p:nvPr/>
        </p:nvSpPr>
        <p:spPr bwMode="auto">
          <a:xfrm>
            <a:off x="76104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8" name="Line 274"/>
          <p:cNvSpPr>
            <a:spLocks noChangeShapeType="1"/>
          </p:cNvSpPr>
          <p:nvPr/>
        </p:nvSpPr>
        <p:spPr bwMode="auto">
          <a:xfrm>
            <a:off x="7661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9" name="Line 275"/>
          <p:cNvSpPr>
            <a:spLocks noChangeShapeType="1"/>
          </p:cNvSpPr>
          <p:nvPr/>
        </p:nvSpPr>
        <p:spPr bwMode="auto">
          <a:xfrm>
            <a:off x="7712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0" name="Line 276"/>
          <p:cNvSpPr>
            <a:spLocks noChangeShapeType="1"/>
          </p:cNvSpPr>
          <p:nvPr/>
        </p:nvSpPr>
        <p:spPr bwMode="auto">
          <a:xfrm>
            <a:off x="77628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Line 277"/>
          <p:cNvSpPr>
            <a:spLocks noChangeShapeType="1"/>
          </p:cNvSpPr>
          <p:nvPr/>
        </p:nvSpPr>
        <p:spPr bwMode="auto">
          <a:xfrm>
            <a:off x="78136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Line 278"/>
          <p:cNvSpPr>
            <a:spLocks noChangeShapeType="1"/>
          </p:cNvSpPr>
          <p:nvPr/>
        </p:nvSpPr>
        <p:spPr bwMode="auto">
          <a:xfrm>
            <a:off x="78644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Line 279"/>
          <p:cNvSpPr>
            <a:spLocks noChangeShapeType="1"/>
          </p:cNvSpPr>
          <p:nvPr/>
        </p:nvSpPr>
        <p:spPr bwMode="auto">
          <a:xfrm>
            <a:off x="79152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Line 280"/>
          <p:cNvSpPr>
            <a:spLocks noChangeShapeType="1"/>
          </p:cNvSpPr>
          <p:nvPr/>
        </p:nvSpPr>
        <p:spPr bwMode="auto">
          <a:xfrm>
            <a:off x="7966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5" name="Line 281"/>
          <p:cNvSpPr>
            <a:spLocks noChangeShapeType="1"/>
          </p:cNvSpPr>
          <p:nvPr/>
        </p:nvSpPr>
        <p:spPr bwMode="auto">
          <a:xfrm>
            <a:off x="8016875" y="5161873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6" name="Line 282"/>
          <p:cNvSpPr>
            <a:spLocks noChangeShapeType="1"/>
          </p:cNvSpPr>
          <p:nvPr/>
        </p:nvSpPr>
        <p:spPr bwMode="auto">
          <a:xfrm>
            <a:off x="80676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Line 283"/>
          <p:cNvSpPr>
            <a:spLocks noChangeShapeType="1"/>
          </p:cNvSpPr>
          <p:nvPr/>
        </p:nvSpPr>
        <p:spPr bwMode="auto">
          <a:xfrm>
            <a:off x="81184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Line 284"/>
          <p:cNvSpPr>
            <a:spLocks noChangeShapeType="1"/>
          </p:cNvSpPr>
          <p:nvPr/>
        </p:nvSpPr>
        <p:spPr bwMode="auto">
          <a:xfrm>
            <a:off x="81692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9" name="Freeform 285"/>
          <p:cNvSpPr>
            <a:spLocks/>
          </p:cNvSpPr>
          <p:nvPr/>
        </p:nvSpPr>
        <p:spPr bwMode="auto">
          <a:xfrm>
            <a:off x="6889750" y="4749123"/>
            <a:ext cx="1295400" cy="825500"/>
          </a:xfrm>
          <a:custGeom>
            <a:avLst/>
            <a:gdLst>
              <a:gd name="T0" fmla="*/ 0 w 816"/>
              <a:gd name="T1" fmla="*/ 412750 h 520"/>
              <a:gd name="T2" fmla="*/ 28575 w 816"/>
              <a:gd name="T3" fmla="*/ 349250 h 520"/>
              <a:gd name="T4" fmla="*/ 60325 w 816"/>
              <a:gd name="T5" fmla="*/ 282575 h 520"/>
              <a:gd name="T6" fmla="*/ 101600 w 816"/>
              <a:gd name="T7" fmla="*/ 206375 h 520"/>
              <a:gd name="T8" fmla="*/ 127000 w 816"/>
              <a:gd name="T9" fmla="*/ 168275 h 520"/>
              <a:gd name="T10" fmla="*/ 152400 w 816"/>
              <a:gd name="T11" fmla="*/ 130175 h 520"/>
              <a:gd name="T12" fmla="*/ 177800 w 816"/>
              <a:gd name="T13" fmla="*/ 95250 h 520"/>
              <a:gd name="T14" fmla="*/ 206375 w 816"/>
              <a:gd name="T15" fmla="*/ 63500 h 520"/>
              <a:gd name="T16" fmla="*/ 234950 w 816"/>
              <a:gd name="T17" fmla="*/ 38100 h 520"/>
              <a:gd name="T18" fmla="*/ 263525 w 816"/>
              <a:gd name="T19" fmla="*/ 19050 h 520"/>
              <a:gd name="T20" fmla="*/ 295275 w 816"/>
              <a:gd name="T21" fmla="*/ 6350 h 520"/>
              <a:gd name="T22" fmla="*/ 311150 w 816"/>
              <a:gd name="T23" fmla="*/ 0 h 520"/>
              <a:gd name="T24" fmla="*/ 323850 w 816"/>
              <a:gd name="T25" fmla="*/ 0 h 520"/>
              <a:gd name="T26" fmla="*/ 339725 w 816"/>
              <a:gd name="T27" fmla="*/ 0 h 520"/>
              <a:gd name="T28" fmla="*/ 355600 w 816"/>
              <a:gd name="T29" fmla="*/ 6350 h 520"/>
              <a:gd name="T30" fmla="*/ 387350 w 816"/>
              <a:gd name="T31" fmla="*/ 19050 h 520"/>
              <a:gd name="T32" fmla="*/ 415925 w 816"/>
              <a:gd name="T33" fmla="*/ 38100 h 520"/>
              <a:gd name="T34" fmla="*/ 444500 w 816"/>
              <a:gd name="T35" fmla="*/ 63500 h 520"/>
              <a:gd name="T36" fmla="*/ 473075 w 816"/>
              <a:gd name="T37" fmla="*/ 95250 h 520"/>
              <a:gd name="T38" fmla="*/ 498475 w 816"/>
              <a:gd name="T39" fmla="*/ 130175 h 520"/>
              <a:gd name="T40" fmla="*/ 523875 w 816"/>
              <a:gd name="T41" fmla="*/ 168275 h 520"/>
              <a:gd name="T42" fmla="*/ 546100 w 816"/>
              <a:gd name="T43" fmla="*/ 206375 h 520"/>
              <a:gd name="T44" fmla="*/ 587375 w 816"/>
              <a:gd name="T45" fmla="*/ 282575 h 520"/>
              <a:gd name="T46" fmla="*/ 619125 w 816"/>
              <a:gd name="T47" fmla="*/ 349250 h 520"/>
              <a:gd name="T48" fmla="*/ 647700 w 816"/>
              <a:gd name="T49" fmla="*/ 412750 h 520"/>
              <a:gd name="T50" fmla="*/ 673100 w 816"/>
              <a:gd name="T51" fmla="*/ 476250 h 520"/>
              <a:gd name="T52" fmla="*/ 704850 w 816"/>
              <a:gd name="T53" fmla="*/ 542925 h 520"/>
              <a:gd name="T54" fmla="*/ 746125 w 816"/>
              <a:gd name="T55" fmla="*/ 619125 h 520"/>
              <a:gd name="T56" fmla="*/ 768350 w 816"/>
              <a:gd name="T57" fmla="*/ 657225 h 520"/>
              <a:gd name="T58" fmla="*/ 793750 w 816"/>
              <a:gd name="T59" fmla="*/ 695325 h 520"/>
              <a:gd name="T60" fmla="*/ 822325 w 816"/>
              <a:gd name="T61" fmla="*/ 730250 h 520"/>
              <a:gd name="T62" fmla="*/ 847725 w 816"/>
              <a:gd name="T63" fmla="*/ 762000 h 520"/>
              <a:gd name="T64" fmla="*/ 879475 w 816"/>
              <a:gd name="T65" fmla="*/ 787400 h 520"/>
              <a:gd name="T66" fmla="*/ 908050 w 816"/>
              <a:gd name="T67" fmla="*/ 806450 h 520"/>
              <a:gd name="T68" fmla="*/ 923925 w 816"/>
              <a:gd name="T69" fmla="*/ 815975 h 520"/>
              <a:gd name="T70" fmla="*/ 939800 w 816"/>
              <a:gd name="T71" fmla="*/ 822325 h 520"/>
              <a:gd name="T72" fmla="*/ 955675 w 816"/>
              <a:gd name="T73" fmla="*/ 825500 h 520"/>
              <a:gd name="T74" fmla="*/ 971550 w 816"/>
              <a:gd name="T75" fmla="*/ 825500 h 520"/>
              <a:gd name="T76" fmla="*/ 987425 w 816"/>
              <a:gd name="T77" fmla="*/ 825500 h 520"/>
              <a:gd name="T78" fmla="*/ 1003300 w 816"/>
              <a:gd name="T79" fmla="*/ 822325 h 520"/>
              <a:gd name="T80" fmla="*/ 1019175 w 816"/>
              <a:gd name="T81" fmla="*/ 815975 h 520"/>
              <a:gd name="T82" fmla="*/ 1031875 w 816"/>
              <a:gd name="T83" fmla="*/ 806450 h 520"/>
              <a:gd name="T84" fmla="*/ 1063625 w 816"/>
              <a:gd name="T85" fmla="*/ 787400 h 520"/>
              <a:gd name="T86" fmla="*/ 1092200 w 816"/>
              <a:gd name="T87" fmla="*/ 762000 h 520"/>
              <a:gd name="T88" fmla="*/ 1120775 w 816"/>
              <a:gd name="T89" fmla="*/ 730250 h 520"/>
              <a:gd name="T90" fmla="*/ 1146175 w 816"/>
              <a:gd name="T91" fmla="*/ 695325 h 520"/>
              <a:gd name="T92" fmla="*/ 1171575 w 816"/>
              <a:gd name="T93" fmla="*/ 657225 h 520"/>
              <a:gd name="T94" fmla="*/ 1196975 w 816"/>
              <a:gd name="T95" fmla="*/ 619125 h 520"/>
              <a:gd name="T96" fmla="*/ 1238250 w 816"/>
              <a:gd name="T97" fmla="*/ 542925 h 520"/>
              <a:gd name="T98" fmla="*/ 1270000 w 816"/>
              <a:gd name="T99" fmla="*/ 476250 h 520"/>
              <a:gd name="T100" fmla="*/ 1295400 w 816"/>
              <a:gd name="T101" fmla="*/ 412750 h 5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6"/>
              <a:gd name="T154" fmla="*/ 0 h 520"/>
              <a:gd name="T155" fmla="*/ 816 w 816"/>
              <a:gd name="T156" fmla="*/ 520 h 5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6" h="520">
                <a:moveTo>
                  <a:pt x="0" y="260"/>
                </a:moveTo>
                <a:lnTo>
                  <a:pt x="18" y="220"/>
                </a:lnTo>
                <a:lnTo>
                  <a:pt x="38" y="178"/>
                </a:lnTo>
                <a:lnTo>
                  <a:pt x="64" y="130"/>
                </a:lnTo>
                <a:lnTo>
                  <a:pt x="80" y="106"/>
                </a:lnTo>
                <a:lnTo>
                  <a:pt x="96" y="82"/>
                </a:lnTo>
                <a:lnTo>
                  <a:pt x="112" y="60"/>
                </a:lnTo>
                <a:lnTo>
                  <a:pt x="130" y="40"/>
                </a:lnTo>
                <a:lnTo>
                  <a:pt x="148" y="24"/>
                </a:lnTo>
                <a:lnTo>
                  <a:pt x="166" y="12"/>
                </a:lnTo>
                <a:lnTo>
                  <a:pt x="186" y="4"/>
                </a:lnTo>
                <a:lnTo>
                  <a:pt x="196" y="0"/>
                </a:lnTo>
                <a:lnTo>
                  <a:pt x="204" y="0"/>
                </a:lnTo>
                <a:lnTo>
                  <a:pt x="214" y="0"/>
                </a:lnTo>
                <a:lnTo>
                  <a:pt x="224" y="4"/>
                </a:lnTo>
                <a:lnTo>
                  <a:pt x="244" y="12"/>
                </a:lnTo>
                <a:lnTo>
                  <a:pt x="262" y="24"/>
                </a:lnTo>
                <a:lnTo>
                  <a:pt x="280" y="40"/>
                </a:lnTo>
                <a:lnTo>
                  <a:pt x="298" y="60"/>
                </a:lnTo>
                <a:lnTo>
                  <a:pt x="314" y="82"/>
                </a:lnTo>
                <a:lnTo>
                  <a:pt x="330" y="106"/>
                </a:lnTo>
                <a:lnTo>
                  <a:pt x="344" y="130"/>
                </a:lnTo>
                <a:lnTo>
                  <a:pt x="370" y="178"/>
                </a:lnTo>
                <a:lnTo>
                  <a:pt x="390" y="220"/>
                </a:lnTo>
                <a:lnTo>
                  <a:pt x="408" y="260"/>
                </a:lnTo>
                <a:lnTo>
                  <a:pt x="424" y="300"/>
                </a:lnTo>
                <a:lnTo>
                  <a:pt x="444" y="342"/>
                </a:lnTo>
                <a:lnTo>
                  <a:pt x="470" y="390"/>
                </a:lnTo>
                <a:lnTo>
                  <a:pt x="484" y="414"/>
                </a:lnTo>
                <a:lnTo>
                  <a:pt x="500" y="438"/>
                </a:lnTo>
                <a:lnTo>
                  <a:pt x="518" y="460"/>
                </a:lnTo>
                <a:lnTo>
                  <a:pt x="534" y="480"/>
                </a:lnTo>
                <a:lnTo>
                  <a:pt x="554" y="496"/>
                </a:lnTo>
                <a:lnTo>
                  <a:pt x="572" y="508"/>
                </a:lnTo>
                <a:lnTo>
                  <a:pt x="582" y="514"/>
                </a:lnTo>
                <a:lnTo>
                  <a:pt x="592" y="518"/>
                </a:lnTo>
                <a:lnTo>
                  <a:pt x="602" y="520"/>
                </a:lnTo>
                <a:lnTo>
                  <a:pt x="612" y="520"/>
                </a:lnTo>
                <a:lnTo>
                  <a:pt x="622" y="520"/>
                </a:lnTo>
                <a:lnTo>
                  <a:pt x="632" y="518"/>
                </a:lnTo>
                <a:lnTo>
                  <a:pt x="642" y="514"/>
                </a:lnTo>
                <a:lnTo>
                  <a:pt x="650" y="508"/>
                </a:lnTo>
                <a:lnTo>
                  <a:pt x="670" y="496"/>
                </a:lnTo>
                <a:lnTo>
                  <a:pt x="688" y="480"/>
                </a:lnTo>
                <a:lnTo>
                  <a:pt x="706" y="460"/>
                </a:lnTo>
                <a:lnTo>
                  <a:pt x="722" y="438"/>
                </a:lnTo>
                <a:lnTo>
                  <a:pt x="738" y="414"/>
                </a:lnTo>
                <a:lnTo>
                  <a:pt x="754" y="390"/>
                </a:lnTo>
                <a:lnTo>
                  <a:pt x="780" y="342"/>
                </a:lnTo>
                <a:lnTo>
                  <a:pt x="800" y="300"/>
                </a:lnTo>
                <a:lnTo>
                  <a:pt x="816" y="2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0" name="Freeform 286"/>
          <p:cNvSpPr>
            <a:spLocks/>
          </p:cNvSpPr>
          <p:nvPr/>
        </p:nvSpPr>
        <p:spPr bwMode="auto">
          <a:xfrm>
            <a:off x="7064375" y="47586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1" name="Freeform 287"/>
          <p:cNvSpPr>
            <a:spLocks/>
          </p:cNvSpPr>
          <p:nvPr/>
        </p:nvSpPr>
        <p:spPr bwMode="auto">
          <a:xfrm>
            <a:off x="7493000" y="5117423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2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2" name="Freeform 288"/>
          <p:cNvSpPr>
            <a:spLocks/>
          </p:cNvSpPr>
          <p:nvPr/>
        </p:nvSpPr>
        <p:spPr bwMode="auto">
          <a:xfrm>
            <a:off x="7924800" y="5479373"/>
            <a:ext cx="76200" cy="73025"/>
          </a:xfrm>
          <a:custGeom>
            <a:avLst/>
            <a:gdLst>
              <a:gd name="T0" fmla="*/ 76200 w 48"/>
              <a:gd name="T1" fmla="*/ 38100 h 46"/>
              <a:gd name="T2" fmla="*/ 73025 w 48"/>
              <a:gd name="T3" fmla="*/ 50800 h 46"/>
              <a:gd name="T4" fmla="*/ 63500 w 48"/>
              <a:gd name="T5" fmla="*/ 63500 h 46"/>
              <a:gd name="T6" fmla="*/ 53975 w 48"/>
              <a:gd name="T7" fmla="*/ 73025 h 46"/>
              <a:gd name="T8" fmla="*/ 38100 w 48"/>
              <a:gd name="T9" fmla="*/ 73025 h 46"/>
              <a:gd name="T10" fmla="*/ 22225 w 48"/>
              <a:gd name="T11" fmla="*/ 73025 h 46"/>
              <a:gd name="T12" fmla="*/ 9525 w 48"/>
              <a:gd name="T13" fmla="*/ 63500 h 46"/>
              <a:gd name="T14" fmla="*/ 3175 w 48"/>
              <a:gd name="T15" fmla="*/ 50800 h 46"/>
              <a:gd name="T16" fmla="*/ 0 w 48"/>
              <a:gd name="T17" fmla="*/ 38100 h 46"/>
              <a:gd name="T18" fmla="*/ 3175 w 48"/>
              <a:gd name="T19" fmla="*/ 22225 h 46"/>
              <a:gd name="T20" fmla="*/ 9525 w 48"/>
              <a:gd name="T21" fmla="*/ 9525 h 46"/>
              <a:gd name="T22" fmla="*/ 22225 w 48"/>
              <a:gd name="T23" fmla="*/ 3175 h 46"/>
              <a:gd name="T24" fmla="*/ 38100 w 48"/>
              <a:gd name="T25" fmla="*/ 0 h 46"/>
              <a:gd name="T26" fmla="*/ 53975 w 48"/>
              <a:gd name="T27" fmla="*/ 3175 h 46"/>
              <a:gd name="T28" fmla="*/ 63500 w 48"/>
              <a:gd name="T29" fmla="*/ 9525 h 46"/>
              <a:gd name="T30" fmla="*/ 73025 w 48"/>
              <a:gd name="T31" fmla="*/ 22225 h 46"/>
              <a:gd name="T32" fmla="*/ 76200 w 48"/>
              <a:gd name="T33" fmla="*/ 38100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6"/>
              <a:gd name="T53" fmla="*/ 48 w 48"/>
              <a:gd name="T54" fmla="*/ 46 h 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6">
                <a:moveTo>
                  <a:pt x="48" y="24"/>
                </a:moveTo>
                <a:lnTo>
                  <a:pt x="46" y="32"/>
                </a:lnTo>
                <a:lnTo>
                  <a:pt x="40" y="40"/>
                </a:lnTo>
                <a:lnTo>
                  <a:pt x="34" y="46"/>
                </a:lnTo>
                <a:lnTo>
                  <a:pt x="24" y="46"/>
                </a:lnTo>
                <a:lnTo>
                  <a:pt x="14" y="46"/>
                </a:lnTo>
                <a:lnTo>
                  <a:pt x="6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6" y="6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3" name="Line 298"/>
          <p:cNvSpPr>
            <a:spLocks noChangeShapeType="1"/>
          </p:cNvSpPr>
          <p:nvPr/>
        </p:nvSpPr>
        <p:spPr bwMode="auto">
          <a:xfrm>
            <a:off x="8188325" y="5165048"/>
            <a:ext cx="774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4" name="Freeform 299"/>
          <p:cNvSpPr>
            <a:spLocks/>
          </p:cNvSpPr>
          <p:nvPr/>
        </p:nvSpPr>
        <p:spPr bwMode="auto">
          <a:xfrm>
            <a:off x="8915400" y="5095198"/>
            <a:ext cx="206375" cy="123825"/>
          </a:xfrm>
          <a:custGeom>
            <a:avLst/>
            <a:gdLst>
              <a:gd name="T0" fmla="*/ 98425 w 130"/>
              <a:gd name="T1" fmla="*/ 38100 h 78"/>
              <a:gd name="T2" fmla="*/ 47625 w 130"/>
              <a:gd name="T3" fmla="*/ 19050 h 78"/>
              <a:gd name="T4" fmla="*/ 0 w 130"/>
              <a:gd name="T5" fmla="*/ 0 h 78"/>
              <a:gd name="T6" fmla="*/ 0 w 130"/>
              <a:gd name="T7" fmla="*/ 123825 h 78"/>
              <a:gd name="T8" fmla="*/ 38100 w 130"/>
              <a:gd name="T9" fmla="*/ 107950 h 78"/>
              <a:gd name="T10" fmla="*/ 98425 w 130"/>
              <a:gd name="T11" fmla="*/ 88900 h 78"/>
              <a:gd name="T12" fmla="*/ 158750 w 130"/>
              <a:gd name="T13" fmla="*/ 69850 h 78"/>
              <a:gd name="T14" fmla="*/ 206375 w 130"/>
              <a:gd name="T15" fmla="*/ 63500 h 78"/>
              <a:gd name="T16" fmla="*/ 158750 w 130"/>
              <a:gd name="T17" fmla="*/ 53975 h 78"/>
              <a:gd name="T18" fmla="*/ 98425 w 130"/>
              <a:gd name="T19" fmla="*/ 3810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78"/>
              <a:gd name="T32" fmla="*/ 130 w 130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78">
                <a:moveTo>
                  <a:pt x="62" y="24"/>
                </a:moveTo>
                <a:lnTo>
                  <a:pt x="30" y="12"/>
                </a:lnTo>
                <a:lnTo>
                  <a:pt x="0" y="0"/>
                </a:lnTo>
                <a:lnTo>
                  <a:pt x="0" y="78"/>
                </a:lnTo>
                <a:lnTo>
                  <a:pt x="24" y="68"/>
                </a:lnTo>
                <a:lnTo>
                  <a:pt x="62" y="56"/>
                </a:lnTo>
                <a:lnTo>
                  <a:pt x="100" y="44"/>
                </a:lnTo>
                <a:lnTo>
                  <a:pt x="130" y="40"/>
                </a:lnTo>
                <a:lnTo>
                  <a:pt x="100" y="34"/>
                </a:lnTo>
                <a:lnTo>
                  <a:pt x="62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5" name="Line 300"/>
          <p:cNvSpPr>
            <a:spLocks noChangeShapeType="1"/>
          </p:cNvSpPr>
          <p:nvPr/>
        </p:nvSpPr>
        <p:spPr bwMode="auto">
          <a:xfrm flipH="1" flipV="1">
            <a:off x="8188325" y="516504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" name="Freeform 301"/>
          <p:cNvSpPr>
            <a:spLocks/>
          </p:cNvSpPr>
          <p:nvPr/>
        </p:nvSpPr>
        <p:spPr bwMode="auto">
          <a:xfrm>
            <a:off x="8801100" y="5504773"/>
            <a:ext cx="206375" cy="158750"/>
          </a:xfrm>
          <a:custGeom>
            <a:avLst/>
            <a:gdLst>
              <a:gd name="T0" fmla="*/ 127000 w 130"/>
              <a:gd name="T1" fmla="*/ 82550 h 100"/>
              <a:gd name="T2" fmla="*/ 92075 w 130"/>
              <a:gd name="T3" fmla="*/ 38100 h 100"/>
              <a:gd name="T4" fmla="*/ 63500 w 130"/>
              <a:gd name="T5" fmla="*/ 0 h 100"/>
              <a:gd name="T6" fmla="*/ 0 w 130"/>
              <a:gd name="T7" fmla="*/ 104775 h 100"/>
              <a:gd name="T8" fmla="*/ 38100 w 130"/>
              <a:gd name="T9" fmla="*/ 111125 h 100"/>
              <a:gd name="T10" fmla="*/ 101600 w 130"/>
              <a:gd name="T11" fmla="*/ 123825 h 100"/>
              <a:gd name="T12" fmla="*/ 161925 w 130"/>
              <a:gd name="T13" fmla="*/ 142875 h 100"/>
              <a:gd name="T14" fmla="*/ 206375 w 130"/>
              <a:gd name="T15" fmla="*/ 158750 h 100"/>
              <a:gd name="T16" fmla="*/ 171450 w 130"/>
              <a:gd name="T17" fmla="*/ 127000 h 100"/>
              <a:gd name="T18" fmla="*/ 127000 w 130"/>
              <a:gd name="T19" fmla="*/ 8255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100"/>
              <a:gd name="T32" fmla="*/ 130 w 130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100">
                <a:moveTo>
                  <a:pt x="80" y="52"/>
                </a:moveTo>
                <a:lnTo>
                  <a:pt x="58" y="24"/>
                </a:lnTo>
                <a:lnTo>
                  <a:pt x="40" y="0"/>
                </a:lnTo>
                <a:lnTo>
                  <a:pt x="0" y="66"/>
                </a:lnTo>
                <a:lnTo>
                  <a:pt x="24" y="70"/>
                </a:lnTo>
                <a:lnTo>
                  <a:pt x="64" y="78"/>
                </a:lnTo>
                <a:lnTo>
                  <a:pt x="102" y="90"/>
                </a:lnTo>
                <a:lnTo>
                  <a:pt x="130" y="100"/>
                </a:lnTo>
                <a:lnTo>
                  <a:pt x="108" y="80"/>
                </a:lnTo>
                <a:lnTo>
                  <a:pt x="80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7" name="Line 302"/>
          <p:cNvSpPr>
            <a:spLocks noChangeShapeType="1"/>
          </p:cNvSpPr>
          <p:nvPr/>
        </p:nvSpPr>
        <p:spPr bwMode="auto">
          <a:xfrm flipH="1">
            <a:off x="8194675" y="473959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8" name="Freeform 303"/>
          <p:cNvSpPr>
            <a:spLocks/>
          </p:cNvSpPr>
          <p:nvPr/>
        </p:nvSpPr>
        <p:spPr bwMode="auto">
          <a:xfrm>
            <a:off x="8804275" y="4647523"/>
            <a:ext cx="209550" cy="158750"/>
          </a:xfrm>
          <a:custGeom>
            <a:avLst/>
            <a:gdLst>
              <a:gd name="T0" fmla="*/ 130175 w 132"/>
              <a:gd name="T1" fmla="*/ 76200 h 100"/>
              <a:gd name="T2" fmla="*/ 95250 w 132"/>
              <a:gd name="T3" fmla="*/ 120650 h 100"/>
              <a:gd name="T4" fmla="*/ 66675 w 132"/>
              <a:gd name="T5" fmla="*/ 158750 h 100"/>
              <a:gd name="T6" fmla="*/ 0 w 132"/>
              <a:gd name="T7" fmla="*/ 53975 h 100"/>
              <a:gd name="T8" fmla="*/ 41275 w 132"/>
              <a:gd name="T9" fmla="*/ 47625 h 100"/>
              <a:gd name="T10" fmla="*/ 104775 w 132"/>
              <a:gd name="T11" fmla="*/ 34925 h 100"/>
              <a:gd name="T12" fmla="*/ 165100 w 132"/>
              <a:gd name="T13" fmla="*/ 15875 h 100"/>
              <a:gd name="T14" fmla="*/ 209550 w 132"/>
              <a:gd name="T15" fmla="*/ 0 h 100"/>
              <a:gd name="T16" fmla="*/ 174625 w 132"/>
              <a:gd name="T17" fmla="*/ 31750 h 100"/>
              <a:gd name="T18" fmla="*/ 130175 w 132"/>
              <a:gd name="T19" fmla="*/ 7620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"/>
              <a:gd name="T31" fmla="*/ 0 h 100"/>
              <a:gd name="T32" fmla="*/ 132 w 132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" h="100">
                <a:moveTo>
                  <a:pt x="82" y="48"/>
                </a:moveTo>
                <a:lnTo>
                  <a:pt x="60" y="76"/>
                </a:lnTo>
                <a:lnTo>
                  <a:pt x="42" y="100"/>
                </a:lnTo>
                <a:lnTo>
                  <a:pt x="0" y="34"/>
                </a:lnTo>
                <a:lnTo>
                  <a:pt x="26" y="30"/>
                </a:lnTo>
                <a:lnTo>
                  <a:pt x="66" y="22"/>
                </a:lnTo>
                <a:lnTo>
                  <a:pt x="104" y="10"/>
                </a:lnTo>
                <a:lnTo>
                  <a:pt x="132" y="0"/>
                </a:lnTo>
                <a:lnTo>
                  <a:pt x="110" y="20"/>
                </a:lnTo>
                <a:lnTo>
                  <a:pt x="82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9" name="Freeform 304"/>
          <p:cNvSpPr>
            <a:spLocks/>
          </p:cNvSpPr>
          <p:nvPr/>
        </p:nvSpPr>
        <p:spPr bwMode="auto">
          <a:xfrm>
            <a:off x="8718550" y="5469848"/>
            <a:ext cx="73025" cy="76200"/>
          </a:xfrm>
          <a:custGeom>
            <a:avLst/>
            <a:gdLst>
              <a:gd name="T0" fmla="*/ 73025 w 46"/>
              <a:gd name="T1" fmla="*/ 38100 h 48"/>
              <a:gd name="T2" fmla="*/ 73025 w 46"/>
              <a:gd name="T3" fmla="*/ 53975 h 48"/>
              <a:gd name="T4" fmla="*/ 63500 w 46"/>
              <a:gd name="T5" fmla="*/ 66675 h 48"/>
              <a:gd name="T6" fmla="*/ 50800 w 46"/>
              <a:gd name="T7" fmla="*/ 73025 h 48"/>
              <a:gd name="T8" fmla="*/ 38100 w 46"/>
              <a:gd name="T9" fmla="*/ 76200 h 48"/>
              <a:gd name="T10" fmla="*/ 22225 w 46"/>
              <a:gd name="T11" fmla="*/ 73025 h 48"/>
              <a:gd name="T12" fmla="*/ 9525 w 46"/>
              <a:gd name="T13" fmla="*/ 66675 h 48"/>
              <a:gd name="T14" fmla="*/ 3175 w 46"/>
              <a:gd name="T15" fmla="*/ 53975 h 48"/>
              <a:gd name="T16" fmla="*/ 0 w 46"/>
              <a:gd name="T17" fmla="*/ 38100 h 48"/>
              <a:gd name="T18" fmla="*/ 3175 w 46"/>
              <a:gd name="T19" fmla="*/ 25400 h 48"/>
              <a:gd name="T20" fmla="*/ 9525 w 46"/>
              <a:gd name="T21" fmla="*/ 12700 h 48"/>
              <a:gd name="T22" fmla="*/ 22225 w 46"/>
              <a:gd name="T23" fmla="*/ 3175 h 48"/>
              <a:gd name="T24" fmla="*/ 38100 w 46"/>
              <a:gd name="T25" fmla="*/ 0 h 48"/>
              <a:gd name="T26" fmla="*/ 50800 w 46"/>
              <a:gd name="T27" fmla="*/ 3175 h 48"/>
              <a:gd name="T28" fmla="*/ 63500 w 46"/>
              <a:gd name="T29" fmla="*/ 12700 h 48"/>
              <a:gd name="T30" fmla="*/ 73025 w 46"/>
              <a:gd name="T31" fmla="*/ 25400 h 48"/>
              <a:gd name="T32" fmla="*/ 73025 w 46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48"/>
              <a:gd name="T53" fmla="*/ 46 w 46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48">
                <a:moveTo>
                  <a:pt x="46" y="24"/>
                </a:moveTo>
                <a:lnTo>
                  <a:pt x="46" y="34"/>
                </a:lnTo>
                <a:lnTo>
                  <a:pt x="40" y="42"/>
                </a:lnTo>
                <a:lnTo>
                  <a:pt x="32" y="46"/>
                </a:lnTo>
                <a:lnTo>
                  <a:pt x="24" y="48"/>
                </a:lnTo>
                <a:lnTo>
                  <a:pt x="14" y="46"/>
                </a:lnTo>
                <a:lnTo>
                  <a:pt x="6" y="42"/>
                </a:lnTo>
                <a:lnTo>
                  <a:pt x="2" y="34"/>
                </a:lnTo>
                <a:lnTo>
                  <a:pt x="0" y="24"/>
                </a:lnTo>
                <a:lnTo>
                  <a:pt x="2" y="16"/>
                </a:lnTo>
                <a:lnTo>
                  <a:pt x="6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0" y="8"/>
                </a:lnTo>
                <a:lnTo>
                  <a:pt x="46" y="16"/>
                </a:lnTo>
                <a:lnTo>
                  <a:pt x="46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Freeform 305"/>
          <p:cNvSpPr>
            <a:spLocks/>
          </p:cNvSpPr>
          <p:nvPr/>
        </p:nvSpPr>
        <p:spPr bwMode="auto">
          <a:xfrm>
            <a:off x="8483600" y="512059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Freeform 306"/>
          <p:cNvSpPr>
            <a:spLocks/>
          </p:cNvSpPr>
          <p:nvPr/>
        </p:nvSpPr>
        <p:spPr bwMode="auto">
          <a:xfrm>
            <a:off x="8251825" y="50507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3500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3500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0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2" name="Freeform 307"/>
          <p:cNvSpPr>
            <a:spLocks/>
          </p:cNvSpPr>
          <p:nvPr/>
        </p:nvSpPr>
        <p:spPr bwMode="auto">
          <a:xfrm>
            <a:off x="6346825" y="4044273"/>
            <a:ext cx="457200" cy="688975"/>
          </a:xfrm>
          <a:custGeom>
            <a:avLst/>
            <a:gdLst>
              <a:gd name="T0" fmla="*/ 457200 w 288"/>
              <a:gd name="T1" fmla="*/ 688975 h 434"/>
              <a:gd name="T2" fmla="*/ 441325 w 288"/>
              <a:gd name="T3" fmla="*/ 682625 h 434"/>
              <a:gd name="T4" fmla="*/ 400050 w 288"/>
              <a:gd name="T5" fmla="*/ 660400 h 434"/>
              <a:gd name="T6" fmla="*/ 342900 w 288"/>
              <a:gd name="T7" fmla="*/ 625475 h 434"/>
              <a:gd name="T8" fmla="*/ 311150 w 288"/>
              <a:gd name="T9" fmla="*/ 600075 h 434"/>
              <a:gd name="T10" fmla="*/ 276225 w 288"/>
              <a:gd name="T11" fmla="*/ 571500 h 434"/>
              <a:gd name="T12" fmla="*/ 241300 w 288"/>
              <a:gd name="T13" fmla="*/ 542925 h 434"/>
              <a:gd name="T14" fmla="*/ 206375 w 288"/>
              <a:gd name="T15" fmla="*/ 508000 h 434"/>
              <a:gd name="T16" fmla="*/ 174625 w 288"/>
              <a:gd name="T17" fmla="*/ 466725 h 434"/>
              <a:gd name="T18" fmla="*/ 142875 w 288"/>
              <a:gd name="T19" fmla="*/ 425450 h 434"/>
              <a:gd name="T20" fmla="*/ 117475 w 288"/>
              <a:gd name="T21" fmla="*/ 377825 h 434"/>
              <a:gd name="T22" fmla="*/ 95250 w 288"/>
              <a:gd name="T23" fmla="*/ 327025 h 434"/>
              <a:gd name="T24" fmla="*/ 79375 w 288"/>
              <a:gd name="T25" fmla="*/ 273050 h 434"/>
              <a:gd name="T26" fmla="*/ 73025 w 288"/>
              <a:gd name="T27" fmla="*/ 247650 h 434"/>
              <a:gd name="T28" fmla="*/ 69850 w 288"/>
              <a:gd name="T29" fmla="*/ 215900 h 434"/>
              <a:gd name="T30" fmla="*/ 0 w 288"/>
              <a:gd name="T31" fmla="*/ 184150 h 434"/>
              <a:gd name="T32" fmla="*/ 136525 w 288"/>
              <a:gd name="T33" fmla="*/ 0 h 434"/>
              <a:gd name="T34" fmla="*/ 301625 w 288"/>
              <a:gd name="T35" fmla="*/ 349250 h 434"/>
              <a:gd name="T36" fmla="*/ 212725 w 288"/>
              <a:gd name="T37" fmla="*/ 301625 h 434"/>
              <a:gd name="T38" fmla="*/ 209550 w 288"/>
              <a:gd name="T39" fmla="*/ 307975 h 434"/>
              <a:gd name="T40" fmla="*/ 209550 w 288"/>
              <a:gd name="T41" fmla="*/ 327025 h 434"/>
              <a:gd name="T42" fmla="*/ 215900 w 288"/>
              <a:gd name="T43" fmla="*/ 358775 h 434"/>
              <a:gd name="T44" fmla="*/ 228600 w 288"/>
              <a:gd name="T45" fmla="*/ 403225 h 434"/>
              <a:gd name="T46" fmla="*/ 241300 w 288"/>
              <a:gd name="T47" fmla="*/ 428625 h 434"/>
              <a:gd name="T48" fmla="*/ 257175 w 288"/>
              <a:gd name="T49" fmla="*/ 457200 h 434"/>
              <a:gd name="T50" fmla="*/ 276225 w 288"/>
              <a:gd name="T51" fmla="*/ 488950 h 434"/>
              <a:gd name="T52" fmla="*/ 301625 w 288"/>
              <a:gd name="T53" fmla="*/ 523875 h 434"/>
              <a:gd name="T54" fmla="*/ 330200 w 288"/>
              <a:gd name="T55" fmla="*/ 561975 h 434"/>
              <a:gd name="T56" fmla="*/ 365125 w 288"/>
              <a:gd name="T57" fmla="*/ 600075 h 434"/>
              <a:gd name="T58" fmla="*/ 409575 w 288"/>
              <a:gd name="T59" fmla="*/ 644525 h 434"/>
              <a:gd name="T60" fmla="*/ 457200 w 288"/>
              <a:gd name="T61" fmla="*/ 688975 h 4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88"/>
              <a:gd name="T94" fmla="*/ 0 h 434"/>
              <a:gd name="T95" fmla="*/ 288 w 288"/>
              <a:gd name="T96" fmla="*/ 434 h 43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88" h="434">
                <a:moveTo>
                  <a:pt x="288" y="434"/>
                </a:moveTo>
                <a:lnTo>
                  <a:pt x="278" y="430"/>
                </a:lnTo>
                <a:lnTo>
                  <a:pt x="252" y="416"/>
                </a:lnTo>
                <a:lnTo>
                  <a:pt x="216" y="394"/>
                </a:lnTo>
                <a:lnTo>
                  <a:pt x="196" y="378"/>
                </a:lnTo>
                <a:lnTo>
                  <a:pt x="174" y="360"/>
                </a:lnTo>
                <a:lnTo>
                  <a:pt x="152" y="342"/>
                </a:lnTo>
                <a:lnTo>
                  <a:pt x="130" y="320"/>
                </a:lnTo>
                <a:lnTo>
                  <a:pt x="110" y="294"/>
                </a:lnTo>
                <a:lnTo>
                  <a:pt x="90" y="268"/>
                </a:lnTo>
                <a:lnTo>
                  <a:pt x="74" y="238"/>
                </a:lnTo>
                <a:lnTo>
                  <a:pt x="60" y="206"/>
                </a:lnTo>
                <a:lnTo>
                  <a:pt x="50" y="172"/>
                </a:lnTo>
                <a:lnTo>
                  <a:pt x="46" y="156"/>
                </a:lnTo>
                <a:lnTo>
                  <a:pt x="44" y="136"/>
                </a:lnTo>
                <a:lnTo>
                  <a:pt x="0" y="116"/>
                </a:lnTo>
                <a:lnTo>
                  <a:pt x="86" y="0"/>
                </a:lnTo>
                <a:lnTo>
                  <a:pt x="190" y="220"/>
                </a:lnTo>
                <a:lnTo>
                  <a:pt x="134" y="190"/>
                </a:lnTo>
                <a:lnTo>
                  <a:pt x="132" y="194"/>
                </a:lnTo>
                <a:lnTo>
                  <a:pt x="132" y="206"/>
                </a:lnTo>
                <a:lnTo>
                  <a:pt x="136" y="226"/>
                </a:lnTo>
                <a:lnTo>
                  <a:pt x="144" y="254"/>
                </a:lnTo>
                <a:lnTo>
                  <a:pt x="152" y="270"/>
                </a:lnTo>
                <a:lnTo>
                  <a:pt x="162" y="288"/>
                </a:lnTo>
                <a:lnTo>
                  <a:pt x="174" y="308"/>
                </a:lnTo>
                <a:lnTo>
                  <a:pt x="190" y="330"/>
                </a:lnTo>
                <a:lnTo>
                  <a:pt x="208" y="354"/>
                </a:lnTo>
                <a:lnTo>
                  <a:pt x="230" y="378"/>
                </a:lnTo>
                <a:lnTo>
                  <a:pt x="258" y="406"/>
                </a:lnTo>
                <a:lnTo>
                  <a:pt x="288" y="434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Rectangle 308"/>
          <p:cNvSpPr>
            <a:spLocks noChangeArrowheads="1"/>
          </p:cNvSpPr>
          <p:nvPr/>
        </p:nvSpPr>
        <p:spPr bwMode="auto">
          <a:xfrm>
            <a:off x="6879237" y="4194440"/>
            <a:ext cx="13353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Separators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</a:t>
            </a:r>
          </a:p>
        </p:txBody>
      </p:sp>
      <p:sp>
        <p:nvSpPr>
          <p:cNvPr id="274" name="Line 310"/>
          <p:cNvSpPr>
            <a:spLocks noChangeShapeType="1"/>
          </p:cNvSpPr>
          <p:nvPr/>
        </p:nvSpPr>
        <p:spPr bwMode="auto">
          <a:xfrm flipV="1">
            <a:off x="1816100" y="5279348"/>
            <a:ext cx="365125" cy="4254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5" name="Freeform 209"/>
          <p:cNvSpPr>
            <a:spLocks/>
          </p:cNvSpPr>
          <p:nvPr/>
        </p:nvSpPr>
        <p:spPr bwMode="auto">
          <a:xfrm>
            <a:off x="2536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" name="Freeform 209"/>
          <p:cNvSpPr>
            <a:spLocks/>
          </p:cNvSpPr>
          <p:nvPr/>
        </p:nvSpPr>
        <p:spPr bwMode="auto">
          <a:xfrm>
            <a:off x="2155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7" name="Freeform 209"/>
          <p:cNvSpPr>
            <a:spLocks/>
          </p:cNvSpPr>
          <p:nvPr/>
        </p:nvSpPr>
        <p:spPr bwMode="auto">
          <a:xfrm>
            <a:off x="1774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8" name="Freeform 209"/>
          <p:cNvSpPr>
            <a:spLocks/>
          </p:cNvSpPr>
          <p:nvPr/>
        </p:nvSpPr>
        <p:spPr bwMode="auto">
          <a:xfrm>
            <a:off x="5508625" y="5180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9" name="Freeform 210"/>
          <p:cNvSpPr>
            <a:spLocks/>
          </p:cNvSpPr>
          <p:nvPr/>
        </p:nvSpPr>
        <p:spPr bwMode="auto">
          <a:xfrm>
            <a:off x="4822825" y="4799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Freeform 209"/>
          <p:cNvSpPr>
            <a:spLocks/>
          </p:cNvSpPr>
          <p:nvPr/>
        </p:nvSpPr>
        <p:spPr bwMode="auto">
          <a:xfrm>
            <a:off x="4365625" y="43427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1" name="Straight Arrow Connector 330"/>
          <p:cNvCxnSpPr>
            <a:cxnSpLocks noChangeShapeType="1"/>
          </p:cNvCxnSpPr>
          <p:nvPr/>
        </p:nvCxnSpPr>
        <p:spPr bwMode="auto">
          <a:xfrm rot="16200000" flipH="1">
            <a:off x="5851525" y="2704423"/>
            <a:ext cx="3048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2" name="Straight Arrow Connector 332"/>
          <p:cNvCxnSpPr>
            <a:cxnSpLocks noChangeShapeType="1"/>
          </p:cNvCxnSpPr>
          <p:nvPr/>
        </p:nvCxnSpPr>
        <p:spPr bwMode="auto">
          <a:xfrm>
            <a:off x="5965825" y="2590123"/>
            <a:ext cx="14478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3" name="Rectangle 195"/>
          <p:cNvSpPr>
            <a:spLocks noChangeArrowheads="1"/>
          </p:cNvSpPr>
          <p:nvPr/>
        </p:nvSpPr>
        <p:spPr bwMode="auto">
          <a:xfrm>
            <a:off x="3687567" y="3724313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4" name="Rectangle 194"/>
          <p:cNvSpPr>
            <a:spLocks noChangeArrowheads="1"/>
          </p:cNvSpPr>
          <p:nvPr/>
        </p:nvSpPr>
        <p:spPr bwMode="auto">
          <a:xfrm>
            <a:off x="4099506" y="4469009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85" name="Rectangle 196"/>
          <p:cNvSpPr>
            <a:spLocks noChangeArrowheads="1"/>
          </p:cNvSpPr>
          <p:nvPr/>
        </p:nvSpPr>
        <p:spPr bwMode="auto">
          <a:xfrm>
            <a:off x="3482843" y="463164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grpSp>
        <p:nvGrpSpPr>
          <p:cNvPr id="289" name="Group 288"/>
          <p:cNvGrpSpPr/>
          <p:nvPr/>
        </p:nvGrpSpPr>
        <p:grpSpPr>
          <a:xfrm>
            <a:off x="192430" y="1139766"/>
            <a:ext cx="5110409" cy="1855328"/>
            <a:chOff x="192430" y="1139766"/>
            <a:chExt cx="5110409" cy="1855328"/>
          </a:xfrm>
        </p:grpSpPr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192430" y="1139766"/>
              <a:ext cx="5110409" cy="1663363"/>
              <a:chOff x="841" y="2054"/>
              <a:chExt cx="4071" cy="1704"/>
            </a:xfrm>
          </p:grpSpPr>
          <p:sp>
            <p:nvSpPr>
              <p:cNvPr id="8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47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kern="0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810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defTabSz="504825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endParaRPr lang="en-US" sz="1800" b="1" kern="0" dirty="0">
                  <a:solidFill>
                    <a:srgbClr val="66FF3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6" name="Rectangle 218"/>
            <p:cNvSpPr>
              <a:spLocks noChangeArrowheads="1"/>
            </p:cNvSpPr>
            <p:nvPr/>
          </p:nvSpPr>
          <p:spPr bwMode="auto">
            <a:xfrm>
              <a:off x="366359" y="2748873"/>
              <a:ext cx="62998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111 ps</a:t>
              </a:r>
            </a:p>
          </p:txBody>
        </p:sp>
        <p:cxnSp>
          <p:nvCxnSpPr>
            <p:cNvPr id="287" name="Straight Arrow Connector 286"/>
            <p:cNvCxnSpPr>
              <a:stCxn id="286" idx="0"/>
              <a:endCxn id="29" idx="2"/>
            </p:cNvCxnSpPr>
            <p:nvPr/>
          </p:nvCxnSpPr>
          <p:spPr bwMode="auto">
            <a:xfrm flipV="1">
              <a:off x="681350" y="2170582"/>
              <a:ext cx="655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8" name="TextBox 287"/>
          <p:cNvSpPr txBox="1"/>
          <p:nvPr/>
        </p:nvSpPr>
        <p:spPr>
          <a:xfrm>
            <a:off x="1745589" y="6006423"/>
            <a:ext cx="475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Photoemission from GaAs photocathode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Content Placeholder 2"/>
          <p:cNvSpPr>
            <a:spLocks noGrp="1"/>
          </p:cNvSpPr>
          <p:nvPr>
            <p:ph idx="1"/>
          </p:nvPr>
        </p:nvSpPr>
        <p:spPr>
          <a:xfrm>
            <a:off x="433387" y="124648"/>
            <a:ext cx="8229600" cy="6340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US" sz="2800" dirty="0" smtClean="0">
                <a:latin typeface="Century Gothic" panose="020B0502020202020204" pitchFamily="34" charset="0"/>
              </a:rPr>
              <a:t>ontinuous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 smtClean="0">
                <a:latin typeface="Century Gothic" panose="020B0502020202020204" pitchFamily="34" charset="0"/>
              </a:rPr>
              <a:t>lectron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2800" dirty="0" smtClean="0">
                <a:latin typeface="Century Gothic" panose="020B0502020202020204" pitchFamily="34" charset="0"/>
              </a:rPr>
              <a:t>eam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dirty="0" smtClean="0">
                <a:latin typeface="Century Gothic" panose="020B0502020202020204" pitchFamily="34" charset="0"/>
              </a:rPr>
              <a:t>ccelerator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en-US" sz="2800" dirty="0" smtClean="0">
                <a:latin typeface="Century Gothic" panose="020B0502020202020204" pitchFamily="34" charset="0"/>
              </a:rPr>
              <a:t>acility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9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Minion Pro"/>
              </a:rPr>
              <a:t>Preparing for the next generation Parity-Violation Experiment</a:t>
            </a:r>
            <a:endParaRPr lang="en-US" sz="2600" dirty="0">
              <a:latin typeface="Minion Pr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068" y="850958"/>
            <a:ext cx="8960063" cy="2222750"/>
            <a:chOff x="0" y="2515095"/>
            <a:chExt cx="8960063" cy="2222750"/>
          </a:xfrm>
        </p:grpSpPr>
        <p:pic>
          <p:nvPicPr>
            <p:cNvPr id="4" name="Picture 3" descr="Screen Shot 2015-08-27 at 9.31.57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85167"/>
              <a:ext cx="5185103" cy="2152678"/>
            </a:xfrm>
            <a:prstGeom prst="rect">
              <a:avLst/>
            </a:prstGeom>
          </p:spPr>
        </p:pic>
        <p:pic>
          <p:nvPicPr>
            <p:cNvPr id="5" name="Picture 4" descr="Screen Shot 2015-08-27 at 9.34.15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168" y="2515095"/>
              <a:ext cx="4720895" cy="222275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3254284"/>
            <a:ext cx="9144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deliver </a:t>
            </a:r>
            <a:r>
              <a:rPr lang="en-US" sz="1900" dirty="0">
                <a:latin typeface="Century Gothic" panose="020B0502020202020204" pitchFamily="34" charset="0"/>
              </a:rPr>
              <a:t>100% long polarization to two halls simultaneously </a:t>
            </a:r>
            <a:r>
              <a:rPr lang="en-US" sz="1900" dirty="0" smtClean="0">
                <a:latin typeface="Century Gothic" panose="020B0502020202020204" pitchFamily="34" charset="0"/>
              </a:rPr>
              <a:t>- each </a:t>
            </a:r>
            <a:r>
              <a:rPr lang="en-US" sz="1900" dirty="0">
                <a:latin typeface="Century Gothic" panose="020B0502020202020204" pitchFamily="34" charset="0"/>
              </a:rPr>
              <a:t>gun/beamline has </a:t>
            </a:r>
            <a:r>
              <a:rPr lang="en-US" sz="1900" dirty="0" smtClean="0">
                <a:latin typeface="Century Gothic" panose="020B0502020202020204" pitchFamily="34" charset="0"/>
              </a:rPr>
              <a:t>spin manipulators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can </a:t>
            </a:r>
            <a:r>
              <a:rPr lang="en-US" sz="1900" dirty="0">
                <a:latin typeface="Century Gothic" panose="020B0502020202020204" pitchFamily="34" charset="0"/>
              </a:rPr>
              <a:t>monitor </a:t>
            </a:r>
            <a:r>
              <a:rPr lang="en-US" sz="1900" dirty="0" smtClean="0">
                <a:latin typeface="Century Gothic" panose="020B0502020202020204" pitchFamily="34" charset="0"/>
              </a:rPr>
              <a:t>helicity correlated </a:t>
            </a:r>
            <a:r>
              <a:rPr lang="en-US" sz="1900" dirty="0">
                <a:latin typeface="Century Gothic" panose="020B0502020202020204" pitchFamily="34" charset="0"/>
              </a:rPr>
              <a:t>beam properties directly from gun.  No other superimposed beams from gun to merger </a:t>
            </a:r>
            <a:r>
              <a:rPr lang="en-US" sz="1900" dirty="0" smtClean="0">
                <a:latin typeface="Century Gothic" panose="020B0502020202020204" pitchFamily="34" charset="0"/>
              </a:rPr>
              <a:t>point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apertures </a:t>
            </a:r>
            <a:r>
              <a:rPr lang="en-US" sz="1900" dirty="0">
                <a:latin typeface="Century Gothic" panose="020B0502020202020204" pitchFamily="34" charset="0"/>
              </a:rPr>
              <a:t>at injector are good for non-parity users, they </a:t>
            </a:r>
            <a:r>
              <a:rPr lang="en-US" sz="1900" dirty="0" smtClean="0">
                <a:latin typeface="Century Gothic" panose="020B0502020202020204" pitchFamily="34" charset="0"/>
              </a:rPr>
              <a:t>keep </a:t>
            </a:r>
            <a:r>
              <a:rPr lang="en-US" sz="1900" dirty="0">
                <a:latin typeface="Century Gothic" panose="020B0502020202020204" pitchFamily="34" charset="0"/>
              </a:rPr>
              <a:t>them.  Apertures are bad for parity Users, the new line could eliminate them, hopefully even the </a:t>
            </a:r>
            <a:r>
              <a:rPr lang="en-US" sz="1900" dirty="0" smtClean="0">
                <a:latin typeface="Century Gothic" panose="020B0502020202020204" pitchFamily="34" charset="0"/>
              </a:rPr>
              <a:t>chopper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get a laser "clean-up </a:t>
            </a:r>
            <a:r>
              <a:rPr lang="en-US" sz="1900" dirty="0">
                <a:latin typeface="Century Gothic" panose="020B0502020202020204" pitchFamily="34" charset="0"/>
              </a:rPr>
              <a:t>polarizer" </a:t>
            </a:r>
            <a:r>
              <a:rPr lang="en-US" sz="1900" dirty="0" smtClean="0">
                <a:latin typeface="Century Gothic" panose="020B0502020202020204" pitchFamily="34" charset="0"/>
              </a:rPr>
              <a:t>to provide near perfect circular </a:t>
            </a:r>
            <a:r>
              <a:rPr lang="en-US" sz="1900" dirty="0">
                <a:latin typeface="Century Gothic" panose="020B0502020202020204" pitchFamily="34" charset="0"/>
              </a:rPr>
              <a:t>polarization, which </a:t>
            </a:r>
            <a:r>
              <a:rPr lang="en-US" sz="1900" dirty="0" smtClean="0">
                <a:latin typeface="Century Gothic" panose="020B0502020202020204" pitchFamily="34" charset="0"/>
              </a:rPr>
              <a:t>helps reduce helicity </a:t>
            </a:r>
            <a:r>
              <a:rPr lang="en-US" sz="1900" dirty="0">
                <a:latin typeface="Century Gothic" panose="020B0502020202020204" pitchFamily="34" charset="0"/>
              </a:rPr>
              <a:t>correlated beam </a:t>
            </a:r>
            <a:r>
              <a:rPr lang="en-US" sz="1900" dirty="0" smtClean="0">
                <a:latin typeface="Century Gothic" panose="020B0502020202020204" pitchFamily="34" charset="0"/>
              </a:rPr>
              <a:t>asymmetries</a:t>
            </a:r>
            <a:r>
              <a:rPr lang="en-US" sz="1900" dirty="0">
                <a:latin typeface="Century Gothic" panose="020B0502020202020204" pitchFamily="34" charset="0"/>
              </a:rPr>
              <a:t> </a:t>
            </a:r>
            <a:endParaRPr lang="en-US" sz="1900" dirty="0" smtClean="0"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9101" y="1871132"/>
            <a:ext cx="4889500" cy="859367"/>
            <a:chOff x="3098797" y="1871133"/>
            <a:chExt cx="4749803" cy="7127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46256" r="13192" b="22605"/>
            <a:stretch/>
          </p:blipFill>
          <p:spPr bwMode="auto">
            <a:xfrm>
              <a:off x="3098797" y="2093510"/>
              <a:ext cx="3505199" cy="49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434667" y="1871133"/>
              <a:ext cx="1413933" cy="4675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566743" y="6378216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by Joe </a:t>
            </a:r>
            <a:r>
              <a:rPr lang="en-US" dirty="0" err="1" smtClean="0"/>
              <a:t>Grames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  <a:cs typeface="Arial" pitchFamily="34" charset="0"/>
              </a:rPr>
              <a:t>ERL Circulator Cooler Concept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grpSp>
        <p:nvGrpSpPr>
          <p:cNvPr id="68" name="Group 135"/>
          <p:cNvGrpSpPr/>
          <p:nvPr/>
        </p:nvGrpSpPr>
        <p:grpSpPr>
          <a:xfrm>
            <a:off x="4495799" y="758828"/>
            <a:ext cx="4422899" cy="2593972"/>
            <a:chOff x="1096084" y="777036"/>
            <a:chExt cx="7154569" cy="4151211"/>
          </a:xfrm>
        </p:grpSpPr>
        <p:sp>
          <p:nvSpPr>
            <p:cNvPr id="69" name="Line 118"/>
            <p:cNvSpPr>
              <a:spLocks noChangeShapeType="1"/>
            </p:cNvSpPr>
            <p:nvPr/>
          </p:nvSpPr>
          <p:spPr bwMode="auto">
            <a:xfrm>
              <a:off x="2637067" y="4345848"/>
              <a:ext cx="923487" cy="78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2706793" y="1495533"/>
              <a:ext cx="3505200" cy="373201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4"/>
            <p:cNvSpPr>
              <a:spLocks noChangeShapeType="1"/>
            </p:cNvSpPr>
            <p:nvPr/>
          </p:nvSpPr>
          <p:spPr bwMode="auto">
            <a:xfrm>
              <a:off x="4594860" y="3661831"/>
              <a:ext cx="22098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Arc 5"/>
            <p:cNvSpPr>
              <a:spLocks/>
            </p:cNvSpPr>
            <p:nvPr/>
          </p:nvSpPr>
          <p:spPr bwMode="auto">
            <a:xfrm flipH="1">
              <a:off x="11489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Arc 6"/>
            <p:cNvSpPr>
              <a:spLocks/>
            </p:cNvSpPr>
            <p:nvPr/>
          </p:nvSpPr>
          <p:spPr bwMode="auto">
            <a:xfrm flipH="1" flipV="1">
              <a:off x="1148926" y="2615136"/>
              <a:ext cx="1083733" cy="1046695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Arc 7"/>
            <p:cNvSpPr>
              <a:spLocks/>
            </p:cNvSpPr>
            <p:nvPr/>
          </p:nvSpPr>
          <p:spPr bwMode="auto">
            <a:xfrm>
              <a:off x="66988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Arc 8"/>
            <p:cNvSpPr>
              <a:spLocks/>
            </p:cNvSpPr>
            <p:nvPr/>
          </p:nvSpPr>
          <p:spPr bwMode="auto">
            <a:xfrm flipV="1">
              <a:off x="6728460" y="2615136"/>
              <a:ext cx="1041400" cy="1046695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Line 10"/>
            <p:cNvSpPr>
              <a:spLocks noChangeShapeType="1"/>
            </p:cNvSpPr>
            <p:nvPr/>
          </p:nvSpPr>
          <p:spPr bwMode="auto">
            <a:xfrm flipH="1">
              <a:off x="7283027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>
              <a:off x="1294553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4069927" y="1588833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H="1">
              <a:off x="4069927" y="1775434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2846493" y="3661831"/>
              <a:ext cx="681567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 rot="19275161">
              <a:off x="7473427" y="1792689"/>
              <a:ext cx="224565" cy="63327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6728463" y="1042845"/>
              <a:ext cx="1522190" cy="4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ion bunch</a:t>
              </a:r>
            </a:p>
          </p:txBody>
        </p:sp>
        <p:sp>
          <p:nvSpPr>
            <p:cNvPr id="83" name="Text Box 18"/>
            <p:cNvSpPr txBox="1">
              <a:spLocks noChangeArrowheads="1"/>
            </p:cNvSpPr>
            <p:nvPr/>
          </p:nvSpPr>
          <p:spPr bwMode="auto">
            <a:xfrm>
              <a:off x="6124644" y="1831001"/>
              <a:ext cx="1656854" cy="837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electron bunch</a:t>
              </a: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3065546" y="3056671"/>
              <a:ext cx="2962980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circulator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ring</a:t>
              </a:r>
            </a:p>
          </p:txBody>
        </p:sp>
        <p:grpSp>
          <p:nvGrpSpPr>
            <p:cNvPr id="85" name="Group 20"/>
            <p:cNvGrpSpPr>
              <a:grpSpLocks/>
            </p:cNvGrpSpPr>
            <p:nvPr/>
          </p:nvGrpSpPr>
          <p:grpSpPr bwMode="auto">
            <a:xfrm>
              <a:off x="2706793" y="1215632"/>
              <a:ext cx="3505200" cy="186601"/>
              <a:chOff x="1872" y="1200"/>
              <a:chExt cx="1728" cy="96"/>
            </a:xfrm>
          </p:grpSpPr>
          <p:grpSp>
            <p:nvGrpSpPr>
              <p:cNvPr id="148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82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9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80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78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1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76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2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74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72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4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70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5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68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6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66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7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164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8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162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3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160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6" name="Group 57"/>
            <p:cNvGrpSpPr>
              <a:grpSpLocks/>
            </p:cNvGrpSpPr>
            <p:nvPr/>
          </p:nvGrpSpPr>
          <p:grpSpPr bwMode="auto">
            <a:xfrm>
              <a:off x="2706793" y="1962034"/>
              <a:ext cx="3505200" cy="186601"/>
              <a:chOff x="1872" y="1680"/>
              <a:chExt cx="1728" cy="96"/>
            </a:xfrm>
          </p:grpSpPr>
          <p:grpSp>
            <p:nvGrpSpPr>
              <p:cNvPr id="112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146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3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144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4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142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3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5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140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6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138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9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7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136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8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134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9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132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0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130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128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2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126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3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124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>
              <a:off x="3223707" y="2314490"/>
              <a:ext cx="243416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88" name="Text Box 95"/>
            <p:cNvSpPr txBox="1">
              <a:spLocks noChangeArrowheads="1"/>
            </p:cNvSpPr>
            <p:nvPr/>
          </p:nvSpPr>
          <p:spPr bwMode="auto">
            <a:xfrm>
              <a:off x="3208970" y="777036"/>
              <a:ext cx="241370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solenoid</a:t>
              </a:r>
            </a:p>
          </p:txBody>
        </p:sp>
        <p:sp>
          <p:nvSpPr>
            <p:cNvPr id="89" name="AutoShape 96"/>
            <p:cNvSpPr>
              <a:spLocks/>
            </p:cNvSpPr>
            <p:nvPr/>
          </p:nvSpPr>
          <p:spPr bwMode="auto">
            <a:xfrm rot="16200000" flipV="1">
              <a:off x="4336712" y="584280"/>
              <a:ext cx="228432" cy="3488268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0800000">
              <a:off x="3397874" y="4103788"/>
              <a:ext cx="2119007" cy="373240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101"/>
            <p:cNvSpPr>
              <a:spLocks noChangeArrowheads="1"/>
            </p:cNvSpPr>
            <p:nvPr/>
          </p:nvSpPr>
          <p:spPr bwMode="auto">
            <a:xfrm rot="10800000" flipH="1">
              <a:off x="2187490" y="4230362"/>
              <a:ext cx="449579" cy="22437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Line 110"/>
            <p:cNvSpPr>
              <a:spLocks noChangeShapeType="1"/>
            </p:cNvSpPr>
            <p:nvPr/>
          </p:nvSpPr>
          <p:spPr bwMode="auto">
            <a:xfrm rot="16200000">
              <a:off x="5796322" y="3358263"/>
              <a:ext cx="617569" cy="12467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 Box 112"/>
            <p:cNvSpPr txBox="1">
              <a:spLocks noChangeArrowheads="1"/>
            </p:cNvSpPr>
            <p:nvPr/>
          </p:nvSpPr>
          <p:spPr bwMode="auto">
            <a:xfrm>
              <a:off x="5777646" y="2963762"/>
              <a:ext cx="182726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 Box 113"/>
            <p:cNvSpPr txBox="1">
              <a:spLocks noChangeArrowheads="1"/>
            </p:cNvSpPr>
            <p:nvPr/>
          </p:nvSpPr>
          <p:spPr bwMode="auto">
            <a:xfrm>
              <a:off x="1449312" y="3011555"/>
              <a:ext cx="186284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 Box 114"/>
            <p:cNvSpPr txBox="1">
              <a:spLocks noChangeArrowheads="1"/>
            </p:cNvSpPr>
            <p:nvPr/>
          </p:nvSpPr>
          <p:spPr bwMode="auto">
            <a:xfrm>
              <a:off x="3529299" y="4435821"/>
              <a:ext cx="1972342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96" name="Text Box 115"/>
            <p:cNvSpPr txBox="1">
              <a:spLocks noChangeArrowheads="1"/>
            </p:cNvSpPr>
            <p:nvPr/>
          </p:nvSpPr>
          <p:spPr bwMode="auto">
            <a:xfrm>
              <a:off x="6038077" y="3943395"/>
              <a:ext cx="1152441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dump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 Box 116"/>
            <p:cNvSpPr txBox="1">
              <a:spLocks noChangeArrowheads="1"/>
            </p:cNvSpPr>
            <p:nvPr/>
          </p:nvSpPr>
          <p:spPr bwMode="auto">
            <a:xfrm>
              <a:off x="1702881" y="4353694"/>
              <a:ext cx="148453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injector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Line 121"/>
            <p:cNvSpPr>
              <a:spLocks noChangeShapeType="1"/>
            </p:cNvSpPr>
            <p:nvPr/>
          </p:nvSpPr>
          <p:spPr bwMode="auto">
            <a:xfrm>
              <a:off x="4975860" y="3661831"/>
              <a:ext cx="4572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122"/>
            <p:cNvSpPr>
              <a:spLocks noChangeArrowheads="1"/>
            </p:cNvSpPr>
            <p:nvPr/>
          </p:nvSpPr>
          <p:spPr bwMode="auto">
            <a:xfrm>
              <a:off x="6609927" y="344721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0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42460" y="3539911"/>
              <a:ext cx="152400" cy="15240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101" name="Straight Connector 138"/>
            <p:cNvCxnSpPr>
              <a:cxnSpLocks noChangeShapeType="1"/>
            </p:cNvCxnSpPr>
            <p:nvPr/>
          </p:nvCxnSpPr>
          <p:spPr bwMode="auto">
            <a:xfrm flipV="1">
              <a:off x="4297680" y="3514257"/>
              <a:ext cx="152400" cy="147574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102" name="Line 4"/>
            <p:cNvSpPr>
              <a:spLocks noChangeShapeType="1"/>
            </p:cNvSpPr>
            <p:nvPr/>
          </p:nvSpPr>
          <p:spPr bwMode="auto">
            <a:xfrm>
              <a:off x="2156460" y="3661831"/>
              <a:ext cx="21336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"/>
            <p:cNvSpPr>
              <a:spLocks noChangeShapeType="1"/>
            </p:cNvSpPr>
            <p:nvPr/>
          </p:nvSpPr>
          <p:spPr bwMode="auto">
            <a:xfrm flipV="1">
              <a:off x="1096084" y="1691640"/>
              <a:ext cx="7080176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7490461" y="1615951"/>
              <a:ext cx="388620" cy="1442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9"/>
            <p:cNvSpPr>
              <a:spLocks noChangeArrowheads="1"/>
            </p:cNvSpPr>
            <p:nvPr/>
          </p:nvSpPr>
          <p:spPr bwMode="auto">
            <a:xfrm>
              <a:off x="6061567" y="4130708"/>
              <a:ext cx="186606" cy="222987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110"/>
            <p:cNvSpPr>
              <a:spLocks noChangeShapeType="1"/>
            </p:cNvSpPr>
            <p:nvPr/>
          </p:nvSpPr>
          <p:spPr bwMode="auto">
            <a:xfrm rot="16200000" flipH="1">
              <a:off x="2517486" y="3448977"/>
              <a:ext cx="649553" cy="11125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110"/>
            <p:cNvSpPr>
              <a:spLocks noChangeShapeType="1"/>
            </p:cNvSpPr>
            <p:nvPr/>
          </p:nvSpPr>
          <p:spPr bwMode="auto">
            <a:xfrm rot="16200000" flipH="1">
              <a:off x="2481752" y="3629491"/>
              <a:ext cx="263818" cy="4876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Line 118"/>
            <p:cNvSpPr>
              <a:spLocks noChangeShapeType="1"/>
            </p:cNvSpPr>
            <p:nvPr/>
          </p:nvSpPr>
          <p:spPr bwMode="auto">
            <a:xfrm>
              <a:off x="2628901" y="4353695"/>
              <a:ext cx="350521" cy="15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/>
          </p:nvSpPr>
          <p:spPr bwMode="auto">
            <a:xfrm rot="16200000">
              <a:off x="5754462" y="3789757"/>
              <a:ext cx="248740" cy="6324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9"/>
            <p:cNvSpPr>
              <a:spLocks noChangeArrowheads="1"/>
            </p:cNvSpPr>
            <p:nvPr/>
          </p:nvSpPr>
          <p:spPr bwMode="auto">
            <a:xfrm>
              <a:off x="2186940" y="349293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 rot="16200000" flipH="1">
              <a:off x="5832898" y="4012279"/>
              <a:ext cx="7620" cy="563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Rectangular Callout 183"/>
          <p:cNvSpPr/>
          <p:nvPr/>
        </p:nvSpPr>
        <p:spPr bwMode="auto">
          <a:xfrm>
            <a:off x="7076957" y="3124761"/>
            <a:ext cx="2055925" cy="685239"/>
          </a:xfrm>
          <a:prstGeom prst="wedgeRectCallout">
            <a:avLst>
              <a:gd name="adj1" fmla="val 11109"/>
              <a:gd name="adj2" fmla="val -16563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recirculating </a:t>
            </a:r>
            <a:r>
              <a:rPr lang="en-US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10+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turns 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reduction of current from an ERL by a same factor</a:t>
            </a:r>
            <a:endParaRPr lang="en-US" sz="13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2743" y="1015750"/>
            <a:ext cx="4571636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Design Choices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Energy Recovery Linac (ERL)     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Compact circulator ring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meet design challenges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Large RF power, up to 81 MW    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Very high electron beam current: 1.5 A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18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Required technologies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current ERL (55 MeV, 15 to150 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Magnetized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High bunch charge (2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nC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Ultra fast kicker</a:t>
            </a:r>
          </a:p>
        </p:txBody>
      </p:sp>
      <p:sp>
        <p:nvSpPr>
          <p:cNvPr id="186" name="Text Box 116"/>
          <p:cNvSpPr txBox="1">
            <a:spLocks noChangeArrowheads="1"/>
          </p:cNvSpPr>
          <p:nvPr/>
        </p:nvSpPr>
        <p:spPr bwMode="auto">
          <a:xfrm>
            <a:off x="5617921" y="2576628"/>
            <a:ext cx="1742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recovery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31856" y="590705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Proposed by S.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Derbenev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8" name="Group 164"/>
          <p:cNvGrpSpPr/>
          <p:nvPr/>
        </p:nvGrpSpPr>
        <p:grpSpPr>
          <a:xfrm flipH="1">
            <a:off x="3200400" y="3810000"/>
            <a:ext cx="5867400" cy="2537597"/>
            <a:chOff x="709338" y="790649"/>
            <a:chExt cx="7351934" cy="353345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/>
            <a:srcRect l="15546" t="3897" r="4812" b="12732"/>
            <a:stretch/>
          </p:blipFill>
          <p:spPr bwMode="auto">
            <a:xfrm>
              <a:off x="709338" y="1094600"/>
              <a:ext cx="7091237" cy="3087494"/>
            </a:xfrm>
            <a:prstGeom prst="rect">
              <a:avLst/>
            </a:prstGeom>
            <a:noFill/>
          </p:spPr>
        </p:pic>
        <p:grpSp>
          <p:nvGrpSpPr>
            <p:cNvPr id="190" name="Group 2"/>
            <p:cNvGrpSpPr>
              <a:grpSpLocks noChangeAspect="1"/>
            </p:cNvGrpSpPr>
            <p:nvPr/>
          </p:nvGrpSpPr>
          <p:grpSpPr bwMode="auto">
            <a:xfrm>
              <a:off x="727704" y="1094344"/>
              <a:ext cx="7271482" cy="3229760"/>
              <a:chOff x="1437" y="9098"/>
              <a:chExt cx="9363" cy="4033"/>
            </a:xfrm>
          </p:grpSpPr>
          <p:grpSp>
            <p:nvGrpSpPr>
              <p:cNvPr id="194" name="Group 3"/>
              <p:cNvGrpSpPr>
                <a:grpSpLocks/>
              </p:cNvGrpSpPr>
              <p:nvPr/>
            </p:nvGrpSpPr>
            <p:grpSpPr bwMode="auto">
              <a:xfrm>
                <a:off x="10136" y="10578"/>
                <a:ext cx="184" cy="896"/>
                <a:chOff x="10136" y="10884"/>
                <a:chExt cx="184" cy="896"/>
              </a:xfrm>
            </p:grpSpPr>
            <p:grpSp>
              <p:nvGrpSpPr>
                <p:cNvPr id="231" name="Group 4"/>
                <p:cNvGrpSpPr>
                  <a:grpSpLocks/>
                </p:cNvGrpSpPr>
                <p:nvPr/>
              </p:nvGrpSpPr>
              <p:grpSpPr bwMode="auto">
                <a:xfrm>
                  <a:off x="10160" y="10956"/>
                  <a:ext cx="123" cy="127"/>
                  <a:chOff x="11512" y="10648"/>
                  <a:chExt cx="123" cy="99"/>
                </a:xfrm>
              </p:grpSpPr>
              <p:sp>
                <p:nvSpPr>
                  <p:cNvPr id="251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5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2" name="Group 10"/>
                <p:cNvGrpSpPr>
                  <a:grpSpLocks/>
                </p:cNvGrpSpPr>
                <p:nvPr/>
              </p:nvGrpSpPr>
              <p:grpSpPr bwMode="auto">
                <a:xfrm>
                  <a:off x="10160" y="11161"/>
                  <a:ext cx="123" cy="127"/>
                  <a:chOff x="11512" y="10648"/>
                  <a:chExt cx="123" cy="99"/>
                </a:xfrm>
              </p:grpSpPr>
              <p:sp>
                <p:nvSpPr>
                  <p:cNvPr id="2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3" name="Group 16"/>
                <p:cNvGrpSpPr>
                  <a:grpSpLocks/>
                </p:cNvGrpSpPr>
                <p:nvPr/>
              </p:nvGrpSpPr>
              <p:grpSpPr bwMode="auto">
                <a:xfrm>
                  <a:off x="10160" y="11366"/>
                  <a:ext cx="123" cy="127"/>
                  <a:chOff x="11512" y="10648"/>
                  <a:chExt cx="123" cy="99"/>
                </a:xfrm>
              </p:grpSpPr>
              <p:sp>
                <p:nvSpPr>
                  <p:cNvPr id="24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4" name="Group 22"/>
                <p:cNvGrpSpPr>
                  <a:grpSpLocks/>
                </p:cNvGrpSpPr>
                <p:nvPr/>
              </p:nvGrpSpPr>
              <p:grpSpPr bwMode="auto">
                <a:xfrm>
                  <a:off x="10160" y="11572"/>
                  <a:ext cx="123" cy="127"/>
                  <a:chOff x="11512" y="10648"/>
                  <a:chExt cx="123" cy="99"/>
                </a:xfrm>
              </p:grpSpPr>
              <p:sp>
                <p:nvSpPr>
                  <p:cNvPr id="23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35" name="AutoShape 28"/>
                <p:cNvSpPr>
                  <a:spLocks noChangeArrowheads="1"/>
                </p:cNvSpPr>
                <p:nvPr/>
              </p:nvSpPr>
              <p:spPr bwMode="auto">
                <a:xfrm>
                  <a:off x="10136" y="10884"/>
                  <a:ext cx="184" cy="896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95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9860" y="11517"/>
                <a:ext cx="372" cy="29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6" name="AutoShape 30"/>
              <p:cNvCxnSpPr>
                <a:cxnSpLocks noChangeShapeType="1"/>
              </p:cNvCxnSpPr>
              <p:nvPr/>
            </p:nvCxnSpPr>
            <p:spPr bwMode="auto">
              <a:xfrm flipH="1" flipV="1">
                <a:off x="9860" y="10098"/>
                <a:ext cx="371" cy="3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97" name="Text Box 31"/>
              <p:cNvSpPr txBox="1">
                <a:spLocks noChangeArrowheads="1"/>
              </p:cNvSpPr>
              <p:nvPr/>
            </p:nvSpPr>
            <p:spPr bwMode="auto">
              <a:xfrm>
                <a:off x="8905" y="11663"/>
                <a:ext cx="1557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injector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8" name="Text Box 32"/>
              <p:cNvSpPr txBox="1">
                <a:spLocks noChangeArrowheads="1"/>
              </p:cNvSpPr>
              <p:nvPr/>
            </p:nvSpPr>
            <p:spPr bwMode="auto">
              <a:xfrm>
                <a:off x="9186" y="9765"/>
                <a:ext cx="1132" cy="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dump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9" name="Text Box 33"/>
              <p:cNvSpPr txBox="1">
                <a:spLocks noChangeArrowheads="1"/>
              </p:cNvSpPr>
              <p:nvPr/>
            </p:nvSpPr>
            <p:spPr bwMode="auto">
              <a:xfrm>
                <a:off x="1994" y="10661"/>
                <a:ext cx="1749" cy="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cooling solenoids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0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3641" y="1060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1" name="AutoShape 35"/>
              <p:cNvCxnSpPr>
                <a:cxnSpLocks noChangeShapeType="1"/>
              </p:cNvCxnSpPr>
              <p:nvPr/>
            </p:nvCxnSpPr>
            <p:spPr bwMode="auto">
              <a:xfrm>
                <a:off x="3644" y="1117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202" name="Group 36"/>
              <p:cNvGrpSpPr>
                <a:grpSpLocks/>
              </p:cNvGrpSpPr>
              <p:nvPr/>
            </p:nvGrpSpPr>
            <p:grpSpPr bwMode="auto">
              <a:xfrm>
                <a:off x="8555" y="9996"/>
                <a:ext cx="184" cy="271"/>
                <a:chOff x="10400" y="11135"/>
                <a:chExt cx="184" cy="271"/>
              </a:xfrm>
            </p:grpSpPr>
            <p:grpSp>
              <p:nvGrpSpPr>
                <p:cNvPr id="224" name="Group 236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2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25" name="AutoShape 43"/>
                <p:cNvSpPr>
                  <a:spLocks noChangeArrowheads="1"/>
                </p:cNvSpPr>
                <p:nvPr/>
              </p:nvSpPr>
              <p:spPr bwMode="auto">
                <a:xfrm rot="1800000">
                  <a:off x="10400" y="11135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203" name="Group 44"/>
              <p:cNvGrpSpPr>
                <a:grpSpLocks/>
              </p:cNvGrpSpPr>
              <p:nvPr/>
            </p:nvGrpSpPr>
            <p:grpSpPr bwMode="auto">
              <a:xfrm flipV="1">
                <a:off x="8525" y="11790"/>
                <a:ext cx="184" cy="271"/>
                <a:chOff x="10376" y="11124"/>
                <a:chExt cx="184" cy="271"/>
              </a:xfrm>
            </p:grpSpPr>
            <p:grpSp>
              <p:nvGrpSpPr>
                <p:cNvPr id="217" name="Group 45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1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18" name="AutoShape 51"/>
                <p:cNvSpPr>
                  <a:spLocks noChangeArrowheads="1"/>
                </p:cNvSpPr>
                <p:nvPr/>
              </p:nvSpPr>
              <p:spPr bwMode="auto">
                <a:xfrm rot="1800000">
                  <a:off x="10376" y="11124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04" name="Text Box 52"/>
              <p:cNvSpPr txBox="1">
                <a:spLocks noChangeArrowheads="1"/>
              </p:cNvSpPr>
              <p:nvPr/>
            </p:nvSpPr>
            <p:spPr bwMode="auto">
              <a:xfrm rot="3342152">
                <a:off x="8175" y="11517"/>
                <a:ext cx="145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5" name="Text Box 53"/>
              <p:cNvSpPr txBox="1">
                <a:spLocks noChangeArrowheads="1"/>
              </p:cNvSpPr>
              <p:nvPr/>
            </p:nvSpPr>
            <p:spPr bwMode="auto">
              <a:xfrm rot="18128204">
                <a:off x="7816" y="10204"/>
                <a:ext cx="176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" name="Text Box 55"/>
              <p:cNvSpPr txBox="1">
                <a:spLocks noChangeArrowheads="1"/>
              </p:cNvSpPr>
              <p:nvPr/>
            </p:nvSpPr>
            <p:spPr bwMode="auto">
              <a:xfrm>
                <a:off x="8052" y="12694"/>
                <a:ext cx="2748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recompression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Text Box 56"/>
              <p:cNvSpPr txBox="1">
                <a:spLocks noChangeArrowheads="1"/>
              </p:cNvSpPr>
              <p:nvPr/>
            </p:nvSpPr>
            <p:spPr bwMode="auto">
              <a:xfrm>
                <a:off x="3919" y="9369"/>
                <a:ext cx="1873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CCR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Text Box 57"/>
              <p:cNvSpPr txBox="1">
                <a:spLocks noChangeArrowheads="1"/>
              </p:cNvSpPr>
              <p:nvPr/>
            </p:nvSpPr>
            <p:spPr bwMode="auto">
              <a:xfrm>
                <a:off x="8320" y="10551"/>
                <a:ext cx="1540" cy="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ERL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AutoShape 58"/>
              <p:cNvSpPr>
                <a:spLocks/>
              </p:cNvSpPr>
              <p:nvPr/>
            </p:nvSpPr>
            <p:spPr bwMode="auto">
              <a:xfrm>
                <a:off x="7700" y="10229"/>
                <a:ext cx="341" cy="1629"/>
              </a:xfrm>
              <a:prstGeom prst="leftBrace">
                <a:avLst>
                  <a:gd name="adj1" fmla="val 39809"/>
                  <a:gd name="adj2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0" name="Text Box 59"/>
              <p:cNvSpPr txBox="1">
                <a:spLocks noChangeArrowheads="1"/>
              </p:cNvSpPr>
              <p:nvPr/>
            </p:nvSpPr>
            <p:spPr bwMode="auto">
              <a:xfrm>
                <a:off x="6223" y="10441"/>
                <a:ext cx="1716" cy="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beam exchange system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AutoShape 60"/>
              <p:cNvSpPr>
                <a:spLocks noChangeArrowheads="1"/>
              </p:cNvSpPr>
              <p:nvPr/>
            </p:nvSpPr>
            <p:spPr bwMode="auto">
              <a:xfrm flipH="1">
                <a:off x="9297" y="9281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2" name="AutoShape 61"/>
              <p:cNvSpPr>
                <a:spLocks noChangeArrowheads="1"/>
              </p:cNvSpPr>
              <p:nvPr/>
            </p:nvSpPr>
            <p:spPr bwMode="auto">
              <a:xfrm flipV="1">
                <a:off x="9271" y="12319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3" name="AutoShape 62"/>
              <p:cNvSpPr>
                <a:spLocks noChangeArrowheads="1"/>
              </p:cNvSpPr>
              <p:nvPr/>
            </p:nvSpPr>
            <p:spPr bwMode="auto">
              <a:xfrm>
                <a:off x="7661" y="9134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4" name="AutoShape 63"/>
              <p:cNvSpPr>
                <a:spLocks noChangeArrowheads="1"/>
              </p:cNvSpPr>
              <p:nvPr/>
            </p:nvSpPr>
            <p:spPr bwMode="auto">
              <a:xfrm rot="-2531947" flipH="1" flipV="1">
                <a:off x="7626" y="12282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5" name="AutoShape 64"/>
              <p:cNvSpPr>
                <a:spLocks noChangeArrowheads="1"/>
              </p:cNvSpPr>
              <p:nvPr/>
            </p:nvSpPr>
            <p:spPr bwMode="auto">
              <a:xfrm rot="20989521" flipH="1">
                <a:off x="1437" y="9098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6" name="AutoShape 65"/>
              <p:cNvSpPr>
                <a:spLocks noChangeArrowheads="1"/>
              </p:cNvSpPr>
              <p:nvPr/>
            </p:nvSpPr>
            <p:spPr bwMode="auto">
              <a:xfrm rot="2183498" flipV="1">
                <a:off x="1513" y="12347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91" name="Text Box 32"/>
            <p:cNvSpPr txBox="1">
              <a:spLocks noChangeArrowheads="1"/>
            </p:cNvSpPr>
            <p:nvPr/>
          </p:nvSpPr>
          <p:spPr bwMode="auto">
            <a:xfrm rot="16200000">
              <a:off x="6924458" y="2522123"/>
              <a:ext cx="724358" cy="346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cs typeface="Arial" pitchFamily="34" charset="0"/>
                </a:rPr>
                <a:t>SRF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5897374" y="2542402"/>
              <a:ext cx="118326" cy="33838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93" name="Text Box 55"/>
            <p:cNvSpPr txBox="1">
              <a:spLocks noChangeArrowheads="1"/>
            </p:cNvSpPr>
            <p:nvPr/>
          </p:nvSpPr>
          <p:spPr bwMode="auto">
            <a:xfrm>
              <a:off x="6048722" y="790649"/>
              <a:ext cx="2012550" cy="361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de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compression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" name="Text Placeholder 2"/>
          <p:cNvSpPr txBox="1">
            <a:spLocks/>
          </p:cNvSpPr>
          <p:nvPr/>
        </p:nvSpPr>
        <p:spPr bwMode="auto">
          <a:xfrm>
            <a:off x="6248400" y="5943600"/>
            <a:ext cx="1219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Douglas C. Tennant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Minion Pro"/>
              </a:rPr>
              <a:t>Always Tweaking the Design</a:t>
            </a:r>
            <a:endParaRPr lang="en-US" sz="4000" dirty="0">
              <a:latin typeface="Minion Pro"/>
            </a:endParaRPr>
          </a:p>
        </p:txBody>
      </p:sp>
      <p:pic>
        <p:nvPicPr>
          <p:cNvPr id="7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0145" y="968625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Endless (?)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07137" y="1102592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8" cstate="print"/>
          <a:srcRect t="21854" b="2511"/>
          <a:stretch>
            <a:fillRect/>
          </a:stretch>
        </p:blipFill>
        <p:spPr bwMode="auto">
          <a:xfrm>
            <a:off x="2139281" y="905412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The CEBAF - ILC 200kV Inverted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88820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mid to low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4" y="985773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956303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Benefits of Higher Gun Voltage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47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Century Gothic" panose="020B0502020202020204" pitchFamily="34" charset="0"/>
              </a:rPr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Reduce problems associated with Surface Charge Limit (</a:t>
            </a:r>
            <a:r>
              <a:rPr lang="en-US" sz="2400" i="1" dirty="0">
                <a:latin typeface="Century Gothic" panose="020B0502020202020204" pitchFamily="34" charset="0"/>
              </a:rPr>
              <a:t>i.e.</a:t>
            </a:r>
            <a:r>
              <a:rPr lang="en-US" sz="2400" dirty="0">
                <a:latin typeface="Century Gothic" panose="020B0502020202020204" pitchFamily="34" charset="0"/>
              </a:rPr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Prolong Charge Lifetime (?)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Compact, less-complicated and less-expensive </a:t>
            </a:r>
            <a:r>
              <a:rPr lang="en-US" sz="2400" dirty="0" smtClean="0">
                <a:latin typeface="Century Gothic" panose="020B0502020202020204" pitchFamily="34" charset="0"/>
              </a:rPr>
              <a:t>injector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1377429" y="4884125"/>
            <a:ext cx="6389141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Biggest </a:t>
            </a:r>
            <a:r>
              <a:rPr lang="en-US" sz="2400" dirty="0" smtClean="0">
                <a:latin typeface="Century Gothic" panose="020B0502020202020204" pitchFamily="34" charset="0"/>
              </a:rPr>
              <a:t>Obstacle</a:t>
            </a:r>
            <a:r>
              <a:rPr lang="en-US" sz="2400" dirty="0">
                <a:latin typeface="Century Gothic" panose="020B0502020202020204" pitchFamily="34" charset="0"/>
              </a:rPr>
              <a:t>: Field </a:t>
            </a:r>
            <a:r>
              <a:rPr lang="en-US" sz="2400" dirty="0" smtClean="0">
                <a:latin typeface="Century Gothic" panose="020B0502020202020204" pitchFamily="34" charset="0"/>
              </a:rPr>
              <a:t>Emission and </a:t>
            </a:r>
            <a:r>
              <a:rPr lang="en-US" sz="2400" dirty="0">
                <a:latin typeface="Century Gothic" panose="020B0502020202020204" pitchFamily="34" charset="0"/>
              </a:rPr>
              <a:t>HV </a:t>
            </a:r>
            <a:r>
              <a:rPr lang="en-US" sz="2400" dirty="0" smtClean="0">
                <a:latin typeface="Century Gothic" panose="020B0502020202020204" pitchFamily="34" charset="0"/>
              </a:rPr>
              <a:t>Breakdown… which </a:t>
            </a:r>
            <a:r>
              <a:rPr lang="en-US" sz="2400" dirty="0">
                <a:latin typeface="Century Gothic" panose="020B0502020202020204" pitchFamily="34" charset="0"/>
              </a:rPr>
              <a:t>lead to </a:t>
            </a:r>
            <a:r>
              <a:rPr lang="en-US" sz="2400" dirty="0" smtClean="0">
                <a:latin typeface="Century Gothic" panose="020B0502020202020204" pitchFamily="34" charset="0"/>
              </a:rPr>
              <a:t>bad vacuum and photocathode death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18860</TotalTime>
  <Words>2712</Words>
  <Application>Microsoft Office PowerPoint</Application>
  <PresentationFormat>On-screen Show (4:3)</PresentationFormat>
  <Paragraphs>485</Paragraphs>
  <Slides>48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2_JLabPresentation_3</vt:lpstr>
      <vt:lpstr>1_Custom Design</vt:lpstr>
      <vt:lpstr>JLabPresentation_3</vt:lpstr>
      <vt:lpstr>Custom Design</vt:lpstr>
      <vt:lpstr>1_JLabPresentation_3</vt:lpstr>
      <vt:lpstr>PowerPoint Presentation</vt:lpstr>
      <vt:lpstr>Things we’ve been Studying</vt:lpstr>
      <vt:lpstr>A New Photogun for New Initiatives </vt:lpstr>
      <vt:lpstr>10 MeV beam to commission HDIce</vt:lpstr>
      <vt:lpstr>PowerPoint Presentation</vt:lpstr>
      <vt:lpstr>ERL Circulator Cooler Concept</vt:lpstr>
      <vt:lpstr>PowerPoint Presentation</vt:lpstr>
      <vt:lpstr>The CEBAF - ILC 200kV Inverted Gun</vt:lpstr>
      <vt:lpstr>Benefits of Higher Gun Voltage</vt:lpstr>
      <vt:lpstr>Field Emission</vt:lpstr>
      <vt:lpstr>Breakdown in Vacuum</vt:lpstr>
      <vt:lpstr>350 kV Photogun</vt:lpstr>
      <vt:lpstr>Building the 350 kV Gun</vt:lpstr>
      <vt:lpstr>Insulators and Screening electrode</vt:lpstr>
      <vt:lpstr>Breakdown at Cable/Insulator Interface</vt:lpstr>
      <vt:lpstr>Summary of Tests</vt:lpstr>
      <vt:lpstr>Linear Potential Drop</vt:lpstr>
      <vt:lpstr>Plan B</vt:lpstr>
      <vt:lpstr>PowerPoint Presentation</vt:lpstr>
      <vt:lpstr>The gap between shed and insulator</vt:lpstr>
      <vt:lpstr>PowerPoint Presentation</vt:lpstr>
      <vt:lpstr>PowerPoint Presentation</vt:lpstr>
      <vt:lpstr>E-field plate module: Similar to the (26) FNAL Tevatron ES-separators</vt:lpstr>
      <vt:lpstr>Field Emission: Things we’ve been Studying</vt:lpstr>
      <vt:lpstr>Field Emission Test Stand</vt:lpstr>
      <vt:lpstr>Diamond-Paste Polishing</vt:lpstr>
      <vt:lpstr>Gas Conditioning</vt:lpstr>
      <vt:lpstr>What Does Gas Conditioning Do?</vt:lpstr>
      <vt:lpstr>What Does Gas Conditioning Do?</vt:lpstr>
      <vt:lpstr>A Powerful Technique</vt:lpstr>
      <vt:lpstr>I to V curves for Niobium</vt:lpstr>
      <vt:lpstr>Buffered Chemical Polishing of Niobium </vt:lpstr>
      <vt:lpstr>FE results of BCP-ed Niobium</vt:lpstr>
      <vt:lpstr>Niobium Electrodes</vt:lpstr>
      <vt:lpstr>TiN-coated aluminum</vt:lpstr>
      <vt:lpstr>Surface Images Al and TiN-Al</vt:lpstr>
      <vt:lpstr>TiN-coated aluminum</vt:lpstr>
      <vt:lpstr>Surface Appearance before HV testing</vt:lpstr>
      <vt:lpstr>Surface images of bare aluminum</vt:lpstr>
      <vt:lpstr>Surface images of bare aluminum</vt:lpstr>
      <vt:lpstr>Surface images of TiN coated Al6061 electrode</vt:lpstr>
      <vt:lpstr>Electropolished Stainless Steel</vt:lpstr>
      <vt:lpstr>Electropolished Stainless Steel</vt:lpstr>
      <vt:lpstr>Barrel Polishing of Stainless Steel</vt:lpstr>
      <vt:lpstr>Fowler-Nordheim Line Plots</vt:lpstr>
      <vt:lpstr>Fowler-Nordheim Line Plots</vt:lpstr>
      <vt:lpstr>Backup Slides</vt:lpstr>
      <vt:lpstr>CEBAF – Just a big Microscope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Mathew Poelker</cp:lastModifiedBy>
  <cp:revision>194</cp:revision>
  <dcterms:created xsi:type="dcterms:W3CDTF">2014-10-03T21:05:07Z</dcterms:created>
  <dcterms:modified xsi:type="dcterms:W3CDTF">2015-09-30T11:59:50Z</dcterms:modified>
</cp:coreProperties>
</file>