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424" r:id="rId3"/>
    <p:sldId id="421" r:id="rId4"/>
    <p:sldId id="412" r:id="rId5"/>
    <p:sldId id="422" r:id="rId6"/>
    <p:sldId id="415" r:id="rId7"/>
    <p:sldId id="414" r:id="rId8"/>
    <p:sldId id="413" r:id="rId9"/>
    <p:sldId id="416" r:id="rId10"/>
    <p:sldId id="417" r:id="rId11"/>
    <p:sldId id="419" r:id="rId12"/>
    <p:sldId id="423" r:id="rId13"/>
    <p:sldId id="420" r:id="rId14"/>
  </p:sldIdLst>
  <p:sldSz cx="9144000" cy="6858000" type="screen4x3"/>
  <p:notesSz cx="69469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F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70" autoAdjust="0"/>
    <p:restoredTop sz="96120" autoAdjust="0"/>
  </p:normalViewPr>
  <p:slideViewPr>
    <p:cSldViewPr snapToGrid="0" snapToObjects="1">
      <p:cViewPr varScale="1">
        <p:scale>
          <a:sx n="107" d="100"/>
          <a:sy n="107" d="100"/>
        </p:scale>
        <p:origin x="486" y="102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2611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2611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52525"/>
            <a:ext cx="4149725" cy="3111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437221"/>
            <a:ext cx="5557520" cy="3630454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10323" cy="4626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57590"/>
            <a:ext cx="3010323" cy="4626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7937298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387" y="1720792"/>
            <a:ext cx="4051834" cy="32466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32387" y="5126730"/>
            <a:ext cx="4051834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33244" y="561132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5774500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/>
              <a:t>Questions?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106886" y="849093"/>
            <a:ext cx="2898321" cy="2775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623451" y="632829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06886" y="156701"/>
            <a:ext cx="2898321" cy="6320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18638" y="1726357"/>
            <a:ext cx="4098242" cy="3861333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sz="10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Director's Review of Moller, January 14 – 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Director's Review of Moller, January 14 – 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86300" y="966055"/>
            <a:ext cx="408699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Director's Review of Moller, January 14 – 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4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Director's Review of Moller, January 14 – 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83116"/>
            <a:ext cx="4148781" cy="5364633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Director's Review of Moller, January 14 – 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86300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86300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516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Director's Review of Moller, January 14 – 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08918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Director's Review of Moller, January 14 – 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3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39512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Director's Review of Moller, January 14 – 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39512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Director’s Review of Moller, January 14 – 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72" r:id="rId4"/>
    <p:sldLayoutId id="2147483673" r:id="rId5"/>
    <p:sldLayoutId id="2147483671" r:id="rId6"/>
    <p:sldLayoutId id="2147483675" r:id="rId7"/>
    <p:sldLayoutId id="2147483674" r:id="rId8"/>
    <p:sldLayoutId id="2147483676" r:id="rId9"/>
    <p:sldLayoutId id="2147483678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jlab.org/ciswiki/index.php/Parity_Quality_Beam" TargetMode="External"/><Relationship Id="rId2" Type="http://schemas.openxmlformats.org/officeDocument/2006/relationships/hyperlink" Target="https://wiki.jlab.org/ciswiki/images/2/2b/MOLLER_Accelerator_MainJobs_details_June2023.doc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moller.jlab.org/cgi-bin/DocDB/public/DocumentDatabas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jlab.org/ciswiki/images/7/7b/MOLLER_beam_requirements_22March2023.pdf" TargetMode="External"/><Relationship Id="rId2" Type="http://schemas.openxmlformats.org/officeDocument/2006/relationships/hyperlink" Target="https://wiki.jlab.org/ciswiki/images/2/2b/MOLLER_Accelerator_MainJobs_details_June2023.doc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25335F-4EEA-9E4F-8D1A-F53CF18B9D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 MOLLER Accelerator Jobs</a:t>
            </a:r>
          </a:p>
        </p:txBody>
      </p:sp>
      <p:pic>
        <p:nvPicPr>
          <p:cNvPr id="13" name="Picture 6" descr="MOLLERLOGO4-tp.png">
            <a:extLst>
              <a:ext uri="{FF2B5EF4-FFF2-40B4-BE49-F238E27FC236}">
                <a16:creationId xmlns:a16="http://schemas.microsoft.com/office/drawing/2014/main" id="{2AECC4F1-836B-7A44-A7F9-8AF05869F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9781" y="1536696"/>
            <a:ext cx="3781000" cy="164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1BE25B9-4444-433C-BE46-E3B610C58C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Operations StayTreat</a:t>
            </a:r>
          </a:p>
          <a:p>
            <a:r>
              <a:rPr lang="en-US" dirty="0"/>
              <a:t> June 6, 2023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327357-918F-408F-90D2-2BC540DD29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2387" y="5305877"/>
            <a:ext cx="4051834" cy="517890"/>
          </a:xfrm>
        </p:spPr>
        <p:txBody>
          <a:bodyPr>
            <a:noAutofit/>
          </a:bodyPr>
          <a:lstStyle/>
          <a:p>
            <a:r>
              <a:rPr lang="en-US" sz="1800" dirty="0"/>
              <a:t>Riad Suleiman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747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DF292-749C-C44A-AC14-4F45F49F2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MOLLER Accelerator Jobs … continued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70185-8356-BE41-AE08-7BA56DA98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5C0D-0F97-3143-BF30-9C1812443349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6D2F52-7FFC-4483-BF81-6CA00546A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 startAt="19"/>
            </a:pPr>
            <a:r>
              <a:rPr lang="en-US" b="1" dirty="0"/>
              <a:t>New BPM Digital Receivers in Hall A line – instead of Sample/Hold cards (March 2025)</a:t>
            </a:r>
            <a:endParaRPr lang="en-US" dirty="0"/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(Hall A, MOLLER, I&amp;C, Ops-SW)</a:t>
            </a:r>
          </a:p>
          <a:p>
            <a:pPr marL="457200" lvl="0" indent="-457200">
              <a:buFont typeface="+mj-lt"/>
              <a:buAutoNum type="arabicPeriod" startAt="20"/>
            </a:pPr>
            <a:r>
              <a:rPr lang="en-US" b="1" dirty="0"/>
              <a:t>New BCMs electronics in Hall A line (March 2025)</a:t>
            </a:r>
            <a:endParaRPr lang="en-US" dirty="0"/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(Hall A, MOLLER, I&amp;C, Ops-SW)</a:t>
            </a:r>
          </a:p>
        </p:txBody>
      </p:sp>
    </p:spTree>
    <p:extLst>
      <p:ext uri="{BB962C8B-B14F-4D97-AF65-F5344CB8AC3E}">
        <p14:creationId xmlns:p14="http://schemas.microsoft.com/office/powerpoint/2010/main" val="1236268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D6EF2-5739-44FB-A611-D0A96710D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Accelerator Beam Tests (June – July 2023)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72F24-CD65-4A2B-A207-FDFAF4661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600" b="1" dirty="0"/>
              <a:t>200 kV Gun Optics and Gun-Exit Steering:</a:t>
            </a:r>
            <a:r>
              <a:rPr lang="en-US" sz="1600" dirty="0"/>
              <a:t> measure beam angle and displacement from new gun as a function of laser spot position</a:t>
            </a:r>
            <a:endParaRPr lang="en-US" sz="1600" b="1" dirty="0"/>
          </a:p>
          <a:p>
            <a:endParaRPr lang="en-US" sz="1600" b="1" dirty="0"/>
          </a:p>
          <a:p>
            <a:r>
              <a:rPr lang="en-US" sz="1600" b="1" dirty="0"/>
              <a:t>Beam studies of New Booster: </a:t>
            </a:r>
            <a:r>
              <a:rPr lang="en-US" sz="1600" dirty="0"/>
              <a:t>measure beam emittance upstream and downstream of Booster, beam kicks, energy spread, and x/y coupling caused by Booster</a:t>
            </a:r>
            <a:endParaRPr lang="en-US" sz="1600" b="1" dirty="0"/>
          </a:p>
          <a:p>
            <a:endParaRPr lang="en-US" sz="1600" b="1" dirty="0"/>
          </a:p>
          <a:p>
            <a:r>
              <a:rPr lang="en-US" sz="1600" b="1" dirty="0"/>
              <a:t>Injector Optics: </a:t>
            </a:r>
            <a:r>
              <a:rPr lang="en-US" sz="1600" dirty="0"/>
              <a:t>study gun kick, MFX2I01 auto-centering, 200 keV Wien, and 15 degree dipole</a:t>
            </a:r>
          </a:p>
          <a:p>
            <a:pPr marL="0" indent="0">
              <a:buNone/>
            </a:pPr>
            <a:endParaRPr lang="en-US" sz="1600" b="1" dirty="0"/>
          </a:p>
          <a:p>
            <a:r>
              <a:rPr lang="en-US" sz="1600" b="1" dirty="0"/>
              <a:t>200 keV Wien Filter Optics:</a:t>
            </a:r>
            <a:r>
              <a:rPr lang="en-US" sz="1600" dirty="0"/>
              <a:t> optimize Wien filter operation at any angle with no significant impact on transmission (&gt;95%) or downstream optics</a:t>
            </a:r>
            <a:endParaRPr lang="en-US" sz="1600" b="1" dirty="0"/>
          </a:p>
          <a:p>
            <a:endParaRPr lang="en-US" sz="1600" b="1" dirty="0"/>
          </a:p>
          <a:p>
            <a:r>
              <a:rPr lang="en-US" sz="1600" b="1" dirty="0"/>
              <a:t>200 keV E/B Calibrations of V-Wien and H-Wien:</a:t>
            </a:r>
            <a:r>
              <a:rPr lang="en-US" sz="1600" dirty="0"/>
              <a:t> determine E and B field settings which do not deflect electron beam at 200 keV energy</a:t>
            </a:r>
            <a:endParaRPr lang="en-US" sz="1600" b="1" dirty="0"/>
          </a:p>
          <a:p>
            <a:endParaRPr lang="en-US" sz="1600" b="1" dirty="0"/>
          </a:p>
          <a:p>
            <a:r>
              <a:rPr lang="en-US" sz="1600" b="1" dirty="0"/>
              <a:t>200 keV Spin Dance Calibrations of V-Wien, H-Wien, and Spin Solenoids: </a:t>
            </a:r>
            <a:r>
              <a:rPr lang="en-US" sz="1600" dirty="0"/>
              <a:t>Calibrate spin rotators using Mott polarimeter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E8CDE6-98F5-43C2-A80D-72933EA7D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655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D6EF2-5739-44FB-A611-D0A96710D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PQB Beam Tests (June – July 2023)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72F24-CD65-4A2B-A207-FDFAF4661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Measure beam properties (e.g. widths of beam asymmetries, position differences along injector) from new gun and Booster and compare to before</a:t>
            </a:r>
          </a:p>
          <a:p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DAQ and Channel Access Setup</a:t>
            </a:r>
            <a:br>
              <a:rPr lang="en-US" sz="1600" dirty="0"/>
            </a:b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RHWP Scan – Vacuum Window Assessment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Wein-Flip Symmetry Measurement</a:t>
            </a:r>
            <a:br>
              <a:rPr lang="en-US" sz="1600" dirty="0"/>
            </a:b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200 keV Transmission and Noise</a:t>
            </a:r>
            <a:br>
              <a:rPr lang="en-US" sz="1600" dirty="0"/>
            </a:b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Post Upgrade 200 keV RTP Position Difference Sensitivity and Feedback Convergence FC2</a:t>
            </a:r>
            <a:br>
              <a:rPr lang="en-US" sz="1600" dirty="0"/>
            </a:b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Post Upgrade Chopper Scan at 200 keV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E8CDE6-98F5-43C2-A80D-72933EA7D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94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FCB82-289E-4802-86A8-465D14E90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8E41A-1644-462C-9C30-F48F7E76D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MOLLER </a:t>
            </a:r>
            <a:r>
              <a:rPr lang="en-US" sz="2400" dirty="0"/>
              <a:t>installation starts in Jan 2025 and physics run starts in Jan 2026 for three years</a:t>
            </a:r>
          </a:p>
          <a:p>
            <a:endParaRPr lang="en-US" sz="2400" dirty="0"/>
          </a:p>
          <a:p>
            <a:r>
              <a:rPr lang="en-US" sz="2400" dirty="0"/>
              <a:t>Very demanding experiment – preparations must start now</a:t>
            </a:r>
          </a:p>
          <a:p>
            <a:endParaRPr lang="en-US" sz="2400" dirty="0"/>
          </a:p>
          <a:p>
            <a:r>
              <a:rPr lang="en-US" sz="2400" dirty="0"/>
              <a:t>Managers: please use MOLLER Accelerator Jobs document to plan resources: </a:t>
            </a:r>
            <a:r>
              <a:rPr lang="en-US" sz="2400" dirty="0">
                <a:hlinkClick r:id="rId2"/>
              </a:rPr>
              <a:t>https://wiki.jlab.org/ciswiki/images/2/2b/MOLLER_Accelerator_MainJobs_details_June2023.docx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More info about parity-violating experiments can be found at CIS Wiki: </a:t>
            </a:r>
            <a:r>
              <a:rPr lang="en-US" dirty="0">
                <a:hlinkClick r:id="rId3"/>
              </a:rPr>
              <a:t>https://wiki.jlab.org/ciswiki/index.php/Parity_Quality_Beam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C7F3A2-FCC9-434F-A989-673598B3D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761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E75E8-79C1-424A-A7C3-72E382C49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16F0B-6DBA-F640-A395-69B480B92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latin typeface="Arial" panose="020B0604020202020204" pitchFamily="34" charset="0"/>
              </a:rPr>
              <a:t>MOLLER: M</a:t>
            </a:r>
            <a:r>
              <a:rPr lang="en-US" sz="2400" dirty="0">
                <a:latin typeface="Arial" panose="020B0604020202020204" pitchFamily="34" charset="0"/>
              </a:rPr>
              <a:t>easurement </a:t>
            </a:r>
            <a:r>
              <a:rPr lang="en-US" sz="2400" b="1" dirty="0">
                <a:latin typeface="Arial" panose="020B0604020202020204" pitchFamily="34" charset="0"/>
              </a:rPr>
              <a:t>O</a:t>
            </a:r>
            <a:r>
              <a:rPr lang="en-US" sz="2400" dirty="0">
                <a:latin typeface="Arial" panose="020B0604020202020204" pitchFamily="34" charset="0"/>
              </a:rPr>
              <a:t>f </a:t>
            </a:r>
            <a:r>
              <a:rPr lang="en-US" sz="2400" b="1" dirty="0">
                <a:latin typeface="Arial" panose="020B0604020202020204" pitchFamily="34" charset="0"/>
              </a:rPr>
              <a:t>L</a:t>
            </a:r>
            <a:r>
              <a:rPr lang="en-US" sz="2400" dirty="0">
                <a:latin typeface="Arial" panose="020B0604020202020204" pitchFamily="34" charset="0"/>
              </a:rPr>
              <a:t>epton </a:t>
            </a:r>
            <a:r>
              <a:rPr lang="en-US" sz="2400" b="1" dirty="0">
                <a:latin typeface="Arial" panose="020B0604020202020204" pitchFamily="34" charset="0"/>
              </a:rPr>
              <a:t>L</a:t>
            </a:r>
            <a:r>
              <a:rPr lang="en-US" sz="2400" dirty="0">
                <a:latin typeface="Arial" panose="020B0604020202020204" pitchFamily="34" charset="0"/>
              </a:rPr>
              <a:t>epton </a:t>
            </a:r>
            <a:r>
              <a:rPr lang="en-US" sz="2400" b="1" dirty="0">
                <a:latin typeface="Arial" panose="020B0604020202020204" pitchFamily="34" charset="0"/>
              </a:rPr>
              <a:t>E</a:t>
            </a:r>
            <a:r>
              <a:rPr lang="en-US" sz="2400" dirty="0">
                <a:latin typeface="Arial" panose="020B0604020202020204" pitchFamily="34" charset="0"/>
              </a:rPr>
              <a:t>lastic </a:t>
            </a:r>
            <a:r>
              <a:rPr lang="en-US" sz="2400" b="1" dirty="0">
                <a:latin typeface="Arial" panose="020B0604020202020204" pitchFamily="34" charset="0"/>
              </a:rPr>
              <a:t>R</a:t>
            </a:r>
            <a:r>
              <a:rPr lang="en-US" sz="2400" dirty="0">
                <a:latin typeface="Arial" panose="020B0604020202020204" pitchFamily="34" charset="0"/>
              </a:rPr>
              <a:t>eactions</a:t>
            </a:r>
          </a:p>
          <a:p>
            <a:endParaRPr lang="en-US" sz="2400" dirty="0">
              <a:latin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</a:rPr>
              <a:t>Physics Outcome: </a:t>
            </a:r>
            <a:r>
              <a:rPr lang="en-US" sz="2400" dirty="0">
                <a:latin typeface="Arial" panose="020B0604020202020204" pitchFamily="34" charset="0"/>
              </a:rPr>
              <a:t>an ultra-precise measurement of the</a:t>
            </a:r>
            <a:br>
              <a:rPr lang="en-US" sz="2400" dirty="0"/>
            </a:br>
            <a:r>
              <a:rPr lang="en-US" sz="2400" dirty="0">
                <a:latin typeface="Arial" panose="020B0604020202020204" pitchFamily="34" charset="0"/>
              </a:rPr>
              <a:t>weak-mixing angle using </a:t>
            </a:r>
            <a:r>
              <a:rPr lang="en-US" sz="2400" dirty="0" err="1">
                <a:latin typeface="Arial" panose="020B0604020202020204" pitchFamily="34" charset="0"/>
              </a:rPr>
              <a:t>Møller</a:t>
            </a:r>
            <a:r>
              <a:rPr lang="en-US" sz="2400" dirty="0">
                <a:latin typeface="Arial" panose="020B0604020202020204" pitchFamily="34" charset="0"/>
              </a:rPr>
              <a:t> scattering</a:t>
            </a:r>
          </a:p>
          <a:p>
            <a:pPr marL="457200" lvl="1" indent="0">
              <a:buNone/>
            </a:pPr>
            <a:r>
              <a:rPr lang="en-US" sz="2200" dirty="0">
                <a:hlinkClick r:id="rId2"/>
              </a:rPr>
              <a:t>https://moller.jlab.org/cgi-bin/DocDB/public/DocumentDatabase</a:t>
            </a:r>
            <a:endParaRPr lang="en-US" sz="2200" dirty="0">
              <a:latin typeface="Arial" panose="020B0604020202020204" pitchFamily="34" charset="0"/>
            </a:endParaRPr>
          </a:p>
          <a:p>
            <a:endParaRPr lang="en-US" sz="2400" b="1" dirty="0">
              <a:latin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</a:rPr>
              <a:t>Organization:</a:t>
            </a:r>
            <a:endParaRPr lang="en-US" sz="2400" b="1" dirty="0"/>
          </a:p>
          <a:p>
            <a:pPr marL="742950" lvl="1" indent="-285750"/>
            <a:r>
              <a:rPr lang="en-US" sz="2200" b="1" dirty="0"/>
              <a:t>Accelerator Parity-Quality-Beam Liaison: </a:t>
            </a:r>
            <a:r>
              <a:rPr lang="en-US" sz="2200" dirty="0"/>
              <a:t>Riad Suleiman</a:t>
            </a:r>
          </a:p>
          <a:p>
            <a:pPr marL="742950" lvl="1" indent="-285750"/>
            <a:r>
              <a:rPr lang="en-US" sz="2200" b="1" dirty="0"/>
              <a:t>APEL: </a:t>
            </a:r>
            <a:r>
              <a:rPr lang="en-US" sz="2200" dirty="0"/>
              <a:t>Yves Roblin</a:t>
            </a:r>
          </a:p>
          <a:p>
            <a:pPr marL="742950" lvl="1" indent="-285750"/>
            <a:r>
              <a:rPr lang="en-US" sz="2200" b="1" dirty="0"/>
              <a:t>Ops Hall A Liaison: </a:t>
            </a:r>
            <a:r>
              <a:rPr lang="en-US" sz="2200" dirty="0"/>
              <a:t>Daniel Moser and Adam </a:t>
            </a:r>
            <a:r>
              <a:rPr lang="en-US" sz="2200" dirty="0" err="1"/>
              <a:t>Schoene</a:t>
            </a:r>
            <a:endParaRPr lang="en-US" sz="2200" dirty="0"/>
          </a:p>
          <a:p>
            <a:pPr marL="742950" lvl="1" indent="-285750"/>
            <a:r>
              <a:rPr lang="en-US" sz="2200" b="1" dirty="0"/>
              <a:t>Hall A Liaison: </a:t>
            </a:r>
            <a:r>
              <a:rPr lang="en-US" sz="2200" dirty="0" err="1"/>
              <a:t>Ciprian</a:t>
            </a:r>
            <a:r>
              <a:rPr lang="en-US" sz="2200" dirty="0"/>
              <a:t> Gal</a:t>
            </a:r>
          </a:p>
          <a:p>
            <a:pPr marL="742950" lvl="1" indent="-285750"/>
            <a:r>
              <a:rPr lang="en-US" sz="2200" b="1" dirty="0"/>
              <a:t>MOLLER Liaison: </a:t>
            </a:r>
            <a:r>
              <a:rPr lang="en-US" sz="2200" dirty="0"/>
              <a:t>Caryn </a:t>
            </a:r>
            <a:r>
              <a:rPr lang="en-US" sz="2200" dirty="0" err="1"/>
              <a:t>Palatchi</a:t>
            </a:r>
            <a:r>
              <a:rPr lang="en-US" sz="2200" dirty="0"/>
              <a:t> and Kent </a:t>
            </a:r>
            <a:r>
              <a:rPr lang="en-US" sz="2200" dirty="0" err="1"/>
              <a:t>Paschke</a:t>
            </a:r>
            <a:endParaRPr lang="en-US" sz="2200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EE856C-0251-654A-B476-4F7BE8916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461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F905F-D9D7-4D5E-B24A-F9D3F7B69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Parity-Violating Experiments at CEBAF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3F8D41-1409-4166-B104-43EBB773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046EF95-5B36-4B64-A1CA-D3B4083224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12632"/>
              </p:ext>
            </p:extLst>
          </p:nvPr>
        </p:nvGraphicFramePr>
        <p:xfrm>
          <a:off x="308918" y="860612"/>
          <a:ext cx="8464379" cy="54415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6657">
                  <a:extLst>
                    <a:ext uri="{9D8B030D-6E8A-4147-A177-3AD203B41FA5}">
                      <a16:colId xmlns:a16="http://schemas.microsoft.com/office/drawing/2014/main" val="1617379772"/>
                    </a:ext>
                  </a:extLst>
                </a:gridCol>
                <a:gridCol w="818252">
                  <a:extLst>
                    <a:ext uri="{9D8B030D-6E8A-4147-A177-3AD203B41FA5}">
                      <a16:colId xmlns:a16="http://schemas.microsoft.com/office/drawing/2014/main" val="2619107127"/>
                    </a:ext>
                  </a:extLst>
                </a:gridCol>
                <a:gridCol w="552003">
                  <a:extLst>
                    <a:ext uri="{9D8B030D-6E8A-4147-A177-3AD203B41FA5}">
                      <a16:colId xmlns:a16="http://schemas.microsoft.com/office/drawing/2014/main" val="1429610493"/>
                    </a:ext>
                  </a:extLst>
                </a:gridCol>
                <a:gridCol w="593939">
                  <a:extLst>
                    <a:ext uri="{9D8B030D-6E8A-4147-A177-3AD203B41FA5}">
                      <a16:colId xmlns:a16="http://schemas.microsoft.com/office/drawing/2014/main" val="2446616207"/>
                    </a:ext>
                  </a:extLst>
                </a:gridCol>
                <a:gridCol w="959666">
                  <a:extLst>
                    <a:ext uri="{9D8B030D-6E8A-4147-A177-3AD203B41FA5}">
                      <a16:colId xmlns:a16="http://schemas.microsoft.com/office/drawing/2014/main" val="1765434013"/>
                    </a:ext>
                  </a:extLst>
                </a:gridCol>
                <a:gridCol w="877744">
                  <a:extLst>
                    <a:ext uri="{9D8B030D-6E8A-4147-A177-3AD203B41FA5}">
                      <a16:colId xmlns:a16="http://schemas.microsoft.com/office/drawing/2014/main" val="1877749331"/>
                    </a:ext>
                  </a:extLst>
                </a:gridCol>
                <a:gridCol w="965520">
                  <a:extLst>
                    <a:ext uri="{9D8B030D-6E8A-4147-A177-3AD203B41FA5}">
                      <a16:colId xmlns:a16="http://schemas.microsoft.com/office/drawing/2014/main" val="893530424"/>
                    </a:ext>
                  </a:extLst>
                </a:gridCol>
                <a:gridCol w="890101">
                  <a:extLst>
                    <a:ext uri="{9D8B030D-6E8A-4147-A177-3AD203B41FA5}">
                      <a16:colId xmlns:a16="http://schemas.microsoft.com/office/drawing/2014/main" val="986364154"/>
                    </a:ext>
                  </a:extLst>
                </a:gridCol>
                <a:gridCol w="753033">
                  <a:extLst>
                    <a:ext uri="{9D8B030D-6E8A-4147-A177-3AD203B41FA5}">
                      <a16:colId xmlns:a16="http://schemas.microsoft.com/office/drawing/2014/main" val="376990055"/>
                    </a:ext>
                  </a:extLst>
                </a:gridCol>
                <a:gridCol w="857464">
                  <a:extLst>
                    <a:ext uri="{9D8B030D-6E8A-4147-A177-3AD203B41FA5}">
                      <a16:colId xmlns:a16="http://schemas.microsoft.com/office/drawing/2014/main" val="1735004779"/>
                    </a:ext>
                  </a:extLst>
                </a:gridCol>
              </a:tblGrid>
              <a:tr h="4534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PV Experiment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Energy</a:t>
                      </a: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(GeV)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Pol</a:t>
                      </a: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(%)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I</a:t>
                      </a: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(µA)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Target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A</a:t>
                      </a:r>
                      <a:r>
                        <a:rPr lang="en-US" sz="1200" baseline="-25000">
                          <a:effectLst/>
                          <a:latin typeface="+mn-lt"/>
                        </a:rPr>
                        <a:t>pv</a:t>
                      </a:r>
                      <a:endParaRPr lang="en-US" sz="1200">
                        <a:effectLst/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(ppb)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Charge Asym</a:t>
                      </a: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(ppb)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Position Diff</a:t>
                      </a: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(nm)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Angle Diff</a:t>
                      </a: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(nrad)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Size Asym(δ</a:t>
                      </a:r>
                      <a:r>
                        <a:rPr lang="el-GR" sz="1200">
                          <a:effectLst/>
                          <a:latin typeface="+mn-lt"/>
                        </a:rPr>
                        <a:t>σ/σ</a:t>
                      </a:r>
                      <a:r>
                        <a:rPr lang="en-US" sz="1200">
                          <a:effectLst/>
                          <a:latin typeface="+mn-lt"/>
                        </a:rPr>
                        <a:t>)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extLst>
                  <a:ext uri="{0D108BD9-81ED-4DB2-BD59-A6C34878D82A}">
                    <a16:rowId xmlns:a16="http://schemas.microsoft.com/office/drawing/2014/main" val="2795491339"/>
                  </a:ext>
                </a:extLst>
              </a:tr>
              <a:tr h="453465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+mn-lt"/>
                        </a:rPr>
                        <a:t>HAPPEx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-I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1998 – 1999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3.3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38.8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68.8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100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40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>
                          <a:effectLst/>
                          <a:latin typeface="+mn-lt"/>
                        </a:rPr>
                        <a:t>1</a:t>
                      </a:r>
                      <a:r>
                        <a:rPr lang="en-US" sz="1200">
                          <a:effectLst/>
                          <a:latin typeface="+mn-lt"/>
                        </a:rPr>
                        <a:t>H 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(15 cm)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15,050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200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12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3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&lt;10</a:t>
                      </a:r>
                      <a:r>
                        <a:rPr lang="en-US" sz="1200" baseline="30000" dirty="0">
                          <a:effectLst/>
                          <a:latin typeface="+mn-lt"/>
                        </a:rPr>
                        <a:t>-3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extLst>
                  <a:ext uri="{0D108BD9-81ED-4DB2-BD59-A6C34878D82A}">
                    <a16:rowId xmlns:a16="http://schemas.microsoft.com/office/drawing/2014/main" val="2332803873"/>
                  </a:ext>
                </a:extLst>
              </a:tr>
              <a:tr h="453465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G0-Forward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2003 – 2004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3.0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73.7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40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 dirty="0">
                          <a:effectLst/>
                          <a:latin typeface="+mn-lt"/>
                        </a:rPr>
                        <a:t>1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H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(20 cm)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3,000-40,000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300±300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7±4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3±1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&lt;10</a:t>
                      </a:r>
                      <a:r>
                        <a:rPr lang="en-US" sz="1200" baseline="30000" dirty="0">
                          <a:effectLst/>
                          <a:latin typeface="+mn-lt"/>
                        </a:rPr>
                        <a:t>-3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extLst>
                  <a:ext uri="{0D108BD9-81ED-4DB2-BD59-A6C34878D82A}">
                    <a16:rowId xmlns:a16="http://schemas.microsoft.com/office/drawing/2014/main" val="4015013335"/>
                  </a:ext>
                </a:extLst>
              </a:tr>
              <a:tr h="453465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HAPPEx-II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2004 – 2005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3.03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87.1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55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>
                          <a:effectLst/>
                          <a:latin typeface="+mn-lt"/>
                        </a:rPr>
                        <a:t>1</a:t>
                      </a:r>
                      <a:r>
                        <a:rPr lang="en-US" sz="1200">
                          <a:effectLst/>
                          <a:latin typeface="+mn-lt"/>
                        </a:rPr>
                        <a:t>H, </a:t>
                      </a:r>
                      <a:r>
                        <a:rPr lang="en-US" sz="1200" baseline="30000">
                          <a:effectLst/>
                          <a:latin typeface="+mn-lt"/>
                        </a:rPr>
                        <a:t>4</a:t>
                      </a:r>
                      <a:r>
                        <a:rPr lang="en-US" sz="1200">
                          <a:effectLst/>
                          <a:latin typeface="+mn-lt"/>
                        </a:rPr>
                        <a:t>He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(20 cm)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1,580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400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2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0.25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&lt;10</a:t>
                      </a:r>
                      <a:r>
                        <a:rPr lang="en-US" sz="1200" baseline="30000" dirty="0">
                          <a:effectLst/>
                          <a:latin typeface="+mn-lt"/>
                        </a:rPr>
                        <a:t>-3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extLst>
                  <a:ext uri="{0D108BD9-81ED-4DB2-BD59-A6C34878D82A}">
                    <a16:rowId xmlns:a16="http://schemas.microsoft.com/office/drawing/2014/main" val="250696425"/>
                  </a:ext>
                </a:extLst>
              </a:tr>
              <a:tr h="453465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G0-Backward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2006 – 2007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0.359, 0.688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85.8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60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 dirty="0">
                          <a:effectLst/>
                          <a:latin typeface="+mn-lt"/>
                        </a:rPr>
                        <a:t>1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H, </a:t>
                      </a:r>
                      <a:r>
                        <a:rPr lang="en-US" sz="1200" baseline="30000" dirty="0">
                          <a:effectLst/>
                          <a:latin typeface="+mn-lt"/>
                        </a:rPr>
                        <a:t>2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H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(20 cm)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9,700-37,400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-30±300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47±9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1.2±0.5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&lt;10</a:t>
                      </a:r>
                      <a:r>
                        <a:rPr lang="en-US" sz="1200" baseline="30000" dirty="0">
                          <a:effectLst/>
                          <a:latin typeface="+mn-lt"/>
                        </a:rPr>
                        <a:t>-3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extLst>
                  <a:ext uri="{0D108BD9-81ED-4DB2-BD59-A6C34878D82A}">
                    <a16:rowId xmlns:a16="http://schemas.microsoft.com/office/drawing/2014/main" val="3456276483"/>
                  </a:ext>
                </a:extLst>
              </a:tr>
              <a:tr h="453465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HAPPEx-III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2009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3.484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89.4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100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>
                          <a:effectLst/>
                          <a:latin typeface="+mn-lt"/>
                        </a:rPr>
                        <a:t>1</a:t>
                      </a:r>
                      <a:r>
                        <a:rPr lang="en-US" sz="1200">
                          <a:effectLst/>
                          <a:latin typeface="+mn-lt"/>
                        </a:rPr>
                        <a:t>H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(25 cm)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23,800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200±10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3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0.5±0.1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&lt;10</a:t>
                      </a:r>
                      <a:r>
                        <a:rPr lang="en-US" sz="1200" baseline="30000" dirty="0">
                          <a:effectLst/>
                          <a:latin typeface="+mn-lt"/>
                        </a:rPr>
                        <a:t>-3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extLst>
                  <a:ext uri="{0D108BD9-81ED-4DB2-BD59-A6C34878D82A}">
                    <a16:rowId xmlns:a16="http://schemas.microsoft.com/office/drawing/2014/main" val="1549982580"/>
                  </a:ext>
                </a:extLst>
              </a:tr>
              <a:tr h="453465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PVDIS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2009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6.067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89.0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105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>
                          <a:effectLst/>
                          <a:latin typeface="+mn-lt"/>
                        </a:rPr>
                        <a:t>2</a:t>
                      </a:r>
                      <a:r>
                        <a:rPr lang="en-US" sz="1200">
                          <a:effectLst/>
                          <a:latin typeface="+mn-lt"/>
                        </a:rPr>
                        <a:t>H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(20 cm)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60,000-160,000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100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100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40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&lt;10</a:t>
                      </a:r>
                      <a:r>
                        <a:rPr lang="en-US" sz="1200" baseline="30000" dirty="0">
                          <a:effectLst/>
                          <a:latin typeface="+mn-lt"/>
                        </a:rPr>
                        <a:t>-3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extLst>
                  <a:ext uri="{0D108BD9-81ED-4DB2-BD59-A6C34878D82A}">
                    <a16:rowId xmlns:a16="http://schemas.microsoft.com/office/drawing/2014/main" val="4186720440"/>
                  </a:ext>
                </a:extLst>
              </a:tr>
              <a:tr h="453465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PREx-I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2010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1.056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89.2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70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>
                          <a:effectLst/>
                          <a:latin typeface="+mn-lt"/>
                        </a:rPr>
                        <a:t>208</a:t>
                      </a:r>
                      <a:r>
                        <a:rPr lang="en-US" sz="1200">
                          <a:effectLst/>
                          <a:latin typeface="+mn-lt"/>
                        </a:rPr>
                        <a:t>Pb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(0.5 mm)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657±60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85±1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4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1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&lt;10</a:t>
                      </a:r>
                      <a:r>
                        <a:rPr lang="en-US" sz="1200" baseline="30000" dirty="0">
                          <a:effectLst/>
                          <a:latin typeface="+mn-lt"/>
                        </a:rPr>
                        <a:t>-4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extLst>
                  <a:ext uri="{0D108BD9-81ED-4DB2-BD59-A6C34878D82A}">
                    <a16:rowId xmlns:a16="http://schemas.microsoft.com/office/drawing/2014/main" val="657277026"/>
                  </a:ext>
                </a:extLst>
              </a:tr>
              <a:tr h="453465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+mn-lt"/>
                        </a:rPr>
                        <a:t>QWeak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2010 – 2012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1.162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88.7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180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 dirty="0">
                          <a:effectLst/>
                          <a:latin typeface="+mn-lt"/>
                        </a:rPr>
                        <a:t>1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H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(34 cm)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226.5±9.3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20.5±1.7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-4.6±0.2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-0.07±0.01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&lt;10</a:t>
                      </a:r>
                      <a:r>
                        <a:rPr lang="en-US" sz="1200" baseline="30000" dirty="0">
                          <a:effectLst/>
                          <a:latin typeface="+mn-lt"/>
                        </a:rPr>
                        <a:t>-4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extLst>
                  <a:ext uri="{0D108BD9-81ED-4DB2-BD59-A6C34878D82A}">
                    <a16:rowId xmlns:a16="http://schemas.microsoft.com/office/drawing/2014/main" val="1156601383"/>
                  </a:ext>
                </a:extLst>
              </a:tr>
              <a:tr h="453465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PREx-II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2019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0.953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89.7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70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>
                          <a:effectLst/>
                          <a:latin typeface="+mn-lt"/>
                        </a:rPr>
                        <a:t>208</a:t>
                      </a:r>
                      <a:r>
                        <a:rPr lang="en-US" sz="1200">
                          <a:effectLst/>
                          <a:latin typeface="+mn-lt"/>
                        </a:rPr>
                        <a:t>Pb 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(0.5 mm)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550±18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20.7±0.2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2.2±4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0.3±0.3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&lt;6x10</a:t>
                      </a:r>
                      <a:r>
                        <a:rPr lang="en-US" sz="1200" baseline="30000" dirty="0">
                          <a:effectLst/>
                          <a:latin typeface="+mn-lt"/>
                        </a:rPr>
                        <a:t>-5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extLst>
                  <a:ext uri="{0D108BD9-81ED-4DB2-BD59-A6C34878D82A}">
                    <a16:rowId xmlns:a16="http://schemas.microsoft.com/office/drawing/2014/main" val="1822737651"/>
                  </a:ext>
                </a:extLst>
              </a:tr>
              <a:tr h="453465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+mn-lt"/>
                        </a:rPr>
                        <a:t>CREx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2019-2020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2.18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87.1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150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>
                          <a:effectLst/>
                          <a:latin typeface="+mn-lt"/>
                        </a:rPr>
                        <a:t>48</a:t>
                      </a:r>
                      <a:r>
                        <a:rPr lang="en-US" sz="1200">
                          <a:effectLst/>
                          <a:latin typeface="+mn-lt"/>
                        </a:rPr>
                        <a:t>Ca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(5 mm)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2668±113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-88±26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-5.2±3.6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-0.13±0.08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&lt;6x10</a:t>
                      </a:r>
                      <a:r>
                        <a:rPr lang="en-US" sz="1200" baseline="30000" dirty="0">
                          <a:effectLst/>
                          <a:latin typeface="+mn-lt"/>
                        </a:rPr>
                        <a:t>-5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extLst>
                  <a:ext uri="{0D108BD9-81ED-4DB2-BD59-A6C34878D82A}">
                    <a16:rowId xmlns:a16="http://schemas.microsoft.com/office/drawing/2014/main" val="820009483"/>
                  </a:ext>
                </a:extLst>
              </a:tr>
              <a:tr h="453465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MOLLER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2026-2028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10.8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65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(125 cm)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35.6±0.74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&lt;10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&lt;0.6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&lt;0.12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&lt;10</a:t>
                      </a:r>
                      <a:r>
                        <a:rPr lang="en-US" sz="1200" b="1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-5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extLst>
                  <a:ext uri="{0D108BD9-81ED-4DB2-BD59-A6C34878D82A}">
                    <a16:rowId xmlns:a16="http://schemas.microsoft.com/office/drawing/2014/main" val="909037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0717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DF292-749C-C44A-AC14-4F45F49F2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MOLLER Quick Summary – </a:t>
            </a:r>
            <a:r>
              <a:rPr lang="en-US" dirty="0">
                <a:solidFill>
                  <a:schemeClr val="accent1"/>
                </a:solidFill>
              </a:rPr>
              <a:t>Notable Things for MOLLER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2E1AC4-ECAB-0344-A2B0-72DF5C7748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8919" y="966054"/>
                <a:ext cx="8464378" cy="5493323"/>
              </a:xfrm>
            </p:spPr>
            <p:txBody>
              <a:bodyPr>
                <a:no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sz="1800" dirty="0"/>
                  <a:t>MOLLER Apparatus is designed for nominal beam energy: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10.8</m:t>
                    </m:r>
                    <m:r>
                      <a:rPr lang="en-US" sz="1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0.2</m:t>
                    </m:r>
                  </m:oMath>
                </a14:m>
                <a:r>
                  <a:rPr lang="en-US" sz="1800" dirty="0">
                    <a:solidFill>
                      <a:srgbClr val="C00000"/>
                    </a:solidFill>
                  </a:rPr>
                  <a:t> GeV with low RF trip rate (&lt;6/</a:t>
                </a:r>
                <a:r>
                  <a:rPr lang="en-US" sz="1800">
                    <a:solidFill>
                      <a:srgbClr val="C00000"/>
                    </a:solidFill>
                  </a:rPr>
                  <a:t>hr)</a:t>
                </a:r>
                <a:endParaRPr lang="en-US" sz="18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1800" dirty="0"/>
                  <a:t>65 µA with 90% polarization (max 70 µA for target studies)</a:t>
                </a:r>
                <a:endParaRPr lang="en-US" sz="1800" dirty="0">
                  <a:solidFill>
                    <a:srgbClr val="FF0000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1800" dirty="0"/>
                  <a:t>Fast helicity reversal:</a:t>
                </a:r>
              </a:p>
              <a:p>
                <a:pPr marL="857250" lvl="1" indent="-400050">
                  <a:buFont typeface="+mj-lt"/>
                  <a:buAutoNum type="romanUcPeriod"/>
                </a:pPr>
                <a:r>
                  <a:rPr lang="en-US" sz="1400" dirty="0">
                    <a:solidFill>
                      <a:schemeClr val="accent1"/>
                    </a:solidFill>
                  </a:rPr>
                  <a:t>1920 Hz, 10 µsec settle time, 64-window pattern, 128-window delay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1800" dirty="0"/>
                  <a:t>Slow helicity reversals:</a:t>
                </a:r>
              </a:p>
              <a:p>
                <a:pPr marL="857250" lvl="1" indent="-400050">
                  <a:buFont typeface="+mj-lt"/>
                  <a:buAutoNum type="romanUcPeriod"/>
                </a:pPr>
                <a:r>
                  <a:rPr lang="en-US" sz="1400" dirty="0"/>
                  <a:t>Insertable half-wave plate (IHWP)</a:t>
                </a:r>
              </a:p>
              <a:p>
                <a:pPr marL="857250" lvl="1" indent="-400050">
                  <a:buFont typeface="+mj-lt"/>
                  <a:buAutoNum type="romanUcPeriod"/>
                </a:pPr>
                <a:r>
                  <a:rPr lang="en-US" sz="1400" dirty="0"/>
                  <a:t>Wien Filters (</a:t>
                </a:r>
                <a:r>
                  <a:rPr lang="en-US" sz="1400" dirty="0">
                    <a:solidFill>
                      <a:schemeClr val="accent1"/>
                    </a:solidFill>
                  </a:rPr>
                  <a:t>using new 200 keV injector</a:t>
                </a:r>
                <a:r>
                  <a:rPr lang="en-US" sz="1400" dirty="0"/>
                  <a:t>)</a:t>
                </a:r>
              </a:p>
              <a:p>
                <a:pPr marL="857250" lvl="1" indent="-400050">
                  <a:buFont typeface="+mj-lt"/>
                  <a:buAutoNum type="romanUcPeriod"/>
                </a:pPr>
                <a:r>
                  <a:rPr lang="en-US" sz="1400" dirty="0"/>
                  <a:t> </a:t>
                </a:r>
                <a:r>
                  <a:rPr lang="en-US" sz="1400" i="1" dirty="0">
                    <a:solidFill>
                      <a:schemeClr val="accent1"/>
                    </a:solidFill>
                  </a:rPr>
                  <a:t>g</a:t>
                </a:r>
                <a:r>
                  <a:rPr lang="en-US" sz="1400" i="1" baseline="-25000" dirty="0">
                    <a:solidFill>
                      <a:schemeClr val="accent1"/>
                    </a:solidFill>
                  </a:rPr>
                  <a:t>e</a:t>
                </a:r>
                <a:r>
                  <a:rPr lang="en-US" sz="1400" i="1" dirty="0">
                    <a:solidFill>
                      <a:schemeClr val="accent1"/>
                    </a:solidFill>
                  </a:rPr>
                  <a:t>-2</a:t>
                </a:r>
                <a:r>
                  <a:rPr lang="en-US" sz="1400" dirty="0">
                    <a:solidFill>
                      <a:schemeClr val="accent1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1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sz="1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14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0.10</m:t>
                    </m:r>
                  </m:oMath>
                </a14:m>
                <a:r>
                  <a:rPr lang="en-US" sz="1400" i="1" dirty="0">
                    <a:solidFill>
                      <a:schemeClr val="accent1"/>
                    </a:solidFill>
                  </a:rPr>
                  <a:t> </a:t>
                </a:r>
                <a:r>
                  <a:rPr lang="en-US" sz="1400" dirty="0">
                    <a:solidFill>
                      <a:schemeClr val="accent1"/>
                    </a:solidFill>
                  </a:rPr>
                  <a:t>GeV)</a:t>
                </a:r>
                <a:endParaRPr lang="en-US" sz="1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1800" dirty="0"/>
                  <a:t>Feedbacks on:</a:t>
                </a:r>
              </a:p>
              <a:p>
                <a:pPr marL="857250" lvl="1" indent="-400050">
                  <a:buFont typeface="+mj-lt"/>
                  <a:buAutoNum type="romanUcPeriod"/>
                </a:pPr>
                <a:r>
                  <a:rPr lang="en-US" sz="1400" dirty="0"/>
                  <a:t>Helicity-correlated beam charge</a:t>
                </a:r>
              </a:p>
              <a:p>
                <a:pPr marL="857250" lvl="1" indent="-400050">
                  <a:buFont typeface="+mj-lt"/>
                  <a:buAutoNum type="romanUcPeriod"/>
                </a:pPr>
                <a:r>
                  <a:rPr lang="en-US" sz="1400" dirty="0"/>
                  <a:t>Helicity-correlated position and angle</a:t>
                </a:r>
              </a:p>
              <a:p>
                <a:pPr marL="857250" lvl="1" indent="-400050">
                  <a:buFont typeface="+mj-lt"/>
                  <a:buAutoNum type="romanUcPeriod"/>
                </a:pPr>
                <a:r>
                  <a:rPr lang="en-US" sz="1400" dirty="0">
                    <a:solidFill>
                      <a:schemeClr val="accent1"/>
                    </a:solidFill>
                  </a:rPr>
                  <a:t>Polarization orientation</a:t>
                </a:r>
                <a:endParaRPr lang="en-US" sz="1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1800" dirty="0"/>
                  <a:t>Small helicity-correlated beam asymmetries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1800" dirty="0"/>
                  <a:t>Adequate adiabatic damping of transverse phase-space (for both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1800" dirty="0"/>
                  <a:t>) – a factor of 100 is desired, a factor of 10 is required. Ideally,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type m:val="lin"/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𝑔𝑢𝑛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type m:val="lin"/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10800</m:t>
                            </m:r>
                          </m:num>
                          <m:den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0.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494</m:t>
                            </m:r>
                          </m:den>
                        </m:f>
                      </m:e>
                    </m:ra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=148</m:t>
                    </m:r>
                  </m:oMath>
                </a14:m>
                <a:r>
                  <a:rPr lang="en-US" sz="1800" dirty="0"/>
                  <a:t>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1800" dirty="0"/>
                  <a:t>Acceptable beam halo (MOLLER Halo Monitor: to be specified, Compton Polarimeter: &lt;100 Hz/µA)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2E1AC4-ECAB-0344-A2B0-72DF5C7748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8919" y="966054"/>
                <a:ext cx="8464378" cy="5493323"/>
              </a:xfrm>
              <a:blipFill>
                <a:blip r:embed="rId2"/>
                <a:stretch>
                  <a:fillRect l="-504" t="-998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70185-8356-BE41-AE08-7BA56DA98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5C0D-0F97-3143-BF30-9C1812443349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3993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3D97E-EB15-4EC2-8B21-1C2ABE40A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CEBAF Long Term Schedule – potential conflicts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68442-1FD3-4893-8595-C6D69607E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6988" y="966055"/>
            <a:ext cx="2166309" cy="5381694"/>
          </a:xfrm>
        </p:spPr>
        <p:txBody>
          <a:bodyPr>
            <a:normAutofit/>
          </a:bodyPr>
          <a:lstStyle/>
          <a:p>
            <a:r>
              <a:rPr lang="en-US" sz="1200" b="1" dirty="0"/>
              <a:t>Hall A (MOLLER)</a:t>
            </a:r>
          </a:p>
          <a:p>
            <a:pPr marL="0" indent="0">
              <a:buNone/>
            </a:pPr>
            <a:r>
              <a:rPr lang="en-US" sz="1200" dirty="0"/>
              <a:t>0.26 </a:t>
            </a:r>
            <a:r>
              <a:rPr lang="en-US" sz="1200" dirty="0" err="1"/>
              <a:t>pC</a:t>
            </a:r>
            <a:r>
              <a:rPr lang="en-US" sz="1200" dirty="0"/>
              <a:t> @ 249.5 MHz (4 ns, 65 µA average beam current)</a:t>
            </a:r>
          </a:p>
          <a:p>
            <a:pPr lvl="1"/>
            <a:endParaRPr lang="en-US" sz="1200" dirty="0"/>
          </a:p>
          <a:p>
            <a:r>
              <a:rPr lang="en-US" sz="1200" b="1" dirty="0"/>
              <a:t>Hall B</a:t>
            </a:r>
          </a:p>
          <a:p>
            <a:pPr marL="0" indent="0">
              <a:buNone/>
            </a:pPr>
            <a:r>
              <a:rPr lang="en-US" sz="1200" dirty="0"/>
              <a:t>0.002 </a:t>
            </a:r>
            <a:r>
              <a:rPr lang="en-US" sz="1200" dirty="0" err="1"/>
              <a:t>pC</a:t>
            </a:r>
            <a:r>
              <a:rPr lang="en-US" sz="1200" dirty="0"/>
              <a:t> @ 249.5 MHz (4 ns, 50 </a:t>
            </a:r>
            <a:r>
              <a:rPr lang="en-US" sz="1200" dirty="0" err="1"/>
              <a:t>nA</a:t>
            </a:r>
            <a:r>
              <a:rPr lang="en-US" sz="1200" dirty="0"/>
              <a:t> average beam current)</a:t>
            </a:r>
          </a:p>
          <a:p>
            <a:pPr lvl="1"/>
            <a:endParaRPr lang="en-US" sz="1200" dirty="0"/>
          </a:p>
          <a:p>
            <a:r>
              <a:rPr lang="en-US" sz="1200" b="1" dirty="0"/>
              <a:t>Hall C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0.12 </a:t>
            </a:r>
            <a:r>
              <a:rPr lang="en-US" sz="1200" dirty="0" err="1"/>
              <a:t>pC</a:t>
            </a:r>
            <a:r>
              <a:rPr lang="en-US" sz="1200" dirty="0"/>
              <a:t> @ 249.5 MHz (4 ns, 35 µA average beam current)</a:t>
            </a:r>
          </a:p>
          <a:p>
            <a:pPr lvl="1"/>
            <a:endParaRPr lang="en-US" sz="1200" b="1" dirty="0"/>
          </a:p>
          <a:p>
            <a:r>
              <a:rPr lang="en-US" sz="1200" b="1" dirty="0"/>
              <a:t>Hall D (K</a:t>
            </a:r>
            <a:r>
              <a:rPr lang="en-US" sz="1200" b="1" baseline="-25000" dirty="0"/>
              <a:t>L</a:t>
            </a:r>
            <a:r>
              <a:rPr lang="en-US" sz="1200" b="1" dirty="0"/>
              <a:t>)</a:t>
            </a:r>
          </a:p>
          <a:p>
            <a:pPr marL="0" indent="0">
              <a:buNone/>
            </a:pPr>
            <a:r>
              <a:rPr lang="en-US" sz="1200" dirty="0"/>
              <a:t>0.32 </a:t>
            </a:r>
            <a:r>
              <a:rPr lang="en-US" sz="1200" dirty="0" err="1"/>
              <a:t>pC</a:t>
            </a:r>
            <a:r>
              <a:rPr lang="en-US" sz="1200" dirty="0"/>
              <a:t> @ 15.6 MHz (64 ns, 5 µA average beam current)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b="1" dirty="0"/>
              <a:t>One task aims to study co-operation of MOLLER with K-long experiment in Hall D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6447BB-8BA3-47CF-9E9B-F759EF41A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584DDF-6528-AD49-9089-3C7B8B0893CF}"/>
              </a:ext>
            </a:extLst>
          </p:cNvPr>
          <p:cNvSpPr/>
          <p:nvPr/>
        </p:nvSpPr>
        <p:spPr>
          <a:xfrm>
            <a:off x="617683" y="1092657"/>
            <a:ext cx="54418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MOLLER experiment in Hall A: installation starts in Jan 2025 and physics run starts in Jan 2026 for three years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485C6A-1535-491E-82BE-5EDC58D281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1" b="2085"/>
          <a:stretch/>
        </p:blipFill>
        <p:spPr>
          <a:xfrm>
            <a:off x="308919" y="2151167"/>
            <a:ext cx="6059424" cy="362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33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0C721-466B-472E-801D-5435BF977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MOLLER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0BA2D-C4E8-4620-827E-A1BADC4F2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Details about MOLLER action items can be found here: </a:t>
            </a:r>
            <a:r>
              <a:rPr lang="en-US" sz="1600" dirty="0">
                <a:hlinkClick r:id="rId2"/>
              </a:rPr>
              <a:t>https://wiki.jlab.org/ciswiki/images/2/2b/MOLLER_Accelerator_MainJobs_details_June2023.docx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MOLLER has other requirements that can be found here: </a:t>
            </a:r>
            <a:r>
              <a:rPr lang="en-US" sz="1600" dirty="0">
                <a:hlinkClick r:id="rId3"/>
              </a:rPr>
              <a:t>https://wiki.jlab.org/ciswiki/images/7/7b/MOLLER_beam_requirements_22March2023.pdf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Accelerator jobs are summarized in next four slides (</a:t>
            </a:r>
            <a:r>
              <a:rPr lang="en-US" sz="1600" b="1" dirty="0"/>
              <a:t>listed are Deliverable Dates</a:t>
            </a:r>
            <a:r>
              <a:rPr lang="en-US" sz="1600" dirty="0"/>
              <a:t>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63F29C-95C7-4540-B93A-C396AFCF7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D16EE84-C714-4334-ABC3-C1E4C1B38C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0001"/>
              </p:ext>
            </p:extLst>
          </p:nvPr>
        </p:nvGraphicFramePr>
        <p:xfrm>
          <a:off x="1570895" y="3915826"/>
          <a:ext cx="5940425" cy="24319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6975">
                  <a:extLst>
                    <a:ext uri="{9D8B030D-6E8A-4147-A177-3AD203B41FA5}">
                      <a16:colId xmlns:a16="http://schemas.microsoft.com/office/drawing/2014/main" val="364490696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966897249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105865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Abbreviation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Staff/People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Group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91588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CIS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Accelerator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Center for Injectors and Sources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24124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CASA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Accelerator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Center for Advanced Studies of Accelerators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86571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Ops-SW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Accelerator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Accelerator software Group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38718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Ops-Inj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Accelerator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Injector group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87032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Ops-MCC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Accelerator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MCC </a:t>
                      </a:r>
                      <a:r>
                        <a:rPr lang="en-US" sz="1100">
                          <a:effectLst/>
                        </a:rPr>
                        <a:t>Operations Group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71800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I&amp;C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Engineering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Instrumentation and Controls Group (EESICS)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29799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RF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Engineering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Radio-Frequency Group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30504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SSG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Engineering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Safety Systems Group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64902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Fast Electronics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Physics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Fast Electronics Group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25453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Hall 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Physics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Hall A group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19779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RCG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EH&amp;S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Radiological Control Group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76389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MOLLER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Users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MOLLER Collaboration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1270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8381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DF292-749C-C44A-AC14-4F45F49F2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MOLLER Accelerator Jobs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E1AC4-ECAB-0344-A2B0-72DF5C774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19" y="966054"/>
            <a:ext cx="8464378" cy="5493323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b="1" dirty="0"/>
              <a:t>Helicity Generator boards (SAD 2024)</a:t>
            </a:r>
            <a:endParaRPr lang="en-US" dirty="0"/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(CIS, MOLLER, Fast Electronics, Ops-SW)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/>
              <a:t>Helicity Decoder boards (SAD 2024)</a:t>
            </a:r>
            <a:endParaRPr lang="en-US" dirty="0"/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(CIS, MOLLER, Fast Electronics)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/>
              <a:t>New RTP High Voltage (HV) Driver (SAD 2024)</a:t>
            </a:r>
            <a:endParaRPr lang="en-US" dirty="0"/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(CIS, MOLLER, I&amp;C, Ops-SW)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/>
              <a:t>Upgrade laser Intensity-Attenuator (IA) system (SAD 2024)</a:t>
            </a:r>
            <a:endParaRPr lang="en-US" dirty="0"/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(CIS, MOLLER, I&amp;C, Ops-SW)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/>
              <a:t>Upgrade Helicity Magnets control (SAD 2024)</a:t>
            </a:r>
            <a:endParaRPr lang="en-US" dirty="0"/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(CIS, CASA, MOLLER, I&amp;C)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/>
              <a:t>Feedback on polarization orientation (December 2024)</a:t>
            </a:r>
            <a:endParaRPr lang="en-US" dirty="0"/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(CIS, Ops-Inj, MOLLER, CASA)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/>
              <a:t>Wien filters slow reversal – Wien Flip (December 2023)</a:t>
            </a:r>
            <a:endParaRPr lang="en-US" dirty="0"/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(Ops-Inj, CIS, MOLLER)</a:t>
            </a:r>
          </a:p>
          <a:p>
            <a:pPr marL="457200" indent="-457200">
              <a:buFont typeface="+mj-lt"/>
              <a:buAutoNum type="arabicPeriod"/>
            </a:pP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70185-8356-BE41-AE08-7BA56DA98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5C0D-0F97-3143-BF30-9C1812443349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45279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DF292-749C-C44A-AC14-4F45F49F2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MOLLER Accelerator Jobs … continued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70185-8356-BE41-AE08-7BA56DA98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5C0D-0F97-3143-BF30-9C1812443349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6D2F52-7FFC-4483-BF81-6CA00546A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 startAt="8"/>
            </a:pPr>
            <a:r>
              <a:rPr lang="en-US" b="1" dirty="0"/>
              <a:t>Injector transmission and parity-quality beam (December 2023)</a:t>
            </a:r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(Ops-Inj, MOLLER)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en-US" b="1" dirty="0"/>
              <a:t>Matching and adiabatic damping from 200 keV to Hall A (December 2024)</a:t>
            </a:r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(CASA, CIS, Ops-Inj, MOLLER)</a:t>
            </a:r>
          </a:p>
          <a:p>
            <a:pPr marL="457200" lvl="0" indent="-457200">
              <a:buFont typeface="+mj-lt"/>
              <a:buAutoNum type="arabicPeriod" startAt="10"/>
            </a:pPr>
            <a:r>
              <a:rPr lang="en-US" b="1" dirty="0"/>
              <a:t>Fast Feedback (FFB) system resurrection (December 2024)</a:t>
            </a:r>
            <a:endParaRPr lang="en-US" dirty="0"/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(CASA, Ops-SW, I&amp;C)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en-US" b="1" dirty="0"/>
              <a:t>Compton Polarimeter setup (December 2024)</a:t>
            </a:r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(CASA, Hall A)</a:t>
            </a:r>
          </a:p>
          <a:p>
            <a:pPr marL="457200" lvl="0" indent="-457200">
              <a:buFont typeface="+mj-lt"/>
              <a:buAutoNum type="arabicPeriod" startAt="12"/>
            </a:pPr>
            <a:r>
              <a:rPr lang="en-US" b="1" dirty="0"/>
              <a:t>Beam Modulation (December 2024)</a:t>
            </a:r>
            <a:endParaRPr lang="en-US" dirty="0"/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(Hall A, CASA, Ops-SW, I&amp;C, MOLLER)</a:t>
            </a:r>
          </a:p>
          <a:p>
            <a:pPr marL="457200" lvl="0" indent="-457200">
              <a:buFont typeface="+mj-lt"/>
              <a:buAutoNum type="arabicPeriod" startAt="13"/>
            </a:pPr>
            <a:r>
              <a:rPr lang="en-US" b="1" dirty="0"/>
              <a:t>Phase Advance (December 2024)</a:t>
            </a:r>
            <a:r>
              <a:rPr lang="en-US" dirty="0"/>
              <a:t>: </a:t>
            </a:r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(CASA, MOLLER)</a:t>
            </a:r>
          </a:p>
          <a:p>
            <a:pPr marL="457200" indent="-457200">
              <a:buFont typeface="+mj-lt"/>
              <a:buAutoNum type="arabicPeriod" startAt="9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246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DF292-749C-C44A-AC14-4F45F49F2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MOLLER Accelerator Jobs … continued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70185-8356-BE41-AE08-7BA56DA98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5C0D-0F97-3143-BF30-9C1812443349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6D2F52-7FFC-4483-BF81-6CA00546A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 startAt="14"/>
            </a:pPr>
            <a:r>
              <a:rPr lang="en-US" b="1" dirty="0"/>
              <a:t>Study co-operation of MOLLER with K-long experiment in Hall D (SAD 2024)</a:t>
            </a:r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(CIS, Ops-Inj, CASA, MOLLER, Hall A)</a:t>
            </a:r>
          </a:p>
          <a:p>
            <a:pPr marL="457200" lvl="0" indent="-457200">
              <a:buFont typeface="+mj-lt"/>
              <a:buAutoNum type="arabicPeriod" startAt="15"/>
            </a:pPr>
            <a:r>
              <a:rPr lang="en-US" b="1" dirty="0"/>
              <a:t>Control of charge asymmetry on Halls B, C, and D beams (December 2024)</a:t>
            </a:r>
            <a:endParaRPr lang="en-US" dirty="0"/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(MOLLER, CIS, Ops-SW)</a:t>
            </a:r>
          </a:p>
          <a:p>
            <a:pPr marL="457200" lvl="0" indent="-457200">
              <a:buFont typeface="+mj-lt"/>
              <a:buAutoNum type="arabicPeriod" startAt="16"/>
            </a:pPr>
            <a:r>
              <a:rPr lang="en-US" b="1" dirty="0"/>
              <a:t>Parity-Quality Beam (PQB) studies in Injector and Hall (December 2024)</a:t>
            </a:r>
            <a:endParaRPr lang="en-US" dirty="0"/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(MOLLER, CIS, Ops-INJ, CASA)</a:t>
            </a:r>
          </a:p>
          <a:p>
            <a:pPr marL="0" indent="0">
              <a:buNone/>
            </a:pPr>
            <a:r>
              <a:rPr lang="en-US" b="1" dirty="0"/>
              <a:t>17. Halo Monitors in Hall A (March 2025)</a:t>
            </a:r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(Hall A, MOLLER, I&amp;C, Ops-SW, SSG)</a:t>
            </a:r>
          </a:p>
          <a:p>
            <a:pPr marL="0" indent="0">
              <a:buNone/>
            </a:pPr>
            <a:r>
              <a:rPr lang="en-US" b="1" dirty="0"/>
              <a:t>18. Robust beam mis-steer protection / fast shutdown detectors in MOLLER apparatus (March 2025)</a:t>
            </a:r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(Hall A, MOLLER, </a:t>
            </a:r>
            <a:r>
              <a:rPr lang="en-US" dirty="0" err="1"/>
              <a:t>RadCon</a:t>
            </a:r>
            <a:r>
              <a:rPr lang="en-US" dirty="0"/>
              <a:t>, Ops-MCC)</a:t>
            </a:r>
          </a:p>
        </p:txBody>
      </p:sp>
    </p:spTree>
    <p:extLst>
      <p:ext uri="{BB962C8B-B14F-4D97-AF65-F5344CB8AC3E}">
        <p14:creationId xmlns:p14="http://schemas.microsoft.com/office/powerpoint/2010/main" val="3398166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StandardPPTTemplate" id="{A76DDB89-9485-FD4D-98A9-DF1C06249F3D}" vid="{808B238C-84FF-B441-8654-84F07F73F6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7945</TotalTime>
  <Words>1560</Words>
  <Application>Microsoft Office PowerPoint</Application>
  <PresentationFormat>On-screen Show (4:3)</PresentationFormat>
  <Paragraphs>330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.PingFangSC-Regular</vt:lpstr>
      <vt:lpstr>Arial</vt:lpstr>
      <vt:lpstr>Calibri</vt:lpstr>
      <vt:lpstr>Cambria Math</vt:lpstr>
      <vt:lpstr>PingFangSC-Regular</vt:lpstr>
      <vt:lpstr>Times New Roman</vt:lpstr>
      <vt:lpstr>Wingdings</vt:lpstr>
      <vt:lpstr>Office Theme</vt:lpstr>
      <vt:lpstr> MOLLER Accelerator Jobs</vt:lpstr>
      <vt:lpstr>Introduction</vt:lpstr>
      <vt:lpstr>Parity-Violating Experiments at CEBAF</vt:lpstr>
      <vt:lpstr>MOLLER Quick Summary – Notable Things for MOLLER</vt:lpstr>
      <vt:lpstr>CEBAF Long Term Schedule – potential conflicts</vt:lpstr>
      <vt:lpstr>MOLLER Requirements</vt:lpstr>
      <vt:lpstr>MOLLER Accelerator Jobs</vt:lpstr>
      <vt:lpstr>MOLLER Accelerator Jobs … continued</vt:lpstr>
      <vt:lpstr>MOLLER Accelerator Jobs … continued</vt:lpstr>
      <vt:lpstr>MOLLER Accelerator Jobs … continued</vt:lpstr>
      <vt:lpstr>Accelerator Beam Tests (June – July 2023)</vt:lpstr>
      <vt:lpstr>PQB Beam Tests (June – July 2023)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Riad Suleiman</cp:lastModifiedBy>
  <cp:revision>750</cp:revision>
  <cp:lastPrinted>2023-06-05T22:31:24Z</cp:lastPrinted>
  <dcterms:created xsi:type="dcterms:W3CDTF">2017-10-25T13:41:42Z</dcterms:created>
  <dcterms:modified xsi:type="dcterms:W3CDTF">2023-08-07T12:49:41Z</dcterms:modified>
</cp:coreProperties>
</file>