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65" r:id="rId2"/>
    <p:sldId id="355" r:id="rId3"/>
    <p:sldId id="322" r:id="rId4"/>
    <p:sldId id="329" r:id="rId5"/>
    <p:sldId id="292" r:id="rId6"/>
    <p:sldId id="296" r:id="rId7"/>
    <p:sldId id="351" r:id="rId8"/>
    <p:sldId id="354" r:id="rId9"/>
    <p:sldId id="357" r:id="rId10"/>
    <p:sldId id="359" r:id="rId11"/>
    <p:sldId id="334" r:id="rId12"/>
    <p:sldId id="365" r:id="rId13"/>
    <p:sldId id="343" r:id="rId14"/>
    <p:sldId id="297" r:id="rId15"/>
    <p:sldId id="366" r:id="rId16"/>
    <p:sldId id="336" r:id="rId17"/>
    <p:sldId id="337" r:id="rId18"/>
    <p:sldId id="345" r:id="rId19"/>
    <p:sldId id="379" r:id="rId20"/>
    <p:sldId id="360" r:id="rId21"/>
    <p:sldId id="368" r:id="rId22"/>
    <p:sldId id="369" r:id="rId23"/>
    <p:sldId id="367" r:id="rId24"/>
    <p:sldId id="380" r:id="rId25"/>
    <p:sldId id="372" r:id="rId26"/>
    <p:sldId id="370" r:id="rId27"/>
    <p:sldId id="371" r:id="rId28"/>
    <p:sldId id="378" r:id="rId29"/>
    <p:sldId id="342" r:id="rId30"/>
    <p:sldId id="363" r:id="rId31"/>
    <p:sldId id="364" r:id="rId32"/>
    <p:sldId id="291" r:id="rId33"/>
    <p:sldId id="330" r:id="rId34"/>
    <p:sldId id="315" r:id="rId35"/>
    <p:sldId id="376" r:id="rId36"/>
    <p:sldId id="377" r:id="rId37"/>
    <p:sldId id="373" r:id="rId38"/>
    <p:sldId id="374" r:id="rId39"/>
  </p:sldIdLst>
  <p:sldSz cx="9144000" cy="6858000" type="screen4x3"/>
  <p:notesSz cx="7023100" cy="93091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8FF"/>
    <a:srgbClr val="08FF21"/>
    <a:srgbClr val="FF5EFF"/>
    <a:srgbClr val="38ABA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78" autoAdjust="0"/>
    <p:restoredTop sz="95652" autoAdjust="0"/>
  </p:normalViewPr>
  <p:slideViewPr>
    <p:cSldViewPr snapToGrid="0" snapToObjects="1">
      <p:cViewPr varScale="1">
        <p:scale>
          <a:sx n="111" d="100"/>
          <a:sy n="111" d="100"/>
        </p:scale>
        <p:origin x="-9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grames\Downloads\Copy%20of%2005.07.2017_P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01"/>
          <c:y val="0.12736603247299"/>
          <c:w val="0.86014409634612898"/>
          <c:h val="0.65068579579658004"/>
        </c:manualLayout>
      </c:layout>
      <c:scatterChart>
        <c:scatterStyle val="lineMarker"/>
        <c:varyColors val="0"/>
        <c:ser>
          <c:idx val="0"/>
          <c:order val="0"/>
          <c:spPr>
            <a:ln w="28575" cap="rnd" cmpd="sng" algn="ctr">
              <a:noFill/>
              <a:prstDash val="solid"/>
              <a:round/>
            </a:ln>
            <a:effectLst/>
          </c:spPr>
          <c:marker>
            <c:symbol val="circle"/>
            <c:size val="9"/>
            <c:spPr>
              <a:solidFill>
                <a:srgbClr val="FF0000"/>
              </a:solidFill>
              <a:ln w="6350" cap="flat" cmpd="sng" algn="ctr">
                <a:noFill/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minus>
            <c:spPr>
              <a:solidFill>
                <a:schemeClr val="tx1"/>
              </a:solidFill>
              <a:ln w="0" cap="flat" cmpd="sng" algn="ctr">
                <a:solidFill>
                  <a:srgbClr val="000000"/>
                </a:solidFill>
                <a:prstDash val="solid"/>
                <a:round/>
              </a:ln>
              <a:effectLst/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</c:v>
                </c:pt>
                <c:pt idx="6">
                  <c:v>755</c:v>
                </c:pt>
                <c:pt idx="7">
                  <c:v>1011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85.670397355409747</c:v>
                </c:pt>
                <c:pt idx="1">
                  <c:v>84.521785930885144</c:v>
                </c:pt>
                <c:pt idx="2">
                  <c:v>84.389638965182286</c:v>
                </c:pt>
                <c:pt idx="3">
                  <c:v>85.347886058753076</c:v>
                </c:pt>
                <c:pt idx="4">
                  <c:v>84.953576971348994</c:v>
                </c:pt>
                <c:pt idx="5">
                  <c:v>86.116003474939404</c:v>
                </c:pt>
                <c:pt idx="6">
                  <c:v>84.771445742013512</c:v>
                </c:pt>
                <c:pt idx="7">
                  <c:v>85.964715567368202</c:v>
                </c:pt>
                <c:pt idx="8">
                  <c:v>87.148593001858032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5DA-4159-A08F-39F45765AF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772864"/>
        <c:axId val="100770944"/>
      </c:scatterChart>
      <c:valAx>
        <c:axId val="100770944"/>
        <c:scaling>
          <c:orientation val="minMax"/>
          <c:max val="90"/>
          <c:min val="80"/>
        </c:scaling>
        <c:delete val="0"/>
        <c:axPos val="l"/>
        <c:majorGridlines>
          <c:spPr>
            <a:ln w="9525" cap="flat" cmpd="sng" algn="ctr">
              <a:solidFill>
                <a:srgbClr val="B3B3B3"/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Polarization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B3B3B3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772864"/>
        <c:crossesAt val="0"/>
        <c:crossBetween val="midCat"/>
        <c:majorUnit val="1"/>
        <c:minorUnit val="1"/>
      </c:valAx>
      <c:valAx>
        <c:axId val="100772864"/>
        <c:scaling>
          <c:logBase val="10"/>
          <c:orientation val="minMax"/>
          <c:max val="2000"/>
        </c:scaling>
        <c:delete val="0"/>
        <c:axPos val="b"/>
        <c:majorGridlines>
          <c:spPr>
            <a:ln w="9525" cap="flat" cmpd="sng" algn="ctr">
              <a:solidFill>
                <a:srgbClr val="B3B3B3"/>
              </a:solidFill>
              <a:prstDash val="solid"/>
              <a:round/>
            </a:ln>
            <a:effectLst/>
          </c:spPr>
        </c:majorGridlines>
        <c:minorGridlines>
          <c:spPr>
            <a:ln w="9525" cap="flat" cmpd="sng" algn="ctr">
              <a:solidFill>
                <a:srgbClr val="B3B3B3"/>
              </a:solidFill>
              <a:prstDash val="solid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Beam Current </a:t>
                </a:r>
                <a:r>
                  <a:rPr lang="en-US" sz="1400" b="1" dirty="0" smtClean="0"/>
                  <a:t>[</a:t>
                </a:r>
                <a:r>
                  <a:rPr lang="en-US" sz="1400" b="1" dirty="0" smtClean="0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1400" b="1" dirty="0" smtClean="0"/>
                  <a:t>A</a:t>
                </a:r>
                <a:r>
                  <a:rPr lang="en-US" sz="1400" b="1" dirty="0"/>
                  <a:t>]</a:t>
                </a:r>
              </a:p>
            </c:rich>
          </c:tx>
          <c:layout>
            <c:manualLayout>
              <c:xMode val="edge"/>
              <c:yMode val="edge"/>
              <c:x val="0.39938043184497402"/>
              <c:y val="0.8283397438701309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B3B3B3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770944"/>
        <c:crossesAt val="0"/>
        <c:crossBetween val="midCat"/>
      </c:valAx>
      <c:spPr>
        <a:noFill/>
        <a:ln>
          <a:solidFill>
            <a:srgbClr val="B3B3B3"/>
          </a:solidFill>
          <a:prstDash val="solid"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BB466-301A-3044-AF06-521685FCD924}" type="datetime1">
              <a:rPr lang="en-US" smtClean="0"/>
              <a:t>9/12/2017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57C19-C2E6-D246-AFC2-0B6C59EB9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505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72BAB1F-354A-094B-B9F3-60236D1D0286}" type="datetime1">
              <a:rPr lang="en-US" smtClean="0"/>
              <a:t>9/12/2017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5862FBB-E55C-064A-B093-F618ED73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962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07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49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A3B694-0648-8640-9E54-A1090577222D}" type="slidenum">
              <a:rPr lang="fr-FR">
                <a:solidFill>
                  <a:prstClr val="black"/>
                </a:solidFill>
                <a:latin typeface="Calibri"/>
              </a:rPr>
              <a:pPr>
                <a:defRPr/>
              </a:pPr>
              <a:t>14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62FBB-E55C-064A-B093-F618ED7396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495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74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20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851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6048315" cy="365125"/>
          </a:xfrm>
        </p:spPr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97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46715" cy="365125"/>
          </a:xfrm>
        </p:spPr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71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59415" cy="365125"/>
          </a:xfrm>
        </p:spPr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7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01644" y="6465124"/>
            <a:ext cx="4807155" cy="365125"/>
          </a:xfrm>
          <a:prstGeom prst="rect">
            <a:avLst/>
          </a:prstGeom>
        </p:spPr>
        <p:txBody>
          <a:bodyPr/>
          <a:lstStyle/>
          <a:p>
            <a:r>
              <a:rPr lang="en-US" i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S. Cardman (JPos17)</a:t>
            </a:r>
            <a:endParaRPr lang="en-US" i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5866" y="866775"/>
            <a:ext cx="8996516" cy="5353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6613525" y="6465123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78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6035615" cy="365125"/>
          </a:xfrm>
        </p:spPr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4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84815" cy="365125"/>
          </a:xfrm>
        </p:spPr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51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46715" cy="365125"/>
          </a:xfrm>
        </p:spPr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24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08615" cy="365125"/>
          </a:xfrm>
        </p:spPr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40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6022915" cy="365125"/>
          </a:xfrm>
        </p:spPr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41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949384" y="6492876"/>
            <a:ext cx="6073715" cy="354972"/>
          </a:xfrm>
        </p:spPr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2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72115" cy="365125"/>
          </a:xfrm>
        </p:spPr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53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72115" cy="365125"/>
          </a:xfrm>
        </p:spPr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4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12864" y="6482722"/>
            <a:ext cx="376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49385" y="6492875"/>
            <a:ext cx="413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L. S. Cardman (JPos17)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7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jpe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openxmlformats.org/officeDocument/2006/relationships/image" Target="../media/image55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journals.aps.org/prstab/pdf/10.1103/PhysRevSTAB.14.043501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2103"/>
            <a:ext cx="914399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/>
                <a:cs typeface="Arial"/>
              </a:rPr>
              <a:t>The PEPPo method for polarized positrons and PEPPo </a:t>
            </a:r>
            <a:r>
              <a:rPr lang="en-US" sz="3600" b="1" dirty="0" smtClean="0">
                <a:latin typeface="Arial"/>
                <a:cs typeface="Arial"/>
              </a:rPr>
              <a:t>II</a:t>
            </a:r>
            <a:endParaRPr lang="en-US" sz="1600" b="1" dirty="0">
              <a:latin typeface="Arial"/>
              <a:cs typeface="Arial"/>
            </a:endParaRPr>
          </a:p>
          <a:p>
            <a:pPr algn="ctr"/>
            <a:endParaRPr lang="en-US" sz="3200" dirty="0" smtClean="0">
              <a:latin typeface="Arial"/>
              <a:cs typeface="Arial"/>
            </a:endParaRPr>
          </a:p>
          <a:p>
            <a:pPr algn="ctr"/>
            <a:r>
              <a:rPr lang="en-US" sz="3200" dirty="0" smtClean="0">
                <a:latin typeface="Arial"/>
                <a:cs typeface="Arial"/>
              </a:rPr>
              <a:t>L. S. Cardman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Physics Division, Jefferson Lab</a:t>
            </a:r>
          </a:p>
          <a:p>
            <a:pPr algn="ctr"/>
            <a:r>
              <a:rPr lang="en-US" sz="2400" smtClean="0">
                <a:latin typeface="Arial"/>
                <a:cs typeface="Arial"/>
              </a:rPr>
              <a:t>(</a:t>
            </a:r>
            <a:r>
              <a:rPr lang="en-US" sz="2400" dirty="0" smtClean="0">
                <a:latin typeface="Arial"/>
                <a:cs typeface="Arial"/>
              </a:rPr>
              <a:t>for the </a:t>
            </a:r>
            <a:r>
              <a:rPr lang="en-US" sz="2400" smtClean="0">
                <a:latin typeface="Arial"/>
                <a:cs typeface="Arial"/>
              </a:rPr>
              <a:t>PEPPo Collaboration)</a:t>
            </a:r>
            <a:endParaRPr lang="en-US" sz="500" dirty="0" smtClean="0">
              <a:latin typeface="Arial"/>
              <a:cs typeface="Arial"/>
            </a:endParaRPr>
          </a:p>
          <a:p>
            <a:pPr algn="ctr"/>
            <a:endParaRPr lang="en-US" i="1" dirty="0" smtClean="0">
              <a:latin typeface="Arial"/>
              <a:cs typeface="Arial"/>
            </a:endParaRPr>
          </a:p>
        </p:txBody>
      </p:sp>
      <p:pic>
        <p:nvPicPr>
          <p:cNvPr id="3" name="Picture 2" descr="PW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528876" y="3652113"/>
            <a:ext cx="2900124" cy="2359579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038601" y="4175786"/>
            <a:ext cx="4826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714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286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858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430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002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74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146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718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290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ea typeface="Arial" charset="0"/>
                <a:cs typeface="Arial" charset="0"/>
              </a:rPr>
              <a:t>The </a:t>
            </a:r>
            <a:r>
              <a:rPr lang="en-US" sz="2400" dirty="0" err="1" smtClean="0">
                <a:ea typeface="Arial" charset="0"/>
                <a:cs typeface="Arial" charset="0"/>
              </a:rPr>
              <a:t>PEPPo</a:t>
            </a:r>
            <a:r>
              <a:rPr lang="en-US" sz="2400" dirty="0" smtClean="0">
                <a:ea typeface="Arial" charset="0"/>
                <a:cs typeface="Arial" charset="0"/>
              </a:rPr>
              <a:t> experiment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ea typeface="Arial" charset="0"/>
                <a:cs typeface="Arial" charset="0"/>
              </a:rPr>
              <a:t>Positron Beams at CEBAF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ea typeface="Arial" charset="0"/>
                <a:cs typeface="Arial" charset="0"/>
              </a:rPr>
              <a:t>PEPPo II Ideas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L. S. Cardman (JPos17)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80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Rectangle 92"/>
          <p:cNvSpPr>
            <a:spLocks noChangeArrowheads="1"/>
          </p:cNvSpPr>
          <p:nvPr/>
        </p:nvSpPr>
        <p:spPr bwMode="auto">
          <a:xfrm>
            <a:off x="6985325" y="3409338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92" name="Text Box 26"/>
          <p:cNvSpPr txBox="1">
            <a:spLocks noChangeArrowheads="1"/>
          </p:cNvSpPr>
          <p:nvPr/>
        </p:nvSpPr>
        <p:spPr bwMode="auto">
          <a:xfrm>
            <a:off x="1813383" y="52394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Principle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Operation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90" name="Slide Number Placeholder 8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31" name="Grouper 344"/>
          <p:cNvGrpSpPr/>
          <p:nvPr/>
        </p:nvGrpSpPr>
        <p:grpSpPr>
          <a:xfrm>
            <a:off x="3039420" y="1118389"/>
            <a:ext cx="2836862" cy="3782531"/>
            <a:chOff x="2837523" y="1646791"/>
            <a:chExt cx="2836862" cy="3782531"/>
          </a:xfrm>
        </p:grpSpPr>
        <p:grpSp>
          <p:nvGrpSpPr>
            <p:cNvPr id="32" name="Grouper 345"/>
            <p:cNvGrpSpPr/>
            <p:nvPr/>
          </p:nvGrpSpPr>
          <p:grpSpPr>
            <a:xfrm>
              <a:off x="2898979" y="1646791"/>
              <a:ext cx="2775406" cy="3782531"/>
              <a:chOff x="2898979" y="1646791"/>
              <a:chExt cx="2775406" cy="3782531"/>
            </a:xfrm>
          </p:grpSpPr>
          <p:sp>
            <p:nvSpPr>
              <p:cNvPr id="36" name="Secteurs 349"/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Secteurs 350"/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Line 11"/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9" name="Line 33"/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0" name="Line 34"/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Line 38"/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2" name="Text Box 45"/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3" name="Line 49"/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4" name="Line 81"/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5" name="Line 82"/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6" name="Oval 23"/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7" name="Text Box 48"/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  <a:endPara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48" name="Line 18"/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9" name="Line 17"/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33"/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Line 34"/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2" name="Text Box 47"/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3" name="Rectangle 20"/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4" name="Rectangle 21"/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5" name="Line 41"/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6" name="Line 42"/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57" name="Group 189"/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72" name="Line 12"/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73" name="Straight Connector 2"/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4" name="Straight Connector 58"/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75" name="Line 33"/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76" name="Line 33"/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77" name="Line 11"/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58" name="Oval 99"/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9" name="Oval 100"/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0" name="Oval 101"/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1" name="Line 35"/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2" name="Line 36"/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3" name="Line 39"/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4" name="Text Box 46"/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65" name="Oval 24"/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7" name="Right Brace 199"/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8" name="Text Box 58"/>
              <p:cNvSpPr txBox="1">
                <a:spLocks noChangeArrowheads="1"/>
              </p:cNvSpPr>
              <p:nvPr/>
            </p:nvSpPr>
            <p:spPr bwMode="auto">
              <a:xfrm>
                <a:off x="2898979" y="1646791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Positron Transverse and Longitudinal Phase</a:t>
                </a:r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r>
                  <a:rPr lang="en-US" sz="12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Space Selection</a:t>
                </a:r>
                <a:endPara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70" name="Text Box 88"/>
              <p:cNvSpPr txBox="1">
                <a:spLocks noChangeArrowheads="1"/>
              </p:cNvSpPr>
              <p:nvPr/>
            </p:nvSpPr>
            <p:spPr bwMode="auto">
              <a:xfrm>
                <a:off x="5204485" y="5059990"/>
                <a:ext cx="40267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71" name="Line 54"/>
              <p:cNvSpPr>
                <a:spLocks noChangeShapeType="1"/>
              </p:cNvSpPr>
              <p:nvPr/>
            </p:nvSpPr>
            <p:spPr bwMode="auto">
              <a:xfrm>
                <a:off x="5242052" y="5114325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33" name="Group 159"/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34" name="Line 84"/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5" name="Line 85"/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sp>
        <p:nvSpPr>
          <p:cNvPr id="78" name="Text Box 89"/>
          <p:cNvSpPr txBox="1">
            <a:spLocks noChangeArrowheads="1"/>
          </p:cNvSpPr>
          <p:nvPr/>
        </p:nvSpPr>
        <p:spPr bwMode="auto">
          <a:xfrm>
            <a:off x="1460534" y="2717593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 smtClean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endParaRPr lang="en-US" b="1" baseline="30000" dirty="0">
              <a:solidFill>
                <a:srgbClr val="0033CC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79" name="Line 30"/>
          <p:cNvSpPr>
            <a:spLocks noChangeShapeType="1"/>
          </p:cNvSpPr>
          <p:nvPr/>
        </p:nvSpPr>
        <p:spPr bwMode="auto">
          <a:xfrm>
            <a:off x="1080146" y="2691931"/>
            <a:ext cx="1359742" cy="15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80" name="Text Box 43"/>
          <p:cNvSpPr txBox="1">
            <a:spLocks noChangeArrowheads="1"/>
          </p:cNvSpPr>
          <p:nvPr/>
        </p:nvSpPr>
        <p:spPr bwMode="auto">
          <a:xfrm>
            <a:off x="2129488" y="3086161"/>
            <a:ext cx="3369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</a:t>
            </a:r>
            <a:r>
              <a:rPr lang="en-US" sz="1200" b="1" baseline="-250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81" name="Oval 98"/>
          <p:cNvSpPr>
            <a:spLocks noChangeArrowheads="1"/>
          </p:cNvSpPr>
          <p:nvPr/>
        </p:nvSpPr>
        <p:spPr bwMode="auto">
          <a:xfrm>
            <a:off x="2396183" y="2759241"/>
            <a:ext cx="144463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82" name="Text Box 58"/>
          <p:cNvSpPr txBox="1">
            <a:spLocks noChangeArrowheads="1"/>
          </p:cNvSpPr>
          <p:nvPr/>
        </p:nvSpPr>
        <p:spPr bwMode="auto">
          <a:xfrm>
            <a:off x="662075" y="1067317"/>
            <a:ext cx="2122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Polarized Electrons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(&lt; 10 MeV/c) strike production target</a:t>
            </a:r>
          </a:p>
        </p:txBody>
      </p:sp>
      <p:sp>
        <p:nvSpPr>
          <p:cNvPr id="83" name="Right Brace 88"/>
          <p:cNvSpPr/>
          <p:nvPr/>
        </p:nvSpPr>
        <p:spPr>
          <a:xfrm rot="16200000">
            <a:off x="1553072" y="1115476"/>
            <a:ext cx="360040" cy="16561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4" name="Line 54"/>
          <p:cNvSpPr>
            <a:spLocks noChangeShapeType="1"/>
          </p:cNvSpPr>
          <p:nvPr/>
        </p:nvSpPr>
        <p:spPr bwMode="auto">
          <a:xfrm flipV="1">
            <a:off x="1556443" y="2813541"/>
            <a:ext cx="213029" cy="4691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pic>
        <p:nvPicPr>
          <p:cNvPr id="85" name="Picture 84" descr="Screen shot 2012-03-31 at 6.08.0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00" t="-16782" r="62058" b="-16782"/>
          <a:stretch/>
        </p:blipFill>
        <p:spPr>
          <a:xfrm>
            <a:off x="2397948" y="2118391"/>
            <a:ext cx="402336" cy="577946"/>
          </a:xfrm>
          <a:prstGeom prst="rect">
            <a:avLst/>
          </a:prstGeom>
        </p:spPr>
      </p:pic>
      <p:pic>
        <p:nvPicPr>
          <p:cNvPr id="86" name="Picture 8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34995" y="2592934"/>
            <a:ext cx="274320" cy="201168"/>
          </a:xfrm>
          <a:prstGeom prst="rect">
            <a:avLst/>
          </a:prstGeom>
        </p:spPr>
      </p:pic>
      <p:sp>
        <p:nvSpPr>
          <p:cNvPr id="87" name="Rectangle 26"/>
          <p:cNvSpPr>
            <a:spLocks noChangeArrowheads="1"/>
          </p:cNvSpPr>
          <p:nvPr/>
        </p:nvSpPr>
        <p:spPr bwMode="auto">
          <a:xfrm>
            <a:off x="2386658" y="2231294"/>
            <a:ext cx="620094" cy="88037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88" name="Straight Arrow Connector 87"/>
          <p:cNvCxnSpPr/>
          <p:nvPr/>
        </p:nvCxnSpPr>
        <p:spPr bwMode="auto">
          <a:xfrm>
            <a:off x="2709169" y="2695343"/>
            <a:ext cx="266201" cy="7858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1C28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9" name="Straight Arrow Connector 88"/>
          <p:cNvCxnSpPr/>
          <p:nvPr/>
        </p:nvCxnSpPr>
        <p:spPr bwMode="auto">
          <a:xfrm flipV="1">
            <a:off x="2712241" y="2648974"/>
            <a:ext cx="261938" cy="4636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1" name="Text Box 89"/>
          <p:cNvSpPr txBox="1">
            <a:spLocks noChangeArrowheads="1"/>
          </p:cNvSpPr>
          <p:nvPr/>
        </p:nvSpPr>
        <p:spPr bwMode="auto">
          <a:xfrm>
            <a:off x="2657354" y="2732201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 smtClean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endParaRPr lang="en-US" b="1" baseline="30000" dirty="0">
              <a:solidFill>
                <a:srgbClr val="0033CC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93" name="Text Box 89"/>
          <p:cNvSpPr txBox="1">
            <a:spLocks noChangeArrowheads="1"/>
          </p:cNvSpPr>
          <p:nvPr/>
        </p:nvSpPr>
        <p:spPr bwMode="auto">
          <a:xfrm>
            <a:off x="2658530" y="2347604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endParaRPr lang="en-US" b="1" baseline="30000" dirty="0">
              <a:solidFill>
                <a:srgbClr val="FF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94" name="Line 54"/>
          <p:cNvSpPr>
            <a:spLocks noChangeShapeType="1"/>
          </p:cNvSpPr>
          <p:nvPr/>
        </p:nvSpPr>
        <p:spPr bwMode="auto">
          <a:xfrm flipV="1">
            <a:off x="2724692" y="2844816"/>
            <a:ext cx="213029" cy="4691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95" name="Line 54"/>
          <p:cNvSpPr>
            <a:spLocks noChangeShapeType="1"/>
          </p:cNvSpPr>
          <p:nvPr/>
        </p:nvSpPr>
        <p:spPr bwMode="auto">
          <a:xfrm flipV="1">
            <a:off x="2725874" y="2436410"/>
            <a:ext cx="213029" cy="469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69" name="Group 211"/>
          <p:cNvGrpSpPr/>
          <p:nvPr/>
        </p:nvGrpSpPr>
        <p:grpSpPr>
          <a:xfrm>
            <a:off x="5704477" y="3734344"/>
            <a:ext cx="2706389" cy="1678000"/>
            <a:chOff x="5650906" y="3928954"/>
            <a:chExt cx="2706389" cy="1678000"/>
          </a:xfrm>
        </p:grpSpPr>
        <p:sp>
          <p:nvSpPr>
            <p:cNvPr id="96" name="Rectangle 22"/>
            <p:cNvSpPr>
              <a:spLocks noChangeArrowheads="1"/>
            </p:cNvSpPr>
            <p:nvPr/>
          </p:nvSpPr>
          <p:spPr bwMode="auto">
            <a:xfrm>
              <a:off x="6918723" y="4292451"/>
              <a:ext cx="1308100" cy="720725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7" name="Text Box 44"/>
            <p:cNvSpPr txBox="1">
              <a:spLocks noChangeArrowheads="1"/>
            </p:cNvSpPr>
            <p:nvPr/>
          </p:nvSpPr>
          <p:spPr bwMode="auto">
            <a:xfrm>
              <a:off x="5650906" y="4786313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2</a:t>
              </a:r>
              <a:endPara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  <p:sp>
          <p:nvSpPr>
            <p:cNvPr id="98" name="Rectangle 50"/>
            <p:cNvSpPr>
              <a:spLocks noChangeArrowheads="1"/>
            </p:cNvSpPr>
            <p:nvPr/>
          </p:nvSpPr>
          <p:spPr bwMode="auto">
            <a:xfrm>
              <a:off x="5973168" y="4437112"/>
              <a:ext cx="871959" cy="432048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9" name="Line 51"/>
            <p:cNvSpPr>
              <a:spLocks noChangeShapeType="1"/>
            </p:cNvSpPr>
            <p:nvPr/>
          </p:nvSpPr>
          <p:spPr bwMode="auto">
            <a:xfrm>
              <a:off x="6264936" y="4363452"/>
              <a:ext cx="287337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0" name="Line 52"/>
            <p:cNvSpPr>
              <a:spLocks noChangeShapeType="1"/>
            </p:cNvSpPr>
            <p:nvPr/>
          </p:nvSpPr>
          <p:spPr bwMode="auto">
            <a:xfrm rot="10800000">
              <a:off x="6241123" y="4300587"/>
              <a:ext cx="287338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1" name="Text Box 53"/>
            <p:cNvSpPr txBox="1">
              <a:spLocks noChangeArrowheads="1"/>
            </p:cNvSpPr>
            <p:nvPr/>
          </p:nvSpPr>
          <p:spPr bwMode="auto">
            <a:xfrm>
              <a:off x="6218263" y="3928954"/>
              <a:ext cx="3593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P</a:t>
              </a:r>
              <a:r>
                <a:rPr lang="en-US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</a:p>
          </p:txBody>
        </p:sp>
        <p:sp>
          <p:nvSpPr>
            <p:cNvPr id="102" name="Text Box 58"/>
            <p:cNvSpPr txBox="1">
              <a:spLocks noChangeArrowheads="1"/>
            </p:cNvSpPr>
            <p:nvPr/>
          </p:nvSpPr>
          <p:spPr bwMode="auto">
            <a:xfrm>
              <a:off x="6973303" y="4483529"/>
              <a:ext cx="131298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Calorimeter</a:t>
              </a:r>
            </a:p>
          </p:txBody>
        </p:sp>
        <p:sp>
          <p:nvSpPr>
            <p:cNvPr id="103" name="Line 59"/>
            <p:cNvSpPr>
              <a:spLocks noChangeShapeType="1"/>
            </p:cNvSpPr>
            <p:nvPr/>
          </p:nvSpPr>
          <p:spPr bwMode="auto">
            <a:xfrm>
              <a:off x="6917135" y="4779814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4" name="Line 61"/>
            <p:cNvSpPr>
              <a:spLocks noChangeShapeType="1"/>
            </p:cNvSpPr>
            <p:nvPr/>
          </p:nvSpPr>
          <p:spPr bwMode="auto">
            <a:xfrm>
              <a:off x="6917135" y="4543276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5" name="Rectangle 27"/>
            <p:cNvSpPr>
              <a:spLocks noChangeArrowheads="1"/>
            </p:cNvSpPr>
            <p:nvPr/>
          </p:nvSpPr>
          <p:spPr bwMode="auto">
            <a:xfrm>
              <a:off x="5863631" y="4471988"/>
              <a:ext cx="36512" cy="36036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6" name="Right Brace 222"/>
            <p:cNvSpPr/>
            <p:nvPr/>
          </p:nvSpPr>
          <p:spPr>
            <a:xfrm rot="5400000">
              <a:off x="6845127" y="3861048"/>
              <a:ext cx="360040" cy="2664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7" name="Text Box 58"/>
            <p:cNvSpPr txBox="1">
              <a:spLocks noChangeArrowheads="1"/>
            </p:cNvSpPr>
            <p:nvPr/>
          </p:nvSpPr>
          <p:spPr bwMode="auto">
            <a:xfrm>
              <a:off x="5701010" y="5329955"/>
              <a:ext cx="264958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Compton Transmission Polarimeter</a:t>
              </a:r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Group 2"/>
          <p:cNvGrpSpPr>
            <a:grpSpLocks noChangeAspect="1"/>
          </p:cNvGrpSpPr>
          <p:nvPr/>
        </p:nvGrpSpPr>
        <p:grpSpPr>
          <a:xfrm>
            <a:off x="5242052" y="941866"/>
            <a:ext cx="3713102" cy="2856165"/>
            <a:chOff x="5308144" y="439290"/>
            <a:chExt cx="3835855" cy="2950592"/>
          </a:xfrm>
        </p:grpSpPr>
        <p:grpSp>
          <p:nvGrpSpPr>
            <p:cNvPr id="111" name="Group 224"/>
            <p:cNvGrpSpPr/>
            <p:nvPr/>
          </p:nvGrpSpPr>
          <p:grpSpPr>
            <a:xfrm>
              <a:off x="5308144" y="439290"/>
              <a:ext cx="3835855" cy="2950592"/>
              <a:chOff x="5055786" y="771967"/>
              <a:chExt cx="4034240" cy="2696408"/>
            </a:xfrm>
          </p:grpSpPr>
          <p:grpSp>
            <p:nvGrpSpPr>
              <p:cNvPr id="113" name="Group 225"/>
              <p:cNvGrpSpPr/>
              <p:nvPr/>
            </p:nvGrpSpPr>
            <p:grpSpPr>
              <a:xfrm>
                <a:off x="5055786" y="771967"/>
                <a:ext cx="4034240" cy="2696408"/>
                <a:chOff x="5055786" y="771967"/>
                <a:chExt cx="4034240" cy="2696408"/>
              </a:xfrm>
            </p:grpSpPr>
            <p:pic>
              <p:nvPicPr>
                <p:cNvPr id="116" name="Picture 67" descr="IvsP5pourcent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5786" y="805944"/>
                  <a:ext cx="4034240" cy="26624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7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6115130" y="1071101"/>
                  <a:ext cx="0" cy="2139305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18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7273525" y="1062925"/>
                  <a:ext cx="0" cy="2122591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19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7299495" y="1594818"/>
                  <a:ext cx="1370035" cy="6840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6.3 MeV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I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= 1 µA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T</a:t>
                  </a:r>
                  <a:r>
                    <a:rPr lang="en-US" sz="1200" baseline="-250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1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1 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mm W</a:t>
                  </a:r>
                  <a:endPara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endParaRPr>
                </a:p>
              </p:txBody>
            </p:sp>
            <p:sp>
              <p:nvSpPr>
                <p:cNvPr id="120" name="TextBox 8"/>
                <p:cNvSpPr txBox="1"/>
                <p:nvPr/>
              </p:nvSpPr>
              <p:spPr>
                <a:xfrm>
                  <a:off x="7947381" y="771967"/>
                  <a:ext cx="782599" cy="2531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i="1" dirty="0" smtClean="0">
                      <a:solidFill>
                        <a:srgbClr val="000000"/>
                      </a:solidFill>
                      <a:latin typeface="Verdana"/>
                      <a:ea typeface="ＭＳ Ｐゴシック"/>
                      <a:cs typeface="Verdana"/>
                    </a:rPr>
                    <a:t>Geant4</a:t>
                  </a:r>
                  <a:endParaRPr lang="en-US" sz="1200" i="1" dirty="0">
                    <a:solidFill>
                      <a:srgbClr val="000000"/>
                    </a:solidFill>
                    <a:latin typeface="Verdana"/>
                    <a:ea typeface="ＭＳ Ｐゴシック"/>
                    <a:cs typeface="Verdana"/>
                  </a:endParaRPr>
                </a:p>
              </p:txBody>
            </p:sp>
          </p:grpSp>
          <p:sp>
            <p:nvSpPr>
              <p:cNvPr id="114" name="Line 78"/>
              <p:cNvSpPr>
                <a:spLocks noChangeShapeType="1"/>
              </p:cNvSpPr>
              <p:nvPr/>
            </p:nvSpPr>
            <p:spPr bwMode="auto">
              <a:xfrm>
                <a:off x="6106736" y="2822114"/>
                <a:ext cx="1175184" cy="0"/>
              </a:xfrm>
              <a:prstGeom prst="line">
                <a:avLst/>
              </a:prstGeom>
              <a:noFill/>
              <a:ln w="12700">
                <a:solidFill>
                  <a:srgbClr val="008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15" name="Text Box 79"/>
              <p:cNvSpPr txBox="1">
                <a:spLocks noChangeArrowheads="1"/>
              </p:cNvSpPr>
              <p:nvPr/>
            </p:nvSpPr>
            <p:spPr bwMode="auto">
              <a:xfrm>
                <a:off x="6351846" y="2514589"/>
                <a:ext cx="728614" cy="290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 err="1">
                    <a:solidFill>
                      <a:srgbClr val="008000"/>
                    </a:solidFill>
                    <a:latin typeface="Arial"/>
                    <a:ea typeface="ＭＳ Ｐゴシック"/>
                    <a:cs typeface="+mn-cs"/>
                  </a:rPr>
                  <a:t>PEPPo</a:t>
                </a:r>
                <a:endParaRPr lang="en-US" sz="1200" b="1" dirty="0">
                  <a:solidFill>
                    <a:srgbClr val="008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112" name="Rectangle 111"/>
            <p:cNvSpPr/>
            <p:nvPr/>
          </p:nvSpPr>
          <p:spPr>
            <a:xfrm>
              <a:off x="5715436" y="704588"/>
              <a:ext cx="1987942" cy="2543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latin typeface="Microsoft Sans Serif"/>
                  <a:ea typeface="ＭＳ Ｐゴシック"/>
                  <a:cs typeface="Microsoft Sans Serif"/>
                </a:rPr>
                <a:t>J. Dumas, PhD Thesis (2011)</a:t>
              </a:r>
              <a:endParaRPr lang="en-US" sz="1000" dirty="0">
                <a:latin typeface="Microsoft Sans Serif"/>
                <a:ea typeface="ＭＳ Ｐゴシック"/>
                <a:cs typeface="Microsoft Sans Serif"/>
              </a:endParaRPr>
            </a:p>
          </p:txBody>
        </p:sp>
      </p:grpSp>
      <p:sp>
        <p:nvSpPr>
          <p:cNvPr id="122" name="Text Box 112"/>
          <p:cNvSpPr txBox="1">
            <a:spLocks noChangeArrowheads="1"/>
          </p:cNvSpPr>
          <p:nvPr/>
        </p:nvSpPr>
        <p:spPr bwMode="auto">
          <a:xfrm>
            <a:off x="714936" y="5611130"/>
            <a:ext cx="7874000" cy="707886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b="1" dirty="0" err="1">
                <a:solidFill>
                  <a:srgbClr val="00B050"/>
                </a:solidFill>
                <a:latin typeface="Arial"/>
                <a:cs typeface="Arial"/>
              </a:rPr>
              <a:t>PEPPo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measured the </a:t>
            </a:r>
            <a:r>
              <a:rPr lang="en-US" sz="2000" b="1" i="1" dirty="0" smtClean="0">
                <a:latin typeface="Arial"/>
                <a:cs typeface="Arial"/>
              </a:rPr>
              <a:t>longitudinal polarization transfer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from </a:t>
            </a:r>
            <a:r>
              <a:rPr lang="en-US" sz="2000" b="1" dirty="0" smtClean="0">
                <a:solidFill>
                  <a:srgbClr val="1C28FF"/>
                </a:solidFill>
                <a:latin typeface="Arial"/>
                <a:cs typeface="Arial"/>
              </a:rPr>
              <a:t>8.25 MeV/c e</a:t>
            </a:r>
            <a:r>
              <a:rPr lang="en-US" sz="2000" b="1" baseline="30000" dirty="0" smtClean="0">
                <a:solidFill>
                  <a:srgbClr val="1C28FF"/>
                </a:solidFill>
                <a:latin typeface="Arial"/>
                <a:cs typeface="Arial"/>
              </a:rPr>
              <a:t>-</a:t>
            </a:r>
            <a:r>
              <a:rPr lang="en-US" sz="2000" b="1" dirty="0" smtClean="0">
                <a:solidFill>
                  <a:srgbClr val="1C28FF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to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20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in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3.07-6.25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MeV/c</a:t>
            </a:r>
            <a:r>
              <a:rPr lang="en-US" sz="2000" b="1" dirty="0">
                <a:latin typeface="Arial"/>
                <a:cs typeface="Arial"/>
              </a:rPr>
              <a:t> momentum range</a:t>
            </a:r>
            <a:r>
              <a:rPr lang="en-US" sz="2000" b="1" dirty="0" smtClean="0">
                <a:latin typeface="Arial"/>
                <a:cs typeface="Arial"/>
              </a:rPr>
              <a:t>.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23" name="Line 54"/>
          <p:cNvSpPr>
            <a:spLocks noChangeShapeType="1"/>
          </p:cNvSpPr>
          <p:nvPr/>
        </p:nvSpPr>
        <p:spPr bwMode="auto">
          <a:xfrm>
            <a:off x="2428369" y="5998643"/>
            <a:ext cx="230161" cy="426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24" name="Line 54"/>
          <p:cNvSpPr>
            <a:spLocks noChangeShapeType="1"/>
          </p:cNvSpPr>
          <p:nvPr/>
        </p:nvSpPr>
        <p:spPr bwMode="auto">
          <a:xfrm flipV="1">
            <a:off x="2990699" y="5999070"/>
            <a:ext cx="213029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15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3198008" y="21650"/>
            <a:ext cx="28969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Result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720273" y="1259390"/>
            <a:ext cx="5181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b="1" dirty="0" err="1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16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demonstrated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efficient polarization transfer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8.2 MeV/c polarized </a:t>
            </a:r>
            <a:r>
              <a:rPr lang="en-US" sz="1600" b="1" dirty="0" smtClean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electrons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positrons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expanding polarized positron production using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MeV electron beam energies.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731273" y="862445"/>
            <a:ext cx="76201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fr-FR" sz="16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Collaboration) D. Abbott et al. , Phys. </a:t>
            </a:r>
            <a:r>
              <a:rPr lang="fr-FR" sz="16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Rev</a:t>
            </a: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fr-FR" sz="16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Lett</a:t>
            </a: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. 116 (2016) 214801</a:t>
            </a:r>
            <a:endParaRPr lang="fr-FR" sz="1600" b="1" dirty="0">
              <a:solidFill>
                <a:srgbClr val="5F5F5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" name="Grouper 8"/>
          <p:cNvGrpSpPr/>
          <p:nvPr/>
        </p:nvGrpSpPr>
        <p:grpSpPr>
          <a:xfrm>
            <a:off x="247787" y="1580118"/>
            <a:ext cx="2003668" cy="403347"/>
            <a:chOff x="857044" y="2962856"/>
            <a:chExt cx="2003668" cy="403347"/>
          </a:xfrm>
        </p:grpSpPr>
        <p:pic>
          <p:nvPicPr>
            <p:cNvPr id="6" name="Image 7" descr="Eq.tif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0" r="41082"/>
            <a:stretch/>
          </p:blipFill>
          <p:spPr>
            <a:xfrm>
              <a:off x="857044" y="2995272"/>
              <a:ext cx="1463040" cy="37093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75862" y="2962856"/>
              <a:ext cx="7200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793528" y="2970427"/>
              <a:ext cx="67184" cy="457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er 21"/>
          <p:cNvGrpSpPr/>
          <p:nvPr/>
        </p:nvGrpSpPr>
        <p:grpSpPr>
          <a:xfrm>
            <a:off x="3441700" y="2419341"/>
            <a:ext cx="5611747" cy="3946472"/>
            <a:chOff x="4948773" y="3261407"/>
            <a:chExt cx="3428703" cy="2736304"/>
          </a:xfrm>
        </p:grpSpPr>
        <p:pic>
          <p:nvPicPr>
            <p:cNvPr id="10" name="Image 6" descr="PosPol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1" name="ZoneTexte 19"/>
            <p:cNvSpPr txBox="1"/>
            <p:nvPr/>
          </p:nvSpPr>
          <p:spPr>
            <a:xfrm>
              <a:off x="5268807" y="3261407"/>
              <a:ext cx="1816712" cy="4481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38ABA6"/>
                  </a:solidFill>
                  <a:latin typeface="+mn-lt"/>
                </a:rPr>
                <a:t>electron beam polarization</a:t>
              </a:r>
            </a:p>
            <a:p>
              <a:pPr algn="ctr"/>
              <a:endParaRPr lang="en-US" sz="300" b="1" dirty="0" smtClean="0">
                <a:solidFill>
                  <a:srgbClr val="38ABA6"/>
                </a:solidFill>
                <a:latin typeface="+mn-lt"/>
              </a:endParaRPr>
            </a:p>
            <a:p>
              <a:pPr algn="ctr"/>
              <a:r>
                <a:rPr lang="en-US" sz="1600" b="1" dirty="0" smtClean="0">
                  <a:solidFill>
                    <a:srgbClr val="38ABA6"/>
                  </a:solidFill>
                  <a:latin typeface="+mn-lt"/>
                </a:rPr>
                <a:t>85.2 ± 0.6 ± 0.7 %</a:t>
              </a:r>
              <a:endParaRPr lang="en-US" sz="1600" b="1" dirty="0">
                <a:solidFill>
                  <a:srgbClr val="38ABA6"/>
                </a:solidFill>
                <a:latin typeface="+mn-l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ooter Placeholder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8" name="Picture 10" descr="PRLMay2016illustration_F2b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6" y="2389037"/>
            <a:ext cx="2539786" cy="253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0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3198008" y="21650"/>
            <a:ext cx="28969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Result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720273" y="1259390"/>
            <a:ext cx="5181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b="1" dirty="0" err="1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16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demonstrated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efficient polarization transfer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8.2 MeV/c polarized </a:t>
            </a:r>
            <a:r>
              <a:rPr lang="en-US" sz="1600" b="1" dirty="0" smtClean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electrons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positrons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expanding polarized positron production using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MeV electron beam energies.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731273" y="862445"/>
            <a:ext cx="76201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fr-FR" sz="16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Collaboration) D. Abbott et al. , Phys. </a:t>
            </a:r>
            <a:r>
              <a:rPr lang="fr-FR" sz="16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Rev</a:t>
            </a: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fr-FR" sz="16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Lett</a:t>
            </a: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. 116 (2016) 214801</a:t>
            </a:r>
            <a:endParaRPr lang="fr-FR" sz="1600" b="1" dirty="0">
              <a:solidFill>
                <a:srgbClr val="5F5F5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9" name="Grouper 21"/>
          <p:cNvGrpSpPr/>
          <p:nvPr/>
        </p:nvGrpSpPr>
        <p:grpSpPr>
          <a:xfrm>
            <a:off x="3441700" y="2419341"/>
            <a:ext cx="5611747" cy="3946472"/>
            <a:chOff x="4948773" y="3261407"/>
            <a:chExt cx="3428703" cy="2736304"/>
          </a:xfrm>
        </p:grpSpPr>
        <p:pic>
          <p:nvPicPr>
            <p:cNvPr id="10" name="Image 6" descr="PosPol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1" name="ZoneTexte 19"/>
            <p:cNvSpPr txBox="1"/>
            <p:nvPr/>
          </p:nvSpPr>
          <p:spPr>
            <a:xfrm>
              <a:off x="5268807" y="3261407"/>
              <a:ext cx="1816712" cy="4481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38ABA6"/>
                  </a:solidFill>
                  <a:latin typeface="+mn-lt"/>
                </a:rPr>
                <a:t>electron beam polarization</a:t>
              </a:r>
            </a:p>
            <a:p>
              <a:pPr algn="ctr"/>
              <a:endParaRPr lang="en-US" sz="300" b="1" dirty="0" smtClean="0">
                <a:solidFill>
                  <a:srgbClr val="38ABA6"/>
                </a:solidFill>
                <a:latin typeface="+mn-lt"/>
              </a:endParaRPr>
            </a:p>
            <a:p>
              <a:pPr algn="ctr"/>
              <a:r>
                <a:rPr lang="en-US" sz="1600" b="1" dirty="0" smtClean="0">
                  <a:solidFill>
                    <a:srgbClr val="38ABA6"/>
                  </a:solidFill>
                  <a:latin typeface="+mn-lt"/>
                </a:rPr>
                <a:t>85.2 ± 0.6 ± 0.7 %</a:t>
              </a:r>
              <a:endParaRPr lang="en-US" sz="1600" b="1" dirty="0">
                <a:solidFill>
                  <a:srgbClr val="38ABA6"/>
                </a:solidFill>
                <a:latin typeface="+mn-l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0" descr="PRLMay2016illustration_F2b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6" y="2389037"/>
            <a:ext cx="2539786" cy="2539786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148860" y="4895054"/>
            <a:ext cx="26295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smtClean="0">
                <a:solidFill>
                  <a:srgbClr val="CC00CC"/>
                </a:solidFill>
              </a:rPr>
              <a:t>Whenever producing e</a:t>
            </a:r>
            <a:r>
              <a:rPr lang="en-US" sz="1800" i="1" baseline="30000" smtClean="0">
                <a:solidFill>
                  <a:srgbClr val="CC00CC"/>
                </a:solidFill>
              </a:rPr>
              <a:t>+</a:t>
            </a:r>
            <a:r>
              <a:rPr lang="en-US" sz="1800" i="1" smtClean="0">
                <a:solidFill>
                  <a:srgbClr val="CC00CC"/>
                </a:solidFill>
              </a:rPr>
              <a:t> from e</a:t>
            </a:r>
            <a:r>
              <a:rPr lang="en-US" sz="1800" i="1" baseline="30000" smtClean="0">
                <a:solidFill>
                  <a:srgbClr val="CC00CC"/>
                </a:solidFill>
              </a:rPr>
              <a:t>-</a:t>
            </a:r>
            <a:r>
              <a:rPr lang="en-US" sz="1800" i="1" smtClean="0">
                <a:solidFill>
                  <a:srgbClr val="CC00CC"/>
                </a:solidFill>
              </a:rPr>
              <a:t>, polarization is coming for free </a:t>
            </a:r>
          </a:p>
          <a:p>
            <a:pPr algn="ctr"/>
            <a:r>
              <a:rPr lang="en-US" sz="1800" i="1" dirty="0" smtClean="0">
                <a:solidFill>
                  <a:srgbClr val="CC00CC"/>
                </a:solidFill>
              </a:rPr>
              <a:t>if initial electrons are polarized</a:t>
            </a:r>
            <a:r>
              <a:rPr lang="en-US" sz="1600" i="1" dirty="0" smtClean="0">
                <a:solidFill>
                  <a:srgbClr val="CC00CC"/>
                </a:solidFill>
              </a:rPr>
              <a:t>.</a:t>
            </a:r>
            <a:endParaRPr lang="en-US" sz="1600" i="1" dirty="0">
              <a:solidFill>
                <a:srgbClr val="CC00CC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18" name="Grouper 8"/>
          <p:cNvGrpSpPr/>
          <p:nvPr/>
        </p:nvGrpSpPr>
        <p:grpSpPr>
          <a:xfrm>
            <a:off x="247787" y="1580118"/>
            <a:ext cx="2003668" cy="403347"/>
            <a:chOff x="857044" y="2962856"/>
            <a:chExt cx="2003668" cy="403347"/>
          </a:xfrm>
        </p:grpSpPr>
        <p:pic>
          <p:nvPicPr>
            <p:cNvPr id="19" name="Image 7" descr="Eq.tif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0" r="41082"/>
            <a:stretch/>
          </p:blipFill>
          <p:spPr>
            <a:xfrm>
              <a:off x="857044" y="2995272"/>
              <a:ext cx="1463040" cy="370931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975862" y="2962856"/>
              <a:ext cx="7200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793528" y="2970427"/>
              <a:ext cx="67184" cy="457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691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330375" y="1042907"/>
            <a:ext cx="310721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Two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NaI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detectors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measured coincidence of </a:t>
            </a:r>
            <a:r>
              <a:rPr lang="en-US" sz="2000" dirty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back-to-back photons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emitted by </a:t>
            </a:r>
            <a:r>
              <a:rPr lang="en-US" sz="2000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annihilation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2000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positrons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sz="2000" u="sng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viewscreen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endParaRPr lang="en-US" sz="2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9" name="Text Box 26"/>
          <p:cNvSpPr txBox="1">
            <a:spLocks noChangeArrowheads="1"/>
          </p:cNvSpPr>
          <p:nvPr/>
        </p:nvSpPr>
        <p:spPr bwMode="auto">
          <a:xfrm>
            <a:off x="3203546" y="38381"/>
            <a:ext cx="2917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Yield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28428" y="733859"/>
            <a:ext cx="3857335" cy="3167958"/>
            <a:chOff x="1589617" y="1379042"/>
            <a:chExt cx="3923519" cy="3297108"/>
          </a:xfrm>
        </p:grpSpPr>
        <p:grpSp>
          <p:nvGrpSpPr>
            <p:cNvPr id="3" name="Group 2"/>
            <p:cNvGrpSpPr/>
            <p:nvPr/>
          </p:nvGrpSpPr>
          <p:grpSpPr>
            <a:xfrm>
              <a:off x="1634606" y="1379042"/>
              <a:ext cx="3878530" cy="2998612"/>
              <a:chOff x="1562598" y="1857466"/>
              <a:chExt cx="3878530" cy="2998612"/>
            </a:xfrm>
          </p:grpSpPr>
          <p:sp>
            <p:nvSpPr>
              <p:cNvPr id="4" name="Oval 8"/>
              <p:cNvSpPr>
                <a:spLocks noChangeArrowheads="1"/>
              </p:cNvSpPr>
              <p:nvPr/>
            </p:nvSpPr>
            <p:spPr bwMode="auto">
              <a:xfrm>
                <a:off x="2565400" y="2135278"/>
                <a:ext cx="1439863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" name="Rectangle 9"/>
              <p:cNvSpPr>
                <a:spLocks noChangeArrowheads="1"/>
              </p:cNvSpPr>
              <p:nvPr/>
            </p:nvSpPr>
            <p:spPr bwMode="auto">
              <a:xfrm>
                <a:off x="2495550" y="2090828"/>
                <a:ext cx="785813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" name="Rectangle 10"/>
              <p:cNvSpPr>
                <a:spLocks noChangeArrowheads="1"/>
              </p:cNvSpPr>
              <p:nvPr/>
            </p:nvSpPr>
            <p:spPr bwMode="auto">
              <a:xfrm>
                <a:off x="3071813" y="2859178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Line 11"/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Line 12"/>
              <p:cNvSpPr>
                <a:spLocks noChangeShapeType="1"/>
              </p:cNvSpPr>
              <p:nvPr/>
            </p:nvSpPr>
            <p:spPr bwMode="auto">
              <a:xfrm>
                <a:off x="3287713" y="2854416"/>
                <a:ext cx="7191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Oval 14"/>
              <p:cNvSpPr>
                <a:spLocks noChangeArrowheads="1"/>
              </p:cNvSpPr>
              <p:nvPr/>
            </p:nvSpPr>
            <p:spPr bwMode="auto">
              <a:xfrm rot="10800000">
                <a:off x="3287713" y="3167153"/>
                <a:ext cx="1439862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15"/>
              <p:cNvSpPr>
                <a:spLocks noChangeArrowheads="1"/>
              </p:cNvSpPr>
              <p:nvPr/>
            </p:nvSpPr>
            <p:spPr bwMode="auto">
              <a:xfrm rot="10800000">
                <a:off x="4011613" y="3138578"/>
                <a:ext cx="785812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16"/>
              <p:cNvSpPr>
                <a:spLocks noChangeArrowheads="1"/>
              </p:cNvSpPr>
              <p:nvPr/>
            </p:nvSpPr>
            <p:spPr bwMode="auto">
              <a:xfrm rot="10800000">
                <a:off x="3143250" y="3097303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Line 30"/>
              <p:cNvSpPr>
                <a:spLocks noChangeShapeType="1"/>
              </p:cNvSpPr>
              <p:nvPr/>
            </p:nvSpPr>
            <p:spPr bwMode="auto">
              <a:xfrm>
                <a:off x="1562598" y="2486117"/>
                <a:ext cx="812301" cy="4762"/>
              </a:xfrm>
              <a:prstGeom prst="line">
                <a:avLst/>
              </a:prstGeom>
              <a:noFill/>
              <a:ln w="19050">
                <a:solidFill>
                  <a:srgbClr val="0033CC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Line 33"/>
              <p:cNvSpPr>
                <a:spLocks noChangeShapeType="1"/>
              </p:cNvSpPr>
              <p:nvPr/>
            </p:nvSpPr>
            <p:spPr bwMode="auto">
              <a:xfrm>
                <a:off x="2854325" y="2197191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Line 34"/>
              <p:cNvSpPr>
                <a:spLocks noChangeShapeType="1"/>
              </p:cNvSpPr>
              <p:nvPr/>
            </p:nvSpPr>
            <p:spPr bwMode="auto">
              <a:xfrm>
                <a:off x="2852738" y="2782978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Line 35"/>
              <p:cNvSpPr>
                <a:spLocks noChangeShapeType="1"/>
              </p:cNvSpPr>
              <p:nvPr/>
            </p:nvSpPr>
            <p:spPr bwMode="auto">
              <a:xfrm>
                <a:off x="4011613" y="4187916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Line 36"/>
              <p:cNvSpPr>
                <a:spLocks noChangeShapeType="1"/>
              </p:cNvSpPr>
              <p:nvPr/>
            </p:nvSpPr>
            <p:spPr bwMode="auto">
              <a:xfrm>
                <a:off x="4014788" y="4330791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Line 38"/>
              <p:cNvSpPr>
                <a:spLocks noChangeShapeType="1"/>
              </p:cNvSpPr>
              <p:nvPr/>
            </p:nvSpPr>
            <p:spPr bwMode="auto">
              <a:xfrm>
                <a:off x="4668838" y="4186328"/>
                <a:ext cx="576262" cy="7143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Line 39"/>
              <p:cNvSpPr>
                <a:spLocks noChangeShapeType="1"/>
              </p:cNvSpPr>
              <p:nvPr/>
            </p:nvSpPr>
            <p:spPr bwMode="auto">
              <a:xfrm rot="3000000" flipV="1">
                <a:off x="4796632" y="4050597"/>
                <a:ext cx="315912" cy="48895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Line 41"/>
              <p:cNvSpPr>
                <a:spLocks noChangeShapeType="1"/>
              </p:cNvSpPr>
              <p:nvPr/>
            </p:nvSpPr>
            <p:spPr bwMode="auto">
              <a:xfrm flipH="1">
                <a:off x="3562350" y="2851241"/>
                <a:ext cx="147638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Line 42"/>
              <p:cNvSpPr>
                <a:spLocks noChangeShapeType="1"/>
              </p:cNvSpPr>
              <p:nvPr/>
            </p:nvSpPr>
            <p:spPr bwMode="auto">
              <a:xfrm>
                <a:off x="3560763" y="2851241"/>
                <a:ext cx="149225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Text Box 43"/>
              <p:cNvSpPr txBox="1">
                <a:spLocks noChangeArrowheads="1"/>
              </p:cNvSpPr>
              <p:nvPr/>
            </p:nvSpPr>
            <p:spPr bwMode="auto">
              <a:xfrm>
                <a:off x="2224688" y="2666437"/>
                <a:ext cx="355600" cy="276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Comic Sans MS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Comic Sans MS"/>
                    <a:cs typeface="Comic Sans MS"/>
                  </a:rPr>
                  <a:t>1</a:t>
                </a:r>
                <a:endParaRPr lang="en-US" sz="12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4" name="Text Box 44"/>
              <p:cNvSpPr txBox="1">
                <a:spLocks noChangeArrowheads="1"/>
              </p:cNvSpPr>
              <p:nvPr/>
            </p:nvSpPr>
            <p:spPr bwMode="auto">
              <a:xfrm>
                <a:off x="5088703" y="4444437"/>
                <a:ext cx="3524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Comic Sans MS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Comic Sans MS"/>
                    <a:cs typeface="Comic Sans MS"/>
                  </a:rPr>
                  <a:t>2</a:t>
                </a:r>
                <a:endParaRPr lang="en-US" sz="12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5" name="Text Box 45"/>
              <p:cNvSpPr txBox="1">
                <a:spLocks noChangeArrowheads="1"/>
              </p:cNvSpPr>
              <p:nvPr/>
            </p:nvSpPr>
            <p:spPr bwMode="auto">
              <a:xfrm>
                <a:off x="2635250" y="1857466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</a:t>
                </a:r>
                <a:r>
                  <a:rPr lang="en-US" sz="1400" b="1" baseline="-250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1</a:t>
                </a:r>
              </a:p>
            </p:txBody>
          </p:sp>
          <p:sp>
            <p:nvSpPr>
              <p:cNvPr id="26" name="Text Box 46"/>
              <p:cNvSpPr txBox="1">
                <a:spLocks noChangeArrowheads="1"/>
              </p:cNvSpPr>
              <p:nvPr/>
            </p:nvSpPr>
            <p:spPr bwMode="auto">
              <a:xfrm>
                <a:off x="4453140" y="4548103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</a:t>
                </a:r>
                <a:r>
                  <a:rPr lang="en-US" sz="1400" b="1" baseline="-25000" dirty="0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2</a:t>
                </a:r>
                <a:endParaRPr lang="en-US" sz="1400" b="1" baseline="-25000" dirty="0">
                  <a:solidFill>
                    <a:srgbClr val="00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27" name="Text Box 47"/>
              <p:cNvSpPr txBox="1">
                <a:spLocks noChangeArrowheads="1"/>
              </p:cNvSpPr>
              <p:nvPr/>
            </p:nvSpPr>
            <p:spPr bwMode="auto">
              <a:xfrm>
                <a:off x="3475038" y="2400391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D</a:t>
                </a:r>
              </a:p>
            </p:txBody>
          </p:sp>
          <p:sp>
            <p:nvSpPr>
              <p:cNvPr id="28" name="Text Box 48"/>
              <p:cNvSpPr txBox="1">
                <a:spLocks noChangeArrowheads="1"/>
              </p:cNvSpPr>
              <p:nvPr/>
            </p:nvSpPr>
            <p:spPr bwMode="auto">
              <a:xfrm>
                <a:off x="3475038" y="4024403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D</a:t>
                </a:r>
              </a:p>
            </p:txBody>
          </p:sp>
          <p:sp>
            <p:nvSpPr>
              <p:cNvPr id="29" name="Line 49"/>
              <p:cNvSpPr>
                <a:spLocks noChangeShapeType="1"/>
              </p:cNvSpPr>
              <p:nvPr/>
            </p:nvSpPr>
            <p:spPr bwMode="auto">
              <a:xfrm>
                <a:off x="3563938" y="4079966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81"/>
              <p:cNvSpPr>
                <a:spLocks noChangeShapeType="1"/>
              </p:cNvSpPr>
              <p:nvPr/>
            </p:nvSpPr>
            <p:spPr bwMode="auto">
              <a:xfrm>
                <a:off x="2854325" y="2205128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1" name="Straight Connector 2"/>
              <p:cNvCxnSpPr>
                <a:cxnSpLocks noChangeShapeType="1"/>
              </p:cNvCxnSpPr>
              <p:nvPr/>
            </p:nvCxnSpPr>
            <p:spPr bwMode="auto">
              <a:xfrm>
                <a:off x="3123106" y="2124002"/>
                <a:ext cx="0" cy="287338"/>
              </a:xfrm>
              <a:prstGeom prst="line">
                <a:avLst/>
              </a:prstGeom>
              <a:noFill/>
              <a:ln w="63500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2" name="Line 82"/>
              <p:cNvSpPr>
                <a:spLocks noChangeShapeType="1"/>
              </p:cNvSpPr>
              <p:nvPr/>
            </p:nvSpPr>
            <p:spPr bwMode="auto">
              <a:xfrm>
                <a:off x="2857500" y="2775041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Line 31"/>
              <p:cNvSpPr>
                <a:spLocks noChangeShapeType="1"/>
              </p:cNvSpPr>
              <p:nvPr/>
            </p:nvSpPr>
            <p:spPr bwMode="auto">
              <a:xfrm flipV="1">
                <a:off x="2424113" y="2197191"/>
                <a:ext cx="360362" cy="2889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Line 84"/>
              <p:cNvSpPr>
                <a:spLocks noChangeShapeType="1"/>
              </p:cNvSpPr>
              <p:nvPr/>
            </p:nvSpPr>
            <p:spPr bwMode="auto">
              <a:xfrm flipV="1">
                <a:off x="2427288" y="2206716"/>
                <a:ext cx="360362" cy="28892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Rectangle 26"/>
              <p:cNvSpPr>
                <a:spLocks noChangeArrowheads="1"/>
              </p:cNvSpPr>
              <p:nvPr/>
            </p:nvSpPr>
            <p:spPr bwMode="auto">
              <a:xfrm>
                <a:off x="2381250" y="2317841"/>
                <a:ext cx="36513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Line 32"/>
              <p:cNvSpPr>
                <a:spLocks noChangeShapeType="1"/>
              </p:cNvSpPr>
              <p:nvPr/>
            </p:nvSpPr>
            <p:spPr bwMode="auto">
              <a:xfrm>
                <a:off x="2422525" y="2495641"/>
                <a:ext cx="360363" cy="2873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Line 85"/>
              <p:cNvSpPr>
                <a:spLocks noChangeShapeType="1"/>
              </p:cNvSpPr>
              <p:nvPr/>
            </p:nvSpPr>
            <p:spPr bwMode="auto">
              <a:xfrm>
                <a:off x="2428875" y="2489291"/>
                <a:ext cx="360363" cy="28733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Oval 23"/>
              <p:cNvSpPr>
                <a:spLocks noChangeArrowheads="1"/>
              </p:cNvSpPr>
              <p:nvPr/>
            </p:nvSpPr>
            <p:spPr bwMode="auto">
              <a:xfrm>
                <a:off x="2767013" y="213369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Line 18"/>
              <p:cNvSpPr>
                <a:spLocks noChangeShapeType="1"/>
              </p:cNvSpPr>
              <p:nvPr/>
            </p:nvSpPr>
            <p:spPr bwMode="auto">
              <a:xfrm rot="10800000">
                <a:off x="3286125" y="3897403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Line 17"/>
              <p:cNvSpPr>
                <a:spLocks noChangeShapeType="1"/>
              </p:cNvSpPr>
              <p:nvPr/>
            </p:nvSpPr>
            <p:spPr bwMode="auto">
              <a:xfrm rot="10800000">
                <a:off x="4006850" y="3897403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Oval 24"/>
              <p:cNvSpPr>
                <a:spLocks noChangeArrowheads="1"/>
              </p:cNvSpPr>
              <p:nvPr/>
            </p:nvSpPr>
            <p:spPr bwMode="auto">
              <a:xfrm>
                <a:off x="4557713" y="387994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Rectangle 27"/>
              <p:cNvSpPr>
                <a:spLocks noChangeArrowheads="1"/>
              </p:cNvSpPr>
              <p:nvPr/>
            </p:nvSpPr>
            <p:spPr bwMode="auto">
              <a:xfrm>
                <a:off x="5246688" y="4086316"/>
                <a:ext cx="36512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Line 33"/>
              <p:cNvSpPr>
                <a:spLocks noChangeShapeType="1"/>
              </p:cNvSpPr>
              <p:nvPr/>
            </p:nvSpPr>
            <p:spPr bwMode="auto">
              <a:xfrm>
                <a:off x="3143250" y="2400391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Line 34"/>
              <p:cNvSpPr>
                <a:spLocks noChangeShapeType="1"/>
              </p:cNvSpPr>
              <p:nvPr/>
            </p:nvSpPr>
            <p:spPr bwMode="auto">
              <a:xfrm>
                <a:off x="3146425" y="2625816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Line 33"/>
              <p:cNvSpPr>
                <a:spLocks noChangeShapeType="1"/>
              </p:cNvSpPr>
              <p:nvPr/>
            </p:nvSpPr>
            <p:spPr bwMode="auto">
              <a:xfrm>
                <a:off x="3143250" y="2405153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Line 33"/>
              <p:cNvSpPr>
                <a:spLocks noChangeShapeType="1"/>
              </p:cNvSpPr>
              <p:nvPr/>
            </p:nvSpPr>
            <p:spPr bwMode="auto">
              <a:xfrm>
                <a:off x="3146425" y="2619466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Line 11"/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Text Box 88"/>
              <p:cNvSpPr txBox="1">
                <a:spLocks noChangeArrowheads="1"/>
              </p:cNvSpPr>
              <p:nvPr/>
            </p:nvSpPr>
            <p:spPr bwMode="auto">
              <a:xfrm>
                <a:off x="4805363" y="3949791"/>
                <a:ext cx="359394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="1" baseline="300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+</a:t>
                </a:r>
                <a:endParaRPr lang="en-US" sz="1400" b="1" baseline="300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50" name="Text Box 89"/>
              <p:cNvSpPr txBox="1">
                <a:spLocks noChangeArrowheads="1"/>
              </p:cNvSpPr>
              <p:nvPr/>
            </p:nvSpPr>
            <p:spPr bwMode="auto">
              <a:xfrm>
                <a:off x="1712022" y="2304358"/>
                <a:ext cx="359394" cy="3077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3333FF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="1" baseline="30000" dirty="0">
                    <a:solidFill>
                      <a:srgbClr val="3333FF"/>
                    </a:solidFill>
                    <a:latin typeface="Comic Sans MS"/>
                    <a:cs typeface="Comic Sans MS"/>
                  </a:rPr>
                  <a:t>-</a:t>
                </a:r>
              </a:p>
            </p:txBody>
          </p:sp>
          <p:sp>
            <p:nvSpPr>
              <p:cNvPr id="51" name="Oval 98"/>
              <p:cNvSpPr>
                <a:spLocks noChangeArrowheads="1"/>
              </p:cNvSpPr>
              <p:nvPr/>
            </p:nvSpPr>
            <p:spPr bwMode="auto">
              <a:xfrm>
                <a:off x="2390775" y="2546441"/>
                <a:ext cx="144463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Oval 99"/>
              <p:cNvSpPr>
                <a:spLocks noChangeArrowheads="1"/>
              </p:cNvSpPr>
              <p:nvPr/>
            </p:nvSpPr>
            <p:spPr bwMode="auto">
              <a:xfrm>
                <a:off x="3078163" y="2422616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Oval 100"/>
              <p:cNvSpPr>
                <a:spLocks noChangeArrowheads="1"/>
              </p:cNvSpPr>
              <p:nvPr/>
            </p:nvSpPr>
            <p:spPr bwMode="auto">
              <a:xfrm>
                <a:off x="3254375" y="3281453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Oval 101"/>
              <p:cNvSpPr>
                <a:spLocks noChangeArrowheads="1"/>
              </p:cNvSpPr>
              <p:nvPr/>
            </p:nvSpPr>
            <p:spPr bwMode="auto">
              <a:xfrm>
                <a:off x="3925888" y="4162516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Oval 102"/>
              <p:cNvSpPr>
                <a:spLocks noChangeArrowheads="1"/>
              </p:cNvSpPr>
              <p:nvPr/>
            </p:nvSpPr>
            <p:spPr bwMode="auto">
              <a:xfrm>
                <a:off x="5116513" y="4164103"/>
                <a:ext cx="144462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60" name="Picture 2" descr="C:\Documents and Settings\grames\Desktop\POSIPOL\images\ac_assembly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3912912" y="3104522"/>
              <a:ext cx="792089" cy="482025"/>
            </a:xfrm>
            <a:prstGeom prst="rect">
              <a:avLst/>
            </a:prstGeom>
            <a:noFill/>
          </p:spPr>
        </p:pic>
        <p:pic>
          <p:nvPicPr>
            <p:cNvPr id="61" name="Picture 2" descr="C:\Documents and Settings\grames\Desktop\POSIPOL\images\ac_assembly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908576" y="4021276"/>
              <a:ext cx="814243" cy="495506"/>
            </a:xfrm>
            <a:prstGeom prst="rect">
              <a:avLst/>
            </a:prstGeom>
            <a:noFill/>
          </p:spPr>
        </p:pic>
        <p:sp>
          <p:nvSpPr>
            <p:cNvPr id="68" name="Text Box 56"/>
            <p:cNvSpPr txBox="1">
              <a:spLocks noChangeArrowheads="1"/>
            </p:cNvSpPr>
            <p:nvPr/>
          </p:nvSpPr>
          <p:spPr bwMode="auto">
            <a:xfrm>
              <a:off x="1589617" y="2508688"/>
              <a:ext cx="1240519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rgbClr val="0033CC"/>
                  </a:solidFill>
                  <a:latin typeface="Comic Sans MS"/>
                  <a:cs typeface="Comic Sans MS"/>
                </a:rPr>
                <a:t>p</a:t>
              </a:r>
              <a:r>
                <a:rPr lang="en-US" sz="1200" baseline="-25000" dirty="0" err="1" smtClean="0">
                  <a:solidFill>
                    <a:srgbClr val="0033CC"/>
                  </a:solidFill>
                  <a:latin typeface="Comic Sans MS"/>
                  <a:cs typeface="Comic Sans MS"/>
                </a:rPr>
                <a:t>e</a:t>
              </a:r>
              <a:r>
                <a:rPr lang="en-US" sz="1200" baseline="-25000" dirty="0" smtClean="0">
                  <a:solidFill>
                    <a:srgbClr val="0033CC"/>
                  </a:solidFill>
                  <a:latin typeface="Comic Sans MS"/>
                  <a:cs typeface="Comic Sans MS"/>
                </a:rPr>
                <a:t>-</a:t>
              </a:r>
              <a:r>
                <a:rPr lang="en-US" sz="1200" dirty="0" smtClean="0">
                  <a:solidFill>
                    <a:srgbClr val="0033CC"/>
                  </a:solidFill>
                  <a:latin typeface="Comic Sans MS"/>
                  <a:cs typeface="Comic Sans MS"/>
                </a:rPr>
                <a:t>= 8.2 MeV/c </a:t>
              </a:r>
              <a:endParaRPr lang="en-US" sz="1200" dirty="0">
                <a:solidFill>
                  <a:srgbClr val="0033CC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78" name="Straight Connector 2"/>
            <p:cNvCxnSpPr>
              <a:cxnSpLocks noChangeShapeType="1"/>
            </p:cNvCxnSpPr>
            <p:nvPr/>
          </p:nvCxnSpPr>
          <p:spPr bwMode="auto">
            <a:xfrm>
              <a:off x="3195114" y="2136362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Straight Connector 2"/>
            <p:cNvCxnSpPr>
              <a:cxnSpLocks noChangeShapeType="1"/>
            </p:cNvCxnSpPr>
            <p:nvPr/>
          </p:nvCxnSpPr>
          <p:spPr bwMode="auto">
            <a:xfrm rot="5400000">
              <a:off x="3403377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Straight Connector 2"/>
            <p:cNvCxnSpPr>
              <a:cxnSpLocks noChangeShapeType="1"/>
            </p:cNvCxnSpPr>
            <p:nvPr/>
          </p:nvCxnSpPr>
          <p:spPr bwMode="auto">
            <a:xfrm rot="5400000">
              <a:off x="4003452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4" name="Text Box 88"/>
            <p:cNvSpPr txBox="1">
              <a:spLocks noChangeArrowheads="1"/>
            </p:cNvSpPr>
            <p:nvPr/>
          </p:nvSpPr>
          <p:spPr bwMode="auto">
            <a:xfrm>
              <a:off x="2552771" y="1819186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+</a:t>
              </a:r>
              <a:endParaRPr lang="en-US" sz="1400" b="1" baseline="30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0" y="4460942"/>
            <a:ext cx="184731" cy="148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baseline="-25000" dirty="0" smtClean="0"/>
          </a:p>
        </p:txBody>
      </p:sp>
      <p:grpSp>
        <p:nvGrpSpPr>
          <p:cNvPr id="85" name="Group 84"/>
          <p:cNvGrpSpPr/>
          <p:nvPr/>
        </p:nvGrpSpPr>
        <p:grpSpPr>
          <a:xfrm>
            <a:off x="68649" y="3549565"/>
            <a:ext cx="6055775" cy="2793817"/>
            <a:chOff x="1209235" y="628529"/>
            <a:chExt cx="6698506" cy="2522810"/>
          </a:xfrm>
        </p:grpSpPr>
        <p:pic>
          <p:nvPicPr>
            <p:cNvPr id="86" name="Picture 8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35" y="639170"/>
              <a:ext cx="3397870" cy="251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94" y="628529"/>
              <a:ext cx="3234447" cy="2461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8334" y="821237"/>
            <a:ext cx="1781854" cy="181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1" name="Straight Arrow Connector 90"/>
          <p:cNvCxnSpPr/>
          <p:nvPr/>
        </p:nvCxnSpPr>
        <p:spPr bwMode="auto">
          <a:xfrm flipH="1">
            <a:off x="6731637" y="2117275"/>
            <a:ext cx="733282" cy="9312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2" name="TextBox 71"/>
          <p:cNvSpPr txBox="1"/>
          <p:nvPr/>
        </p:nvSpPr>
        <p:spPr>
          <a:xfrm>
            <a:off x="6387226" y="4348442"/>
            <a:ext cx="25711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For these data we had a yield of ~10</a:t>
            </a:r>
            <a:r>
              <a:rPr lang="en-US" sz="2800" baseline="30000" dirty="0" smtClean="0">
                <a:latin typeface="Arial"/>
                <a:cs typeface="Arial"/>
              </a:rPr>
              <a:t>-5</a:t>
            </a:r>
            <a:r>
              <a:rPr lang="en-US" sz="2800" dirty="0" smtClean="0">
                <a:latin typeface="Arial"/>
                <a:cs typeface="Arial"/>
              </a:rPr>
              <a:t> e</a:t>
            </a:r>
            <a:r>
              <a:rPr lang="en-US" sz="2800" baseline="30000" dirty="0" smtClean="0">
                <a:latin typeface="Arial"/>
                <a:cs typeface="Arial"/>
              </a:rPr>
              <a:t>+</a:t>
            </a:r>
            <a:r>
              <a:rPr lang="en-US" sz="2800" dirty="0" smtClean="0">
                <a:latin typeface="Arial"/>
                <a:cs typeface="Arial"/>
              </a:rPr>
              <a:t>/e</a:t>
            </a:r>
            <a:r>
              <a:rPr lang="en-US" sz="2800" baseline="30000" dirty="0" smtClean="0">
                <a:latin typeface="Arial"/>
                <a:cs typeface="Arial"/>
              </a:rPr>
              <a:t>-.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25318" y="2237336"/>
            <a:ext cx="4667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A3</a:t>
            </a:r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6425246" y="3495413"/>
            <a:ext cx="4667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A1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2386999" y="5174832"/>
            <a:ext cx="4667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A3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5293184" y="5182089"/>
            <a:ext cx="4667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A1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42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5" name="Picture 3" descr="C:\Documents and Settings\grames\Desktop\images\install_111222\photo.JPG"/>
          <p:cNvPicPr preferRelativeResize="0">
            <a:picLocks noChangeArrowheads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13" y="751426"/>
            <a:ext cx="9144000" cy="286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Adderley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A. Adeyemi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Aguilera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Ali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H. Areti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Baylac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Benesch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G. Bosson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B. Cade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A. Camsonne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L. Cardman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Clark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Cole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S. Covert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C. Cuevas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O. Dadoun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Dale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J. Dumas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1,2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E. Fanchini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err="1" smtClean="0">
                <a:solidFill>
                  <a:srgbClr val="000000"/>
                </a:solidFill>
                <a:latin typeface="Comic Sans MS" charset="0"/>
              </a:rPr>
              <a:t>T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. Forest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E. Forman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Freyberger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E. Froidefond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 S. Golge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6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Grames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Guèye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Hansknecht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</a:t>
            </a:r>
            <a:r>
              <a:rPr lang="fr-FR" sz="1800" dirty="0" smtClean="0">
                <a:latin typeface="Comic Sans MS" charset="0"/>
              </a:rPr>
              <a:t>Harrell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J. Hoskins</a:t>
            </a:r>
            <a:r>
              <a:rPr lang="fr-FR" sz="1800" baseline="30000" dirty="0" smtClean="0">
                <a:latin typeface="Comic Sans MS" charset="0"/>
              </a:rPr>
              <a:t>8</a:t>
            </a:r>
            <a:r>
              <a:rPr lang="fr-FR" sz="1800" dirty="0" smtClean="0">
                <a:latin typeface="Comic Sans MS" charset="0"/>
              </a:rPr>
              <a:t>, C. Hyde</a:t>
            </a:r>
            <a:r>
              <a:rPr lang="fr-FR" sz="1800" baseline="30000" dirty="0" smtClean="0">
                <a:latin typeface="Comic Sans MS" charset="0"/>
              </a:rPr>
              <a:t>7</a:t>
            </a:r>
            <a:r>
              <a:rPr lang="fr-FR" sz="1800" dirty="0" smtClean="0">
                <a:latin typeface="Comic Sans MS" charset="0"/>
              </a:rPr>
              <a:t>, R. Kazimi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Y. Kim</a:t>
            </a:r>
            <a:r>
              <a:rPr lang="fr-FR" sz="1800" baseline="30000" dirty="0" smtClean="0">
                <a:latin typeface="Comic Sans MS" charset="0"/>
              </a:rPr>
              <a:t>1,5</a:t>
            </a:r>
            <a:r>
              <a:rPr lang="fr-FR" sz="1800" dirty="0" smtClean="0">
                <a:latin typeface="Comic Sans MS" charset="0"/>
              </a:rPr>
              <a:t>, D. Machie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K. Mahoney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R. Mammei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M</a:t>
            </a:r>
            <a:r>
              <a:rPr lang="fr-FR" sz="1800" dirty="0">
                <a:latin typeface="Comic Sans MS" charset="0"/>
              </a:rPr>
              <a:t>. Marton</a:t>
            </a:r>
            <a:r>
              <a:rPr lang="fr-FR" sz="1800" baseline="30000" dirty="0">
                <a:latin typeface="Comic Sans MS" charset="0"/>
              </a:rPr>
              <a:t>2</a:t>
            </a:r>
            <a:r>
              <a:rPr lang="fr-FR" sz="1800" dirty="0"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J. McCarter</a:t>
            </a:r>
            <a:r>
              <a:rPr lang="fr-FR" sz="1800" baseline="30000" dirty="0" smtClean="0">
                <a:latin typeface="Comic Sans MS" charset="0"/>
              </a:rPr>
              <a:t>9</a:t>
            </a:r>
            <a:r>
              <a:rPr lang="fr-FR" sz="1800" dirty="0" smtClean="0">
                <a:latin typeface="Comic Sans MS" charset="0"/>
              </a:rPr>
              <a:t>, M. McCaughan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M. McHugh</a:t>
            </a:r>
            <a:r>
              <a:rPr lang="fr-FR" sz="1800" baseline="30000" dirty="0" smtClean="0">
                <a:latin typeface="Comic Sans MS" charset="0"/>
              </a:rPr>
              <a:t>10</a:t>
            </a:r>
            <a:r>
              <a:rPr lang="fr-FR" sz="1800" dirty="0" smtClean="0">
                <a:latin typeface="Comic Sans MS" charset="0"/>
              </a:rPr>
              <a:t>, D. McNulty</a:t>
            </a:r>
            <a:r>
              <a:rPr lang="fr-FR" sz="1800" baseline="30000" dirty="0" smtClean="0">
                <a:latin typeface="Comic Sans MS" charset="0"/>
              </a:rPr>
              <a:t>5</a:t>
            </a:r>
            <a:r>
              <a:rPr lang="fr-FR" sz="1800" dirty="0" smtClean="0">
                <a:latin typeface="Comic Sans MS" charset="0"/>
              </a:rPr>
              <a:t>, </a:t>
            </a:r>
            <a:r>
              <a:rPr lang="fr-FR" sz="1800" dirty="0" err="1" smtClean="0">
                <a:latin typeface="Comic Sans MS" charset="0"/>
              </a:rPr>
              <a:t>T</a:t>
            </a:r>
            <a:r>
              <a:rPr lang="fr-FR" sz="1800" dirty="0" smtClean="0">
                <a:latin typeface="Comic Sans MS" charset="0"/>
              </a:rPr>
              <a:t>. Michaelides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R. Michaels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C. </a:t>
            </a:r>
            <a:r>
              <a:rPr lang="fr-FR" sz="1800" dirty="0" err="1" smtClean="0">
                <a:latin typeface="Comic Sans MS" charset="0"/>
              </a:rPr>
              <a:t>Muñoz</a:t>
            </a:r>
            <a:r>
              <a:rPr lang="fr-FR" sz="1800" dirty="0" smtClean="0">
                <a:latin typeface="Comic Sans MS" charset="0"/>
              </a:rPr>
              <a:t> Camacho</a:t>
            </a:r>
            <a:r>
              <a:rPr lang="fr-FR" sz="1800" baseline="30000" dirty="0" smtClean="0">
                <a:latin typeface="Comic Sans MS" charset="0"/>
              </a:rPr>
              <a:t>11</a:t>
            </a:r>
            <a:r>
              <a:rPr lang="fr-FR" sz="1800" dirty="0" smtClean="0">
                <a:latin typeface="Comic Sans MS" charset="0"/>
              </a:rPr>
              <a:t>, J.-F. Muraz</a:t>
            </a:r>
            <a:r>
              <a:rPr lang="fr-FR" sz="1800" baseline="30000" dirty="0" smtClean="0">
                <a:latin typeface="Comic Sans MS" charset="0"/>
              </a:rPr>
              <a:t>2</a:t>
            </a:r>
            <a:r>
              <a:rPr lang="fr-FR" sz="1800" dirty="0" smtClean="0">
                <a:latin typeface="Comic Sans MS" charset="0"/>
              </a:rPr>
              <a:t>, K. Myers</a:t>
            </a:r>
            <a:r>
              <a:rPr lang="fr-FR" sz="1800" baseline="30000" dirty="0" smtClean="0">
                <a:latin typeface="Comic Sans MS" charset="0"/>
              </a:rPr>
              <a:t>12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latin typeface="Comic Sans MS" charset="0"/>
              </a:rPr>
              <a:t>Opper</a:t>
            </a:r>
            <a:r>
              <a:rPr lang="fr-FR" sz="1800" baseline="30000" dirty="0" smtClean="0">
                <a:latin typeface="Comic Sans MS" charset="0"/>
              </a:rPr>
              <a:t>10</a:t>
            </a:r>
            <a:r>
              <a:rPr lang="fr-FR" sz="1800" dirty="0" smtClean="0">
                <a:latin typeface="Comic Sans MS" charset="0"/>
              </a:rPr>
              <a:t>, M. Poelker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 J.-S. Réal</a:t>
            </a:r>
            <a:r>
              <a:rPr lang="fr-FR" sz="1800" baseline="30000" dirty="0" smtClean="0">
                <a:latin typeface="Comic Sans MS" charset="0"/>
              </a:rPr>
              <a:t>2</a:t>
            </a:r>
            <a:r>
              <a:rPr lang="fr-FR" sz="1800" dirty="0" smtClean="0">
                <a:latin typeface="Comic Sans MS" charset="0"/>
              </a:rPr>
              <a:t>, L. Richardson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S</a:t>
            </a:r>
            <a:r>
              <a:rPr lang="fr-FR" sz="1800" dirty="0">
                <a:latin typeface="Comic Sans MS" charset="0"/>
              </a:rPr>
              <a:t>. </a:t>
            </a:r>
            <a:r>
              <a:rPr lang="fr-FR" sz="1800" dirty="0" smtClean="0">
                <a:latin typeface="Comic Sans MS" charset="0"/>
              </a:rPr>
              <a:t>Setiniyazi</a:t>
            </a:r>
            <a:r>
              <a:rPr lang="fr-FR" sz="1800" baseline="30000" dirty="0" smtClean="0">
                <a:latin typeface="Comic Sans MS" charset="0"/>
              </a:rPr>
              <a:t>5</a:t>
            </a:r>
            <a:r>
              <a:rPr lang="fr-FR" sz="1800" dirty="0"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M. Stutzman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R. Suleiman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C. Tennant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</a:t>
            </a:r>
            <a:r>
              <a:rPr lang="fr-FR" sz="1800" dirty="0">
                <a:latin typeface="Comic Sans MS" charset="0"/>
              </a:rPr>
              <a:t>.-Y. </a:t>
            </a:r>
            <a:r>
              <a:rPr lang="fr-FR" sz="1800" dirty="0" smtClean="0">
                <a:latin typeface="Comic Sans MS" charset="0"/>
              </a:rPr>
              <a:t>Tsai</a:t>
            </a:r>
            <a:r>
              <a:rPr lang="fr-FR" sz="1800" baseline="30000" dirty="0" smtClean="0">
                <a:latin typeface="Comic Sans MS" charset="0"/>
              </a:rPr>
              <a:t>13</a:t>
            </a:r>
            <a:r>
              <a:rPr lang="fr-FR" sz="1800" dirty="0" smtClean="0">
                <a:latin typeface="Comic Sans MS" charset="0"/>
              </a:rPr>
              <a:t>, D. Turner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A. Variola</a:t>
            </a:r>
            <a:r>
              <a:rPr lang="fr-FR" sz="1800" baseline="30000" dirty="0" smtClean="0">
                <a:latin typeface="Comic Sans MS" charset="0"/>
              </a:rPr>
              <a:t>3</a:t>
            </a:r>
            <a:r>
              <a:rPr lang="fr-FR" sz="1800" dirty="0" smtClean="0">
                <a:latin typeface="Comic Sans MS" charset="0"/>
              </a:rPr>
              <a:t>, E. Voutier</a:t>
            </a:r>
            <a:r>
              <a:rPr lang="fr-FR" sz="1800" baseline="30000" dirty="0" smtClean="0">
                <a:latin typeface="Comic Sans MS" charset="0"/>
              </a:rPr>
              <a:t>2,11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Y. Wang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Y. Zhang</a:t>
            </a:r>
            <a:r>
              <a:rPr lang="fr-FR" sz="1800" baseline="30000" dirty="0" smtClean="0">
                <a:latin typeface="Comic Sans MS" charset="0"/>
              </a:rPr>
              <a:t>12</a:t>
            </a:r>
            <a:endParaRPr lang="en-US" sz="1800" baseline="30000" dirty="0" smtClean="0">
              <a:latin typeface="Comic Sans MS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950" y="3559761"/>
            <a:ext cx="89281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Jefferson Lab, Newport News, VA, US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2 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LPSC, Grenoble, France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LAL,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4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Hampton University, Hampton,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5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Idaho State University &amp; IAC, Pocatello, ID, USA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6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North Carolina University, Durham, NC,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7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Old Dominion University, Norfolk, VA, US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8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The College of William &amp; Mary, Williamsburg,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9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University of Virginia, Charlottesville,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10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George Washington University, Washington, DC,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IPN,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12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Rutgers University, Piscataway, NJ,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Virginia Tech, Blacksburg, VA, USA</a:t>
            </a:r>
          </a:p>
        </p:txBody>
      </p:sp>
      <p:sp>
        <p:nvSpPr>
          <p:cNvPr id="349189" name="ZoneTexte 1"/>
          <p:cNvSpPr txBox="1">
            <a:spLocks noChangeArrowheads="1"/>
          </p:cNvSpPr>
          <p:nvPr/>
        </p:nvSpPr>
        <p:spPr bwMode="auto">
          <a:xfrm>
            <a:off x="107950" y="5455682"/>
            <a:ext cx="87143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b="1" i="1" dirty="0" err="1">
                <a:solidFill>
                  <a:srgbClr val="FF0000"/>
                </a:solidFill>
                <a:latin typeface="Arial"/>
                <a:cs typeface="Arial"/>
              </a:rPr>
              <a:t>Many</a:t>
            </a:r>
            <a:r>
              <a:rPr lang="fr-FR" sz="2000" b="1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Arial"/>
                <a:cs typeface="Arial"/>
              </a:rPr>
              <a:t>thanks</a:t>
            </a:r>
            <a:r>
              <a:rPr lang="fr-FR" sz="2000" b="1" i="1" dirty="0">
                <a:solidFill>
                  <a:srgbClr val="FF0000"/>
                </a:solidFill>
                <a:latin typeface="Arial"/>
                <a:cs typeface="Arial"/>
              </a:rPr>
              <a:t>  for </a:t>
            </a:r>
            <a:r>
              <a:rPr lang="fr-FR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support </a:t>
            </a:r>
            <a:r>
              <a:rPr lang="fr-FR" sz="20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from</a:t>
            </a:r>
            <a:r>
              <a:rPr lang="fr-FR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 SLAC E166, DESY, Princeton, </a:t>
            </a:r>
            <a:r>
              <a:rPr lang="fr-FR" sz="20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Cornell</a:t>
            </a:r>
            <a:r>
              <a:rPr lang="fr-FR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, International </a:t>
            </a:r>
            <a:r>
              <a:rPr lang="fr-FR" sz="20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Linear</a:t>
            </a:r>
            <a:r>
              <a:rPr lang="fr-FR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Collider</a:t>
            </a:r>
            <a:r>
              <a:rPr lang="fr-FR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 Project and Jefferson Science Associates</a:t>
            </a:r>
            <a:endParaRPr lang="fr-FR" sz="20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2625686" y="83492"/>
            <a:ext cx="428875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Collaboration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39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625215"/>
            <a:ext cx="7772400" cy="5334000"/>
          </a:xfrm>
        </p:spPr>
        <p:txBody>
          <a:bodyPr/>
          <a:lstStyle/>
          <a:p>
            <a:pPr marL="0" indent="0">
              <a:buNone/>
            </a:pPr>
            <a:r>
              <a:rPr lang="en-US" sz="3200" b="1" i="1" dirty="0" smtClean="0"/>
              <a:t>So how can we use the PEPPo production technique to get positrons and polarized positrons for the 12 GeV Upgrade?</a:t>
            </a:r>
            <a:endParaRPr lang="en-US" sz="3200" b="1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3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e+p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9" y="2742762"/>
            <a:ext cx="4418255" cy="353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1751410" y="813244"/>
            <a:ext cx="559492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R. </a:t>
            </a:r>
            <a:r>
              <a:rPr lang="fr-FR" sz="11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Dollan</a:t>
            </a: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K. </a:t>
            </a:r>
            <a:r>
              <a:rPr lang="fr-FR" sz="11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Laihem</a:t>
            </a: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A. </a:t>
            </a:r>
            <a:r>
              <a:rPr lang="fr-FR" sz="11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Schälicke</a:t>
            </a: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NIM A 559 (2006) 185,</a:t>
            </a:r>
          </a:p>
          <a:p>
            <a:pPr algn="ctr">
              <a:defRPr/>
            </a:pP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J. Dumas, J. </a:t>
            </a:r>
            <a:r>
              <a:rPr lang="fr-FR" sz="11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Grames</a:t>
            </a: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E. </a:t>
            </a:r>
            <a:r>
              <a:rPr lang="fr-FR" sz="11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Voutier</a:t>
            </a: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JPos09, AIP 1160 (2009) 120</a:t>
            </a:r>
          </a:p>
          <a:p>
            <a:pPr algn="ctr">
              <a:defRPr/>
            </a:pP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J. Dumas, </a:t>
            </a:r>
            <a:r>
              <a:rPr lang="fr-FR" sz="11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Doctorate</a:t>
            </a: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1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Thesis</a:t>
            </a:r>
            <a:r>
              <a:rPr lang="fr-FR" sz="11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(2011)</a:t>
            </a:r>
            <a:endParaRPr lang="fr-FR" sz="1100" b="1" dirty="0">
              <a:solidFill>
                <a:srgbClr val="5F5F5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1274"/>
              </p:ext>
            </p:extLst>
          </p:nvPr>
        </p:nvGraphicFramePr>
        <p:xfrm>
          <a:off x="2389737" y="4595751"/>
          <a:ext cx="1450159" cy="81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3" name="…quation" r:id="rId4" imgW="822600" imgH="456840" progId="Equation.3">
                  <p:embed/>
                </p:oleObj>
              </mc:Choice>
              <mc:Fallback>
                <p:oleObj name="…quation" r:id="rId4" imgW="822600" imgH="456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9737" y="4595751"/>
                        <a:ext cx="1450159" cy="8107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er 2"/>
          <p:cNvGrpSpPr/>
          <p:nvPr/>
        </p:nvGrpSpPr>
        <p:grpSpPr>
          <a:xfrm>
            <a:off x="4572000" y="2652168"/>
            <a:ext cx="4458102" cy="3647123"/>
            <a:chOff x="4688198" y="1907823"/>
            <a:chExt cx="4026979" cy="2952328"/>
          </a:xfrm>
        </p:grpSpPr>
        <p:grpSp>
          <p:nvGrpSpPr>
            <p:cNvPr id="6" name="Grouper 15"/>
            <p:cNvGrpSpPr>
              <a:grpSpLocks noChangeAspect="1"/>
            </p:cNvGrpSpPr>
            <p:nvPr/>
          </p:nvGrpSpPr>
          <p:grpSpPr>
            <a:xfrm>
              <a:off x="4688198" y="1907823"/>
              <a:ext cx="3986206" cy="2952328"/>
              <a:chOff x="4324404" y="2362850"/>
              <a:chExt cx="4516437" cy="3665538"/>
            </a:xfrm>
          </p:grpSpPr>
          <p:pic>
            <p:nvPicPr>
              <p:cNvPr id="8" name="Picture 3" descr="logoLPSC2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4077072"/>
                <a:ext cx="863600" cy="414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0" descr="fom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04" y="2362850"/>
                <a:ext cx="4516437" cy="3665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Line 19"/>
              <p:cNvSpPr>
                <a:spLocks noChangeShapeType="1"/>
              </p:cNvSpPr>
              <p:nvPr/>
            </p:nvSpPr>
            <p:spPr bwMode="auto">
              <a:xfrm>
                <a:off x="6651625" y="3308350"/>
                <a:ext cx="0" cy="22812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none" w="lg" len="lg"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" name="Text Box 20"/>
              <p:cNvSpPr txBox="1">
                <a:spLocks noChangeArrowheads="1"/>
              </p:cNvSpPr>
              <p:nvPr/>
            </p:nvSpPr>
            <p:spPr bwMode="auto">
              <a:xfrm>
                <a:off x="5764349" y="5013728"/>
                <a:ext cx="1589563" cy="3439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Optimum </a:t>
                </a:r>
                <a:r>
                  <a:rPr lang="fr-FR" sz="120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fr-FR" sz="1200" err="1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energy</a:t>
                </a:r>
                <a:endParaRPr lang="fr-FR" sz="12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" name="Line 21"/>
              <p:cNvSpPr>
                <a:spLocks noChangeShapeType="1"/>
              </p:cNvSpPr>
              <p:nvPr/>
            </p:nvSpPr>
            <p:spPr bwMode="auto">
              <a:xfrm flipV="1">
                <a:off x="4932363" y="3155950"/>
                <a:ext cx="17240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" name="Text Box 22"/>
              <p:cNvSpPr txBox="1">
                <a:spLocks noChangeArrowheads="1"/>
              </p:cNvSpPr>
              <p:nvPr/>
            </p:nvSpPr>
            <p:spPr bwMode="auto">
              <a:xfrm>
                <a:off x="5034878" y="2890843"/>
                <a:ext cx="934246" cy="6496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Optimum</a:t>
                </a:r>
              </a:p>
              <a:p>
                <a:pPr algn="ctr"/>
                <a:endParaRPr lang="fr-FR" sz="4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algn="ctr"/>
                <a:r>
                  <a:rPr lang="fr-FR" sz="1200" dirty="0" err="1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FoM</a:t>
                </a:r>
                <a:endParaRPr lang="fr-FR" sz="12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7851081" y="1946393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71950" y="1487675"/>
            <a:ext cx="414045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polarization</a:t>
            </a:r>
            <a:r>
              <a:rPr lang="fr-FR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distribution</a:t>
            </a:r>
            <a:r>
              <a:rPr lang="fr-FR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fr-FR" sz="20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generated</a:t>
            </a:r>
            <a:r>
              <a:rPr lang="fr-FR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positrons </a:t>
            </a:r>
            <a:r>
              <a:rPr lang="fr-FR" sz="20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 smtClean="0">
                <a:latin typeface="Arial" charset="0"/>
                <a:ea typeface="Arial" charset="0"/>
                <a:cs typeface="Arial" charset="0"/>
              </a:rPr>
              <a:t>dominated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by </a:t>
            </a:r>
            <a:r>
              <a:rPr lang="fr-FR" sz="2000" b="1" dirty="0" err="1">
                <a:latin typeface="Arial" charset="0"/>
                <a:ea typeface="Arial" charset="0"/>
                <a:cs typeface="Arial" charset="0"/>
              </a:rPr>
              <a:t>low-energy</a:t>
            </a:r>
            <a:r>
              <a:rPr lang="fr-FR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b="1" dirty="0" err="1" smtClean="0">
                <a:latin typeface="Arial" charset="0"/>
                <a:ea typeface="Arial" charset="0"/>
                <a:cs typeface="Arial" charset="0"/>
              </a:rPr>
              <a:t>events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4758095" y="1531381"/>
            <a:ext cx="387973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positron </a:t>
            </a:r>
            <a:r>
              <a:rPr lang="fr-FR" sz="2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at the optimum </a:t>
            </a:r>
            <a:r>
              <a:rPr lang="fr-FR" sz="20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FoM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(P</a:t>
            </a:r>
            <a:r>
              <a:rPr lang="fr-FR" sz="2000" baseline="30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I) </a:t>
            </a:r>
            <a:r>
              <a:rPr lang="fr-FR" sz="20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about </a:t>
            </a:r>
            <a:r>
              <a:rPr lang="fr-FR" sz="2000" b="1" dirty="0" err="1" smtClean="0">
                <a:latin typeface="Arial" charset="0"/>
                <a:ea typeface="Arial" charset="0"/>
                <a:cs typeface="Arial" charset="0"/>
              </a:rPr>
              <a:t>half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of the </a:t>
            </a:r>
            <a:r>
              <a:rPr lang="fr-FR" sz="20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electron</a:t>
            </a:r>
            <a:r>
              <a:rPr lang="fr-FR" sz="20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beam</a:t>
            </a:r>
            <a:r>
              <a:rPr lang="fr-FR" sz="20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fr-FR" sz="2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1319725" y="50095"/>
            <a:ext cx="67537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Figure of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Merit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e.g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fr-FR" altLang="en-US" sz="3200" b="1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fr-FR" altLang="en-US" sz="32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= 60 MeV)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16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Ep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9064"/>
            <a:ext cx="4452237" cy="3010033"/>
          </a:xfrm>
          <a:prstGeom prst="rect">
            <a:avLst/>
          </a:prstGeom>
        </p:spPr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054596" y="773707"/>
            <a:ext cx="70485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b="1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J. Dumas, </a:t>
            </a:r>
            <a:r>
              <a:rPr lang="fr-FR" sz="1400" b="1" dirty="0" err="1" smtClean="0">
                <a:solidFill>
                  <a:srgbClr val="5F5F5F"/>
                </a:solidFill>
                <a:latin typeface="Microsoft Sans Serif" charset="0"/>
                <a:cs typeface="+mn-cs"/>
              </a:rPr>
              <a:t>Doctorate</a:t>
            </a:r>
            <a:r>
              <a:rPr lang="fr-FR" sz="1400" b="1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 </a:t>
            </a:r>
            <a:r>
              <a:rPr lang="fr-FR" sz="1400" b="1" dirty="0" err="1" smtClean="0">
                <a:solidFill>
                  <a:srgbClr val="5F5F5F"/>
                </a:solidFill>
                <a:latin typeface="Microsoft Sans Serif" charset="0"/>
                <a:cs typeface="+mn-cs"/>
              </a:rPr>
              <a:t>Thesis</a:t>
            </a:r>
            <a:r>
              <a:rPr lang="fr-FR" sz="1400" b="1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 (2011)</a:t>
            </a:r>
            <a:endParaRPr lang="fr-FR" sz="1400" b="1" dirty="0">
              <a:solidFill>
                <a:srgbClr val="5F5F5F"/>
              </a:solidFill>
              <a:latin typeface="Microsoft Sans Serif" charset="0"/>
              <a:cs typeface="+mn-cs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86245" y="5666737"/>
            <a:ext cx="858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3333FF"/>
              </a:buClr>
            </a:pPr>
            <a:r>
              <a:rPr lang="fr-FR" sz="2000" dirty="0" err="1" smtClean="0">
                <a:latin typeface="Arial" charset="0"/>
                <a:ea typeface="Arial" charset="0"/>
                <a:cs typeface="Arial" charset="0"/>
              </a:rPr>
              <a:t>Using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fr-FR" sz="2000" b="1" dirty="0" smtClean="0">
                <a:latin typeface="Arial" charset="0"/>
                <a:ea typeface="Arial" charset="0"/>
                <a:cs typeface="Arial" charset="0"/>
              </a:rPr>
              <a:t>100 MeV </a:t>
            </a:r>
            <a:r>
              <a:rPr lang="fr-FR" sz="2000" b="1" dirty="0" err="1" smtClean="0">
                <a:latin typeface="Arial" charset="0"/>
                <a:ea typeface="Arial" charset="0"/>
                <a:cs typeface="Arial" charset="0"/>
              </a:rPr>
              <a:t>electron</a:t>
            </a:r>
            <a:r>
              <a:rPr lang="fr-FR" sz="2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b="1" dirty="0" err="1" smtClean="0">
                <a:latin typeface="Arial" charset="0"/>
                <a:ea typeface="Arial" charset="0"/>
                <a:cs typeface="Arial" charset="0"/>
              </a:rPr>
              <a:t>beam</a:t>
            </a:r>
            <a:r>
              <a:rPr lang="fr-FR" sz="2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and a more </a:t>
            </a:r>
            <a:r>
              <a:rPr lang="fr-FR" sz="2000" dirty="0" err="1" smtClean="0">
                <a:latin typeface="Arial" charset="0"/>
                <a:ea typeface="Arial" charset="0"/>
                <a:cs typeface="Arial" charset="0"/>
              </a:rPr>
              <a:t>realistic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 smtClean="0">
                <a:latin typeface="Arial" charset="0"/>
                <a:ea typeface="Arial" charset="0"/>
                <a:cs typeface="Arial" charset="0"/>
              </a:rPr>
              <a:t>momentum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 spread </a:t>
            </a:r>
            <a:r>
              <a:rPr lang="fr-FR" sz="2000" b="1" dirty="0" err="1" smtClean="0">
                <a:latin typeface="Arial" charset="0"/>
                <a:ea typeface="Arial" charset="0"/>
                <a:cs typeface="Arial" charset="0"/>
              </a:rPr>
              <a:t>dp</a:t>
            </a:r>
            <a:r>
              <a:rPr lang="fr-FR" sz="2000" b="1" dirty="0" smtClean="0">
                <a:latin typeface="Arial" charset="0"/>
                <a:ea typeface="Arial" charset="0"/>
                <a:cs typeface="Arial" charset="0"/>
              </a:rPr>
              <a:t>/p &lt;1%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fr-FR" sz="2000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E ~ 1 MeV)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conversion efficiency is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b="1" dirty="0" smtClean="0">
                <a:latin typeface="Arial" charset="0"/>
                <a:ea typeface="Arial" charset="0"/>
                <a:cs typeface="Arial" charset="0"/>
              </a:rPr>
              <a:t>1-5 x 10</a:t>
            </a:r>
            <a:r>
              <a:rPr lang="fr-FR" sz="2000" b="1" baseline="30000" dirty="0" smtClean="0">
                <a:latin typeface="Arial" charset="0"/>
                <a:ea typeface="Arial" charset="0"/>
                <a:cs typeface="Arial" charset="0"/>
              </a:rPr>
              <a:t>-4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fr-FR" sz="2000" baseline="300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518" y="1109896"/>
            <a:ext cx="9102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In the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10-100 MeV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electron beam energy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one can simulate at the </a:t>
            </a:r>
            <a:r>
              <a:rPr lang="en-US" sz="2000" b="1" dirty="0" err="1" smtClean="0">
                <a:latin typeface="Arial" charset="0"/>
                <a:ea typeface="Arial" charset="0"/>
                <a:cs typeface="Arial" charset="0"/>
              </a:rPr>
              <a:t>FoM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with </a:t>
            </a:r>
            <a:r>
              <a:rPr lang="fr-FR" sz="2000" b="1" dirty="0" err="1" smtClean="0">
                <a:latin typeface="Arial" charset="0"/>
                <a:ea typeface="Arial" charset="0"/>
                <a:cs typeface="Arial" charset="0"/>
              </a:rPr>
              <a:t>dp</a:t>
            </a:r>
            <a:r>
              <a:rPr lang="fr-FR" sz="2000" b="1" dirty="0" smtClean="0">
                <a:latin typeface="Arial" charset="0"/>
                <a:ea typeface="Arial" charset="0"/>
                <a:cs typeface="Arial" charset="0"/>
              </a:rPr>
              <a:t>/p &lt; 10</a:t>
            </a:r>
            <a:r>
              <a:rPr lang="fr-FR" sz="2000" b="1" dirty="0">
                <a:latin typeface="Arial" charset="0"/>
                <a:ea typeface="Arial" charset="0"/>
                <a:cs typeface="Arial" charset="0"/>
              </a:rPr>
              <a:t>%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r-FR" sz="2000" b="1" dirty="0" smtClean="0">
                <a:latin typeface="Arial" charset="0"/>
                <a:ea typeface="Arial" charset="0"/>
                <a:cs typeface="Arial" charset="0"/>
              </a:rPr>
              <a:t>angle&lt;10</a:t>
            </a:r>
            <a:r>
              <a:rPr lang="en-US" sz="2000" b="1" dirty="0" smtClean="0"/>
              <a:t>°</a:t>
            </a:r>
            <a:endParaRPr lang="is-I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Clr>
                <a:srgbClr val="990099"/>
              </a:buClr>
              <a:buFont typeface="Wingdings" charset="2"/>
              <a:buChar char="ü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conversion efficiency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</a:rPr>
              <a:t>e)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varies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from about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sz="2000" b="1" baseline="30000" dirty="0" smtClean="0">
                <a:latin typeface="Arial" charset="0"/>
                <a:ea typeface="Arial" charset="0"/>
                <a:cs typeface="Arial" charset="0"/>
              </a:rPr>
              <a:t>-5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- 10</a:t>
            </a:r>
            <a:r>
              <a:rPr lang="en-US" sz="2000" b="1" baseline="30000" dirty="0" smtClean="0">
                <a:latin typeface="Arial" charset="0"/>
                <a:ea typeface="Arial" charset="0"/>
                <a:cs typeface="Arial" charset="0"/>
              </a:rPr>
              <a:t>-3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b="1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b="1" baseline="30000" dirty="0" smtClean="0">
                <a:latin typeface="Arial" charset="0"/>
                <a:ea typeface="Arial" charset="0"/>
                <a:cs typeface="Arial" charset="0"/>
              </a:rPr>
              <a:t>-</a:t>
            </a:r>
          </a:p>
          <a:p>
            <a:pPr marL="800100" lvl="1" indent="-342900">
              <a:buClr>
                <a:srgbClr val="990099"/>
              </a:buClr>
              <a:buFont typeface="Wingdings" charset="2"/>
              <a:buChar char="ü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electron polarization transfer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is “flat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” ~75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% 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at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FoM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147985" y="14467"/>
            <a:ext cx="88617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Using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the 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Electron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Injector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8" name="Image 3" descr="Po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237" y="2468642"/>
            <a:ext cx="4565155" cy="307045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39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7000" y="88900"/>
            <a:ext cx="8801100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One Concept for a Dedicated e</a:t>
            </a:r>
            <a:r>
              <a:rPr lang="en-US" baseline="30000" dirty="0" smtClean="0">
                <a:solidFill>
                  <a:srgbClr val="000000"/>
                </a:solidFill>
              </a:rPr>
              <a:t>+</a:t>
            </a:r>
            <a:r>
              <a:rPr lang="en-US" dirty="0" smtClean="0">
                <a:solidFill>
                  <a:srgbClr val="000000"/>
                </a:solidFill>
              </a:rPr>
              <a:t> Source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00" y="4980258"/>
            <a:ext cx="91440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990099"/>
              </a:buClr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What are some requirements for a </a:t>
            </a:r>
            <a:r>
              <a:rPr lang="en-US" b="1" dirty="0" smtClean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100 MeV electron beam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to generate a 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positron beam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with 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intensity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b="1" baseline="-25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&gt; 100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nA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polarization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&gt; 65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%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(at max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FoM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 ?</a:t>
            </a:r>
          </a:p>
          <a:p>
            <a:pPr algn="just">
              <a:buClr>
                <a:srgbClr val="990099"/>
              </a:buClr>
              <a:defRPr/>
            </a:pPr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 algn="just">
              <a:buClr>
                <a:srgbClr val="990099"/>
              </a:buClr>
              <a:buFont typeface="Wingdings" charset="2"/>
              <a:buChar char="Ø"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Collecting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e+ at 60 MeV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with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~10</a:t>
            </a:r>
            <a:r>
              <a:rPr lang="en-US" b="1" baseline="30000" dirty="0" smtClean="0">
                <a:latin typeface="Arial" charset="0"/>
                <a:ea typeface="Arial" charset="0"/>
                <a:cs typeface="Arial" charset="0"/>
              </a:rPr>
              <a:t>-4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="1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/e</a:t>
            </a:r>
            <a:r>
              <a:rPr lang="en-US" b="1" baseline="300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efficiency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suggests ~1 mA polarized electron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beam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and a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high power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conversion target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(typ. &gt;10% in target).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7000" y="3017517"/>
            <a:ext cx="7993838" cy="1920240"/>
            <a:chOff x="-73765" y="4389117"/>
            <a:chExt cx="7993838" cy="1920240"/>
          </a:xfrm>
        </p:grpSpPr>
        <p:grpSp>
          <p:nvGrpSpPr>
            <p:cNvPr id="9" name="Group 8"/>
            <p:cNvGrpSpPr/>
            <p:nvPr/>
          </p:nvGrpSpPr>
          <p:grpSpPr>
            <a:xfrm>
              <a:off x="-73765" y="4389117"/>
              <a:ext cx="7993838" cy="1920240"/>
              <a:chOff x="-73765" y="4389117"/>
              <a:chExt cx="7993838" cy="1920240"/>
            </a:xfrm>
          </p:grpSpPr>
          <p:pic>
            <p:nvPicPr>
              <p:cNvPr id="2" name="Picture 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529" b="12832"/>
              <a:stretch/>
            </p:blipFill>
            <p:spPr bwMode="auto">
              <a:xfrm>
                <a:off x="1917700" y="4389117"/>
                <a:ext cx="6002373" cy="1920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-73765" y="4632234"/>
                <a:ext cx="151129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1C28FF"/>
                    </a:solidFill>
                    <a:latin typeface="Arial" charset="0"/>
                    <a:ea typeface="Arial" charset="0"/>
                    <a:cs typeface="Arial" charset="0"/>
                  </a:rPr>
                  <a:t>Existing</a:t>
                </a:r>
              </a:p>
              <a:p>
                <a:pPr algn="ctr"/>
                <a:r>
                  <a:rPr lang="en-US" b="1" dirty="0" smtClean="0">
                    <a:solidFill>
                      <a:srgbClr val="1C28FF"/>
                    </a:solidFill>
                    <a:latin typeface="Arial" charset="0"/>
                    <a:ea typeface="Arial" charset="0"/>
                    <a:cs typeface="Arial" charset="0"/>
                  </a:rPr>
                  <a:t>CEBAF</a:t>
                </a:r>
              </a:p>
              <a:p>
                <a:pPr algn="ctr"/>
                <a:r>
                  <a:rPr lang="en-US" b="1" dirty="0" smtClean="0">
                    <a:solidFill>
                      <a:srgbClr val="1C28FF"/>
                    </a:solidFill>
                    <a:latin typeface="Arial" charset="0"/>
                    <a:ea typeface="Arial" charset="0"/>
                    <a:cs typeface="Arial" charset="0"/>
                  </a:rPr>
                  <a:t>Electron</a:t>
                </a:r>
              </a:p>
              <a:p>
                <a:pPr algn="ctr"/>
                <a:r>
                  <a:rPr lang="en-US" b="1" dirty="0" smtClean="0">
                    <a:solidFill>
                      <a:srgbClr val="1C28FF"/>
                    </a:solidFill>
                    <a:latin typeface="Arial" charset="0"/>
                    <a:ea typeface="Arial" charset="0"/>
                    <a:cs typeface="Arial" charset="0"/>
                  </a:rPr>
                  <a:t>Injector</a:t>
                </a:r>
                <a:endParaRPr lang="en-US" b="1" dirty="0">
                  <a:solidFill>
                    <a:srgbClr val="1C28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0" name="Striped Right Arrow 9"/>
            <p:cNvSpPr/>
            <p:nvPr/>
          </p:nvSpPr>
          <p:spPr bwMode="auto">
            <a:xfrm>
              <a:off x="1225548" y="5054599"/>
              <a:ext cx="571500" cy="355600"/>
            </a:xfrm>
            <a:prstGeom prst="stripedRightArrow">
              <a:avLst/>
            </a:prstGeom>
            <a:solidFill>
              <a:srgbClr val="1C2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80282" y="1558977"/>
            <a:ext cx="4796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Start with the existing CEBAF Injector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62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7000" y="88900"/>
            <a:ext cx="8801100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One Concept for a Dedicated e</a:t>
            </a:r>
            <a:r>
              <a:rPr lang="en-US" baseline="30000" dirty="0" smtClean="0">
                <a:solidFill>
                  <a:srgbClr val="000000"/>
                </a:solidFill>
              </a:rPr>
              <a:t>+</a:t>
            </a:r>
            <a:r>
              <a:rPr lang="en-US" dirty="0" smtClean="0">
                <a:solidFill>
                  <a:srgbClr val="000000"/>
                </a:solidFill>
              </a:rPr>
              <a:t> Source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00" y="4980258"/>
            <a:ext cx="91440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990099"/>
              </a:buClr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What are some requirements for a </a:t>
            </a:r>
            <a:r>
              <a:rPr lang="en-US" b="1" dirty="0" smtClean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100 MeV electron beam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to generate a 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positron beam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with 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intensity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b="1" baseline="-25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&gt; 100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nA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polarization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&gt; 65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%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(at max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FoM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 ?</a:t>
            </a:r>
          </a:p>
          <a:p>
            <a:pPr algn="just">
              <a:buClr>
                <a:srgbClr val="990099"/>
              </a:buClr>
              <a:defRPr/>
            </a:pPr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 algn="just">
              <a:buClr>
                <a:srgbClr val="990099"/>
              </a:buClr>
              <a:buFont typeface="Wingdings" charset="2"/>
              <a:buChar char="Ø"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Collecting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e+ at 60 MeV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with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~10</a:t>
            </a:r>
            <a:r>
              <a:rPr lang="en-US" b="1" baseline="30000" dirty="0" smtClean="0">
                <a:latin typeface="Arial" charset="0"/>
                <a:ea typeface="Arial" charset="0"/>
                <a:cs typeface="Arial" charset="0"/>
              </a:rPr>
              <a:t>-4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="1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/e</a:t>
            </a:r>
            <a:r>
              <a:rPr lang="en-US" b="1" baseline="300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efficiency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suggests ~1 mA polarized electron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beam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and a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high power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conversion target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(typ. &gt;10% in target).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7000" y="849124"/>
            <a:ext cx="8691445" cy="4065776"/>
            <a:chOff x="-73765" y="2220724"/>
            <a:chExt cx="8691445" cy="4065776"/>
          </a:xfrm>
        </p:grpSpPr>
        <p:grpSp>
          <p:nvGrpSpPr>
            <p:cNvPr id="9" name="Group 8"/>
            <p:cNvGrpSpPr/>
            <p:nvPr/>
          </p:nvGrpSpPr>
          <p:grpSpPr>
            <a:xfrm>
              <a:off x="-73765" y="2220724"/>
              <a:ext cx="8691445" cy="4065776"/>
              <a:chOff x="-73765" y="2220724"/>
              <a:chExt cx="8691445" cy="4065776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917700" y="2220724"/>
                <a:ext cx="6699980" cy="4065776"/>
                <a:chOff x="965200" y="2303722"/>
                <a:chExt cx="7910216" cy="4051300"/>
              </a:xfrm>
            </p:grpSpPr>
            <p:pic>
              <p:nvPicPr>
                <p:cNvPr id="2" name="Picture 1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44" b="13307"/>
                <a:stretch/>
              </p:blipFill>
              <p:spPr bwMode="auto">
                <a:xfrm>
                  <a:off x="965200" y="2303722"/>
                  <a:ext cx="7086600" cy="4051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6420899" y="3683041"/>
                  <a:ext cx="245451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 smtClean="0"/>
                    <a:t>Concept S. </a:t>
                  </a:r>
                  <a:r>
                    <a:rPr lang="en-US" i="1" dirty="0" err="1" smtClean="0"/>
                    <a:t>Golge</a:t>
                  </a:r>
                  <a:r>
                    <a:rPr lang="en-US" i="1" dirty="0" smtClean="0"/>
                    <a:t> Thesis</a:t>
                  </a:r>
                </a:p>
                <a:p>
                  <a:r>
                    <a:rPr lang="en-US" i="1" dirty="0" smtClean="0"/>
                    <a:t>Drawing A. </a:t>
                  </a:r>
                  <a:r>
                    <a:rPr lang="en-US" i="1" dirty="0" err="1" smtClean="0"/>
                    <a:t>Freyberger</a:t>
                  </a:r>
                  <a:endParaRPr lang="en-US" i="1" dirty="0"/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-73765" y="4632234"/>
                <a:ext cx="151129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1C28FF"/>
                    </a:solidFill>
                    <a:latin typeface="Arial" charset="0"/>
                    <a:ea typeface="Arial" charset="0"/>
                    <a:cs typeface="Arial" charset="0"/>
                  </a:rPr>
                  <a:t>Existing</a:t>
                </a:r>
              </a:p>
              <a:p>
                <a:pPr algn="ctr"/>
                <a:r>
                  <a:rPr lang="en-US" b="1" dirty="0" smtClean="0">
                    <a:solidFill>
                      <a:srgbClr val="1C28FF"/>
                    </a:solidFill>
                    <a:latin typeface="Arial" charset="0"/>
                    <a:ea typeface="Arial" charset="0"/>
                    <a:cs typeface="Arial" charset="0"/>
                  </a:rPr>
                  <a:t>CEBAF</a:t>
                </a:r>
              </a:p>
              <a:p>
                <a:pPr algn="ctr"/>
                <a:r>
                  <a:rPr lang="en-US" b="1" dirty="0" smtClean="0">
                    <a:solidFill>
                      <a:srgbClr val="1C28FF"/>
                    </a:solidFill>
                    <a:latin typeface="Arial" charset="0"/>
                    <a:ea typeface="Arial" charset="0"/>
                    <a:cs typeface="Arial" charset="0"/>
                  </a:rPr>
                  <a:t>Electron</a:t>
                </a:r>
              </a:p>
              <a:p>
                <a:pPr algn="ctr"/>
                <a:r>
                  <a:rPr lang="en-US" b="1" dirty="0" smtClean="0">
                    <a:solidFill>
                      <a:srgbClr val="1C28FF"/>
                    </a:solidFill>
                    <a:latin typeface="Arial" charset="0"/>
                    <a:ea typeface="Arial" charset="0"/>
                    <a:cs typeface="Arial" charset="0"/>
                  </a:rPr>
                  <a:t>Injector</a:t>
                </a:r>
                <a:endParaRPr lang="en-US" b="1" dirty="0">
                  <a:solidFill>
                    <a:srgbClr val="1C28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61877" y="3004807"/>
                <a:ext cx="159997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Build a Second Injector Dedicated to Positrons</a:t>
                </a:r>
                <a:endParaRPr lang="en-US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0" name="Striped Right Arrow 9"/>
            <p:cNvSpPr/>
            <p:nvPr/>
          </p:nvSpPr>
          <p:spPr bwMode="auto">
            <a:xfrm>
              <a:off x="1225548" y="5054599"/>
              <a:ext cx="571500" cy="355600"/>
            </a:xfrm>
            <a:prstGeom prst="stripedRightArrow">
              <a:avLst/>
            </a:prstGeom>
            <a:solidFill>
              <a:srgbClr val="1C2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Striped Right Arrow 10"/>
            <p:cNvSpPr/>
            <p:nvPr/>
          </p:nvSpPr>
          <p:spPr bwMode="auto">
            <a:xfrm>
              <a:off x="1278782" y="3459861"/>
              <a:ext cx="571500" cy="355600"/>
            </a:xfrm>
            <a:prstGeom prst="striped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33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0106" y="840659"/>
            <a:ext cx="8723675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Polarized Electrons have supported some of the highest impact results from the JLab program:</a:t>
            </a:r>
          </a:p>
          <a:p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strangeness distribution in the nucleon (HAPPEX and G0)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Precision Tests of the Standard Model 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 of the neutron skin in 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Polarization transfer measurement of G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/G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for the proton</a:t>
            </a:r>
          </a:p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Positron beams provide a key tool for further pushing the precision of electron scattering experiments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of e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with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tests our understanding of two photon effects</a:t>
            </a:r>
          </a:p>
          <a:p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Polarized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positrons will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Expand the nature of these tests (e.g. for G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/G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via polarization transfer)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Provide an essential tool for unraveling nucleon structure through the measurement of charge-sensitive GPDs, 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Many more ideas to be discussed at this workshop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They are also of great interest for condensed matter physics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2021984" y="45528"/>
            <a:ext cx="52405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Why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Positrons?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516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58992"/>
            <a:ext cx="9040760" cy="914400"/>
          </a:xfrm>
        </p:spPr>
        <p:txBody>
          <a:bodyPr>
            <a:normAutofit/>
          </a:bodyPr>
          <a:lstStyle/>
          <a:p>
            <a:r>
              <a:rPr lang="en-US" b="0" dirty="0" smtClean="0"/>
              <a:t>An Alternate Approach Using the CEBAF Injector</a:t>
            </a:r>
            <a:endParaRPr lang="en-US" b="0" dirty="0"/>
          </a:p>
        </p:txBody>
      </p:sp>
      <p:grpSp>
        <p:nvGrpSpPr>
          <p:cNvPr id="4" name="Group 110"/>
          <p:cNvGrpSpPr>
            <a:grpSpLocks/>
          </p:cNvGrpSpPr>
          <p:nvPr/>
        </p:nvGrpSpPr>
        <p:grpSpPr bwMode="auto">
          <a:xfrm>
            <a:off x="338138" y="2608468"/>
            <a:ext cx="8577263" cy="1968812"/>
            <a:chOff x="338138" y="2609045"/>
            <a:chExt cx="8577263" cy="1968500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338138" y="2609045"/>
              <a:ext cx="8577263" cy="1968500"/>
              <a:chOff x="199" y="2000"/>
              <a:chExt cx="5403" cy="1240"/>
            </a:xfrm>
          </p:grpSpPr>
          <p:sp>
            <p:nvSpPr>
              <p:cNvPr id="1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99" y="2000"/>
                <a:ext cx="5362" cy="1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pic>
            <p:nvPicPr>
              <p:cNvPr id="19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841" y="2158"/>
                <a:ext cx="126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67" y="2106"/>
                <a:ext cx="15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Freeform 7"/>
              <p:cNvSpPr>
                <a:spLocks/>
              </p:cNvSpPr>
              <p:nvPr/>
            </p:nvSpPr>
            <p:spPr bwMode="auto">
              <a:xfrm>
                <a:off x="4877" y="2116"/>
                <a:ext cx="132" cy="124"/>
              </a:xfrm>
              <a:custGeom>
                <a:avLst/>
                <a:gdLst>
                  <a:gd name="T0" fmla="*/ 92 w 132"/>
                  <a:gd name="T1" fmla="*/ 124 h 124"/>
                  <a:gd name="T2" fmla="*/ 0 w 132"/>
                  <a:gd name="T3" fmla="*/ 72 h 124"/>
                  <a:gd name="T4" fmla="*/ 42 w 132"/>
                  <a:gd name="T5" fmla="*/ 0 h 124"/>
                  <a:gd name="T6" fmla="*/ 132 w 132"/>
                  <a:gd name="T7" fmla="*/ 50 h 124"/>
                  <a:gd name="T8" fmla="*/ 92 w 132"/>
                  <a:gd name="T9" fmla="*/ 124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124"/>
                  <a:gd name="T17" fmla="*/ 132 w 132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124">
                    <a:moveTo>
                      <a:pt x="92" y="124"/>
                    </a:moveTo>
                    <a:lnTo>
                      <a:pt x="0" y="72"/>
                    </a:lnTo>
                    <a:lnTo>
                      <a:pt x="42" y="0"/>
                    </a:lnTo>
                    <a:lnTo>
                      <a:pt x="132" y="50"/>
                    </a:lnTo>
                    <a:lnTo>
                      <a:pt x="92" y="124"/>
                    </a:lnTo>
                    <a:close/>
                  </a:path>
                </a:pathLst>
              </a:custGeom>
              <a:noFill/>
              <a:ln w="2">
                <a:solidFill>
                  <a:srgbClr val="33A0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Rectangle 8"/>
              <p:cNvSpPr>
                <a:spLocks noChangeArrowheads="1"/>
              </p:cNvSpPr>
              <p:nvPr/>
            </p:nvSpPr>
            <p:spPr bwMode="auto">
              <a:xfrm>
                <a:off x="1425" y="2190"/>
                <a:ext cx="37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 dirty="0">
                    <a:solidFill>
                      <a:srgbClr val="000000"/>
                    </a:solidFill>
                    <a:latin typeface="Helvetica" pitchFamily="34" charset="0"/>
                  </a:rPr>
                  <a:t>Chopper</a:t>
                </a:r>
                <a:endParaRPr lang="en-US" dirty="0"/>
              </a:p>
            </p:txBody>
          </p:sp>
          <p:sp>
            <p:nvSpPr>
              <p:cNvPr id="23" name="Freeform 9"/>
              <p:cNvSpPr>
                <a:spLocks/>
              </p:cNvSpPr>
              <p:nvPr/>
            </p:nvSpPr>
            <p:spPr bwMode="auto">
              <a:xfrm>
                <a:off x="337" y="2308"/>
                <a:ext cx="384" cy="296"/>
              </a:xfrm>
              <a:custGeom>
                <a:avLst/>
                <a:gdLst>
                  <a:gd name="T0" fmla="*/ 384 w 384"/>
                  <a:gd name="T1" fmla="*/ 296 h 296"/>
                  <a:gd name="T2" fmla="*/ 0 w 384"/>
                  <a:gd name="T3" fmla="*/ 0 h 296"/>
                  <a:gd name="T4" fmla="*/ 384 w 384"/>
                  <a:gd name="T5" fmla="*/ 296 h 296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96"/>
                  <a:gd name="T11" fmla="*/ 384 w 384"/>
                  <a:gd name="T12" fmla="*/ 296 h 2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96">
                    <a:moveTo>
                      <a:pt x="384" y="296"/>
                    </a:moveTo>
                    <a:lnTo>
                      <a:pt x="0" y="0"/>
                    </a:lnTo>
                    <a:lnTo>
                      <a:pt x="384" y="2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" name="Line 10"/>
              <p:cNvSpPr>
                <a:spLocks noChangeShapeType="1"/>
              </p:cNvSpPr>
              <p:nvPr/>
            </p:nvSpPr>
            <p:spPr bwMode="auto">
              <a:xfrm flipH="1" flipV="1">
                <a:off x="337" y="2308"/>
                <a:ext cx="384" cy="296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" name="Freeform 11"/>
              <p:cNvSpPr>
                <a:spLocks/>
              </p:cNvSpPr>
              <p:nvPr/>
            </p:nvSpPr>
            <p:spPr bwMode="auto">
              <a:xfrm>
                <a:off x="1601" y="2318"/>
                <a:ext cx="3952" cy="290"/>
              </a:xfrm>
              <a:custGeom>
                <a:avLst/>
                <a:gdLst>
                  <a:gd name="T0" fmla="*/ 3952 w 3952"/>
                  <a:gd name="T1" fmla="*/ 290 h 290"/>
                  <a:gd name="T2" fmla="*/ 3792 w 3952"/>
                  <a:gd name="T3" fmla="*/ 290 h 290"/>
                  <a:gd name="T4" fmla="*/ 3646 w 3952"/>
                  <a:gd name="T5" fmla="*/ 0 h 290"/>
                  <a:gd name="T6" fmla="*/ 3264 w 3952"/>
                  <a:gd name="T7" fmla="*/ 0 h 290"/>
                  <a:gd name="T8" fmla="*/ 3108 w 3952"/>
                  <a:gd name="T9" fmla="*/ 286 h 290"/>
                  <a:gd name="T10" fmla="*/ 0 w 3952"/>
                  <a:gd name="T11" fmla="*/ 286 h 290"/>
                  <a:gd name="T12" fmla="*/ 3952 w 3952"/>
                  <a:gd name="T13" fmla="*/ 290 h 2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52"/>
                  <a:gd name="T22" fmla="*/ 0 h 290"/>
                  <a:gd name="T23" fmla="*/ 3952 w 3952"/>
                  <a:gd name="T24" fmla="*/ 290 h 2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52" h="290">
                    <a:moveTo>
                      <a:pt x="3952" y="290"/>
                    </a:moveTo>
                    <a:lnTo>
                      <a:pt x="3792" y="290"/>
                    </a:lnTo>
                    <a:lnTo>
                      <a:pt x="3646" y="0"/>
                    </a:lnTo>
                    <a:lnTo>
                      <a:pt x="3264" y="0"/>
                    </a:lnTo>
                    <a:lnTo>
                      <a:pt x="3108" y="286"/>
                    </a:lnTo>
                    <a:lnTo>
                      <a:pt x="0" y="286"/>
                    </a:lnTo>
                    <a:lnTo>
                      <a:pt x="3952" y="29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" name="Freeform 12"/>
              <p:cNvSpPr>
                <a:spLocks/>
              </p:cNvSpPr>
              <p:nvPr/>
            </p:nvSpPr>
            <p:spPr bwMode="auto">
              <a:xfrm>
                <a:off x="1601" y="2318"/>
                <a:ext cx="3952" cy="290"/>
              </a:xfrm>
              <a:custGeom>
                <a:avLst/>
                <a:gdLst>
                  <a:gd name="T0" fmla="*/ 3952 w 3952"/>
                  <a:gd name="T1" fmla="*/ 290 h 290"/>
                  <a:gd name="T2" fmla="*/ 3792 w 3952"/>
                  <a:gd name="T3" fmla="*/ 290 h 290"/>
                  <a:gd name="T4" fmla="*/ 3646 w 3952"/>
                  <a:gd name="T5" fmla="*/ 0 h 290"/>
                  <a:gd name="T6" fmla="*/ 3264 w 3952"/>
                  <a:gd name="T7" fmla="*/ 0 h 290"/>
                  <a:gd name="T8" fmla="*/ 3108 w 3952"/>
                  <a:gd name="T9" fmla="*/ 286 h 290"/>
                  <a:gd name="T10" fmla="*/ 0 w 3952"/>
                  <a:gd name="T11" fmla="*/ 286 h 2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52"/>
                  <a:gd name="T19" fmla="*/ 0 h 290"/>
                  <a:gd name="T20" fmla="*/ 3952 w 3952"/>
                  <a:gd name="T21" fmla="*/ 290 h 2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52" h="290">
                    <a:moveTo>
                      <a:pt x="3952" y="290"/>
                    </a:moveTo>
                    <a:lnTo>
                      <a:pt x="3792" y="290"/>
                    </a:lnTo>
                    <a:lnTo>
                      <a:pt x="3646" y="0"/>
                    </a:lnTo>
                    <a:lnTo>
                      <a:pt x="3264" y="0"/>
                    </a:lnTo>
                    <a:lnTo>
                      <a:pt x="3108" y="286"/>
                    </a:lnTo>
                    <a:lnTo>
                      <a:pt x="0" y="286"/>
                    </a:lnTo>
                  </a:path>
                </a:pathLst>
              </a:cu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Line 13"/>
              <p:cNvSpPr>
                <a:spLocks noChangeShapeType="1"/>
              </p:cNvSpPr>
              <p:nvPr/>
            </p:nvSpPr>
            <p:spPr bwMode="auto">
              <a:xfrm>
                <a:off x="271" y="2604"/>
                <a:ext cx="1" cy="1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Line 14"/>
              <p:cNvSpPr>
                <a:spLocks noChangeShapeType="1"/>
              </p:cNvSpPr>
              <p:nvPr/>
            </p:nvSpPr>
            <p:spPr bwMode="auto">
              <a:xfrm>
                <a:off x="271" y="2604"/>
                <a:ext cx="1" cy="1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9" name="Freeform 15"/>
              <p:cNvSpPr>
                <a:spLocks/>
              </p:cNvSpPr>
              <p:nvPr/>
            </p:nvSpPr>
            <p:spPr bwMode="auto">
              <a:xfrm>
                <a:off x="337" y="2604"/>
                <a:ext cx="384" cy="296"/>
              </a:xfrm>
              <a:custGeom>
                <a:avLst/>
                <a:gdLst>
                  <a:gd name="T0" fmla="*/ 384 w 384"/>
                  <a:gd name="T1" fmla="*/ 0 h 296"/>
                  <a:gd name="T2" fmla="*/ 0 w 384"/>
                  <a:gd name="T3" fmla="*/ 296 h 296"/>
                  <a:gd name="T4" fmla="*/ 384 w 384"/>
                  <a:gd name="T5" fmla="*/ 0 h 296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96"/>
                  <a:gd name="T11" fmla="*/ 384 w 384"/>
                  <a:gd name="T12" fmla="*/ 296 h 2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96">
                    <a:moveTo>
                      <a:pt x="384" y="0"/>
                    </a:moveTo>
                    <a:lnTo>
                      <a:pt x="0" y="296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" name="Freeform 17"/>
              <p:cNvSpPr>
                <a:spLocks/>
              </p:cNvSpPr>
              <p:nvPr/>
            </p:nvSpPr>
            <p:spPr bwMode="auto">
              <a:xfrm>
                <a:off x="203" y="2180"/>
                <a:ext cx="258" cy="250"/>
              </a:xfrm>
              <a:custGeom>
                <a:avLst/>
                <a:gdLst>
                  <a:gd name="T0" fmla="*/ 158 w 258"/>
                  <a:gd name="T1" fmla="*/ 250 h 250"/>
                  <a:gd name="T2" fmla="*/ 0 w 258"/>
                  <a:gd name="T3" fmla="*/ 132 h 250"/>
                  <a:gd name="T4" fmla="*/ 100 w 258"/>
                  <a:gd name="T5" fmla="*/ 0 h 250"/>
                  <a:gd name="T6" fmla="*/ 258 w 258"/>
                  <a:gd name="T7" fmla="*/ 118 h 250"/>
                  <a:gd name="T8" fmla="*/ 158 w 258"/>
                  <a:gd name="T9" fmla="*/ 250 h 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250"/>
                  <a:gd name="T17" fmla="*/ 258 w 258"/>
                  <a:gd name="T18" fmla="*/ 250 h 2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250">
                    <a:moveTo>
                      <a:pt x="158" y="250"/>
                    </a:moveTo>
                    <a:lnTo>
                      <a:pt x="0" y="132"/>
                    </a:lnTo>
                    <a:lnTo>
                      <a:pt x="100" y="0"/>
                    </a:lnTo>
                    <a:lnTo>
                      <a:pt x="258" y="118"/>
                    </a:lnTo>
                    <a:lnTo>
                      <a:pt x="158" y="250"/>
                    </a:lnTo>
                    <a:close/>
                  </a:path>
                </a:pathLst>
              </a:custGeom>
              <a:solidFill>
                <a:srgbClr val="33A02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" name="Freeform 19"/>
              <p:cNvSpPr>
                <a:spLocks/>
              </p:cNvSpPr>
              <p:nvPr/>
            </p:nvSpPr>
            <p:spPr bwMode="auto">
              <a:xfrm>
                <a:off x="1551" y="2396"/>
                <a:ext cx="100" cy="418"/>
              </a:xfrm>
              <a:custGeom>
                <a:avLst/>
                <a:gdLst>
                  <a:gd name="T0" fmla="*/ 100 w 100"/>
                  <a:gd name="T1" fmla="*/ 208 h 418"/>
                  <a:gd name="T2" fmla="*/ 100 w 100"/>
                  <a:gd name="T3" fmla="*/ 208 h 418"/>
                  <a:gd name="T4" fmla="*/ 98 w 100"/>
                  <a:gd name="T5" fmla="*/ 250 h 418"/>
                  <a:gd name="T6" fmla="*/ 96 w 100"/>
                  <a:gd name="T7" fmla="*/ 290 h 418"/>
                  <a:gd name="T8" fmla="*/ 90 w 100"/>
                  <a:gd name="T9" fmla="*/ 326 h 418"/>
                  <a:gd name="T10" fmla="*/ 84 w 100"/>
                  <a:gd name="T11" fmla="*/ 356 h 418"/>
                  <a:gd name="T12" fmla="*/ 78 w 100"/>
                  <a:gd name="T13" fmla="*/ 382 h 418"/>
                  <a:gd name="T14" fmla="*/ 70 w 100"/>
                  <a:gd name="T15" fmla="*/ 400 h 418"/>
                  <a:gd name="T16" fmla="*/ 64 w 100"/>
                  <a:gd name="T17" fmla="*/ 408 h 418"/>
                  <a:gd name="T18" fmla="*/ 60 w 100"/>
                  <a:gd name="T19" fmla="*/ 412 h 418"/>
                  <a:gd name="T20" fmla="*/ 56 w 100"/>
                  <a:gd name="T21" fmla="*/ 416 h 418"/>
                  <a:gd name="T22" fmla="*/ 50 w 100"/>
                  <a:gd name="T23" fmla="*/ 418 h 418"/>
                  <a:gd name="T24" fmla="*/ 50 w 100"/>
                  <a:gd name="T25" fmla="*/ 418 h 418"/>
                  <a:gd name="T26" fmla="*/ 44 w 100"/>
                  <a:gd name="T27" fmla="*/ 416 h 418"/>
                  <a:gd name="T28" fmla="*/ 40 w 100"/>
                  <a:gd name="T29" fmla="*/ 412 h 418"/>
                  <a:gd name="T30" fmla="*/ 36 w 100"/>
                  <a:gd name="T31" fmla="*/ 408 h 418"/>
                  <a:gd name="T32" fmla="*/ 30 w 100"/>
                  <a:gd name="T33" fmla="*/ 400 h 418"/>
                  <a:gd name="T34" fmla="*/ 22 w 100"/>
                  <a:gd name="T35" fmla="*/ 382 h 418"/>
                  <a:gd name="T36" fmla="*/ 16 w 100"/>
                  <a:gd name="T37" fmla="*/ 356 h 418"/>
                  <a:gd name="T38" fmla="*/ 10 w 100"/>
                  <a:gd name="T39" fmla="*/ 326 h 418"/>
                  <a:gd name="T40" fmla="*/ 4 w 100"/>
                  <a:gd name="T41" fmla="*/ 290 h 418"/>
                  <a:gd name="T42" fmla="*/ 2 w 100"/>
                  <a:gd name="T43" fmla="*/ 250 h 418"/>
                  <a:gd name="T44" fmla="*/ 0 w 100"/>
                  <a:gd name="T45" fmla="*/ 208 h 418"/>
                  <a:gd name="T46" fmla="*/ 0 w 100"/>
                  <a:gd name="T47" fmla="*/ 208 h 418"/>
                  <a:gd name="T48" fmla="*/ 2 w 100"/>
                  <a:gd name="T49" fmla="*/ 166 h 418"/>
                  <a:gd name="T50" fmla="*/ 4 w 100"/>
                  <a:gd name="T51" fmla="*/ 128 h 418"/>
                  <a:gd name="T52" fmla="*/ 10 w 100"/>
                  <a:gd name="T53" fmla="*/ 92 h 418"/>
                  <a:gd name="T54" fmla="*/ 16 w 100"/>
                  <a:gd name="T55" fmla="*/ 60 h 418"/>
                  <a:gd name="T56" fmla="*/ 22 w 100"/>
                  <a:gd name="T57" fmla="*/ 36 h 418"/>
                  <a:gd name="T58" fmla="*/ 30 w 100"/>
                  <a:gd name="T59" fmla="*/ 16 h 418"/>
                  <a:gd name="T60" fmla="*/ 36 w 100"/>
                  <a:gd name="T61" fmla="*/ 10 h 418"/>
                  <a:gd name="T62" fmla="*/ 40 w 100"/>
                  <a:gd name="T63" fmla="*/ 4 h 418"/>
                  <a:gd name="T64" fmla="*/ 44 w 100"/>
                  <a:gd name="T65" fmla="*/ 0 h 418"/>
                  <a:gd name="T66" fmla="*/ 50 w 100"/>
                  <a:gd name="T67" fmla="*/ 0 h 418"/>
                  <a:gd name="T68" fmla="*/ 50 w 100"/>
                  <a:gd name="T69" fmla="*/ 0 h 418"/>
                  <a:gd name="T70" fmla="*/ 56 w 100"/>
                  <a:gd name="T71" fmla="*/ 0 h 418"/>
                  <a:gd name="T72" fmla="*/ 60 w 100"/>
                  <a:gd name="T73" fmla="*/ 4 h 418"/>
                  <a:gd name="T74" fmla="*/ 64 w 100"/>
                  <a:gd name="T75" fmla="*/ 10 h 418"/>
                  <a:gd name="T76" fmla="*/ 70 w 100"/>
                  <a:gd name="T77" fmla="*/ 16 h 418"/>
                  <a:gd name="T78" fmla="*/ 78 w 100"/>
                  <a:gd name="T79" fmla="*/ 36 h 418"/>
                  <a:gd name="T80" fmla="*/ 84 w 100"/>
                  <a:gd name="T81" fmla="*/ 60 h 418"/>
                  <a:gd name="T82" fmla="*/ 90 w 100"/>
                  <a:gd name="T83" fmla="*/ 92 h 418"/>
                  <a:gd name="T84" fmla="*/ 96 w 100"/>
                  <a:gd name="T85" fmla="*/ 128 h 418"/>
                  <a:gd name="T86" fmla="*/ 98 w 100"/>
                  <a:gd name="T87" fmla="*/ 166 h 418"/>
                  <a:gd name="T88" fmla="*/ 100 w 100"/>
                  <a:gd name="T89" fmla="*/ 208 h 418"/>
                  <a:gd name="T90" fmla="*/ 100 w 100"/>
                  <a:gd name="T91" fmla="*/ 208 h 41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00"/>
                  <a:gd name="T139" fmla="*/ 0 h 418"/>
                  <a:gd name="T140" fmla="*/ 100 w 100"/>
                  <a:gd name="T141" fmla="*/ 418 h 41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00" h="418">
                    <a:moveTo>
                      <a:pt x="100" y="208"/>
                    </a:moveTo>
                    <a:lnTo>
                      <a:pt x="100" y="208"/>
                    </a:lnTo>
                    <a:lnTo>
                      <a:pt x="98" y="250"/>
                    </a:lnTo>
                    <a:lnTo>
                      <a:pt x="96" y="290"/>
                    </a:lnTo>
                    <a:lnTo>
                      <a:pt x="90" y="326"/>
                    </a:lnTo>
                    <a:lnTo>
                      <a:pt x="84" y="356"/>
                    </a:lnTo>
                    <a:lnTo>
                      <a:pt x="78" y="382"/>
                    </a:lnTo>
                    <a:lnTo>
                      <a:pt x="70" y="400"/>
                    </a:lnTo>
                    <a:lnTo>
                      <a:pt x="64" y="408"/>
                    </a:lnTo>
                    <a:lnTo>
                      <a:pt x="60" y="412"/>
                    </a:lnTo>
                    <a:lnTo>
                      <a:pt x="56" y="416"/>
                    </a:lnTo>
                    <a:lnTo>
                      <a:pt x="50" y="418"/>
                    </a:lnTo>
                    <a:lnTo>
                      <a:pt x="44" y="416"/>
                    </a:lnTo>
                    <a:lnTo>
                      <a:pt x="40" y="412"/>
                    </a:lnTo>
                    <a:lnTo>
                      <a:pt x="36" y="408"/>
                    </a:lnTo>
                    <a:lnTo>
                      <a:pt x="30" y="400"/>
                    </a:lnTo>
                    <a:lnTo>
                      <a:pt x="22" y="382"/>
                    </a:lnTo>
                    <a:lnTo>
                      <a:pt x="16" y="356"/>
                    </a:lnTo>
                    <a:lnTo>
                      <a:pt x="10" y="326"/>
                    </a:lnTo>
                    <a:lnTo>
                      <a:pt x="4" y="290"/>
                    </a:lnTo>
                    <a:lnTo>
                      <a:pt x="2" y="250"/>
                    </a:lnTo>
                    <a:lnTo>
                      <a:pt x="0" y="208"/>
                    </a:lnTo>
                    <a:lnTo>
                      <a:pt x="2" y="166"/>
                    </a:lnTo>
                    <a:lnTo>
                      <a:pt x="4" y="128"/>
                    </a:lnTo>
                    <a:lnTo>
                      <a:pt x="10" y="92"/>
                    </a:lnTo>
                    <a:lnTo>
                      <a:pt x="16" y="60"/>
                    </a:lnTo>
                    <a:lnTo>
                      <a:pt x="22" y="36"/>
                    </a:lnTo>
                    <a:lnTo>
                      <a:pt x="30" y="16"/>
                    </a:lnTo>
                    <a:lnTo>
                      <a:pt x="36" y="10"/>
                    </a:lnTo>
                    <a:lnTo>
                      <a:pt x="40" y="4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60" y="4"/>
                    </a:lnTo>
                    <a:lnTo>
                      <a:pt x="64" y="10"/>
                    </a:lnTo>
                    <a:lnTo>
                      <a:pt x="70" y="16"/>
                    </a:lnTo>
                    <a:lnTo>
                      <a:pt x="78" y="36"/>
                    </a:lnTo>
                    <a:lnTo>
                      <a:pt x="84" y="60"/>
                    </a:lnTo>
                    <a:lnTo>
                      <a:pt x="90" y="92"/>
                    </a:lnTo>
                    <a:lnTo>
                      <a:pt x="96" y="128"/>
                    </a:lnTo>
                    <a:lnTo>
                      <a:pt x="98" y="166"/>
                    </a:lnTo>
                    <a:lnTo>
                      <a:pt x="100" y="208"/>
                    </a:lnTo>
                    <a:close/>
                  </a:path>
                </a:pathLst>
              </a:custGeom>
              <a:solidFill>
                <a:srgbClr val="33A02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" name="Freeform 20"/>
              <p:cNvSpPr>
                <a:spLocks/>
              </p:cNvSpPr>
              <p:nvPr/>
            </p:nvSpPr>
            <p:spPr bwMode="auto">
              <a:xfrm>
                <a:off x="1593" y="2420"/>
                <a:ext cx="18" cy="52"/>
              </a:xfrm>
              <a:custGeom>
                <a:avLst/>
                <a:gdLst>
                  <a:gd name="T0" fmla="*/ 18 w 18"/>
                  <a:gd name="T1" fmla="*/ 26 h 52"/>
                  <a:gd name="T2" fmla="*/ 18 w 18"/>
                  <a:gd name="T3" fmla="*/ 26 h 52"/>
                  <a:gd name="T4" fmla="*/ 16 w 18"/>
                  <a:gd name="T5" fmla="*/ 36 h 52"/>
                  <a:gd name="T6" fmla="*/ 14 w 18"/>
                  <a:gd name="T7" fmla="*/ 44 h 52"/>
                  <a:gd name="T8" fmla="*/ 12 w 18"/>
                  <a:gd name="T9" fmla="*/ 50 h 52"/>
                  <a:gd name="T10" fmla="*/ 8 w 18"/>
                  <a:gd name="T11" fmla="*/ 52 h 52"/>
                  <a:gd name="T12" fmla="*/ 8 w 18"/>
                  <a:gd name="T13" fmla="*/ 52 h 52"/>
                  <a:gd name="T14" fmla="*/ 4 w 18"/>
                  <a:gd name="T15" fmla="*/ 50 h 52"/>
                  <a:gd name="T16" fmla="*/ 2 w 18"/>
                  <a:gd name="T17" fmla="*/ 44 h 52"/>
                  <a:gd name="T18" fmla="*/ 0 w 18"/>
                  <a:gd name="T19" fmla="*/ 36 h 52"/>
                  <a:gd name="T20" fmla="*/ 0 w 18"/>
                  <a:gd name="T21" fmla="*/ 26 h 52"/>
                  <a:gd name="T22" fmla="*/ 0 w 18"/>
                  <a:gd name="T23" fmla="*/ 26 h 52"/>
                  <a:gd name="T24" fmla="*/ 0 w 18"/>
                  <a:gd name="T25" fmla="*/ 16 h 52"/>
                  <a:gd name="T26" fmla="*/ 2 w 18"/>
                  <a:gd name="T27" fmla="*/ 8 h 52"/>
                  <a:gd name="T28" fmla="*/ 4 w 18"/>
                  <a:gd name="T29" fmla="*/ 2 h 52"/>
                  <a:gd name="T30" fmla="*/ 8 w 18"/>
                  <a:gd name="T31" fmla="*/ 0 h 52"/>
                  <a:gd name="T32" fmla="*/ 8 w 18"/>
                  <a:gd name="T33" fmla="*/ 0 h 52"/>
                  <a:gd name="T34" fmla="*/ 12 w 18"/>
                  <a:gd name="T35" fmla="*/ 2 h 52"/>
                  <a:gd name="T36" fmla="*/ 14 w 18"/>
                  <a:gd name="T37" fmla="*/ 8 h 52"/>
                  <a:gd name="T38" fmla="*/ 16 w 18"/>
                  <a:gd name="T39" fmla="*/ 16 h 52"/>
                  <a:gd name="T40" fmla="*/ 18 w 18"/>
                  <a:gd name="T41" fmla="*/ 26 h 52"/>
                  <a:gd name="T42" fmla="*/ 18 w 18"/>
                  <a:gd name="T43" fmla="*/ 26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52"/>
                  <a:gd name="T68" fmla="*/ 18 w 18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52">
                    <a:moveTo>
                      <a:pt x="18" y="26"/>
                    </a:moveTo>
                    <a:lnTo>
                      <a:pt x="18" y="26"/>
                    </a:lnTo>
                    <a:lnTo>
                      <a:pt x="16" y="36"/>
                    </a:lnTo>
                    <a:lnTo>
                      <a:pt x="14" y="44"/>
                    </a:lnTo>
                    <a:lnTo>
                      <a:pt x="12" y="50"/>
                    </a:lnTo>
                    <a:lnTo>
                      <a:pt x="8" y="52"/>
                    </a:lnTo>
                    <a:lnTo>
                      <a:pt x="4" y="50"/>
                    </a:lnTo>
                    <a:lnTo>
                      <a:pt x="2" y="44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14" y="8"/>
                    </a:lnTo>
                    <a:lnTo>
                      <a:pt x="16" y="16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" name="Freeform 21"/>
              <p:cNvSpPr>
                <a:spLocks/>
              </p:cNvSpPr>
              <p:nvPr/>
            </p:nvSpPr>
            <p:spPr bwMode="auto">
              <a:xfrm>
                <a:off x="1565" y="2654"/>
                <a:ext cx="18" cy="52"/>
              </a:xfrm>
              <a:custGeom>
                <a:avLst/>
                <a:gdLst>
                  <a:gd name="T0" fmla="*/ 18 w 18"/>
                  <a:gd name="T1" fmla="*/ 26 h 52"/>
                  <a:gd name="T2" fmla="*/ 18 w 18"/>
                  <a:gd name="T3" fmla="*/ 26 h 52"/>
                  <a:gd name="T4" fmla="*/ 18 w 18"/>
                  <a:gd name="T5" fmla="*/ 36 h 52"/>
                  <a:gd name="T6" fmla="*/ 16 w 18"/>
                  <a:gd name="T7" fmla="*/ 44 h 52"/>
                  <a:gd name="T8" fmla="*/ 12 w 18"/>
                  <a:gd name="T9" fmla="*/ 50 h 52"/>
                  <a:gd name="T10" fmla="*/ 10 w 18"/>
                  <a:gd name="T11" fmla="*/ 52 h 52"/>
                  <a:gd name="T12" fmla="*/ 10 w 18"/>
                  <a:gd name="T13" fmla="*/ 52 h 52"/>
                  <a:gd name="T14" fmla="*/ 6 w 18"/>
                  <a:gd name="T15" fmla="*/ 50 h 52"/>
                  <a:gd name="T16" fmla="*/ 2 w 18"/>
                  <a:gd name="T17" fmla="*/ 44 h 52"/>
                  <a:gd name="T18" fmla="*/ 0 w 18"/>
                  <a:gd name="T19" fmla="*/ 36 h 52"/>
                  <a:gd name="T20" fmla="*/ 0 w 18"/>
                  <a:gd name="T21" fmla="*/ 26 h 52"/>
                  <a:gd name="T22" fmla="*/ 0 w 18"/>
                  <a:gd name="T23" fmla="*/ 26 h 52"/>
                  <a:gd name="T24" fmla="*/ 0 w 18"/>
                  <a:gd name="T25" fmla="*/ 16 h 52"/>
                  <a:gd name="T26" fmla="*/ 2 w 18"/>
                  <a:gd name="T27" fmla="*/ 8 h 52"/>
                  <a:gd name="T28" fmla="*/ 6 w 18"/>
                  <a:gd name="T29" fmla="*/ 2 h 52"/>
                  <a:gd name="T30" fmla="*/ 10 w 18"/>
                  <a:gd name="T31" fmla="*/ 0 h 52"/>
                  <a:gd name="T32" fmla="*/ 10 w 18"/>
                  <a:gd name="T33" fmla="*/ 0 h 52"/>
                  <a:gd name="T34" fmla="*/ 12 w 18"/>
                  <a:gd name="T35" fmla="*/ 2 h 52"/>
                  <a:gd name="T36" fmla="*/ 16 w 18"/>
                  <a:gd name="T37" fmla="*/ 8 h 52"/>
                  <a:gd name="T38" fmla="*/ 18 w 18"/>
                  <a:gd name="T39" fmla="*/ 16 h 52"/>
                  <a:gd name="T40" fmla="*/ 18 w 18"/>
                  <a:gd name="T41" fmla="*/ 26 h 52"/>
                  <a:gd name="T42" fmla="*/ 18 w 18"/>
                  <a:gd name="T43" fmla="*/ 26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52"/>
                  <a:gd name="T68" fmla="*/ 18 w 18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52">
                    <a:moveTo>
                      <a:pt x="18" y="26"/>
                    </a:moveTo>
                    <a:lnTo>
                      <a:pt x="18" y="26"/>
                    </a:lnTo>
                    <a:lnTo>
                      <a:pt x="18" y="36"/>
                    </a:lnTo>
                    <a:lnTo>
                      <a:pt x="16" y="44"/>
                    </a:lnTo>
                    <a:lnTo>
                      <a:pt x="12" y="50"/>
                    </a:lnTo>
                    <a:lnTo>
                      <a:pt x="10" y="52"/>
                    </a:lnTo>
                    <a:lnTo>
                      <a:pt x="6" y="50"/>
                    </a:lnTo>
                    <a:lnTo>
                      <a:pt x="2" y="44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6" y="8"/>
                    </a:lnTo>
                    <a:lnTo>
                      <a:pt x="18" y="16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" name="Freeform 22"/>
              <p:cNvSpPr>
                <a:spLocks/>
              </p:cNvSpPr>
              <p:nvPr/>
            </p:nvSpPr>
            <p:spPr bwMode="auto">
              <a:xfrm>
                <a:off x="1619" y="2654"/>
                <a:ext cx="18" cy="52"/>
              </a:xfrm>
              <a:custGeom>
                <a:avLst/>
                <a:gdLst>
                  <a:gd name="T0" fmla="*/ 18 w 18"/>
                  <a:gd name="T1" fmla="*/ 26 h 52"/>
                  <a:gd name="T2" fmla="*/ 18 w 18"/>
                  <a:gd name="T3" fmla="*/ 26 h 52"/>
                  <a:gd name="T4" fmla="*/ 18 w 18"/>
                  <a:gd name="T5" fmla="*/ 36 h 52"/>
                  <a:gd name="T6" fmla="*/ 16 w 18"/>
                  <a:gd name="T7" fmla="*/ 44 h 52"/>
                  <a:gd name="T8" fmla="*/ 12 w 18"/>
                  <a:gd name="T9" fmla="*/ 50 h 52"/>
                  <a:gd name="T10" fmla="*/ 8 w 18"/>
                  <a:gd name="T11" fmla="*/ 52 h 52"/>
                  <a:gd name="T12" fmla="*/ 8 w 18"/>
                  <a:gd name="T13" fmla="*/ 52 h 52"/>
                  <a:gd name="T14" fmla="*/ 6 w 18"/>
                  <a:gd name="T15" fmla="*/ 50 h 52"/>
                  <a:gd name="T16" fmla="*/ 2 w 18"/>
                  <a:gd name="T17" fmla="*/ 44 h 52"/>
                  <a:gd name="T18" fmla="*/ 0 w 18"/>
                  <a:gd name="T19" fmla="*/ 36 h 52"/>
                  <a:gd name="T20" fmla="*/ 0 w 18"/>
                  <a:gd name="T21" fmla="*/ 26 h 52"/>
                  <a:gd name="T22" fmla="*/ 0 w 18"/>
                  <a:gd name="T23" fmla="*/ 26 h 52"/>
                  <a:gd name="T24" fmla="*/ 0 w 18"/>
                  <a:gd name="T25" fmla="*/ 16 h 52"/>
                  <a:gd name="T26" fmla="*/ 2 w 18"/>
                  <a:gd name="T27" fmla="*/ 8 h 52"/>
                  <a:gd name="T28" fmla="*/ 6 w 18"/>
                  <a:gd name="T29" fmla="*/ 2 h 52"/>
                  <a:gd name="T30" fmla="*/ 8 w 18"/>
                  <a:gd name="T31" fmla="*/ 0 h 52"/>
                  <a:gd name="T32" fmla="*/ 8 w 18"/>
                  <a:gd name="T33" fmla="*/ 0 h 52"/>
                  <a:gd name="T34" fmla="*/ 12 w 18"/>
                  <a:gd name="T35" fmla="*/ 2 h 52"/>
                  <a:gd name="T36" fmla="*/ 16 w 18"/>
                  <a:gd name="T37" fmla="*/ 8 h 52"/>
                  <a:gd name="T38" fmla="*/ 18 w 18"/>
                  <a:gd name="T39" fmla="*/ 16 h 52"/>
                  <a:gd name="T40" fmla="*/ 18 w 18"/>
                  <a:gd name="T41" fmla="*/ 26 h 52"/>
                  <a:gd name="T42" fmla="*/ 18 w 18"/>
                  <a:gd name="T43" fmla="*/ 26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52"/>
                  <a:gd name="T68" fmla="*/ 18 w 18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52">
                    <a:moveTo>
                      <a:pt x="18" y="26"/>
                    </a:moveTo>
                    <a:lnTo>
                      <a:pt x="18" y="26"/>
                    </a:lnTo>
                    <a:lnTo>
                      <a:pt x="18" y="36"/>
                    </a:lnTo>
                    <a:lnTo>
                      <a:pt x="16" y="44"/>
                    </a:lnTo>
                    <a:lnTo>
                      <a:pt x="12" y="50"/>
                    </a:lnTo>
                    <a:lnTo>
                      <a:pt x="8" y="52"/>
                    </a:lnTo>
                    <a:lnTo>
                      <a:pt x="6" y="50"/>
                    </a:lnTo>
                    <a:lnTo>
                      <a:pt x="2" y="44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16" y="8"/>
                    </a:lnTo>
                    <a:lnTo>
                      <a:pt x="18" y="16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pic>
            <p:nvPicPr>
              <p:cNvPr id="37" name="Picture 2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68" y="2357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2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010" y="2362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Picture 2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3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2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19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2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15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2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39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" name="Picture 2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35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" name="Picture 30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31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Picture 31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11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" name="Picture 3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27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Picture 3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82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34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378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35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374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36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98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37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394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38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390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" name="Picture 39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370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40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386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" name="Rectangle 41"/>
              <p:cNvSpPr>
                <a:spLocks noChangeArrowheads="1"/>
              </p:cNvSpPr>
              <p:nvPr/>
            </p:nvSpPr>
            <p:spPr bwMode="auto">
              <a:xfrm>
                <a:off x="1667" y="2322"/>
                <a:ext cx="36" cy="560"/>
              </a:xfrm>
              <a:prstGeom prst="rect">
                <a:avLst/>
              </a:prstGeom>
              <a:solidFill>
                <a:srgbClr val="FE9F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6" name="Freeform 42"/>
              <p:cNvSpPr>
                <a:spLocks/>
              </p:cNvSpPr>
              <p:nvPr/>
            </p:nvSpPr>
            <p:spPr bwMode="auto">
              <a:xfrm>
                <a:off x="715" y="2604"/>
                <a:ext cx="886" cy="1"/>
              </a:xfrm>
              <a:custGeom>
                <a:avLst/>
                <a:gdLst>
                  <a:gd name="T0" fmla="*/ 886 w 886"/>
                  <a:gd name="T1" fmla="*/ 0 h 1"/>
                  <a:gd name="T2" fmla="*/ 0 w 886"/>
                  <a:gd name="T3" fmla="*/ 0 h 1"/>
                  <a:gd name="T4" fmla="*/ 886 w 88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86"/>
                  <a:gd name="T10" fmla="*/ 0 h 1"/>
                  <a:gd name="T11" fmla="*/ 886 w 88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86" h="1">
                    <a:moveTo>
                      <a:pt x="886" y="0"/>
                    </a:moveTo>
                    <a:lnTo>
                      <a:pt x="0" y="0"/>
                    </a:lnTo>
                    <a:lnTo>
                      <a:pt x="88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7" name="Line 43"/>
              <p:cNvSpPr>
                <a:spLocks noChangeShapeType="1"/>
              </p:cNvSpPr>
              <p:nvPr/>
            </p:nvSpPr>
            <p:spPr bwMode="auto">
              <a:xfrm flipH="1">
                <a:off x="715" y="2604"/>
                <a:ext cx="886" cy="1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8" name="Rectangle 44"/>
              <p:cNvSpPr>
                <a:spLocks noChangeArrowheads="1"/>
              </p:cNvSpPr>
              <p:nvPr/>
            </p:nvSpPr>
            <p:spPr bwMode="auto">
              <a:xfrm>
                <a:off x="1501" y="2322"/>
                <a:ext cx="34" cy="560"/>
              </a:xfrm>
              <a:prstGeom prst="rect">
                <a:avLst/>
              </a:prstGeom>
              <a:solidFill>
                <a:srgbClr val="FE9F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9" name="Freeform 45"/>
              <p:cNvSpPr>
                <a:spLocks/>
              </p:cNvSpPr>
              <p:nvPr/>
            </p:nvSpPr>
            <p:spPr bwMode="auto">
              <a:xfrm>
                <a:off x="1149" y="2604"/>
                <a:ext cx="62" cy="92"/>
              </a:xfrm>
              <a:custGeom>
                <a:avLst/>
                <a:gdLst>
                  <a:gd name="T0" fmla="*/ 0 w 62"/>
                  <a:gd name="T1" fmla="*/ 92 h 92"/>
                  <a:gd name="T2" fmla="*/ 32 w 62"/>
                  <a:gd name="T3" fmla="*/ 0 h 92"/>
                  <a:gd name="T4" fmla="*/ 62 w 62"/>
                  <a:gd name="T5" fmla="*/ 92 h 92"/>
                  <a:gd name="T6" fmla="*/ 0 w 62"/>
                  <a:gd name="T7" fmla="*/ 92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"/>
                  <a:gd name="T13" fmla="*/ 0 h 92"/>
                  <a:gd name="T14" fmla="*/ 62 w 62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" h="92">
                    <a:moveTo>
                      <a:pt x="0" y="92"/>
                    </a:moveTo>
                    <a:lnTo>
                      <a:pt x="32" y="0"/>
                    </a:lnTo>
                    <a:lnTo>
                      <a:pt x="62" y="92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0" name="Freeform 46"/>
              <p:cNvSpPr>
                <a:spLocks/>
              </p:cNvSpPr>
              <p:nvPr/>
            </p:nvSpPr>
            <p:spPr bwMode="auto">
              <a:xfrm>
                <a:off x="1149" y="2508"/>
                <a:ext cx="62" cy="92"/>
              </a:xfrm>
              <a:custGeom>
                <a:avLst/>
                <a:gdLst>
                  <a:gd name="T0" fmla="*/ 0 w 62"/>
                  <a:gd name="T1" fmla="*/ 0 h 92"/>
                  <a:gd name="T2" fmla="*/ 32 w 62"/>
                  <a:gd name="T3" fmla="*/ 92 h 92"/>
                  <a:gd name="T4" fmla="*/ 62 w 62"/>
                  <a:gd name="T5" fmla="*/ 0 h 92"/>
                  <a:gd name="T6" fmla="*/ 0 w 62"/>
                  <a:gd name="T7" fmla="*/ 0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"/>
                  <a:gd name="T13" fmla="*/ 0 h 92"/>
                  <a:gd name="T14" fmla="*/ 62 w 62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" h="92">
                    <a:moveTo>
                      <a:pt x="0" y="0"/>
                    </a:moveTo>
                    <a:lnTo>
                      <a:pt x="32" y="92"/>
                    </a:lnTo>
                    <a:lnTo>
                      <a:pt x="6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" name="Freeform 47"/>
              <p:cNvSpPr>
                <a:spLocks/>
              </p:cNvSpPr>
              <p:nvPr/>
            </p:nvSpPr>
            <p:spPr bwMode="auto">
              <a:xfrm>
                <a:off x="1327" y="2604"/>
                <a:ext cx="60" cy="92"/>
              </a:xfrm>
              <a:custGeom>
                <a:avLst/>
                <a:gdLst>
                  <a:gd name="T0" fmla="*/ 0 w 60"/>
                  <a:gd name="T1" fmla="*/ 92 h 92"/>
                  <a:gd name="T2" fmla="*/ 30 w 60"/>
                  <a:gd name="T3" fmla="*/ 0 h 92"/>
                  <a:gd name="T4" fmla="*/ 60 w 60"/>
                  <a:gd name="T5" fmla="*/ 92 h 92"/>
                  <a:gd name="T6" fmla="*/ 0 w 60"/>
                  <a:gd name="T7" fmla="*/ 92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92"/>
                  <a:gd name="T14" fmla="*/ 60 w 60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92">
                    <a:moveTo>
                      <a:pt x="0" y="92"/>
                    </a:moveTo>
                    <a:lnTo>
                      <a:pt x="30" y="0"/>
                    </a:lnTo>
                    <a:lnTo>
                      <a:pt x="60" y="92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" name="Freeform 48"/>
              <p:cNvSpPr>
                <a:spLocks/>
              </p:cNvSpPr>
              <p:nvPr/>
            </p:nvSpPr>
            <p:spPr bwMode="auto">
              <a:xfrm>
                <a:off x="1327" y="2508"/>
                <a:ext cx="60" cy="92"/>
              </a:xfrm>
              <a:custGeom>
                <a:avLst/>
                <a:gdLst>
                  <a:gd name="T0" fmla="*/ 0 w 60"/>
                  <a:gd name="T1" fmla="*/ 0 h 92"/>
                  <a:gd name="T2" fmla="*/ 30 w 60"/>
                  <a:gd name="T3" fmla="*/ 92 h 92"/>
                  <a:gd name="T4" fmla="*/ 60 w 60"/>
                  <a:gd name="T5" fmla="*/ 0 h 92"/>
                  <a:gd name="T6" fmla="*/ 0 w 60"/>
                  <a:gd name="T7" fmla="*/ 0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92"/>
                  <a:gd name="T14" fmla="*/ 60 w 60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92">
                    <a:moveTo>
                      <a:pt x="0" y="0"/>
                    </a:moveTo>
                    <a:lnTo>
                      <a:pt x="30" y="92"/>
                    </a:lnTo>
                    <a:lnTo>
                      <a:pt x="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" name="Freeform 49"/>
              <p:cNvSpPr>
                <a:spLocks/>
              </p:cNvSpPr>
              <p:nvPr/>
            </p:nvSpPr>
            <p:spPr bwMode="auto">
              <a:xfrm>
                <a:off x="1017" y="2534"/>
                <a:ext cx="60" cy="132"/>
              </a:xfrm>
              <a:custGeom>
                <a:avLst/>
                <a:gdLst>
                  <a:gd name="T0" fmla="*/ 0 w 60"/>
                  <a:gd name="T1" fmla="*/ 132 h 132"/>
                  <a:gd name="T2" fmla="*/ 60 w 60"/>
                  <a:gd name="T3" fmla="*/ 66 h 132"/>
                  <a:gd name="T4" fmla="*/ 0 w 60"/>
                  <a:gd name="T5" fmla="*/ 0 h 132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132"/>
                  <a:gd name="T11" fmla="*/ 60 w 60"/>
                  <a:gd name="T12" fmla="*/ 132 h 1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132">
                    <a:moveTo>
                      <a:pt x="0" y="132"/>
                    </a:moveTo>
                    <a:lnTo>
                      <a:pt x="60" y="6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" name="Freeform 50"/>
              <p:cNvSpPr>
                <a:spLocks/>
              </p:cNvSpPr>
              <p:nvPr/>
            </p:nvSpPr>
            <p:spPr bwMode="auto">
              <a:xfrm>
                <a:off x="2047" y="2536"/>
                <a:ext cx="60" cy="132"/>
              </a:xfrm>
              <a:custGeom>
                <a:avLst/>
                <a:gdLst>
                  <a:gd name="T0" fmla="*/ 0 w 60"/>
                  <a:gd name="T1" fmla="*/ 132 h 132"/>
                  <a:gd name="T2" fmla="*/ 60 w 60"/>
                  <a:gd name="T3" fmla="*/ 66 h 132"/>
                  <a:gd name="T4" fmla="*/ 0 w 60"/>
                  <a:gd name="T5" fmla="*/ 0 h 132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132"/>
                  <a:gd name="T11" fmla="*/ 60 w 60"/>
                  <a:gd name="T12" fmla="*/ 132 h 1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132">
                    <a:moveTo>
                      <a:pt x="0" y="132"/>
                    </a:moveTo>
                    <a:lnTo>
                      <a:pt x="60" y="6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5" name="Rectangle 51"/>
              <p:cNvSpPr>
                <a:spLocks noChangeArrowheads="1"/>
              </p:cNvSpPr>
              <p:nvPr/>
            </p:nvSpPr>
            <p:spPr bwMode="auto">
              <a:xfrm>
                <a:off x="905" y="2496"/>
                <a:ext cx="52" cy="180"/>
              </a:xfrm>
              <a:prstGeom prst="rect">
                <a:avLst/>
              </a:prstGeom>
              <a:solidFill>
                <a:srgbClr val="F2D000"/>
              </a:solidFill>
              <a:ln w="2">
                <a:solidFill>
                  <a:srgbClr val="AD94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6" name="Rectangle 52"/>
              <p:cNvSpPr>
                <a:spLocks noChangeArrowheads="1"/>
              </p:cNvSpPr>
              <p:nvPr/>
            </p:nvSpPr>
            <p:spPr bwMode="auto">
              <a:xfrm>
                <a:off x="1861" y="2496"/>
                <a:ext cx="72" cy="212"/>
              </a:xfrm>
              <a:prstGeom prst="rect">
                <a:avLst/>
              </a:prstGeom>
              <a:solidFill>
                <a:srgbClr val="F2D000"/>
              </a:solidFill>
              <a:ln w="2">
                <a:solidFill>
                  <a:srgbClr val="AD94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7" name="Rectangle 53"/>
              <p:cNvSpPr>
                <a:spLocks noChangeArrowheads="1"/>
              </p:cNvSpPr>
              <p:nvPr/>
            </p:nvSpPr>
            <p:spPr bwMode="auto">
              <a:xfrm>
                <a:off x="2197" y="2496"/>
                <a:ext cx="226" cy="212"/>
              </a:xfrm>
              <a:prstGeom prst="rect">
                <a:avLst/>
              </a:prstGeom>
              <a:solidFill>
                <a:srgbClr val="F2D000"/>
              </a:solidFill>
              <a:ln w="2">
                <a:solidFill>
                  <a:srgbClr val="AD94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8" name="Rectangle 54"/>
              <p:cNvSpPr>
                <a:spLocks noChangeArrowheads="1"/>
              </p:cNvSpPr>
              <p:nvPr/>
            </p:nvSpPr>
            <p:spPr bwMode="auto">
              <a:xfrm rot="-5400000">
                <a:off x="942" y="2778"/>
                <a:ext cx="258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 dirty="0" err="1">
                    <a:solidFill>
                      <a:srgbClr val="000000"/>
                    </a:solidFill>
                    <a:latin typeface="Helvetica" pitchFamily="34" charset="0"/>
                  </a:rPr>
                  <a:t>PCup</a:t>
                </a:r>
                <a:endParaRPr lang="en-US" dirty="0"/>
              </a:p>
            </p:txBody>
          </p:sp>
          <p:sp>
            <p:nvSpPr>
              <p:cNvPr id="69" name="Rectangle 55"/>
              <p:cNvSpPr>
                <a:spLocks noChangeArrowheads="1"/>
              </p:cNvSpPr>
              <p:nvPr/>
            </p:nvSpPr>
            <p:spPr bwMode="auto">
              <a:xfrm>
                <a:off x="1963" y="2734"/>
                <a:ext cx="25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FC#1</a:t>
                </a:r>
                <a:endParaRPr lang="en-US"/>
              </a:p>
            </p:txBody>
          </p:sp>
          <p:sp>
            <p:nvSpPr>
              <p:cNvPr id="70" name="Freeform 56"/>
              <p:cNvSpPr>
                <a:spLocks/>
              </p:cNvSpPr>
              <p:nvPr/>
            </p:nvSpPr>
            <p:spPr bwMode="auto">
              <a:xfrm>
                <a:off x="3539" y="2536"/>
                <a:ext cx="60" cy="132"/>
              </a:xfrm>
              <a:custGeom>
                <a:avLst/>
                <a:gdLst>
                  <a:gd name="T0" fmla="*/ 0 w 60"/>
                  <a:gd name="T1" fmla="*/ 132 h 132"/>
                  <a:gd name="T2" fmla="*/ 60 w 60"/>
                  <a:gd name="T3" fmla="*/ 66 h 132"/>
                  <a:gd name="T4" fmla="*/ 0 w 60"/>
                  <a:gd name="T5" fmla="*/ 0 h 132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132"/>
                  <a:gd name="T11" fmla="*/ 60 w 60"/>
                  <a:gd name="T12" fmla="*/ 132 h 1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132">
                    <a:moveTo>
                      <a:pt x="0" y="132"/>
                    </a:moveTo>
                    <a:lnTo>
                      <a:pt x="60" y="6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Rectangle 57"/>
              <p:cNvSpPr>
                <a:spLocks noChangeArrowheads="1"/>
              </p:cNvSpPr>
              <p:nvPr/>
            </p:nvSpPr>
            <p:spPr bwMode="auto">
              <a:xfrm>
                <a:off x="3449" y="2734"/>
                <a:ext cx="25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FC#2</a:t>
                </a:r>
                <a:endParaRPr lang="en-US"/>
              </a:p>
            </p:txBody>
          </p:sp>
          <p:sp>
            <p:nvSpPr>
              <p:cNvPr id="72" name="Rectangle 58"/>
              <p:cNvSpPr>
                <a:spLocks noChangeArrowheads="1"/>
              </p:cNvSpPr>
              <p:nvPr/>
            </p:nvSpPr>
            <p:spPr bwMode="auto">
              <a:xfrm>
                <a:off x="1125" y="2822"/>
                <a:ext cx="403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100" b="0" dirty="0">
                    <a:solidFill>
                      <a:srgbClr val="000000"/>
                    </a:solidFill>
                    <a:latin typeface="Helvetica" pitchFamily="34" charset="0"/>
                  </a:rPr>
                  <a:t>Apertures</a:t>
                </a:r>
              </a:p>
            </p:txBody>
          </p:sp>
          <p:sp>
            <p:nvSpPr>
              <p:cNvPr id="73" name="Rectangle 60"/>
              <p:cNvSpPr>
                <a:spLocks noChangeArrowheads="1"/>
              </p:cNvSpPr>
              <p:nvPr/>
            </p:nvSpPr>
            <p:spPr bwMode="auto">
              <a:xfrm>
                <a:off x="1743" y="2344"/>
                <a:ext cx="36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Buncher</a:t>
                </a:r>
                <a:endParaRPr lang="en-US"/>
              </a:p>
            </p:txBody>
          </p:sp>
          <p:sp>
            <p:nvSpPr>
              <p:cNvPr id="74" name="Rectangle 61"/>
              <p:cNvSpPr>
                <a:spLocks noChangeArrowheads="1"/>
              </p:cNvSpPr>
              <p:nvPr/>
            </p:nvSpPr>
            <p:spPr bwMode="auto">
              <a:xfrm>
                <a:off x="2151" y="2344"/>
                <a:ext cx="350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Capture</a:t>
                </a:r>
                <a:endParaRPr lang="en-US"/>
              </a:p>
            </p:txBody>
          </p:sp>
          <p:sp>
            <p:nvSpPr>
              <p:cNvPr id="75" name="Rectangle 62"/>
              <p:cNvSpPr>
                <a:spLocks noChangeArrowheads="1"/>
              </p:cNvSpPr>
              <p:nvPr/>
            </p:nvSpPr>
            <p:spPr bwMode="auto">
              <a:xfrm>
                <a:off x="2467" y="2256"/>
                <a:ext cx="495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 dirty="0" err="1" smtClean="0">
                    <a:solidFill>
                      <a:srgbClr val="000000"/>
                    </a:solidFill>
                    <a:latin typeface="Helvetica" pitchFamily="34" charset="0"/>
                  </a:rPr>
                  <a:t>Bunchlength</a:t>
                </a:r>
                <a:endParaRPr lang="en-US" sz="1100" b="0" dirty="0" smtClean="0">
                  <a:solidFill>
                    <a:srgbClr val="000000"/>
                  </a:solidFill>
                  <a:latin typeface="Helvetica" pitchFamily="34" charset="0"/>
                </a:endParaRPr>
              </a:p>
              <a:p>
                <a:r>
                  <a:rPr lang="en-US" sz="1100" dirty="0" smtClean="0">
                    <a:solidFill>
                      <a:srgbClr val="000000"/>
                    </a:solidFill>
                    <a:latin typeface="Helvetica" pitchFamily="34" charset="0"/>
                  </a:rPr>
                  <a:t>     Cavity</a:t>
                </a:r>
                <a:endParaRPr lang="en-US" dirty="0"/>
              </a:p>
            </p:txBody>
          </p:sp>
          <p:sp>
            <p:nvSpPr>
              <p:cNvPr id="77" name="Rectangle 64"/>
              <p:cNvSpPr>
                <a:spLocks noChangeArrowheads="1"/>
              </p:cNvSpPr>
              <p:nvPr/>
            </p:nvSpPr>
            <p:spPr bwMode="auto">
              <a:xfrm>
                <a:off x="2866" y="2133"/>
                <a:ext cx="331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Helvetica" pitchFamily="34" charset="0"/>
                  </a:rPr>
                  <a:t>Cryounit</a:t>
                </a:r>
                <a:endParaRPr lang="en-US" dirty="0"/>
              </a:p>
            </p:txBody>
          </p:sp>
          <p:sp>
            <p:nvSpPr>
              <p:cNvPr id="78" name="Rectangle 65"/>
              <p:cNvSpPr>
                <a:spLocks noChangeArrowheads="1"/>
              </p:cNvSpPr>
              <p:nvPr/>
            </p:nvSpPr>
            <p:spPr bwMode="auto">
              <a:xfrm>
                <a:off x="3815" y="2250"/>
                <a:ext cx="554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Cryomodules</a:t>
                </a:r>
                <a:endParaRPr lang="en-US"/>
              </a:p>
            </p:txBody>
          </p:sp>
          <p:sp>
            <p:nvSpPr>
              <p:cNvPr id="79" name="Rectangle 66"/>
              <p:cNvSpPr>
                <a:spLocks noChangeArrowheads="1"/>
              </p:cNvSpPr>
              <p:nvPr/>
            </p:nvSpPr>
            <p:spPr bwMode="auto">
              <a:xfrm>
                <a:off x="4437" y="2002"/>
                <a:ext cx="103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Synchrotron Light Monitor</a:t>
                </a:r>
                <a:endParaRPr lang="en-US"/>
              </a:p>
            </p:txBody>
          </p:sp>
          <p:sp>
            <p:nvSpPr>
              <p:cNvPr id="80" name="Rectangle 67"/>
              <p:cNvSpPr>
                <a:spLocks noChangeArrowheads="1"/>
              </p:cNvSpPr>
              <p:nvPr/>
            </p:nvSpPr>
            <p:spPr bwMode="auto">
              <a:xfrm>
                <a:off x="2637" y="3120"/>
                <a:ext cx="618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 dirty="0">
                    <a:solidFill>
                      <a:srgbClr val="000000"/>
                    </a:solidFill>
                    <a:latin typeface="Helvetica" pitchFamily="34" charset="0"/>
                  </a:rPr>
                  <a:t>500 keV Dump</a:t>
                </a:r>
                <a:endParaRPr lang="en-US" dirty="0"/>
              </a:p>
            </p:txBody>
          </p:sp>
          <p:sp>
            <p:nvSpPr>
              <p:cNvPr id="81" name="Rectangle 68"/>
              <p:cNvSpPr>
                <a:spLocks noChangeArrowheads="1"/>
              </p:cNvSpPr>
              <p:nvPr/>
            </p:nvSpPr>
            <p:spPr bwMode="auto">
              <a:xfrm>
                <a:off x="3553" y="2006"/>
                <a:ext cx="55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5 MeV Dump</a:t>
                </a:r>
                <a:endParaRPr lang="en-US"/>
              </a:p>
            </p:txBody>
          </p:sp>
          <p:sp>
            <p:nvSpPr>
              <p:cNvPr id="82" name="Rectangle 69"/>
              <p:cNvSpPr>
                <a:spLocks noChangeArrowheads="1"/>
              </p:cNvSpPr>
              <p:nvPr/>
            </p:nvSpPr>
            <p:spPr bwMode="auto">
              <a:xfrm>
                <a:off x="4896" y="2373"/>
                <a:ext cx="70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 dirty="0">
                    <a:solidFill>
                      <a:srgbClr val="000000"/>
                    </a:solidFill>
                    <a:latin typeface="Helvetica" pitchFamily="34" charset="0"/>
                  </a:rPr>
                  <a:t>Injection Chicane</a:t>
                </a:r>
                <a:endParaRPr lang="en-US" dirty="0"/>
              </a:p>
            </p:txBody>
          </p:sp>
          <p:sp>
            <p:nvSpPr>
              <p:cNvPr id="83" name="Rectangle 70"/>
              <p:cNvSpPr>
                <a:spLocks noChangeArrowheads="1"/>
              </p:cNvSpPr>
              <p:nvPr/>
            </p:nvSpPr>
            <p:spPr bwMode="auto">
              <a:xfrm>
                <a:off x="4343" y="3120"/>
                <a:ext cx="115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45 MeV Dump/Spectrometer</a:t>
                </a:r>
                <a:endParaRPr lang="en-US"/>
              </a:p>
            </p:txBody>
          </p:sp>
          <p:sp>
            <p:nvSpPr>
              <p:cNvPr id="84" name="Rectangle 71"/>
              <p:cNvSpPr>
                <a:spLocks noChangeArrowheads="1"/>
              </p:cNvSpPr>
              <p:nvPr/>
            </p:nvSpPr>
            <p:spPr bwMode="auto">
              <a:xfrm rot="-5400000">
                <a:off x="712" y="2881"/>
                <a:ext cx="490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Prebuncher</a:t>
                </a:r>
                <a:endParaRPr lang="en-US"/>
              </a:p>
            </p:txBody>
          </p:sp>
          <p:sp>
            <p:nvSpPr>
              <p:cNvPr id="85" name="Rectangle 72"/>
              <p:cNvSpPr>
                <a:spLocks noChangeArrowheads="1"/>
              </p:cNvSpPr>
              <p:nvPr/>
            </p:nvSpPr>
            <p:spPr bwMode="auto">
              <a:xfrm>
                <a:off x="203" y="2432"/>
                <a:ext cx="298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Gun#2</a:t>
                </a:r>
                <a:endParaRPr lang="en-US"/>
              </a:p>
            </p:txBody>
          </p:sp>
          <p:sp>
            <p:nvSpPr>
              <p:cNvPr id="87" name="Line 74"/>
              <p:cNvSpPr>
                <a:spLocks noChangeShapeType="1"/>
              </p:cNvSpPr>
              <p:nvPr/>
            </p:nvSpPr>
            <p:spPr bwMode="auto">
              <a:xfrm>
                <a:off x="2529" y="2608"/>
                <a:ext cx="422" cy="422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75"/>
              <p:cNvSpPr>
                <a:spLocks/>
              </p:cNvSpPr>
              <p:nvPr/>
            </p:nvSpPr>
            <p:spPr bwMode="auto">
              <a:xfrm>
                <a:off x="2879" y="2954"/>
                <a:ext cx="112" cy="110"/>
              </a:xfrm>
              <a:custGeom>
                <a:avLst/>
                <a:gdLst>
                  <a:gd name="T0" fmla="*/ 112 w 112"/>
                  <a:gd name="T1" fmla="*/ 60 h 110"/>
                  <a:gd name="T2" fmla="*/ 68 w 112"/>
                  <a:gd name="T3" fmla="*/ 110 h 110"/>
                  <a:gd name="T4" fmla="*/ 0 w 112"/>
                  <a:gd name="T5" fmla="*/ 48 h 110"/>
                  <a:gd name="T6" fmla="*/ 44 w 112"/>
                  <a:gd name="T7" fmla="*/ 0 h 110"/>
                  <a:gd name="T8" fmla="*/ 112 w 112"/>
                  <a:gd name="T9" fmla="*/ 6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110"/>
                  <a:gd name="T17" fmla="*/ 112 w 112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110">
                    <a:moveTo>
                      <a:pt x="112" y="60"/>
                    </a:moveTo>
                    <a:lnTo>
                      <a:pt x="68" y="110"/>
                    </a:lnTo>
                    <a:lnTo>
                      <a:pt x="0" y="48"/>
                    </a:lnTo>
                    <a:lnTo>
                      <a:pt x="44" y="0"/>
                    </a:lnTo>
                    <a:lnTo>
                      <a:pt x="112" y="60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76"/>
              <p:cNvSpPr>
                <a:spLocks noChangeShapeType="1"/>
              </p:cNvSpPr>
              <p:nvPr/>
            </p:nvSpPr>
            <p:spPr bwMode="auto">
              <a:xfrm flipV="1">
                <a:off x="3391" y="2180"/>
                <a:ext cx="422" cy="422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77"/>
              <p:cNvSpPr>
                <a:spLocks/>
              </p:cNvSpPr>
              <p:nvPr/>
            </p:nvSpPr>
            <p:spPr bwMode="auto">
              <a:xfrm>
                <a:off x="3687" y="2134"/>
                <a:ext cx="176" cy="174"/>
              </a:xfrm>
              <a:custGeom>
                <a:avLst/>
                <a:gdLst>
                  <a:gd name="T0" fmla="*/ 176 w 176"/>
                  <a:gd name="T1" fmla="*/ 78 h 174"/>
                  <a:gd name="T2" fmla="*/ 106 w 176"/>
                  <a:gd name="T3" fmla="*/ 0 h 174"/>
                  <a:gd name="T4" fmla="*/ 0 w 176"/>
                  <a:gd name="T5" fmla="*/ 98 h 174"/>
                  <a:gd name="T6" fmla="*/ 70 w 176"/>
                  <a:gd name="T7" fmla="*/ 174 h 174"/>
                  <a:gd name="T8" fmla="*/ 176 w 176"/>
                  <a:gd name="T9" fmla="*/ 78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74"/>
                  <a:gd name="T17" fmla="*/ 176 w 176"/>
                  <a:gd name="T18" fmla="*/ 174 h 1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74">
                    <a:moveTo>
                      <a:pt x="176" y="78"/>
                    </a:moveTo>
                    <a:lnTo>
                      <a:pt x="106" y="0"/>
                    </a:lnTo>
                    <a:lnTo>
                      <a:pt x="0" y="98"/>
                    </a:lnTo>
                    <a:lnTo>
                      <a:pt x="70" y="174"/>
                    </a:lnTo>
                    <a:lnTo>
                      <a:pt x="176" y="78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78"/>
              <p:cNvSpPr>
                <a:spLocks noChangeShapeType="1"/>
              </p:cNvSpPr>
              <p:nvPr/>
            </p:nvSpPr>
            <p:spPr bwMode="auto">
              <a:xfrm>
                <a:off x="4539" y="2608"/>
                <a:ext cx="422" cy="422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79"/>
              <p:cNvSpPr>
                <a:spLocks/>
              </p:cNvSpPr>
              <p:nvPr/>
            </p:nvSpPr>
            <p:spPr bwMode="auto">
              <a:xfrm>
                <a:off x="4823" y="2878"/>
                <a:ext cx="230" cy="228"/>
              </a:xfrm>
              <a:custGeom>
                <a:avLst/>
                <a:gdLst>
                  <a:gd name="T0" fmla="*/ 230 w 230"/>
                  <a:gd name="T1" fmla="*/ 128 h 228"/>
                  <a:gd name="T2" fmla="*/ 140 w 230"/>
                  <a:gd name="T3" fmla="*/ 228 h 228"/>
                  <a:gd name="T4" fmla="*/ 0 w 230"/>
                  <a:gd name="T5" fmla="*/ 100 h 228"/>
                  <a:gd name="T6" fmla="*/ 90 w 230"/>
                  <a:gd name="T7" fmla="*/ 0 h 228"/>
                  <a:gd name="T8" fmla="*/ 230 w 230"/>
                  <a:gd name="T9" fmla="*/ 128 h 2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228"/>
                  <a:gd name="T17" fmla="*/ 230 w 230"/>
                  <a:gd name="T18" fmla="*/ 228 h 2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228">
                    <a:moveTo>
                      <a:pt x="230" y="128"/>
                    </a:moveTo>
                    <a:lnTo>
                      <a:pt x="140" y="228"/>
                    </a:lnTo>
                    <a:lnTo>
                      <a:pt x="0" y="100"/>
                    </a:lnTo>
                    <a:lnTo>
                      <a:pt x="90" y="0"/>
                    </a:lnTo>
                    <a:lnTo>
                      <a:pt x="230" y="128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Rectangle 80"/>
              <p:cNvSpPr>
                <a:spLocks noChangeArrowheads="1"/>
              </p:cNvSpPr>
              <p:nvPr/>
            </p:nvSpPr>
            <p:spPr bwMode="auto">
              <a:xfrm>
                <a:off x="2674" y="2536"/>
                <a:ext cx="80" cy="114"/>
              </a:xfrm>
              <a:prstGeom prst="rect">
                <a:avLst/>
              </a:prstGeom>
              <a:solidFill>
                <a:srgbClr val="81178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Rectangle 80"/>
            <p:cNvSpPr>
              <a:spLocks noChangeArrowheads="1"/>
            </p:cNvSpPr>
            <p:nvPr/>
          </p:nvSpPr>
          <p:spPr bwMode="auto">
            <a:xfrm>
              <a:off x="1265238" y="3466295"/>
              <a:ext cx="127000" cy="180975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58"/>
            <p:cNvSpPr>
              <a:spLocks noChangeArrowheads="1"/>
            </p:cNvSpPr>
            <p:nvPr/>
          </p:nvSpPr>
          <p:spPr bwMode="auto">
            <a:xfrm rot="-5400000">
              <a:off x="908049" y="4028271"/>
              <a:ext cx="798513" cy="16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100" b="0" dirty="0">
                  <a:solidFill>
                    <a:srgbClr val="000000"/>
                  </a:solidFill>
                  <a:latin typeface="Helvetica" pitchFamily="34" charset="0"/>
                </a:rPr>
                <a:t>Wien Filter</a:t>
              </a:r>
            </a:p>
          </p:txBody>
        </p:sp>
      </p:grp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940" y="3465854"/>
            <a:ext cx="121931" cy="17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" name="Rectangle 58"/>
          <p:cNvSpPr>
            <a:spLocks noChangeArrowheads="1"/>
          </p:cNvSpPr>
          <p:nvPr/>
        </p:nvSpPr>
        <p:spPr bwMode="auto">
          <a:xfrm rot="16200000">
            <a:off x="1644586" y="2948257"/>
            <a:ext cx="798639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100" b="0" dirty="0">
                <a:solidFill>
                  <a:srgbClr val="000000"/>
                </a:solidFill>
                <a:latin typeface="Helvetica" pitchFamily="34" charset="0"/>
              </a:rPr>
              <a:t>Wien Filter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6200" y="4896442"/>
            <a:ext cx="31470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Beam Energies:</a:t>
            </a:r>
          </a:p>
          <a:p>
            <a:r>
              <a:rPr lang="en-US" dirty="0" smtClean="0"/>
              <a:t>Gun:  		      	     130 keV</a:t>
            </a:r>
          </a:p>
          <a:p>
            <a:r>
              <a:rPr lang="en-US" dirty="0" smtClean="0"/>
              <a:t>After Capture </a:t>
            </a:r>
            <a:r>
              <a:rPr lang="en-US" dirty="0" err="1" smtClean="0"/>
              <a:t>Secton</a:t>
            </a:r>
            <a:r>
              <a:rPr lang="en-US" dirty="0" smtClean="0"/>
              <a:t>:  500 keV</a:t>
            </a:r>
          </a:p>
          <a:p>
            <a:r>
              <a:rPr lang="en-US" dirty="0" smtClean="0"/>
              <a:t>After </a:t>
            </a:r>
            <a:r>
              <a:rPr lang="en-US" dirty="0" err="1" smtClean="0"/>
              <a:t>Cryounit</a:t>
            </a:r>
            <a:r>
              <a:rPr lang="en-US" dirty="0" smtClean="0"/>
              <a:t>:   	     6.3 MeV</a:t>
            </a:r>
          </a:p>
          <a:p>
            <a:r>
              <a:rPr lang="en-US" dirty="0" smtClean="0"/>
              <a:t>After Cryomodules:    123 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21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58992"/>
            <a:ext cx="8986684" cy="914400"/>
          </a:xfrm>
        </p:spPr>
        <p:txBody>
          <a:bodyPr>
            <a:normAutofit/>
          </a:bodyPr>
          <a:lstStyle/>
          <a:p>
            <a:r>
              <a:rPr lang="en-US" b="0" dirty="0" smtClean="0"/>
              <a:t>CEBAF Injector Modified for Polarized Positrons</a:t>
            </a:r>
            <a:endParaRPr lang="en-US" b="0" dirty="0"/>
          </a:p>
        </p:txBody>
      </p:sp>
      <p:grpSp>
        <p:nvGrpSpPr>
          <p:cNvPr id="4" name="Group 110"/>
          <p:cNvGrpSpPr>
            <a:grpSpLocks/>
          </p:cNvGrpSpPr>
          <p:nvPr/>
        </p:nvGrpSpPr>
        <p:grpSpPr bwMode="auto">
          <a:xfrm>
            <a:off x="338138" y="2608468"/>
            <a:ext cx="8577263" cy="1956110"/>
            <a:chOff x="338138" y="2609045"/>
            <a:chExt cx="8577263" cy="1955800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338138" y="2609045"/>
              <a:ext cx="8577263" cy="1955800"/>
              <a:chOff x="199" y="2000"/>
              <a:chExt cx="5403" cy="1232"/>
            </a:xfrm>
          </p:grpSpPr>
          <p:sp>
            <p:nvSpPr>
              <p:cNvPr id="1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99" y="2000"/>
                <a:ext cx="5362" cy="1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pic>
            <p:nvPicPr>
              <p:cNvPr id="19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841" y="2158"/>
                <a:ext cx="126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67" y="2106"/>
                <a:ext cx="15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Freeform 7"/>
              <p:cNvSpPr>
                <a:spLocks/>
              </p:cNvSpPr>
              <p:nvPr/>
            </p:nvSpPr>
            <p:spPr bwMode="auto">
              <a:xfrm>
                <a:off x="4877" y="2116"/>
                <a:ext cx="132" cy="124"/>
              </a:xfrm>
              <a:custGeom>
                <a:avLst/>
                <a:gdLst>
                  <a:gd name="T0" fmla="*/ 92 w 132"/>
                  <a:gd name="T1" fmla="*/ 124 h 124"/>
                  <a:gd name="T2" fmla="*/ 0 w 132"/>
                  <a:gd name="T3" fmla="*/ 72 h 124"/>
                  <a:gd name="T4" fmla="*/ 42 w 132"/>
                  <a:gd name="T5" fmla="*/ 0 h 124"/>
                  <a:gd name="T6" fmla="*/ 132 w 132"/>
                  <a:gd name="T7" fmla="*/ 50 h 124"/>
                  <a:gd name="T8" fmla="*/ 92 w 132"/>
                  <a:gd name="T9" fmla="*/ 124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124"/>
                  <a:gd name="T17" fmla="*/ 132 w 132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124">
                    <a:moveTo>
                      <a:pt x="92" y="124"/>
                    </a:moveTo>
                    <a:lnTo>
                      <a:pt x="0" y="72"/>
                    </a:lnTo>
                    <a:lnTo>
                      <a:pt x="42" y="0"/>
                    </a:lnTo>
                    <a:lnTo>
                      <a:pt x="132" y="50"/>
                    </a:lnTo>
                    <a:lnTo>
                      <a:pt x="92" y="124"/>
                    </a:lnTo>
                    <a:close/>
                  </a:path>
                </a:pathLst>
              </a:custGeom>
              <a:noFill/>
              <a:ln w="2">
                <a:solidFill>
                  <a:srgbClr val="33A0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2" name="Rectangle 8"/>
              <p:cNvSpPr>
                <a:spLocks noChangeArrowheads="1"/>
              </p:cNvSpPr>
              <p:nvPr/>
            </p:nvSpPr>
            <p:spPr bwMode="auto">
              <a:xfrm>
                <a:off x="1425" y="2190"/>
                <a:ext cx="37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Chopper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3" name="Freeform 9"/>
              <p:cNvSpPr>
                <a:spLocks/>
              </p:cNvSpPr>
              <p:nvPr/>
            </p:nvSpPr>
            <p:spPr bwMode="auto">
              <a:xfrm>
                <a:off x="337" y="2308"/>
                <a:ext cx="384" cy="296"/>
              </a:xfrm>
              <a:custGeom>
                <a:avLst/>
                <a:gdLst>
                  <a:gd name="T0" fmla="*/ 384 w 384"/>
                  <a:gd name="T1" fmla="*/ 296 h 296"/>
                  <a:gd name="T2" fmla="*/ 0 w 384"/>
                  <a:gd name="T3" fmla="*/ 0 h 296"/>
                  <a:gd name="T4" fmla="*/ 384 w 384"/>
                  <a:gd name="T5" fmla="*/ 296 h 296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96"/>
                  <a:gd name="T11" fmla="*/ 384 w 384"/>
                  <a:gd name="T12" fmla="*/ 296 h 2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96">
                    <a:moveTo>
                      <a:pt x="384" y="296"/>
                    </a:moveTo>
                    <a:lnTo>
                      <a:pt x="0" y="0"/>
                    </a:lnTo>
                    <a:lnTo>
                      <a:pt x="384" y="2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4" name="Line 10"/>
              <p:cNvSpPr>
                <a:spLocks noChangeShapeType="1"/>
              </p:cNvSpPr>
              <p:nvPr/>
            </p:nvSpPr>
            <p:spPr bwMode="auto">
              <a:xfrm flipH="1" flipV="1">
                <a:off x="337" y="2308"/>
                <a:ext cx="384" cy="296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5" name="Freeform 11"/>
              <p:cNvSpPr>
                <a:spLocks/>
              </p:cNvSpPr>
              <p:nvPr/>
            </p:nvSpPr>
            <p:spPr bwMode="auto">
              <a:xfrm>
                <a:off x="1601" y="2318"/>
                <a:ext cx="3952" cy="290"/>
              </a:xfrm>
              <a:custGeom>
                <a:avLst/>
                <a:gdLst>
                  <a:gd name="T0" fmla="*/ 3952 w 3952"/>
                  <a:gd name="T1" fmla="*/ 290 h 290"/>
                  <a:gd name="T2" fmla="*/ 3792 w 3952"/>
                  <a:gd name="T3" fmla="*/ 290 h 290"/>
                  <a:gd name="T4" fmla="*/ 3646 w 3952"/>
                  <a:gd name="T5" fmla="*/ 0 h 290"/>
                  <a:gd name="T6" fmla="*/ 3264 w 3952"/>
                  <a:gd name="T7" fmla="*/ 0 h 290"/>
                  <a:gd name="T8" fmla="*/ 3108 w 3952"/>
                  <a:gd name="T9" fmla="*/ 286 h 290"/>
                  <a:gd name="T10" fmla="*/ 0 w 3952"/>
                  <a:gd name="T11" fmla="*/ 286 h 290"/>
                  <a:gd name="T12" fmla="*/ 3952 w 3952"/>
                  <a:gd name="T13" fmla="*/ 290 h 2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52"/>
                  <a:gd name="T22" fmla="*/ 0 h 290"/>
                  <a:gd name="T23" fmla="*/ 3952 w 3952"/>
                  <a:gd name="T24" fmla="*/ 290 h 2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52" h="290">
                    <a:moveTo>
                      <a:pt x="3952" y="290"/>
                    </a:moveTo>
                    <a:lnTo>
                      <a:pt x="3792" y="290"/>
                    </a:lnTo>
                    <a:lnTo>
                      <a:pt x="3646" y="0"/>
                    </a:lnTo>
                    <a:lnTo>
                      <a:pt x="3264" y="0"/>
                    </a:lnTo>
                    <a:lnTo>
                      <a:pt x="3108" y="286"/>
                    </a:lnTo>
                    <a:lnTo>
                      <a:pt x="0" y="286"/>
                    </a:lnTo>
                    <a:lnTo>
                      <a:pt x="3952" y="29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6" name="Freeform 12"/>
              <p:cNvSpPr>
                <a:spLocks/>
              </p:cNvSpPr>
              <p:nvPr/>
            </p:nvSpPr>
            <p:spPr bwMode="auto">
              <a:xfrm>
                <a:off x="1601" y="2318"/>
                <a:ext cx="3952" cy="290"/>
              </a:xfrm>
              <a:custGeom>
                <a:avLst/>
                <a:gdLst>
                  <a:gd name="T0" fmla="*/ 3952 w 3952"/>
                  <a:gd name="T1" fmla="*/ 290 h 290"/>
                  <a:gd name="T2" fmla="*/ 3792 w 3952"/>
                  <a:gd name="T3" fmla="*/ 290 h 290"/>
                  <a:gd name="T4" fmla="*/ 3646 w 3952"/>
                  <a:gd name="T5" fmla="*/ 0 h 290"/>
                  <a:gd name="T6" fmla="*/ 3264 w 3952"/>
                  <a:gd name="T7" fmla="*/ 0 h 290"/>
                  <a:gd name="T8" fmla="*/ 3108 w 3952"/>
                  <a:gd name="T9" fmla="*/ 286 h 290"/>
                  <a:gd name="T10" fmla="*/ 0 w 3952"/>
                  <a:gd name="T11" fmla="*/ 286 h 2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52"/>
                  <a:gd name="T19" fmla="*/ 0 h 290"/>
                  <a:gd name="T20" fmla="*/ 3952 w 3952"/>
                  <a:gd name="T21" fmla="*/ 290 h 2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52" h="290">
                    <a:moveTo>
                      <a:pt x="3952" y="290"/>
                    </a:moveTo>
                    <a:lnTo>
                      <a:pt x="3792" y="290"/>
                    </a:lnTo>
                    <a:lnTo>
                      <a:pt x="3646" y="0"/>
                    </a:lnTo>
                    <a:lnTo>
                      <a:pt x="3264" y="0"/>
                    </a:lnTo>
                    <a:lnTo>
                      <a:pt x="3108" y="286"/>
                    </a:lnTo>
                    <a:lnTo>
                      <a:pt x="0" y="286"/>
                    </a:lnTo>
                  </a:path>
                </a:pathLst>
              </a:cu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7" name="Line 13"/>
              <p:cNvSpPr>
                <a:spLocks noChangeShapeType="1"/>
              </p:cNvSpPr>
              <p:nvPr/>
            </p:nvSpPr>
            <p:spPr bwMode="auto">
              <a:xfrm>
                <a:off x="271" y="2604"/>
                <a:ext cx="1" cy="1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8" name="Line 14"/>
              <p:cNvSpPr>
                <a:spLocks noChangeShapeType="1"/>
              </p:cNvSpPr>
              <p:nvPr/>
            </p:nvSpPr>
            <p:spPr bwMode="auto">
              <a:xfrm>
                <a:off x="271" y="2604"/>
                <a:ext cx="1" cy="1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9" name="Freeform 15"/>
              <p:cNvSpPr>
                <a:spLocks/>
              </p:cNvSpPr>
              <p:nvPr/>
            </p:nvSpPr>
            <p:spPr bwMode="auto">
              <a:xfrm>
                <a:off x="337" y="2604"/>
                <a:ext cx="384" cy="296"/>
              </a:xfrm>
              <a:custGeom>
                <a:avLst/>
                <a:gdLst>
                  <a:gd name="T0" fmla="*/ 384 w 384"/>
                  <a:gd name="T1" fmla="*/ 0 h 296"/>
                  <a:gd name="T2" fmla="*/ 0 w 384"/>
                  <a:gd name="T3" fmla="*/ 296 h 296"/>
                  <a:gd name="T4" fmla="*/ 384 w 384"/>
                  <a:gd name="T5" fmla="*/ 0 h 296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96"/>
                  <a:gd name="T11" fmla="*/ 384 w 384"/>
                  <a:gd name="T12" fmla="*/ 296 h 2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96">
                    <a:moveTo>
                      <a:pt x="384" y="0"/>
                    </a:moveTo>
                    <a:lnTo>
                      <a:pt x="0" y="296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31" name="Freeform 17"/>
              <p:cNvSpPr>
                <a:spLocks/>
              </p:cNvSpPr>
              <p:nvPr/>
            </p:nvSpPr>
            <p:spPr bwMode="auto">
              <a:xfrm>
                <a:off x="203" y="2180"/>
                <a:ext cx="258" cy="250"/>
              </a:xfrm>
              <a:custGeom>
                <a:avLst/>
                <a:gdLst>
                  <a:gd name="T0" fmla="*/ 158 w 258"/>
                  <a:gd name="T1" fmla="*/ 250 h 250"/>
                  <a:gd name="T2" fmla="*/ 0 w 258"/>
                  <a:gd name="T3" fmla="*/ 132 h 250"/>
                  <a:gd name="T4" fmla="*/ 100 w 258"/>
                  <a:gd name="T5" fmla="*/ 0 h 250"/>
                  <a:gd name="T6" fmla="*/ 258 w 258"/>
                  <a:gd name="T7" fmla="*/ 118 h 250"/>
                  <a:gd name="T8" fmla="*/ 158 w 258"/>
                  <a:gd name="T9" fmla="*/ 250 h 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250"/>
                  <a:gd name="T17" fmla="*/ 258 w 258"/>
                  <a:gd name="T18" fmla="*/ 250 h 2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250">
                    <a:moveTo>
                      <a:pt x="158" y="250"/>
                    </a:moveTo>
                    <a:lnTo>
                      <a:pt x="0" y="132"/>
                    </a:lnTo>
                    <a:lnTo>
                      <a:pt x="100" y="0"/>
                    </a:lnTo>
                    <a:lnTo>
                      <a:pt x="258" y="118"/>
                    </a:lnTo>
                    <a:lnTo>
                      <a:pt x="158" y="250"/>
                    </a:lnTo>
                    <a:close/>
                  </a:path>
                </a:pathLst>
              </a:custGeom>
              <a:solidFill>
                <a:srgbClr val="33A02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33" name="Freeform 19"/>
              <p:cNvSpPr>
                <a:spLocks/>
              </p:cNvSpPr>
              <p:nvPr/>
            </p:nvSpPr>
            <p:spPr bwMode="auto">
              <a:xfrm>
                <a:off x="1551" y="2396"/>
                <a:ext cx="100" cy="418"/>
              </a:xfrm>
              <a:custGeom>
                <a:avLst/>
                <a:gdLst>
                  <a:gd name="T0" fmla="*/ 100 w 100"/>
                  <a:gd name="T1" fmla="*/ 208 h 418"/>
                  <a:gd name="T2" fmla="*/ 100 w 100"/>
                  <a:gd name="T3" fmla="*/ 208 h 418"/>
                  <a:gd name="T4" fmla="*/ 98 w 100"/>
                  <a:gd name="T5" fmla="*/ 250 h 418"/>
                  <a:gd name="T6" fmla="*/ 96 w 100"/>
                  <a:gd name="T7" fmla="*/ 290 h 418"/>
                  <a:gd name="T8" fmla="*/ 90 w 100"/>
                  <a:gd name="T9" fmla="*/ 326 h 418"/>
                  <a:gd name="T10" fmla="*/ 84 w 100"/>
                  <a:gd name="T11" fmla="*/ 356 h 418"/>
                  <a:gd name="T12" fmla="*/ 78 w 100"/>
                  <a:gd name="T13" fmla="*/ 382 h 418"/>
                  <a:gd name="T14" fmla="*/ 70 w 100"/>
                  <a:gd name="T15" fmla="*/ 400 h 418"/>
                  <a:gd name="T16" fmla="*/ 64 w 100"/>
                  <a:gd name="T17" fmla="*/ 408 h 418"/>
                  <a:gd name="T18" fmla="*/ 60 w 100"/>
                  <a:gd name="T19" fmla="*/ 412 h 418"/>
                  <a:gd name="T20" fmla="*/ 56 w 100"/>
                  <a:gd name="T21" fmla="*/ 416 h 418"/>
                  <a:gd name="T22" fmla="*/ 50 w 100"/>
                  <a:gd name="T23" fmla="*/ 418 h 418"/>
                  <a:gd name="T24" fmla="*/ 50 w 100"/>
                  <a:gd name="T25" fmla="*/ 418 h 418"/>
                  <a:gd name="T26" fmla="*/ 44 w 100"/>
                  <a:gd name="T27" fmla="*/ 416 h 418"/>
                  <a:gd name="T28" fmla="*/ 40 w 100"/>
                  <a:gd name="T29" fmla="*/ 412 h 418"/>
                  <a:gd name="T30" fmla="*/ 36 w 100"/>
                  <a:gd name="T31" fmla="*/ 408 h 418"/>
                  <a:gd name="T32" fmla="*/ 30 w 100"/>
                  <a:gd name="T33" fmla="*/ 400 h 418"/>
                  <a:gd name="T34" fmla="*/ 22 w 100"/>
                  <a:gd name="T35" fmla="*/ 382 h 418"/>
                  <a:gd name="T36" fmla="*/ 16 w 100"/>
                  <a:gd name="T37" fmla="*/ 356 h 418"/>
                  <a:gd name="T38" fmla="*/ 10 w 100"/>
                  <a:gd name="T39" fmla="*/ 326 h 418"/>
                  <a:gd name="T40" fmla="*/ 4 w 100"/>
                  <a:gd name="T41" fmla="*/ 290 h 418"/>
                  <a:gd name="T42" fmla="*/ 2 w 100"/>
                  <a:gd name="T43" fmla="*/ 250 h 418"/>
                  <a:gd name="T44" fmla="*/ 0 w 100"/>
                  <a:gd name="T45" fmla="*/ 208 h 418"/>
                  <a:gd name="T46" fmla="*/ 0 w 100"/>
                  <a:gd name="T47" fmla="*/ 208 h 418"/>
                  <a:gd name="T48" fmla="*/ 2 w 100"/>
                  <a:gd name="T49" fmla="*/ 166 h 418"/>
                  <a:gd name="T50" fmla="*/ 4 w 100"/>
                  <a:gd name="T51" fmla="*/ 128 h 418"/>
                  <a:gd name="T52" fmla="*/ 10 w 100"/>
                  <a:gd name="T53" fmla="*/ 92 h 418"/>
                  <a:gd name="T54" fmla="*/ 16 w 100"/>
                  <a:gd name="T55" fmla="*/ 60 h 418"/>
                  <a:gd name="T56" fmla="*/ 22 w 100"/>
                  <a:gd name="T57" fmla="*/ 36 h 418"/>
                  <a:gd name="T58" fmla="*/ 30 w 100"/>
                  <a:gd name="T59" fmla="*/ 16 h 418"/>
                  <a:gd name="T60" fmla="*/ 36 w 100"/>
                  <a:gd name="T61" fmla="*/ 10 h 418"/>
                  <a:gd name="T62" fmla="*/ 40 w 100"/>
                  <a:gd name="T63" fmla="*/ 4 h 418"/>
                  <a:gd name="T64" fmla="*/ 44 w 100"/>
                  <a:gd name="T65" fmla="*/ 0 h 418"/>
                  <a:gd name="T66" fmla="*/ 50 w 100"/>
                  <a:gd name="T67" fmla="*/ 0 h 418"/>
                  <a:gd name="T68" fmla="*/ 50 w 100"/>
                  <a:gd name="T69" fmla="*/ 0 h 418"/>
                  <a:gd name="T70" fmla="*/ 56 w 100"/>
                  <a:gd name="T71" fmla="*/ 0 h 418"/>
                  <a:gd name="T72" fmla="*/ 60 w 100"/>
                  <a:gd name="T73" fmla="*/ 4 h 418"/>
                  <a:gd name="T74" fmla="*/ 64 w 100"/>
                  <a:gd name="T75" fmla="*/ 10 h 418"/>
                  <a:gd name="T76" fmla="*/ 70 w 100"/>
                  <a:gd name="T77" fmla="*/ 16 h 418"/>
                  <a:gd name="T78" fmla="*/ 78 w 100"/>
                  <a:gd name="T79" fmla="*/ 36 h 418"/>
                  <a:gd name="T80" fmla="*/ 84 w 100"/>
                  <a:gd name="T81" fmla="*/ 60 h 418"/>
                  <a:gd name="T82" fmla="*/ 90 w 100"/>
                  <a:gd name="T83" fmla="*/ 92 h 418"/>
                  <a:gd name="T84" fmla="*/ 96 w 100"/>
                  <a:gd name="T85" fmla="*/ 128 h 418"/>
                  <a:gd name="T86" fmla="*/ 98 w 100"/>
                  <a:gd name="T87" fmla="*/ 166 h 418"/>
                  <a:gd name="T88" fmla="*/ 100 w 100"/>
                  <a:gd name="T89" fmla="*/ 208 h 418"/>
                  <a:gd name="T90" fmla="*/ 100 w 100"/>
                  <a:gd name="T91" fmla="*/ 208 h 41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00"/>
                  <a:gd name="T139" fmla="*/ 0 h 418"/>
                  <a:gd name="T140" fmla="*/ 100 w 100"/>
                  <a:gd name="T141" fmla="*/ 418 h 41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00" h="418">
                    <a:moveTo>
                      <a:pt x="100" y="208"/>
                    </a:moveTo>
                    <a:lnTo>
                      <a:pt x="100" y="208"/>
                    </a:lnTo>
                    <a:lnTo>
                      <a:pt x="98" y="250"/>
                    </a:lnTo>
                    <a:lnTo>
                      <a:pt x="96" y="290"/>
                    </a:lnTo>
                    <a:lnTo>
                      <a:pt x="90" y="326"/>
                    </a:lnTo>
                    <a:lnTo>
                      <a:pt x="84" y="356"/>
                    </a:lnTo>
                    <a:lnTo>
                      <a:pt x="78" y="382"/>
                    </a:lnTo>
                    <a:lnTo>
                      <a:pt x="70" y="400"/>
                    </a:lnTo>
                    <a:lnTo>
                      <a:pt x="64" y="408"/>
                    </a:lnTo>
                    <a:lnTo>
                      <a:pt x="60" y="412"/>
                    </a:lnTo>
                    <a:lnTo>
                      <a:pt x="56" y="416"/>
                    </a:lnTo>
                    <a:lnTo>
                      <a:pt x="50" y="418"/>
                    </a:lnTo>
                    <a:lnTo>
                      <a:pt x="44" y="416"/>
                    </a:lnTo>
                    <a:lnTo>
                      <a:pt x="40" y="412"/>
                    </a:lnTo>
                    <a:lnTo>
                      <a:pt x="36" y="408"/>
                    </a:lnTo>
                    <a:lnTo>
                      <a:pt x="30" y="400"/>
                    </a:lnTo>
                    <a:lnTo>
                      <a:pt x="22" y="382"/>
                    </a:lnTo>
                    <a:lnTo>
                      <a:pt x="16" y="356"/>
                    </a:lnTo>
                    <a:lnTo>
                      <a:pt x="10" y="326"/>
                    </a:lnTo>
                    <a:lnTo>
                      <a:pt x="4" y="290"/>
                    </a:lnTo>
                    <a:lnTo>
                      <a:pt x="2" y="250"/>
                    </a:lnTo>
                    <a:lnTo>
                      <a:pt x="0" y="208"/>
                    </a:lnTo>
                    <a:lnTo>
                      <a:pt x="2" y="166"/>
                    </a:lnTo>
                    <a:lnTo>
                      <a:pt x="4" y="128"/>
                    </a:lnTo>
                    <a:lnTo>
                      <a:pt x="10" y="92"/>
                    </a:lnTo>
                    <a:lnTo>
                      <a:pt x="16" y="60"/>
                    </a:lnTo>
                    <a:lnTo>
                      <a:pt x="22" y="36"/>
                    </a:lnTo>
                    <a:lnTo>
                      <a:pt x="30" y="16"/>
                    </a:lnTo>
                    <a:lnTo>
                      <a:pt x="36" y="10"/>
                    </a:lnTo>
                    <a:lnTo>
                      <a:pt x="40" y="4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60" y="4"/>
                    </a:lnTo>
                    <a:lnTo>
                      <a:pt x="64" y="10"/>
                    </a:lnTo>
                    <a:lnTo>
                      <a:pt x="70" y="16"/>
                    </a:lnTo>
                    <a:lnTo>
                      <a:pt x="78" y="36"/>
                    </a:lnTo>
                    <a:lnTo>
                      <a:pt x="84" y="60"/>
                    </a:lnTo>
                    <a:lnTo>
                      <a:pt x="90" y="92"/>
                    </a:lnTo>
                    <a:lnTo>
                      <a:pt x="96" y="128"/>
                    </a:lnTo>
                    <a:lnTo>
                      <a:pt x="98" y="166"/>
                    </a:lnTo>
                    <a:lnTo>
                      <a:pt x="100" y="208"/>
                    </a:lnTo>
                    <a:close/>
                  </a:path>
                </a:pathLst>
              </a:custGeom>
              <a:solidFill>
                <a:srgbClr val="33A02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34" name="Freeform 20"/>
              <p:cNvSpPr>
                <a:spLocks/>
              </p:cNvSpPr>
              <p:nvPr/>
            </p:nvSpPr>
            <p:spPr bwMode="auto">
              <a:xfrm>
                <a:off x="1593" y="2420"/>
                <a:ext cx="18" cy="52"/>
              </a:xfrm>
              <a:custGeom>
                <a:avLst/>
                <a:gdLst>
                  <a:gd name="T0" fmla="*/ 18 w 18"/>
                  <a:gd name="T1" fmla="*/ 26 h 52"/>
                  <a:gd name="T2" fmla="*/ 18 w 18"/>
                  <a:gd name="T3" fmla="*/ 26 h 52"/>
                  <a:gd name="T4" fmla="*/ 16 w 18"/>
                  <a:gd name="T5" fmla="*/ 36 h 52"/>
                  <a:gd name="T6" fmla="*/ 14 w 18"/>
                  <a:gd name="T7" fmla="*/ 44 h 52"/>
                  <a:gd name="T8" fmla="*/ 12 w 18"/>
                  <a:gd name="T9" fmla="*/ 50 h 52"/>
                  <a:gd name="T10" fmla="*/ 8 w 18"/>
                  <a:gd name="T11" fmla="*/ 52 h 52"/>
                  <a:gd name="T12" fmla="*/ 8 w 18"/>
                  <a:gd name="T13" fmla="*/ 52 h 52"/>
                  <a:gd name="T14" fmla="*/ 4 w 18"/>
                  <a:gd name="T15" fmla="*/ 50 h 52"/>
                  <a:gd name="T16" fmla="*/ 2 w 18"/>
                  <a:gd name="T17" fmla="*/ 44 h 52"/>
                  <a:gd name="T18" fmla="*/ 0 w 18"/>
                  <a:gd name="T19" fmla="*/ 36 h 52"/>
                  <a:gd name="T20" fmla="*/ 0 w 18"/>
                  <a:gd name="T21" fmla="*/ 26 h 52"/>
                  <a:gd name="T22" fmla="*/ 0 w 18"/>
                  <a:gd name="T23" fmla="*/ 26 h 52"/>
                  <a:gd name="T24" fmla="*/ 0 w 18"/>
                  <a:gd name="T25" fmla="*/ 16 h 52"/>
                  <a:gd name="T26" fmla="*/ 2 w 18"/>
                  <a:gd name="T27" fmla="*/ 8 h 52"/>
                  <a:gd name="T28" fmla="*/ 4 w 18"/>
                  <a:gd name="T29" fmla="*/ 2 h 52"/>
                  <a:gd name="T30" fmla="*/ 8 w 18"/>
                  <a:gd name="T31" fmla="*/ 0 h 52"/>
                  <a:gd name="T32" fmla="*/ 8 w 18"/>
                  <a:gd name="T33" fmla="*/ 0 h 52"/>
                  <a:gd name="T34" fmla="*/ 12 w 18"/>
                  <a:gd name="T35" fmla="*/ 2 h 52"/>
                  <a:gd name="T36" fmla="*/ 14 w 18"/>
                  <a:gd name="T37" fmla="*/ 8 h 52"/>
                  <a:gd name="T38" fmla="*/ 16 w 18"/>
                  <a:gd name="T39" fmla="*/ 16 h 52"/>
                  <a:gd name="T40" fmla="*/ 18 w 18"/>
                  <a:gd name="T41" fmla="*/ 26 h 52"/>
                  <a:gd name="T42" fmla="*/ 18 w 18"/>
                  <a:gd name="T43" fmla="*/ 26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52"/>
                  <a:gd name="T68" fmla="*/ 18 w 18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52">
                    <a:moveTo>
                      <a:pt x="18" y="26"/>
                    </a:moveTo>
                    <a:lnTo>
                      <a:pt x="18" y="26"/>
                    </a:lnTo>
                    <a:lnTo>
                      <a:pt x="16" y="36"/>
                    </a:lnTo>
                    <a:lnTo>
                      <a:pt x="14" y="44"/>
                    </a:lnTo>
                    <a:lnTo>
                      <a:pt x="12" y="50"/>
                    </a:lnTo>
                    <a:lnTo>
                      <a:pt x="8" y="52"/>
                    </a:lnTo>
                    <a:lnTo>
                      <a:pt x="4" y="50"/>
                    </a:lnTo>
                    <a:lnTo>
                      <a:pt x="2" y="44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14" y="8"/>
                    </a:lnTo>
                    <a:lnTo>
                      <a:pt x="16" y="16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35" name="Freeform 21"/>
              <p:cNvSpPr>
                <a:spLocks/>
              </p:cNvSpPr>
              <p:nvPr/>
            </p:nvSpPr>
            <p:spPr bwMode="auto">
              <a:xfrm>
                <a:off x="1565" y="2654"/>
                <a:ext cx="18" cy="52"/>
              </a:xfrm>
              <a:custGeom>
                <a:avLst/>
                <a:gdLst>
                  <a:gd name="T0" fmla="*/ 18 w 18"/>
                  <a:gd name="T1" fmla="*/ 26 h 52"/>
                  <a:gd name="T2" fmla="*/ 18 w 18"/>
                  <a:gd name="T3" fmla="*/ 26 h 52"/>
                  <a:gd name="T4" fmla="*/ 18 w 18"/>
                  <a:gd name="T5" fmla="*/ 36 h 52"/>
                  <a:gd name="T6" fmla="*/ 16 w 18"/>
                  <a:gd name="T7" fmla="*/ 44 h 52"/>
                  <a:gd name="T8" fmla="*/ 12 w 18"/>
                  <a:gd name="T9" fmla="*/ 50 h 52"/>
                  <a:gd name="T10" fmla="*/ 10 w 18"/>
                  <a:gd name="T11" fmla="*/ 52 h 52"/>
                  <a:gd name="T12" fmla="*/ 10 w 18"/>
                  <a:gd name="T13" fmla="*/ 52 h 52"/>
                  <a:gd name="T14" fmla="*/ 6 w 18"/>
                  <a:gd name="T15" fmla="*/ 50 h 52"/>
                  <a:gd name="T16" fmla="*/ 2 w 18"/>
                  <a:gd name="T17" fmla="*/ 44 h 52"/>
                  <a:gd name="T18" fmla="*/ 0 w 18"/>
                  <a:gd name="T19" fmla="*/ 36 h 52"/>
                  <a:gd name="T20" fmla="*/ 0 w 18"/>
                  <a:gd name="T21" fmla="*/ 26 h 52"/>
                  <a:gd name="T22" fmla="*/ 0 w 18"/>
                  <a:gd name="T23" fmla="*/ 26 h 52"/>
                  <a:gd name="T24" fmla="*/ 0 w 18"/>
                  <a:gd name="T25" fmla="*/ 16 h 52"/>
                  <a:gd name="T26" fmla="*/ 2 w 18"/>
                  <a:gd name="T27" fmla="*/ 8 h 52"/>
                  <a:gd name="T28" fmla="*/ 6 w 18"/>
                  <a:gd name="T29" fmla="*/ 2 h 52"/>
                  <a:gd name="T30" fmla="*/ 10 w 18"/>
                  <a:gd name="T31" fmla="*/ 0 h 52"/>
                  <a:gd name="T32" fmla="*/ 10 w 18"/>
                  <a:gd name="T33" fmla="*/ 0 h 52"/>
                  <a:gd name="T34" fmla="*/ 12 w 18"/>
                  <a:gd name="T35" fmla="*/ 2 h 52"/>
                  <a:gd name="T36" fmla="*/ 16 w 18"/>
                  <a:gd name="T37" fmla="*/ 8 h 52"/>
                  <a:gd name="T38" fmla="*/ 18 w 18"/>
                  <a:gd name="T39" fmla="*/ 16 h 52"/>
                  <a:gd name="T40" fmla="*/ 18 w 18"/>
                  <a:gd name="T41" fmla="*/ 26 h 52"/>
                  <a:gd name="T42" fmla="*/ 18 w 18"/>
                  <a:gd name="T43" fmla="*/ 26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52"/>
                  <a:gd name="T68" fmla="*/ 18 w 18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52">
                    <a:moveTo>
                      <a:pt x="18" y="26"/>
                    </a:moveTo>
                    <a:lnTo>
                      <a:pt x="18" y="26"/>
                    </a:lnTo>
                    <a:lnTo>
                      <a:pt x="18" y="36"/>
                    </a:lnTo>
                    <a:lnTo>
                      <a:pt x="16" y="44"/>
                    </a:lnTo>
                    <a:lnTo>
                      <a:pt x="12" y="50"/>
                    </a:lnTo>
                    <a:lnTo>
                      <a:pt x="10" y="52"/>
                    </a:lnTo>
                    <a:lnTo>
                      <a:pt x="6" y="50"/>
                    </a:lnTo>
                    <a:lnTo>
                      <a:pt x="2" y="44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6" y="8"/>
                    </a:lnTo>
                    <a:lnTo>
                      <a:pt x="18" y="16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36" name="Freeform 22"/>
              <p:cNvSpPr>
                <a:spLocks/>
              </p:cNvSpPr>
              <p:nvPr/>
            </p:nvSpPr>
            <p:spPr bwMode="auto">
              <a:xfrm>
                <a:off x="1619" y="2654"/>
                <a:ext cx="18" cy="52"/>
              </a:xfrm>
              <a:custGeom>
                <a:avLst/>
                <a:gdLst>
                  <a:gd name="T0" fmla="*/ 18 w 18"/>
                  <a:gd name="T1" fmla="*/ 26 h 52"/>
                  <a:gd name="T2" fmla="*/ 18 w 18"/>
                  <a:gd name="T3" fmla="*/ 26 h 52"/>
                  <a:gd name="T4" fmla="*/ 18 w 18"/>
                  <a:gd name="T5" fmla="*/ 36 h 52"/>
                  <a:gd name="T6" fmla="*/ 16 w 18"/>
                  <a:gd name="T7" fmla="*/ 44 h 52"/>
                  <a:gd name="T8" fmla="*/ 12 w 18"/>
                  <a:gd name="T9" fmla="*/ 50 h 52"/>
                  <a:gd name="T10" fmla="*/ 8 w 18"/>
                  <a:gd name="T11" fmla="*/ 52 h 52"/>
                  <a:gd name="T12" fmla="*/ 8 w 18"/>
                  <a:gd name="T13" fmla="*/ 52 h 52"/>
                  <a:gd name="T14" fmla="*/ 6 w 18"/>
                  <a:gd name="T15" fmla="*/ 50 h 52"/>
                  <a:gd name="T16" fmla="*/ 2 w 18"/>
                  <a:gd name="T17" fmla="*/ 44 h 52"/>
                  <a:gd name="T18" fmla="*/ 0 w 18"/>
                  <a:gd name="T19" fmla="*/ 36 h 52"/>
                  <a:gd name="T20" fmla="*/ 0 w 18"/>
                  <a:gd name="T21" fmla="*/ 26 h 52"/>
                  <a:gd name="T22" fmla="*/ 0 w 18"/>
                  <a:gd name="T23" fmla="*/ 26 h 52"/>
                  <a:gd name="T24" fmla="*/ 0 w 18"/>
                  <a:gd name="T25" fmla="*/ 16 h 52"/>
                  <a:gd name="T26" fmla="*/ 2 w 18"/>
                  <a:gd name="T27" fmla="*/ 8 h 52"/>
                  <a:gd name="T28" fmla="*/ 6 w 18"/>
                  <a:gd name="T29" fmla="*/ 2 h 52"/>
                  <a:gd name="T30" fmla="*/ 8 w 18"/>
                  <a:gd name="T31" fmla="*/ 0 h 52"/>
                  <a:gd name="T32" fmla="*/ 8 w 18"/>
                  <a:gd name="T33" fmla="*/ 0 h 52"/>
                  <a:gd name="T34" fmla="*/ 12 w 18"/>
                  <a:gd name="T35" fmla="*/ 2 h 52"/>
                  <a:gd name="T36" fmla="*/ 16 w 18"/>
                  <a:gd name="T37" fmla="*/ 8 h 52"/>
                  <a:gd name="T38" fmla="*/ 18 w 18"/>
                  <a:gd name="T39" fmla="*/ 16 h 52"/>
                  <a:gd name="T40" fmla="*/ 18 w 18"/>
                  <a:gd name="T41" fmla="*/ 26 h 52"/>
                  <a:gd name="T42" fmla="*/ 18 w 18"/>
                  <a:gd name="T43" fmla="*/ 26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52"/>
                  <a:gd name="T68" fmla="*/ 18 w 18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52">
                    <a:moveTo>
                      <a:pt x="18" y="26"/>
                    </a:moveTo>
                    <a:lnTo>
                      <a:pt x="18" y="26"/>
                    </a:lnTo>
                    <a:lnTo>
                      <a:pt x="18" y="36"/>
                    </a:lnTo>
                    <a:lnTo>
                      <a:pt x="16" y="44"/>
                    </a:lnTo>
                    <a:lnTo>
                      <a:pt x="12" y="50"/>
                    </a:lnTo>
                    <a:lnTo>
                      <a:pt x="8" y="52"/>
                    </a:lnTo>
                    <a:lnTo>
                      <a:pt x="6" y="50"/>
                    </a:lnTo>
                    <a:lnTo>
                      <a:pt x="2" y="44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16" y="8"/>
                    </a:lnTo>
                    <a:lnTo>
                      <a:pt x="18" y="16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pic>
            <p:nvPicPr>
              <p:cNvPr id="37" name="Picture 2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68" y="2357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2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010" y="2362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Picture 2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3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2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19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2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15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2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39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" name="Picture 2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35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" name="Picture 30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31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Picture 31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11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" name="Picture 3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27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Picture 3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82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34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378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35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374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36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98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37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394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38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390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" name="Picture 39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370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40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386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" name="Rectangle 41"/>
              <p:cNvSpPr>
                <a:spLocks noChangeArrowheads="1"/>
              </p:cNvSpPr>
              <p:nvPr/>
            </p:nvSpPr>
            <p:spPr bwMode="auto">
              <a:xfrm>
                <a:off x="1667" y="2322"/>
                <a:ext cx="36" cy="560"/>
              </a:xfrm>
              <a:prstGeom prst="rect">
                <a:avLst/>
              </a:prstGeom>
              <a:solidFill>
                <a:srgbClr val="FE9F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6" name="Freeform 42"/>
              <p:cNvSpPr>
                <a:spLocks/>
              </p:cNvSpPr>
              <p:nvPr/>
            </p:nvSpPr>
            <p:spPr bwMode="auto">
              <a:xfrm>
                <a:off x="715" y="2604"/>
                <a:ext cx="886" cy="1"/>
              </a:xfrm>
              <a:custGeom>
                <a:avLst/>
                <a:gdLst>
                  <a:gd name="T0" fmla="*/ 886 w 886"/>
                  <a:gd name="T1" fmla="*/ 0 h 1"/>
                  <a:gd name="T2" fmla="*/ 0 w 886"/>
                  <a:gd name="T3" fmla="*/ 0 h 1"/>
                  <a:gd name="T4" fmla="*/ 886 w 88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86"/>
                  <a:gd name="T10" fmla="*/ 0 h 1"/>
                  <a:gd name="T11" fmla="*/ 886 w 88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86" h="1">
                    <a:moveTo>
                      <a:pt x="886" y="0"/>
                    </a:moveTo>
                    <a:lnTo>
                      <a:pt x="0" y="0"/>
                    </a:lnTo>
                    <a:lnTo>
                      <a:pt x="88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7" name="Line 43"/>
              <p:cNvSpPr>
                <a:spLocks noChangeShapeType="1"/>
              </p:cNvSpPr>
              <p:nvPr/>
            </p:nvSpPr>
            <p:spPr bwMode="auto">
              <a:xfrm flipH="1">
                <a:off x="715" y="2604"/>
                <a:ext cx="886" cy="1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8" name="Rectangle 44"/>
              <p:cNvSpPr>
                <a:spLocks noChangeArrowheads="1"/>
              </p:cNvSpPr>
              <p:nvPr/>
            </p:nvSpPr>
            <p:spPr bwMode="auto">
              <a:xfrm>
                <a:off x="1501" y="2322"/>
                <a:ext cx="34" cy="560"/>
              </a:xfrm>
              <a:prstGeom prst="rect">
                <a:avLst/>
              </a:prstGeom>
              <a:solidFill>
                <a:srgbClr val="FE9F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9" name="Freeform 45"/>
              <p:cNvSpPr>
                <a:spLocks/>
              </p:cNvSpPr>
              <p:nvPr/>
            </p:nvSpPr>
            <p:spPr bwMode="auto">
              <a:xfrm>
                <a:off x="1149" y="2604"/>
                <a:ext cx="62" cy="92"/>
              </a:xfrm>
              <a:custGeom>
                <a:avLst/>
                <a:gdLst>
                  <a:gd name="T0" fmla="*/ 0 w 62"/>
                  <a:gd name="T1" fmla="*/ 92 h 92"/>
                  <a:gd name="T2" fmla="*/ 32 w 62"/>
                  <a:gd name="T3" fmla="*/ 0 h 92"/>
                  <a:gd name="T4" fmla="*/ 62 w 62"/>
                  <a:gd name="T5" fmla="*/ 92 h 92"/>
                  <a:gd name="T6" fmla="*/ 0 w 62"/>
                  <a:gd name="T7" fmla="*/ 92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"/>
                  <a:gd name="T13" fmla="*/ 0 h 92"/>
                  <a:gd name="T14" fmla="*/ 62 w 62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" h="92">
                    <a:moveTo>
                      <a:pt x="0" y="92"/>
                    </a:moveTo>
                    <a:lnTo>
                      <a:pt x="32" y="0"/>
                    </a:lnTo>
                    <a:lnTo>
                      <a:pt x="62" y="92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0" name="Freeform 46"/>
              <p:cNvSpPr>
                <a:spLocks/>
              </p:cNvSpPr>
              <p:nvPr/>
            </p:nvSpPr>
            <p:spPr bwMode="auto">
              <a:xfrm>
                <a:off x="1149" y="2508"/>
                <a:ext cx="62" cy="92"/>
              </a:xfrm>
              <a:custGeom>
                <a:avLst/>
                <a:gdLst>
                  <a:gd name="T0" fmla="*/ 0 w 62"/>
                  <a:gd name="T1" fmla="*/ 0 h 92"/>
                  <a:gd name="T2" fmla="*/ 32 w 62"/>
                  <a:gd name="T3" fmla="*/ 92 h 92"/>
                  <a:gd name="T4" fmla="*/ 62 w 62"/>
                  <a:gd name="T5" fmla="*/ 0 h 92"/>
                  <a:gd name="T6" fmla="*/ 0 w 62"/>
                  <a:gd name="T7" fmla="*/ 0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"/>
                  <a:gd name="T13" fmla="*/ 0 h 92"/>
                  <a:gd name="T14" fmla="*/ 62 w 62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" h="92">
                    <a:moveTo>
                      <a:pt x="0" y="0"/>
                    </a:moveTo>
                    <a:lnTo>
                      <a:pt x="32" y="92"/>
                    </a:lnTo>
                    <a:lnTo>
                      <a:pt x="6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1" name="Freeform 47"/>
              <p:cNvSpPr>
                <a:spLocks/>
              </p:cNvSpPr>
              <p:nvPr/>
            </p:nvSpPr>
            <p:spPr bwMode="auto">
              <a:xfrm>
                <a:off x="1327" y="2604"/>
                <a:ext cx="60" cy="92"/>
              </a:xfrm>
              <a:custGeom>
                <a:avLst/>
                <a:gdLst>
                  <a:gd name="T0" fmla="*/ 0 w 60"/>
                  <a:gd name="T1" fmla="*/ 92 h 92"/>
                  <a:gd name="T2" fmla="*/ 30 w 60"/>
                  <a:gd name="T3" fmla="*/ 0 h 92"/>
                  <a:gd name="T4" fmla="*/ 60 w 60"/>
                  <a:gd name="T5" fmla="*/ 92 h 92"/>
                  <a:gd name="T6" fmla="*/ 0 w 60"/>
                  <a:gd name="T7" fmla="*/ 92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92"/>
                  <a:gd name="T14" fmla="*/ 60 w 60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92">
                    <a:moveTo>
                      <a:pt x="0" y="92"/>
                    </a:moveTo>
                    <a:lnTo>
                      <a:pt x="30" y="0"/>
                    </a:lnTo>
                    <a:lnTo>
                      <a:pt x="60" y="92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2" name="Freeform 48"/>
              <p:cNvSpPr>
                <a:spLocks/>
              </p:cNvSpPr>
              <p:nvPr/>
            </p:nvSpPr>
            <p:spPr bwMode="auto">
              <a:xfrm>
                <a:off x="1327" y="2508"/>
                <a:ext cx="60" cy="92"/>
              </a:xfrm>
              <a:custGeom>
                <a:avLst/>
                <a:gdLst>
                  <a:gd name="T0" fmla="*/ 0 w 60"/>
                  <a:gd name="T1" fmla="*/ 0 h 92"/>
                  <a:gd name="T2" fmla="*/ 30 w 60"/>
                  <a:gd name="T3" fmla="*/ 92 h 92"/>
                  <a:gd name="T4" fmla="*/ 60 w 60"/>
                  <a:gd name="T5" fmla="*/ 0 h 92"/>
                  <a:gd name="T6" fmla="*/ 0 w 60"/>
                  <a:gd name="T7" fmla="*/ 0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92"/>
                  <a:gd name="T14" fmla="*/ 60 w 60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92">
                    <a:moveTo>
                      <a:pt x="0" y="0"/>
                    </a:moveTo>
                    <a:lnTo>
                      <a:pt x="30" y="92"/>
                    </a:lnTo>
                    <a:lnTo>
                      <a:pt x="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3" name="Freeform 49"/>
              <p:cNvSpPr>
                <a:spLocks/>
              </p:cNvSpPr>
              <p:nvPr/>
            </p:nvSpPr>
            <p:spPr bwMode="auto">
              <a:xfrm>
                <a:off x="1017" y="2534"/>
                <a:ext cx="60" cy="132"/>
              </a:xfrm>
              <a:custGeom>
                <a:avLst/>
                <a:gdLst>
                  <a:gd name="T0" fmla="*/ 0 w 60"/>
                  <a:gd name="T1" fmla="*/ 132 h 132"/>
                  <a:gd name="T2" fmla="*/ 60 w 60"/>
                  <a:gd name="T3" fmla="*/ 66 h 132"/>
                  <a:gd name="T4" fmla="*/ 0 w 60"/>
                  <a:gd name="T5" fmla="*/ 0 h 132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132"/>
                  <a:gd name="T11" fmla="*/ 60 w 60"/>
                  <a:gd name="T12" fmla="*/ 132 h 1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132">
                    <a:moveTo>
                      <a:pt x="0" y="132"/>
                    </a:moveTo>
                    <a:lnTo>
                      <a:pt x="60" y="6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4" name="Freeform 50"/>
              <p:cNvSpPr>
                <a:spLocks/>
              </p:cNvSpPr>
              <p:nvPr/>
            </p:nvSpPr>
            <p:spPr bwMode="auto">
              <a:xfrm>
                <a:off x="2047" y="2536"/>
                <a:ext cx="60" cy="132"/>
              </a:xfrm>
              <a:custGeom>
                <a:avLst/>
                <a:gdLst>
                  <a:gd name="T0" fmla="*/ 0 w 60"/>
                  <a:gd name="T1" fmla="*/ 132 h 132"/>
                  <a:gd name="T2" fmla="*/ 60 w 60"/>
                  <a:gd name="T3" fmla="*/ 66 h 132"/>
                  <a:gd name="T4" fmla="*/ 0 w 60"/>
                  <a:gd name="T5" fmla="*/ 0 h 132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132"/>
                  <a:gd name="T11" fmla="*/ 60 w 60"/>
                  <a:gd name="T12" fmla="*/ 132 h 1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132">
                    <a:moveTo>
                      <a:pt x="0" y="132"/>
                    </a:moveTo>
                    <a:lnTo>
                      <a:pt x="60" y="6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5" name="Rectangle 51"/>
              <p:cNvSpPr>
                <a:spLocks noChangeArrowheads="1"/>
              </p:cNvSpPr>
              <p:nvPr/>
            </p:nvSpPr>
            <p:spPr bwMode="auto">
              <a:xfrm>
                <a:off x="905" y="2496"/>
                <a:ext cx="52" cy="180"/>
              </a:xfrm>
              <a:prstGeom prst="rect">
                <a:avLst/>
              </a:prstGeom>
              <a:solidFill>
                <a:srgbClr val="F2D000"/>
              </a:solidFill>
              <a:ln w="2">
                <a:solidFill>
                  <a:srgbClr val="AD94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6" name="Rectangle 52"/>
              <p:cNvSpPr>
                <a:spLocks noChangeArrowheads="1"/>
              </p:cNvSpPr>
              <p:nvPr/>
            </p:nvSpPr>
            <p:spPr bwMode="auto">
              <a:xfrm>
                <a:off x="1861" y="2496"/>
                <a:ext cx="72" cy="212"/>
              </a:xfrm>
              <a:prstGeom prst="rect">
                <a:avLst/>
              </a:prstGeom>
              <a:solidFill>
                <a:srgbClr val="F2D000"/>
              </a:solidFill>
              <a:ln w="2">
                <a:solidFill>
                  <a:srgbClr val="AD94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7" name="Rectangle 53"/>
              <p:cNvSpPr>
                <a:spLocks noChangeArrowheads="1"/>
              </p:cNvSpPr>
              <p:nvPr/>
            </p:nvSpPr>
            <p:spPr bwMode="auto">
              <a:xfrm>
                <a:off x="2197" y="2496"/>
                <a:ext cx="226" cy="212"/>
              </a:xfrm>
              <a:prstGeom prst="rect">
                <a:avLst/>
              </a:prstGeom>
              <a:solidFill>
                <a:srgbClr val="F2D000"/>
              </a:solidFill>
              <a:ln w="2">
                <a:solidFill>
                  <a:srgbClr val="AD94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8" name="Rectangle 54"/>
              <p:cNvSpPr>
                <a:spLocks noChangeArrowheads="1"/>
              </p:cNvSpPr>
              <p:nvPr/>
            </p:nvSpPr>
            <p:spPr bwMode="auto">
              <a:xfrm rot="-5400000">
                <a:off x="942" y="2778"/>
                <a:ext cx="258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PCup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9" name="Rectangle 55"/>
              <p:cNvSpPr>
                <a:spLocks noChangeArrowheads="1"/>
              </p:cNvSpPr>
              <p:nvPr/>
            </p:nvSpPr>
            <p:spPr bwMode="auto">
              <a:xfrm>
                <a:off x="1963" y="2734"/>
                <a:ext cx="25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FC#1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2" name="Rectangle 58"/>
              <p:cNvSpPr>
                <a:spLocks noChangeArrowheads="1"/>
              </p:cNvSpPr>
              <p:nvPr/>
            </p:nvSpPr>
            <p:spPr bwMode="auto">
              <a:xfrm>
                <a:off x="1125" y="2822"/>
                <a:ext cx="403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Apertures</a:t>
                </a:r>
              </a:p>
            </p:txBody>
          </p:sp>
          <p:sp>
            <p:nvSpPr>
              <p:cNvPr id="73" name="Rectangle 60"/>
              <p:cNvSpPr>
                <a:spLocks noChangeArrowheads="1"/>
              </p:cNvSpPr>
              <p:nvPr/>
            </p:nvSpPr>
            <p:spPr bwMode="auto">
              <a:xfrm>
                <a:off x="1743" y="2344"/>
                <a:ext cx="36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Buncher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4" name="Rectangle 61"/>
              <p:cNvSpPr>
                <a:spLocks noChangeArrowheads="1"/>
              </p:cNvSpPr>
              <p:nvPr/>
            </p:nvSpPr>
            <p:spPr bwMode="auto">
              <a:xfrm>
                <a:off x="2151" y="2344"/>
                <a:ext cx="350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Capture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5" name="Rectangle 62"/>
              <p:cNvSpPr>
                <a:spLocks noChangeArrowheads="1"/>
              </p:cNvSpPr>
              <p:nvPr/>
            </p:nvSpPr>
            <p:spPr bwMode="auto">
              <a:xfrm>
                <a:off x="2467" y="2256"/>
                <a:ext cx="495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Bunchlength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     Cavity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7" name="Rectangle 64"/>
              <p:cNvSpPr>
                <a:spLocks noChangeArrowheads="1"/>
              </p:cNvSpPr>
              <p:nvPr/>
            </p:nvSpPr>
            <p:spPr bwMode="auto">
              <a:xfrm>
                <a:off x="2866" y="2133"/>
                <a:ext cx="331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Cryounit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8" name="Rectangle 65"/>
              <p:cNvSpPr>
                <a:spLocks noChangeArrowheads="1"/>
              </p:cNvSpPr>
              <p:nvPr/>
            </p:nvSpPr>
            <p:spPr bwMode="auto">
              <a:xfrm>
                <a:off x="3815" y="2250"/>
                <a:ext cx="554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Cryomodules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9" name="Rectangle 66"/>
              <p:cNvSpPr>
                <a:spLocks noChangeArrowheads="1"/>
              </p:cNvSpPr>
              <p:nvPr/>
            </p:nvSpPr>
            <p:spPr bwMode="auto">
              <a:xfrm>
                <a:off x="4437" y="2002"/>
                <a:ext cx="103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Synchrotron Light Monitor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81" name="Rectangle 68"/>
              <p:cNvSpPr>
                <a:spLocks noChangeArrowheads="1"/>
              </p:cNvSpPr>
              <p:nvPr/>
            </p:nvSpPr>
            <p:spPr bwMode="auto">
              <a:xfrm>
                <a:off x="3553" y="2006"/>
                <a:ext cx="55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5 MeV Dump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82" name="Rectangle 69"/>
              <p:cNvSpPr>
                <a:spLocks noChangeArrowheads="1"/>
              </p:cNvSpPr>
              <p:nvPr/>
            </p:nvSpPr>
            <p:spPr bwMode="auto">
              <a:xfrm>
                <a:off x="4896" y="2373"/>
                <a:ext cx="70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Injection Chicane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84" name="Rectangle 71"/>
              <p:cNvSpPr>
                <a:spLocks noChangeArrowheads="1"/>
              </p:cNvSpPr>
              <p:nvPr/>
            </p:nvSpPr>
            <p:spPr bwMode="auto">
              <a:xfrm rot="-5400000">
                <a:off x="712" y="2881"/>
                <a:ext cx="490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Prebuncher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85" name="Rectangle 72"/>
              <p:cNvSpPr>
                <a:spLocks noChangeArrowheads="1"/>
              </p:cNvSpPr>
              <p:nvPr/>
            </p:nvSpPr>
            <p:spPr bwMode="auto">
              <a:xfrm>
                <a:off x="203" y="2432"/>
                <a:ext cx="298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Gun#2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87" name="Line 74"/>
              <p:cNvSpPr>
                <a:spLocks noChangeShapeType="1"/>
              </p:cNvSpPr>
              <p:nvPr/>
            </p:nvSpPr>
            <p:spPr bwMode="auto">
              <a:xfrm>
                <a:off x="2529" y="2608"/>
                <a:ext cx="422" cy="422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88" name="Freeform 75"/>
              <p:cNvSpPr>
                <a:spLocks/>
              </p:cNvSpPr>
              <p:nvPr/>
            </p:nvSpPr>
            <p:spPr bwMode="auto">
              <a:xfrm>
                <a:off x="2879" y="2954"/>
                <a:ext cx="112" cy="110"/>
              </a:xfrm>
              <a:custGeom>
                <a:avLst/>
                <a:gdLst>
                  <a:gd name="T0" fmla="*/ 112 w 112"/>
                  <a:gd name="T1" fmla="*/ 60 h 110"/>
                  <a:gd name="T2" fmla="*/ 68 w 112"/>
                  <a:gd name="T3" fmla="*/ 110 h 110"/>
                  <a:gd name="T4" fmla="*/ 0 w 112"/>
                  <a:gd name="T5" fmla="*/ 48 h 110"/>
                  <a:gd name="T6" fmla="*/ 44 w 112"/>
                  <a:gd name="T7" fmla="*/ 0 h 110"/>
                  <a:gd name="T8" fmla="*/ 112 w 112"/>
                  <a:gd name="T9" fmla="*/ 6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110"/>
                  <a:gd name="T17" fmla="*/ 112 w 112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110">
                    <a:moveTo>
                      <a:pt x="112" y="60"/>
                    </a:moveTo>
                    <a:lnTo>
                      <a:pt x="68" y="110"/>
                    </a:lnTo>
                    <a:lnTo>
                      <a:pt x="0" y="48"/>
                    </a:lnTo>
                    <a:lnTo>
                      <a:pt x="44" y="0"/>
                    </a:lnTo>
                    <a:lnTo>
                      <a:pt x="112" y="60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89" name="Line 76"/>
              <p:cNvSpPr>
                <a:spLocks noChangeShapeType="1"/>
              </p:cNvSpPr>
              <p:nvPr/>
            </p:nvSpPr>
            <p:spPr bwMode="auto">
              <a:xfrm flipV="1">
                <a:off x="3391" y="2180"/>
                <a:ext cx="422" cy="422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90" name="Freeform 77"/>
              <p:cNvSpPr>
                <a:spLocks/>
              </p:cNvSpPr>
              <p:nvPr/>
            </p:nvSpPr>
            <p:spPr bwMode="auto">
              <a:xfrm>
                <a:off x="3687" y="2134"/>
                <a:ext cx="176" cy="174"/>
              </a:xfrm>
              <a:custGeom>
                <a:avLst/>
                <a:gdLst>
                  <a:gd name="T0" fmla="*/ 176 w 176"/>
                  <a:gd name="T1" fmla="*/ 78 h 174"/>
                  <a:gd name="T2" fmla="*/ 106 w 176"/>
                  <a:gd name="T3" fmla="*/ 0 h 174"/>
                  <a:gd name="T4" fmla="*/ 0 w 176"/>
                  <a:gd name="T5" fmla="*/ 98 h 174"/>
                  <a:gd name="T6" fmla="*/ 70 w 176"/>
                  <a:gd name="T7" fmla="*/ 174 h 174"/>
                  <a:gd name="T8" fmla="*/ 176 w 176"/>
                  <a:gd name="T9" fmla="*/ 78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74"/>
                  <a:gd name="T17" fmla="*/ 176 w 176"/>
                  <a:gd name="T18" fmla="*/ 174 h 1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74">
                    <a:moveTo>
                      <a:pt x="176" y="78"/>
                    </a:moveTo>
                    <a:lnTo>
                      <a:pt x="106" y="0"/>
                    </a:lnTo>
                    <a:lnTo>
                      <a:pt x="0" y="98"/>
                    </a:lnTo>
                    <a:lnTo>
                      <a:pt x="70" y="174"/>
                    </a:lnTo>
                    <a:lnTo>
                      <a:pt x="176" y="78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91" name="Line 78"/>
              <p:cNvSpPr>
                <a:spLocks noChangeShapeType="1"/>
              </p:cNvSpPr>
              <p:nvPr/>
            </p:nvSpPr>
            <p:spPr bwMode="auto">
              <a:xfrm>
                <a:off x="4539" y="2608"/>
                <a:ext cx="422" cy="422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92" name="Freeform 79"/>
              <p:cNvSpPr>
                <a:spLocks/>
              </p:cNvSpPr>
              <p:nvPr/>
            </p:nvSpPr>
            <p:spPr bwMode="auto">
              <a:xfrm>
                <a:off x="4823" y="2878"/>
                <a:ext cx="230" cy="228"/>
              </a:xfrm>
              <a:custGeom>
                <a:avLst/>
                <a:gdLst>
                  <a:gd name="T0" fmla="*/ 230 w 230"/>
                  <a:gd name="T1" fmla="*/ 128 h 228"/>
                  <a:gd name="T2" fmla="*/ 140 w 230"/>
                  <a:gd name="T3" fmla="*/ 228 h 228"/>
                  <a:gd name="T4" fmla="*/ 0 w 230"/>
                  <a:gd name="T5" fmla="*/ 100 h 228"/>
                  <a:gd name="T6" fmla="*/ 90 w 230"/>
                  <a:gd name="T7" fmla="*/ 0 h 228"/>
                  <a:gd name="T8" fmla="*/ 230 w 230"/>
                  <a:gd name="T9" fmla="*/ 128 h 2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228"/>
                  <a:gd name="T17" fmla="*/ 230 w 230"/>
                  <a:gd name="T18" fmla="*/ 228 h 2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228">
                    <a:moveTo>
                      <a:pt x="230" y="128"/>
                    </a:moveTo>
                    <a:lnTo>
                      <a:pt x="140" y="228"/>
                    </a:lnTo>
                    <a:lnTo>
                      <a:pt x="0" y="100"/>
                    </a:lnTo>
                    <a:lnTo>
                      <a:pt x="90" y="0"/>
                    </a:lnTo>
                    <a:lnTo>
                      <a:pt x="230" y="128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93" name="Rectangle 80"/>
              <p:cNvSpPr>
                <a:spLocks noChangeArrowheads="1"/>
              </p:cNvSpPr>
              <p:nvPr/>
            </p:nvSpPr>
            <p:spPr bwMode="auto">
              <a:xfrm>
                <a:off x="2674" y="2536"/>
                <a:ext cx="80" cy="114"/>
              </a:xfrm>
              <a:prstGeom prst="rect">
                <a:avLst/>
              </a:prstGeom>
              <a:solidFill>
                <a:srgbClr val="81178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</p:grpSp>
        <p:sp>
          <p:nvSpPr>
            <p:cNvPr id="6" name="Rectangle 80"/>
            <p:cNvSpPr>
              <a:spLocks noChangeArrowheads="1"/>
            </p:cNvSpPr>
            <p:nvPr/>
          </p:nvSpPr>
          <p:spPr bwMode="auto">
            <a:xfrm>
              <a:off x="1265238" y="3466295"/>
              <a:ext cx="127000" cy="180975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sp>
          <p:nvSpPr>
            <p:cNvPr id="7" name="Rectangle 58"/>
            <p:cNvSpPr>
              <a:spLocks noChangeArrowheads="1"/>
            </p:cNvSpPr>
            <p:nvPr/>
          </p:nvSpPr>
          <p:spPr bwMode="auto">
            <a:xfrm rot="-5400000">
              <a:off x="908049" y="4028271"/>
              <a:ext cx="798513" cy="16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+mn-cs"/>
                </a:rPr>
                <a:t>Wien Filter</a:t>
              </a:r>
            </a:p>
          </p:txBody>
        </p:sp>
      </p:grp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940" y="3465854"/>
            <a:ext cx="121931" cy="17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" name="Rectangle 58"/>
          <p:cNvSpPr>
            <a:spLocks noChangeArrowheads="1"/>
          </p:cNvSpPr>
          <p:nvPr/>
        </p:nvSpPr>
        <p:spPr bwMode="auto">
          <a:xfrm rot="16200000">
            <a:off x="1644586" y="2948257"/>
            <a:ext cx="798639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Wien Filter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6200" y="4896442"/>
            <a:ext cx="31470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Beam Energies: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Gun:  		             130 keV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After Capture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Secton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:  500 keV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After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Cryounit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:   	     6.3 MeV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After Cryomodules:    123 MeV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94" name="Freeform 12"/>
          <p:cNvSpPr>
            <a:spLocks/>
          </p:cNvSpPr>
          <p:nvPr/>
        </p:nvSpPr>
        <p:spPr bwMode="auto">
          <a:xfrm>
            <a:off x="5502974" y="3131953"/>
            <a:ext cx="3331574" cy="477941"/>
          </a:xfrm>
          <a:custGeom>
            <a:avLst/>
            <a:gdLst>
              <a:gd name="T0" fmla="*/ 3952 w 3952"/>
              <a:gd name="T1" fmla="*/ 290 h 290"/>
              <a:gd name="T2" fmla="*/ 3792 w 3952"/>
              <a:gd name="T3" fmla="*/ 290 h 290"/>
              <a:gd name="T4" fmla="*/ 3646 w 3952"/>
              <a:gd name="T5" fmla="*/ 0 h 290"/>
              <a:gd name="T6" fmla="*/ 3264 w 3952"/>
              <a:gd name="T7" fmla="*/ 0 h 290"/>
              <a:gd name="T8" fmla="*/ 3108 w 3952"/>
              <a:gd name="T9" fmla="*/ 286 h 290"/>
              <a:gd name="T10" fmla="*/ 0 w 3952"/>
              <a:gd name="T11" fmla="*/ 286 h 2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52"/>
              <a:gd name="T19" fmla="*/ 0 h 290"/>
              <a:gd name="T20" fmla="*/ 3952 w 3952"/>
              <a:gd name="T21" fmla="*/ 290 h 290"/>
              <a:gd name="connsiteX0" fmla="*/ 10000 w 10000"/>
              <a:gd name="connsiteY0" fmla="*/ 10000 h 10000"/>
              <a:gd name="connsiteX1" fmla="*/ 9595 w 10000"/>
              <a:gd name="connsiteY1" fmla="*/ 10000 h 10000"/>
              <a:gd name="connsiteX2" fmla="*/ 9226 w 10000"/>
              <a:gd name="connsiteY2" fmla="*/ 0 h 10000"/>
              <a:gd name="connsiteX3" fmla="*/ 8259 w 10000"/>
              <a:gd name="connsiteY3" fmla="*/ 0 h 10000"/>
              <a:gd name="connsiteX4" fmla="*/ 7864 w 10000"/>
              <a:gd name="connsiteY4" fmla="*/ 9862 h 10000"/>
              <a:gd name="connsiteX5" fmla="*/ 5581 w 10000"/>
              <a:gd name="connsiteY5" fmla="*/ 9626 h 10000"/>
              <a:gd name="connsiteX6" fmla="*/ 0 w 10000"/>
              <a:gd name="connsiteY6" fmla="*/ 9862 h 10000"/>
              <a:gd name="connsiteX0" fmla="*/ 10000 w 10000"/>
              <a:gd name="connsiteY0" fmla="*/ 10000 h 10144"/>
              <a:gd name="connsiteX1" fmla="*/ 9595 w 10000"/>
              <a:gd name="connsiteY1" fmla="*/ 10000 h 10144"/>
              <a:gd name="connsiteX2" fmla="*/ 9226 w 10000"/>
              <a:gd name="connsiteY2" fmla="*/ 0 h 10144"/>
              <a:gd name="connsiteX3" fmla="*/ 8259 w 10000"/>
              <a:gd name="connsiteY3" fmla="*/ 0 h 10144"/>
              <a:gd name="connsiteX4" fmla="*/ 7864 w 10000"/>
              <a:gd name="connsiteY4" fmla="*/ 9862 h 10144"/>
              <a:gd name="connsiteX5" fmla="*/ 7862 w 10000"/>
              <a:gd name="connsiteY5" fmla="*/ 10144 h 10144"/>
              <a:gd name="connsiteX6" fmla="*/ 0 w 10000"/>
              <a:gd name="connsiteY6" fmla="*/ 9862 h 10144"/>
              <a:gd name="connsiteX0" fmla="*/ 5944 w 5944"/>
              <a:gd name="connsiteY0" fmla="*/ 10000 h 10553"/>
              <a:gd name="connsiteX1" fmla="*/ 5539 w 5944"/>
              <a:gd name="connsiteY1" fmla="*/ 10000 h 10553"/>
              <a:gd name="connsiteX2" fmla="*/ 5170 w 5944"/>
              <a:gd name="connsiteY2" fmla="*/ 0 h 10553"/>
              <a:gd name="connsiteX3" fmla="*/ 4203 w 5944"/>
              <a:gd name="connsiteY3" fmla="*/ 0 h 10553"/>
              <a:gd name="connsiteX4" fmla="*/ 3808 w 5944"/>
              <a:gd name="connsiteY4" fmla="*/ 9862 h 10553"/>
              <a:gd name="connsiteX5" fmla="*/ 3806 w 5944"/>
              <a:gd name="connsiteY5" fmla="*/ 10144 h 10553"/>
              <a:gd name="connsiteX6" fmla="*/ 0 w 5944"/>
              <a:gd name="connsiteY6" fmla="*/ 10553 h 10553"/>
              <a:gd name="connsiteX0" fmla="*/ 9147 w 9147"/>
              <a:gd name="connsiteY0" fmla="*/ 9476 h 10000"/>
              <a:gd name="connsiteX1" fmla="*/ 8466 w 9147"/>
              <a:gd name="connsiteY1" fmla="*/ 9476 h 10000"/>
              <a:gd name="connsiteX2" fmla="*/ 7845 w 9147"/>
              <a:gd name="connsiteY2" fmla="*/ 0 h 10000"/>
              <a:gd name="connsiteX3" fmla="*/ 6218 w 9147"/>
              <a:gd name="connsiteY3" fmla="*/ 0 h 10000"/>
              <a:gd name="connsiteX4" fmla="*/ 5553 w 9147"/>
              <a:gd name="connsiteY4" fmla="*/ 9345 h 10000"/>
              <a:gd name="connsiteX5" fmla="*/ 5550 w 9147"/>
              <a:gd name="connsiteY5" fmla="*/ 9612 h 10000"/>
              <a:gd name="connsiteX6" fmla="*/ 0 w 9147"/>
              <a:gd name="connsiteY6" fmla="*/ 10000 h 10000"/>
              <a:gd name="connsiteX0" fmla="*/ 9767 w 9767"/>
              <a:gd name="connsiteY0" fmla="*/ 9476 h 9836"/>
              <a:gd name="connsiteX1" fmla="*/ 9022 w 9767"/>
              <a:gd name="connsiteY1" fmla="*/ 9476 h 9836"/>
              <a:gd name="connsiteX2" fmla="*/ 8344 w 9767"/>
              <a:gd name="connsiteY2" fmla="*/ 0 h 9836"/>
              <a:gd name="connsiteX3" fmla="*/ 6565 w 9767"/>
              <a:gd name="connsiteY3" fmla="*/ 0 h 9836"/>
              <a:gd name="connsiteX4" fmla="*/ 5838 w 9767"/>
              <a:gd name="connsiteY4" fmla="*/ 9345 h 9836"/>
              <a:gd name="connsiteX5" fmla="*/ 5835 w 9767"/>
              <a:gd name="connsiteY5" fmla="*/ 9612 h 9836"/>
              <a:gd name="connsiteX6" fmla="*/ 0 w 9767"/>
              <a:gd name="connsiteY6" fmla="*/ 9836 h 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67" h="9836">
                <a:moveTo>
                  <a:pt x="9767" y="9476"/>
                </a:moveTo>
                <a:lnTo>
                  <a:pt x="9022" y="9476"/>
                </a:lnTo>
                <a:lnTo>
                  <a:pt x="8344" y="0"/>
                </a:lnTo>
                <a:lnTo>
                  <a:pt x="6565" y="0"/>
                </a:lnTo>
                <a:cubicBezTo>
                  <a:pt x="6322" y="3115"/>
                  <a:pt x="6082" y="6230"/>
                  <a:pt x="5838" y="9345"/>
                </a:cubicBezTo>
                <a:cubicBezTo>
                  <a:pt x="5837" y="9434"/>
                  <a:pt x="5837" y="9523"/>
                  <a:pt x="5835" y="9612"/>
                </a:cubicBezTo>
                <a:lnTo>
                  <a:pt x="0" y="9836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96" name="Group 95"/>
          <p:cNvGrpSpPr/>
          <p:nvPr/>
        </p:nvGrpSpPr>
        <p:grpSpPr>
          <a:xfrm>
            <a:off x="5083420" y="3244796"/>
            <a:ext cx="3111472" cy="1361177"/>
            <a:chOff x="5083420" y="5181600"/>
            <a:chExt cx="3111472" cy="1361177"/>
          </a:xfrm>
        </p:grpSpPr>
        <p:sp>
          <p:nvSpPr>
            <p:cNvPr id="97" name="Arc 96"/>
            <p:cNvSpPr/>
            <p:nvPr/>
          </p:nvSpPr>
          <p:spPr>
            <a:xfrm rot="3207947">
              <a:off x="7281314" y="5629200"/>
              <a:ext cx="934547" cy="892608"/>
            </a:xfrm>
            <a:prstGeom prst="arc">
              <a:avLst/>
            </a:prstGeom>
            <a:ln w="44450">
              <a:solidFill>
                <a:srgbClr val="1C28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98" name="Line 10"/>
            <p:cNvSpPr>
              <a:spLocks noChangeShapeType="1"/>
            </p:cNvSpPr>
            <p:nvPr/>
          </p:nvSpPr>
          <p:spPr bwMode="auto">
            <a:xfrm flipH="1">
              <a:off x="6243637" y="6443864"/>
              <a:ext cx="1800226" cy="12436"/>
            </a:xfrm>
            <a:prstGeom prst="line">
              <a:avLst/>
            </a:prstGeom>
            <a:noFill/>
            <a:ln w="44450">
              <a:solidFill>
                <a:srgbClr val="1C28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99" name="Arc 98"/>
            <p:cNvSpPr/>
            <p:nvPr/>
          </p:nvSpPr>
          <p:spPr>
            <a:xfrm rot="6245240" flipV="1">
              <a:off x="5105730" y="5635580"/>
              <a:ext cx="797810" cy="842429"/>
            </a:xfrm>
            <a:prstGeom prst="arc">
              <a:avLst/>
            </a:prstGeom>
            <a:ln w="444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0" name="Line 10"/>
            <p:cNvSpPr>
              <a:spLocks noChangeShapeType="1"/>
            </p:cNvSpPr>
            <p:nvPr/>
          </p:nvSpPr>
          <p:spPr bwMode="auto">
            <a:xfrm flipH="1">
              <a:off x="5407819" y="6452937"/>
              <a:ext cx="1574309" cy="263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10000 h 10000"/>
                <a:gd name="connsiteX0" fmla="*/ 0 w 8274"/>
                <a:gd name="connsiteY0" fmla="*/ 41316 h 41481"/>
                <a:gd name="connsiteX1" fmla="*/ 8274 w 8274"/>
                <a:gd name="connsiteY1" fmla="*/ 166 h 41481"/>
                <a:gd name="connsiteX0" fmla="*/ 0 w 10588"/>
                <a:gd name="connsiteY0" fmla="*/ 847 h 1021"/>
                <a:gd name="connsiteX1" fmla="*/ 10588 w 10588"/>
                <a:gd name="connsiteY1" fmla="*/ 175 h 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88" h="1021">
                  <a:moveTo>
                    <a:pt x="0" y="847"/>
                  </a:moveTo>
                  <a:cubicBezTo>
                    <a:pt x="4028" y="1651"/>
                    <a:pt x="6560" y="-628"/>
                    <a:pt x="10588" y="175"/>
                  </a:cubicBezTo>
                </a:path>
              </a:pathLst>
            </a:custGeom>
            <a:noFill/>
            <a:ln w="444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101" name="Straight Arrow Connector 100"/>
            <p:cNvCxnSpPr/>
            <p:nvPr/>
          </p:nvCxnSpPr>
          <p:spPr>
            <a:xfrm flipV="1">
              <a:off x="7494586" y="5181600"/>
              <a:ext cx="184152" cy="323894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Arc 101"/>
            <p:cNvSpPr/>
            <p:nvPr/>
          </p:nvSpPr>
          <p:spPr>
            <a:xfrm rot="10253204" flipV="1">
              <a:off x="5090594" y="5527781"/>
              <a:ext cx="879145" cy="702191"/>
            </a:xfrm>
            <a:prstGeom prst="arc">
              <a:avLst/>
            </a:prstGeom>
            <a:ln w="444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3" name="Line 10"/>
            <p:cNvSpPr>
              <a:spLocks noChangeShapeType="1"/>
            </p:cNvSpPr>
            <p:nvPr/>
          </p:nvSpPr>
          <p:spPr bwMode="auto">
            <a:xfrm flipH="1" flipV="1">
              <a:off x="7494586" y="5502948"/>
              <a:ext cx="621658" cy="313337"/>
            </a:xfrm>
            <a:prstGeom prst="line">
              <a:avLst/>
            </a:prstGeom>
            <a:noFill/>
            <a:ln w="44450">
              <a:solidFill>
                <a:srgbClr val="1C28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104" name="Freeform 12"/>
          <p:cNvSpPr>
            <a:spLocks/>
          </p:cNvSpPr>
          <p:nvPr/>
        </p:nvSpPr>
        <p:spPr bwMode="auto">
          <a:xfrm>
            <a:off x="4800600" y="3489484"/>
            <a:ext cx="809138" cy="82392"/>
          </a:xfrm>
          <a:custGeom>
            <a:avLst/>
            <a:gdLst>
              <a:gd name="T0" fmla="*/ 3952 w 3952"/>
              <a:gd name="T1" fmla="*/ 290 h 290"/>
              <a:gd name="T2" fmla="*/ 3792 w 3952"/>
              <a:gd name="T3" fmla="*/ 290 h 290"/>
              <a:gd name="T4" fmla="*/ 3646 w 3952"/>
              <a:gd name="T5" fmla="*/ 0 h 290"/>
              <a:gd name="T6" fmla="*/ 3264 w 3952"/>
              <a:gd name="T7" fmla="*/ 0 h 290"/>
              <a:gd name="T8" fmla="*/ 3108 w 3952"/>
              <a:gd name="T9" fmla="*/ 286 h 290"/>
              <a:gd name="T10" fmla="*/ 0 w 3952"/>
              <a:gd name="T11" fmla="*/ 286 h 2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52"/>
              <a:gd name="T19" fmla="*/ 0 h 290"/>
              <a:gd name="T20" fmla="*/ 3952 w 3952"/>
              <a:gd name="T21" fmla="*/ 290 h 290"/>
              <a:gd name="connsiteX0" fmla="*/ 10000 w 10000"/>
              <a:gd name="connsiteY0" fmla="*/ 10000 h 10000"/>
              <a:gd name="connsiteX1" fmla="*/ 9595 w 10000"/>
              <a:gd name="connsiteY1" fmla="*/ 10000 h 10000"/>
              <a:gd name="connsiteX2" fmla="*/ 9226 w 10000"/>
              <a:gd name="connsiteY2" fmla="*/ 0 h 10000"/>
              <a:gd name="connsiteX3" fmla="*/ 8259 w 10000"/>
              <a:gd name="connsiteY3" fmla="*/ 0 h 10000"/>
              <a:gd name="connsiteX4" fmla="*/ 7864 w 10000"/>
              <a:gd name="connsiteY4" fmla="*/ 9862 h 10000"/>
              <a:gd name="connsiteX5" fmla="*/ 5581 w 10000"/>
              <a:gd name="connsiteY5" fmla="*/ 9626 h 10000"/>
              <a:gd name="connsiteX6" fmla="*/ 0 w 10000"/>
              <a:gd name="connsiteY6" fmla="*/ 9862 h 10000"/>
              <a:gd name="connsiteX0" fmla="*/ 10000 w 10000"/>
              <a:gd name="connsiteY0" fmla="*/ 10000 h 10144"/>
              <a:gd name="connsiteX1" fmla="*/ 9595 w 10000"/>
              <a:gd name="connsiteY1" fmla="*/ 10000 h 10144"/>
              <a:gd name="connsiteX2" fmla="*/ 9226 w 10000"/>
              <a:gd name="connsiteY2" fmla="*/ 0 h 10144"/>
              <a:gd name="connsiteX3" fmla="*/ 8259 w 10000"/>
              <a:gd name="connsiteY3" fmla="*/ 0 h 10144"/>
              <a:gd name="connsiteX4" fmla="*/ 7864 w 10000"/>
              <a:gd name="connsiteY4" fmla="*/ 9862 h 10144"/>
              <a:gd name="connsiteX5" fmla="*/ 7862 w 10000"/>
              <a:gd name="connsiteY5" fmla="*/ 10144 h 10144"/>
              <a:gd name="connsiteX6" fmla="*/ 0 w 10000"/>
              <a:gd name="connsiteY6" fmla="*/ 9862 h 10144"/>
              <a:gd name="connsiteX0" fmla="*/ 5944 w 5944"/>
              <a:gd name="connsiteY0" fmla="*/ 10000 h 10553"/>
              <a:gd name="connsiteX1" fmla="*/ 5539 w 5944"/>
              <a:gd name="connsiteY1" fmla="*/ 10000 h 10553"/>
              <a:gd name="connsiteX2" fmla="*/ 5170 w 5944"/>
              <a:gd name="connsiteY2" fmla="*/ 0 h 10553"/>
              <a:gd name="connsiteX3" fmla="*/ 4203 w 5944"/>
              <a:gd name="connsiteY3" fmla="*/ 0 h 10553"/>
              <a:gd name="connsiteX4" fmla="*/ 3808 w 5944"/>
              <a:gd name="connsiteY4" fmla="*/ 9862 h 10553"/>
              <a:gd name="connsiteX5" fmla="*/ 3806 w 5944"/>
              <a:gd name="connsiteY5" fmla="*/ 10144 h 10553"/>
              <a:gd name="connsiteX6" fmla="*/ 0 w 5944"/>
              <a:gd name="connsiteY6" fmla="*/ 10553 h 10553"/>
              <a:gd name="connsiteX0" fmla="*/ 9147 w 9147"/>
              <a:gd name="connsiteY0" fmla="*/ 9476 h 10000"/>
              <a:gd name="connsiteX1" fmla="*/ 8466 w 9147"/>
              <a:gd name="connsiteY1" fmla="*/ 9476 h 10000"/>
              <a:gd name="connsiteX2" fmla="*/ 7845 w 9147"/>
              <a:gd name="connsiteY2" fmla="*/ 0 h 10000"/>
              <a:gd name="connsiteX3" fmla="*/ 6218 w 9147"/>
              <a:gd name="connsiteY3" fmla="*/ 0 h 10000"/>
              <a:gd name="connsiteX4" fmla="*/ 5553 w 9147"/>
              <a:gd name="connsiteY4" fmla="*/ 9345 h 10000"/>
              <a:gd name="connsiteX5" fmla="*/ 5550 w 9147"/>
              <a:gd name="connsiteY5" fmla="*/ 9612 h 10000"/>
              <a:gd name="connsiteX6" fmla="*/ 0 w 9147"/>
              <a:gd name="connsiteY6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7" h="10000">
                <a:moveTo>
                  <a:pt x="9147" y="9476"/>
                </a:moveTo>
                <a:lnTo>
                  <a:pt x="8466" y="9476"/>
                </a:lnTo>
                <a:lnTo>
                  <a:pt x="7845" y="0"/>
                </a:lnTo>
                <a:lnTo>
                  <a:pt x="6218" y="0"/>
                </a:lnTo>
                <a:cubicBezTo>
                  <a:pt x="5996" y="3115"/>
                  <a:pt x="5776" y="6230"/>
                  <a:pt x="5553" y="9345"/>
                </a:cubicBezTo>
                <a:cubicBezTo>
                  <a:pt x="5552" y="9434"/>
                  <a:pt x="5552" y="9523"/>
                  <a:pt x="5550" y="9612"/>
                </a:cubicBezTo>
                <a:lnTo>
                  <a:pt x="0" y="10000"/>
                </a:lnTo>
              </a:path>
            </a:pathLst>
          </a:custGeom>
          <a:noFill/>
          <a:ln w="38100">
            <a:solidFill>
              <a:srgbClr val="1C28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901869" y="4343400"/>
            <a:ext cx="184731" cy="369332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5715000" y="4067094"/>
            <a:ext cx="1075936" cy="923330"/>
          </a:xfrm>
          <a:prstGeom prst="rect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E Select</a:t>
            </a:r>
          </a:p>
          <a:p>
            <a:pPr marL="285750" indent="-285750">
              <a:buFont typeface="Symbol" panose="05050102010706020507" pitchFamily="18" charset="2"/>
              <a:buChar char="e"/>
            </a:pPr>
            <a:r>
              <a:rPr lang="en-US" b="1" dirty="0" smtClean="0"/>
              <a:t>Filter</a:t>
            </a:r>
          </a:p>
          <a:p>
            <a:r>
              <a:rPr lang="en-US" b="1" dirty="0" err="1" smtClean="0">
                <a:latin typeface="Symbol" panose="05050102010706020507" pitchFamily="18" charset="2"/>
              </a:rPr>
              <a:t>Df</a:t>
            </a:r>
            <a:r>
              <a:rPr lang="en-US" b="1" dirty="0" smtClean="0">
                <a:latin typeface="Symbol" panose="05050102010706020507" pitchFamily="18" charset="2"/>
              </a:rPr>
              <a:t> </a:t>
            </a:r>
            <a:r>
              <a:rPr lang="en-US" b="1" dirty="0" smtClean="0"/>
              <a:t>Select</a:t>
            </a:r>
            <a:endParaRPr lang="en-US" b="1" dirty="0"/>
          </a:p>
        </p:txBody>
      </p:sp>
      <p:cxnSp>
        <p:nvCxnSpPr>
          <p:cNvPr id="107" name="Straight Arrow Connector 106"/>
          <p:cNvCxnSpPr/>
          <p:nvPr/>
        </p:nvCxnSpPr>
        <p:spPr>
          <a:xfrm flipH="1" flipV="1">
            <a:off x="5410200" y="4572000"/>
            <a:ext cx="253999" cy="45720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5181600" y="5029200"/>
            <a:ext cx="256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Set for E = 61.5 MeV</a:t>
            </a:r>
          </a:p>
          <a:p>
            <a:r>
              <a:rPr lang="en-US" b="1" dirty="0" smtClean="0"/>
              <a:t>for maximum e</a:t>
            </a:r>
            <a:r>
              <a:rPr lang="en-US" b="1" baseline="30000" dirty="0" smtClean="0"/>
              <a:t>+</a:t>
            </a:r>
            <a:r>
              <a:rPr lang="en-US" b="1" dirty="0"/>
              <a:t> </a:t>
            </a:r>
            <a:r>
              <a:rPr lang="en-US" b="1" dirty="0" smtClean="0"/>
              <a:t>FOM</a:t>
            </a:r>
          </a:p>
          <a:p>
            <a:r>
              <a:rPr lang="en-US" b="1" dirty="0"/>
              <a:t>Set </a:t>
            </a:r>
            <a:r>
              <a:rPr lang="en-US" b="1" dirty="0">
                <a:latin typeface="Symbol" panose="05050102010706020507" pitchFamily="18" charset="2"/>
              </a:rPr>
              <a:t>f</a:t>
            </a:r>
            <a:r>
              <a:rPr lang="en-US" b="1" dirty="0"/>
              <a:t> = </a:t>
            </a:r>
            <a:r>
              <a:rPr lang="en-US" b="1" dirty="0" smtClean="0"/>
              <a:t>-30</a:t>
            </a:r>
            <a:r>
              <a:rPr lang="en-US" b="1" baseline="30000" dirty="0" smtClean="0"/>
              <a:t>o</a:t>
            </a:r>
            <a:r>
              <a:rPr lang="en-US" b="1" dirty="0" smtClean="0"/>
              <a:t> </a:t>
            </a:r>
            <a:r>
              <a:rPr lang="en-US" b="1" dirty="0"/>
              <a:t>relative to </a:t>
            </a:r>
            <a:r>
              <a:rPr lang="en-US" b="1" dirty="0" smtClean="0"/>
              <a:t>e</a:t>
            </a:r>
            <a:r>
              <a:rPr lang="en-US" b="1" baseline="30000" dirty="0" smtClean="0"/>
              <a:t>-</a:t>
            </a:r>
            <a:endParaRPr lang="en-US" b="1" baseline="30000" dirty="0"/>
          </a:p>
        </p:txBody>
      </p:sp>
      <p:sp>
        <p:nvSpPr>
          <p:cNvPr id="109" name="Freeform 50"/>
          <p:cNvSpPr>
            <a:spLocks/>
          </p:cNvSpPr>
          <p:nvPr/>
        </p:nvSpPr>
        <p:spPr bwMode="auto">
          <a:xfrm>
            <a:off x="5033344" y="3445479"/>
            <a:ext cx="95250" cy="209583"/>
          </a:xfrm>
          <a:custGeom>
            <a:avLst/>
            <a:gdLst>
              <a:gd name="T0" fmla="*/ 0 w 60"/>
              <a:gd name="T1" fmla="*/ 132 h 132"/>
              <a:gd name="T2" fmla="*/ 60 w 60"/>
              <a:gd name="T3" fmla="*/ 66 h 132"/>
              <a:gd name="T4" fmla="*/ 0 w 60"/>
              <a:gd name="T5" fmla="*/ 0 h 132"/>
              <a:gd name="T6" fmla="*/ 0 60000 65536"/>
              <a:gd name="T7" fmla="*/ 0 60000 65536"/>
              <a:gd name="T8" fmla="*/ 0 60000 65536"/>
              <a:gd name="T9" fmla="*/ 0 w 60"/>
              <a:gd name="T10" fmla="*/ 0 h 132"/>
              <a:gd name="T11" fmla="*/ 60 w 60"/>
              <a:gd name="T12" fmla="*/ 132 h 1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" h="132">
                <a:moveTo>
                  <a:pt x="0" y="132"/>
                </a:moveTo>
                <a:lnTo>
                  <a:pt x="60" y="66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1C28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0" name="Freeform 50"/>
          <p:cNvSpPr>
            <a:spLocks/>
          </p:cNvSpPr>
          <p:nvPr/>
        </p:nvSpPr>
        <p:spPr bwMode="auto">
          <a:xfrm rot="-1860000">
            <a:off x="5152570" y="3643202"/>
            <a:ext cx="95250" cy="209583"/>
          </a:xfrm>
          <a:custGeom>
            <a:avLst/>
            <a:gdLst>
              <a:gd name="T0" fmla="*/ 0 w 60"/>
              <a:gd name="T1" fmla="*/ 132 h 132"/>
              <a:gd name="T2" fmla="*/ 60 w 60"/>
              <a:gd name="T3" fmla="*/ 66 h 132"/>
              <a:gd name="T4" fmla="*/ 0 w 60"/>
              <a:gd name="T5" fmla="*/ 0 h 132"/>
              <a:gd name="T6" fmla="*/ 0 60000 65536"/>
              <a:gd name="T7" fmla="*/ 0 60000 65536"/>
              <a:gd name="T8" fmla="*/ 0 60000 65536"/>
              <a:gd name="T9" fmla="*/ 0 w 60"/>
              <a:gd name="T10" fmla="*/ 0 h 132"/>
              <a:gd name="T11" fmla="*/ 60 w 60"/>
              <a:gd name="T12" fmla="*/ 132 h 1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" h="132">
                <a:moveTo>
                  <a:pt x="0" y="132"/>
                </a:moveTo>
                <a:lnTo>
                  <a:pt x="60" y="66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1" name="Freeform 50"/>
          <p:cNvSpPr>
            <a:spLocks/>
          </p:cNvSpPr>
          <p:nvPr/>
        </p:nvSpPr>
        <p:spPr bwMode="auto">
          <a:xfrm rot="5400000">
            <a:off x="8135806" y="4033365"/>
            <a:ext cx="95250" cy="209583"/>
          </a:xfrm>
          <a:custGeom>
            <a:avLst/>
            <a:gdLst>
              <a:gd name="T0" fmla="*/ 0 w 60"/>
              <a:gd name="T1" fmla="*/ 132 h 132"/>
              <a:gd name="T2" fmla="*/ 60 w 60"/>
              <a:gd name="T3" fmla="*/ 66 h 132"/>
              <a:gd name="T4" fmla="*/ 0 w 60"/>
              <a:gd name="T5" fmla="*/ 0 h 132"/>
              <a:gd name="T6" fmla="*/ 0 60000 65536"/>
              <a:gd name="T7" fmla="*/ 0 60000 65536"/>
              <a:gd name="T8" fmla="*/ 0 60000 65536"/>
              <a:gd name="T9" fmla="*/ 0 w 60"/>
              <a:gd name="T10" fmla="*/ 0 h 132"/>
              <a:gd name="T11" fmla="*/ 60 w 60"/>
              <a:gd name="T12" fmla="*/ 132 h 1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" h="132">
                <a:moveTo>
                  <a:pt x="0" y="132"/>
                </a:moveTo>
                <a:lnTo>
                  <a:pt x="60" y="66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1C28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cxnSp>
        <p:nvCxnSpPr>
          <p:cNvPr id="112" name="Straight Arrow Connector 111"/>
          <p:cNvCxnSpPr/>
          <p:nvPr/>
        </p:nvCxnSpPr>
        <p:spPr>
          <a:xfrm flipH="1" flipV="1">
            <a:off x="7086600" y="4724400"/>
            <a:ext cx="406398" cy="15240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605588" y="5386382"/>
            <a:ext cx="17621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7439443" y="4671767"/>
            <a:ext cx="1520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</a:t>
            </a:r>
            <a:r>
              <a:rPr lang="en-US" b="1" baseline="30000" dirty="0" smtClean="0"/>
              <a:t>+</a:t>
            </a:r>
            <a:r>
              <a:rPr lang="en-US" b="1" dirty="0" smtClean="0"/>
              <a:t> production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target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940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0" descr="e+p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9" y="2742762"/>
            <a:ext cx="4418255" cy="353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7046912" y="6409134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286891-CFE1-4A04-9AC8-97E1B6A416D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178189" y="52068"/>
            <a:ext cx="82820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We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Only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Need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Unpolarized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) Positrons</a:t>
            </a:r>
            <a:endParaRPr kumimoji="0" lang="fr-F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L. S. Cardman (JPos17)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120DA-BA2B-DB47-BCDC-D61492424A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34657" y="2621681"/>
            <a:ext cx="42480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Take advantage of the fact that the positron yield increases dramatically as the positron energy is a smaller and smaller fraction of the electron beam energy (color code in this figure)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7912" y="1021983"/>
            <a:ext cx="3272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</a:t>
            </a:r>
            <a:r>
              <a:rPr lang="en-US" sz="3600" baseline="30000" dirty="0" smtClean="0"/>
              <a:t>-</a:t>
            </a:r>
            <a:r>
              <a:rPr lang="en-US" sz="3600" dirty="0" smtClean="0"/>
              <a:t> </a:t>
            </a:r>
            <a:r>
              <a:rPr lang="en-US" sz="3600" dirty="0" smtClean="0">
                <a:sym typeface="Symbol" panose="05050102010706020507" pitchFamily="18" charset="2"/>
              </a:rPr>
              <a:t> </a:t>
            </a:r>
            <a:r>
              <a:rPr lang="en-US" sz="3600" dirty="0" smtClean="0">
                <a:latin typeface="Symbol" panose="05050102010706020507" pitchFamily="18" charset="2"/>
                <a:sym typeface="Symbol" panose="05050102010706020507" pitchFamily="18" charset="2"/>
              </a:rPr>
              <a:t>g</a:t>
            </a:r>
            <a:r>
              <a:rPr lang="en-US" sz="3600" dirty="0" smtClean="0">
                <a:sym typeface="Symbol" panose="05050102010706020507" pitchFamily="18" charset="2"/>
              </a:rPr>
              <a:t> </a:t>
            </a:r>
            <a:r>
              <a:rPr lang="en-US" sz="3600" dirty="0">
                <a:sym typeface="Symbol" panose="05050102010706020507" pitchFamily="18" charset="2"/>
              </a:rPr>
              <a:t></a:t>
            </a:r>
            <a:r>
              <a:rPr lang="en-US" sz="3600" dirty="0" smtClean="0">
                <a:sym typeface="Symbol" panose="05050102010706020507" pitchFamily="18" charset="2"/>
              </a:rPr>
              <a:t> e</a:t>
            </a:r>
            <a:r>
              <a:rPr lang="en-US" sz="3600" baseline="30000" dirty="0">
                <a:sym typeface="Symbol" panose="05050102010706020507" pitchFamily="18" charset="2"/>
              </a:rPr>
              <a:t>-</a:t>
            </a:r>
            <a:r>
              <a:rPr lang="en-US" sz="3600" dirty="0" smtClean="0">
                <a:sym typeface="Symbol" panose="05050102010706020507" pitchFamily="18" charset="2"/>
              </a:rPr>
              <a:t> + e</a:t>
            </a:r>
            <a:r>
              <a:rPr lang="en-US" sz="3600" baseline="30000" dirty="0">
                <a:sym typeface="Symbol" panose="05050102010706020507" pitchFamily="18" charset="2"/>
              </a:rPr>
              <a:t>+</a:t>
            </a:r>
            <a:endParaRPr lang="en-US" sz="3600" baseline="30000" dirty="0"/>
          </a:p>
        </p:txBody>
      </p:sp>
    </p:spTree>
    <p:extLst>
      <p:ext uri="{BB962C8B-B14F-4D97-AF65-F5344CB8AC3E}">
        <p14:creationId xmlns:p14="http://schemas.microsoft.com/office/powerpoint/2010/main" val="367117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58992"/>
            <a:ext cx="7772400" cy="914400"/>
          </a:xfrm>
        </p:spPr>
        <p:txBody>
          <a:bodyPr>
            <a:normAutofit/>
          </a:bodyPr>
          <a:lstStyle/>
          <a:p>
            <a:r>
              <a:rPr lang="en-US" b="0" dirty="0" smtClean="0"/>
              <a:t>CEBAF Injector Modified for Positrons</a:t>
            </a:r>
            <a:endParaRPr lang="en-US" b="0" dirty="0"/>
          </a:p>
        </p:txBody>
      </p:sp>
      <p:grpSp>
        <p:nvGrpSpPr>
          <p:cNvPr id="4" name="Group 110"/>
          <p:cNvGrpSpPr>
            <a:grpSpLocks/>
          </p:cNvGrpSpPr>
          <p:nvPr/>
        </p:nvGrpSpPr>
        <p:grpSpPr bwMode="auto">
          <a:xfrm>
            <a:off x="338138" y="2608468"/>
            <a:ext cx="8577263" cy="1956110"/>
            <a:chOff x="338138" y="2609045"/>
            <a:chExt cx="8577263" cy="1955800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338138" y="2609045"/>
              <a:ext cx="8577263" cy="1955800"/>
              <a:chOff x="199" y="2000"/>
              <a:chExt cx="5403" cy="1232"/>
            </a:xfrm>
          </p:grpSpPr>
          <p:sp>
            <p:nvSpPr>
              <p:cNvPr id="1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99" y="2000"/>
                <a:ext cx="5362" cy="1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pic>
            <p:nvPicPr>
              <p:cNvPr id="19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841" y="2158"/>
                <a:ext cx="126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67" y="2106"/>
                <a:ext cx="15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Freeform 7"/>
              <p:cNvSpPr>
                <a:spLocks/>
              </p:cNvSpPr>
              <p:nvPr/>
            </p:nvSpPr>
            <p:spPr bwMode="auto">
              <a:xfrm>
                <a:off x="4877" y="2116"/>
                <a:ext cx="132" cy="124"/>
              </a:xfrm>
              <a:custGeom>
                <a:avLst/>
                <a:gdLst>
                  <a:gd name="T0" fmla="*/ 92 w 132"/>
                  <a:gd name="T1" fmla="*/ 124 h 124"/>
                  <a:gd name="T2" fmla="*/ 0 w 132"/>
                  <a:gd name="T3" fmla="*/ 72 h 124"/>
                  <a:gd name="T4" fmla="*/ 42 w 132"/>
                  <a:gd name="T5" fmla="*/ 0 h 124"/>
                  <a:gd name="T6" fmla="*/ 132 w 132"/>
                  <a:gd name="T7" fmla="*/ 50 h 124"/>
                  <a:gd name="T8" fmla="*/ 92 w 132"/>
                  <a:gd name="T9" fmla="*/ 124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124"/>
                  <a:gd name="T17" fmla="*/ 132 w 132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124">
                    <a:moveTo>
                      <a:pt x="92" y="124"/>
                    </a:moveTo>
                    <a:lnTo>
                      <a:pt x="0" y="72"/>
                    </a:lnTo>
                    <a:lnTo>
                      <a:pt x="42" y="0"/>
                    </a:lnTo>
                    <a:lnTo>
                      <a:pt x="132" y="50"/>
                    </a:lnTo>
                    <a:lnTo>
                      <a:pt x="92" y="124"/>
                    </a:lnTo>
                    <a:close/>
                  </a:path>
                </a:pathLst>
              </a:custGeom>
              <a:noFill/>
              <a:ln w="2">
                <a:solidFill>
                  <a:srgbClr val="33A0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Rectangle 8"/>
              <p:cNvSpPr>
                <a:spLocks noChangeArrowheads="1"/>
              </p:cNvSpPr>
              <p:nvPr/>
            </p:nvSpPr>
            <p:spPr bwMode="auto">
              <a:xfrm>
                <a:off x="1425" y="2190"/>
                <a:ext cx="37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 dirty="0">
                    <a:solidFill>
                      <a:srgbClr val="000000"/>
                    </a:solidFill>
                    <a:latin typeface="Helvetica" pitchFamily="34" charset="0"/>
                  </a:rPr>
                  <a:t>Chopper</a:t>
                </a:r>
                <a:endParaRPr lang="en-US" dirty="0"/>
              </a:p>
            </p:txBody>
          </p:sp>
          <p:sp>
            <p:nvSpPr>
              <p:cNvPr id="23" name="Freeform 9"/>
              <p:cNvSpPr>
                <a:spLocks/>
              </p:cNvSpPr>
              <p:nvPr/>
            </p:nvSpPr>
            <p:spPr bwMode="auto">
              <a:xfrm>
                <a:off x="337" y="2308"/>
                <a:ext cx="384" cy="296"/>
              </a:xfrm>
              <a:custGeom>
                <a:avLst/>
                <a:gdLst>
                  <a:gd name="T0" fmla="*/ 384 w 384"/>
                  <a:gd name="T1" fmla="*/ 296 h 296"/>
                  <a:gd name="T2" fmla="*/ 0 w 384"/>
                  <a:gd name="T3" fmla="*/ 0 h 296"/>
                  <a:gd name="T4" fmla="*/ 384 w 384"/>
                  <a:gd name="T5" fmla="*/ 296 h 296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96"/>
                  <a:gd name="T11" fmla="*/ 384 w 384"/>
                  <a:gd name="T12" fmla="*/ 296 h 2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96">
                    <a:moveTo>
                      <a:pt x="384" y="296"/>
                    </a:moveTo>
                    <a:lnTo>
                      <a:pt x="0" y="0"/>
                    </a:lnTo>
                    <a:lnTo>
                      <a:pt x="384" y="2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" name="Line 10"/>
              <p:cNvSpPr>
                <a:spLocks noChangeShapeType="1"/>
              </p:cNvSpPr>
              <p:nvPr/>
            </p:nvSpPr>
            <p:spPr bwMode="auto">
              <a:xfrm flipH="1" flipV="1">
                <a:off x="337" y="2308"/>
                <a:ext cx="384" cy="296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" name="Freeform 11"/>
              <p:cNvSpPr>
                <a:spLocks/>
              </p:cNvSpPr>
              <p:nvPr/>
            </p:nvSpPr>
            <p:spPr bwMode="auto">
              <a:xfrm>
                <a:off x="1601" y="2318"/>
                <a:ext cx="3952" cy="290"/>
              </a:xfrm>
              <a:custGeom>
                <a:avLst/>
                <a:gdLst>
                  <a:gd name="T0" fmla="*/ 3952 w 3952"/>
                  <a:gd name="T1" fmla="*/ 290 h 290"/>
                  <a:gd name="T2" fmla="*/ 3792 w 3952"/>
                  <a:gd name="T3" fmla="*/ 290 h 290"/>
                  <a:gd name="T4" fmla="*/ 3646 w 3952"/>
                  <a:gd name="T5" fmla="*/ 0 h 290"/>
                  <a:gd name="T6" fmla="*/ 3264 w 3952"/>
                  <a:gd name="T7" fmla="*/ 0 h 290"/>
                  <a:gd name="T8" fmla="*/ 3108 w 3952"/>
                  <a:gd name="T9" fmla="*/ 286 h 290"/>
                  <a:gd name="T10" fmla="*/ 0 w 3952"/>
                  <a:gd name="T11" fmla="*/ 286 h 290"/>
                  <a:gd name="T12" fmla="*/ 3952 w 3952"/>
                  <a:gd name="T13" fmla="*/ 290 h 2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52"/>
                  <a:gd name="T22" fmla="*/ 0 h 290"/>
                  <a:gd name="T23" fmla="*/ 3952 w 3952"/>
                  <a:gd name="T24" fmla="*/ 290 h 2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52" h="290">
                    <a:moveTo>
                      <a:pt x="3952" y="290"/>
                    </a:moveTo>
                    <a:lnTo>
                      <a:pt x="3792" y="290"/>
                    </a:lnTo>
                    <a:lnTo>
                      <a:pt x="3646" y="0"/>
                    </a:lnTo>
                    <a:lnTo>
                      <a:pt x="3264" y="0"/>
                    </a:lnTo>
                    <a:lnTo>
                      <a:pt x="3108" y="286"/>
                    </a:lnTo>
                    <a:lnTo>
                      <a:pt x="0" y="286"/>
                    </a:lnTo>
                    <a:lnTo>
                      <a:pt x="3952" y="29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" name="Freeform 12"/>
              <p:cNvSpPr>
                <a:spLocks/>
              </p:cNvSpPr>
              <p:nvPr/>
            </p:nvSpPr>
            <p:spPr bwMode="auto">
              <a:xfrm>
                <a:off x="1601" y="2318"/>
                <a:ext cx="3952" cy="290"/>
              </a:xfrm>
              <a:custGeom>
                <a:avLst/>
                <a:gdLst>
                  <a:gd name="T0" fmla="*/ 3952 w 3952"/>
                  <a:gd name="T1" fmla="*/ 290 h 290"/>
                  <a:gd name="T2" fmla="*/ 3792 w 3952"/>
                  <a:gd name="T3" fmla="*/ 290 h 290"/>
                  <a:gd name="T4" fmla="*/ 3646 w 3952"/>
                  <a:gd name="T5" fmla="*/ 0 h 290"/>
                  <a:gd name="T6" fmla="*/ 3264 w 3952"/>
                  <a:gd name="T7" fmla="*/ 0 h 290"/>
                  <a:gd name="T8" fmla="*/ 3108 w 3952"/>
                  <a:gd name="T9" fmla="*/ 286 h 290"/>
                  <a:gd name="T10" fmla="*/ 0 w 3952"/>
                  <a:gd name="T11" fmla="*/ 286 h 2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52"/>
                  <a:gd name="T19" fmla="*/ 0 h 290"/>
                  <a:gd name="T20" fmla="*/ 3952 w 3952"/>
                  <a:gd name="T21" fmla="*/ 290 h 2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52" h="290">
                    <a:moveTo>
                      <a:pt x="3952" y="290"/>
                    </a:moveTo>
                    <a:lnTo>
                      <a:pt x="3792" y="290"/>
                    </a:lnTo>
                    <a:lnTo>
                      <a:pt x="3646" y="0"/>
                    </a:lnTo>
                    <a:lnTo>
                      <a:pt x="3264" y="0"/>
                    </a:lnTo>
                    <a:lnTo>
                      <a:pt x="3108" y="286"/>
                    </a:lnTo>
                    <a:lnTo>
                      <a:pt x="0" y="286"/>
                    </a:lnTo>
                  </a:path>
                </a:pathLst>
              </a:cu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Line 13"/>
              <p:cNvSpPr>
                <a:spLocks noChangeShapeType="1"/>
              </p:cNvSpPr>
              <p:nvPr/>
            </p:nvSpPr>
            <p:spPr bwMode="auto">
              <a:xfrm>
                <a:off x="271" y="2604"/>
                <a:ext cx="1" cy="1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Line 14"/>
              <p:cNvSpPr>
                <a:spLocks noChangeShapeType="1"/>
              </p:cNvSpPr>
              <p:nvPr/>
            </p:nvSpPr>
            <p:spPr bwMode="auto">
              <a:xfrm>
                <a:off x="271" y="2604"/>
                <a:ext cx="1" cy="1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9" name="Freeform 15"/>
              <p:cNvSpPr>
                <a:spLocks/>
              </p:cNvSpPr>
              <p:nvPr/>
            </p:nvSpPr>
            <p:spPr bwMode="auto">
              <a:xfrm>
                <a:off x="337" y="2604"/>
                <a:ext cx="384" cy="296"/>
              </a:xfrm>
              <a:custGeom>
                <a:avLst/>
                <a:gdLst>
                  <a:gd name="T0" fmla="*/ 384 w 384"/>
                  <a:gd name="T1" fmla="*/ 0 h 296"/>
                  <a:gd name="T2" fmla="*/ 0 w 384"/>
                  <a:gd name="T3" fmla="*/ 296 h 296"/>
                  <a:gd name="T4" fmla="*/ 384 w 384"/>
                  <a:gd name="T5" fmla="*/ 0 h 296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96"/>
                  <a:gd name="T11" fmla="*/ 384 w 384"/>
                  <a:gd name="T12" fmla="*/ 296 h 2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96">
                    <a:moveTo>
                      <a:pt x="384" y="0"/>
                    </a:moveTo>
                    <a:lnTo>
                      <a:pt x="0" y="296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" name="Freeform 17"/>
              <p:cNvSpPr>
                <a:spLocks/>
              </p:cNvSpPr>
              <p:nvPr/>
            </p:nvSpPr>
            <p:spPr bwMode="auto">
              <a:xfrm>
                <a:off x="203" y="2180"/>
                <a:ext cx="258" cy="250"/>
              </a:xfrm>
              <a:custGeom>
                <a:avLst/>
                <a:gdLst>
                  <a:gd name="T0" fmla="*/ 158 w 258"/>
                  <a:gd name="T1" fmla="*/ 250 h 250"/>
                  <a:gd name="T2" fmla="*/ 0 w 258"/>
                  <a:gd name="T3" fmla="*/ 132 h 250"/>
                  <a:gd name="T4" fmla="*/ 100 w 258"/>
                  <a:gd name="T5" fmla="*/ 0 h 250"/>
                  <a:gd name="T6" fmla="*/ 258 w 258"/>
                  <a:gd name="T7" fmla="*/ 118 h 250"/>
                  <a:gd name="T8" fmla="*/ 158 w 258"/>
                  <a:gd name="T9" fmla="*/ 250 h 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250"/>
                  <a:gd name="T17" fmla="*/ 258 w 258"/>
                  <a:gd name="T18" fmla="*/ 250 h 2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250">
                    <a:moveTo>
                      <a:pt x="158" y="250"/>
                    </a:moveTo>
                    <a:lnTo>
                      <a:pt x="0" y="132"/>
                    </a:lnTo>
                    <a:lnTo>
                      <a:pt x="100" y="0"/>
                    </a:lnTo>
                    <a:lnTo>
                      <a:pt x="258" y="118"/>
                    </a:lnTo>
                    <a:lnTo>
                      <a:pt x="158" y="250"/>
                    </a:lnTo>
                    <a:close/>
                  </a:path>
                </a:pathLst>
              </a:custGeom>
              <a:solidFill>
                <a:srgbClr val="33A02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" name="Freeform 19"/>
              <p:cNvSpPr>
                <a:spLocks/>
              </p:cNvSpPr>
              <p:nvPr/>
            </p:nvSpPr>
            <p:spPr bwMode="auto">
              <a:xfrm>
                <a:off x="1551" y="2396"/>
                <a:ext cx="100" cy="418"/>
              </a:xfrm>
              <a:custGeom>
                <a:avLst/>
                <a:gdLst>
                  <a:gd name="T0" fmla="*/ 100 w 100"/>
                  <a:gd name="T1" fmla="*/ 208 h 418"/>
                  <a:gd name="T2" fmla="*/ 100 w 100"/>
                  <a:gd name="T3" fmla="*/ 208 h 418"/>
                  <a:gd name="T4" fmla="*/ 98 w 100"/>
                  <a:gd name="T5" fmla="*/ 250 h 418"/>
                  <a:gd name="T6" fmla="*/ 96 w 100"/>
                  <a:gd name="T7" fmla="*/ 290 h 418"/>
                  <a:gd name="T8" fmla="*/ 90 w 100"/>
                  <a:gd name="T9" fmla="*/ 326 h 418"/>
                  <a:gd name="T10" fmla="*/ 84 w 100"/>
                  <a:gd name="T11" fmla="*/ 356 h 418"/>
                  <a:gd name="T12" fmla="*/ 78 w 100"/>
                  <a:gd name="T13" fmla="*/ 382 h 418"/>
                  <a:gd name="T14" fmla="*/ 70 w 100"/>
                  <a:gd name="T15" fmla="*/ 400 h 418"/>
                  <a:gd name="T16" fmla="*/ 64 w 100"/>
                  <a:gd name="T17" fmla="*/ 408 h 418"/>
                  <a:gd name="T18" fmla="*/ 60 w 100"/>
                  <a:gd name="T19" fmla="*/ 412 h 418"/>
                  <a:gd name="T20" fmla="*/ 56 w 100"/>
                  <a:gd name="T21" fmla="*/ 416 h 418"/>
                  <a:gd name="T22" fmla="*/ 50 w 100"/>
                  <a:gd name="T23" fmla="*/ 418 h 418"/>
                  <a:gd name="T24" fmla="*/ 50 w 100"/>
                  <a:gd name="T25" fmla="*/ 418 h 418"/>
                  <a:gd name="T26" fmla="*/ 44 w 100"/>
                  <a:gd name="T27" fmla="*/ 416 h 418"/>
                  <a:gd name="T28" fmla="*/ 40 w 100"/>
                  <a:gd name="T29" fmla="*/ 412 h 418"/>
                  <a:gd name="T30" fmla="*/ 36 w 100"/>
                  <a:gd name="T31" fmla="*/ 408 h 418"/>
                  <a:gd name="T32" fmla="*/ 30 w 100"/>
                  <a:gd name="T33" fmla="*/ 400 h 418"/>
                  <a:gd name="T34" fmla="*/ 22 w 100"/>
                  <a:gd name="T35" fmla="*/ 382 h 418"/>
                  <a:gd name="T36" fmla="*/ 16 w 100"/>
                  <a:gd name="T37" fmla="*/ 356 h 418"/>
                  <a:gd name="T38" fmla="*/ 10 w 100"/>
                  <a:gd name="T39" fmla="*/ 326 h 418"/>
                  <a:gd name="T40" fmla="*/ 4 w 100"/>
                  <a:gd name="T41" fmla="*/ 290 h 418"/>
                  <a:gd name="T42" fmla="*/ 2 w 100"/>
                  <a:gd name="T43" fmla="*/ 250 h 418"/>
                  <a:gd name="T44" fmla="*/ 0 w 100"/>
                  <a:gd name="T45" fmla="*/ 208 h 418"/>
                  <a:gd name="T46" fmla="*/ 0 w 100"/>
                  <a:gd name="T47" fmla="*/ 208 h 418"/>
                  <a:gd name="T48" fmla="*/ 2 w 100"/>
                  <a:gd name="T49" fmla="*/ 166 h 418"/>
                  <a:gd name="T50" fmla="*/ 4 w 100"/>
                  <a:gd name="T51" fmla="*/ 128 h 418"/>
                  <a:gd name="T52" fmla="*/ 10 w 100"/>
                  <a:gd name="T53" fmla="*/ 92 h 418"/>
                  <a:gd name="T54" fmla="*/ 16 w 100"/>
                  <a:gd name="T55" fmla="*/ 60 h 418"/>
                  <a:gd name="T56" fmla="*/ 22 w 100"/>
                  <a:gd name="T57" fmla="*/ 36 h 418"/>
                  <a:gd name="T58" fmla="*/ 30 w 100"/>
                  <a:gd name="T59" fmla="*/ 16 h 418"/>
                  <a:gd name="T60" fmla="*/ 36 w 100"/>
                  <a:gd name="T61" fmla="*/ 10 h 418"/>
                  <a:gd name="T62" fmla="*/ 40 w 100"/>
                  <a:gd name="T63" fmla="*/ 4 h 418"/>
                  <a:gd name="T64" fmla="*/ 44 w 100"/>
                  <a:gd name="T65" fmla="*/ 0 h 418"/>
                  <a:gd name="T66" fmla="*/ 50 w 100"/>
                  <a:gd name="T67" fmla="*/ 0 h 418"/>
                  <a:gd name="T68" fmla="*/ 50 w 100"/>
                  <a:gd name="T69" fmla="*/ 0 h 418"/>
                  <a:gd name="T70" fmla="*/ 56 w 100"/>
                  <a:gd name="T71" fmla="*/ 0 h 418"/>
                  <a:gd name="T72" fmla="*/ 60 w 100"/>
                  <a:gd name="T73" fmla="*/ 4 h 418"/>
                  <a:gd name="T74" fmla="*/ 64 w 100"/>
                  <a:gd name="T75" fmla="*/ 10 h 418"/>
                  <a:gd name="T76" fmla="*/ 70 w 100"/>
                  <a:gd name="T77" fmla="*/ 16 h 418"/>
                  <a:gd name="T78" fmla="*/ 78 w 100"/>
                  <a:gd name="T79" fmla="*/ 36 h 418"/>
                  <a:gd name="T80" fmla="*/ 84 w 100"/>
                  <a:gd name="T81" fmla="*/ 60 h 418"/>
                  <a:gd name="T82" fmla="*/ 90 w 100"/>
                  <a:gd name="T83" fmla="*/ 92 h 418"/>
                  <a:gd name="T84" fmla="*/ 96 w 100"/>
                  <a:gd name="T85" fmla="*/ 128 h 418"/>
                  <a:gd name="T86" fmla="*/ 98 w 100"/>
                  <a:gd name="T87" fmla="*/ 166 h 418"/>
                  <a:gd name="T88" fmla="*/ 100 w 100"/>
                  <a:gd name="T89" fmla="*/ 208 h 418"/>
                  <a:gd name="T90" fmla="*/ 100 w 100"/>
                  <a:gd name="T91" fmla="*/ 208 h 41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00"/>
                  <a:gd name="T139" fmla="*/ 0 h 418"/>
                  <a:gd name="T140" fmla="*/ 100 w 100"/>
                  <a:gd name="T141" fmla="*/ 418 h 41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00" h="418">
                    <a:moveTo>
                      <a:pt x="100" y="208"/>
                    </a:moveTo>
                    <a:lnTo>
                      <a:pt x="100" y="208"/>
                    </a:lnTo>
                    <a:lnTo>
                      <a:pt x="98" y="250"/>
                    </a:lnTo>
                    <a:lnTo>
                      <a:pt x="96" y="290"/>
                    </a:lnTo>
                    <a:lnTo>
                      <a:pt x="90" y="326"/>
                    </a:lnTo>
                    <a:lnTo>
                      <a:pt x="84" y="356"/>
                    </a:lnTo>
                    <a:lnTo>
                      <a:pt x="78" y="382"/>
                    </a:lnTo>
                    <a:lnTo>
                      <a:pt x="70" y="400"/>
                    </a:lnTo>
                    <a:lnTo>
                      <a:pt x="64" y="408"/>
                    </a:lnTo>
                    <a:lnTo>
                      <a:pt x="60" y="412"/>
                    </a:lnTo>
                    <a:lnTo>
                      <a:pt x="56" y="416"/>
                    </a:lnTo>
                    <a:lnTo>
                      <a:pt x="50" y="418"/>
                    </a:lnTo>
                    <a:lnTo>
                      <a:pt x="44" y="416"/>
                    </a:lnTo>
                    <a:lnTo>
                      <a:pt x="40" y="412"/>
                    </a:lnTo>
                    <a:lnTo>
                      <a:pt x="36" y="408"/>
                    </a:lnTo>
                    <a:lnTo>
                      <a:pt x="30" y="400"/>
                    </a:lnTo>
                    <a:lnTo>
                      <a:pt x="22" y="382"/>
                    </a:lnTo>
                    <a:lnTo>
                      <a:pt x="16" y="356"/>
                    </a:lnTo>
                    <a:lnTo>
                      <a:pt x="10" y="326"/>
                    </a:lnTo>
                    <a:lnTo>
                      <a:pt x="4" y="290"/>
                    </a:lnTo>
                    <a:lnTo>
                      <a:pt x="2" y="250"/>
                    </a:lnTo>
                    <a:lnTo>
                      <a:pt x="0" y="208"/>
                    </a:lnTo>
                    <a:lnTo>
                      <a:pt x="2" y="166"/>
                    </a:lnTo>
                    <a:lnTo>
                      <a:pt x="4" y="128"/>
                    </a:lnTo>
                    <a:lnTo>
                      <a:pt x="10" y="92"/>
                    </a:lnTo>
                    <a:lnTo>
                      <a:pt x="16" y="60"/>
                    </a:lnTo>
                    <a:lnTo>
                      <a:pt x="22" y="36"/>
                    </a:lnTo>
                    <a:lnTo>
                      <a:pt x="30" y="16"/>
                    </a:lnTo>
                    <a:lnTo>
                      <a:pt x="36" y="10"/>
                    </a:lnTo>
                    <a:lnTo>
                      <a:pt x="40" y="4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60" y="4"/>
                    </a:lnTo>
                    <a:lnTo>
                      <a:pt x="64" y="10"/>
                    </a:lnTo>
                    <a:lnTo>
                      <a:pt x="70" y="16"/>
                    </a:lnTo>
                    <a:lnTo>
                      <a:pt x="78" y="36"/>
                    </a:lnTo>
                    <a:lnTo>
                      <a:pt x="84" y="60"/>
                    </a:lnTo>
                    <a:lnTo>
                      <a:pt x="90" y="92"/>
                    </a:lnTo>
                    <a:lnTo>
                      <a:pt x="96" y="128"/>
                    </a:lnTo>
                    <a:lnTo>
                      <a:pt x="98" y="166"/>
                    </a:lnTo>
                    <a:lnTo>
                      <a:pt x="100" y="208"/>
                    </a:lnTo>
                    <a:close/>
                  </a:path>
                </a:pathLst>
              </a:custGeom>
              <a:solidFill>
                <a:srgbClr val="33A02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" name="Freeform 20"/>
              <p:cNvSpPr>
                <a:spLocks/>
              </p:cNvSpPr>
              <p:nvPr/>
            </p:nvSpPr>
            <p:spPr bwMode="auto">
              <a:xfrm>
                <a:off x="1593" y="2420"/>
                <a:ext cx="18" cy="52"/>
              </a:xfrm>
              <a:custGeom>
                <a:avLst/>
                <a:gdLst>
                  <a:gd name="T0" fmla="*/ 18 w 18"/>
                  <a:gd name="T1" fmla="*/ 26 h 52"/>
                  <a:gd name="T2" fmla="*/ 18 w 18"/>
                  <a:gd name="T3" fmla="*/ 26 h 52"/>
                  <a:gd name="T4" fmla="*/ 16 w 18"/>
                  <a:gd name="T5" fmla="*/ 36 h 52"/>
                  <a:gd name="T6" fmla="*/ 14 w 18"/>
                  <a:gd name="T7" fmla="*/ 44 h 52"/>
                  <a:gd name="T8" fmla="*/ 12 w 18"/>
                  <a:gd name="T9" fmla="*/ 50 h 52"/>
                  <a:gd name="T10" fmla="*/ 8 w 18"/>
                  <a:gd name="T11" fmla="*/ 52 h 52"/>
                  <a:gd name="T12" fmla="*/ 8 w 18"/>
                  <a:gd name="T13" fmla="*/ 52 h 52"/>
                  <a:gd name="T14" fmla="*/ 4 w 18"/>
                  <a:gd name="T15" fmla="*/ 50 h 52"/>
                  <a:gd name="T16" fmla="*/ 2 w 18"/>
                  <a:gd name="T17" fmla="*/ 44 h 52"/>
                  <a:gd name="T18" fmla="*/ 0 w 18"/>
                  <a:gd name="T19" fmla="*/ 36 h 52"/>
                  <a:gd name="T20" fmla="*/ 0 w 18"/>
                  <a:gd name="T21" fmla="*/ 26 h 52"/>
                  <a:gd name="T22" fmla="*/ 0 w 18"/>
                  <a:gd name="T23" fmla="*/ 26 h 52"/>
                  <a:gd name="T24" fmla="*/ 0 w 18"/>
                  <a:gd name="T25" fmla="*/ 16 h 52"/>
                  <a:gd name="T26" fmla="*/ 2 w 18"/>
                  <a:gd name="T27" fmla="*/ 8 h 52"/>
                  <a:gd name="T28" fmla="*/ 4 w 18"/>
                  <a:gd name="T29" fmla="*/ 2 h 52"/>
                  <a:gd name="T30" fmla="*/ 8 w 18"/>
                  <a:gd name="T31" fmla="*/ 0 h 52"/>
                  <a:gd name="T32" fmla="*/ 8 w 18"/>
                  <a:gd name="T33" fmla="*/ 0 h 52"/>
                  <a:gd name="T34" fmla="*/ 12 w 18"/>
                  <a:gd name="T35" fmla="*/ 2 h 52"/>
                  <a:gd name="T36" fmla="*/ 14 w 18"/>
                  <a:gd name="T37" fmla="*/ 8 h 52"/>
                  <a:gd name="T38" fmla="*/ 16 w 18"/>
                  <a:gd name="T39" fmla="*/ 16 h 52"/>
                  <a:gd name="T40" fmla="*/ 18 w 18"/>
                  <a:gd name="T41" fmla="*/ 26 h 52"/>
                  <a:gd name="T42" fmla="*/ 18 w 18"/>
                  <a:gd name="T43" fmla="*/ 26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52"/>
                  <a:gd name="T68" fmla="*/ 18 w 18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52">
                    <a:moveTo>
                      <a:pt x="18" y="26"/>
                    </a:moveTo>
                    <a:lnTo>
                      <a:pt x="18" y="26"/>
                    </a:lnTo>
                    <a:lnTo>
                      <a:pt x="16" y="36"/>
                    </a:lnTo>
                    <a:lnTo>
                      <a:pt x="14" y="44"/>
                    </a:lnTo>
                    <a:lnTo>
                      <a:pt x="12" y="50"/>
                    </a:lnTo>
                    <a:lnTo>
                      <a:pt x="8" y="52"/>
                    </a:lnTo>
                    <a:lnTo>
                      <a:pt x="4" y="50"/>
                    </a:lnTo>
                    <a:lnTo>
                      <a:pt x="2" y="44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14" y="8"/>
                    </a:lnTo>
                    <a:lnTo>
                      <a:pt x="16" y="16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" name="Freeform 21"/>
              <p:cNvSpPr>
                <a:spLocks/>
              </p:cNvSpPr>
              <p:nvPr/>
            </p:nvSpPr>
            <p:spPr bwMode="auto">
              <a:xfrm>
                <a:off x="1565" y="2654"/>
                <a:ext cx="18" cy="52"/>
              </a:xfrm>
              <a:custGeom>
                <a:avLst/>
                <a:gdLst>
                  <a:gd name="T0" fmla="*/ 18 w 18"/>
                  <a:gd name="T1" fmla="*/ 26 h 52"/>
                  <a:gd name="T2" fmla="*/ 18 w 18"/>
                  <a:gd name="T3" fmla="*/ 26 h 52"/>
                  <a:gd name="T4" fmla="*/ 18 w 18"/>
                  <a:gd name="T5" fmla="*/ 36 h 52"/>
                  <a:gd name="T6" fmla="*/ 16 w 18"/>
                  <a:gd name="T7" fmla="*/ 44 h 52"/>
                  <a:gd name="T8" fmla="*/ 12 w 18"/>
                  <a:gd name="T9" fmla="*/ 50 h 52"/>
                  <a:gd name="T10" fmla="*/ 10 w 18"/>
                  <a:gd name="T11" fmla="*/ 52 h 52"/>
                  <a:gd name="T12" fmla="*/ 10 w 18"/>
                  <a:gd name="T13" fmla="*/ 52 h 52"/>
                  <a:gd name="T14" fmla="*/ 6 w 18"/>
                  <a:gd name="T15" fmla="*/ 50 h 52"/>
                  <a:gd name="T16" fmla="*/ 2 w 18"/>
                  <a:gd name="T17" fmla="*/ 44 h 52"/>
                  <a:gd name="T18" fmla="*/ 0 w 18"/>
                  <a:gd name="T19" fmla="*/ 36 h 52"/>
                  <a:gd name="T20" fmla="*/ 0 w 18"/>
                  <a:gd name="T21" fmla="*/ 26 h 52"/>
                  <a:gd name="T22" fmla="*/ 0 w 18"/>
                  <a:gd name="T23" fmla="*/ 26 h 52"/>
                  <a:gd name="T24" fmla="*/ 0 w 18"/>
                  <a:gd name="T25" fmla="*/ 16 h 52"/>
                  <a:gd name="T26" fmla="*/ 2 w 18"/>
                  <a:gd name="T27" fmla="*/ 8 h 52"/>
                  <a:gd name="T28" fmla="*/ 6 w 18"/>
                  <a:gd name="T29" fmla="*/ 2 h 52"/>
                  <a:gd name="T30" fmla="*/ 10 w 18"/>
                  <a:gd name="T31" fmla="*/ 0 h 52"/>
                  <a:gd name="T32" fmla="*/ 10 w 18"/>
                  <a:gd name="T33" fmla="*/ 0 h 52"/>
                  <a:gd name="T34" fmla="*/ 12 w 18"/>
                  <a:gd name="T35" fmla="*/ 2 h 52"/>
                  <a:gd name="T36" fmla="*/ 16 w 18"/>
                  <a:gd name="T37" fmla="*/ 8 h 52"/>
                  <a:gd name="T38" fmla="*/ 18 w 18"/>
                  <a:gd name="T39" fmla="*/ 16 h 52"/>
                  <a:gd name="T40" fmla="*/ 18 w 18"/>
                  <a:gd name="T41" fmla="*/ 26 h 52"/>
                  <a:gd name="T42" fmla="*/ 18 w 18"/>
                  <a:gd name="T43" fmla="*/ 26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52"/>
                  <a:gd name="T68" fmla="*/ 18 w 18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52">
                    <a:moveTo>
                      <a:pt x="18" y="26"/>
                    </a:moveTo>
                    <a:lnTo>
                      <a:pt x="18" y="26"/>
                    </a:lnTo>
                    <a:lnTo>
                      <a:pt x="18" y="36"/>
                    </a:lnTo>
                    <a:lnTo>
                      <a:pt x="16" y="44"/>
                    </a:lnTo>
                    <a:lnTo>
                      <a:pt x="12" y="50"/>
                    </a:lnTo>
                    <a:lnTo>
                      <a:pt x="10" y="52"/>
                    </a:lnTo>
                    <a:lnTo>
                      <a:pt x="6" y="50"/>
                    </a:lnTo>
                    <a:lnTo>
                      <a:pt x="2" y="44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6" y="8"/>
                    </a:lnTo>
                    <a:lnTo>
                      <a:pt x="18" y="16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" name="Freeform 22"/>
              <p:cNvSpPr>
                <a:spLocks/>
              </p:cNvSpPr>
              <p:nvPr/>
            </p:nvSpPr>
            <p:spPr bwMode="auto">
              <a:xfrm>
                <a:off x="1619" y="2654"/>
                <a:ext cx="18" cy="52"/>
              </a:xfrm>
              <a:custGeom>
                <a:avLst/>
                <a:gdLst>
                  <a:gd name="T0" fmla="*/ 18 w 18"/>
                  <a:gd name="T1" fmla="*/ 26 h 52"/>
                  <a:gd name="T2" fmla="*/ 18 w 18"/>
                  <a:gd name="T3" fmla="*/ 26 h 52"/>
                  <a:gd name="T4" fmla="*/ 18 w 18"/>
                  <a:gd name="T5" fmla="*/ 36 h 52"/>
                  <a:gd name="T6" fmla="*/ 16 w 18"/>
                  <a:gd name="T7" fmla="*/ 44 h 52"/>
                  <a:gd name="T8" fmla="*/ 12 w 18"/>
                  <a:gd name="T9" fmla="*/ 50 h 52"/>
                  <a:gd name="T10" fmla="*/ 8 w 18"/>
                  <a:gd name="T11" fmla="*/ 52 h 52"/>
                  <a:gd name="T12" fmla="*/ 8 w 18"/>
                  <a:gd name="T13" fmla="*/ 52 h 52"/>
                  <a:gd name="T14" fmla="*/ 6 w 18"/>
                  <a:gd name="T15" fmla="*/ 50 h 52"/>
                  <a:gd name="T16" fmla="*/ 2 w 18"/>
                  <a:gd name="T17" fmla="*/ 44 h 52"/>
                  <a:gd name="T18" fmla="*/ 0 w 18"/>
                  <a:gd name="T19" fmla="*/ 36 h 52"/>
                  <a:gd name="T20" fmla="*/ 0 w 18"/>
                  <a:gd name="T21" fmla="*/ 26 h 52"/>
                  <a:gd name="T22" fmla="*/ 0 w 18"/>
                  <a:gd name="T23" fmla="*/ 26 h 52"/>
                  <a:gd name="T24" fmla="*/ 0 w 18"/>
                  <a:gd name="T25" fmla="*/ 16 h 52"/>
                  <a:gd name="T26" fmla="*/ 2 w 18"/>
                  <a:gd name="T27" fmla="*/ 8 h 52"/>
                  <a:gd name="T28" fmla="*/ 6 w 18"/>
                  <a:gd name="T29" fmla="*/ 2 h 52"/>
                  <a:gd name="T30" fmla="*/ 8 w 18"/>
                  <a:gd name="T31" fmla="*/ 0 h 52"/>
                  <a:gd name="T32" fmla="*/ 8 w 18"/>
                  <a:gd name="T33" fmla="*/ 0 h 52"/>
                  <a:gd name="T34" fmla="*/ 12 w 18"/>
                  <a:gd name="T35" fmla="*/ 2 h 52"/>
                  <a:gd name="T36" fmla="*/ 16 w 18"/>
                  <a:gd name="T37" fmla="*/ 8 h 52"/>
                  <a:gd name="T38" fmla="*/ 18 w 18"/>
                  <a:gd name="T39" fmla="*/ 16 h 52"/>
                  <a:gd name="T40" fmla="*/ 18 w 18"/>
                  <a:gd name="T41" fmla="*/ 26 h 52"/>
                  <a:gd name="T42" fmla="*/ 18 w 18"/>
                  <a:gd name="T43" fmla="*/ 26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52"/>
                  <a:gd name="T68" fmla="*/ 18 w 18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52">
                    <a:moveTo>
                      <a:pt x="18" y="26"/>
                    </a:moveTo>
                    <a:lnTo>
                      <a:pt x="18" y="26"/>
                    </a:lnTo>
                    <a:lnTo>
                      <a:pt x="18" y="36"/>
                    </a:lnTo>
                    <a:lnTo>
                      <a:pt x="16" y="44"/>
                    </a:lnTo>
                    <a:lnTo>
                      <a:pt x="12" y="50"/>
                    </a:lnTo>
                    <a:lnTo>
                      <a:pt x="8" y="52"/>
                    </a:lnTo>
                    <a:lnTo>
                      <a:pt x="6" y="50"/>
                    </a:lnTo>
                    <a:lnTo>
                      <a:pt x="2" y="44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16" y="8"/>
                    </a:lnTo>
                    <a:lnTo>
                      <a:pt x="18" y="16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pic>
            <p:nvPicPr>
              <p:cNvPr id="37" name="Picture 2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68" y="2357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2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010" y="2362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Picture 2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3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2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19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2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15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2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39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" name="Picture 2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35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" name="Picture 30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31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Picture 31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11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" name="Picture 3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27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Picture 3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82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34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378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35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374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36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98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37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394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38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390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" name="Picture 39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370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40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386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" name="Rectangle 41"/>
              <p:cNvSpPr>
                <a:spLocks noChangeArrowheads="1"/>
              </p:cNvSpPr>
              <p:nvPr/>
            </p:nvSpPr>
            <p:spPr bwMode="auto">
              <a:xfrm>
                <a:off x="1667" y="2322"/>
                <a:ext cx="36" cy="560"/>
              </a:xfrm>
              <a:prstGeom prst="rect">
                <a:avLst/>
              </a:prstGeom>
              <a:solidFill>
                <a:srgbClr val="FE9F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6" name="Freeform 42"/>
              <p:cNvSpPr>
                <a:spLocks/>
              </p:cNvSpPr>
              <p:nvPr/>
            </p:nvSpPr>
            <p:spPr bwMode="auto">
              <a:xfrm>
                <a:off x="715" y="2604"/>
                <a:ext cx="886" cy="1"/>
              </a:xfrm>
              <a:custGeom>
                <a:avLst/>
                <a:gdLst>
                  <a:gd name="T0" fmla="*/ 886 w 886"/>
                  <a:gd name="T1" fmla="*/ 0 h 1"/>
                  <a:gd name="T2" fmla="*/ 0 w 886"/>
                  <a:gd name="T3" fmla="*/ 0 h 1"/>
                  <a:gd name="T4" fmla="*/ 886 w 88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86"/>
                  <a:gd name="T10" fmla="*/ 0 h 1"/>
                  <a:gd name="T11" fmla="*/ 886 w 88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86" h="1">
                    <a:moveTo>
                      <a:pt x="886" y="0"/>
                    </a:moveTo>
                    <a:lnTo>
                      <a:pt x="0" y="0"/>
                    </a:lnTo>
                    <a:lnTo>
                      <a:pt x="88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7" name="Line 43"/>
              <p:cNvSpPr>
                <a:spLocks noChangeShapeType="1"/>
              </p:cNvSpPr>
              <p:nvPr/>
            </p:nvSpPr>
            <p:spPr bwMode="auto">
              <a:xfrm flipH="1">
                <a:off x="715" y="2604"/>
                <a:ext cx="886" cy="1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8" name="Rectangle 44"/>
              <p:cNvSpPr>
                <a:spLocks noChangeArrowheads="1"/>
              </p:cNvSpPr>
              <p:nvPr/>
            </p:nvSpPr>
            <p:spPr bwMode="auto">
              <a:xfrm>
                <a:off x="1501" y="2322"/>
                <a:ext cx="34" cy="560"/>
              </a:xfrm>
              <a:prstGeom prst="rect">
                <a:avLst/>
              </a:prstGeom>
              <a:solidFill>
                <a:srgbClr val="FE9F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9" name="Freeform 45"/>
              <p:cNvSpPr>
                <a:spLocks/>
              </p:cNvSpPr>
              <p:nvPr/>
            </p:nvSpPr>
            <p:spPr bwMode="auto">
              <a:xfrm>
                <a:off x="1149" y="2604"/>
                <a:ext cx="62" cy="92"/>
              </a:xfrm>
              <a:custGeom>
                <a:avLst/>
                <a:gdLst>
                  <a:gd name="T0" fmla="*/ 0 w 62"/>
                  <a:gd name="T1" fmla="*/ 92 h 92"/>
                  <a:gd name="T2" fmla="*/ 32 w 62"/>
                  <a:gd name="T3" fmla="*/ 0 h 92"/>
                  <a:gd name="T4" fmla="*/ 62 w 62"/>
                  <a:gd name="T5" fmla="*/ 92 h 92"/>
                  <a:gd name="T6" fmla="*/ 0 w 62"/>
                  <a:gd name="T7" fmla="*/ 92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"/>
                  <a:gd name="T13" fmla="*/ 0 h 92"/>
                  <a:gd name="T14" fmla="*/ 62 w 62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" h="92">
                    <a:moveTo>
                      <a:pt x="0" y="92"/>
                    </a:moveTo>
                    <a:lnTo>
                      <a:pt x="32" y="0"/>
                    </a:lnTo>
                    <a:lnTo>
                      <a:pt x="62" y="92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0" name="Freeform 46"/>
              <p:cNvSpPr>
                <a:spLocks/>
              </p:cNvSpPr>
              <p:nvPr/>
            </p:nvSpPr>
            <p:spPr bwMode="auto">
              <a:xfrm>
                <a:off x="1149" y="2508"/>
                <a:ext cx="62" cy="92"/>
              </a:xfrm>
              <a:custGeom>
                <a:avLst/>
                <a:gdLst>
                  <a:gd name="T0" fmla="*/ 0 w 62"/>
                  <a:gd name="T1" fmla="*/ 0 h 92"/>
                  <a:gd name="T2" fmla="*/ 32 w 62"/>
                  <a:gd name="T3" fmla="*/ 92 h 92"/>
                  <a:gd name="T4" fmla="*/ 62 w 62"/>
                  <a:gd name="T5" fmla="*/ 0 h 92"/>
                  <a:gd name="T6" fmla="*/ 0 w 62"/>
                  <a:gd name="T7" fmla="*/ 0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"/>
                  <a:gd name="T13" fmla="*/ 0 h 92"/>
                  <a:gd name="T14" fmla="*/ 62 w 62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" h="92">
                    <a:moveTo>
                      <a:pt x="0" y="0"/>
                    </a:moveTo>
                    <a:lnTo>
                      <a:pt x="32" y="92"/>
                    </a:lnTo>
                    <a:lnTo>
                      <a:pt x="6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" name="Freeform 47"/>
              <p:cNvSpPr>
                <a:spLocks/>
              </p:cNvSpPr>
              <p:nvPr/>
            </p:nvSpPr>
            <p:spPr bwMode="auto">
              <a:xfrm>
                <a:off x="1327" y="2604"/>
                <a:ext cx="60" cy="92"/>
              </a:xfrm>
              <a:custGeom>
                <a:avLst/>
                <a:gdLst>
                  <a:gd name="T0" fmla="*/ 0 w 60"/>
                  <a:gd name="T1" fmla="*/ 92 h 92"/>
                  <a:gd name="T2" fmla="*/ 30 w 60"/>
                  <a:gd name="T3" fmla="*/ 0 h 92"/>
                  <a:gd name="T4" fmla="*/ 60 w 60"/>
                  <a:gd name="T5" fmla="*/ 92 h 92"/>
                  <a:gd name="T6" fmla="*/ 0 w 60"/>
                  <a:gd name="T7" fmla="*/ 92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92"/>
                  <a:gd name="T14" fmla="*/ 60 w 60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92">
                    <a:moveTo>
                      <a:pt x="0" y="92"/>
                    </a:moveTo>
                    <a:lnTo>
                      <a:pt x="30" y="0"/>
                    </a:lnTo>
                    <a:lnTo>
                      <a:pt x="60" y="92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" name="Freeform 48"/>
              <p:cNvSpPr>
                <a:spLocks/>
              </p:cNvSpPr>
              <p:nvPr/>
            </p:nvSpPr>
            <p:spPr bwMode="auto">
              <a:xfrm>
                <a:off x="1327" y="2508"/>
                <a:ext cx="60" cy="92"/>
              </a:xfrm>
              <a:custGeom>
                <a:avLst/>
                <a:gdLst>
                  <a:gd name="T0" fmla="*/ 0 w 60"/>
                  <a:gd name="T1" fmla="*/ 0 h 92"/>
                  <a:gd name="T2" fmla="*/ 30 w 60"/>
                  <a:gd name="T3" fmla="*/ 92 h 92"/>
                  <a:gd name="T4" fmla="*/ 60 w 60"/>
                  <a:gd name="T5" fmla="*/ 0 h 92"/>
                  <a:gd name="T6" fmla="*/ 0 w 60"/>
                  <a:gd name="T7" fmla="*/ 0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92"/>
                  <a:gd name="T14" fmla="*/ 60 w 60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92">
                    <a:moveTo>
                      <a:pt x="0" y="0"/>
                    </a:moveTo>
                    <a:lnTo>
                      <a:pt x="30" y="92"/>
                    </a:lnTo>
                    <a:lnTo>
                      <a:pt x="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" name="Freeform 49"/>
              <p:cNvSpPr>
                <a:spLocks/>
              </p:cNvSpPr>
              <p:nvPr/>
            </p:nvSpPr>
            <p:spPr bwMode="auto">
              <a:xfrm>
                <a:off x="1017" y="2534"/>
                <a:ext cx="60" cy="132"/>
              </a:xfrm>
              <a:custGeom>
                <a:avLst/>
                <a:gdLst>
                  <a:gd name="T0" fmla="*/ 0 w 60"/>
                  <a:gd name="T1" fmla="*/ 132 h 132"/>
                  <a:gd name="T2" fmla="*/ 60 w 60"/>
                  <a:gd name="T3" fmla="*/ 66 h 132"/>
                  <a:gd name="T4" fmla="*/ 0 w 60"/>
                  <a:gd name="T5" fmla="*/ 0 h 132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132"/>
                  <a:gd name="T11" fmla="*/ 60 w 60"/>
                  <a:gd name="T12" fmla="*/ 132 h 1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132">
                    <a:moveTo>
                      <a:pt x="0" y="132"/>
                    </a:moveTo>
                    <a:lnTo>
                      <a:pt x="60" y="6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" name="Freeform 50"/>
              <p:cNvSpPr>
                <a:spLocks/>
              </p:cNvSpPr>
              <p:nvPr/>
            </p:nvSpPr>
            <p:spPr bwMode="auto">
              <a:xfrm>
                <a:off x="2047" y="2536"/>
                <a:ext cx="60" cy="132"/>
              </a:xfrm>
              <a:custGeom>
                <a:avLst/>
                <a:gdLst>
                  <a:gd name="T0" fmla="*/ 0 w 60"/>
                  <a:gd name="T1" fmla="*/ 132 h 132"/>
                  <a:gd name="T2" fmla="*/ 60 w 60"/>
                  <a:gd name="T3" fmla="*/ 66 h 132"/>
                  <a:gd name="T4" fmla="*/ 0 w 60"/>
                  <a:gd name="T5" fmla="*/ 0 h 132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132"/>
                  <a:gd name="T11" fmla="*/ 60 w 60"/>
                  <a:gd name="T12" fmla="*/ 132 h 1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132">
                    <a:moveTo>
                      <a:pt x="0" y="132"/>
                    </a:moveTo>
                    <a:lnTo>
                      <a:pt x="60" y="6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5" name="Rectangle 51"/>
              <p:cNvSpPr>
                <a:spLocks noChangeArrowheads="1"/>
              </p:cNvSpPr>
              <p:nvPr/>
            </p:nvSpPr>
            <p:spPr bwMode="auto">
              <a:xfrm>
                <a:off x="905" y="2496"/>
                <a:ext cx="52" cy="180"/>
              </a:xfrm>
              <a:prstGeom prst="rect">
                <a:avLst/>
              </a:prstGeom>
              <a:solidFill>
                <a:srgbClr val="F2D000"/>
              </a:solidFill>
              <a:ln w="2">
                <a:solidFill>
                  <a:srgbClr val="AD94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6" name="Rectangle 52"/>
              <p:cNvSpPr>
                <a:spLocks noChangeArrowheads="1"/>
              </p:cNvSpPr>
              <p:nvPr/>
            </p:nvSpPr>
            <p:spPr bwMode="auto">
              <a:xfrm>
                <a:off x="1861" y="2496"/>
                <a:ext cx="72" cy="212"/>
              </a:xfrm>
              <a:prstGeom prst="rect">
                <a:avLst/>
              </a:prstGeom>
              <a:solidFill>
                <a:srgbClr val="F2D000"/>
              </a:solidFill>
              <a:ln w="2">
                <a:solidFill>
                  <a:srgbClr val="AD94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7" name="Rectangle 53"/>
              <p:cNvSpPr>
                <a:spLocks noChangeArrowheads="1"/>
              </p:cNvSpPr>
              <p:nvPr/>
            </p:nvSpPr>
            <p:spPr bwMode="auto">
              <a:xfrm>
                <a:off x="2197" y="2496"/>
                <a:ext cx="226" cy="212"/>
              </a:xfrm>
              <a:prstGeom prst="rect">
                <a:avLst/>
              </a:prstGeom>
              <a:solidFill>
                <a:srgbClr val="F2D000"/>
              </a:solidFill>
              <a:ln w="2">
                <a:solidFill>
                  <a:srgbClr val="AD94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8" name="Rectangle 54"/>
              <p:cNvSpPr>
                <a:spLocks noChangeArrowheads="1"/>
              </p:cNvSpPr>
              <p:nvPr/>
            </p:nvSpPr>
            <p:spPr bwMode="auto">
              <a:xfrm rot="-5400000">
                <a:off x="942" y="2778"/>
                <a:ext cx="258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 dirty="0" err="1">
                    <a:solidFill>
                      <a:srgbClr val="000000"/>
                    </a:solidFill>
                    <a:latin typeface="Helvetica" pitchFamily="34" charset="0"/>
                  </a:rPr>
                  <a:t>PCup</a:t>
                </a:r>
                <a:endParaRPr lang="en-US" dirty="0"/>
              </a:p>
            </p:txBody>
          </p:sp>
          <p:sp>
            <p:nvSpPr>
              <p:cNvPr id="69" name="Rectangle 55"/>
              <p:cNvSpPr>
                <a:spLocks noChangeArrowheads="1"/>
              </p:cNvSpPr>
              <p:nvPr/>
            </p:nvSpPr>
            <p:spPr bwMode="auto">
              <a:xfrm>
                <a:off x="1963" y="2734"/>
                <a:ext cx="25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FC#1</a:t>
                </a:r>
                <a:endParaRPr lang="en-US"/>
              </a:p>
            </p:txBody>
          </p:sp>
          <p:sp>
            <p:nvSpPr>
              <p:cNvPr id="72" name="Rectangle 58"/>
              <p:cNvSpPr>
                <a:spLocks noChangeArrowheads="1"/>
              </p:cNvSpPr>
              <p:nvPr/>
            </p:nvSpPr>
            <p:spPr bwMode="auto">
              <a:xfrm>
                <a:off x="1125" y="2822"/>
                <a:ext cx="403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100" b="0" dirty="0">
                    <a:solidFill>
                      <a:srgbClr val="000000"/>
                    </a:solidFill>
                    <a:latin typeface="Helvetica" pitchFamily="34" charset="0"/>
                  </a:rPr>
                  <a:t>Apertures</a:t>
                </a:r>
              </a:p>
            </p:txBody>
          </p:sp>
          <p:sp>
            <p:nvSpPr>
              <p:cNvPr id="73" name="Rectangle 60"/>
              <p:cNvSpPr>
                <a:spLocks noChangeArrowheads="1"/>
              </p:cNvSpPr>
              <p:nvPr/>
            </p:nvSpPr>
            <p:spPr bwMode="auto">
              <a:xfrm>
                <a:off x="1743" y="2344"/>
                <a:ext cx="36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Buncher</a:t>
                </a:r>
                <a:endParaRPr lang="en-US"/>
              </a:p>
            </p:txBody>
          </p:sp>
          <p:sp>
            <p:nvSpPr>
              <p:cNvPr id="74" name="Rectangle 61"/>
              <p:cNvSpPr>
                <a:spLocks noChangeArrowheads="1"/>
              </p:cNvSpPr>
              <p:nvPr/>
            </p:nvSpPr>
            <p:spPr bwMode="auto">
              <a:xfrm>
                <a:off x="2151" y="2344"/>
                <a:ext cx="350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Capture</a:t>
                </a:r>
                <a:endParaRPr lang="en-US"/>
              </a:p>
            </p:txBody>
          </p:sp>
          <p:sp>
            <p:nvSpPr>
              <p:cNvPr id="75" name="Rectangle 62"/>
              <p:cNvSpPr>
                <a:spLocks noChangeArrowheads="1"/>
              </p:cNvSpPr>
              <p:nvPr/>
            </p:nvSpPr>
            <p:spPr bwMode="auto">
              <a:xfrm>
                <a:off x="2467" y="2256"/>
                <a:ext cx="495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 dirty="0" err="1" smtClean="0">
                    <a:solidFill>
                      <a:srgbClr val="000000"/>
                    </a:solidFill>
                    <a:latin typeface="Helvetica" pitchFamily="34" charset="0"/>
                  </a:rPr>
                  <a:t>Bunchlength</a:t>
                </a:r>
                <a:endParaRPr lang="en-US" sz="1100" b="0" dirty="0" smtClean="0">
                  <a:solidFill>
                    <a:srgbClr val="000000"/>
                  </a:solidFill>
                  <a:latin typeface="Helvetica" pitchFamily="34" charset="0"/>
                </a:endParaRPr>
              </a:p>
              <a:p>
                <a:r>
                  <a:rPr lang="en-US" sz="1100" dirty="0" smtClean="0">
                    <a:solidFill>
                      <a:srgbClr val="000000"/>
                    </a:solidFill>
                    <a:latin typeface="Helvetica" pitchFamily="34" charset="0"/>
                  </a:rPr>
                  <a:t>     Cavity</a:t>
                </a:r>
                <a:endParaRPr lang="en-US" dirty="0"/>
              </a:p>
            </p:txBody>
          </p:sp>
          <p:sp>
            <p:nvSpPr>
              <p:cNvPr id="77" name="Rectangle 64"/>
              <p:cNvSpPr>
                <a:spLocks noChangeArrowheads="1"/>
              </p:cNvSpPr>
              <p:nvPr/>
            </p:nvSpPr>
            <p:spPr bwMode="auto">
              <a:xfrm>
                <a:off x="2866" y="2133"/>
                <a:ext cx="331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Helvetica" pitchFamily="34" charset="0"/>
                  </a:rPr>
                  <a:t>Cryounit</a:t>
                </a:r>
                <a:endParaRPr lang="en-US" dirty="0"/>
              </a:p>
            </p:txBody>
          </p:sp>
          <p:sp>
            <p:nvSpPr>
              <p:cNvPr id="78" name="Rectangle 65"/>
              <p:cNvSpPr>
                <a:spLocks noChangeArrowheads="1"/>
              </p:cNvSpPr>
              <p:nvPr/>
            </p:nvSpPr>
            <p:spPr bwMode="auto">
              <a:xfrm>
                <a:off x="3815" y="2250"/>
                <a:ext cx="554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Cryomodules</a:t>
                </a:r>
                <a:endParaRPr lang="en-US"/>
              </a:p>
            </p:txBody>
          </p:sp>
          <p:sp>
            <p:nvSpPr>
              <p:cNvPr id="79" name="Rectangle 66"/>
              <p:cNvSpPr>
                <a:spLocks noChangeArrowheads="1"/>
              </p:cNvSpPr>
              <p:nvPr/>
            </p:nvSpPr>
            <p:spPr bwMode="auto">
              <a:xfrm>
                <a:off x="4437" y="2002"/>
                <a:ext cx="103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Synchrotron Light Monitor</a:t>
                </a:r>
                <a:endParaRPr lang="en-US"/>
              </a:p>
            </p:txBody>
          </p:sp>
          <p:sp>
            <p:nvSpPr>
              <p:cNvPr id="81" name="Rectangle 68"/>
              <p:cNvSpPr>
                <a:spLocks noChangeArrowheads="1"/>
              </p:cNvSpPr>
              <p:nvPr/>
            </p:nvSpPr>
            <p:spPr bwMode="auto">
              <a:xfrm>
                <a:off x="3553" y="2006"/>
                <a:ext cx="55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5 MeV Dump</a:t>
                </a:r>
                <a:endParaRPr lang="en-US"/>
              </a:p>
            </p:txBody>
          </p:sp>
          <p:sp>
            <p:nvSpPr>
              <p:cNvPr id="82" name="Rectangle 69"/>
              <p:cNvSpPr>
                <a:spLocks noChangeArrowheads="1"/>
              </p:cNvSpPr>
              <p:nvPr/>
            </p:nvSpPr>
            <p:spPr bwMode="auto">
              <a:xfrm>
                <a:off x="4896" y="2373"/>
                <a:ext cx="70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 dirty="0">
                    <a:solidFill>
                      <a:srgbClr val="000000"/>
                    </a:solidFill>
                    <a:latin typeface="Helvetica" pitchFamily="34" charset="0"/>
                  </a:rPr>
                  <a:t>Injection Chicane</a:t>
                </a:r>
                <a:endParaRPr lang="en-US" dirty="0"/>
              </a:p>
            </p:txBody>
          </p:sp>
          <p:sp>
            <p:nvSpPr>
              <p:cNvPr id="84" name="Rectangle 71"/>
              <p:cNvSpPr>
                <a:spLocks noChangeArrowheads="1"/>
              </p:cNvSpPr>
              <p:nvPr/>
            </p:nvSpPr>
            <p:spPr bwMode="auto">
              <a:xfrm rot="-5400000">
                <a:off x="712" y="2881"/>
                <a:ext cx="490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Prebuncher</a:t>
                </a:r>
                <a:endParaRPr lang="en-US"/>
              </a:p>
            </p:txBody>
          </p:sp>
          <p:sp>
            <p:nvSpPr>
              <p:cNvPr id="85" name="Rectangle 72"/>
              <p:cNvSpPr>
                <a:spLocks noChangeArrowheads="1"/>
              </p:cNvSpPr>
              <p:nvPr/>
            </p:nvSpPr>
            <p:spPr bwMode="auto">
              <a:xfrm>
                <a:off x="203" y="2432"/>
                <a:ext cx="298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Gun#2</a:t>
                </a:r>
                <a:endParaRPr lang="en-US"/>
              </a:p>
            </p:txBody>
          </p:sp>
          <p:sp>
            <p:nvSpPr>
              <p:cNvPr id="87" name="Line 74"/>
              <p:cNvSpPr>
                <a:spLocks noChangeShapeType="1"/>
              </p:cNvSpPr>
              <p:nvPr/>
            </p:nvSpPr>
            <p:spPr bwMode="auto">
              <a:xfrm>
                <a:off x="2529" y="2608"/>
                <a:ext cx="422" cy="422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75"/>
              <p:cNvSpPr>
                <a:spLocks/>
              </p:cNvSpPr>
              <p:nvPr/>
            </p:nvSpPr>
            <p:spPr bwMode="auto">
              <a:xfrm>
                <a:off x="2879" y="2954"/>
                <a:ext cx="112" cy="110"/>
              </a:xfrm>
              <a:custGeom>
                <a:avLst/>
                <a:gdLst>
                  <a:gd name="T0" fmla="*/ 112 w 112"/>
                  <a:gd name="T1" fmla="*/ 60 h 110"/>
                  <a:gd name="T2" fmla="*/ 68 w 112"/>
                  <a:gd name="T3" fmla="*/ 110 h 110"/>
                  <a:gd name="T4" fmla="*/ 0 w 112"/>
                  <a:gd name="T5" fmla="*/ 48 h 110"/>
                  <a:gd name="T6" fmla="*/ 44 w 112"/>
                  <a:gd name="T7" fmla="*/ 0 h 110"/>
                  <a:gd name="T8" fmla="*/ 112 w 112"/>
                  <a:gd name="T9" fmla="*/ 6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110"/>
                  <a:gd name="T17" fmla="*/ 112 w 112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110">
                    <a:moveTo>
                      <a:pt x="112" y="60"/>
                    </a:moveTo>
                    <a:lnTo>
                      <a:pt x="68" y="110"/>
                    </a:lnTo>
                    <a:lnTo>
                      <a:pt x="0" y="48"/>
                    </a:lnTo>
                    <a:lnTo>
                      <a:pt x="44" y="0"/>
                    </a:lnTo>
                    <a:lnTo>
                      <a:pt x="112" y="60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76"/>
              <p:cNvSpPr>
                <a:spLocks noChangeShapeType="1"/>
              </p:cNvSpPr>
              <p:nvPr/>
            </p:nvSpPr>
            <p:spPr bwMode="auto">
              <a:xfrm flipV="1">
                <a:off x="3391" y="2180"/>
                <a:ext cx="422" cy="422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77"/>
              <p:cNvSpPr>
                <a:spLocks/>
              </p:cNvSpPr>
              <p:nvPr/>
            </p:nvSpPr>
            <p:spPr bwMode="auto">
              <a:xfrm>
                <a:off x="3687" y="2134"/>
                <a:ext cx="176" cy="174"/>
              </a:xfrm>
              <a:custGeom>
                <a:avLst/>
                <a:gdLst>
                  <a:gd name="T0" fmla="*/ 176 w 176"/>
                  <a:gd name="T1" fmla="*/ 78 h 174"/>
                  <a:gd name="T2" fmla="*/ 106 w 176"/>
                  <a:gd name="T3" fmla="*/ 0 h 174"/>
                  <a:gd name="T4" fmla="*/ 0 w 176"/>
                  <a:gd name="T5" fmla="*/ 98 h 174"/>
                  <a:gd name="T6" fmla="*/ 70 w 176"/>
                  <a:gd name="T7" fmla="*/ 174 h 174"/>
                  <a:gd name="T8" fmla="*/ 176 w 176"/>
                  <a:gd name="T9" fmla="*/ 78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74"/>
                  <a:gd name="T17" fmla="*/ 176 w 176"/>
                  <a:gd name="T18" fmla="*/ 174 h 1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74">
                    <a:moveTo>
                      <a:pt x="176" y="78"/>
                    </a:moveTo>
                    <a:lnTo>
                      <a:pt x="106" y="0"/>
                    </a:lnTo>
                    <a:lnTo>
                      <a:pt x="0" y="98"/>
                    </a:lnTo>
                    <a:lnTo>
                      <a:pt x="70" y="174"/>
                    </a:lnTo>
                    <a:lnTo>
                      <a:pt x="176" y="78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78"/>
              <p:cNvSpPr>
                <a:spLocks noChangeShapeType="1"/>
              </p:cNvSpPr>
              <p:nvPr/>
            </p:nvSpPr>
            <p:spPr bwMode="auto">
              <a:xfrm>
                <a:off x="4539" y="2608"/>
                <a:ext cx="422" cy="422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79"/>
              <p:cNvSpPr>
                <a:spLocks/>
              </p:cNvSpPr>
              <p:nvPr/>
            </p:nvSpPr>
            <p:spPr bwMode="auto">
              <a:xfrm>
                <a:off x="4823" y="2878"/>
                <a:ext cx="230" cy="228"/>
              </a:xfrm>
              <a:custGeom>
                <a:avLst/>
                <a:gdLst>
                  <a:gd name="T0" fmla="*/ 230 w 230"/>
                  <a:gd name="T1" fmla="*/ 128 h 228"/>
                  <a:gd name="T2" fmla="*/ 140 w 230"/>
                  <a:gd name="T3" fmla="*/ 228 h 228"/>
                  <a:gd name="T4" fmla="*/ 0 w 230"/>
                  <a:gd name="T5" fmla="*/ 100 h 228"/>
                  <a:gd name="T6" fmla="*/ 90 w 230"/>
                  <a:gd name="T7" fmla="*/ 0 h 228"/>
                  <a:gd name="T8" fmla="*/ 230 w 230"/>
                  <a:gd name="T9" fmla="*/ 128 h 2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228"/>
                  <a:gd name="T17" fmla="*/ 230 w 230"/>
                  <a:gd name="T18" fmla="*/ 228 h 2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228">
                    <a:moveTo>
                      <a:pt x="230" y="128"/>
                    </a:moveTo>
                    <a:lnTo>
                      <a:pt x="140" y="228"/>
                    </a:lnTo>
                    <a:lnTo>
                      <a:pt x="0" y="100"/>
                    </a:lnTo>
                    <a:lnTo>
                      <a:pt x="90" y="0"/>
                    </a:lnTo>
                    <a:lnTo>
                      <a:pt x="230" y="128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Rectangle 80"/>
              <p:cNvSpPr>
                <a:spLocks noChangeArrowheads="1"/>
              </p:cNvSpPr>
              <p:nvPr/>
            </p:nvSpPr>
            <p:spPr bwMode="auto">
              <a:xfrm>
                <a:off x="2674" y="2536"/>
                <a:ext cx="80" cy="114"/>
              </a:xfrm>
              <a:prstGeom prst="rect">
                <a:avLst/>
              </a:prstGeom>
              <a:solidFill>
                <a:srgbClr val="81178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Rectangle 80"/>
            <p:cNvSpPr>
              <a:spLocks noChangeArrowheads="1"/>
            </p:cNvSpPr>
            <p:nvPr/>
          </p:nvSpPr>
          <p:spPr bwMode="auto">
            <a:xfrm>
              <a:off x="1265238" y="3466295"/>
              <a:ext cx="127000" cy="180975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58"/>
            <p:cNvSpPr>
              <a:spLocks noChangeArrowheads="1"/>
            </p:cNvSpPr>
            <p:nvPr/>
          </p:nvSpPr>
          <p:spPr bwMode="auto">
            <a:xfrm rot="-5400000">
              <a:off x="908049" y="4028271"/>
              <a:ext cx="798513" cy="16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100" b="0" dirty="0">
                  <a:solidFill>
                    <a:srgbClr val="000000"/>
                  </a:solidFill>
                  <a:latin typeface="Helvetica" pitchFamily="34" charset="0"/>
                </a:rPr>
                <a:t>Wien Filter</a:t>
              </a:r>
            </a:p>
          </p:txBody>
        </p:sp>
      </p:grp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940" y="3465854"/>
            <a:ext cx="121931" cy="17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" name="Rectangle 58"/>
          <p:cNvSpPr>
            <a:spLocks noChangeArrowheads="1"/>
          </p:cNvSpPr>
          <p:nvPr/>
        </p:nvSpPr>
        <p:spPr bwMode="auto">
          <a:xfrm rot="16200000">
            <a:off x="1644586" y="2948257"/>
            <a:ext cx="798639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100" b="0" dirty="0">
                <a:solidFill>
                  <a:srgbClr val="000000"/>
                </a:solidFill>
                <a:latin typeface="Helvetica" pitchFamily="34" charset="0"/>
              </a:rPr>
              <a:t>Wien Filter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6200" y="4896442"/>
            <a:ext cx="31470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Beam Energies:</a:t>
            </a:r>
          </a:p>
          <a:p>
            <a:r>
              <a:rPr lang="en-US" dirty="0" smtClean="0"/>
              <a:t>Gun:  		             130 keV</a:t>
            </a:r>
          </a:p>
          <a:p>
            <a:r>
              <a:rPr lang="en-US" dirty="0" smtClean="0"/>
              <a:t>After Capture </a:t>
            </a:r>
            <a:r>
              <a:rPr lang="en-US" dirty="0" err="1" smtClean="0"/>
              <a:t>Secton</a:t>
            </a:r>
            <a:r>
              <a:rPr lang="en-US" dirty="0" smtClean="0"/>
              <a:t>:  500 keV</a:t>
            </a:r>
          </a:p>
          <a:p>
            <a:r>
              <a:rPr lang="en-US" dirty="0" smtClean="0"/>
              <a:t>After </a:t>
            </a:r>
            <a:r>
              <a:rPr lang="en-US" dirty="0" err="1" smtClean="0"/>
              <a:t>Cryounit</a:t>
            </a:r>
            <a:r>
              <a:rPr lang="en-US" dirty="0" smtClean="0"/>
              <a:t>:   	     6.3 MeV</a:t>
            </a:r>
          </a:p>
          <a:p>
            <a:r>
              <a:rPr lang="en-US" dirty="0" smtClean="0"/>
              <a:t>After Cryomodules:    123 MeV</a:t>
            </a:r>
            <a:endParaRPr lang="en-US" dirty="0"/>
          </a:p>
        </p:txBody>
      </p:sp>
      <p:sp>
        <p:nvSpPr>
          <p:cNvPr id="94" name="Freeform 12"/>
          <p:cNvSpPr>
            <a:spLocks/>
          </p:cNvSpPr>
          <p:nvPr/>
        </p:nvSpPr>
        <p:spPr bwMode="auto">
          <a:xfrm>
            <a:off x="5502974" y="3131953"/>
            <a:ext cx="3331574" cy="477941"/>
          </a:xfrm>
          <a:custGeom>
            <a:avLst/>
            <a:gdLst>
              <a:gd name="T0" fmla="*/ 3952 w 3952"/>
              <a:gd name="T1" fmla="*/ 290 h 290"/>
              <a:gd name="T2" fmla="*/ 3792 w 3952"/>
              <a:gd name="T3" fmla="*/ 290 h 290"/>
              <a:gd name="T4" fmla="*/ 3646 w 3952"/>
              <a:gd name="T5" fmla="*/ 0 h 290"/>
              <a:gd name="T6" fmla="*/ 3264 w 3952"/>
              <a:gd name="T7" fmla="*/ 0 h 290"/>
              <a:gd name="T8" fmla="*/ 3108 w 3952"/>
              <a:gd name="T9" fmla="*/ 286 h 290"/>
              <a:gd name="T10" fmla="*/ 0 w 3952"/>
              <a:gd name="T11" fmla="*/ 286 h 2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52"/>
              <a:gd name="T19" fmla="*/ 0 h 290"/>
              <a:gd name="T20" fmla="*/ 3952 w 3952"/>
              <a:gd name="T21" fmla="*/ 290 h 290"/>
              <a:gd name="connsiteX0" fmla="*/ 10000 w 10000"/>
              <a:gd name="connsiteY0" fmla="*/ 10000 h 10000"/>
              <a:gd name="connsiteX1" fmla="*/ 9595 w 10000"/>
              <a:gd name="connsiteY1" fmla="*/ 10000 h 10000"/>
              <a:gd name="connsiteX2" fmla="*/ 9226 w 10000"/>
              <a:gd name="connsiteY2" fmla="*/ 0 h 10000"/>
              <a:gd name="connsiteX3" fmla="*/ 8259 w 10000"/>
              <a:gd name="connsiteY3" fmla="*/ 0 h 10000"/>
              <a:gd name="connsiteX4" fmla="*/ 7864 w 10000"/>
              <a:gd name="connsiteY4" fmla="*/ 9862 h 10000"/>
              <a:gd name="connsiteX5" fmla="*/ 5581 w 10000"/>
              <a:gd name="connsiteY5" fmla="*/ 9626 h 10000"/>
              <a:gd name="connsiteX6" fmla="*/ 0 w 10000"/>
              <a:gd name="connsiteY6" fmla="*/ 9862 h 10000"/>
              <a:gd name="connsiteX0" fmla="*/ 10000 w 10000"/>
              <a:gd name="connsiteY0" fmla="*/ 10000 h 10144"/>
              <a:gd name="connsiteX1" fmla="*/ 9595 w 10000"/>
              <a:gd name="connsiteY1" fmla="*/ 10000 h 10144"/>
              <a:gd name="connsiteX2" fmla="*/ 9226 w 10000"/>
              <a:gd name="connsiteY2" fmla="*/ 0 h 10144"/>
              <a:gd name="connsiteX3" fmla="*/ 8259 w 10000"/>
              <a:gd name="connsiteY3" fmla="*/ 0 h 10144"/>
              <a:gd name="connsiteX4" fmla="*/ 7864 w 10000"/>
              <a:gd name="connsiteY4" fmla="*/ 9862 h 10144"/>
              <a:gd name="connsiteX5" fmla="*/ 7862 w 10000"/>
              <a:gd name="connsiteY5" fmla="*/ 10144 h 10144"/>
              <a:gd name="connsiteX6" fmla="*/ 0 w 10000"/>
              <a:gd name="connsiteY6" fmla="*/ 9862 h 10144"/>
              <a:gd name="connsiteX0" fmla="*/ 5944 w 5944"/>
              <a:gd name="connsiteY0" fmla="*/ 10000 h 10553"/>
              <a:gd name="connsiteX1" fmla="*/ 5539 w 5944"/>
              <a:gd name="connsiteY1" fmla="*/ 10000 h 10553"/>
              <a:gd name="connsiteX2" fmla="*/ 5170 w 5944"/>
              <a:gd name="connsiteY2" fmla="*/ 0 h 10553"/>
              <a:gd name="connsiteX3" fmla="*/ 4203 w 5944"/>
              <a:gd name="connsiteY3" fmla="*/ 0 h 10553"/>
              <a:gd name="connsiteX4" fmla="*/ 3808 w 5944"/>
              <a:gd name="connsiteY4" fmla="*/ 9862 h 10553"/>
              <a:gd name="connsiteX5" fmla="*/ 3806 w 5944"/>
              <a:gd name="connsiteY5" fmla="*/ 10144 h 10553"/>
              <a:gd name="connsiteX6" fmla="*/ 0 w 5944"/>
              <a:gd name="connsiteY6" fmla="*/ 10553 h 10553"/>
              <a:gd name="connsiteX0" fmla="*/ 9147 w 9147"/>
              <a:gd name="connsiteY0" fmla="*/ 9476 h 10000"/>
              <a:gd name="connsiteX1" fmla="*/ 8466 w 9147"/>
              <a:gd name="connsiteY1" fmla="*/ 9476 h 10000"/>
              <a:gd name="connsiteX2" fmla="*/ 7845 w 9147"/>
              <a:gd name="connsiteY2" fmla="*/ 0 h 10000"/>
              <a:gd name="connsiteX3" fmla="*/ 6218 w 9147"/>
              <a:gd name="connsiteY3" fmla="*/ 0 h 10000"/>
              <a:gd name="connsiteX4" fmla="*/ 5553 w 9147"/>
              <a:gd name="connsiteY4" fmla="*/ 9345 h 10000"/>
              <a:gd name="connsiteX5" fmla="*/ 5550 w 9147"/>
              <a:gd name="connsiteY5" fmla="*/ 9612 h 10000"/>
              <a:gd name="connsiteX6" fmla="*/ 0 w 9147"/>
              <a:gd name="connsiteY6" fmla="*/ 10000 h 10000"/>
              <a:gd name="connsiteX0" fmla="*/ 9767 w 9767"/>
              <a:gd name="connsiteY0" fmla="*/ 9476 h 9836"/>
              <a:gd name="connsiteX1" fmla="*/ 9022 w 9767"/>
              <a:gd name="connsiteY1" fmla="*/ 9476 h 9836"/>
              <a:gd name="connsiteX2" fmla="*/ 8344 w 9767"/>
              <a:gd name="connsiteY2" fmla="*/ 0 h 9836"/>
              <a:gd name="connsiteX3" fmla="*/ 6565 w 9767"/>
              <a:gd name="connsiteY3" fmla="*/ 0 h 9836"/>
              <a:gd name="connsiteX4" fmla="*/ 5838 w 9767"/>
              <a:gd name="connsiteY4" fmla="*/ 9345 h 9836"/>
              <a:gd name="connsiteX5" fmla="*/ 5835 w 9767"/>
              <a:gd name="connsiteY5" fmla="*/ 9612 h 9836"/>
              <a:gd name="connsiteX6" fmla="*/ 0 w 9767"/>
              <a:gd name="connsiteY6" fmla="*/ 9836 h 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67" h="9836">
                <a:moveTo>
                  <a:pt x="9767" y="9476"/>
                </a:moveTo>
                <a:lnTo>
                  <a:pt x="9022" y="9476"/>
                </a:lnTo>
                <a:lnTo>
                  <a:pt x="8344" y="0"/>
                </a:lnTo>
                <a:lnTo>
                  <a:pt x="6565" y="0"/>
                </a:lnTo>
                <a:cubicBezTo>
                  <a:pt x="6322" y="3115"/>
                  <a:pt x="6082" y="6230"/>
                  <a:pt x="5838" y="9345"/>
                </a:cubicBezTo>
                <a:cubicBezTo>
                  <a:pt x="5837" y="9434"/>
                  <a:pt x="5837" y="9523"/>
                  <a:pt x="5835" y="9612"/>
                </a:cubicBezTo>
                <a:lnTo>
                  <a:pt x="0" y="9836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96" name="Group 95"/>
          <p:cNvGrpSpPr/>
          <p:nvPr/>
        </p:nvGrpSpPr>
        <p:grpSpPr>
          <a:xfrm>
            <a:off x="5083420" y="3244796"/>
            <a:ext cx="3111472" cy="1361177"/>
            <a:chOff x="5083420" y="5181600"/>
            <a:chExt cx="3111472" cy="1361177"/>
          </a:xfrm>
        </p:grpSpPr>
        <p:sp>
          <p:nvSpPr>
            <p:cNvPr id="97" name="Arc 96"/>
            <p:cNvSpPr/>
            <p:nvPr/>
          </p:nvSpPr>
          <p:spPr>
            <a:xfrm rot="3207947">
              <a:off x="7281314" y="5629200"/>
              <a:ext cx="934547" cy="892608"/>
            </a:xfrm>
            <a:prstGeom prst="arc">
              <a:avLst/>
            </a:prstGeom>
            <a:ln w="44450">
              <a:solidFill>
                <a:srgbClr val="1C28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98" name="Line 10"/>
            <p:cNvSpPr>
              <a:spLocks noChangeShapeType="1"/>
            </p:cNvSpPr>
            <p:nvPr/>
          </p:nvSpPr>
          <p:spPr bwMode="auto">
            <a:xfrm flipH="1">
              <a:off x="6243637" y="6443864"/>
              <a:ext cx="1800226" cy="12436"/>
            </a:xfrm>
            <a:prstGeom prst="line">
              <a:avLst/>
            </a:prstGeom>
            <a:noFill/>
            <a:ln w="44450">
              <a:solidFill>
                <a:srgbClr val="1C28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99" name="Arc 98"/>
            <p:cNvSpPr/>
            <p:nvPr/>
          </p:nvSpPr>
          <p:spPr>
            <a:xfrm rot="6245240" flipV="1">
              <a:off x="5105730" y="5635580"/>
              <a:ext cx="797810" cy="842429"/>
            </a:xfrm>
            <a:prstGeom prst="arc">
              <a:avLst/>
            </a:prstGeom>
            <a:ln w="444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0" name="Line 10"/>
            <p:cNvSpPr>
              <a:spLocks noChangeShapeType="1"/>
            </p:cNvSpPr>
            <p:nvPr/>
          </p:nvSpPr>
          <p:spPr bwMode="auto">
            <a:xfrm flipH="1">
              <a:off x="5407819" y="6452937"/>
              <a:ext cx="1574309" cy="263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10000 h 10000"/>
                <a:gd name="connsiteX0" fmla="*/ 0 w 8274"/>
                <a:gd name="connsiteY0" fmla="*/ 41316 h 41481"/>
                <a:gd name="connsiteX1" fmla="*/ 8274 w 8274"/>
                <a:gd name="connsiteY1" fmla="*/ 166 h 41481"/>
                <a:gd name="connsiteX0" fmla="*/ 0 w 10588"/>
                <a:gd name="connsiteY0" fmla="*/ 847 h 1021"/>
                <a:gd name="connsiteX1" fmla="*/ 10588 w 10588"/>
                <a:gd name="connsiteY1" fmla="*/ 175 h 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88" h="1021">
                  <a:moveTo>
                    <a:pt x="0" y="847"/>
                  </a:moveTo>
                  <a:cubicBezTo>
                    <a:pt x="4028" y="1651"/>
                    <a:pt x="6560" y="-628"/>
                    <a:pt x="10588" y="175"/>
                  </a:cubicBezTo>
                </a:path>
              </a:pathLst>
            </a:custGeom>
            <a:noFill/>
            <a:ln w="444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101" name="Straight Arrow Connector 100"/>
            <p:cNvCxnSpPr/>
            <p:nvPr/>
          </p:nvCxnSpPr>
          <p:spPr>
            <a:xfrm flipV="1">
              <a:off x="7494586" y="5181600"/>
              <a:ext cx="184152" cy="323894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Arc 101"/>
            <p:cNvSpPr/>
            <p:nvPr/>
          </p:nvSpPr>
          <p:spPr>
            <a:xfrm rot="10253204" flipV="1">
              <a:off x="5090594" y="5527781"/>
              <a:ext cx="879145" cy="702191"/>
            </a:xfrm>
            <a:prstGeom prst="arc">
              <a:avLst/>
            </a:prstGeom>
            <a:ln w="444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3" name="Line 10"/>
            <p:cNvSpPr>
              <a:spLocks noChangeShapeType="1"/>
            </p:cNvSpPr>
            <p:nvPr/>
          </p:nvSpPr>
          <p:spPr bwMode="auto">
            <a:xfrm flipH="1" flipV="1">
              <a:off x="7494586" y="5502948"/>
              <a:ext cx="621658" cy="313337"/>
            </a:xfrm>
            <a:prstGeom prst="line">
              <a:avLst/>
            </a:prstGeom>
            <a:noFill/>
            <a:ln w="44450">
              <a:solidFill>
                <a:srgbClr val="1C28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104" name="Freeform 12"/>
          <p:cNvSpPr>
            <a:spLocks/>
          </p:cNvSpPr>
          <p:nvPr/>
        </p:nvSpPr>
        <p:spPr bwMode="auto">
          <a:xfrm>
            <a:off x="4800600" y="3489484"/>
            <a:ext cx="809138" cy="82392"/>
          </a:xfrm>
          <a:custGeom>
            <a:avLst/>
            <a:gdLst>
              <a:gd name="T0" fmla="*/ 3952 w 3952"/>
              <a:gd name="T1" fmla="*/ 290 h 290"/>
              <a:gd name="T2" fmla="*/ 3792 w 3952"/>
              <a:gd name="T3" fmla="*/ 290 h 290"/>
              <a:gd name="T4" fmla="*/ 3646 w 3952"/>
              <a:gd name="T5" fmla="*/ 0 h 290"/>
              <a:gd name="T6" fmla="*/ 3264 w 3952"/>
              <a:gd name="T7" fmla="*/ 0 h 290"/>
              <a:gd name="T8" fmla="*/ 3108 w 3952"/>
              <a:gd name="T9" fmla="*/ 286 h 290"/>
              <a:gd name="T10" fmla="*/ 0 w 3952"/>
              <a:gd name="T11" fmla="*/ 286 h 2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52"/>
              <a:gd name="T19" fmla="*/ 0 h 290"/>
              <a:gd name="T20" fmla="*/ 3952 w 3952"/>
              <a:gd name="T21" fmla="*/ 290 h 290"/>
              <a:gd name="connsiteX0" fmla="*/ 10000 w 10000"/>
              <a:gd name="connsiteY0" fmla="*/ 10000 h 10000"/>
              <a:gd name="connsiteX1" fmla="*/ 9595 w 10000"/>
              <a:gd name="connsiteY1" fmla="*/ 10000 h 10000"/>
              <a:gd name="connsiteX2" fmla="*/ 9226 w 10000"/>
              <a:gd name="connsiteY2" fmla="*/ 0 h 10000"/>
              <a:gd name="connsiteX3" fmla="*/ 8259 w 10000"/>
              <a:gd name="connsiteY3" fmla="*/ 0 h 10000"/>
              <a:gd name="connsiteX4" fmla="*/ 7864 w 10000"/>
              <a:gd name="connsiteY4" fmla="*/ 9862 h 10000"/>
              <a:gd name="connsiteX5" fmla="*/ 5581 w 10000"/>
              <a:gd name="connsiteY5" fmla="*/ 9626 h 10000"/>
              <a:gd name="connsiteX6" fmla="*/ 0 w 10000"/>
              <a:gd name="connsiteY6" fmla="*/ 9862 h 10000"/>
              <a:gd name="connsiteX0" fmla="*/ 10000 w 10000"/>
              <a:gd name="connsiteY0" fmla="*/ 10000 h 10144"/>
              <a:gd name="connsiteX1" fmla="*/ 9595 w 10000"/>
              <a:gd name="connsiteY1" fmla="*/ 10000 h 10144"/>
              <a:gd name="connsiteX2" fmla="*/ 9226 w 10000"/>
              <a:gd name="connsiteY2" fmla="*/ 0 h 10144"/>
              <a:gd name="connsiteX3" fmla="*/ 8259 w 10000"/>
              <a:gd name="connsiteY3" fmla="*/ 0 h 10144"/>
              <a:gd name="connsiteX4" fmla="*/ 7864 w 10000"/>
              <a:gd name="connsiteY4" fmla="*/ 9862 h 10144"/>
              <a:gd name="connsiteX5" fmla="*/ 7862 w 10000"/>
              <a:gd name="connsiteY5" fmla="*/ 10144 h 10144"/>
              <a:gd name="connsiteX6" fmla="*/ 0 w 10000"/>
              <a:gd name="connsiteY6" fmla="*/ 9862 h 10144"/>
              <a:gd name="connsiteX0" fmla="*/ 5944 w 5944"/>
              <a:gd name="connsiteY0" fmla="*/ 10000 h 10553"/>
              <a:gd name="connsiteX1" fmla="*/ 5539 w 5944"/>
              <a:gd name="connsiteY1" fmla="*/ 10000 h 10553"/>
              <a:gd name="connsiteX2" fmla="*/ 5170 w 5944"/>
              <a:gd name="connsiteY2" fmla="*/ 0 h 10553"/>
              <a:gd name="connsiteX3" fmla="*/ 4203 w 5944"/>
              <a:gd name="connsiteY3" fmla="*/ 0 h 10553"/>
              <a:gd name="connsiteX4" fmla="*/ 3808 w 5944"/>
              <a:gd name="connsiteY4" fmla="*/ 9862 h 10553"/>
              <a:gd name="connsiteX5" fmla="*/ 3806 w 5944"/>
              <a:gd name="connsiteY5" fmla="*/ 10144 h 10553"/>
              <a:gd name="connsiteX6" fmla="*/ 0 w 5944"/>
              <a:gd name="connsiteY6" fmla="*/ 10553 h 10553"/>
              <a:gd name="connsiteX0" fmla="*/ 9147 w 9147"/>
              <a:gd name="connsiteY0" fmla="*/ 9476 h 10000"/>
              <a:gd name="connsiteX1" fmla="*/ 8466 w 9147"/>
              <a:gd name="connsiteY1" fmla="*/ 9476 h 10000"/>
              <a:gd name="connsiteX2" fmla="*/ 7845 w 9147"/>
              <a:gd name="connsiteY2" fmla="*/ 0 h 10000"/>
              <a:gd name="connsiteX3" fmla="*/ 6218 w 9147"/>
              <a:gd name="connsiteY3" fmla="*/ 0 h 10000"/>
              <a:gd name="connsiteX4" fmla="*/ 5553 w 9147"/>
              <a:gd name="connsiteY4" fmla="*/ 9345 h 10000"/>
              <a:gd name="connsiteX5" fmla="*/ 5550 w 9147"/>
              <a:gd name="connsiteY5" fmla="*/ 9612 h 10000"/>
              <a:gd name="connsiteX6" fmla="*/ 0 w 9147"/>
              <a:gd name="connsiteY6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7" h="10000">
                <a:moveTo>
                  <a:pt x="9147" y="9476"/>
                </a:moveTo>
                <a:lnTo>
                  <a:pt x="8466" y="9476"/>
                </a:lnTo>
                <a:lnTo>
                  <a:pt x="7845" y="0"/>
                </a:lnTo>
                <a:lnTo>
                  <a:pt x="6218" y="0"/>
                </a:lnTo>
                <a:cubicBezTo>
                  <a:pt x="5996" y="3115"/>
                  <a:pt x="5776" y="6230"/>
                  <a:pt x="5553" y="9345"/>
                </a:cubicBezTo>
                <a:cubicBezTo>
                  <a:pt x="5552" y="9434"/>
                  <a:pt x="5552" y="9523"/>
                  <a:pt x="5550" y="9612"/>
                </a:cubicBezTo>
                <a:lnTo>
                  <a:pt x="0" y="10000"/>
                </a:lnTo>
              </a:path>
            </a:pathLst>
          </a:custGeom>
          <a:noFill/>
          <a:ln w="38100">
            <a:solidFill>
              <a:srgbClr val="1C28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901869" y="4343400"/>
            <a:ext cx="184731" cy="369332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06" name="Straight Arrow Connector 105"/>
          <p:cNvCxnSpPr/>
          <p:nvPr/>
        </p:nvCxnSpPr>
        <p:spPr>
          <a:xfrm flipH="1" flipV="1">
            <a:off x="5410200" y="4572000"/>
            <a:ext cx="253999" cy="45720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4746890" y="5029200"/>
            <a:ext cx="333281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Set for E = 6.3 MeV* for maximum e</a:t>
            </a:r>
            <a:r>
              <a:rPr lang="en-US" b="1" baseline="30000" dirty="0" smtClean="0"/>
              <a:t>+</a:t>
            </a:r>
            <a:r>
              <a:rPr lang="en-US" b="1" dirty="0" smtClean="0"/>
              <a:t>/e</a:t>
            </a:r>
            <a:r>
              <a:rPr lang="en-US" b="1" baseline="30000" dirty="0"/>
              <a:t>-</a:t>
            </a:r>
            <a:r>
              <a:rPr lang="en-US" b="1" dirty="0" smtClean="0"/>
              <a:t> ratio</a:t>
            </a:r>
          </a:p>
          <a:p>
            <a:r>
              <a:rPr lang="en-US" b="1" dirty="0" smtClean="0"/>
              <a:t>Set </a:t>
            </a:r>
            <a:r>
              <a:rPr lang="en-US" b="1" dirty="0" smtClean="0">
                <a:latin typeface="Symbol" panose="05050102010706020507" pitchFamily="18" charset="2"/>
              </a:rPr>
              <a:t>f</a:t>
            </a:r>
            <a:r>
              <a:rPr lang="en-US" b="1" dirty="0" smtClean="0"/>
              <a:t> = -180</a:t>
            </a:r>
            <a:r>
              <a:rPr lang="en-US" b="1" baseline="30000" dirty="0"/>
              <a:t>o</a:t>
            </a:r>
            <a:r>
              <a:rPr lang="en-US" b="1" dirty="0" smtClean="0"/>
              <a:t> relative to e</a:t>
            </a:r>
            <a:r>
              <a:rPr lang="en-US" b="1" baseline="30000" dirty="0" smtClean="0"/>
              <a:t>-</a:t>
            </a:r>
          </a:p>
          <a:p>
            <a:endParaRPr lang="en-US" sz="400" b="1" dirty="0" smtClean="0"/>
          </a:p>
          <a:p>
            <a:r>
              <a:rPr lang="en-US" sz="1400" b="1" dirty="0" smtClean="0"/>
              <a:t>     *Optimization may lead to a</a:t>
            </a:r>
            <a:br>
              <a:rPr lang="en-US" sz="1400" b="1" dirty="0" smtClean="0"/>
            </a:br>
            <a:r>
              <a:rPr lang="en-US" sz="1400" b="1" dirty="0" smtClean="0"/>
              <a:t>        Somewhat higher energy </a:t>
            </a:r>
            <a:endParaRPr lang="en-US" sz="1400" b="1" dirty="0"/>
          </a:p>
        </p:txBody>
      </p:sp>
      <p:sp>
        <p:nvSpPr>
          <p:cNvPr id="108" name="Freeform 50"/>
          <p:cNvSpPr>
            <a:spLocks/>
          </p:cNvSpPr>
          <p:nvPr/>
        </p:nvSpPr>
        <p:spPr bwMode="auto">
          <a:xfrm>
            <a:off x="5033344" y="3452853"/>
            <a:ext cx="95250" cy="209583"/>
          </a:xfrm>
          <a:custGeom>
            <a:avLst/>
            <a:gdLst>
              <a:gd name="T0" fmla="*/ 0 w 60"/>
              <a:gd name="T1" fmla="*/ 132 h 132"/>
              <a:gd name="T2" fmla="*/ 60 w 60"/>
              <a:gd name="T3" fmla="*/ 66 h 132"/>
              <a:gd name="T4" fmla="*/ 0 w 60"/>
              <a:gd name="T5" fmla="*/ 0 h 132"/>
              <a:gd name="T6" fmla="*/ 0 60000 65536"/>
              <a:gd name="T7" fmla="*/ 0 60000 65536"/>
              <a:gd name="T8" fmla="*/ 0 60000 65536"/>
              <a:gd name="T9" fmla="*/ 0 w 60"/>
              <a:gd name="T10" fmla="*/ 0 h 132"/>
              <a:gd name="T11" fmla="*/ 60 w 60"/>
              <a:gd name="T12" fmla="*/ 132 h 1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" h="132">
                <a:moveTo>
                  <a:pt x="0" y="132"/>
                </a:moveTo>
                <a:lnTo>
                  <a:pt x="60" y="66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1C28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9" name="Freeform 50"/>
          <p:cNvSpPr>
            <a:spLocks/>
          </p:cNvSpPr>
          <p:nvPr/>
        </p:nvSpPr>
        <p:spPr bwMode="auto">
          <a:xfrm rot="-1860000">
            <a:off x="5152570" y="3643202"/>
            <a:ext cx="95250" cy="209583"/>
          </a:xfrm>
          <a:custGeom>
            <a:avLst/>
            <a:gdLst>
              <a:gd name="T0" fmla="*/ 0 w 60"/>
              <a:gd name="T1" fmla="*/ 132 h 132"/>
              <a:gd name="T2" fmla="*/ 60 w 60"/>
              <a:gd name="T3" fmla="*/ 66 h 132"/>
              <a:gd name="T4" fmla="*/ 0 w 60"/>
              <a:gd name="T5" fmla="*/ 0 h 132"/>
              <a:gd name="T6" fmla="*/ 0 60000 65536"/>
              <a:gd name="T7" fmla="*/ 0 60000 65536"/>
              <a:gd name="T8" fmla="*/ 0 60000 65536"/>
              <a:gd name="T9" fmla="*/ 0 w 60"/>
              <a:gd name="T10" fmla="*/ 0 h 132"/>
              <a:gd name="T11" fmla="*/ 60 w 60"/>
              <a:gd name="T12" fmla="*/ 132 h 1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" h="132">
                <a:moveTo>
                  <a:pt x="0" y="132"/>
                </a:moveTo>
                <a:lnTo>
                  <a:pt x="60" y="66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0" name="Freeform 50"/>
          <p:cNvSpPr>
            <a:spLocks/>
          </p:cNvSpPr>
          <p:nvPr/>
        </p:nvSpPr>
        <p:spPr bwMode="auto">
          <a:xfrm rot="5400000">
            <a:off x="8135806" y="4033365"/>
            <a:ext cx="95250" cy="209583"/>
          </a:xfrm>
          <a:custGeom>
            <a:avLst/>
            <a:gdLst>
              <a:gd name="T0" fmla="*/ 0 w 60"/>
              <a:gd name="T1" fmla="*/ 132 h 132"/>
              <a:gd name="T2" fmla="*/ 60 w 60"/>
              <a:gd name="T3" fmla="*/ 66 h 132"/>
              <a:gd name="T4" fmla="*/ 0 w 60"/>
              <a:gd name="T5" fmla="*/ 0 h 132"/>
              <a:gd name="T6" fmla="*/ 0 60000 65536"/>
              <a:gd name="T7" fmla="*/ 0 60000 65536"/>
              <a:gd name="T8" fmla="*/ 0 60000 65536"/>
              <a:gd name="T9" fmla="*/ 0 w 60"/>
              <a:gd name="T10" fmla="*/ 0 h 132"/>
              <a:gd name="T11" fmla="*/ 60 w 60"/>
              <a:gd name="T12" fmla="*/ 132 h 1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" h="132">
                <a:moveTo>
                  <a:pt x="0" y="132"/>
                </a:moveTo>
                <a:lnTo>
                  <a:pt x="60" y="66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1C28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cxnSp>
        <p:nvCxnSpPr>
          <p:cNvPr id="111" name="Straight Arrow Connector 110"/>
          <p:cNvCxnSpPr/>
          <p:nvPr/>
        </p:nvCxnSpPr>
        <p:spPr>
          <a:xfrm flipH="1" flipV="1">
            <a:off x="7086600" y="4724400"/>
            <a:ext cx="406398" cy="15240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7439443" y="4679141"/>
            <a:ext cx="1520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</a:t>
            </a:r>
            <a:r>
              <a:rPr lang="en-US" b="1" baseline="30000" dirty="0" smtClean="0"/>
              <a:t>+</a:t>
            </a:r>
            <a:r>
              <a:rPr lang="en-US" b="1" dirty="0" smtClean="0"/>
              <a:t> production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target</a:t>
            </a:r>
            <a:endParaRPr lang="en-US" b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5715000" y="4067094"/>
            <a:ext cx="1075936" cy="923330"/>
          </a:xfrm>
          <a:prstGeom prst="rect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E Select</a:t>
            </a:r>
          </a:p>
          <a:p>
            <a:pPr marL="285750" indent="-285750">
              <a:buFont typeface="Symbol" panose="05050102010706020507" pitchFamily="18" charset="2"/>
              <a:buChar char="e"/>
            </a:pPr>
            <a:r>
              <a:rPr lang="en-US" b="1" dirty="0" smtClean="0"/>
              <a:t>Filter</a:t>
            </a:r>
          </a:p>
          <a:p>
            <a:r>
              <a:rPr lang="en-US" b="1" dirty="0" err="1" smtClean="0">
                <a:latin typeface="Symbol" panose="05050102010706020507" pitchFamily="18" charset="2"/>
              </a:rPr>
              <a:t>Df</a:t>
            </a:r>
            <a:r>
              <a:rPr lang="en-US" b="1" dirty="0" smtClean="0">
                <a:latin typeface="Symbol" panose="05050102010706020507" pitchFamily="18" charset="2"/>
              </a:rPr>
              <a:t> </a:t>
            </a:r>
            <a:r>
              <a:rPr lang="en-US" b="1" dirty="0" smtClean="0"/>
              <a:t>Select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7971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Positrons IN CEBAF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97" y="914400"/>
            <a:ext cx="8784236" cy="5334000"/>
          </a:xfrm>
        </p:spPr>
        <p:txBody>
          <a:bodyPr/>
          <a:lstStyle/>
          <a:p>
            <a:r>
              <a:rPr lang="en-US" dirty="0" smtClean="0"/>
              <a:t>The positron beam defining system will have </a:t>
            </a:r>
            <a:br>
              <a:rPr lang="en-US" dirty="0" smtClean="0"/>
            </a:br>
            <a:r>
              <a:rPr lang="en-US" dirty="0" smtClean="0"/>
              <a:t>to be set stringently so that the positron beams</a:t>
            </a:r>
            <a:br>
              <a:rPr lang="en-US" dirty="0" smtClean="0"/>
            </a:br>
            <a:r>
              <a:rPr lang="en-US" dirty="0" smtClean="0"/>
              <a:t>will be fully accepted in CEBAF</a:t>
            </a:r>
            <a:endParaRPr lang="en-US" dirty="0"/>
          </a:p>
          <a:p>
            <a:r>
              <a:rPr lang="en-US" dirty="0" smtClean="0"/>
              <a:t>This means of order 100 keV energy spread and</a:t>
            </a:r>
            <a:br>
              <a:rPr lang="en-US" dirty="0" smtClean="0"/>
            </a:br>
            <a:r>
              <a:rPr lang="en-US" dirty="0" smtClean="0"/>
              <a:t>10 degrees phase spread (per Geoff </a:t>
            </a:r>
            <a:r>
              <a:rPr lang="en-US" dirty="0" err="1" smtClean="0"/>
              <a:t>Krafft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 addition, the standard Beam Monitoring System used to tune full energy CEBAF beams requires about 2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A of beam current for the necessary accuracy (per Arne </a:t>
            </a:r>
            <a:r>
              <a:rPr lang="en-US" dirty="0" err="1" smtClean="0"/>
              <a:t>Freyberger</a:t>
            </a:r>
            <a:r>
              <a:rPr lang="en-US" dirty="0" smtClean="0"/>
              <a:t>)</a:t>
            </a:r>
          </a:p>
          <a:p>
            <a:r>
              <a:rPr lang="en-US" dirty="0" smtClean="0"/>
              <a:t>If we cannot reach this current for polarized positron beams with excellent </a:t>
            </a:r>
            <a:r>
              <a:rPr lang="en-US" dirty="0" err="1" smtClean="0"/>
              <a:t>FoM</a:t>
            </a:r>
            <a:r>
              <a:rPr lang="en-US" dirty="0" smtClean="0"/>
              <a:t>, it may be interesting to consider using the much higher intensity </a:t>
            </a:r>
            <a:r>
              <a:rPr lang="en-US" i="1" dirty="0" err="1" smtClean="0"/>
              <a:t>unpolarized</a:t>
            </a:r>
            <a:r>
              <a:rPr lang="en-US" dirty="0" smtClean="0"/>
              <a:t> positron beams to tune CEBAF and then switch to polarized positrons for the experiment(s) of interest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40339" y="986615"/>
            <a:ext cx="1353256" cy="1200329"/>
          </a:xfrm>
          <a:prstGeom prst="rect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 Select</a:t>
            </a:r>
          </a:p>
          <a:p>
            <a:pPr marL="285750" indent="-285750">
              <a:buFont typeface="Symbol" panose="05050102010706020507" pitchFamily="18" charset="2"/>
              <a:buChar char="e"/>
            </a:pPr>
            <a:r>
              <a:rPr lang="en-US" sz="2400" b="1" dirty="0" smtClean="0"/>
              <a:t>Filter</a:t>
            </a:r>
          </a:p>
          <a:p>
            <a:r>
              <a:rPr lang="en-US" sz="2400" b="1" dirty="0" err="1" smtClean="0">
                <a:latin typeface="Symbol" panose="05050102010706020507" pitchFamily="18" charset="2"/>
              </a:rPr>
              <a:t>Df</a:t>
            </a:r>
            <a:r>
              <a:rPr lang="en-US" sz="2400" b="1" dirty="0" smtClean="0">
                <a:latin typeface="Symbol" panose="05050102010706020507" pitchFamily="18" charset="2"/>
              </a:rPr>
              <a:t> </a:t>
            </a:r>
            <a:r>
              <a:rPr lang="en-US" sz="2400" b="1" dirty="0" smtClean="0"/>
              <a:t>Selec</a:t>
            </a:r>
            <a:r>
              <a:rPr lang="en-US" b="1" dirty="0" smtClean="0"/>
              <a:t>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81562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PEPPo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98" y="914400"/>
            <a:ext cx="8831700" cy="5334000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smtClean="0"/>
              <a:t>So What Are the Next Steps?  I would propose that:</a:t>
            </a:r>
          </a:p>
          <a:p>
            <a:r>
              <a:rPr lang="en-US" dirty="0" smtClean="0"/>
              <a:t>The anticipated yields of polarized and </a:t>
            </a:r>
            <a:r>
              <a:rPr lang="en-US" dirty="0" err="1" smtClean="0"/>
              <a:t>unpolarized</a:t>
            </a:r>
            <a:r>
              <a:rPr lang="en-US" dirty="0" smtClean="0"/>
              <a:t> positrons feasible with the beams from the 123 MeV CEBAF Injector should be calculated precisely (expect &gt;100 </a:t>
            </a:r>
            <a:r>
              <a:rPr lang="en-US" dirty="0" err="1" smtClean="0"/>
              <a:t>nA</a:t>
            </a:r>
            <a:r>
              <a:rPr lang="en-US" dirty="0" smtClean="0"/>
              <a:t> for polarized and &gt; a few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A for </a:t>
            </a:r>
            <a:r>
              <a:rPr lang="en-US" dirty="0" err="1" smtClean="0"/>
              <a:t>unpolarized</a:t>
            </a:r>
            <a:r>
              <a:rPr lang="en-US" dirty="0" smtClean="0"/>
              <a:t> positrons)</a:t>
            </a:r>
          </a:p>
          <a:p>
            <a:r>
              <a:rPr lang="en-US" dirty="0" smtClean="0"/>
              <a:t>Key apparatus (the </a:t>
            </a:r>
            <a:r>
              <a:rPr lang="en-US" b="1" dirty="0"/>
              <a:t>E </a:t>
            </a:r>
            <a:r>
              <a:rPr lang="en-US" b="1" dirty="0" smtClean="0"/>
              <a:t>Select, </a:t>
            </a:r>
            <a:r>
              <a:rPr lang="en-US" b="1" dirty="0" smtClean="0">
                <a:latin typeface="Symbol" panose="05050102010706020507" pitchFamily="18" charset="2"/>
              </a:rPr>
              <a:t>e</a:t>
            </a:r>
            <a:r>
              <a:rPr lang="en-US" b="1" dirty="0" smtClean="0"/>
              <a:t> Filter, and </a:t>
            </a:r>
            <a:r>
              <a:rPr lang="en-US" b="1" dirty="0" err="1" smtClean="0">
                <a:latin typeface="Symbol" panose="05050102010706020507" pitchFamily="18" charset="2"/>
              </a:rPr>
              <a:t>Df</a:t>
            </a:r>
            <a:r>
              <a:rPr lang="en-US" b="1" dirty="0" smtClean="0">
                <a:latin typeface="Symbol" panose="05050102010706020507" pitchFamily="18" charset="2"/>
              </a:rPr>
              <a:t> </a:t>
            </a:r>
            <a:r>
              <a:rPr lang="en-US" b="1" dirty="0" smtClean="0"/>
              <a:t>Select </a:t>
            </a:r>
            <a:r>
              <a:rPr lang="en-US" dirty="0" smtClean="0"/>
              <a:t>in the figures above, the production target, and the associated electron beam dump) should be designed and built</a:t>
            </a:r>
          </a:p>
          <a:p>
            <a:r>
              <a:rPr lang="en-US" dirty="0" smtClean="0"/>
              <a:t>This apparatus should then be used (either at the CEBAF injector or at LERF) to measure the polarized and </a:t>
            </a:r>
            <a:r>
              <a:rPr lang="en-US" dirty="0" err="1" smtClean="0"/>
              <a:t>unpolarized</a:t>
            </a:r>
            <a:r>
              <a:rPr lang="en-US" dirty="0" smtClean="0"/>
              <a:t> positron yields and beam quality to verify the approach and prepare for positron beams at 12 GeV</a:t>
            </a:r>
          </a:p>
          <a:p>
            <a:r>
              <a:rPr lang="en-US" dirty="0" smtClean="0"/>
              <a:t>If we have built the apparatus properly, installing it on CEBAF permanently should be straightforward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63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88900"/>
            <a:ext cx="9144000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dirty="0" smtClean="0">
                <a:solidFill>
                  <a:srgbClr val="000000"/>
                </a:solidFill>
              </a:rPr>
              <a:t>There are other issues to discuss and resolve</a:t>
            </a:r>
            <a:r>
              <a:rPr lang="is-IS" sz="2800" dirty="0" smtClean="0">
                <a:solidFill>
                  <a:srgbClr val="000000"/>
                </a:solidFill>
              </a:rPr>
              <a:t>…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7375" y="990600"/>
            <a:ext cx="883670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Magnetic Recirculation (e</a:t>
            </a:r>
            <a:r>
              <a:rPr lang="en-US" sz="2400" b="1" baseline="30000" dirty="0" smtClean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 beam goes clockwise)</a:t>
            </a:r>
            <a:endParaRPr lang="en-US" sz="1050" b="1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Clockwise direction requires reversal of unipolar dipole power supplies; focusing quadrupole and steering correctors have bipolar supplies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Low Current Operation (to tune-up and “see” the beam)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Most of the Accelerator and Hall B is blind to &lt;100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nA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“Peak intensity” macro-pulse (1.5% duty factor) challenging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May be able to use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unpolarized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positrons for setup, then switch </a:t>
            </a:r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to polarization</a:t>
            </a:r>
            <a:endParaRPr lang="en-US" sz="1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Delivering Positron Beams (setting up the machine)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May require setting up CEBAF initially with an electron beam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Additional LINAC beam position monitors are needed for monitoring the low intensity beam between recirculation arcs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Requires a number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of well-placed upgrade receivers for 10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nA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operation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Supplemental monitors (SLM, wire scanners/OTR screens) will be needed to monitor the beam during operation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22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88900"/>
            <a:ext cx="9144000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dirty="0" smtClean="0">
                <a:solidFill>
                  <a:srgbClr val="000000"/>
                </a:solidFill>
              </a:rPr>
              <a:t>Work is Also Underway in Many Relevant Areas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57" y="977772"/>
            <a:ext cx="900181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Improving the lifetime of the polarized source at high beam currents</a:t>
            </a:r>
            <a:b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Phys. Rev. ST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Accel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Beams 14, 043501 (2011)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Further improvements in polarized electron photocathodes</a:t>
            </a:r>
            <a:b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(Distributed Bragg Reflector)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W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Liu,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al., Appl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Phys. Lett.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109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252104 (2016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Development of high power targets for the polarized positron production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b="1" dirty="0" smtClean="0">
                <a:latin typeface="Arial"/>
                <a:cs typeface="Arial"/>
              </a:rPr>
              <a:t>Liquid </a:t>
            </a:r>
            <a:r>
              <a:rPr lang="en-US" b="1" dirty="0">
                <a:latin typeface="Arial"/>
                <a:cs typeface="Arial"/>
              </a:rPr>
              <a:t>Metal Target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Approaching </a:t>
            </a:r>
            <a:r>
              <a:rPr lang="en-US" b="1" dirty="0">
                <a:latin typeface="Arial"/>
                <a:cs typeface="Arial"/>
              </a:rPr>
              <a:t>10 kW power level, </a:t>
            </a:r>
            <a:r>
              <a:rPr lang="en-US" b="1" dirty="0" smtClean="0">
                <a:latin typeface="Arial"/>
                <a:cs typeface="Arial"/>
              </a:rPr>
              <a:t>CW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618" y="3145930"/>
            <a:ext cx="3478141" cy="12890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409" y="5851531"/>
            <a:ext cx="1984045" cy="54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7055698" y="5209462"/>
            <a:ext cx="1979385" cy="1105927"/>
            <a:chOff x="485375" y="1726648"/>
            <a:chExt cx="5597944" cy="3380147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22" b="16915"/>
            <a:stretch/>
          </p:blipFill>
          <p:spPr bwMode="auto">
            <a:xfrm>
              <a:off x="1183307" y="2429061"/>
              <a:ext cx="3581656" cy="2677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98304" y="1726648"/>
              <a:ext cx="2308173" cy="61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Stainless Steel Windows (0.25mm)</a:t>
              </a:r>
              <a:endParaRPr lang="en-US" sz="1100" dirty="0">
                <a:solidFill>
                  <a:srgbClr val="141654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12906" y="1802848"/>
              <a:ext cx="1371599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LBE (2mm)</a:t>
              </a:r>
              <a:endParaRPr lang="en-US" sz="1100" dirty="0">
                <a:solidFill>
                  <a:srgbClr val="141654"/>
                </a:solidFill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5375" y="2727489"/>
              <a:ext cx="1395864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Input (e</a:t>
              </a:r>
              <a:r>
                <a:rPr lang="en-US" sz="1100" baseline="30000" dirty="0" smtClean="0">
                  <a:solidFill>
                    <a:srgbClr val="0000FF"/>
                  </a:solidFill>
                  <a:latin typeface="Arial"/>
                  <a:cs typeface="Arial"/>
                </a:rPr>
                <a:t>-</a:t>
              </a:r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)</a:t>
              </a:r>
              <a:endParaRPr lang="en-US" sz="1100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67128" y="2396823"/>
              <a:ext cx="1816191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Output (e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-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,e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,</a:t>
              </a:r>
              <a:r>
                <a:rPr lang="el-GR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γ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)</a:t>
              </a:r>
              <a:endParaRPr lang="en-US" sz="11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172562" y="3085839"/>
              <a:ext cx="973924" cy="6681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888906" y="2336248"/>
              <a:ext cx="1146775" cy="1184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888906" y="2336248"/>
              <a:ext cx="1085229" cy="12803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3" idx="2"/>
            </p:cNvCxnSpPr>
            <p:nvPr/>
          </p:nvCxnSpPr>
          <p:spPr>
            <a:xfrm flipH="1">
              <a:off x="2999534" y="2178133"/>
              <a:ext cx="1099172" cy="16430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3876414" y="2727489"/>
              <a:ext cx="908092" cy="875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431706" y="39318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206479" y="3931821"/>
              <a:ext cx="141670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1431706" y="3776246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1431706" y="40842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222104" y="4084221"/>
              <a:ext cx="1362506" cy="3175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3222104" y="3457038"/>
              <a:ext cx="1362506" cy="3192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8977" y="1339247"/>
            <a:ext cx="3744405" cy="145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9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Summary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21841" y="1410630"/>
            <a:ext cx="8451850" cy="2554545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The PEPPo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experiment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demonstrated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an excellent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approach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providing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b="1" dirty="0" err="1" smtClean="0">
                <a:solidFill>
                  <a:srgbClr val="000000"/>
                </a:solidFill>
                <a:latin typeface="Arial"/>
                <a:cs typeface="Arial"/>
              </a:rPr>
              <a:t>highly</a:t>
            </a:r>
            <a:r>
              <a:rPr lang="fr-FR" sz="2000" b="1" dirty="0" smtClean="0">
                <a:solidFill>
                  <a:srgbClr val="000000"/>
                </a:solidFill>
                <a:latin typeface="Arial"/>
                <a:cs typeface="Arial"/>
              </a:rPr>
              <a:t> spin-</a:t>
            </a:r>
            <a:r>
              <a:rPr lang="fr-FR" sz="20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sz="2000" b="1" dirty="0" smtClean="0">
                <a:solidFill>
                  <a:srgbClr val="000000"/>
                </a:solidFill>
                <a:latin typeface="Arial"/>
                <a:cs typeface="Arial"/>
              </a:rPr>
              <a:t> positrons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from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moderate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electrons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opening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a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variety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possiblities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>
              <a:defRPr/>
            </a:pPr>
            <a:endParaRPr lang="fr-FR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This workshop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provides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both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a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review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of the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physics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that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can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be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done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, an the relevant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technology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being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developed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enable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a high-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sz="2000" b="1" dirty="0" smtClean="0">
                <a:solidFill>
                  <a:srgbClr val="000000"/>
                </a:solidFill>
                <a:latin typeface="Arial"/>
                <a:cs typeface="Arial"/>
              </a:rPr>
              <a:t> positron </a:t>
            </a:r>
            <a:r>
              <a:rPr lang="fr-FR" sz="2000" b="1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sz="2000" b="1" dirty="0" smtClean="0">
                <a:solidFill>
                  <a:srgbClr val="000000"/>
                </a:solidFill>
                <a:latin typeface="Arial"/>
                <a:cs typeface="Arial"/>
              </a:rPr>
              <a:t> program for 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CEBAF @12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GeV</a:t>
            </a:r>
            <a:r>
              <a:rPr lang="fr-FR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(and JLEIC) </a:t>
            </a:r>
            <a:r>
              <a:rPr lang="fr-FR" sz="2000" dirty="0" err="1" smtClean="0">
                <a:solidFill>
                  <a:srgbClr val="000000"/>
                </a:solidFill>
                <a:latin typeface="Arial"/>
                <a:cs typeface="Arial"/>
              </a:rPr>
              <a:t>based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cs typeface="Arial"/>
              </a:rPr>
              <a:t> on the PEPPo technique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8853" y="5640861"/>
            <a:ext cx="881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I would like to </a:t>
            </a:r>
            <a:r>
              <a:rPr lang="en-US" b="1" i="1" dirty="0" smtClean="0">
                <a:solidFill>
                  <a:srgbClr val="000000"/>
                </a:solidFill>
                <a:latin typeface="Arial"/>
                <a:cs typeface="Arial"/>
              </a:rPr>
              <a:t>acknowledge Joe </a:t>
            </a:r>
            <a:r>
              <a:rPr lang="en-US" b="1" i="1" dirty="0" err="1" smtClean="0">
                <a:solidFill>
                  <a:srgbClr val="000000"/>
                </a:solidFill>
                <a:latin typeface="Arial"/>
                <a:cs typeface="Arial"/>
              </a:rPr>
              <a:t>Grames</a:t>
            </a:r>
            <a:r>
              <a:rPr lang="en-US" b="1" i="1" dirty="0" smtClean="0">
                <a:solidFill>
                  <a:srgbClr val="000000"/>
                </a:solidFill>
                <a:latin typeface="Arial"/>
                <a:cs typeface="Arial"/>
              </a:rPr>
              <a:t>, Eric </a:t>
            </a:r>
            <a:r>
              <a:rPr lang="en-US" b="1" i="1" dirty="0" err="1" smtClean="0">
                <a:solidFill>
                  <a:srgbClr val="000000"/>
                </a:solidFill>
                <a:latin typeface="Arial"/>
                <a:cs typeface="Arial"/>
              </a:rPr>
              <a:t>Voutier</a:t>
            </a:r>
            <a:r>
              <a:rPr lang="en-US" b="1" i="1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Arne </a:t>
            </a:r>
            <a:r>
              <a:rPr lang="en-US" b="1" i="1" dirty="0" err="1">
                <a:solidFill>
                  <a:srgbClr val="000000"/>
                </a:solidFill>
                <a:latin typeface="Arial"/>
                <a:cs typeface="Arial"/>
              </a:rPr>
              <a:t>Freyberger</a:t>
            </a: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, Yves Robin, </a:t>
            </a:r>
            <a:r>
              <a:rPr lang="en-US" b="1" i="1" dirty="0" smtClean="0">
                <a:solidFill>
                  <a:srgbClr val="000000"/>
                </a:solidFill>
                <a:latin typeface="Arial"/>
                <a:cs typeface="Arial"/>
              </a:rPr>
              <a:t>and Michael </a:t>
            </a:r>
            <a:r>
              <a:rPr lang="en-US" b="1" i="1" dirty="0" err="1" smtClean="0">
                <a:solidFill>
                  <a:srgbClr val="000000"/>
                </a:solidFill>
                <a:latin typeface="Arial"/>
                <a:cs typeface="Arial"/>
              </a:rPr>
              <a:t>Tiefenback</a:t>
            </a:r>
            <a:r>
              <a:rPr lang="en-US" b="1" i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for their </a:t>
            </a:r>
            <a:r>
              <a:rPr lang="en-US" b="1" i="1" dirty="0" smtClean="0">
                <a:solidFill>
                  <a:srgbClr val="000000"/>
                </a:solidFill>
                <a:latin typeface="Arial"/>
                <a:cs typeface="Arial"/>
              </a:rPr>
              <a:t>help in the preparation of this </a:t>
            </a: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talk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1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2900" y="2882900"/>
            <a:ext cx="3695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Back Up Slides</a:t>
            </a:r>
            <a:endParaRPr lang="en-US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6"/>
          <p:cNvGrpSpPr/>
          <p:nvPr/>
        </p:nvGrpSpPr>
        <p:grpSpPr>
          <a:xfrm>
            <a:off x="846454" y="780219"/>
            <a:ext cx="2022409" cy="2993640"/>
            <a:chOff x="503121" y="1002392"/>
            <a:chExt cx="2022409" cy="2993640"/>
          </a:xfrm>
        </p:grpSpPr>
        <p:sp>
          <p:nvSpPr>
            <p:cNvPr id="4119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Text Box 24"/>
            <p:cNvSpPr txBox="1">
              <a:spLocks noChangeArrowheads="1"/>
            </p:cNvSpPr>
            <p:nvPr/>
          </p:nvSpPr>
          <p:spPr bwMode="auto">
            <a:xfrm>
              <a:off x="503121" y="3411256"/>
              <a:ext cx="2022409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~ 5%, 30 mA/W</a:t>
              </a:r>
            </a:p>
            <a:p>
              <a:pPr algn="ctr"/>
              <a:r>
                <a:rPr lang="en-US" sz="1600" dirty="0" smtClean="0"/>
                <a:t>Pol ~ 35% @ 780 nm</a:t>
              </a:r>
            </a:p>
          </p:txBody>
        </p:sp>
        <p:sp>
          <p:nvSpPr>
            <p:cNvPr id="4121" name="Text Box 25"/>
            <p:cNvSpPr txBox="1">
              <a:spLocks noChangeArrowheads="1"/>
            </p:cNvSpPr>
            <p:nvPr/>
          </p:nvSpPr>
          <p:spPr bwMode="auto">
            <a:xfrm>
              <a:off x="882349" y="1002392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Bulk </a:t>
              </a:r>
              <a:r>
                <a:rPr lang="en-US" dirty="0" smtClean="0"/>
                <a:t>GaAs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3425609" y="780164"/>
            <a:ext cx="2122158" cy="3015767"/>
            <a:chOff x="2985626" y="725393"/>
            <a:chExt cx="2122158" cy="3015767"/>
          </a:xfrm>
        </p:grpSpPr>
        <p:sp>
          <p:nvSpPr>
            <p:cNvPr id="4126" name="Text Box 30"/>
            <p:cNvSpPr txBox="1">
              <a:spLocks noChangeArrowheads="1"/>
            </p:cNvSpPr>
            <p:nvPr/>
          </p:nvSpPr>
          <p:spPr bwMode="auto">
            <a:xfrm>
              <a:off x="3104002" y="3156384"/>
              <a:ext cx="196089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</a:t>
              </a:r>
              <a:r>
                <a:rPr lang="en-US" sz="1600" dirty="0" smtClean="0"/>
                <a:t>0.2%, 1 </a:t>
              </a:r>
              <a:r>
                <a:rPr lang="en-US" sz="1600" dirty="0"/>
                <a:t>m</a:t>
              </a:r>
              <a:r>
                <a:rPr lang="en-US" sz="1600" dirty="0" smtClean="0"/>
                <a:t>A/W</a:t>
              </a:r>
              <a:endParaRPr lang="en-US" sz="1600" dirty="0"/>
            </a:p>
            <a:p>
              <a:pPr algn="ctr"/>
              <a:r>
                <a:rPr lang="en-US" sz="1600" dirty="0"/>
                <a:t>Pol ~ 75</a:t>
              </a:r>
              <a:r>
                <a:rPr lang="en-US" sz="1600" dirty="0" smtClean="0"/>
                <a:t>% @ </a:t>
              </a:r>
              <a:r>
                <a:rPr lang="en-US" sz="1600" dirty="0"/>
                <a:t>850 nm</a:t>
              </a:r>
            </a:p>
          </p:txBody>
        </p:sp>
        <p:sp>
          <p:nvSpPr>
            <p:cNvPr id="4127" name="Text Box 31"/>
            <p:cNvSpPr txBox="1">
              <a:spLocks noChangeArrowheads="1"/>
            </p:cNvSpPr>
            <p:nvPr/>
          </p:nvSpPr>
          <p:spPr bwMode="auto">
            <a:xfrm>
              <a:off x="2985626" y="725393"/>
              <a:ext cx="212215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Strained GaAs: </a:t>
              </a:r>
              <a:endParaRPr lang="en-US" dirty="0" smtClean="0"/>
            </a:p>
            <a:p>
              <a:pPr algn="ctr"/>
              <a:r>
                <a:rPr lang="en-US" dirty="0" smtClean="0"/>
                <a:t>GaAs </a:t>
              </a:r>
              <a:r>
                <a:rPr lang="en-US" dirty="0"/>
                <a:t>on GaAsP</a:t>
              </a:r>
            </a:p>
          </p:txBody>
        </p:sp>
        <p:grpSp>
          <p:nvGrpSpPr>
            <p:cNvPr id="5" name="Group 51"/>
            <p:cNvGrpSpPr/>
            <p:nvPr/>
          </p:nvGrpSpPr>
          <p:grpSpPr>
            <a:xfrm>
              <a:off x="2985945" y="1274744"/>
              <a:ext cx="1749801" cy="1870516"/>
              <a:chOff x="3135310" y="1189565"/>
              <a:chExt cx="1749801" cy="1870516"/>
            </a:xfrm>
          </p:grpSpPr>
          <p:sp>
            <p:nvSpPr>
              <p:cNvPr id="4129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2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0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70012" y="1454863"/>
                <a:ext cx="8691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 smtClean="0"/>
                  <a:t>100 </a:t>
                </a:r>
                <a:r>
                  <a:rPr lang="en-US" sz="1600" dirty="0"/>
                  <a:t>nm</a:t>
                </a:r>
              </a:p>
            </p:txBody>
          </p:sp>
        </p:grpSp>
      </p:grpSp>
      <p:grpSp>
        <p:nvGrpSpPr>
          <p:cNvPr id="6" name="Group 54"/>
          <p:cNvGrpSpPr/>
          <p:nvPr/>
        </p:nvGrpSpPr>
        <p:grpSpPr>
          <a:xfrm>
            <a:off x="5640919" y="809379"/>
            <a:ext cx="3104686" cy="2977808"/>
            <a:chOff x="5107784" y="735405"/>
            <a:chExt cx="3104686" cy="2977808"/>
          </a:xfrm>
        </p:grpSpPr>
        <p:sp>
          <p:nvSpPr>
            <p:cNvPr id="4132" name="Text Box 36"/>
            <p:cNvSpPr txBox="1">
              <a:spLocks noChangeArrowheads="1"/>
            </p:cNvSpPr>
            <p:nvPr/>
          </p:nvSpPr>
          <p:spPr bwMode="auto">
            <a:xfrm>
              <a:off x="5107784" y="735405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Superlattice GaAs: </a:t>
              </a:r>
            </a:p>
            <a:p>
              <a:pPr algn="ctr"/>
              <a:r>
                <a:rPr lang="en-US" dirty="0"/>
                <a:t>Layers of GaAs on GaAsP</a:t>
              </a:r>
            </a:p>
          </p:txBody>
        </p:sp>
        <p:sp>
          <p:nvSpPr>
            <p:cNvPr id="4133" name="Text Box 37"/>
            <p:cNvSpPr txBox="1">
              <a:spLocks noChangeArrowheads="1"/>
            </p:cNvSpPr>
            <p:nvPr/>
          </p:nvSpPr>
          <p:spPr bwMode="auto">
            <a:xfrm>
              <a:off x="5759024" y="3128437"/>
              <a:ext cx="196089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1</a:t>
              </a:r>
              <a:r>
                <a:rPr lang="en-US" sz="1600" dirty="0" smtClean="0"/>
                <a:t>%, 6 mA/W</a:t>
              </a:r>
              <a:endParaRPr lang="en-US" sz="1600" dirty="0"/>
            </a:p>
            <a:p>
              <a:pPr algn="ctr"/>
              <a:r>
                <a:rPr lang="en-US" sz="1600" dirty="0"/>
                <a:t>Pol ~ 85</a:t>
              </a:r>
              <a:r>
                <a:rPr lang="en-US" sz="1600" dirty="0" smtClean="0"/>
                <a:t>% @ </a:t>
              </a:r>
              <a:r>
                <a:rPr lang="en-US" sz="1600" dirty="0"/>
                <a:t>780 </a:t>
              </a:r>
              <a:r>
                <a:rPr lang="en-US" sz="1600" dirty="0" smtClean="0"/>
                <a:t>nm</a:t>
              </a:r>
              <a:endParaRPr lang="en-US" sz="1600" dirty="0"/>
            </a:p>
          </p:txBody>
        </p:sp>
        <p:grpSp>
          <p:nvGrpSpPr>
            <p:cNvPr id="7" name="Group 53"/>
            <p:cNvGrpSpPr/>
            <p:nvPr/>
          </p:nvGrpSpPr>
          <p:grpSpPr>
            <a:xfrm>
              <a:off x="5602156" y="1304061"/>
              <a:ext cx="2232662" cy="1833120"/>
              <a:chOff x="5605968" y="1125745"/>
              <a:chExt cx="2232662" cy="1833120"/>
            </a:xfrm>
          </p:grpSpPr>
          <p:sp>
            <p:nvSpPr>
              <p:cNvPr id="4136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7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9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40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40671" y="1391042"/>
                <a:ext cx="86914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100 nm</a:t>
                </a:r>
              </a:p>
            </p:txBody>
          </p:sp>
          <p:sp>
            <p:nvSpPr>
              <p:cNvPr id="4142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3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4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5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6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7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8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9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0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1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2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3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4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26576" y="2013068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14 </a:t>
                </a:r>
                <a:r>
                  <a:rPr lang="en-US" sz="1600" dirty="0" smtClean="0"/>
                  <a:t>Layers</a:t>
                </a:r>
                <a:endParaRPr lang="en-US" sz="1600" dirty="0"/>
              </a:p>
            </p:txBody>
          </p:sp>
        </p:grpSp>
      </p:grpSp>
      <p:sp>
        <p:nvSpPr>
          <p:cNvPr id="45" name="Text Box 99"/>
          <p:cNvSpPr txBox="1">
            <a:spLocks noChangeArrowheads="1"/>
          </p:cNvSpPr>
          <p:nvPr/>
        </p:nvSpPr>
        <p:spPr bwMode="auto">
          <a:xfrm>
            <a:off x="6949440" y="2351817"/>
            <a:ext cx="6463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2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6" name="Text Box 99"/>
          <p:cNvSpPr txBox="1">
            <a:spLocks noChangeArrowheads="1"/>
          </p:cNvSpPr>
          <p:nvPr/>
        </p:nvSpPr>
        <p:spPr bwMode="auto">
          <a:xfrm>
            <a:off x="6801331" y="2808135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350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1" name="Text Box 99"/>
          <p:cNvSpPr txBox="1">
            <a:spLocks noChangeArrowheads="1"/>
          </p:cNvSpPr>
          <p:nvPr/>
        </p:nvSpPr>
        <p:spPr bwMode="auto">
          <a:xfrm>
            <a:off x="1420681" y="2403010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625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307940" y="54237"/>
            <a:ext cx="8349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800" b="1" dirty="0" err="1" smtClean="0">
                <a:solidFill>
                  <a:srgbClr val="000000"/>
                </a:solidFill>
                <a:latin typeface="Arial"/>
                <a:cs typeface="Arial"/>
              </a:rPr>
              <a:t>JLab’s</a:t>
            </a:r>
            <a:r>
              <a:rPr lang="fr-FR" alt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 e</a:t>
            </a:r>
            <a:r>
              <a:rPr lang="fr-FR" altLang="en-US" sz="2800" b="1" baseline="3000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fr-FR" alt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2800" b="1" dirty="0" err="1" smtClean="0">
                <a:solidFill>
                  <a:srgbClr val="000000"/>
                </a:solidFill>
                <a:latin typeface="Arial"/>
                <a:cs typeface="Arial"/>
              </a:rPr>
              <a:t>Beams</a:t>
            </a:r>
            <a:r>
              <a:rPr lang="fr-FR" alt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2800" b="1" dirty="0" err="1" smtClean="0">
                <a:solidFill>
                  <a:srgbClr val="000000"/>
                </a:solidFill>
                <a:latin typeface="Arial"/>
                <a:cs typeface="Arial"/>
              </a:rPr>
              <a:t>Provide</a:t>
            </a:r>
            <a:r>
              <a:rPr lang="fr-FR" alt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 the Basis for e</a:t>
            </a:r>
            <a:r>
              <a:rPr lang="fr-FR" altLang="en-US" sz="2800" b="1" baseline="30000" dirty="0" smtClean="0">
                <a:solidFill>
                  <a:srgbClr val="000000"/>
                </a:solidFill>
                <a:latin typeface="Arial"/>
                <a:cs typeface="Arial"/>
              </a:rPr>
              <a:t>+ </a:t>
            </a:r>
            <a:r>
              <a:rPr lang="fr-FR" altLang="en-US" sz="2800" b="1" dirty="0" err="1" smtClean="0">
                <a:solidFill>
                  <a:srgbClr val="000000"/>
                </a:solidFill>
                <a:latin typeface="Arial"/>
                <a:cs typeface="Arial"/>
              </a:rPr>
              <a:t>Beams</a:t>
            </a:r>
            <a:endParaRPr lang="fr-FR" altLang="en-US" sz="2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59912" y="5608064"/>
            <a:ext cx="61766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FOM (P</a:t>
            </a:r>
            <a:r>
              <a:rPr lang="en-US" sz="2400" b="1" baseline="30000" dirty="0" smtClean="0">
                <a:latin typeface="Arial"/>
                <a:cs typeface="Arial"/>
              </a:rPr>
              <a:t>2</a:t>
            </a:r>
            <a:r>
              <a:rPr lang="en-US" sz="2400" b="1" dirty="0" smtClean="0">
                <a:latin typeface="Arial"/>
                <a:cs typeface="Arial"/>
              </a:rPr>
              <a:t>I) has improved by a factor of 43 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over the life of the “6 GeV” Program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9" name="Notched Right Arrow 48"/>
          <p:cNvSpPr/>
          <p:nvPr/>
        </p:nvSpPr>
        <p:spPr>
          <a:xfrm>
            <a:off x="76632" y="3843856"/>
            <a:ext cx="9031749" cy="1789770"/>
          </a:xfrm>
          <a:prstGeom prst="notchedRightArrow">
            <a:avLst>
              <a:gd name="adj1" fmla="val 55079"/>
              <a:gd name="adj2" fmla="val 17478"/>
            </a:avLst>
          </a:prstGeom>
          <a:gradFill flip="none" rotWithShape="1">
            <a:gsLst>
              <a:gs pos="0">
                <a:srgbClr val="FF0000"/>
              </a:gs>
              <a:gs pos="81000">
                <a:srgbClr val="0000FF"/>
              </a:gs>
              <a:gs pos="54000">
                <a:srgbClr val="00B050"/>
              </a:gs>
              <a:gs pos="29000">
                <a:srgbClr val="FFC000"/>
              </a:gs>
              <a:gs pos="100000">
                <a:srgbClr val="7030A0"/>
              </a:gs>
            </a:gsLst>
            <a:lin ang="108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0204" y="4379069"/>
            <a:ext cx="82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35%        35%              75%             75%                  85%           89%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30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    150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200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53" name="Right Brace 52"/>
          <p:cNvSpPr/>
          <p:nvPr/>
        </p:nvSpPr>
        <p:spPr>
          <a:xfrm rot="16200000">
            <a:off x="1846683" y="2914429"/>
            <a:ext cx="163582" cy="231751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4" name="Right Brace 53"/>
          <p:cNvSpPr/>
          <p:nvPr/>
        </p:nvSpPr>
        <p:spPr>
          <a:xfrm rot="16200000">
            <a:off x="4466447" y="2862975"/>
            <a:ext cx="163581" cy="242042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5" name="Right Brace 54"/>
          <p:cNvSpPr/>
          <p:nvPr/>
        </p:nvSpPr>
        <p:spPr>
          <a:xfrm rot="16200000">
            <a:off x="7358658" y="2768031"/>
            <a:ext cx="163582" cy="261031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5715" y="5264294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    1995        1998             1999            2000                  2004         2012    2017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L. S. Cardman (JPos17)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2" name="Line 54"/>
          <p:cNvSpPr>
            <a:spLocks noChangeShapeType="1"/>
          </p:cNvSpPr>
          <p:nvPr/>
        </p:nvSpPr>
        <p:spPr bwMode="auto">
          <a:xfrm flipV="1">
            <a:off x="1629183" y="161067"/>
            <a:ext cx="213029" cy="4691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Line 54"/>
          <p:cNvSpPr>
            <a:spLocks noChangeShapeType="1"/>
          </p:cNvSpPr>
          <p:nvPr/>
        </p:nvSpPr>
        <p:spPr bwMode="auto">
          <a:xfrm flipV="1">
            <a:off x="6951850" y="171062"/>
            <a:ext cx="213029" cy="4691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43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21" descr="Slice3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41" y="857539"/>
            <a:ext cx="4406372" cy="2913167"/>
          </a:xfrm>
          <a:prstGeom prst="rect">
            <a:avLst/>
          </a:prstGeom>
        </p:spPr>
      </p:pic>
      <p:sp>
        <p:nvSpPr>
          <p:cNvPr id="82" name="Text Box 26"/>
          <p:cNvSpPr txBox="1">
            <a:spLocks noChangeArrowheads="1"/>
          </p:cNvSpPr>
          <p:nvPr/>
        </p:nvSpPr>
        <p:spPr bwMode="auto">
          <a:xfrm>
            <a:off x="226070" y="68474"/>
            <a:ext cx="87269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Compton Transmission </a:t>
            </a:r>
            <a:r>
              <a:rPr kumimoji="0" lang="fr-F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Polarimeter</a:t>
            </a:r>
            <a:r>
              <a:rPr kumimoji="0" lang="fr-F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Spectra</a:t>
            </a:r>
            <a:endParaRPr kumimoji="0" lang="fr-F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3" name="Text Box 13"/>
          <p:cNvSpPr txBox="1">
            <a:spLocks noChangeArrowheads="1"/>
          </p:cNvSpPr>
          <p:nvPr/>
        </p:nvSpPr>
        <p:spPr bwMode="auto">
          <a:xfrm>
            <a:off x="105086" y="4086255"/>
            <a:ext cx="903891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Compton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physics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asymmetries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are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obtained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from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polarization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sensitive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energy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deposition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in the central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crystal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 typeface="Wingdings" charset="2"/>
              <a:buChar char="ü"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location of the 511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keV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peak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an in-situ monitor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of the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gain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of the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chain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and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provides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a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link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radioactive source calibration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data.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 typeface="Wingdings" charset="2"/>
              <a:buChar char="ü"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coincidence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time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between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central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crystal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and a charge sensitive trigger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scintillator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allows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for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accidental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subtraction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. 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5" name="Image 14" descr="ad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6" y="843778"/>
            <a:ext cx="4314941" cy="2952328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90" y="1218035"/>
            <a:ext cx="3479800" cy="2743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13085" y="1850971"/>
            <a:ext cx="861133" cy="7386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Energy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Central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Detector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98727" y="1850971"/>
            <a:ext cx="1195973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Coincidence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Trigger and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Central Detector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L. S. Cardman (JPos17)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120DA-BA2B-DB47-BCDC-D61492424A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46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5"/>
          <p:cNvSpPr txBox="1">
            <a:spLocks noChangeArrowheads="1"/>
          </p:cNvSpPr>
          <p:nvPr/>
        </p:nvSpPr>
        <p:spPr bwMode="auto">
          <a:xfrm>
            <a:off x="160584" y="1228452"/>
            <a:ext cx="881221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experimental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Compton asymmetry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for 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electron beam of known polarization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provides a measurement of the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electron analyzing power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) of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 comparison between the experimental and the GEANT4 simulated response of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establishes a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calibrated model of the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positron analyzing power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</a:t>
            </a:r>
            <a:r>
              <a:rPr kumimoji="0" lang="en-US" sz="16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) is then determined by simulation using the calibrated model.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Image 1"/>
          <p:cNvPicPr>
            <a:picLocks noChangeAspect="1"/>
          </p:cNvPicPr>
          <p:nvPr/>
        </p:nvPicPr>
        <p:blipFill rotWithShape="1">
          <a:blip r:embed="rId2"/>
          <a:srcRect t="3571" r="5192" b="5495"/>
          <a:stretch/>
        </p:blipFill>
        <p:spPr>
          <a:xfrm>
            <a:off x="3825847" y="3129299"/>
            <a:ext cx="5318153" cy="3153693"/>
          </a:xfrm>
          <a:prstGeom prst="rect">
            <a:avLst/>
          </a:prstGeom>
          <a:ln w="19050"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121653" y="3409132"/>
            <a:ext cx="3704194" cy="2187397"/>
            <a:chOff x="152807" y="3155132"/>
            <a:chExt cx="3704194" cy="21873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ZoneTexte 3"/>
                <p:cNvSpPr txBox="1"/>
                <p:nvPr/>
              </p:nvSpPr>
              <p:spPr>
                <a:xfrm>
                  <a:off x="160584" y="4255602"/>
                  <a:ext cx="3324544" cy="612988"/>
                </a:xfrm>
                <a:prstGeom prst="rect">
                  <a:avLst/>
                </a:prstGeom>
                <a:solidFill>
                  <a:srgbClr val="F4E4EB"/>
                </a:solidFill>
                <a:ln w="22225">
                  <a:solidFill>
                    <a:srgbClr val="FF0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r-F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𝐶</m:t>
                            </m:r>
                          </m:sub>
                        </m:sSub>
                        <m:r>
                          <a:rPr kumimoji="0" lang="mr-I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fr-F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 </m:t>
                        </m:r>
                        <m:f>
                          <m:fPr>
                            <m:ctrlPr>
                              <a:rPr kumimoji="0" lang="mr-I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mr-IN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fr-FR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kumimoji="0" lang="fr-FR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kumimoji="0" lang="fr-F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kumimoji="0" lang="mr-IN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fr-FR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kumimoji="0" lang="fr-FR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kumimoji="0" lang="mr-IN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fr-FR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kumimoji="0" lang="fr-FR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kumimoji="0" lang="fr-F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kumimoji="0" lang="mr-IN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fr-FR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kumimoji="0" lang="fr-FR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</m:sup>
                            </m:sSup>
                          </m:den>
                        </m:f>
                        <m:r>
                          <a:rPr kumimoji="0" lang="fr-F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= 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𝜀</m:t>
                            </m:r>
                          </m:e>
                          <m:sub>
                            <m:r>
                              <a:rPr kumimoji="0" lang="fr-F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sub>
                        </m:sSub>
                        <m:r>
                          <a:rPr kumimoji="0" lang="fr-F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kumimoji="0" lang="fr-F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fr-F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  <m:r>
                              <a:rPr kumimoji="0" lang="fr-F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kumimoji="0" lang="fr-F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fr-F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  <m:r>
                              <a:rPr kumimoji="0" lang="fr-F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kumimoji="0" lang="fr-F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ZoneTexte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584" y="4255602"/>
                  <a:ext cx="3324544" cy="61298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 w="2222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ZoneTexte 4"/>
            <p:cNvSpPr txBox="1"/>
            <p:nvPr/>
          </p:nvSpPr>
          <p:spPr>
            <a:xfrm>
              <a:off x="2210909" y="3417233"/>
              <a:ext cx="16460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Target </a:t>
              </a:r>
              <a:r>
                <a:rPr kumimoji="0" lang="fr-FR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polarization</a:t>
              </a: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ZoneTexte 21"/>
            <p:cNvSpPr txBox="1"/>
            <p:nvPr/>
          </p:nvSpPr>
          <p:spPr>
            <a:xfrm>
              <a:off x="160584" y="3155132"/>
              <a:ext cx="23038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Electron </a:t>
              </a:r>
              <a:r>
                <a:rPr kumimoji="0" lang="fr-FR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beam</a:t>
              </a: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kumimoji="0" lang="fr-FR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polarization</a:t>
              </a: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ZoneTexte 24"/>
            <p:cNvSpPr txBox="1"/>
            <p:nvPr/>
          </p:nvSpPr>
          <p:spPr>
            <a:xfrm>
              <a:off x="152807" y="3675730"/>
              <a:ext cx="17556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Electron-to-positron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polarization</a:t>
              </a: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kumimoji="0" lang="fr-FR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transfer</a:t>
              </a: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ZoneTexte 5"/>
            <p:cNvSpPr txBox="1"/>
            <p:nvPr/>
          </p:nvSpPr>
          <p:spPr>
            <a:xfrm>
              <a:off x="225904" y="5034752"/>
              <a:ext cx="30444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P</a:t>
              </a:r>
              <a:r>
                <a:rPr kumimoji="0" lang="fr-FR" sz="1800" b="0" i="1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T</a:t>
              </a:r>
              <a:r>
                <a:rPr kumimoji="0" lang="fr-FR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 </a:t>
              </a:r>
              <a:r>
                <a:rPr kumimoji="0" lang="fr-FR" sz="1800" b="0" i="1" u="none" strike="noStrike" kern="1200" cap="none" spc="0" normalizeH="0" baseline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= 7.06% ±0.05%</a:t>
              </a:r>
              <a:r>
                <a:rPr kumimoji="0" lang="fr-FR" sz="1800" b="0" i="1" u="none" strike="noStrike" kern="1200" cap="none" spc="0" normalizeH="0" baseline="-2500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Sta.</a:t>
              </a:r>
              <a:r>
                <a:rPr kumimoji="0" lang="fr-FR" sz="1800" b="0" i="1" u="none" strike="noStrike" kern="1200" cap="none" spc="0" normalizeH="0" baseline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± 0.07%</a:t>
              </a:r>
              <a:r>
                <a:rPr kumimoji="0" lang="fr-FR" sz="1800" b="0" i="1" u="none" strike="noStrike" kern="1200" cap="none" spc="0" normalizeH="0" baseline="-2500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Sys.</a:t>
              </a:r>
              <a:endPara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cxnSp>
          <p:nvCxnSpPr>
            <p:cNvPr id="10" name="Connecteur en arc 7"/>
            <p:cNvCxnSpPr/>
            <p:nvPr/>
          </p:nvCxnSpPr>
          <p:spPr>
            <a:xfrm rot="16200000" flipH="1">
              <a:off x="2491926" y="4033865"/>
              <a:ext cx="686757" cy="182353"/>
            </a:xfrm>
            <a:prstGeom prst="curvedConnector3">
              <a:avLst/>
            </a:prstGeom>
            <a:ln w="15875">
              <a:solidFill>
                <a:srgbClr val="7030A0"/>
              </a:solidFill>
              <a:headEnd type="none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en arc 25"/>
            <p:cNvCxnSpPr/>
            <p:nvPr/>
          </p:nvCxnSpPr>
          <p:spPr>
            <a:xfrm rot="16200000" flipH="1">
              <a:off x="1863831" y="3697482"/>
              <a:ext cx="925494" cy="616389"/>
            </a:xfrm>
            <a:prstGeom prst="curvedConnector3">
              <a:avLst>
                <a:gd name="adj1" fmla="val 34905"/>
              </a:avLst>
            </a:prstGeom>
            <a:ln w="15875">
              <a:solidFill>
                <a:srgbClr val="0000FF"/>
              </a:solidFill>
              <a:headEnd type="none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en arc 28"/>
            <p:cNvCxnSpPr>
              <a:stCxn id="8" idx="3"/>
            </p:cNvCxnSpPr>
            <p:nvPr/>
          </p:nvCxnSpPr>
          <p:spPr>
            <a:xfrm>
              <a:off x="1908417" y="3937340"/>
              <a:ext cx="446191" cy="581882"/>
            </a:xfrm>
            <a:prstGeom prst="curvedConnector2">
              <a:avLst/>
            </a:prstGeom>
            <a:ln w="15875">
              <a:solidFill>
                <a:srgbClr val="FF0000"/>
              </a:solidFill>
              <a:headEnd type="none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2869369" y="804931"/>
            <a:ext cx="35910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 charset="0"/>
                <a:ea typeface="+mn-ea"/>
                <a:cs typeface="+mn-cs"/>
              </a:rPr>
              <a:t>A.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 charset="0"/>
                <a:ea typeface="+mn-ea"/>
                <a:cs typeface="+mn-cs"/>
              </a:rPr>
              <a:t>Adeyemi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 charset="0"/>
                <a:ea typeface="+mn-ea"/>
                <a:cs typeface="+mn-cs"/>
              </a:rPr>
              <a:t> (Hampton University)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 charset="0"/>
              <a:ea typeface="+mn-ea"/>
              <a:cs typeface="+mn-cs"/>
            </a:endParaRP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508175" y="50980"/>
            <a:ext cx="81170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Compton Transmission </a:t>
            </a:r>
            <a:r>
              <a:rPr kumimoji="0" lang="fr-F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Analyzing</a:t>
            </a:r>
            <a:r>
              <a:rPr kumimoji="0" lang="fr-F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Power</a:t>
            </a:r>
            <a:endParaRPr kumimoji="0" lang="fr-F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2597740"/>
            <a:ext cx="9143999" cy="3244260"/>
            <a:chOff x="0" y="2597740"/>
            <a:chExt cx="9143999" cy="3244260"/>
          </a:xfrm>
        </p:grpSpPr>
        <p:sp>
          <p:nvSpPr>
            <p:cNvPr id="4" name="Rectangle 3"/>
            <p:cNvSpPr/>
            <p:nvPr/>
          </p:nvSpPr>
          <p:spPr bwMode="auto">
            <a:xfrm>
              <a:off x="6134100" y="3358332"/>
              <a:ext cx="2692400" cy="56987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111750" y="2597740"/>
              <a:ext cx="9032249" cy="5944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4787900" y="4437481"/>
              <a:ext cx="1104900" cy="33574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0" y="3107381"/>
              <a:ext cx="3825846" cy="27346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endParaRPr>
            </a:p>
          </p:txBody>
        </p:sp>
      </p:grp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L. S. Cardman (JPos17)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120DA-BA2B-DB47-BCDC-D61492424A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45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865" y="3636277"/>
            <a:ext cx="4084111" cy="2716396"/>
            <a:chOff x="271865" y="3680073"/>
            <a:chExt cx="4084111" cy="2716396"/>
          </a:xfrm>
        </p:grpSpPr>
        <p:sp>
          <p:nvSpPr>
            <p:cNvPr id="3" name="Rectangle 2"/>
            <p:cNvSpPr/>
            <p:nvPr/>
          </p:nvSpPr>
          <p:spPr>
            <a:xfrm>
              <a:off x="271865" y="3680073"/>
              <a:ext cx="4084111" cy="27163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839972" y="5969471"/>
              <a:ext cx="319862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73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15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</a:t>
              </a:r>
              <a:r>
                <a:rPr lang="fr-FR" sz="1400" dirty="0">
                  <a:latin typeface="Verdana" charset="0"/>
                  <a:cs typeface="Arial" charset="0"/>
                </a:rPr>
                <a:t>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8818" y="3685406"/>
              <a:ext cx="32383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Compton Backscattering (KEK)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T. </a:t>
              </a:r>
              <a:r>
                <a:rPr lang="fr-FR" sz="1400" dirty="0" err="1">
                  <a:latin typeface="Microsoft Sans Serif" charset="0"/>
                </a:rPr>
                <a:t>Omori</a:t>
              </a:r>
              <a:r>
                <a:rPr lang="fr-FR" sz="1400" dirty="0">
                  <a:latin typeface="Microsoft Sans Serif" charset="0"/>
                </a:rPr>
                <a:t> et al, PRL 96 (2006) </a:t>
              </a:r>
              <a:r>
                <a:rPr lang="fr-FR" sz="1400" dirty="0" smtClean="0">
                  <a:latin typeface="Microsoft Sans Serif" charset="0"/>
                </a:rPr>
                <a:t>114801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6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45" y="4282042"/>
              <a:ext cx="3705843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788023" y="3636276"/>
            <a:ext cx="4116985" cy="2716397"/>
            <a:chOff x="4788023" y="3680072"/>
            <a:chExt cx="4116985" cy="2716397"/>
          </a:xfrm>
        </p:grpSpPr>
        <p:sp>
          <p:nvSpPr>
            <p:cNvPr id="8" name="Rectangle 7"/>
            <p:cNvSpPr/>
            <p:nvPr/>
          </p:nvSpPr>
          <p:spPr>
            <a:xfrm>
              <a:off x="4788023" y="3680072"/>
              <a:ext cx="4116985" cy="27163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03684" y="3685406"/>
              <a:ext cx="36182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Helical Undulator (SLAC E166)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G. Alexander et al, PRL 100 (2008) </a:t>
              </a:r>
              <a:r>
                <a:rPr lang="fr-FR" sz="1400" dirty="0" smtClean="0">
                  <a:latin typeface="Microsoft Sans Serif" charset="0"/>
                </a:rPr>
                <a:t>210801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10" name="Picture 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246" y="4282042"/>
              <a:ext cx="3490336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295014" y="5971203"/>
              <a:ext cx="302983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 smtClean="0">
                  <a:latin typeface="Verdana" charset="0"/>
                </a:rPr>
                <a:t>P(e</a:t>
              </a:r>
              <a:r>
                <a:rPr lang="fr-FR" sz="1400" baseline="30000" dirty="0" smtClean="0">
                  <a:latin typeface="Verdana" charset="0"/>
                </a:rPr>
                <a:t>+</a:t>
              </a:r>
              <a:r>
                <a:rPr lang="fr-FR" sz="1400" dirty="0" smtClean="0">
                  <a:latin typeface="Verdana" charset="0"/>
                </a:rPr>
                <a:t>) </a:t>
              </a:r>
              <a:r>
                <a:rPr lang="fr-FR" sz="1400" dirty="0">
                  <a:latin typeface="Verdana" charset="0"/>
                </a:rPr>
                <a:t>= </a:t>
              </a:r>
              <a:r>
                <a:rPr lang="fr-FR" sz="1400" dirty="0" smtClean="0">
                  <a:latin typeface="Verdana" charset="0"/>
                </a:rPr>
                <a:t>80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7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2799" y="4243024"/>
              <a:ext cx="7409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47.7GeV</a:t>
              </a:r>
              <a:endParaRPr lang="en-US" sz="105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8887" y="857427"/>
            <a:ext cx="4071937" cy="2642867"/>
            <a:chOff x="271865" y="749174"/>
            <a:chExt cx="4071937" cy="2642867"/>
          </a:xfrm>
        </p:grpSpPr>
        <p:grpSp>
          <p:nvGrpSpPr>
            <p:cNvPr id="14" name="Group 13"/>
            <p:cNvGrpSpPr/>
            <p:nvPr/>
          </p:nvGrpSpPr>
          <p:grpSpPr>
            <a:xfrm>
              <a:off x="271865" y="749174"/>
              <a:ext cx="4071937" cy="2642867"/>
              <a:chOff x="4788024" y="404664"/>
              <a:chExt cx="3888432" cy="309634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788024" y="404664"/>
                <a:ext cx="3888432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6312" y="1324941"/>
                <a:ext cx="2366025" cy="1220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248499" y="414383"/>
                <a:ext cx="2983762" cy="901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Polarized </a:t>
                </a:r>
                <a:r>
                  <a:rPr lang="en-US" sz="1600" b="1" dirty="0" smtClean="0">
                    <a:latin typeface="Symbol" pitchFamily="18" charset="2"/>
                  </a:rPr>
                  <a:t>b</a:t>
                </a:r>
                <a:r>
                  <a:rPr lang="en-US" sz="1600" b="1" baseline="30000" dirty="0" smtClean="0"/>
                  <a:t>+</a:t>
                </a:r>
                <a:r>
                  <a:rPr lang="en-US" sz="1600" b="1" dirty="0" smtClean="0"/>
                  <a:t> Decay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L.A. Page &amp; M. Heinberg. Phys. </a:t>
                </a:r>
                <a:r>
                  <a:rPr lang="de-DE" sz="1400" dirty="0" smtClean="0">
                    <a:latin typeface="Microsoft Sans Serif" charset="0"/>
                  </a:rPr>
                  <a:t>Rev.</a:t>
                </a:r>
              </a:p>
              <a:p>
                <a:pPr algn="ctr"/>
                <a:r>
                  <a:rPr lang="de-DE" sz="1400" dirty="0" smtClean="0">
                    <a:latin typeface="Microsoft Sans Serif" charset="0"/>
                  </a:rPr>
                  <a:t>106(6</a:t>
                </a:r>
                <a:r>
                  <a:rPr lang="de-DE" sz="1400" dirty="0">
                    <a:latin typeface="Microsoft Sans Serif" charset="0"/>
                  </a:rPr>
                  <a:t>):</a:t>
                </a:r>
                <a:r>
                  <a:rPr lang="de-DE" sz="1400" dirty="0" smtClean="0">
                    <a:latin typeface="Microsoft Sans Serif" charset="0"/>
                  </a:rPr>
                  <a:t>1220-1224 (1957)</a:t>
                </a:r>
                <a:endParaRPr lang="fr-FR" sz="1400" dirty="0">
                  <a:latin typeface="Microsoft Sans Serif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809627" y="2534335"/>
              <a:ext cx="28860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Polarized due to parity non-conservation in the weak interaction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640899" y="3007196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</a:t>
              </a:r>
              <a:r>
                <a:rPr lang="fr-FR" sz="1400" dirty="0" smtClean="0">
                  <a:latin typeface="Verdana" charset="0"/>
                </a:rPr>
                <a:t>~ 40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84623" y="855638"/>
            <a:ext cx="4088460" cy="2642867"/>
            <a:chOff x="4851278" y="749174"/>
            <a:chExt cx="4053731" cy="2642867"/>
          </a:xfrm>
        </p:grpSpPr>
        <p:grpSp>
          <p:nvGrpSpPr>
            <p:cNvPr id="21" name="Group 20"/>
            <p:cNvGrpSpPr/>
            <p:nvPr/>
          </p:nvGrpSpPr>
          <p:grpSpPr>
            <a:xfrm>
              <a:off x="4851278" y="749174"/>
              <a:ext cx="4053731" cy="2642867"/>
              <a:chOff x="743310" y="404664"/>
              <a:chExt cx="3828690" cy="309634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743310" y="404664"/>
                <a:ext cx="3828690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33"/>
              <p:cNvGrpSpPr>
                <a:grpSpLocks/>
              </p:cNvGrpSpPr>
              <p:nvPr/>
            </p:nvGrpSpPr>
            <p:grpSpPr bwMode="auto">
              <a:xfrm>
                <a:off x="971600" y="1089210"/>
                <a:ext cx="3384624" cy="1841032"/>
                <a:chOff x="391" y="2008"/>
                <a:chExt cx="2812" cy="1502"/>
              </a:xfrm>
            </p:grpSpPr>
            <p:graphicFrame>
              <p:nvGraphicFramePr>
                <p:cNvPr id="28" name="Object 2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72340742"/>
                    </p:ext>
                  </p:extLst>
                </p:nvPr>
              </p:nvGraphicFramePr>
              <p:xfrm>
                <a:off x="391" y="2008"/>
                <a:ext cx="2812" cy="15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763" name="Image" r:id="rId7" imgW="9000000" imgH="6500423" progId="PSP7.Image">
                        <p:embed/>
                      </p:oleObj>
                    </mc:Choice>
                    <mc:Fallback>
                      <p:oleObj name="Image" r:id="rId7" imgW="9000000" imgH="6500423" progId="PSP7.Imag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1" y="2008"/>
                              <a:ext cx="2812" cy="15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29" name="Picture 29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" y="2311"/>
                  <a:ext cx="247" cy="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30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9" y="2493"/>
                  <a:ext cx="295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1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" y="2953"/>
                  <a:ext cx="30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2" descr="hermeslogocolour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2" y="2074"/>
                  <a:ext cx="290" cy="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aphicFrame>
            <p:nvGraphicFramePr>
              <p:cNvPr id="26" name="Object 3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384635"/>
                  </p:ext>
                </p:extLst>
              </p:nvPr>
            </p:nvGraphicFramePr>
            <p:xfrm>
              <a:off x="2844046" y="2340959"/>
              <a:ext cx="1493373" cy="5672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64" name="Equation" r:id="rId13" imgW="1206360" imgH="457200" progId="Equation.3">
                      <p:embed/>
                    </p:oleObj>
                  </mc:Choice>
                  <mc:Fallback>
                    <p:oleObj name="Equation" r:id="rId13" imgW="120636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44046" y="2340959"/>
                            <a:ext cx="1493373" cy="567266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alpha val="90000"/>
                            </a:schemeClr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TextBox 26"/>
              <p:cNvSpPr txBox="1"/>
              <p:nvPr/>
            </p:nvSpPr>
            <p:spPr>
              <a:xfrm>
                <a:off x="965407" y="415823"/>
                <a:ext cx="3432267" cy="64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/>
                  <a:t>Sokolov-Ternov</a:t>
                </a:r>
                <a:r>
                  <a:rPr lang="en-US" sz="1600" b="1" dirty="0" smtClean="0"/>
                  <a:t> Effect</a:t>
                </a:r>
              </a:p>
              <a:p>
                <a:pPr algn="ctr"/>
                <a:r>
                  <a:rPr lang="en-US" sz="1400" dirty="0" smtClean="0"/>
                  <a:t>D. Barber , AIP Conf. Proc. 588, 338 (2001)</a:t>
                </a:r>
                <a:endParaRPr lang="en-US" sz="1400" dirty="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123906" y="1356949"/>
              <a:ext cx="1574470" cy="26161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HERA 27.5 </a:t>
              </a:r>
              <a:r>
                <a:rPr lang="en-US" sz="1100" dirty="0" err="1" smtClean="0"/>
                <a:t>GeV</a:t>
              </a:r>
              <a:r>
                <a:rPr lang="en-US" sz="1100" dirty="0" smtClean="0"/>
                <a:t> e+/e-</a:t>
              </a: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6174799" y="2997671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~</a:t>
              </a:r>
              <a:r>
                <a:rPr lang="fr-FR" sz="1400" dirty="0" smtClean="0">
                  <a:latin typeface="Verdana" charset="0"/>
                </a:rPr>
                <a:t> </a:t>
              </a:r>
              <a:r>
                <a:rPr lang="fr-FR" sz="1400" dirty="0">
                  <a:latin typeface="Verdana" charset="0"/>
                </a:rPr>
                <a:t>7</a:t>
              </a:r>
              <a:r>
                <a:rPr lang="fr-FR" sz="1400" dirty="0" smtClean="0">
                  <a:latin typeface="Verdana" charset="0"/>
                </a:rPr>
                <a:t>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1657921" y="28363"/>
            <a:ext cx="61045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Collecting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Positrons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35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95296" y="2412583"/>
            <a:ext cx="8272463" cy="2670175"/>
            <a:chOff x="273" y="1404"/>
            <a:chExt cx="5211" cy="1682"/>
          </a:xfrm>
        </p:grpSpPr>
        <p:pic>
          <p:nvPicPr>
            <p:cNvPr id="3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" y="1451"/>
              <a:ext cx="5177" cy="1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" name="Rectangle 22"/>
            <p:cNvSpPr>
              <a:spLocks noChangeArrowheads="1"/>
            </p:cNvSpPr>
            <p:nvPr/>
          </p:nvSpPr>
          <p:spPr bwMode="auto">
            <a:xfrm>
              <a:off x="273" y="1404"/>
              <a:ext cx="46" cy="1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Rectangle 23"/>
            <p:cNvSpPr>
              <a:spLocks noChangeArrowheads="1"/>
            </p:cNvSpPr>
            <p:nvPr/>
          </p:nvSpPr>
          <p:spPr bwMode="auto">
            <a:xfrm>
              <a:off x="5438" y="1408"/>
              <a:ext cx="46" cy="1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259902" y="1102094"/>
            <a:ext cx="86940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ran at the CEBAF injector, taking advantage of the existing beam diagnostics that determine with precision the properties of the polarized electron beam entering the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apparatus.</a:t>
            </a:r>
          </a:p>
        </p:txBody>
      </p:sp>
      <p:grpSp>
        <p:nvGrpSpPr>
          <p:cNvPr id="7" name="Group 71"/>
          <p:cNvGrpSpPr>
            <a:grpSpLocks/>
          </p:cNvGrpSpPr>
          <p:nvPr/>
        </p:nvGrpSpPr>
        <p:grpSpPr bwMode="auto">
          <a:xfrm>
            <a:off x="25397" y="3854034"/>
            <a:ext cx="4416426" cy="2244726"/>
            <a:chOff x="62" y="2856"/>
            <a:chExt cx="2782" cy="1414"/>
          </a:xfrm>
        </p:grpSpPr>
        <p:sp>
          <p:nvSpPr>
            <p:cNvPr id="8" name="Text Box 27"/>
            <p:cNvSpPr txBox="1">
              <a:spLocks noChangeArrowheads="1"/>
            </p:cNvSpPr>
            <p:nvPr/>
          </p:nvSpPr>
          <p:spPr bwMode="auto">
            <a:xfrm>
              <a:off x="62" y="3688"/>
              <a:ext cx="2782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Polarization </a:t>
              </a:r>
              <a:r>
                <a:rPr lang="en-US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controls</a:t>
              </a:r>
            </a:p>
            <a:p>
              <a:pPr lvl="2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30 Hz fast </a:t>
              </a: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heilicity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reversal (delayed)</a:t>
              </a:r>
            </a:p>
            <a:p>
              <a:pPr lvl="2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Slow laser polarization reversal (half-wave plate)</a:t>
              </a:r>
            </a:p>
            <a:p>
              <a:pPr lvl="2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4</a:t>
              </a:r>
              <a:r>
                <a:rPr lang="en-US" sz="1200" dirty="0" smtClean="0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p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spin rotator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Oval 34"/>
            <p:cNvSpPr>
              <a:spLocks noChangeArrowheads="1"/>
            </p:cNvSpPr>
            <p:nvPr/>
          </p:nvSpPr>
          <p:spPr bwMode="auto">
            <a:xfrm>
              <a:off x="976" y="3651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Oval 39"/>
            <p:cNvSpPr>
              <a:spLocks noChangeArrowheads="1"/>
            </p:cNvSpPr>
            <p:nvPr/>
          </p:nvSpPr>
          <p:spPr bwMode="auto">
            <a:xfrm>
              <a:off x="1286" y="2983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" name="Oval 40"/>
            <p:cNvSpPr>
              <a:spLocks noChangeArrowheads="1"/>
            </p:cNvSpPr>
            <p:nvPr/>
          </p:nvSpPr>
          <p:spPr bwMode="auto">
            <a:xfrm>
              <a:off x="1841" y="2988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2" name="AutoShape 41"/>
            <p:cNvCxnSpPr>
              <a:cxnSpLocks noChangeShapeType="1"/>
            </p:cNvCxnSpPr>
            <p:nvPr/>
          </p:nvCxnSpPr>
          <p:spPr bwMode="auto">
            <a:xfrm rot="16200000">
              <a:off x="882" y="3201"/>
              <a:ext cx="590" cy="310"/>
            </a:xfrm>
            <a:prstGeom prst="curvedConnector3">
              <a:avLst>
                <a:gd name="adj1" fmla="val 60505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AutoShape 42"/>
            <p:cNvCxnSpPr>
              <a:cxnSpLocks noChangeShapeType="1"/>
            </p:cNvCxnSpPr>
            <p:nvPr/>
          </p:nvCxnSpPr>
          <p:spPr bwMode="auto">
            <a:xfrm rot="16200000">
              <a:off x="1162" y="2926"/>
              <a:ext cx="585" cy="865"/>
            </a:xfrm>
            <a:prstGeom prst="curvedConnector3">
              <a:avLst>
                <a:gd name="adj1" fmla="val 49917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AutoShape 43"/>
            <p:cNvCxnSpPr>
              <a:cxnSpLocks noChangeShapeType="1"/>
            </p:cNvCxnSpPr>
            <p:nvPr/>
          </p:nvCxnSpPr>
          <p:spPr bwMode="auto">
            <a:xfrm rot="5400000" flipH="1">
              <a:off x="305" y="2935"/>
              <a:ext cx="717" cy="716"/>
            </a:xfrm>
            <a:prstGeom prst="curvedConnector3">
              <a:avLst>
                <a:gd name="adj1" fmla="val 23847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5" name="Oval 45"/>
            <p:cNvSpPr>
              <a:spLocks noChangeArrowheads="1"/>
            </p:cNvSpPr>
            <p:nvPr/>
          </p:nvSpPr>
          <p:spPr bwMode="auto">
            <a:xfrm>
              <a:off x="260" y="2856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5632629" y="4452127"/>
            <a:ext cx="2520951" cy="1511303"/>
            <a:chOff x="2093" y="2634"/>
            <a:chExt cx="1588" cy="952"/>
          </a:xfrm>
        </p:grpSpPr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2093" y="3237"/>
              <a:ext cx="116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Variable energy </a:t>
              </a:r>
            </a:p>
            <a:p>
              <a:pPr algn="ctr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3.1-8.2 </a:t>
              </a:r>
              <a:r>
                <a:rPr lang="en-US" sz="12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MeV/c</a:t>
              </a:r>
            </a:p>
          </p:txBody>
        </p:sp>
        <p:grpSp>
          <p:nvGrpSpPr>
            <p:cNvPr id="18" name="Group 56"/>
            <p:cNvGrpSpPr>
              <a:grpSpLocks/>
            </p:cNvGrpSpPr>
            <p:nvPr/>
          </p:nvGrpSpPr>
          <p:grpSpPr bwMode="auto">
            <a:xfrm>
              <a:off x="2449" y="2634"/>
              <a:ext cx="1232" cy="700"/>
              <a:chOff x="2449" y="2634"/>
              <a:chExt cx="1232" cy="700"/>
            </a:xfrm>
          </p:grpSpPr>
          <p:sp>
            <p:nvSpPr>
              <p:cNvPr id="19" name="Oval 46"/>
              <p:cNvSpPr>
                <a:spLocks noChangeArrowheads="1"/>
              </p:cNvSpPr>
              <p:nvPr/>
            </p:nvSpPr>
            <p:spPr bwMode="auto">
              <a:xfrm>
                <a:off x="3590" y="2795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2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" name="Oval 47"/>
              <p:cNvSpPr>
                <a:spLocks noChangeArrowheads="1"/>
              </p:cNvSpPr>
              <p:nvPr/>
            </p:nvSpPr>
            <p:spPr bwMode="auto">
              <a:xfrm>
                <a:off x="2603" y="3256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2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21" name="AutoShape 52"/>
              <p:cNvCxnSpPr>
                <a:cxnSpLocks noChangeShapeType="1"/>
              </p:cNvCxnSpPr>
              <p:nvPr/>
            </p:nvCxnSpPr>
            <p:spPr bwMode="auto">
              <a:xfrm rot="16200000" flipV="1">
                <a:off x="2236" y="2847"/>
                <a:ext cx="625" cy="200"/>
              </a:xfrm>
              <a:prstGeom prst="curvedConnector3">
                <a:avLst>
                  <a:gd name="adj1" fmla="val 93088"/>
                </a:avLst>
              </a:prstGeom>
              <a:noFill/>
              <a:ln w="63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2" name="Group 66"/>
          <p:cNvGrpSpPr>
            <a:grpSpLocks/>
          </p:cNvGrpSpPr>
          <p:nvPr/>
        </p:nvGrpSpPr>
        <p:grpSpPr bwMode="auto">
          <a:xfrm>
            <a:off x="6313490" y="2100640"/>
            <a:ext cx="2928938" cy="1349374"/>
            <a:chOff x="4166" y="2053"/>
            <a:chExt cx="1845" cy="850"/>
          </a:xfrm>
        </p:grpSpPr>
        <p:sp>
          <p:nvSpPr>
            <p:cNvPr id="23" name="Text Box 29"/>
            <p:cNvSpPr txBox="1">
              <a:spLocks noChangeArrowheads="1"/>
            </p:cNvSpPr>
            <p:nvPr/>
          </p:nvSpPr>
          <p:spPr bwMode="auto">
            <a:xfrm>
              <a:off x="4166" y="2053"/>
              <a:ext cx="1845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Polarization measurement </a:t>
              </a:r>
            </a:p>
            <a:p>
              <a:pPr algn="ctr">
                <a:defRPr/>
              </a:pP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dP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/P &lt; 2%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24" name="Group 64"/>
            <p:cNvGrpSpPr>
              <a:grpSpLocks/>
            </p:cNvGrpSpPr>
            <p:nvPr/>
          </p:nvGrpSpPr>
          <p:grpSpPr bwMode="auto">
            <a:xfrm>
              <a:off x="4845" y="2225"/>
              <a:ext cx="363" cy="678"/>
              <a:chOff x="4845" y="2150"/>
              <a:chExt cx="363" cy="678"/>
            </a:xfrm>
          </p:grpSpPr>
          <p:sp>
            <p:nvSpPr>
              <p:cNvPr id="25" name="Oval 48"/>
              <p:cNvSpPr>
                <a:spLocks noChangeArrowheads="1"/>
              </p:cNvSpPr>
              <p:nvPr/>
            </p:nvSpPr>
            <p:spPr bwMode="auto">
              <a:xfrm>
                <a:off x="4845" y="2150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2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26" name="AutoShape 53"/>
              <p:cNvCxnSpPr>
                <a:cxnSpLocks noChangeShapeType="1"/>
              </p:cNvCxnSpPr>
              <p:nvPr/>
            </p:nvCxnSpPr>
            <p:spPr bwMode="auto">
              <a:xfrm rot="5400000">
                <a:off x="4785" y="2405"/>
                <a:ext cx="483" cy="363"/>
              </a:xfrm>
              <a:prstGeom prst="curvedConnector3">
                <a:avLst>
                  <a:gd name="adj1" fmla="val 107304"/>
                </a:avLst>
              </a:prstGeom>
              <a:noFill/>
              <a:ln w="63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7" name="Group 65"/>
          <p:cNvGrpSpPr>
            <a:grpSpLocks/>
          </p:cNvGrpSpPr>
          <p:nvPr/>
        </p:nvGrpSpPr>
        <p:grpSpPr bwMode="auto">
          <a:xfrm>
            <a:off x="3694905" y="1982298"/>
            <a:ext cx="2454276" cy="993774"/>
            <a:chOff x="2654" y="1810"/>
            <a:chExt cx="1546" cy="626"/>
          </a:xfrm>
        </p:grpSpPr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2654" y="1810"/>
              <a:ext cx="154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Energy measurement </a:t>
              </a:r>
            </a:p>
            <a:p>
              <a:pPr algn="ctr">
                <a:defRPr/>
              </a:pP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dp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/p &lt; 0.5%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Oval 50"/>
            <p:cNvSpPr>
              <a:spLocks noChangeArrowheads="1"/>
            </p:cNvSpPr>
            <p:nvPr/>
          </p:nvSpPr>
          <p:spPr bwMode="auto">
            <a:xfrm>
              <a:off x="4039" y="220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" name="Oval 51"/>
            <p:cNvSpPr>
              <a:spLocks noChangeArrowheads="1"/>
            </p:cNvSpPr>
            <p:nvPr/>
          </p:nvSpPr>
          <p:spPr bwMode="auto">
            <a:xfrm>
              <a:off x="3575" y="2001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1" name="AutoShape 54"/>
            <p:cNvCxnSpPr>
              <a:cxnSpLocks noChangeShapeType="1"/>
            </p:cNvCxnSpPr>
            <p:nvPr/>
          </p:nvCxnSpPr>
          <p:spPr bwMode="auto">
            <a:xfrm>
              <a:off x="3733" y="2085"/>
              <a:ext cx="435" cy="351"/>
            </a:xfrm>
            <a:prstGeom prst="curvedConnector3">
              <a:avLst>
                <a:gd name="adj1" fmla="val 50000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63"/>
          <p:cNvGrpSpPr>
            <a:grpSpLocks/>
          </p:cNvGrpSpPr>
          <p:nvPr/>
        </p:nvGrpSpPr>
        <p:grpSpPr bwMode="auto">
          <a:xfrm>
            <a:off x="6197598" y="3352388"/>
            <a:ext cx="2236789" cy="1168402"/>
            <a:chOff x="3865" y="2465"/>
            <a:chExt cx="1409" cy="736"/>
          </a:xfrm>
        </p:grpSpPr>
        <p:sp>
          <p:nvSpPr>
            <p:cNvPr id="33" name="Oval 49"/>
            <p:cNvSpPr>
              <a:spLocks noChangeArrowheads="1"/>
            </p:cNvSpPr>
            <p:nvPr/>
          </p:nvSpPr>
          <p:spPr bwMode="auto">
            <a:xfrm>
              <a:off x="4432" y="246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Line 61"/>
            <p:cNvSpPr>
              <a:spLocks noChangeShapeType="1"/>
            </p:cNvSpPr>
            <p:nvPr/>
          </p:nvSpPr>
          <p:spPr bwMode="auto">
            <a:xfrm>
              <a:off x="3865" y="2754"/>
              <a:ext cx="693" cy="222"/>
            </a:xfrm>
            <a:prstGeom prst="line">
              <a:avLst/>
            </a:prstGeom>
            <a:noFill/>
            <a:ln w="25400">
              <a:solidFill>
                <a:srgbClr val="990099"/>
              </a:solidFill>
              <a:prstDash val="dashDot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" name="Text Box 62"/>
            <p:cNvSpPr txBox="1">
              <a:spLocks noChangeArrowheads="1"/>
            </p:cNvSpPr>
            <p:nvPr/>
          </p:nvSpPr>
          <p:spPr bwMode="auto">
            <a:xfrm>
              <a:off x="4533" y="2910"/>
              <a:ext cx="741" cy="291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srgbClr val="990099"/>
                  </a:solidFill>
                  <a:latin typeface="Arial" charset="0"/>
                  <a:ea typeface="Arial" charset="0"/>
                  <a:cs typeface="Arial" charset="0"/>
                </a:rPr>
                <a:t>PEPPo</a:t>
              </a:r>
              <a:endParaRPr lang="en-US" sz="2400" dirty="0">
                <a:solidFill>
                  <a:srgbClr val="990099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6" name="Oval 68"/>
          <p:cNvSpPr>
            <a:spLocks noChangeArrowheads="1"/>
          </p:cNvSpPr>
          <p:nvPr/>
        </p:nvSpPr>
        <p:spPr bwMode="auto">
          <a:xfrm>
            <a:off x="196846" y="3638133"/>
            <a:ext cx="431800" cy="338138"/>
          </a:xfrm>
          <a:prstGeom prst="ellipse">
            <a:avLst/>
          </a:prstGeom>
          <a:solidFill>
            <a:srgbClr val="99CC00"/>
          </a:solidFill>
          <a:ln w="9525">
            <a:solidFill>
              <a:srgbClr val="99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Laser</a:t>
            </a:r>
          </a:p>
        </p:txBody>
      </p:sp>
      <p:sp>
        <p:nvSpPr>
          <p:cNvPr id="37" name="Oval 32"/>
          <p:cNvSpPr>
            <a:spLocks noChangeArrowheads="1"/>
          </p:cNvSpPr>
          <p:nvPr/>
        </p:nvSpPr>
        <p:spPr bwMode="auto">
          <a:xfrm>
            <a:off x="1133471" y="2574508"/>
            <a:ext cx="144463" cy="123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28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Oval 36"/>
          <p:cNvSpPr>
            <a:spLocks noChangeArrowheads="1"/>
          </p:cNvSpPr>
          <p:nvPr/>
        </p:nvSpPr>
        <p:spPr bwMode="auto">
          <a:xfrm>
            <a:off x="3529009" y="3203158"/>
            <a:ext cx="144462" cy="123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28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Line 69"/>
          <p:cNvSpPr>
            <a:spLocks noChangeShapeType="1"/>
          </p:cNvSpPr>
          <p:nvPr/>
        </p:nvSpPr>
        <p:spPr bwMode="auto">
          <a:xfrm rot="21540000" flipH="1">
            <a:off x="554034" y="3453983"/>
            <a:ext cx="288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 sz="28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0" name="Group 73"/>
          <p:cNvGrpSpPr>
            <a:grpSpLocks/>
          </p:cNvGrpSpPr>
          <p:nvPr/>
        </p:nvGrpSpPr>
        <p:grpSpPr bwMode="auto">
          <a:xfrm>
            <a:off x="196847" y="2109371"/>
            <a:ext cx="3352801" cy="1628776"/>
            <a:chOff x="170" y="1757"/>
            <a:chExt cx="2112" cy="1026"/>
          </a:xfrm>
        </p:grpSpPr>
        <p:sp>
          <p:nvSpPr>
            <p:cNvPr id="41" name="Oval 74"/>
            <p:cNvSpPr>
              <a:spLocks noChangeArrowheads="1"/>
            </p:cNvSpPr>
            <p:nvPr/>
          </p:nvSpPr>
          <p:spPr bwMode="auto">
            <a:xfrm>
              <a:off x="222" y="270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42" name="AutoShape 75"/>
            <p:cNvCxnSpPr>
              <a:cxnSpLocks noChangeShapeType="1"/>
            </p:cNvCxnSpPr>
            <p:nvPr/>
          </p:nvCxnSpPr>
          <p:spPr bwMode="auto">
            <a:xfrm rot="5400000">
              <a:off x="259" y="2169"/>
              <a:ext cx="588" cy="506"/>
            </a:xfrm>
            <a:prstGeom prst="curvedConnector3">
              <a:avLst>
                <a:gd name="adj1" fmla="val 39282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3" name="AutoShape 76"/>
            <p:cNvCxnSpPr>
              <a:cxnSpLocks noChangeShapeType="1"/>
            </p:cNvCxnSpPr>
            <p:nvPr/>
          </p:nvCxnSpPr>
          <p:spPr bwMode="auto">
            <a:xfrm rot="16200000" flipH="1">
              <a:off x="1379" y="1555"/>
              <a:ext cx="329" cy="1476"/>
            </a:xfrm>
            <a:prstGeom prst="curvedConnector3">
              <a:avLst>
                <a:gd name="adj1" fmla="val 48329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4" name="Text Box 77"/>
            <p:cNvSpPr txBox="1">
              <a:spLocks noChangeArrowheads="1"/>
            </p:cNvSpPr>
            <p:nvPr/>
          </p:nvSpPr>
          <p:spPr bwMode="auto">
            <a:xfrm>
              <a:off x="170" y="1757"/>
              <a:ext cx="1207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Intensity </a:t>
              </a:r>
              <a:r>
                <a:rPr lang="en-US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controls</a:t>
              </a:r>
            </a:p>
            <a:p>
              <a:pPr algn="ctr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10 </a:t>
              </a: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pA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– 1 µA 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403222" y="73326"/>
            <a:ext cx="84080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smtClean="0">
                <a:solidFill>
                  <a:srgbClr val="000000"/>
                </a:solidFill>
                <a:latin typeface="Arial"/>
                <a:cs typeface="Arial"/>
              </a:rPr>
              <a:t>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Electron 10 MeV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Injector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08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2"/>
          <p:cNvSpPr>
            <a:spLocks noGrp="1"/>
          </p:cNvSpPr>
          <p:nvPr>
            <p:ph type="title"/>
          </p:nvPr>
        </p:nvSpPr>
        <p:spPr>
          <a:xfrm>
            <a:off x="304800" y="-131384"/>
            <a:ext cx="8382000" cy="9144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JLEIC/CEBAF Positron Injector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468994" y="2835737"/>
            <a:ext cx="1508556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polarized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 1.33 </a:t>
            </a:r>
            <a:r>
              <a:rPr lang="en-US" sz="1100" b="1" dirty="0" err="1">
                <a:latin typeface="Arial"/>
                <a:cs typeface="Arial"/>
              </a:rPr>
              <a:t>pC</a:t>
            </a:r>
            <a:r>
              <a:rPr lang="en-US" sz="1100" b="1" dirty="0">
                <a:latin typeface="Arial"/>
                <a:cs typeface="Arial"/>
              </a:rPr>
              <a:t> @ 1500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5" name="AutoShape 44"/>
          <p:cNvSpPr>
            <a:spLocks noChangeArrowheads="1"/>
          </p:cNvSpPr>
          <p:nvPr/>
        </p:nvSpPr>
        <p:spPr bwMode="auto">
          <a:xfrm>
            <a:off x="4017560" y="2229312"/>
            <a:ext cx="2143125" cy="104775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2431647" y="2835737"/>
            <a:ext cx="1676400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0.67 </a:t>
            </a:r>
            <a:r>
              <a:rPr lang="en-US" sz="1100" b="1" dirty="0" err="1">
                <a:latin typeface="Arial"/>
                <a:cs typeface="Arial"/>
              </a:rPr>
              <a:t>nC</a:t>
            </a:r>
            <a:r>
              <a:rPr lang="en-US" sz="1100" b="1" dirty="0">
                <a:latin typeface="Arial"/>
                <a:cs typeface="Arial"/>
              </a:rPr>
              <a:t> bunches </a:t>
            </a:r>
          </a:p>
          <a:p>
            <a:pPr algn="ctr"/>
            <a:r>
              <a:rPr lang="en-US" sz="1100" b="1" dirty="0">
                <a:latin typeface="Arial"/>
                <a:cs typeface="Arial"/>
              </a:rPr>
              <a:t>@ 1500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2019067" y="1175674"/>
            <a:ext cx="1338437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500-Turn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Accumulator Ring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(22m)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8" name="AutoShape 47"/>
          <p:cNvSpPr>
            <a:spLocks noChangeArrowheads="1"/>
          </p:cNvSpPr>
          <p:nvPr/>
        </p:nvSpPr>
        <p:spPr bwMode="auto">
          <a:xfrm>
            <a:off x="5098647" y="1921337"/>
            <a:ext cx="119063" cy="609600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4659371" y="1235537"/>
            <a:ext cx="982827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Bunch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Management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4336647" y="2911937"/>
            <a:ext cx="1430103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polarized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0.67 </a:t>
            </a:r>
            <a:r>
              <a:rPr lang="en-US" sz="1100" b="1" dirty="0" err="1">
                <a:latin typeface="Arial"/>
                <a:cs typeface="Arial"/>
              </a:rPr>
              <a:t>nC</a:t>
            </a:r>
            <a:r>
              <a:rPr lang="en-US" sz="1100" b="1" dirty="0">
                <a:latin typeface="Arial"/>
                <a:cs typeface="Arial"/>
              </a:rPr>
              <a:t> @ 68.1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1" name="AutoShape 56"/>
          <p:cNvSpPr>
            <a:spLocks noChangeArrowheads="1"/>
          </p:cNvSpPr>
          <p:nvPr/>
        </p:nvSpPr>
        <p:spPr bwMode="auto">
          <a:xfrm>
            <a:off x="6151160" y="2073737"/>
            <a:ext cx="1309687" cy="381000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2" name="AutoShape 57"/>
          <p:cNvSpPr>
            <a:spLocks noChangeArrowheads="1"/>
          </p:cNvSpPr>
          <p:nvPr/>
        </p:nvSpPr>
        <p:spPr bwMode="auto">
          <a:xfrm>
            <a:off x="6775047" y="1692737"/>
            <a:ext cx="123825" cy="1123950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3" name="Rectangle 48"/>
          <p:cNvSpPr>
            <a:spLocks noChangeArrowheads="1"/>
          </p:cNvSpPr>
          <p:nvPr/>
        </p:nvSpPr>
        <p:spPr bwMode="auto">
          <a:xfrm>
            <a:off x="6089247" y="1886412"/>
            <a:ext cx="152400" cy="763588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5778603" y="1038561"/>
            <a:ext cx="1992887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Positron Conversion/Collection Efficiency ~ </a:t>
            </a:r>
            <a:r>
              <a:rPr lang="en-US" sz="1100" b="1" dirty="0">
                <a:latin typeface="Arial"/>
                <a:cs typeface="Arial"/>
              </a:rPr>
              <a:t>10</a:t>
            </a:r>
            <a:r>
              <a:rPr lang="en-US" sz="1100" b="1" baseline="30000" dirty="0">
                <a:latin typeface="Arial"/>
                <a:cs typeface="Arial"/>
              </a:rPr>
              <a:t>-4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7155303" y="2911937"/>
            <a:ext cx="1482964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5-7 MeV Polarized e</a:t>
            </a:r>
            <a:r>
              <a:rPr lang="en-US" sz="1100" b="1" baseline="30000" dirty="0">
                <a:latin typeface="Arial"/>
                <a:cs typeface="Arial"/>
              </a:rPr>
              <a:t>+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67 </a:t>
            </a:r>
            <a:r>
              <a:rPr lang="en-US" sz="1100" b="1" dirty="0" err="1">
                <a:latin typeface="Arial"/>
                <a:cs typeface="Arial"/>
              </a:rPr>
              <a:t>fC</a:t>
            </a:r>
            <a:r>
              <a:rPr lang="en-US" sz="1100" b="1" dirty="0">
                <a:latin typeface="Arial"/>
                <a:cs typeface="Arial"/>
              </a:rPr>
              <a:t> @ 68.1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6" name="Text Box 6"/>
          <p:cNvSpPr txBox="1">
            <a:spLocks noChangeArrowheads="1"/>
          </p:cNvSpPr>
          <p:nvPr/>
        </p:nvSpPr>
        <p:spPr bwMode="auto">
          <a:xfrm>
            <a:off x="7636960" y="1934102"/>
            <a:ext cx="1220792" cy="2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t</a:t>
            </a:r>
            <a:r>
              <a:rPr lang="en-US" sz="1100" b="1" dirty="0" smtClean="0">
                <a:latin typeface="Arial"/>
                <a:cs typeface="Arial"/>
              </a:rPr>
              <a:t>o CEBAF/JLEIC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7" name="Rectangle 68"/>
          <p:cNvSpPr>
            <a:spLocks noChangeArrowheads="1"/>
          </p:cNvSpPr>
          <p:nvPr/>
        </p:nvSpPr>
        <p:spPr bwMode="auto">
          <a:xfrm>
            <a:off x="1177522" y="2229312"/>
            <a:ext cx="320675" cy="10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8" name="Rectangle 69"/>
          <p:cNvSpPr>
            <a:spLocks noChangeArrowheads="1"/>
          </p:cNvSpPr>
          <p:nvPr/>
        </p:nvSpPr>
        <p:spPr bwMode="auto">
          <a:xfrm>
            <a:off x="1018772" y="2124537"/>
            <a:ext cx="574675" cy="3000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9" name="Rectangle 70"/>
          <p:cNvSpPr>
            <a:spLocks noChangeArrowheads="1"/>
          </p:cNvSpPr>
          <p:nvPr/>
        </p:nvSpPr>
        <p:spPr bwMode="auto">
          <a:xfrm>
            <a:off x="1653772" y="2222962"/>
            <a:ext cx="650875" cy="10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0" name="Line 43"/>
          <p:cNvSpPr>
            <a:spLocks noChangeShapeType="1"/>
          </p:cNvSpPr>
          <p:nvPr/>
        </p:nvSpPr>
        <p:spPr bwMode="auto">
          <a:xfrm rot="10800000" flipH="1">
            <a:off x="1329922" y="2283287"/>
            <a:ext cx="321468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1" name="Oval 38"/>
          <p:cNvSpPr>
            <a:spLocks noChangeArrowheads="1"/>
          </p:cNvSpPr>
          <p:nvPr/>
        </p:nvSpPr>
        <p:spPr bwMode="auto">
          <a:xfrm>
            <a:off x="2279247" y="1811800"/>
            <a:ext cx="914400" cy="4556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2" name="Oval 39"/>
          <p:cNvSpPr>
            <a:spLocks noChangeArrowheads="1"/>
          </p:cNvSpPr>
          <p:nvPr/>
        </p:nvSpPr>
        <p:spPr bwMode="auto">
          <a:xfrm>
            <a:off x="3422247" y="1818150"/>
            <a:ext cx="914400" cy="4556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3335826" y="1175674"/>
            <a:ext cx="1153209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Harmonic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Extraction Ring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(22m)</a:t>
            </a:r>
            <a:endParaRPr lang="en-US" sz="1100" b="1" dirty="0">
              <a:latin typeface="Arial"/>
              <a:cs typeface="Arial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725613"/>
              </p:ext>
            </p:extLst>
          </p:nvPr>
        </p:nvGraphicFramePr>
        <p:xfrm>
          <a:off x="41769" y="3886200"/>
          <a:ext cx="9079504" cy="1907596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7952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06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76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777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1185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2629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02144">
                <a:tc>
                  <a:txBody>
                    <a:bodyPr/>
                    <a:lstStyle/>
                    <a:p>
                      <a:pPr algn="ctr"/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Polarized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 Source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Accumulator/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Extractor 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Rings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Electrons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at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Converter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Polarized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Positron Source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R&amp;D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Challenge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5228">
                <a:tc>
                  <a:txBody>
                    <a:bodyPr/>
                    <a:lstStyle/>
                    <a:p>
                      <a:pPr algn="ctr"/>
                      <a:endParaRPr lang="en-US" sz="1400" b="0" i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400" b="0" i="0" dirty="0" smtClean="0">
                          <a:latin typeface="Arial"/>
                          <a:cs typeface="Arial"/>
                        </a:rPr>
                        <a:t>JLEIC</a:t>
                      </a:r>
                      <a:endParaRPr lang="en-US" sz="1400" b="0" i="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100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1.33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pC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@ 1500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 mA w/ DF=5%</a:t>
                      </a:r>
                      <a:endParaRPr lang="en-US" sz="1200" b="0" i="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 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1500 MHz</a:t>
                      </a:r>
                    </a:p>
                    <a:p>
                      <a:pPr algn="ctr"/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100 </a:t>
                      </a:r>
                      <a:r>
                        <a:rPr lang="en-US" sz="1200" b="0" i="0" dirty="0" err="1" smtClean="0">
                          <a:latin typeface="Arial"/>
                          <a:cs typeface="Arial"/>
                        </a:rPr>
                        <a:t>u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A</a:t>
                      </a:r>
                      <a:endParaRPr lang="en-US" sz="1200" b="0" i="0" baseline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68.1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44 mA @ DF=0.23%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1" i="0" baseline="0" dirty="0" err="1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nA</a:t>
                      </a:r>
                      <a:endParaRPr lang="en-US" sz="1200" b="1" i="0" baseline="0" dirty="0" smtClean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68.1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4.4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uA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@ DF = 0.23%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accumulator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Harmonic extraction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Target: 440 kW peak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5228">
                <a:tc>
                  <a:txBody>
                    <a:bodyPr/>
                    <a:lstStyle/>
                    <a:p>
                      <a:pPr algn="ctr"/>
                      <a:endParaRPr lang="en-US" sz="1400" b="0" i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400" b="0" i="0" dirty="0" smtClean="0">
                          <a:latin typeface="Arial"/>
                          <a:cs typeface="Arial"/>
                        </a:rPr>
                        <a:t>CEBAF</a:t>
                      </a:r>
                      <a:endParaRPr lang="en-US" sz="1200" b="0" i="0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1-10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mA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4-40 pc @ 250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Not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Necessary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1-10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mA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250 MHz 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</a:p>
                    <a:p>
                      <a:pPr algn="ctr"/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100 </a:t>
                      </a:r>
                      <a:r>
                        <a:rPr lang="en-US" sz="1200" b="1" i="0" baseline="0" dirty="0" err="1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nA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- 1</a:t>
                      </a:r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0" i="0" dirty="0" smtClean="0">
                          <a:solidFill>
                            <a:srgbClr val="FFFF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 </a:t>
                      </a:r>
                      <a:endParaRPr lang="en-US" sz="1200" b="1" i="0" baseline="0" dirty="0" smtClean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250 MHz 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High-QE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photocathode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High voltage gun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Target: 10-100 kW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ave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5" name="Left Brace 1"/>
          <p:cNvSpPr>
            <a:spLocks/>
          </p:cNvSpPr>
          <p:nvPr/>
        </p:nvSpPr>
        <p:spPr bwMode="auto">
          <a:xfrm rot="5400000">
            <a:off x="6546446" y="930738"/>
            <a:ext cx="228601" cy="1447800"/>
          </a:xfrm>
          <a:prstGeom prst="leftBrace">
            <a:avLst>
              <a:gd name="adj1" fmla="val 4991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6" name="Left Brace 1"/>
          <p:cNvSpPr>
            <a:spLocks/>
          </p:cNvSpPr>
          <p:nvPr/>
        </p:nvSpPr>
        <p:spPr bwMode="auto">
          <a:xfrm rot="16200000">
            <a:off x="3189679" y="1741155"/>
            <a:ext cx="209550" cy="1878013"/>
          </a:xfrm>
          <a:prstGeom prst="leftBrace">
            <a:avLst>
              <a:gd name="adj1" fmla="val 499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763088" y="1175674"/>
            <a:ext cx="1145632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Polarized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Electron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10 MeV Injector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58" name="Right Arrow 57"/>
          <p:cNvSpPr/>
          <p:nvPr/>
        </p:nvSpPr>
        <p:spPr bwMode="auto">
          <a:xfrm>
            <a:off x="7232247" y="2149937"/>
            <a:ext cx="685800" cy="22860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019068" y="1038561"/>
            <a:ext cx="3759536" cy="236040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6121712"/>
            <a:ext cx="2701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Slide courtesy of </a:t>
            </a:r>
            <a:r>
              <a:rPr lang="en-US" sz="1600" b="1" i="1" dirty="0" err="1" smtClean="0"/>
              <a:t>Fanglei</a:t>
            </a:r>
            <a:r>
              <a:rPr lang="en-US" sz="1600" b="1" i="1" dirty="0" smtClean="0"/>
              <a:t> Lin</a:t>
            </a:r>
            <a:endParaRPr lang="en-US" sz="1600" b="1" i="1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008293" y="2851961"/>
            <a:ext cx="1763832" cy="489202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41858" y="6473491"/>
            <a:ext cx="6035615" cy="365125"/>
          </a:xfrm>
        </p:spPr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2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4850779" y="1016793"/>
            <a:ext cx="3996337" cy="2674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209" y="847473"/>
            <a:ext cx="47615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High current (1-10 mA) studies with low-P photocathodes demonstrated that charge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lifetime is improved by increasing laser spot size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(spreading out ion damage).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Measurements are underway using the CEBAF polarized source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to characterize lifetime vs. spot size with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high-P (&gt;85%)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photocathodes with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 intensities of 0.5-2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mA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2189" y="3467595"/>
            <a:ext cx="284223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smtClean="0"/>
              <a:t>CEBAF Polarized Inverted Load Lock Gun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25463" r="12561" b="13768"/>
          <a:stretch/>
        </p:blipFill>
        <p:spPr>
          <a:xfrm>
            <a:off x="2286000" y="4025891"/>
            <a:ext cx="6757418" cy="2328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49" y="5245978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1mA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80227" y="5452946"/>
            <a:ext cx="15054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4247054"/>
            <a:ext cx="195146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252FF"/>
                </a:solidFill>
                <a:latin typeface="Arial" charset="0"/>
                <a:ea typeface="Arial" charset="0"/>
                <a:cs typeface="Arial" charset="0"/>
              </a:rPr>
              <a:t>Slope is proportional to  QE Decay</a:t>
            </a:r>
            <a:endParaRPr lang="en-US" sz="1600" dirty="0">
              <a:solidFill>
                <a:srgbClr val="325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51462" y="4583151"/>
            <a:ext cx="1427358" cy="11152"/>
          </a:xfrm>
          <a:prstGeom prst="straightConnector1">
            <a:avLst/>
          </a:prstGeom>
          <a:ln>
            <a:solidFill>
              <a:srgbClr val="325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>
            <a:off x="4999228" y="4453503"/>
            <a:ext cx="1925680" cy="1131029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99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Increasing laser size reduces QE decay proportionally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139" y="2018354"/>
            <a:ext cx="4029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Phys</a:t>
            </a:r>
            <a:r>
              <a:rPr lang="de-DE" sz="1400" dirty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. Rev. ST Accel. Beams </a:t>
            </a:r>
            <a:r>
              <a:rPr lang="de-DE" sz="1400" b="1" dirty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14</a:t>
            </a:r>
            <a:r>
              <a:rPr lang="de-DE" sz="1400" dirty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, 043501 (2011)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183334" y="71337"/>
            <a:ext cx="88914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Photocathode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Lifetime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at mA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Currents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98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525037" y="60452"/>
            <a:ext cx="83255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smtClean="0">
                <a:solidFill>
                  <a:srgbClr val="000000"/>
                </a:solidFill>
                <a:latin typeface="Arial"/>
                <a:cs typeface="Arial"/>
              </a:rPr>
              <a:t>Electron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Polarization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at mA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Current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11272"/>
          <a:stretch/>
        </p:blipFill>
        <p:spPr>
          <a:xfrm>
            <a:off x="3848100" y="879116"/>
            <a:ext cx="5195538" cy="2841983"/>
          </a:xfrm>
          <a:prstGeom prst="rect">
            <a:avLst/>
          </a:prstGeom>
        </p:spPr>
      </p:pic>
      <p:graphicFrame>
        <p:nvGraphicFramePr>
          <p:cNvPr id="4" name="shape">
            <a:extLst>
              <a:ext uri="{FF2B5EF4-FFF2-40B4-BE49-F238E27FC236}">
                <a16:creationId xmlns:a16="http://schemas.microsoft.com/office/drawing/2014/main" xmlns="" id="{D382F3AB-0933-455E-BFC3-2926090AD8D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25037" y="3485840"/>
          <a:ext cx="8106937" cy="3153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636" y="1131297"/>
            <a:ext cx="3348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For the first time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 the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spin polarization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of a high-P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superlattice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photocathode is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measured from low to </a:t>
            </a:r>
            <a:r>
              <a:rPr lang="en-US" sz="2000" b="1" dirty="0" err="1" smtClean="0">
                <a:latin typeface="Arial" charset="0"/>
                <a:ea typeface="Arial" charset="0"/>
                <a:cs typeface="Arial" charset="0"/>
              </a:rPr>
              <a:t>milliAmpere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 intensity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40287" y="854298"/>
            <a:ext cx="17033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CEBAF Mott </a:t>
            </a:r>
            <a:r>
              <a:rPr lang="en-US" sz="1200" dirty="0" err="1" smtClean="0"/>
              <a:t>Polarimeter</a:t>
            </a:r>
            <a:endParaRPr lang="en-US" sz="1200" dirty="0"/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1403505" y="4690502"/>
            <a:ext cx="6350000" cy="127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7753505" y="5062351"/>
            <a:ext cx="0" cy="86600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3848100" y="3072032"/>
            <a:ext cx="5195538" cy="646331"/>
          </a:xfrm>
          <a:prstGeom prst="rect">
            <a:avLst/>
          </a:prstGeom>
          <a:solidFill>
            <a:schemeClr val="accent1">
              <a:alpha val="94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The spin polarization of a high current (mA) beam is measured at CEBAF by extracting and accelerating a small fraction of the beam to a sub-percent accuracy Mott </a:t>
            </a:r>
            <a:r>
              <a:rPr lang="en-US" sz="1200" b="1" dirty="0" err="1"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40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5249"/>
            <a:ext cx="9143999" cy="571499"/>
          </a:xfrm>
        </p:spPr>
        <p:txBody>
          <a:bodyPr/>
          <a:lstStyle/>
          <a:p>
            <a:r>
              <a:rPr lang="en-US" sz="3200" dirty="0" smtClean="0"/>
              <a:t>High Polarization Photocathode R&amp;D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2345" y="1028858"/>
            <a:ext cx="4940973" cy="1877252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/>
              <a:t>GaAs/</a:t>
            </a:r>
            <a:r>
              <a:rPr lang="en-US" sz="2000" dirty="0" err="1" smtClean="0"/>
              <a:t>GaAsP</a:t>
            </a:r>
            <a:r>
              <a:rPr lang="en-US" sz="2000" dirty="0" smtClean="0"/>
              <a:t> </a:t>
            </a:r>
            <a:r>
              <a:rPr lang="en-US" sz="2000" dirty="0" err="1"/>
              <a:t>superlattice</a:t>
            </a:r>
            <a:r>
              <a:rPr lang="en-US" sz="2000" dirty="0"/>
              <a:t> photocathode with </a:t>
            </a:r>
            <a:r>
              <a:rPr lang="en-US" sz="2000" dirty="0" err="1"/>
              <a:t>GaAsP</a:t>
            </a:r>
            <a:r>
              <a:rPr lang="en-US" sz="2000" dirty="0"/>
              <a:t>/</a:t>
            </a:r>
            <a:r>
              <a:rPr lang="en-US" sz="2000" dirty="0" err="1" smtClean="0"/>
              <a:t>AlAsP</a:t>
            </a:r>
            <a:r>
              <a:rPr lang="en-US" sz="2000" dirty="0" smtClean="0"/>
              <a:t> </a:t>
            </a:r>
            <a:r>
              <a:rPr lang="en-US" sz="2000" b="1" i="1" dirty="0"/>
              <a:t>Distributed Bragg Reflector</a:t>
            </a:r>
            <a:r>
              <a:rPr lang="en-US" sz="2000" i="1" dirty="0"/>
              <a:t> </a:t>
            </a:r>
            <a:r>
              <a:rPr lang="en-US" sz="2000" dirty="0" smtClean="0"/>
              <a:t>(DBR)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highest </a:t>
            </a:r>
            <a:r>
              <a:rPr lang="en-US" sz="2000" dirty="0" smtClean="0"/>
              <a:t>QE &amp; FOM </a:t>
            </a:r>
            <a:r>
              <a:rPr lang="en-US" sz="2000" dirty="0"/>
              <a:t>of any reported </a:t>
            </a:r>
            <a:r>
              <a:rPr lang="en-US" sz="2000" dirty="0" smtClean="0"/>
              <a:t>high polarization </a:t>
            </a:r>
            <a:r>
              <a:rPr lang="en-US" sz="2000" dirty="0"/>
              <a:t>photocathode 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endParaRPr lang="en-US" sz="15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364767" y="5813207"/>
            <a:ext cx="8414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/>
              <a:t>W</a:t>
            </a:r>
            <a:r>
              <a:rPr lang="en-US" sz="1600" i="1" dirty="0"/>
              <a:t>. Liu, S. Zhang, </a:t>
            </a:r>
            <a:r>
              <a:rPr lang="en-US" sz="1600" i="1" dirty="0" smtClean="0"/>
              <a:t>M</a:t>
            </a:r>
            <a:r>
              <a:rPr lang="en-US" sz="1600" i="1" dirty="0"/>
              <a:t>. </a:t>
            </a:r>
            <a:r>
              <a:rPr lang="en-US" sz="1600" i="1" dirty="0" err="1" smtClean="0"/>
              <a:t>Stutzman</a:t>
            </a:r>
            <a:r>
              <a:rPr lang="en-US" sz="1600" i="1" dirty="0"/>
              <a:t>, </a:t>
            </a:r>
            <a:r>
              <a:rPr lang="en-US" sz="1600" i="1" dirty="0" smtClean="0"/>
              <a:t>M. </a:t>
            </a:r>
            <a:r>
              <a:rPr lang="en-US" sz="1600" i="1" dirty="0" err="1" smtClean="0"/>
              <a:t>Poelker</a:t>
            </a:r>
            <a:r>
              <a:rPr lang="en-US" sz="1600" i="1" dirty="0" smtClean="0"/>
              <a:t>, Y</a:t>
            </a:r>
            <a:r>
              <a:rPr lang="en-US" sz="1600" i="1" dirty="0"/>
              <a:t>. Chen, W. Lu, and A. </a:t>
            </a:r>
            <a:r>
              <a:rPr lang="en-US" sz="1600" i="1" dirty="0" smtClean="0"/>
              <a:t>Moy</a:t>
            </a:r>
          </a:p>
          <a:p>
            <a:pPr algn="ctr"/>
            <a:r>
              <a:rPr lang="en-US" sz="1600" i="1" dirty="0" smtClean="0"/>
              <a:t>Appl. Phys. Lett. </a:t>
            </a:r>
            <a:r>
              <a:rPr lang="en-US" sz="1600" b="1" i="1" dirty="0" smtClean="0"/>
              <a:t>109</a:t>
            </a:r>
            <a:r>
              <a:rPr lang="en-US" sz="1600" i="1" dirty="0" smtClean="0"/>
              <a:t>, 252104 (2016)</a:t>
            </a:r>
            <a:endParaRPr lang="en-US" sz="1600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5586087" y="1170241"/>
            <a:ext cx="3557913" cy="4563604"/>
            <a:chOff x="6039702" y="824439"/>
            <a:chExt cx="3557913" cy="456360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9702" y="824439"/>
              <a:ext cx="3052680" cy="3255629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H="1" flipV="1">
              <a:off x="7624462" y="3695779"/>
              <a:ext cx="290213" cy="798737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7691731" y="4553128"/>
              <a:ext cx="13121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mtClean="0"/>
                <a:t>DBR Stack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65363" y="4926378"/>
              <a:ext cx="13294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Substrate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7343958" y="3904977"/>
              <a:ext cx="247287" cy="1051204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8195180" y="2375321"/>
              <a:ext cx="399198" cy="1434168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8083829" y="3853154"/>
              <a:ext cx="15137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SLSP</a:t>
              </a:r>
            </a:p>
            <a:p>
              <a:pPr algn="ctr"/>
              <a:r>
                <a:rPr lang="en-US" dirty="0" smtClean="0"/>
                <a:t>Photocathode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41391" y="3521655"/>
            <a:ext cx="5387307" cy="2004296"/>
            <a:chOff x="-41391" y="3521655"/>
            <a:chExt cx="5387307" cy="200429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4521" y="3521655"/>
              <a:ext cx="3861395" cy="200429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1563636" y="5100025"/>
              <a:ext cx="3699682" cy="362264"/>
            </a:xfrm>
            <a:prstGeom prst="rect">
              <a:avLst/>
            </a:prstGeom>
            <a:noFill/>
            <a:ln w="47625" cap="flat" cmpd="sng" algn="ctr">
              <a:solidFill>
                <a:srgbClr val="1C28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1C28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1563636" y="3978125"/>
              <a:ext cx="3741945" cy="395911"/>
            </a:xfrm>
            <a:prstGeom prst="rect">
              <a:avLst/>
            </a:prstGeom>
            <a:noFill/>
            <a:ln w="476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1337" y="3998714"/>
              <a:ext cx="8034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CEBAF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1391" y="5098985"/>
              <a:ext cx="11320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1C28FF"/>
                  </a:solidFill>
                  <a:latin typeface="Arial" charset="0"/>
                  <a:ea typeface="Arial" charset="0"/>
                  <a:cs typeface="Arial" charset="0"/>
                </a:rPr>
                <a:t>DBR (R&amp;D)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>
              <a:off x="1027851" y="5268262"/>
              <a:ext cx="529508" cy="0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rgbClr val="1C28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>
              <a:off x="1027851" y="4165753"/>
              <a:ext cx="529508" cy="0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" name="TextBox 5"/>
            <p:cNvSpPr txBox="1"/>
            <p:nvPr/>
          </p:nvSpPr>
          <p:spPr>
            <a:xfrm>
              <a:off x="4038600" y="5126812"/>
              <a:ext cx="433132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1C28FF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6.4</a:t>
              </a:r>
              <a:endParaRPr lang="en-US" sz="1400" b="1" dirty="0">
                <a:solidFill>
                  <a:srgbClr val="1C28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1804593" y="6501014"/>
            <a:ext cx="4807155" cy="365125"/>
          </a:xfrm>
        </p:spPr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S. Cardman (JPos17)</a:t>
            </a:r>
            <a:endParaRPr lang="en-US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44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7004" y="4004489"/>
            <a:ext cx="3291579" cy="91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1529889" y="37071"/>
            <a:ext cx="6435426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High Power Target R&amp;D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10073" y="948806"/>
            <a:ext cx="3654158" cy="2356292"/>
            <a:chOff x="485375" y="1726648"/>
            <a:chExt cx="5597944" cy="3380147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22" b="16915"/>
            <a:stretch/>
          </p:blipFill>
          <p:spPr bwMode="auto">
            <a:xfrm>
              <a:off x="1183307" y="2429061"/>
              <a:ext cx="3581656" cy="2677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98304" y="1726648"/>
              <a:ext cx="2308173" cy="61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Stainless Steel Windows (0.25mm)</a:t>
              </a:r>
              <a:endParaRPr lang="en-US" sz="1100" dirty="0">
                <a:solidFill>
                  <a:srgbClr val="141654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12906" y="1802848"/>
              <a:ext cx="1371599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LBE (2mm)</a:t>
              </a:r>
              <a:endParaRPr lang="en-US" sz="1100" dirty="0">
                <a:solidFill>
                  <a:srgbClr val="141654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5375" y="2727489"/>
              <a:ext cx="1395864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Input (e</a:t>
              </a:r>
              <a:r>
                <a:rPr lang="en-US" sz="1100" baseline="30000" dirty="0" smtClean="0">
                  <a:solidFill>
                    <a:srgbClr val="0000FF"/>
                  </a:solidFill>
                  <a:latin typeface="Arial"/>
                  <a:cs typeface="Arial"/>
                </a:rPr>
                <a:t>-</a:t>
              </a:r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)</a:t>
              </a:r>
              <a:endParaRPr lang="en-US" sz="1100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67128" y="2396823"/>
              <a:ext cx="1816191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Output (e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-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,e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,</a:t>
              </a:r>
              <a:r>
                <a:rPr lang="el-GR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γ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)</a:t>
              </a:r>
              <a:endParaRPr lang="en-US" sz="11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172562" y="3085839"/>
              <a:ext cx="973924" cy="6681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888906" y="2336248"/>
              <a:ext cx="1146775" cy="1184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888906" y="2336248"/>
              <a:ext cx="1085229" cy="12803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</p:cNvCxnSpPr>
            <p:nvPr/>
          </p:nvCxnSpPr>
          <p:spPr>
            <a:xfrm flipH="1">
              <a:off x="2999534" y="2178133"/>
              <a:ext cx="1099172" cy="16430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3876414" y="2727489"/>
              <a:ext cx="908092" cy="875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431706" y="39318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206479" y="3931821"/>
              <a:ext cx="141670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431706" y="3776246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431706" y="40842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222104" y="4084221"/>
              <a:ext cx="1362506" cy="3175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3222104" y="3457038"/>
              <a:ext cx="1362506" cy="3192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" descr="N:\Project Engineering\14-1003 2 MeV w Liquid Metal Pump\LBE Loop 2 MeV\IMG_37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3" t="3372" r="21359" b="5199"/>
          <a:stretch/>
        </p:blipFill>
        <p:spPr bwMode="auto">
          <a:xfrm>
            <a:off x="621468" y="3447717"/>
            <a:ext cx="1345454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862395"/>
            <a:ext cx="57117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b="1" dirty="0">
                <a:latin typeface="Arial"/>
                <a:cs typeface="Arial"/>
              </a:rPr>
              <a:t>Liquid Metal Target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– lead-</a:t>
            </a:r>
            <a:r>
              <a:rPr lang="en-US" dirty="0">
                <a:latin typeface="Arial"/>
                <a:cs typeface="Arial"/>
              </a:rPr>
              <a:t>bismuth </a:t>
            </a:r>
            <a:r>
              <a:rPr lang="en-US" dirty="0" smtClean="0">
                <a:latin typeface="Arial"/>
                <a:cs typeface="Arial"/>
              </a:rPr>
              <a:t>eutectic </a:t>
            </a:r>
            <a:r>
              <a:rPr lang="en-US" dirty="0">
                <a:latin typeface="Arial"/>
                <a:cs typeface="Arial"/>
              </a:rPr>
              <a:t>(LBE)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 Z = 82, 83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Low melting point: 124°C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 boiling point: </a:t>
            </a:r>
            <a:r>
              <a:rPr lang="en-US" dirty="0" smtClean="0">
                <a:latin typeface="Arial"/>
                <a:cs typeface="Arial"/>
              </a:rPr>
              <a:t>1670°</a:t>
            </a:r>
            <a:r>
              <a:rPr lang="en-US" dirty="0">
                <a:latin typeface="Arial"/>
                <a:cs typeface="Arial"/>
              </a:rPr>
              <a:t>C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rial"/>
                <a:cs typeface="Arial"/>
              </a:rPr>
              <a:t>Multiple </a:t>
            </a:r>
            <a:r>
              <a:rPr lang="en-US" dirty="0" smtClean="0">
                <a:latin typeface="Arial"/>
                <a:cs typeface="Arial"/>
              </a:rPr>
              <a:t>LBE targets </a:t>
            </a:r>
            <a:r>
              <a:rPr lang="en-US" dirty="0">
                <a:latin typeface="Arial"/>
                <a:cs typeface="Arial"/>
              </a:rPr>
              <a:t>tested on various accelerators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Natural </a:t>
            </a:r>
            <a:r>
              <a:rPr lang="en-US" dirty="0">
                <a:latin typeface="Arial"/>
                <a:cs typeface="Arial"/>
              </a:rPr>
              <a:t>Circulation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Mechanical Pumping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Electromagnetic Pumping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b="1" dirty="0" smtClean="0">
                <a:latin typeface="Arial"/>
                <a:cs typeface="Arial"/>
              </a:rPr>
              <a:t>Approaching </a:t>
            </a:r>
            <a:r>
              <a:rPr lang="en-US" b="1" dirty="0">
                <a:latin typeface="Arial"/>
                <a:cs typeface="Arial"/>
              </a:rPr>
              <a:t>10 kW power level, CW</a:t>
            </a:r>
          </a:p>
        </p:txBody>
      </p:sp>
      <p:pic>
        <p:nvPicPr>
          <p:cNvPr id="29" name="Picture 2" descr="N:\Project Engineering\14-0004 Liquid Metal Pump\LBE Loop 4.0 (Magnetic Pump)\20140521_1034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t="10134" r="14808" b="16283"/>
          <a:stretch/>
        </p:blipFill>
        <p:spPr bwMode="auto">
          <a:xfrm>
            <a:off x="3895635" y="3447717"/>
            <a:ext cx="1378446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N:\File Transfer\McCarter, James\LBE pump\20150529_1413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0" r="16947"/>
          <a:stretch/>
        </p:blipFill>
        <p:spPr bwMode="auto">
          <a:xfrm>
            <a:off x="2230884" y="3447716"/>
            <a:ext cx="1447491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30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r 4"/>
          <p:cNvGrpSpPr>
            <a:grpSpLocks/>
          </p:cNvGrpSpPr>
          <p:nvPr/>
        </p:nvGrpSpPr>
        <p:grpSpPr bwMode="auto">
          <a:xfrm>
            <a:off x="1532623" y="2432685"/>
            <a:ext cx="6062878" cy="3938256"/>
            <a:chOff x="1534707" y="1687828"/>
            <a:chExt cx="6063312" cy="3938434"/>
          </a:xfrm>
        </p:grpSpPr>
        <p:sp>
          <p:nvSpPr>
            <p:cNvPr id="19" name="Rectangle 43"/>
            <p:cNvSpPr>
              <a:spLocks noChangeArrowheads="1"/>
            </p:cNvSpPr>
            <p:nvPr/>
          </p:nvSpPr>
          <p:spPr bwMode="auto">
            <a:xfrm>
              <a:off x="1534707" y="5287693"/>
              <a:ext cx="6063312" cy="338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latin typeface="Microsoft Sans Serif" charset="0"/>
                </a:rPr>
                <a:t>J. </a:t>
              </a:r>
              <a:r>
                <a:rPr lang="fr-FR" sz="1600" b="1" dirty="0" err="1">
                  <a:latin typeface="Microsoft Sans Serif" charset="0"/>
                </a:rPr>
                <a:t>Grames</a:t>
              </a:r>
              <a:r>
                <a:rPr lang="fr-FR" sz="1600" b="1" dirty="0">
                  <a:latin typeface="Microsoft Sans Serif" charset="0"/>
                </a:rPr>
                <a:t>, E. </a:t>
              </a:r>
              <a:r>
                <a:rPr lang="fr-FR" sz="1600" b="1" dirty="0" err="1">
                  <a:latin typeface="Microsoft Sans Serif" charset="0"/>
                </a:rPr>
                <a:t>Voutier</a:t>
              </a:r>
              <a:r>
                <a:rPr lang="fr-FR" sz="1600" b="1" dirty="0">
                  <a:latin typeface="Microsoft Sans Serif" charset="0"/>
                </a:rPr>
                <a:t> et al., </a:t>
              </a:r>
              <a:r>
                <a:rPr lang="fr-FR" sz="1600" b="1" dirty="0" err="1">
                  <a:latin typeface="Microsoft Sans Serif" charset="0"/>
                </a:rPr>
                <a:t>JLab</a:t>
              </a:r>
              <a:r>
                <a:rPr lang="fr-FR" sz="1600" b="1" dirty="0">
                  <a:latin typeface="Microsoft Sans Serif" charset="0"/>
                </a:rPr>
                <a:t> </a:t>
              </a:r>
              <a:r>
                <a:rPr lang="fr-FR" sz="1600" b="1" dirty="0" err="1">
                  <a:latin typeface="Microsoft Sans Serif" charset="0"/>
                </a:rPr>
                <a:t>Experiment</a:t>
              </a:r>
              <a:r>
                <a:rPr lang="fr-FR" sz="1600" b="1" dirty="0">
                  <a:latin typeface="Microsoft Sans Serif" charset="0"/>
                </a:rPr>
                <a:t> </a:t>
              </a:r>
              <a:r>
                <a:rPr lang="fr-FR" sz="1600" b="1" dirty="0" smtClean="0">
                  <a:latin typeface="Microsoft Sans Serif" charset="0"/>
                </a:rPr>
                <a:t>E12-11-105 (2011)</a:t>
              </a:r>
              <a:endParaRPr lang="fr-FR" sz="1600" b="1" dirty="0">
                <a:latin typeface="Microsoft Sans Serif" charset="0"/>
              </a:endParaRPr>
            </a:p>
          </p:txBody>
        </p:sp>
        <p:pic>
          <p:nvPicPr>
            <p:cNvPr id="20" name="Picture 3" descr="C:\Documents and Settings\grames\Desktop\images\install_111222\photo.JP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915" y="1687828"/>
              <a:ext cx="5396298" cy="3599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209550" y="908635"/>
            <a:ext cx="8562975" cy="1323439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purpose of the </a:t>
            </a:r>
            <a:r>
              <a:rPr lang="en-US" sz="2000" b="1" dirty="0" err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20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olarized 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lectrons for 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olarized </a:t>
            </a:r>
            <a:r>
              <a:rPr lang="en-US" sz="20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Po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sitrons) experiment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at the CEBAF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Injector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was to 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demonstrate 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feasibility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using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bremsstrahlung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radiation of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MeV energy </a:t>
            </a:r>
            <a:r>
              <a:rPr lang="en-US" sz="2000" b="1" dirty="0" smtClean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Polarized Electrons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for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efficient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production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Polarized Positrons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dirty="0" smtClean="0">
                <a:solidFill>
                  <a:schemeClr val="tx1"/>
                </a:solidFill>
              </a:rPr>
              <a:t>PEPPo Demonstrated Efficient e</a:t>
            </a:r>
            <a:r>
              <a:rPr lang="en-US" sz="2800" baseline="30000" dirty="0" smtClean="0">
                <a:solidFill>
                  <a:schemeClr val="tx1"/>
                </a:solidFill>
              </a:rPr>
              <a:t>+</a:t>
            </a:r>
            <a:r>
              <a:rPr lang="en-US" sz="2800" dirty="0" smtClean="0">
                <a:solidFill>
                  <a:schemeClr val="tx1"/>
                </a:solidFill>
              </a:rPr>
              <a:t> Production</a:t>
            </a:r>
            <a:endParaRPr lang="en-US" sz="2800" b="0" dirty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Line 54"/>
          <p:cNvSpPr>
            <a:spLocks noChangeShapeType="1"/>
          </p:cNvSpPr>
          <p:nvPr/>
        </p:nvSpPr>
        <p:spPr bwMode="auto">
          <a:xfrm flipV="1">
            <a:off x="6058784" y="183552"/>
            <a:ext cx="213029" cy="4691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39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31 at 6.08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139" y="855668"/>
            <a:ext cx="3636318" cy="610644"/>
          </a:xfrm>
          <a:prstGeom prst="rect">
            <a:avLst/>
          </a:prstGeom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7046912" y="6409134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3721" y="6085178"/>
            <a:ext cx="746960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E.A.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Kuraev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Y.M.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Bystritskiy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M.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Shatnev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E.Tomasi-Gustafsson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PRC 81 (2010) 055208</a:t>
            </a:r>
            <a:endParaRPr 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178189" y="52068"/>
            <a:ext cx="8590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Use </a:t>
            </a:r>
            <a:r>
              <a:rPr lang="fr-FR" altLang="en-US" sz="28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2800" b="1" dirty="0" err="1" smtClean="0">
                <a:solidFill>
                  <a:srgbClr val="000000"/>
                </a:solidFill>
                <a:latin typeface="Arial"/>
                <a:cs typeface="Arial"/>
              </a:rPr>
              <a:t>Bremmstrahlung</a:t>
            </a:r>
            <a:r>
              <a:rPr lang="fr-FR" alt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 and Pair </a:t>
            </a:r>
            <a:r>
              <a:rPr lang="fr-FR" altLang="en-US" sz="2800" b="1" dirty="0" err="1" smtClean="0">
                <a:solidFill>
                  <a:srgbClr val="000000"/>
                </a:solidFill>
                <a:latin typeface="Arial"/>
                <a:cs typeface="Arial"/>
              </a:rPr>
              <a:t>Creation</a:t>
            </a:r>
            <a:endParaRPr lang="fr-FR" altLang="en-US" sz="2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8190" y="1585997"/>
            <a:ext cx="4189272" cy="4348618"/>
            <a:chOff x="67154" y="1614080"/>
            <a:chExt cx="4504846" cy="4921144"/>
          </a:xfrm>
        </p:grpSpPr>
        <p:pic>
          <p:nvPicPr>
            <p:cNvPr id="9" name="Picture 36" descr="fig20-lef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3"/>
            <p:cNvSpPr txBox="1">
              <a:spLocks noChangeArrowheads="1"/>
            </p:cNvSpPr>
            <p:nvPr/>
          </p:nvSpPr>
          <p:spPr bwMode="auto">
            <a:xfrm>
              <a:off x="1287986" y="1614080"/>
              <a:ext cx="2141290" cy="4247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dirty="0" smtClean="0">
                  <a:solidFill>
                    <a:srgbClr val="000000"/>
                  </a:solidFill>
                  <a:latin typeface="Arial"/>
                  <a:cs typeface="Arial"/>
                </a:rPr>
                <a:t>Bremsstrahlung</a:t>
              </a:r>
              <a:endParaRPr lang="en-US" altLang="en-US" sz="1800" i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612118" y="4012097"/>
              <a:ext cx="1870169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circ</a:t>
              </a:r>
              <a:r>
                <a:rPr lang="en-US" dirty="0" smtClean="0">
                  <a:latin typeface="Arial"/>
                  <a:cs typeface="Arial"/>
                </a:rPr>
                <a:t>(</a:t>
              </a:r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) /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(e</a:t>
              </a:r>
              <a:r>
                <a:rPr lang="en-US" baseline="30000" dirty="0" smtClean="0">
                  <a:latin typeface="Arial"/>
                  <a:cs typeface="Arial"/>
                </a:rPr>
                <a:t>-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31073" y="6145834"/>
              <a:ext cx="919354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r>
                <a:rPr lang="en-US" sz="1600" b="1" baseline="-25000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600" baseline="-25000" dirty="0" smtClean="0">
                  <a:latin typeface="Arial"/>
                  <a:cs typeface="Arial"/>
                </a:rPr>
                <a:t> </a:t>
              </a:r>
              <a:r>
                <a:rPr lang="en-US" sz="1600" dirty="0" smtClean="0">
                  <a:latin typeface="Arial"/>
                  <a:cs typeface="Arial"/>
                </a:rPr>
                <a:t>/ </a:t>
              </a:r>
              <a:r>
                <a:rPr lang="en-US" sz="1600" dirty="0" err="1" smtClean="0">
                  <a:latin typeface="Arial"/>
                  <a:cs typeface="Arial"/>
                </a:rPr>
                <a:t>T</a:t>
              </a:r>
              <a:r>
                <a:rPr lang="en-US" sz="1600" baseline="-25000" dirty="0" err="1" smtClean="0">
                  <a:latin typeface="Arial"/>
                  <a:cs typeface="Arial"/>
                </a:rPr>
                <a:t>e</a:t>
              </a:r>
              <a:r>
                <a:rPr lang="en-US" sz="1600" baseline="-25000" dirty="0" smtClean="0">
                  <a:latin typeface="Arial"/>
                  <a:cs typeface="Arial"/>
                </a:rPr>
                <a:t>-</a:t>
              </a:r>
              <a:endParaRPr lang="en-US" sz="1600" baseline="-25000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28526" y="1611397"/>
            <a:ext cx="4229100" cy="4313855"/>
            <a:chOff x="4572000" y="1649075"/>
            <a:chExt cx="4504846" cy="4901815"/>
          </a:xfrm>
        </p:grpSpPr>
        <p:pic>
          <p:nvPicPr>
            <p:cNvPr id="14" name="Picture 37" descr="fig20-righ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4593763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63" name="Equation" r:id="rId7" imgW="114120" imgH="215640" progId="Equation.3">
                    <p:embed/>
                  </p:oleObj>
                </mc:Choice>
                <mc:Fallback>
                  <p:oleObj name="Equation" r:id="rId7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24"/>
            <p:cNvSpPr txBox="1">
              <a:spLocks noChangeArrowheads="1"/>
            </p:cNvSpPr>
            <p:nvPr/>
          </p:nvSpPr>
          <p:spPr bwMode="auto">
            <a:xfrm>
              <a:off x="6049022" y="1649075"/>
              <a:ext cx="1804385" cy="42692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dirty="0" smtClean="0">
                  <a:solidFill>
                    <a:schemeClr val="tx1"/>
                  </a:solidFill>
                  <a:latin typeface="Arial"/>
                  <a:cs typeface="Arial"/>
                </a:rPr>
                <a:t>Pair </a:t>
              </a:r>
              <a:r>
                <a:rPr lang="en-US" altLang="en-US" sz="1800" i="1" dirty="0">
                  <a:solidFill>
                    <a:schemeClr val="tx1"/>
                  </a:solidFill>
                  <a:latin typeface="Arial"/>
                  <a:cs typeface="Arial"/>
                </a:rPr>
                <a:t>Creation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(e</a:t>
              </a:r>
              <a:r>
                <a:rPr lang="en-US" baseline="30000" dirty="0" smtClean="0">
                  <a:latin typeface="Arial"/>
                  <a:cs typeface="Arial"/>
                </a:rPr>
                <a:t>+</a:t>
              </a:r>
              <a:r>
                <a:rPr lang="en-US" dirty="0" smtClean="0">
                  <a:latin typeface="Arial"/>
                  <a:cs typeface="Arial"/>
                </a:rPr>
                <a:t>) /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circ</a:t>
              </a:r>
              <a:r>
                <a:rPr lang="en-US" dirty="0" smtClean="0">
                  <a:latin typeface="Arial"/>
                  <a:cs typeface="Arial"/>
                </a:rPr>
                <a:t> (</a:t>
              </a:r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T</a:t>
              </a:r>
              <a:r>
                <a:rPr lang="en-US" sz="1600" b="1" baseline="-250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r>
                <a:rPr lang="en-US" sz="1600" b="1" baseline="-25000" dirty="0" smtClean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r>
                <a:rPr lang="en-US" sz="1600" dirty="0" smtClean="0">
                  <a:latin typeface="Arial"/>
                  <a:cs typeface="Arial"/>
                </a:rPr>
                <a:t> / (</a:t>
              </a:r>
              <a:r>
                <a:rPr lang="en-US" sz="1600" dirty="0" err="1" smtClean="0">
                  <a:latin typeface="Arial"/>
                  <a:cs typeface="Arial"/>
                </a:rPr>
                <a:t>E</a:t>
              </a:r>
              <a:r>
                <a:rPr lang="en-US" sz="1600" baseline="-250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1600" dirty="0" smtClean="0">
                  <a:latin typeface="Arial"/>
                  <a:cs typeface="Arial"/>
                </a:rPr>
                <a:t> – 2m</a:t>
              </a:r>
              <a:r>
                <a:rPr lang="en-US" sz="1600" baseline="-25000" dirty="0" smtClean="0">
                  <a:latin typeface="Arial"/>
                  <a:cs typeface="Arial"/>
                </a:rPr>
                <a:t>e+</a:t>
              </a:r>
              <a:r>
                <a:rPr lang="en-US" sz="1600" dirty="0" smtClean="0">
                  <a:latin typeface="Arial"/>
                  <a:cs typeface="Arial"/>
                </a:rPr>
                <a:t>)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72938" y="808775"/>
            <a:ext cx="3776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do the two steps in 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same physical target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65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3"/>
          <p:cNvSpPr txBox="1">
            <a:spLocks noChangeArrowheads="1"/>
          </p:cNvSpPr>
          <p:nvPr/>
        </p:nvSpPr>
        <p:spPr bwMode="auto">
          <a:xfrm>
            <a:off x="255688" y="3455146"/>
            <a:ext cx="3131840" cy="161582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fr-FR" b="1" dirty="0" smtClean="0">
                <a:solidFill>
                  <a:srgbClr val="3333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  BREMSSTRAHLUNG</a:t>
            </a:r>
            <a:endParaRPr lang="fr-FR" b="1" dirty="0">
              <a:solidFill>
                <a:srgbClr val="3333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Tx/>
              <a:buChar char="o"/>
              <a:defRPr/>
            </a:pPr>
            <a:endParaRPr lang="en-US" sz="900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Longitudinal </a:t>
            </a:r>
            <a:r>
              <a:rPr lang="en-US" b="1" dirty="0">
                <a:solidFill>
                  <a:srgbClr val="0000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>
                <a:solidFill>
                  <a:srgbClr val="0000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-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(</a:t>
            </a:r>
            <a:r>
              <a:rPr lang="en-US" b="1" dirty="0" err="1">
                <a:solidFill>
                  <a:srgbClr val="0000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-25000" dirty="0">
                <a:solidFill>
                  <a:srgbClr val="0000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-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)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produce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elliptical </a:t>
            </a:r>
            <a:r>
              <a:rPr lang="en-US" b="1" dirty="0">
                <a:solidFill>
                  <a:srgbClr val="008000"/>
                </a:solidFill>
                <a:latin typeface="Symbol" panose="05050102010706020507" pitchFamily="18" charset="2"/>
                <a:ea typeface="ＭＳ Ｐゴシック"/>
                <a:cs typeface="Arial" panose="020B0604020202020204" pitchFamily="34" charset="0"/>
              </a:rPr>
              <a:t>g</a:t>
            </a:r>
            <a:r>
              <a:rPr lang="en-US" b="1" dirty="0">
                <a:solidFill>
                  <a:srgbClr val="000000"/>
                </a:solidFill>
                <a:latin typeface="Symbol" panose="05050102010706020507" pitchFamily="18" charset="2"/>
                <a:ea typeface="ＭＳ Ｐゴシック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whose circular (</a:t>
            </a:r>
            <a:r>
              <a:rPr lang="en-US" b="1" dirty="0" err="1">
                <a:solidFill>
                  <a:srgbClr val="008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</a:t>
            </a:r>
            <a:r>
              <a:rPr lang="en-US" b="1" baseline="-25000" dirty="0" err="1">
                <a:solidFill>
                  <a:srgbClr val="008000"/>
                </a:solidFill>
                <a:latin typeface="Symbol" panose="05050102010706020507" pitchFamily="18" charset="2"/>
                <a:ea typeface="ＭＳ Ｐゴシック"/>
                <a:cs typeface="Arial" panose="020B0604020202020204" pitchFamily="34" charset="0"/>
              </a:rPr>
              <a:t>g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) component is </a:t>
            </a:r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proportional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to </a:t>
            </a:r>
            <a:r>
              <a:rPr lang="en-US" b="1" dirty="0" err="1">
                <a:solidFill>
                  <a:srgbClr val="0000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-25000" dirty="0" smtClean="0">
                <a:solidFill>
                  <a:srgbClr val="0000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-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92" name="Text Box 26"/>
          <p:cNvSpPr txBox="1">
            <a:spLocks noChangeArrowheads="1"/>
          </p:cNvSpPr>
          <p:nvPr/>
        </p:nvSpPr>
        <p:spPr bwMode="auto">
          <a:xfrm>
            <a:off x="1813383" y="52394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Principle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Operation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90" name="Slide Number Placeholder 8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2" name="Text Box 89"/>
          <p:cNvSpPr txBox="1">
            <a:spLocks noChangeArrowheads="1"/>
          </p:cNvSpPr>
          <p:nvPr/>
        </p:nvSpPr>
        <p:spPr bwMode="auto">
          <a:xfrm>
            <a:off x="1460534" y="2717593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 smtClean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endParaRPr lang="en-US" b="1" baseline="30000" dirty="0">
              <a:solidFill>
                <a:srgbClr val="0033CC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113" name="Line 30"/>
          <p:cNvSpPr>
            <a:spLocks noChangeShapeType="1"/>
          </p:cNvSpPr>
          <p:nvPr/>
        </p:nvSpPr>
        <p:spPr bwMode="auto">
          <a:xfrm>
            <a:off x="1080146" y="2691931"/>
            <a:ext cx="1359742" cy="15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14" name="Text Box 43"/>
          <p:cNvSpPr txBox="1">
            <a:spLocks noChangeArrowheads="1"/>
          </p:cNvSpPr>
          <p:nvPr/>
        </p:nvSpPr>
        <p:spPr bwMode="auto">
          <a:xfrm>
            <a:off x="2129488" y="3086161"/>
            <a:ext cx="3369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</a:t>
            </a:r>
            <a:r>
              <a:rPr lang="en-US" sz="1200" b="1" baseline="-250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15" name="Oval 98"/>
          <p:cNvSpPr>
            <a:spLocks noChangeArrowheads="1"/>
          </p:cNvSpPr>
          <p:nvPr/>
        </p:nvSpPr>
        <p:spPr bwMode="auto">
          <a:xfrm>
            <a:off x="2396183" y="2759241"/>
            <a:ext cx="144463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16" name="Text Box 58"/>
          <p:cNvSpPr txBox="1">
            <a:spLocks noChangeArrowheads="1"/>
          </p:cNvSpPr>
          <p:nvPr/>
        </p:nvSpPr>
        <p:spPr bwMode="auto">
          <a:xfrm>
            <a:off x="662075" y="1067317"/>
            <a:ext cx="2122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Polarized Electrons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(&lt; 10 MeV/c) strike production target</a:t>
            </a:r>
          </a:p>
        </p:txBody>
      </p:sp>
      <p:sp>
        <p:nvSpPr>
          <p:cNvPr id="117" name="Right Brace 88"/>
          <p:cNvSpPr/>
          <p:nvPr/>
        </p:nvSpPr>
        <p:spPr>
          <a:xfrm rot="16200000">
            <a:off x="1553072" y="1115476"/>
            <a:ext cx="360040" cy="16561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8" name="Line 54"/>
          <p:cNvSpPr>
            <a:spLocks noChangeShapeType="1"/>
          </p:cNvSpPr>
          <p:nvPr/>
        </p:nvSpPr>
        <p:spPr bwMode="auto">
          <a:xfrm flipV="1">
            <a:off x="1556443" y="2813541"/>
            <a:ext cx="213029" cy="4691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pic>
        <p:nvPicPr>
          <p:cNvPr id="119" name="Picture 118" descr="Screen shot 2012-03-31 at 6.08.0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00" t="-16782" r="62058" b="-16782"/>
          <a:stretch/>
        </p:blipFill>
        <p:spPr>
          <a:xfrm>
            <a:off x="2397948" y="2118391"/>
            <a:ext cx="402336" cy="577946"/>
          </a:xfrm>
          <a:prstGeom prst="rect">
            <a:avLst/>
          </a:prstGeom>
        </p:spPr>
      </p:pic>
      <p:pic>
        <p:nvPicPr>
          <p:cNvPr id="120" name="Picture 11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34995" y="2592934"/>
            <a:ext cx="211302" cy="201168"/>
          </a:xfrm>
          <a:prstGeom prst="rect">
            <a:avLst/>
          </a:prstGeom>
        </p:spPr>
      </p:pic>
      <p:sp>
        <p:nvSpPr>
          <p:cNvPr id="121" name="Rectangle 26"/>
          <p:cNvSpPr>
            <a:spLocks noChangeArrowheads="1"/>
          </p:cNvSpPr>
          <p:nvPr/>
        </p:nvSpPr>
        <p:spPr bwMode="auto">
          <a:xfrm>
            <a:off x="2386658" y="2231294"/>
            <a:ext cx="621792" cy="88037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22" name="Line 54"/>
          <p:cNvSpPr>
            <a:spLocks noChangeShapeType="1"/>
          </p:cNvSpPr>
          <p:nvPr/>
        </p:nvSpPr>
        <p:spPr bwMode="auto">
          <a:xfrm flipV="1">
            <a:off x="2233495" y="3917816"/>
            <a:ext cx="213029" cy="4691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51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9"/>
          <p:cNvSpPr txBox="1">
            <a:spLocks noChangeArrowheads="1"/>
          </p:cNvSpPr>
          <p:nvPr/>
        </p:nvSpPr>
        <p:spPr bwMode="auto">
          <a:xfrm>
            <a:off x="1460534" y="2717593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 smtClean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endParaRPr lang="en-US" b="1" baseline="30000" dirty="0">
              <a:solidFill>
                <a:srgbClr val="0033CC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7" name="Line 30"/>
          <p:cNvSpPr>
            <a:spLocks noChangeShapeType="1"/>
          </p:cNvSpPr>
          <p:nvPr/>
        </p:nvSpPr>
        <p:spPr bwMode="auto">
          <a:xfrm>
            <a:off x="1080146" y="2691931"/>
            <a:ext cx="1359742" cy="15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2129488" y="3086161"/>
            <a:ext cx="3369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</a:t>
            </a:r>
            <a:r>
              <a:rPr lang="en-US" sz="1200" b="1" baseline="-250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0" name="Oval 98"/>
          <p:cNvSpPr>
            <a:spLocks noChangeArrowheads="1"/>
          </p:cNvSpPr>
          <p:nvPr/>
        </p:nvSpPr>
        <p:spPr bwMode="auto">
          <a:xfrm>
            <a:off x="2396183" y="2759241"/>
            <a:ext cx="144463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Text Box 58"/>
          <p:cNvSpPr txBox="1">
            <a:spLocks noChangeArrowheads="1"/>
          </p:cNvSpPr>
          <p:nvPr/>
        </p:nvSpPr>
        <p:spPr bwMode="auto">
          <a:xfrm>
            <a:off x="662075" y="1067317"/>
            <a:ext cx="2122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Polarized Electrons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(&lt; 10 MeV/c) strike production target</a:t>
            </a:r>
          </a:p>
        </p:txBody>
      </p:sp>
      <p:sp>
        <p:nvSpPr>
          <p:cNvPr id="12" name="Right Brace 88"/>
          <p:cNvSpPr/>
          <p:nvPr/>
        </p:nvSpPr>
        <p:spPr>
          <a:xfrm rot="16200000">
            <a:off x="1553072" y="1115476"/>
            <a:ext cx="360040" cy="16561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" name="Line 54"/>
          <p:cNvSpPr>
            <a:spLocks noChangeShapeType="1"/>
          </p:cNvSpPr>
          <p:nvPr/>
        </p:nvSpPr>
        <p:spPr bwMode="auto">
          <a:xfrm flipV="1">
            <a:off x="1556443" y="2813541"/>
            <a:ext cx="213029" cy="4691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Rectangle 92"/>
          <p:cNvSpPr>
            <a:spLocks noChangeArrowheads="1"/>
          </p:cNvSpPr>
          <p:nvPr/>
        </p:nvSpPr>
        <p:spPr bwMode="auto">
          <a:xfrm>
            <a:off x="6985325" y="3409338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92" name="Text Box 26"/>
          <p:cNvSpPr txBox="1">
            <a:spLocks noChangeArrowheads="1"/>
          </p:cNvSpPr>
          <p:nvPr/>
        </p:nvSpPr>
        <p:spPr bwMode="auto">
          <a:xfrm>
            <a:off x="1813383" y="52394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Principle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Operation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90" name="Slide Number Placeholder 8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11" name="Picture 110" descr="Screen shot 2012-03-31 at 6.08.0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00" t="-16782" r="62058" b="-16782"/>
          <a:stretch/>
        </p:blipFill>
        <p:spPr>
          <a:xfrm>
            <a:off x="2397948" y="2118391"/>
            <a:ext cx="402336" cy="577946"/>
          </a:xfrm>
          <a:prstGeom prst="rect">
            <a:avLst/>
          </a:prstGeom>
        </p:spPr>
      </p:pic>
      <p:pic>
        <p:nvPicPr>
          <p:cNvPr id="100" name="Picture 9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34995" y="2592934"/>
            <a:ext cx="274320" cy="201168"/>
          </a:xfrm>
          <a:prstGeom prst="rect">
            <a:avLst/>
          </a:prstGeom>
        </p:spPr>
      </p:pic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2386658" y="2231294"/>
            <a:ext cx="620094" cy="88037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6032" y="3456432"/>
            <a:ext cx="3327400" cy="189282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2. </a:t>
            </a: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PAIR PRODUCTION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sz="900" b="1" dirty="0" smtClean="0">
              <a:solidFill>
                <a:srgbClr val="3333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In the </a:t>
            </a:r>
            <a:r>
              <a:rPr lang="en-US" dirty="0" smtClean="0">
                <a:solidFill>
                  <a:srgbClr val="008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same target</a:t>
            </a:r>
            <a:r>
              <a:rPr lang="en-US" dirty="0" smtClean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</a:t>
            </a:r>
            <a:r>
              <a:rPr lang="en-US" dirty="0" smtClean="0">
                <a:latin typeface="Symbol" panose="05050102010706020507" pitchFamily="18" charset="2"/>
                <a:ea typeface="ＭＳ Ｐゴシック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Symbol" panose="05050102010706020507" pitchFamily="18" charset="2"/>
                <a:ea typeface="ＭＳ Ｐゴシック"/>
                <a:cs typeface="Arial" panose="020B0604020202020204" pitchFamily="34" charset="0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produce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 err="1" smtClean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+</a:t>
            </a:r>
            <a:r>
              <a:rPr lang="en-US" dirty="0" err="1" smtClean="0">
                <a:solidFill>
                  <a:srgbClr val="1C28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-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pairs and transfer </a:t>
            </a:r>
            <a:r>
              <a:rPr lang="en-US" b="1" dirty="0" err="1" smtClean="0">
                <a:solidFill>
                  <a:srgbClr val="008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</a:t>
            </a:r>
            <a:r>
              <a:rPr lang="en-US" b="1" dirty="0" err="1" smtClean="0">
                <a:solidFill>
                  <a:srgbClr val="008000"/>
                </a:solidFill>
                <a:latin typeface="Symbol" panose="05050102010706020507" pitchFamily="18" charset="2"/>
                <a:ea typeface="ＭＳ Ｐゴシック"/>
                <a:cs typeface="Arial" panose="020B0604020202020204" pitchFamily="34" charset="0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into longitudinal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and transverse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polarization averages to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zero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cxnSp>
        <p:nvCxnSpPr>
          <p:cNvPr id="102" name="Straight Arrow Connector 101"/>
          <p:cNvCxnSpPr/>
          <p:nvPr/>
        </p:nvCxnSpPr>
        <p:spPr bwMode="auto">
          <a:xfrm>
            <a:off x="2709169" y="2695343"/>
            <a:ext cx="266201" cy="7858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1C28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3" name="Straight Arrow Connector 102"/>
          <p:cNvCxnSpPr/>
          <p:nvPr/>
        </p:nvCxnSpPr>
        <p:spPr bwMode="auto">
          <a:xfrm flipV="1">
            <a:off x="2712241" y="2648974"/>
            <a:ext cx="261938" cy="4636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7" name="Text Box 89"/>
          <p:cNvSpPr txBox="1">
            <a:spLocks noChangeArrowheads="1"/>
          </p:cNvSpPr>
          <p:nvPr/>
        </p:nvSpPr>
        <p:spPr bwMode="auto">
          <a:xfrm>
            <a:off x="2657354" y="2732201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 smtClean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endParaRPr lang="en-US" b="1" baseline="30000" dirty="0">
              <a:solidFill>
                <a:srgbClr val="0033CC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108" name="Text Box 89"/>
          <p:cNvSpPr txBox="1">
            <a:spLocks noChangeArrowheads="1"/>
          </p:cNvSpPr>
          <p:nvPr/>
        </p:nvSpPr>
        <p:spPr bwMode="auto">
          <a:xfrm>
            <a:off x="2658530" y="2347604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endParaRPr lang="en-US" b="1" baseline="30000" dirty="0">
              <a:solidFill>
                <a:srgbClr val="FF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109" name="Line 54"/>
          <p:cNvSpPr>
            <a:spLocks noChangeShapeType="1"/>
          </p:cNvSpPr>
          <p:nvPr/>
        </p:nvSpPr>
        <p:spPr bwMode="auto">
          <a:xfrm flipV="1">
            <a:off x="2724692" y="2844816"/>
            <a:ext cx="213029" cy="4691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10" name="Line 54"/>
          <p:cNvSpPr>
            <a:spLocks noChangeShapeType="1"/>
          </p:cNvSpPr>
          <p:nvPr/>
        </p:nvSpPr>
        <p:spPr bwMode="auto">
          <a:xfrm flipV="1">
            <a:off x="2725874" y="2436410"/>
            <a:ext cx="213029" cy="469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Line 54"/>
          <p:cNvSpPr>
            <a:spLocks noChangeShapeType="1"/>
          </p:cNvSpPr>
          <p:nvPr/>
        </p:nvSpPr>
        <p:spPr bwMode="auto">
          <a:xfrm flipV="1">
            <a:off x="656120" y="4226553"/>
            <a:ext cx="213029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Line 54"/>
          <p:cNvSpPr>
            <a:spLocks noChangeShapeType="1"/>
          </p:cNvSpPr>
          <p:nvPr/>
        </p:nvSpPr>
        <p:spPr bwMode="auto">
          <a:xfrm flipV="1">
            <a:off x="408841" y="4221338"/>
            <a:ext cx="213029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6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Rectangle 92"/>
          <p:cNvSpPr>
            <a:spLocks noChangeArrowheads="1"/>
          </p:cNvSpPr>
          <p:nvPr/>
        </p:nvSpPr>
        <p:spPr bwMode="auto">
          <a:xfrm>
            <a:off x="6985325" y="3409338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92" name="Text Box 26"/>
          <p:cNvSpPr txBox="1">
            <a:spLocks noChangeArrowheads="1"/>
          </p:cNvSpPr>
          <p:nvPr/>
        </p:nvSpPr>
        <p:spPr bwMode="auto">
          <a:xfrm>
            <a:off x="1813383" y="52394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Principle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Operation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90" name="Slide Number Placeholder 8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599116" y="4994184"/>
            <a:ext cx="3327400" cy="133882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3. </a:t>
            </a: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Phase </a:t>
            </a:r>
            <a:r>
              <a:rPr lang="fr-FR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Space</a:t>
            </a: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Definition</a:t>
            </a:r>
            <a:endParaRPr lang="fr-FR" b="1" dirty="0" smtClean="0">
              <a:solidFill>
                <a:srgbClr val="FF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fr-FR" sz="900" b="1" dirty="0">
              <a:solidFill>
                <a:srgbClr val="FF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The emittance of the positron beam is defined by slits and magnetic fields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pSp>
        <p:nvGrpSpPr>
          <p:cNvPr id="31" name="Grouper 344"/>
          <p:cNvGrpSpPr/>
          <p:nvPr/>
        </p:nvGrpSpPr>
        <p:grpSpPr>
          <a:xfrm>
            <a:off x="3039420" y="1118389"/>
            <a:ext cx="2836862" cy="3782531"/>
            <a:chOff x="2837523" y="1646791"/>
            <a:chExt cx="2836862" cy="3782531"/>
          </a:xfrm>
        </p:grpSpPr>
        <p:grpSp>
          <p:nvGrpSpPr>
            <p:cNvPr id="32" name="Grouper 345"/>
            <p:cNvGrpSpPr/>
            <p:nvPr/>
          </p:nvGrpSpPr>
          <p:grpSpPr>
            <a:xfrm>
              <a:off x="2898979" y="1646791"/>
              <a:ext cx="2775406" cy="3782531"/>
              <a:chOff x="2898979" y="1646791"/>
              <a:chExt cx="2775406" cy="3782531"/>
            </a:xfrm>
          </p:grpSpPr>
          <p:sp>
            <p:nvSpPr>
              <p:cNvPr id="36" name="Secteurs 349"/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Secteurs 350"/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Line 11"/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9" name="Line 33"/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0" name="Line 34"/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Line 38"/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2" name="Text Box 45"/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3" name="Line 49"/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4" name="Line 81"/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5" name="Line 82"/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6" name="Oval 23"/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7" name="Text Box 48"/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  <a:endPara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48" name="Line 18"/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9" name="Line 17"/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33"/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Line 34"/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2" name="Text Box 47"/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3" name="Rectangle 20"/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4" name="Rectangle 21"/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5" name="Line 41"/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6" name="Line 42"/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57" name="Group 189"/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72" name="Line 12"/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73" name="Straight Connector 2"/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4" name="Straight Connector 58"/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75" name="Line 33"/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76" name="Line 33"/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77" name="Line 11"/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58" name="Oval 99"/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9" name="Oval 100"/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0" name="Oval 101"/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1" name="Line 35"/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2" name="Line 36"/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3" name="Line 39"/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4" name="Text Box 46"/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65" name="Oval 24"/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7" name="Right Brace 199"/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8" name="Text Box 58"/>
              <p:cNvSpPr txBox="1">
                <a:spLocks noChangeArrowheads="1"/>
              </p:cNvSpPr>
              <p:nvPr/>
            </p:nvSpPr>
            <p:spPr bwMode="auto">
              <a:xfrm>
                <a:off x="2898979" y="1646791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Positron Transverse and Longitudinal Phase</a:t>
                </a:r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r>
                  <a:rPr lang="en-US" sz="12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Space Selection</a:t>
                </a:r>
                <a:endPara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70" name="Text Box 88"/>
              <p:cNvSpPr txBox="1">
                <a:spLocks noChangeArrowheads="1"/>
              </p:cNvSpPr>
              <p:nvPr/>
            </p:nvSpPr>
            <p:spPr bwMode="auto">
              <a:xfrm>
                <a:off x="5204485" y="5059990"/>
                <a:ext cx="40267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71" name="Line 54"/>
              <p:cNvSpPr>
                <a:spLocks noChangeShapeType="1"/>
              </p:cNvSpPr>
              <p:nvPr/>
            </p:nvSpPr>
            <p:spPr bwMode="auto">
              <a:xfrm>
                <a:off x="5242052" y="5114325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33" name="Group 159"/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34" name="Line 84"/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5" name="Line 85"/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sp>
        <p:nvSpPr>
          <p:cNvPr id="78" name="Text Box 89"/>
          <p:cNvSpPr txBox="1">
            <a:spLocks noChangeArrowheads="1"/>
          </p:cNvSpPr>
          <p:nvPr/>
        </p:nvSpPr>
        <p:spPr bwMode="auto">
          <a:xfrm>
            <a:off x="1460534" y="2717593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 smtClean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endParaRPr lang="en-US" b="1" baseline="30000" dirty="0">
              <a:solidFill>
                <a:srgbClr val="0033CC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79" name="Line 30"/>
          <p:cNvSpPr>
            <a:spLocks noChangeShapeType="1"/>
          </p:cNvSpPr>
          <p:nvPr/>
        </p:nvSpPr>
        <p:spPr bwMode="auto">
          <a:xfrm>
            <a:off x="1080146" y="2691931"/>
            <a:ext cx="1359742" cy="15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80" name="Text Box 43"/>
          <p:cNvSpPr txBox="1">
            <a:spLocks noChangeArrowheads="1"/>
          </p:cNvSpPr>
          <p:nvPr/>
        </p:nvSpPr>
        <p:spPr bwMode="auto">
          <a:xfrm>
            <a:off x="2129488" y="3086161"/>
            <a:ext cx="3369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</a:t>
            </a:r>
            <a:r>
              <a:rPr lang="en-US" sz="1200" b="1" baseline="-250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81" name="Oval 98"/>
          <p:cNvSpPr>
            <a:spLocks noChangeArrowheads="1"/>
          </p:cNvSpPr>
          <p:nvPr/>
        </p:nvSpPr>
        <p:spPr bwMode="auto">
          <a:xfrm>
            <a:off x="2396183" y="2759241"/>
            <a:ext cx="144463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82" name="Text Box 58"/>
          <p:cNvSpPr txBox="1">
            <a:spLocks noChangeArrowheads="1"/>
          </p:cNvSpPr>
          <p:nvPr/>
        </p:nvSpPr>
        <p:spPr bwMode="auto">
          <a:xfrm>
            <a:off x="662075" y="1067317"/>
            <a:ext cx="2122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Polarized Electrons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(&lt; 10 MeV/c) strike production target</a:t>
            </a:r>
          </a:p>
        </p:txBody>
      </p:sp>
      <p:sp>
        <p:nvSpPr>
          <p:cNvPr id="83" name="Right Brace 88"/>
          <p:cNvSpPr/>
          <p:nvPr/>
        </p:nvSpPr>
        <p:spPr>
          <a:xfrm rot="16200000">
            <a:off x="1553072" y="1115476"/>
            <a:ext cx="360040" cy="16561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4" name="Line 54"/>
          <p:cNvSpPr>
            <a:spLocks noChangeShapeType="1"/>
          </p:cNvSpPr>
          <p:nvPr/>
        </p:nvSpPr>
        <p:spPr bwMode="auto">
          <a:xfrm flipV="1">
            <a:off x="1556443" y="2813541"/>
            <a:ext cx="213029" cy="4691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pic>
        <p:nvPicPr>
          <p:cNvPr id="85" name="Picture 84" descr="Screen shot 2012-03-31 at 6.08.0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00" t="-16782" r="62058" b="-16782"/>
          <a:stretch/>
        </p:blipFill>
        <p:spPr>
          <a:xfrm>
            <a:off x="2397948" y="2118391"/>
            <a:ext cx="402336" cy="577946"/>
          </a:xfrm>
          <a:prstGeom prst="rect">
            <a:avLst/>
          </a:prstGeom>
        </p:spPr>
      </p:pic>
      <p:pic>
        <p:nvPicPr>
          <p:cNvPr id="86" name="Picture 8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34995" y="2592934"/>
            <a:ext cx="274320" cy="201168"/>
          </a:xfrm>
          <a:prstGeom prst="rect">
            <a:avLst/>
          </a:prstGeom>
        </p:spPr>
      </p:pic>
      <p:sp>
        <p:nvSpPr>
          <p:cNvPr id="87" name="Rectangle 26"/>
          <p:cNvSpPr>
            <a:spLocks noChangeArrowheads="1"/>
          </p:cNvSpPr>
          <p:nvPr/>
        </p:nvSpPr>
        <p:spPr bwMode="auto">
          <a:xfrm>
            <a:off x="2386658" y="2231294"/>
            <a:ext cx="620094" cy="88037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88" name="Straight Arrow Connector 87"/>
          <p:cNvCxnSpPr/>
          <p:nvPr/>
        </p:nvCxnSpPr>
        <p:spPr bwMode="auto">
          <a:xfrm>
            <a:off x="2709169" y="2695343"/>
            <a:ext cx="266201" cy="7858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1C28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9" name="Straight Arrow Connector 88"/>
          <p:cNvCxnSpPr/>
          <p:nvPr/>
        </p:nvCxnSpPr>
        <p:spPr bwMode="auto">
          <a:xfrm flipV="1">
            <a:off x="2712241" y="2648974"/>
            <a:ext cx="261938" cy="4636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1" name="Text Box 89"/>
          <p:cNvSpPr txBox="1">
            <a:spLocks noChangeArrowheads="1"/>
          </p:cNvSpPr>
          <p:nvPr/>
        </p:nvSpPr>
        <p:spPr bwMode="auto">
          <a:xfrm>
            <a:off x="2657354" y="2732201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 smtClean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endParaRPr lang="en-US" b="1" baseline="30000" dirty="0">
              <a:solidFill>
                <a:srgbClr val="0033CC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93" name="Text Box 89"/>
          <p:cNvSpPr txBox="1">
            <a:spLocks noChangeArrowheads="1"/>
          </p:cNvSpPr>
          <p:nvPr/>
        </p:nvSpPr>
        <p:spPr bwMode="auto">
          <a:xfrm>
            <a:off x="2658530" y="2347604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endParaRPr lang="en-US" b="1" baseline="30000" dirty="0">
              <a:solidFill>
                <a:srgbClr val="FF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94" name="Line 54"/>
          <p:cNvSpPr>
            <a:spLocks noChangeShapeType="1"/>
          </p:cNvSpPr>
          <p:nvPr/>
        </p:nvSpPr>
        <p:spPr bwMode="auto">
          <a:xfrm flipV="1">
            <a:off x="2724692" y="2844816"/>
            <a:ext cx="213029" cy="4691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95" name="Line 54"/>
          <p:cNvSpPr>
            <a:spLocks noChangeShapeType="1"/>
          </p:cNvSpPr>
          <p:nvPr/>
        </p:nvSpPr>
        <p:spPr bwMode="auto">
          <a:xfrm flipV="1">
            <a:off x="2725874" y="2436410"/>
            <a:ext cx="213029" cy="469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88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Rectangle 92"/>
          <p:cNvSpPr>
            <a:spLocks noChangeArrowheads="1"/>
          </p:cNvSpPr>
          <p:nvPr/>
        </p:nvSpPr>
        <p:spPr bwMode="auto">
          <a:xfrm>
            <a:off x="6985325" y="3409338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92" name="Text Box 26"/>
          <p:cNvSpPr txBox="1">
            <a:spLocks noChangeArrowheads="1"/>
          </p:cNvSpPr>
          <p:nvPr/>
        </p:nvSpPr>
        <p:spPr bwMode="auto">
          <a:xfrm>
            <a:off x="1813383" y="52394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Principle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Operation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L. S. Cardman (JPos17)</a:t>
            </a:r>
            <a:endParaRPr lang="en-US" dirty="0"/>
          </a:p>
        </p:txBody>
      </p:sp>
      <p:sp>
        <p:nvSpPr>
          <p:cNvPr id="90" name="Slide Number Placeholder 8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31" name="Grouper 344"/>
          <p:cNvGrpSpPr/>
          <p:nvPr/>
        </p:nvGrpSpPr>
        <p:grpSpPr>
          <a:xfrm>
            <a:off x="3039420" y="1118389"/>
            <a:ext cx="2836862" cy="3782531"/>
            <a:chOff x="2837523" y="1646791"/>
            <a:chExt cx="2836862" cy="3782531"/>
          </a:xfrm>
        </p:grpSpPr>
        <p:grpSp>
          <p:nvGrpSpPr>
            <p:cNvPr id="32" name="Grouper 345"/>
            <p:cNvGrpSpPr/>
            <p:nvPr/>
          </p:nvGrpSpPr>
          <p:grpSpPr>
            <a:xfrm>
              <a:off x="2898979" y="1646791"/>
              <a:ext cx="2775406" cy="3782531"/>
              <a:chOff x="2898979" y="1646791"/>
              <a:chExt cx="2775406" cy="3782531"/>
            </a:xfrm>
          </p:grpSpPr>
          <p:sp>
            <p:nvSpPr>
              <p:cNvPr id="36" name="Secteurs 349"/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Secteurs 350"/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Line 11"/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9" name="Line 33"/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0" name="Line 34"/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Line 38"/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2" name="Text Box 45"/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3" name="Line 49"/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4" name="Line 81"/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5" name="Line 82"/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6" name="Oval 23"/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7" name="Text Box 48"/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  <a:endPara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48" name="Line 18"/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9" name="Line 17"/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33"/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Line 34"/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2" name="Text Box 47"/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3" name="Rectangle 20"/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4" name="Rectangle 21"/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5" name="Line 41"/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6" name="Line 42"/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57" name="Group 189"/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72" name="Line 12"/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73" name="Straight Connector 2"/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4" name="Straight Connector 58"/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75" name="Line 33"/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76" name="Line 33"/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77" name="Line 11"/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58" name="Oval 99"/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9" name="Oval 100"/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0" name="Oval 101"/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1" name="Line 35"/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2" name="Line 36"/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3" name="Line 39"/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4" name="Text Box 46"/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65" name="Oval 24"/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7" name="Right Brace 199"/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8" name="Text Box 58"/>
              <p:cNvSpPr txBox="1">
                <a:spLocks noChangeArrowheads="1"/>
              </p:cNvSpPr>
              <p:nvPr/>
            </p:nvSpPr>
            <p:spPr bwMode="auto">
              <a:xfrm>
                <a:off x="2898979" y="1646791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Positron Transverse and Longitudinal Phase</a:t>
                </a:r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r>
                  <a:rPr lang="en-US" sz="12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Space Selection</a:t>
                </a:r>
                <a:endPara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70" name="Text Box 88"/>
              <p:cNvSpPr txBox="1">
                <a:spLocks noChangeArrowheads="1"/>
              </p:cNvSpPr>
              <p:nvPr/>
            </p:nvSpPr>
            <p:spPr bwMode="auto">
              <a:xfrm>
                <a:off x="5204485" y="5059990"/>
                <a:ext cx="40267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71" name="Line 54"/>
              <p:cNvSpPr>
                <a:spLocks noChangeShapeType="1"/>
              </p:cNvSpPr>
              <p:nvPr/>
            </p:nvSpPr>
            <p:spPr bwMode="auto">
              <a:xfrm>
                <a:off x="5242052" y="5114325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33" name="Group 159"/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34" name="Line 84"/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5" name="Line 85"/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sp>
        <p:nvSpPr>
          <p:cNvPr id="78" name="Text Box 89"/>
          <p:cNvSpPr txBox="1">
            <a:spLocks noChangeArrowheads="1"/>
          </p:cNvSpPr>
          <p:nvPr/>
        </p:nvSpPr>
        <p:spPr bwMode="auto">
          <a:xfrm>
            <a:off x="1460534" y="2717593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 smtClean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endParaRPr lang="en-US" b="1" baseline="30000" dirty="0">
              <a:solidFill>
                <a:srgbClr val="0033CC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79" name="Line 30"/>
          <p:cNvSpPr>
            <a:spLocks noChangeShapeType="1"/>
          </p:cNvSpPr>
          <p:nvPr/>
        </p:nvSpPr>
        <p:spPr bwMode="auto">
          <a:xfrm>
            <a:off x="1080146" y="2691931"/>
            <a:ext cx="1359742" cy="15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80" name="Text Box 43"/>
          <p:cNvSpPr txBox="1">
            <a:spLocks noChangeArrowheads="1"/>
          </p:cNvSpPr>
          <p:nvPr/>
        </p:nvSpPr>
        <p:spPr bwMode="auto">
          <a:xfrm>
            <a:off x="2129488" y="3086161"/>
            <a:ext cx="3369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</a:t>
            </a:r>
            <a:r>
              <a:rPr lang="en-US" sz="1200" b="1" baseline="-250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81" name="Oval 98"/>
          <p:cNvSpPr>
            <a:spLocks noChangeArrowheads="1"/>
          </p:cNvSpPr>
          <p:nvPr/>
        </p:nvSpPr>
        <p:spPr bwMode="auto">
          <a:xfrm>
            <a:off x="2396183" y="2759241"/>
            <a:ext cx="144463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82" name="Text Box 58"/>
          <p:cNvSpPr txBox="1">
            <a:spLocks noChangeArrowheads="1"/>
          </p:cNvSpPr>
          <p:nvPr/>
        </p:nvSpPr>
        <p:spPr bwMode="auto">
          <a:xfrm>
            <a:off x="662075" y="1067317"/>
            <a:ext cx="2122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Polarized Electrons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(&lt; 10 MeV/c) strike production target</a:t>
            </a:r>
          </a:p>
        </p:txBody>
      </p:sp>
      <p:sp>
        <p:nvSpPr>
          <p:cNvPr id="83" name="Right Brace 88"/>
          <p:cNvSpPr/>
          <p:nvPr/>
        </p:nvSpPr>
        <p:spPr>
          <a:xfrm rot="16200000">
            <a:off x="1553072" y="1115476"/>
            <a:ext cx="360040" cy="16561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4" name="Line 54"/>
          <p:cNvSpPr>
            <a:spLocks noChangeShapeType="1"/>
          </p:cNvSpPr>
          <p:nvPr/>
        </p:nvSpPr>
        <p:spPr bwMode="auto">
          <a:xfrm flipV="1">
            <a:off x="1556443" y="2813541"/>
            <a:ext cx="213029" cy="4691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pic>
        <p:nvPicPr>
          <p:cNvPr id="85" name="Picture 84" descr="Screen shot 2012-03-31 at 6.08.0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00" t="-16782" r="62058" b="-16782"/>
          <a:stretch/>
        </p:blipFill>
        <p:spPr>
          <a:xfrm>
            <a:off x="2397948" y="2118391"/>
            <a:ext cx="402336" cy="577946"/>
          </a:xfrm>
          <a:prstGeom prst="rect">
            <a:avLst/>
          </a:prstGeom>
        </p:spPr>
      </p:pic>
      <p:pic>
        <p:nvPicPr>
          <p:cNvPr id="86" name="Picture 8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34995" y="2592934"/>
            <a:ext cx="274320" cy="201168"/>
          </a:xfrm>
          <a:prstGeom prst="rect">
            <a:avLst/>
          </a:prstGeom>
        </p:spPr>
      </p:pic>
      <p:sp>
        <p:nvSpPr>
          <p:cNvPr id="87" name="Rectangle 26"/>
          <p:cNvSpPr>
            <a:spLocks noChangeArrowheads="1"/>
          </p:cNvSpPr>
          <p:nvPr/>
        </p:nvSpPr>
        <p:spPr bwMode="auto">
          <a:xfrm>
            <a:off x="2386658" y="2231294"/>
            <a:ext cx="620094" cy="88037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88" name="Straight Arrow Connector 87"/>
          <p:cNvCxnSpPr/>
          <p:nvPr/>
        </p:nvCxnSpPr>
        <p:spPr bwMode="auto">
          <a:xfrm>
            <a:off x="2709169" y="2695343"/>
            <a:ext cx="266201" cy="7858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1C28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9" name="Straight Arrow Connector 88"/>
          <p:cNvCxnSpPr/>
          <p:nvPr/>
        </p:nvCxnSpPr>
        <p:spPr bwMode="auto">
          <a:xfrm flipV="1">
            <a:off x="2712241" y="2648974"/>
            <a:ext cx="261938" cy="4636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1" name="Text Box 89"/>
          <p:cNvSpPr txBox="1">
            <a:spLocks noChangeArrowheads="1"/>
          </p:cNvSpPr>
          <p:nvPr/>
        </p:nvSpPr>
        <p:spPr bwMode="auto">
          <a:xfrm>
            <a:off x="2657354" y="2732201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 smtClean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endParaRPr lang="en-US" b="1" baseline="30000" dirty="0">
              <a:solidFill>
                <a:srgbClr val="0033CC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93" name="Text Box 89"/>
          <p:cNvSpPr txBox="1">
            <a:spLocks noChangeArrowheads="1"/>
          </p:cNvSpPr>
          <p:nvPr/>
        </p:nvSpPr>
        <p:spPr bwMode="auto">
          <a:xfrm>
            <a:off x="2658530" y="2347604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endParaRPr lang="en-US" b="1" baseline="30000" dirty="0">
              <a:solidFill>
                <a:srgbClr val="FF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94" name="Line 54"/>
          <p:cNvSpPr>
            <a:spLocks noChangeShapeType="1"/>
          </p:cNvSpPr>
          <p:nvPr/>
        </p:nvSpPr>
        <p:spPr bwMode="auto">
          <a:xfrm flipV="1">
            <a:off x="2724692" y="2844816"/>
            <a:ext cx="213029" cy="4691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95" name="Line 54"/>
          <p:cNvSpPr>
            <a:spLocks noChangeShapeType="1"/>
          </p:cNvSpPr>
          <p:nvPr/>
        </p:nvSpPr>
        <p:spPr bwMode="auto">
          <a:xfrm flipV="1">
            <a:off x="2725874" y="2436410"/>
            <a:ext cx="213029" cy="469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69" name="Group 211"/>
          <p:cNvGrpSpPr/>
          <p:nvPr/>
        </p:nvGrpSpPr>
        <p:grpSpPr>
          <a:xfrm>
            <a:off x="5704477" y="3734344"/>
            <a:ext cx="2706389" cy="1678000"/>
            <a:chOff x="5650906" y="3928954"/>
            <a:chExt cx="2706389" cy="1678000"/>
          </a:xfrm>
        </p:grpSpPr>
        <p:sp>
          <p:nvSpPr>
            <p:cNvPr id="96" name="Rectangle 22"/>
            <p:cNvSpPr>
              <a:spLocks noChangeArrowheads="1"/>
            </p:cNvSpPr>
            <p:nvPr/>
          </p:nvSpPr>
          <p:spPr bwMode="auto">
            <a:xfrm>
              <a:off x="6918723" y="4292451"/>
              <a:ext cx="1308100" cy="720725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7" name="Text Box 44"/>
            <p:cNvSpPr txBox="1">
              <a:spLocks noChangeArrowheads="1"/>
            </p:cNvSpPr>
            <p:nvPr/>
          </p:nvSpPr>
          <p:spPr bwMode="auto">
            <a:xfrm>
              <a:off x="5650906" y="4786313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2</a:t>
              </a:r>
              <a:endPara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  <p:sp>
          <p:nvSpPr>
            <p:cNvPr id="98" name="Rectangle 50"/>
            <p:cNvSpPr>
              <a:spLocks noChangeArrowheads="1"/>
            </p:cNvSpPr>
            <p:nvPr/>
          </p:nvSpPr>
          <p:spPr bwMode="auto">
            <a:xfrm>
              <a:off x="5973168" y="4437112"/>
              <a:ext cx="871959" cy="432048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9" name="Line 51"/>
            <p:cNvSpPr>
              <a:spLocks noChangeShapeType="1"/>
            </p:cNvSpPr>
            <p:nvPr/>
          </p:nvSpPr>
          <p:spPr bwMode="auto">
            <a:xfrm>
              <a:off x="6264936" y="4363452"/>
              <a:ext cx="287337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0" name="Line 52"/>
            <p:cNvSpPr>
              <a:spLocks noChangeShapeType="1"/>
            </p:cNvSpPr>
            <p:nvPr/>
          </p:nvSpPr>
          <p:spPr bwMode="auto">
            <a:xfrm rot="10800000">
              <a:off x="6241123" y="4300587"/>
              <a:ext cx="287338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1" name="Text Box 53"/>
            <p:cNvSpPr txBox="1">
              <a:spLocks noChangeArrowheads="1"/>
            </p:cNvSpPr>
            <p:nvPr/>
          </p:nvSpPr>
          <p:spPr bwMode="auto">
            <a:xfrm>
              <a:off x="6218263" y="3928954"/>
              <a:ext cx="3593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P</a:t>
              </a:r>
              <a:r>
                <a:rPr lang="en-US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</a:p>
          </p:txBody>
        </p:sp>
        <p:sp>
          <p:nvSpPr>
            <p:cNvPr id="102" name="Text Box 58"/>
            <p:cNvSpPr txBox="1">
              <a:spLocks noChangeArrowheads="1"/>
            </p:cNvSpPr>
            <p:nvPr/>
          </p:nvSpPr>
          <p:spPr bwMode="auto">
            <a:xfrm>
              <a:off x="6973303" y="4483529"/>
              <a:ext cx="131298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Calorimeter</a:t>
              </a:r>
            </a:p>
          </p:txBody>
        </p:sp>
        <p:sp>
          <p:nvSpPr>
            <p:cNvPr id="103" name="Line 59"/>
            <p:cNvSpPr>
              <a:spLocks noChangeShapeType="1"/>
            </p:cNvSpPr>
            <p:nvPr/>
          </p:nvSpPr>
          <p:spPr bwMode="auto">
            <a:xfrm>
              <a:off x="6917135" y="4779814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4" name="Line 61"/>
            <p:cNvSpPr>
              <a:spLocks noChangeShapeType="1"/>
            </p:cNvSpPr>
            <p:nvPr/>
          </p:nvSpPr>
          <p:spPr bwMode="auto">
            <a:xfrm>
              <a:off x="6917135" y="4543276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5" name="Rectangle 27"/>
            <p:cNvSpPr>
              <a:spLocks noChangeArrowheads="1"/>
            </p:cNvSpPr>
            <p:nvPr/>
          </p:nvSpPr>
          <p:spPr bwMode="auto">
            <a:xfrm>
              <a:off x="5863631" y="4471988"/>
              <a:ext cx="36512" cy="36036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6" name="Right Brace 222"/>
            <p:cNvSpPr/>
            <p:nvPr/>
          </p:nvSpPr>
          <p:spPr>
            <a:xfrm rot="5400000">
              <a:off x="6845127" y="3861048"/>
              <a:ext cx="360040" cy="2664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7" name="Text Box 58"/>
            <p:cNvSpPr txBox="1">
              <a:spLocks noChangeArrowheads="1"/>
            </p:cNvSpPr>
            <p:nvPr/>
          </p:nvSpPr>
          <p:spPr bwMode="auto">
            <a:xfrm>
              <a:off x="5701010" y="5329955"/>
              <a:ext cx="264958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Compton Transmission Polarimeter</a:t>
              </a:r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</p:grpSp>
      <p:sp>
        <p:nvSpPr>
          <p:cNvPr id="108" name="Rectangle 107"/>
          <p:cNvSpPr/>
          <p:nvPr/>
        </p:nvSpPr>
        <p:spPr>
          <a:xfrm>
            <a:off x="2451773" y="5374876"/>
            <a:ext cx="6712144" cy="106182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fr-FR" b="1" dirty="0" smtClean="0">
                <a:solidFill>
                  <a:srgbClr val="6B6BC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4. COMPTON TRANSMISSION POLARIMETER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sz="900" b="1" dirty="0" smtClean="0">
              <a:solidFill>
                <a:srgbClr val="3333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Polarized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convert into polarized </a:t>
            </a:r>
            <a:r>
              <a:rPr lang="en-US" b="1" dirty="0" smtClean="0">
                <a:solidFill>
                  <a:srgbClr val="6B6BCF"/>
                </a:solidFill>
                <a:latin typeface="Symbol" panose="05050102010706020507" pitchFamily="18" charset="2"/>
                <a:ea typeface="ＭＳ Ｐゴシック"/>
                <a:cs typeface="Arial" panose="020B0604020202020204" pitchFamily="34" charset="0"/>
              </a:rPr>
              <a:t>g</a:t>
            </a:r>
            <a:r>
              <a:rPr lang="en-US" b="1" dirty="0" smtClean="0">
                <a:solidFill>
                  <a:srgbClr val="6B6BC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(</a:t>
            </a:r>
            <a:r>
              <a:rPr lang="en-US" b="1" dirty="0" err="1" smtClean="0">
                <a:solidFill>
                  <a:srgbClr val="6B6BC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panose="05050102010706020507" pitchFamily="18" charset="2"/>
                <a:ea typeface="ＭＳ Ｐゴシック"/>
                <a:cs typeface="Arial" panose="020B0604020202020204" pitchFamily="34" charset="0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) whose </a:t>
            </a:r>
            <a:r>
              <a:rPr lang="en-US" b="1" dirty="0" smtClean="0">
                <a:solidFill>
                  <a:srgbClr val="6B6BC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transmission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through a polarized iron target (</a:t>
            </a:r>
            <a:r>
              <a:rPr lang="en-US" b="1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</a:t>
            </a:r>
            <a:r>
              <a:rPr lang="en-US" b="1" baseline="-25000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) depends on </a:t>
            </a:r>
            <a:r>
              <a:rPr lang="en-US" b="1" dirty="0" err="1" smtClean="0">
                <a:solidFill>
                  <a:srgbClr val="6B6BC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panose="05050102010706020507" pitchFamily="18" charset="2"/>
                <a:ea typeface="ＭＳ Ｐゴシック"/>
                <a:cs typeface="Arial" panose="020B0604020202020204" pitchFamily="34" charset="0"/>
              </a:rPr>
              <a:t>g</a:t>
            </a:r>
            <a:r>
              <a:rPr lang="en-US" b="1" dirty="0" err="1" smtClean="0">
                <a:solidFill>
                  <a:srgbClr val="6B6BC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.P</a:t>
            </a:r>
            <a:r>
              <a:rPr lang="en-US" b="1" baseline="-25000" dirty="0" err="1" smtClean="0">
                <a:solidFill>
                  <a:srgbClr val="6B6BC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</a:t>
            </a:r>
            <a:endParaRPr lang="en-US" b="1" baseline="-25000" dirty="0">
              <a:solidFill>
                <a:srgbClr val="6B6BC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09" name="Line 54"/>
          <p:cNvSpPr>
            <a:spLocks noChangeShapeType="1"/>
          </p:cNvSpPr>
          <p:nvPr/>
        </p:nvSpPr>
        <p:spPr bwMode="auto">
          <a:xfrm flipV="1">
            <a:off x="3612789" y="5871660"/>
            <a:ext cx="213029" cy="469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82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4397</TotalTime>
  <Words>3516</Words>
  <Application>Microsoft Office PowerPoint</Application>
  <PresentationFormat>On-screen Show (4:3)</PresentationFormat>
  <Paragraphs>600</Paragraphs>
  <Slides>38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3_JLab_PowerPoint1</vt:lpstr>
      <vt:lpstr>Equation</vt:lpstr>
      <vt:lpstr>…quation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Alternate Approach Using the CEBAF Injector</vt:lpstr>
      <vt:lpstr>CEBAF Injector Modified for Polarized Positrons</vt:lpstr>
      <vt:lpstr>PowerPoint Presentation</vt:lpstr>
      <vt:lpstr>CEBAF Injector Modified for Positrons</vt:lpstr>
      <vt:lpstr>Positrons IN CEBAF</vt:lpstr>
      <vt:lpstr>PEPPo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JLEIC/CEBAF Positron Injector</vt:lpstr>
      <vt:lpstr>PowerPoint Presentation</vt:lpstr>
      <vt:lpstr>PowerPoint Presentation</vt:lpstr>
      <vt:lpstr>High Polarization Photocathode R&amp;D</vt:lpstr>
      <vt:lpstr>PowerPoint Presentation</vt:lpstr>
    </vt:vector>
  </TitlesOfParts>
  <Company>LPSC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 Voutier</dc:creator>
  <cp:lastModifiedBy>Mathew Poelker</cp:lastModifiedBy>
  <cp:revision>404</cp:revision>
  <cp:lastPrinted>2016-09-22T13:56:17Z</cp:lastPrinted>
  <dcterms:created xsi:type="dcterms:W3CDTF">2016-05-04T20:36:34Z</dcterms:created>
  <dcterms:modified xsi:type="dcterms:W3CDTF">2017-09-12T17:01:34Z</dcterms:modified>
</cp:coreProperties>
</file>