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0"/>
    <p:restoredTop sz="96405"/>
  </p:normalViewPr>
  <p:slideViewPr>
    <p:cSldViewPr snapToGrid="0">
      <p:cViewPr varScale="1">
        <p:scale>
          <a:sx n="117" d="100"/>
          <a:sy n="117" d="100"/>
        </p:scale>
        <p:origin x="18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6269-670C-FE84-7B25-48AF8F37E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62638-8EA8-723A-0653-010D42AED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8EED-2777-6E39-8E5F-C4B7ACBD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0FCB-9544-66D7-84F3-96AE6303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BE068-FD0C-93C2-6B40-A3227507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4F0E-8EA4-9EDD-BFF0-7BCA2720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FF55B-1C8A-5E9B-23ED-8D2919CAC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BEC46-007B-5088-E5D1-493D42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FF74D-E33F-D52B-3B8B-7F8F97BA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1489-EBB6-EF97-3692-1CF74049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D3DE9-F3AC-9727-0942-CBF2DE750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50151-F977-C714-50D3-2CDD2D465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AE37-542C-C299-A64A-18DCF0EE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4DF7C-2A9E-1797-8926-BBDE0A22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B6FF-717C-2D4B-AE81-65AB3F89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5DA2-B1E3-E745-50E6-4F254AC1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75AF-CB10-78F1-0602-7D9665B71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D33A-1A5C-5EF4-05E2-D480CC57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4903-7F5A-6C8C-6C93-05350275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F28D5-95DA-ED9E-4E0E-38F73631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CDC0-2F2B-1A7A-6D94-A4B1367F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C9FF5-3F9C-F56A-6BB2-12E17339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0E0EE-F7B3-E1C7-C0E9-1E251E2E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6767D-7CF8-14B7-C203-F6A2BB71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6F26-728E-CC40-1F49-2B09B843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A616-603F-FAEC-3F99-68457E6B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D341-D398-3099-4A6C-948B30AB6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2C8E0-C203-4724-CCE5-404ED8AE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1A8E9-133C-9CBD-8825-84537CC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8F692-A602-C327-D2F7-21537172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41A9-4165-F409-4B73-CF14019E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2312-6865-2B04-3EB2-43607815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2579-CB95-3147-2D80-E96240CE6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F2E7A-2096-A40A-78C9-FFD42A496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A9C60-58A7-8A66-4A1A-D1A1E48EA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F8093-EB78-132B-4A53-56296E15A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D7AFD-F8B3-0AFB-2745-63E4CDDC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EC00F-43FD-13BB-9755-9C45DDE3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A157C-5B7A-A039-73F4-90147FB7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7977-A4F7-3C35-CC33-CE2A2CF9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F9C8-A177-8783-C409-DF7B6BCE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F8E43-04E4-AE54-8054-9C9B3FB7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41271-5AA8-F4D7-2E43-BB97EC41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F067F-EE99-3F48-6862-AEFF0921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C3C51-F358-80C9-B9DF-CDA3D09A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1C68C-9C3E-4454-1434-CA754C41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5BDF1-96FB-98FB-838D-85FBA82F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4701-838D-6ADA-A4B8-33F125A1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2252E-732D-6928-FD26-3CA653E0B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3AB8A-F6A8-7064-7F9E-3666293D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3AD3B-E449-B3DF-E33B-36B09FB0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9A598-321B-43BF-C6CF-77582E3D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5C94-EEA5-CD05-9545-D11C3222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29B5-1150-2585-2940-3E9BBBCF0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0771D-B1A4-5119-3DE9-AC34570CF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E7D9-74F6-CC3D-9BE4-A77F877C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BA174-6C21-1751-B9B3-8D525F99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8AD50-32E6-6636-3E31-3F893CAE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EED0C-11B4-2890-0078-FFABE9EB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5422-6847-C4AE-2A7A-1BFA13DD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AA0B-7A8B-806F-D683-4D5F99DB9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BFA2-21BF-5F48-98A7-6A7AED02898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B0DC-6989-9E4D-A71A-019674031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3458-D1D9-AE5B-1E02-F5165427A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05B1-05A7-6C4B-8417-F7ACEAFA9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0F981-A23A-5245-77D6-BFAA6E9A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12" b="20207"/>
          <a:stretch/>
        </p:blipFill>
        <p:spPr>
          <a:xfrm>
            <a:off x="2444501" y="1305670"/>
            <a:ext cx="7772400" cy="211778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253AD1-92E3-7345-A489-7F14F2567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41400"/>
              </p:ext>
            </p:extLst>
          </p:nvPr>
        </p:nvGraphicFramePr>
        <p:xfrm>
          <a:off x="2964816" y="3423455"/>
          <a:ext cx="4727276" cy="3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69">
                  <a:extLst>
                    <a:ext uri="{9D8B030D-6E8A-4147-A177-3AD203B41FA5}">
                      <a16:colId xmlns:a16="http://schemas.microsoft.com/office/drawing/2014/main" val="2806148963"/>
                    </a:ext>
                  </a:extLst>
                </a:gridCol>
                <a:gridCol w="330746">
                  <a:extLst>
                    <a:ext uri="{9D8B030D-6E8A-4147-A177-3AD203B41FA5}">
                      <a16:colId xmlns:a16="http://schemas.microsoft.com/office/drawing/2014/main" val="2881367153"/>
                    </a:ext>
                  </a:extLst>
                </a:gridCol>
                <a:gridCol w="284672">
                  <a:extLst>
                    <a:ext uri="{9D8B030D-6E8A-4147-A177-3AD203B41FA5}">
                      <a16:colId xmlns:a16="http://schemas.microsoft.com/office/drawing/2014/main" val="946416468"/>
                    </a:ext>
                  </a:extLst>
                </a:gridCol>
                <a:gridCol w="322687">
                  <a:extLst>
                    <a:ext uri="{9D8B030D-6E8A-4147-A177-3AD203B41FA5}">
                      <a16:colId xmlns:a16="http://schemas.microsoft.com/office/drawing/2014/main" val="1306180138"/>
                    </a:ext>
                  </a:extLst>
                </a:gridCol>
                <a:gridCol w="310551">
                  <a:extLst>
                    <a:ext uri="{9D8B030D-6E8A-4147-A177-3AD203B41FA5}">
                      <a16:colId xmlns:a16="http://schemas.microsoft.com/office/drawing/2014/main" val="1289525458"/>
                    </a:ext>
                  </a:extLst>
                </a:gridCol>
                <a:gridCol w="310551">
                  <a:extLst>
                    <a:ext uri="{9D8B030D-6E8A-4147-A177-3AD203B41FA5}">
                      <a16:colId xmlns:a16="http://schemas.microsoft.com/office/drawing/2014/main" val="2846158294"/>
                    </a:ext>
                  </a:extLst>
                </a:gridCol>
                <a:gridCol w="301924">
                  <a:extLst>
                    <a:ext uri="{9D8B030D-6E8A-4147-A177-3AD203B41FA5}">
                      <a16:colId xmlns:a16="http://schemas.microsoft.com/office/drawing/2014/main" val="1007051681"/>
                    </a:ext>
                  </a:extLst>
                </a:gridCol>
                <a:gridCol w="301925">
                  <a:extLst>
                    <a:ext uri="{9D8B030D-6E8A-4147-A177-3AD203B41FA5}">
                      <a16:colId xmlns:a16="http://schemas.microsoft.com/office/drawing/2014/main" val="3817790830"/>
                    </a:ext>
                  </a:extLst>
                </a:gridCol>
                <a:gridCol w="310551">
                  <a:extLst>
                    <a:ext uri="{9D8B030D-6E8A-4147-A177-3AD203B41FA5}">
                      <a16:colId xmlns:a16="http://schemas.microsoft.com/office/drawing/2014/main" val="3734300162"/>
                    </a:ext>
                  </a:extLst>
                </a:gridCol>
                <a:gridCol w="301924">
                  <a:extLst>
                    <a:ext uri="{9D8B030D-6E8A-4147-A177-3AD203B41FA5}">
                      <a16:colId xmlns:a16="http://schemas.microsoft.com/office/drawing/2014/main" val="214559782"/>
                    </a:ext>
                  </a:extLst>
                </a:gridCol>
                <a:gridCol w="319178">
                  <a:extLst>
                    <a:ext uri="{9D8B030D-6E8A-4147-A177-3AD203B41FA5}">
                      <a16:colId xmlns:a16="http://schemas.microsoft.com/office/drawing/2014/main" val="1575170121"/>
                    </a:ext>
                  </a:extLst>
                </a:gridCol>
                <a:gridCol w="293298">
                  <a:extLst>
                    <a:ext uri="{9D8B030D-6E8A-4147-A177-3AD203B41FA5}">
                      <a16:colId xmlns:a16="http://schemas.microsoft.com/office/drawing/2014/main" val="2864860321"/>
                    </a:ext>
                  </a:extLst>
                </a:gridCol>
              </a:tblGrid>
              <a:tr h="231501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49118"/>
                  </a:ext>
                </a:extLst>
              </a:tr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Degrader LDRD (Amy)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057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PEPPo</a:t>
                      </a:r>
                      <a:r>
                        <a:rPr lang="en-US" sz="1000" dirty="0"/>
                        <a:t>-II LDRD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945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Sol. Tgt.(</a:t>
                      </a:r>
                      <a:r>
                        <a:rPr lang="en-US" sz="1000" dirty="0" err="1"/>
                        <a:t>Jlab</a:t>
                      </a:r>
                      <a:r>
                        <a:rPr lang="en-US" sz="1000" dirty="0"/>
                        <a:t>/</a:t>
                      </a:r>
                      <a:r>
                        <a:rPr lang="en-US" sz="1000" dirty="0" err="1"/>
                        <a:t>IJCLab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29351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Liq. </a:t>
                      </a:r>
                      <a:r>
                        <a:rPr lang="en-US" sz="1000" dirty="0" err="1"/>
                        <a:t>Tgt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Xelera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35398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Base Gun (Carlos)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920992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Adv. Gun (Mamun)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30538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Recover 10 MeV 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64288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 MeV e+ </a:t>
                      </a:r>
                      <a:r>
                        <a:rPr lang="en-US" sz="1000" dirty="0" err="1"/>
                        <a:t>prg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07052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 MeV e+ </a:t>
                      </a:r>
                      <a:r>
                        <a:rPr lang="en-US" sz="1000" dirty="0" err="1"/>
                        <a:t>prg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80852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LERF partner (LCLS-II)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26767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LERF partner (EIC)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04099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CC6315F0-3CD3-7F2F-4E5E-CEF34DC27CD8}"/>
              </a:ext>
            </a:extLst>
          </p:cNvPr>
          <p:cNvSpPr/>
          <p:nvPr/>
        </p:nvSpPr>
        <p:spPr>
          <a:xfrm>
            <a:off x="2619760" y="4238651"/>
            <a:ext cx="258792" cy="229960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5F0B6F0-E62A-6922-F822-10950D93FC5A}"/>
              </a:ext>
            </a:extLst>
          </p:cNvPr>
          <p:cNvSpPr/>
          <p:nvPr/>
        </p:nvSpPr>
        <p:spPr>
          <a:xfrm>
            <a:off x="2274704" y="3646714"/>
            <a:ext cx="258792" cy="794657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65C25-4EB0-F107-12A0-FA817BB315A1}"/>
              </a:ext>
            </a:extLst>
          </p:cNvPr>
          <p:cNvSpPr txBox="1"/>
          <p:nvPr/>
        </p:nvSpPr>
        <p:spPr>
          <a:xfrm>
            <a:off x="1323681" y="520378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LERF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48541-566D-A4CF-4320-06893D8DB23A}"/>
              </a:ext>
            </a:extLst>
          </p:cNvPr>
          <p:cNvSpPr txBox="1"/>
          <p:nvPr/>
        </p:nvSpPr>
        <p:spPr>
          <a:xfrm>
            <a:off x="840250" y="3869319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CEBAF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9DA46-F679-9727-11C1-527EC3AB86F5}"/>
              </a:ext>
            </a:extLst>
          </p:cNvPr>
          <p:cNvSpPr txBox="1"/>
          <p:nvPr/>
        </p:nvSpPr>
        <p:spPr>
          <a:xfrm>
            <a:off x="4105668" y="197678"/>
            <a:ext cx="4450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Positron R&amp;D 5 Year Plan:</a:t>
            </a:r>
          </a:p>
          <a:p>
            <a:pPr algn="ctr"/>
            <a:r>
              <a:rPr lang="en-US" sz="2400" i="1" dirty="0"/>
              <a:t>“Creating Value with Hardware”</a:t>
            </a:r>
          </a:p>
        </p:txBody>
      </p:sp>
    </p:spTree>
    <p:extLst>
      <p:ext uri="{BB962C8B-B14F-4D97-AF65-F5344CB8AC3E}">
        <p14:creationId xmlns:p14="http://schemas.microsoft.com/office/powerpoint/2010/main" val="183832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4C903-AE37-FCFA-F5FD-455693A5F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19235" r="-140" b="20075"/>
          <a:stretch/>
        </p:blipFill>
        <p:spPr>
          <a:xfrm>
            <a:off x="387984" y="849085"/>
            <a:ext cx="11416031" cy="532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DB7EE-D784-8116-A94C-B6CB264F016F}"/>
              </a:ext>
            </a:extLst>
          </p:cNvPr>
          <p:cNvSpPr txBox="1"/>
          <p:nvPr/>
        </p:nvSpPr>
        <p:spPr>
          <a:xfrm>
            <a:off x="4931227" y="162581"/>
            <a:ext cx="2329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PEPPo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II ???</a:t>
            </a:r>
          </a:p>
        </p:txBody>
      </p:sp>
    </p:spTree>
    <p:extLst>
      <p:ext uri="{BB962C8B-B14F-4D97-AF65-F5344CB8AC3E}">
        <p14:creationId xmlns:p14="http://schemas.microsoft.com/office/powerpoint/2010/main" val="6721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CAF4D-2D01-CB44-4E26-A8BE7672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7772400" cy="582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709C4-C6C0-234E-840F-B463D2A3F76F}"/>
              </a:ext>
            </a:extLst>
          </p:cNvPr>
          <p:cNvSpPr txBox="1"/>
          <p:nvPr/>
        </p:nvSpPr>
        <p:spPr>
          <a:xfrm>
            <a:off x="4376056" y="108152"/>
            <a:ext cx="4354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walk the tunnel…</a:t>
            </a:r>
          </a:p>
        </p:txBody>
      </p:sp>
    </p:spTree>
    <p:extLst>
      <p:ext uri="{BB962C8B-B14F-4D97-AF65-F5344CB8AC3E}">
        <p14:creationId xmlns:p14="http://schemas.microsoft.com/office/powerpoint/2010/main" val="52913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</Words>
  <Application>Microsoft Macintosh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</cp:revision>
  <dcterms:created xsi:type="dcterms:W3CDTF">2023-03-22T14:38:25Z</dcterms:created>
  <dcterms:modified xsi:type="dcterms:W3CDTF">2023-03-22T14:53:49Z</dcterms:modified>
</cp:coreProperties>
</file>