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258" r:id="rId2"/>
    <p:sldId id="415" r:id="rId3"/>
    <p:sldId id="443" r:id="rId4"/>
    <p:sldId id="439" r:id="rId5"/>
    <p:sldId id="437" r:id="rId6"/>
    <p:sldId id="446" r:id="rId7"/>
    <p:sldId id="452" r:id="rId8"/>
    <p:sldId id="453" r:id="rId9"/>
    <p:sldId id="459" r:id="rId10"/>
    <p:sldId id="454" r:id="rId11"/>
    <p:sldId id="455" r:id="rId12"/>
    <p:sldId id="447" r:id="rId13"/>
    <p:sldId id="449" r:id="rId14"/>
    <p:sldId id="458" r:id="rId15"/>
    <p:sldId id="433" r:id="rId16"/>
    <p:sldId id="444" r:id="rId17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8F1DB3"/>
    <a:srgbClr val="33CCCC"/>
    <a:srgbClr val="33CCFF"/>
    <a:srgbClr val="00FFFF"/>
    <a:srgbClr val="FF9900"/>
    <a:srgbClr val="3333CC"/>
    <a:srgbClr val="3366FF"/>
    <a:srgbClr val="0000FF"/>
    <a:srgbClr val="BF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3" autoAdjust="0"/>
    <p:restoredTop sz="86482" autoAdjust="0"/>
  </p:normalViewPr>
  <p:slideViewPr>
    <p:cSldViewPr snapToGrid="0">
      <p:cViewPr varScale="1">
        <p:scale>
          <a:sx n="74" d="100"/>
          <a:sy n="74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8" y="4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8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E05F9-F29D-4F1C-8D0D-49BEF7252C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4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8" y="4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8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8" y="8769653"/>
            <a:ext cx="3004819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5" tIns="46176" rIns="92355" bIns="461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D3DE7-FC57-4980-9591-3F478B9FE9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22960"/>
            <a:ext cx="9144000" cy="5520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777875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969" y="1260231"/>
            <a:ext cx="7772400" cy="1470025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Polarized Injector Status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678722" y="5494703"/>
            <a:ext cx="4050324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charset="0"/>
              </a:rPr>
              <a:t>QWeak Collaboration Meeting</a:t>
            </a:r>
            <a:endParaRPr lang="en-US" sz="1800" b="1" dirty="0">
              <a:latin typeface="Arial" charset="0"/>
            </a:endParaRPr>
          </a:p>
          <a:p>
            <a:pPr algn="ctr"/>
            <a:r>
              <a:rPr lang="en-US" sz="1800" b="1" dirty="0" smtClean="0">
                <a:latin typeface="Arial" charset="0"/>
              </a:rPr>
              <a:t>February 1, 2010</a:t>
            </a:r>
            <a:endParaRPr lang="en-US" sz="1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0938" y="2772507"/>
            <a:ext cx="731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P. Adderley, J. Clark, J. Grames, J. Hansknecht, M. Poelker,</a:t>
            </a:r>
          </a:p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M. Stutzman, R. Suleiman, K. Surles-Law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7" name="Picture 4" descr="CI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154" y="3698632"/>
            <a:ext cx="2928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92" y="84406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33CC"/>
                </a:solidFill>
                <a:latin typeface="+mn-lt"/>
              </a:rPr>
              <a:t>Region 1 Girder – “Spin Flipper”</a:t>
            </a:r>
            <a:endParaRPr lang="en-US" sz="1800" b="1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1026" name="Picture 2" descr="C:\Documents and Settings\grames\Desktop\PostBakeOuts\DSC08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07" y="1289540"/>
            <a:ext cx="6583680" cy="493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123" y="855785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January 27, 2010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5646" y="855785"/>
            <a:ext cx="567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33CC"/>
                </a:solidFill>
                <a:latin typeface="+mn-lt"/>
              </a:rPr>
              <a:t>Region 2 Girder – “A1/A2 + Horizontal Wien Filter</a:t>
            </a:r>
            <a:r>
              <a:rPr lang="en-US" sz="2000" dirty="0" smtClean="0">
                <a:latin typeface="Comic Sans MS" pitchFamily="66" charset="0"/>
              </a:rPr>
              <a:t>”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grames\Desktop\PostBakeOuts\DSC08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738" y="1330569"/>
            <a:ext cx="6583681" cy="4937760"/>
          </a:xfrm>
          <a:prstGeom prst="rect">
            <a:avLst/>
          </a:prstGeom>
          <a:noFill/>
        </p:spPr>
      </p:pic>
      <p:pic>
        <p:nvPicPr>
          <p:cNvPr id="1027" name="Picture 3" descr="M:\inj_group\Archive\INJTWF\Photos\QU_Assembly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277" y="1506416"/>
            <a:ext cx="3625035" cy="1767205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849924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January 27, 2010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Helicity Reversal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New Helicity Board installed on Nov 2, 2009</a:t>
            </a:r>
          </a:p>
          <a:p>
            <a:pPr marL="514350" lvl="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Features: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Transition to T-Settle will start 1 µs before all other signals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30-bit Pseudo-random Shift Register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Patterns: Toggle, Pair, Quartet, Octet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T-Settle: 10 µs – 1,000 µs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Clock: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Line-Locked: Helicity Reversal of 30 Hz, 120 Hz, or 240 Hz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Free: T-Stable of 400 µs – 1,000,000 µs</a:t>
            </a:r>
          </a:p>
          <a:p>
            <a:pPr marL="514350" lvl="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More Fiber Outputs: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Real Time Helicity: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Standard: Pockels Cell &amp; IAs</a:t>
            </a:r>
          </a:p>
          <a:p>
            <a:pPr marL="1314450" lvl="2" indent="-514350" eaLnBrk="0" hangingPunct="0">
              <a:buFont typeface="+mj-lt"/>
              <a:buAutoNum type="romanUcPeriod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Complementary: Helicity Magnets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20 MHz board internal clock</a:t>
            </a:r>
          </a:p>
          <a:p>
            <a:pPr marL="914400" lvl="1" indent="-514350" eaLnBrk="0" hangingPunct="0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Two outputs indicate current and previous helicity patterns to QWeak 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13997" y="1780855"/>
            <a:ext cx="4876800" cy="3657600"/>
          </a:xfrm>
          <a:prstGeom prst="rect">
            <a:avLst/>
          </a:prstGeom>
        </p:spPr>
      </p:pic>
      <p:pic>
        <p:nvPicPr>
          <p:cNvPr id="3" name="Picture 2" descr="IMG_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6193" y="1213956"/>
            <a:ext cx="4886325" cy="27432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08939" y="4290643"/>
          <a:ext cx="4887597" cy="180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809"/>
                <a:gridCol w="1136651"/>
                <a:gridCol w="1193483"/>
                <a:gridCol w="795654"/>
              </a:tblGrid>
              <a:tr h="4513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Experiment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Rate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Clock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Pattern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</a:tr>
              <a:tr h="4513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HAPPEx</a:t>
                      </a:r>
                      <a:r>
                        <a:rPr lang="en-US" sz="1200" baseline="0" dirty="0" smtClean="0">
                          <a:latin typeface="Arial" pitchFamily="34" charset="0"/>
                        </a:rPr>
                        <a:t> III &amp; PVDIS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30 Hz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Free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Quartet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4513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PREx (Preliminary)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240 Hz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Line-Locked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Octet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4513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QWeak (Preliminary)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1 kHz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Free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</a:rPr>
                        <a:t>Quartet</a:t>
                      </a:r>
                      <a:endParaRPr lang="en-US" sz="1200" dirty="0"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K021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8953" y="1137138"/>
            <a:ext cx="4876800" cy="3657600"/>
          </a:xfrm>
          <a:prstGeom prst="rect">
            <a:avLst/>
          </a:prstGeom>
        </p:spPr>
      </p:pic>
      <p:pic>
        <p:nvPicPr>
          <p:cNvPr id="5" name="Picture 4" descr="helboardQWe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5199"/>
            <a:ext cx="373888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8704" y="1459469"/>
            <a:ext cx="1060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9900"/>
                </a:solidFill>
                <a:latin typeface="+mn-lt"/>
              </a:rPr>
              <a:t>T_Settle</a:t>
            </a:r>
            <a:endParaRPr lang="en-US" sz="16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8704" y="2057343"/>
            <a:ext cx="11547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CCCC"/>
                </a:solidFill>
                <a:latin typeface="+mn-lt"/>
              </a:rPr>
              <a:t>Pair Sync</a:t>
            </a:r>
            <a:endParaRPr lang="en-US" sz="1600" b="1" dirty="0">
              <a:solidFill>
                <a:srgbClr val="33CC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8704" y="2666944"/>
            <a:ext cx="1060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F1DB3"/>
                </a:solidFill>
                <a:latin typeface="+mn-lt"/>
              </a:rPr>
              <a:t>Pat Sync</a:t>
            </a:r>
            <a:endParaRPr lang="en-US" sz="1600" b="1" dirty="0">
              <a:solidFill>
                <a:srgbClr val="8F1DB3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8704" y="3299991"/>
            <a:ext cx="1060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Del Hel</a:t>
            </a:r>
            <a:endParaRPr lang="en-US" sz="1600" b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QWeak New IA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Hardware to be installed in Feb 2010</a:t>
            </a: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 Commission during QWeak in May 2010</a:t>
            </a:r>
          </a:p>
        </p:txBody>
      </p:sp>
      <p:pic>
        <p:nvPicPr>
          <p:cNvPr id="4" name="Picture 3" descr="TEK024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431" y="2426677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8796" y="2772453"/>
            <a:ext cx="1060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9900"/>
                </a:solidFill>
                <a:latin typeface="+mn-lt"/>
              </a:rPr>
              <a:t>Pat Sync</a:t>
            </a:r>
            <a:endParaRPr lang="en-US" sz="16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073" y="4589531"/>
            <a:ext cx="1060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IA1</a:t>
            </a:r>
            <a:endParaRPr lang="en-US" sz="1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8797" y="3979931"/>
            <a:ext cx="1060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F1DB3"/>
                </a:solidFill>
                <a:latin typeface="+mn-lt"/>
              </a:rPr>
              <a:t>IA0</a:t>
            </a:r>
            <a:endParaRPr lang="en-US" sz="1600" b="1" dirty="0">
              <a:solidFill>
                <a:srgbClr val="8F1DB3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2242" y="3358608"/>
            <a:ext cx="1060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CCCC"/>
                </a:solidFill>
                <a:latin typeface="+mn-lt"/>
              </a:rPr>
              <a:t>HEL</a:t>
            </a:r>
            <a:endParaRPr lang="en-US" sz="1600" b="1" dirty="0">
              <a:solidFill>
                <a:srgbClr val="33CC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1"/>
            <a:ext cx="9144000" cy="556254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Coordinator: Suleiman</a:t>
            </a:r>
          </a:p>
          <a:p>
            <a:r>
              <a:rPr lang="en-US" dirty="0" smtClean="0"/>
              <a:t>Members: Poelker, Grames, Hansknecht, King, Carlini, Paschke, Ramsay</a:t>
            </a:r>
          </a:p>
          <a:p>
            <a:r>
              <a:rPr lang="en-US" dirty="0" smtClean="0"/>
              <a:t>Plan:</a:t>
            </a:r>
          </a:p>
          <a:p>
            <a:pPr marL="857250" lvl="1" indent="-400050">
              <a:buFont typeface="Wingdings" pitchFamily="2" charset="2"/>
              <a:buChar char="Ø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Higher Voltage: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Gun: Feb 2010, Test Cave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CEBAF Beamline: May 2010</a:t>
            </a: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Electron Polarization Reversal: Commission at 100 kV during PREx, &gt;100 kV in May 2010</a:t>
            </a: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New Helicity Board: Commission during PREx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smtClean="0">
                <a:solidFill>
                  <a:schemeClr val="tx1"/>
                </a:solidFill>
              </a:rPr>
              <a:t>QWeak Reversal Rate: May 2010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800" dirty="0" smtClean="0">
                <a:solidFill>
                  <a:schemeClr val="tx1"/>
                </a:solidFill>
              </a:rPr>
              <a:t>QWeak Pattern: May 2010</a:t>
            </a:r>
          </a:p>
          <a:p>
            <a:pPr marL="857250" lvl="1" indent="-4000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New IA (Charge Feedback): May 2010 (need analysis support)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 &amp; Optimization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Inverted Gun &amp; Higher Voltage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Electron Polarization Reversal</a:t>
            </a:r>
          </a:p>
          <a:p>
            <a:endParaRPr lang="en-US" dirty="0" smtClean="0"/>
          </a:p>
          <a:p>
            <a:r>
              <a:rPr lang="en-US" dirty="0" smtClean="0"/>
              <a:t>Fast Helicity Reversal &amp; New Helicity Board</a:t>
            </a:r>
          </a:p>
          <a:p>
            <a:endParaRPr lang="en-US" dirty="0" smtClean="0"/>
          </a:p>
          <a:p>
            <a:r>
              <a:rPr lang="en-US" dirty="0" smtClean="0"/>
              <a:t>New QWeak IA Electronics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Injector Commissioning &amp; Optimization for QWeak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1"/>
            <a:ext cx="9144000" cy="5562543"/>
          </a:xfrm>
        </p:spPr>
        <p:txBody>
          <a:bodyPr/>
          <a:lstStyle/>
          <a:p>
            <a:pPr marL="176213" indent="-176213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First Inverted Gun (with Stainless Steel electrode) installed at CEBAF, operational since July 23, 2009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Running at 100 kV.  Conditioned to 110 kV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Lifetime about 75 C at 130 µA average current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2 weeks between spot moves, 2-3 months between heat/activations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HAPPEx-III, PVDIS, and PREx: 100 kV. QWeak: &gt; 100 kV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Maximum possible Gun Voltage is 150 kV (limited by Safety System and HV Power Supply)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Gun at CEBAF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4105" y="1031630"/>
            <a:ext cx="6827520" cy="51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14811"/>
            <a:ext cx="9144000" cy="5562543"/>
          </a:xfrm>
        </p:spPr>
        <p:txBody>
          <a:bodyPr/>
          <a:lstStyle/>
          <a:p>
            <a:pPr marL="176213" indent="-176213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Second Inverted Gun (with Nb electrode) installed at Test Cave by in November 2009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Conditioned to 150 kV (no vacuum activities, small FE)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Measured lifetime at 100 kV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Will measure lifetime at 140 kV this week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Reminder: still need to test the CEBAF injector up to 150 keV for compatibility with higher voltage gun, mainly warm RF: PreBuncher, Chopper, Buncher, Capture.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Gun at Test Cave &amp; Higher Voltage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DR_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03885" y="2074616"/>
            <a:ext cx="5212081" cy="2926080"/>
          </a:xfr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26523" y="1174261"/>
          <a:ext cx="4724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 (kV)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 (pA)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(mR/h)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988403"/>
            <a:ext cx="8991599" cy="30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209800" y="3276600"/>
            <a:ext cx="533400" cy="1524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924800" y="3174178"/>
            <a:ext cx="3810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409406" y="3325784"/>
            <a:ext cx="457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05800" y="4317178"/>
            <a:ext cx="381000" cy="3048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409406" y="4392584"/>
            <a:ext cx="457200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858794" y="3325784"/>
            <a:ext cx="457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860382" y="4468784"/>
            <a:ext cx="457200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16200000">
            <a:off x="7555523" y="1711569"/>
            <a:ext cx="228600" cy="5334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16200000">
            <a:off x="4747846" y="1365738"/>
            <a:ext cx="228600" cy="12954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95305" y="973016"/>
            <a:ext cx="2489657" cy="830997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latin typeface="+mn-lt"/>
              </a:rPr>
              <a:t>“Spin Flipper”</a:t>
            </a:r>
          </a:p>
          <a:p>
            <a:pPr algn="ctr"/>
            <a:r>
              <a:rPr lang="en-US" sz="1600" dirty="0" smtClean="0">
                <a:latin typeface="+mn-lt"/>
              </a:rPr>
              <a:t>Vertical Wien = 90 deg</a:t>
            </a:r>
          </a:p>
          <a:p>
            <a:pPr algn="ctr"/>
            <a:r>
              <a:rPr lang="en-US" sz="1600" dirty="0" smtClean="0">
                <a:latin typeface="+mn-lt"/>
              </a:rPr>
              <a:t>Two Solenoids = ±90 deg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0007" y="973015"/>
            <a:ext cx="2969083" cy="584775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latin typeface="+mn-lt"/>
              </a:rPr>
              <a:t>“Longitudinal Polarization”</a:t>
            </a:r>
          </a:p>
          <a:p>
            <a:pPr algn="ctr"/>
            <a:r>
              <a:rPr lang="en-US" sz="1600" dirty="0" smtClean="0">
                <a:latin typeface="+mn-lt"/>
              </a:rPr>
              <a:t>Horizontal Wien = {-90 … +90}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4876800" y="3429000"/>
            <a:ext cx="228600" cy="228600"/>
            <a:chOff x="4495800" y="914400"/>
            <a:chExt cx="228600" cy="228600"/>
          </a:xfrm>
          <a:solidFill>
            <a:schemeClr val="bg2"/>
          </a:solidFill>
        </p:grpSpPr>
        <p:sp>
          <p:nvSpPr>
            <p:cNvPr id="27" name="Oval 26"/>
            <p:cNvSpPr/>
            <p:nvPr/>
          </p:nvSpPr>
          <p:spPr>
            <a:xfrm>
              <a:off x="4495800" y="914400"/>
              <a:ext cx="228600" cy="228600"/>
            </a:xfrm>
            <a:prstGeom prst="ellipse">
              <a:avLst/>
            </a:prstGeom>
            <a:grp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2000" y="990600"/>
              <a:ext cx="76200" cy="76200"/>
            </a:xfrm>
            <a:prstGeom prst="ellipse">
              <a:avLst/>
            </a:prstGeom>
            <a:grp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410200" y="3707578"/>
            <a:ext cx="152400" cy="3048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3707578"/>
            <a:ext cx="152400" cy="3048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95800" y="3783778"/>
            <a:ext cx="381000" cy="1524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67600" y="3783778"/>
            <a:ext cx="381000" cy="15240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657600" y="3581400"/>
            <a:ext cx="609600" cy="158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5"/>
          <p:cNvGrpSpPr/>
          <p:nvPr/>
        </p:nvGrpSpPr>
        <p:grpSpPr>
          <a:xfrm>
            <a:off x="1951892" y="5234354"/>
            <a:ext cx="2743200" cy="990600"/>
            <a:chOff x="990600" y="5334000"/>
            <a:chExt cx="2743200" cy="9906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219200" y="5791200"/>
              <a:ext cx="381000" cy="1588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219200" y="6170612"/>
              <a:ext cx="381000" cy="1588"/>
            </a:xfrm>
            <a:prstGeom prst="straightConnector1">
              <a:avLst/>
            </a:prstGeom>
            <a:noFill/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04999" y="5650468"/>
              <a:ext cx="155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FLIP - LEFT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5334000"/>
              <a:ext cx="27432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0" y="59552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  <a:latin typeface="+mn-lt"/>
                </a:rPr>
                <a:t>FLIP - RIGHT</a:t>
              </a:r>
              <a:endParaRPr lang="en-US" sz="1800" dirty="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219200" y="5474732"/>
              <a:ext cx="381000" cy="1588"/>
            </a:xfrm>
            <a:prstGeom prst="straightConnector1">
              <a:avLst/>
            </a:prstGeom>
            <a:noFill/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904999" y="5334000"/>
              <a:ext cx="155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70C0"/>
                  </a:solidFill>
                  <a:latin typeface="+mn-lt"/>
                </a:rPr>
                <a:t>From Gun</a:t>
              </a:r>
              <a:endParaRPr lang="en-US" sz="1800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/>
              <a:t>Electron Polarization Reversal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154" y="1691249"/>
          <a:ext cx="86106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908"/>
                <a:gridCol w="1939324"/>
                <a:gridCol w="2094470"/>
                <a:gridCol w="20168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4</a:t>
                      </a:r>
                      <a:r>
                        <a:rPr lang="en-US" sz="1400" b="0" baseline="0" dirty="0" smtClean="0">
                          <a:latin typeface="+mn-lt"/>
                        </a:rPr>
                        <a:t> Most Important Configurations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Vertical Wien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(MWF1I04)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Two Solenoids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(MFG1I04A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/B)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Horizontal Wien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(MWF0I02)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FLIP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(old method)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+43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VERTICAL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POL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deg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FLIP - LEFT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-47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FLIP - RIGHT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+90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-47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4658360" y="-578728"/>
            <a:ext cx="284480" cy="3962400"/>
          </a:xfrm>
          <a:prstGeom prst="rightBrace">
            <a:avLst>
              <a:gd name="adj1" fmla="val 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682914" y="423595"/>
            <a:ext cx="284480" cy="1981200"/>
          </a:xfrm>
          <a:prstGeom prst="rightBrace">
            <a:avLst>
              <a:gd name="adj1" fmla="val 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85578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+mn-lt"/>
              </a:rPr>
              <a:t>Spin Flipper = Wien + Solenoid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867453"/>
            <a:ext cx="19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+mn-lt"/>
              </a:rPr>
              <a:t>Long. Pol = Wien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894" y="4153939"/>
            <a:ext cx="73452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Some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facts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…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“Spin Flipping” is accomplished without changing Wien filters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Vertical Polarization is a “subset” of “Spin Flipper” operation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“Old Method” achieved by turning Vertical Wien off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Ability to uniquely define spin in 4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π</a:t>
            </a:r>
            <a:endParaRPr lang="en-US" sz="20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inj_group\Archive\INJTWF\WienCalc\CEBAF_W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677" y="1389185"/>
            <a:ext cx="6526258" cy="493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3061" y="930459"/>
            <a:ext cx="754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  <a:latin typeface="+mn-lt"/>
              </a:rPr>
              <a:t>Functionality of spin controls – operate to 140 keV</a:t>
            </a:r>
            <a:endParaRPr lang="en-US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2078" y="1674728"/>
            <a:ext cx="767198" cy="138499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150 keV</a:t>
            </a:r>
          </a:p>
          <a:p>
            <a:r>
              <a:rPr lang="en-US" sz="1400" dirty="0" smtClean="0">
                <a:solidFill>
                  <a:srgbClr val="00FFFF"/>
                </a:solidFill>
              </a:rPr>
              <a:t>140 keV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130 keV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120 keV</a:t>
            </a:r>
          </a:p>
          <a:p>
            <a:r>
              <a:rPr lang="en-US" sz="1400" dirty="0" smtClean="0">
                <a:solidFill>
                  <a:srgbClr val="59F62E"/>
                </a:solidFill>
              </a:rPr>
              <a:t>110 keV</a:t>
            </a:r>
          </a:p>
          <a:p>
            <a:r>
              <a:rPr lang="en-US" sz="1400" dirty="0" smtClean="0"/>
              <a:t>100 keV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SA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8964</TotalTime>
  <Words>717</Words>
  <Application>Microsoft Office PowerPoint</Application>
  <PresentationFormat>On-screen Show (4:3)</PresentationFormat>
  <Paragraphs>164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JSA</vt:lpstr>
      <vt:lpstr>Polarized Injector Status </vt:lpstr>
      <vt:lpstr>Outline</vt:lpstr>
      <vt:lpstr>Inverted Gun at CEBAF</vt:lpstr>
      <vt:lpstr>PowerPoint Presentation</vt:lpstr>
      <vt:lpstr>Inverted Gun at Test Cave &amp; Higher Voltage</vt:lpstr>
      <vt:lpstr>PowerPoint Presentation</vt:lpstr>
      <vt:lpstr>Electron Polarization Reversal</vt:lpstr>
      <vt:lpstr>PowerPoint Presentation</vt:lpstr>
      <vt:lpstr>PowerPoint Presentation</vt:lpstr>
      <vt:lpstr>PowerPoint Presentation</vt:lpstr>
      <vt:lpstr>PowerPoint Presentation</vt:lpstr>
      <vt:lpstr>Fast Helicity Reversal</vt:lpstr>
      <vt:lpstr>PowerPoint Presentation</vt:lpstr>
      <vt:lpstr>PowerPoint Presentation</vt:lpstr>
      <vt:lpstr>QWeak New IA Electronics</vt:lpstr>
      <vt:lpstr>Injector Commissioning &amp; Optimization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sthomas</dc:creator>
  <cp:lastModifiedBy>traveluser</cp:lastModifiedBy>
  <cp:revision>481</cp:revision>
  <dcterms:created xsi:type="dcterms:W3CDTF">2007-01-08T14:19:28Z</dcterms:created>
  <dcterms:modified xsi:type="dcterms:W3CDTF">2014-06-01T16:45:31Z</dcterms:modified>
</cp:coreProperties>
</file>