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56"/>
  </p:notesMasterIdLst>
  <p:handoutMasterIdLst>
    <p:handoutMasterId r:id="rId57"/>
  </p:handoutMasterIdLst>
  <p:sldIdLst>
    <p:sldId id="578" r:id="rId2"/>
    <p:sldId id="660" r:id="rId3"/>
    <p:sldId id="724" r:id="rId4"/>
    <p:sldId id="685" r:id="rId5"/>
    <p:sldId id="746" r:id="rId6"/>
    <p:sldId id="659" r:id="rId7"/>
    <p:sldId id="729" r:id="rId8"/>
    <p:sldId id="761" r:id="rId9"/>
    <p:sldId id="735" r:id="rId10"/>
    <p:sldId id="720" r:id="rId11"/>
    <p:sldId id="743" r:id="rId12"/>
    <p:sldId id="764" r:id="rId13"/>
    <p:sldId id="736" r:id="rId14"/>
    <p:sldId id="779" r:id="rId15"/>
    <p:sldId id="778" r:id="rId16"/>
    <p:sldId id="780" r:id="rId17"/>
    <p:sldId id="732" r:id="rId18"/>
    <p:sldId id="781" r:id="rId19"/>
    <p:sldId id="768" r:id="rId20"/>
    <p:sldId id="688" r:id="rId21"/>
    <p:sldId id="753" r:id="rId22"/>
    <p:sldId id="763" r:id="rId23"/>
    <p:sldId id="773" r:id="rId24"/>
    <p:sldId id="738" r:id="rId25"/>
    <p:sldId id="739" r:id="rId26"/>
    <p:sldId id="769" r:id="rId27"/>
    <p:sldId id="782" r:id="rId28"/>
    <p:sldId id="776" r:id="rId29"/>
    <p:sldId id="771" r:id="rId30"/>
    <p:sldId id="772" r:id="rId31"/>
    <p:sldId id="783" r:id="rId32"/>
    <p:sldId id="709" r:id="rId33"/>
    <p:sldId id="573" r:id="rId34"/>
    <p:sldId id="774" r:id="rId35"/>
    <p:sldId id="622" r:id="rId36"/>
    <p:sldId id="762" r:id="rId37"/>
    <p:sldId id="748" r:id="rId38"/>
    <p:sldId id="765" r:id="rId39"/>
    <p:sldId id="711" r:id="rId40"/>
    <p:sldId id="704" r:id="rId41"/>
    <p:sldId id="745" r:id="rId42"/>
    <p:sldId id="665" r:id="rId43"/>
    <p:sldId id="698" r:id="rId44"/>
    <p:sldId id="728" r:id="rId45"/>
    <p:sldId id="742" r:id="rId46"/>
    <p:sldId id="733" r:id="rId47"/>
    <p:sldId id="744" r:id="rId48"/>
    <p:sldId id="708" r:id="rId49"/>
    <p:sldId id="755" r:id="rId50"/>
    <p:sldId id="701" r:id="rId51"/>
    <p:sldId id="749" r:id="rId52"/>
    <p:sldId id="750" r:id="rId53"/>
    <p:sldId id="751" r:id="rId54"/>
    <p:sldId id="752" r:id="rId55"/>
  </p:sldIdLst>
  <p:sldSz cx="9144000" cy="6858000" type="letter"/>
  <p:notesSz cx="7023100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333399"/>
    <a:srgbClr val="FFFF00"/>
    <a:srgbClr val="9BFFC8"/>
    <a:srgbClr val="CC00CC"/>
    <a:srgbClr val="00CC00"/>
    <a:srgbClr val="F64B16"/>
    <a:srgbClr val="CC6600"/>
    <a:srgbClr val="95E3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12" autoAdjust="0"/>
    <p:restoredTop sz="96154" autoAdjust="0"/>
  </p:normalViewPr>
  <p:slideViewPr>
    <p:cSldViewPr snapToGrid="0">
      <p:cViewPr varScale="1">
        <p:scale>
          <a:sx n="101" d="100"/>
          <a:sy n="101" d="100"/>
        </p:scale>
        <p:origin x="-1272" y="-102"/>
      </p:cViewPr>
      <p:guideLst>
        <p:guide orient="horz" pos="2168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9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563022" y="8921553"/>
            <a:ext cx="416184" cy="275908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124585" tIns="60655" rIns="124585" bIns="60655" anchor="ctr">
            <a:spAutoFit/>
          </a:bodyPr>
          <a:lstStyle/>
          <a:p>
            <a:pPr algn="r" defTabSz="1255897" eaLnBrk="0" hangingPunct="0">
              <a:defRPr/>
            </a:pPr>
            <a:fld id="{D774CB0F-5FCA-4BFC-A136-0CE8D2EAECBA}" type="slidenum">
              <a:rPr lang="en-US" altLang="en-US" sz="1000" b="0">
                <a:latin typeface="Arial" charset="0"/>
              </a:rPr>
              <a:pPr algn="r" defTabSz="1255897" eaLnBrk="0" hangingPunct="0">
                <a:defRPr/>
              </a:pPr>
              <a:t>‹#›</a:t>
            </a:fld>
            <a:endParaRPr lang="en-US" altLang="en-US" sz="1000" b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8279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040" y="4420906"/>
            <a:ext cx="5147022" cy="4188058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vert="horz" wrap="square" lIns="124585" tIns="60655" rIns="124585" bIns="606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notes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16387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3800" y="704850"/>
            <a:ext cx="4640263" cy="3479800"/>
          </a:xfrm>
          <a:prstGeom prst="rect">
            <a:avLst/>
          </a:prstGeom>
          <a:noFill/>
          <a:ln w="12699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387445" y="8843406"/>
            <a:ext cx="591761" cy="446556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124585" tIns="60655" rIns="124585" bIns="60655" anchor="ctr">
            <a:spAutoFit/>
          </a:bodyPr>
          <a:lstStyle/>
          <a:p>
            <a:pPr algn="r" defTabSz="1255897" eaLnBrk="0" hangingPunct="0">
              <a:defRPr/>
            </a:pPr>
            <a:fld id="{1ACC25ED-5647-48D5-A6AF-F5C814C2E9A5}" type="slidenum">
              <a:rPr lang="en-US" altLang="en-US" sz="2100" b="0">
                <a:latin typeface="Arial" charset="0"/>
              </a:rPr>
              <a:pPr algn="r" defTabSz="1255897" eaLnBrk="0" hangingPunct="0">
                <a:defRPr/>
              </a:pPr>
              <a:t>‹#›</a:t>
            </a:fld>
            <a:endParaRPr lang="en-US" altLang="en-US" sz="2100" b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4979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8013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6025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4038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2050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17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RW=Roy Whitney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RW=Roy Whitney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lIns="93324" tIns="46662" rIns="93324" bIns="46662"/>
          <a:lstStyle/>
          <a:p>
            <a:fld id="{0FE1DE24-5F93-414B-B4BB-D5F834695149}" type="slidenum">
              <a:rPr lang="en-US" smtClean="0"/>
              <a:t>42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838200"/>
            <a:ext cx="4038600" cy="5287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038600" cy="5287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48078"/>
            <a:ext cx="2895600" cy="27339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128773" y="6448078"/>
            <a:ext cx="1927817" cy="27339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62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i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  <a:lvl2pPr>
              <a:defRPr>
                <a:solidFill>
                  <a:srgbClr val="333399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rgbClr val="CC6600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38200"/>
            <a:ext cx="4038600" cy="5287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038600" cy="5287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838200"/>
            <a:ext cx="82296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92580" name="Line 4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5715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792582" name="Line 6"/>
          <p:cNvSpPr>
            <a:spLocks noChangeShapeType="1"/>
          </p:cNvSpPr>
          <p:nvPr/>
        </p:nvSpPr>
        <p:spPr bwMode="auto">
          <a:xfrm>
            <a:off x="0" y="6500813"/>
            <a:ext cx="9140825" cy="0"/>
          </a:xfrm>
          <a:prstGeom prst="line">
            <a:avLst/>
          </a:prstGeom>
          <a:noFill/>
          <a:ln w="92075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792584" name="Rectangle 8"/>
          <p:cNvSpPr>
            <a:spLocks noChangeArrowheads="1"/>
          </p:cNvSpPr>
          <p:nvPr/>
        </p:nvSpPr>
        <p:spPr bwMode="auto">
          <a:xfrm>
            <a:off x="2838450" y="6383338"/>
            <a:ext cx="3871913" cy="1698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1400" dirty="0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200" dirty="0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  <p:pic>
        <p:nvPicPr>
          <p:cNvPr id="1031" name="Picture 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339013" y="6249988"/>
            <a:ext cx="16129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2586" name="Rectangle 10"/>
          <p:cNvSpPr>
            <a:spLocks noChangeArrowheads="1"/>
          </p:cNvSpPr>
          <p:nvPr/>
        </p:nvSpPr>
        <p:spPr bwMode="auto">
          <a:xfrm>
            <a:off x="6783388" y="6411913"/>
            <a:ext cx="4286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altLang="en-US" sz="500" dirty="0">
                <a:solidFill>
                  <a:schemeClr val="bg1"/>
                </a:solidFill>
                <a:latin typeface="Arial" charset="0"/>
              </a:rPr>
              <a:t>Page </a:t>
            </a:r>
            <a:fld id="{3050022C-F9B5-45F7-A188-EE5A6EFA3927}" type="slidenum">
              <a:rPr lang="en-US" altLang="en-US" sz="500">
                <a:solidFill>
                  <a:schemeClr val="bg1"/>
                </a:solidFill>
                <a:latin typeface="Arial" charset="0"/>
              </a:rPr>
              <a:pPr algn="ctr" eaLnBrk="0" hangingPunct="0">
                <a:defRPr/>
              </a:pPr>
              <a:t>‹#›</a:t>
            </a:fld>
            <a:endParaRPr lang="en-US" sz="5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92587" name="Rectangle 11"/>
          <p:cNvSpPr>
            <a:spLocks noChangeArrowheads="1"/>
          </p:cNvSpPr>
          <p:nvPr/>
        </p:nvSpPr>
        <p:spPr bwMode="auto">
          <a:xfrm>
            <a:off x="3773073" y="6655607"/>
            <a:ext cx="1793227" cy="123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1000" dirty="0" smtClean="0">
                <a:latin typeface="Century Schoolbook" pitchFamily="18" charset="0"/>
              </a:rPr>
              <a:t>UITF Progress meeting</a:t>
            </a:r>
            <a:endParaRPr lang="en-US" sz="1000" dirty="0">
              <a:latin typeface="Century Schoolbook" pitchFamily="18" charset="0"/>
            </a:endParaRPr>
          </a:p>
        </p:txBody>
      </p:sp>
      <p:pic>
        <p:nvPicPr>
          <p:cNvPr id="1034" name="Picture 12" descr="NP-logo-Nl copy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28600" y="6172200"/>
            <a:ext cx="12192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614488" y="6205538"/>
            <a:ext cx="976312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1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  <p:sldLayoutId id="2147483652" r:id="rId12"/>
    <p:sldLayoutId id="2147483651" r:id="rId13"/>
    <p:sldLayoutId id="2147483664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FF0000"/>
          </a:solidFill>
          <a:latin typeface="+mn-lt"/>
          <a:ea typeface="+mn-ea"/>
          <a:cs typeface="+mn-cs"/>
        </a:defRPr>
      </a:lvl1pPr>
      <a:lvl2pPr marL="576263" indent="-233363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rgbClr val="333399"/>
          </a:solidFill>
          <a:latin typeface="+mn-lt"/>
        </a:defRPr>
      </a:lvl2pPr>
      <a:lvl3pPr marL="919163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rgbClr val="00B050"/>
          </a:solidFill>
          <a:latin typeface="+mn-lt"/>
        </a:defRPr>
      </a:lvl3pPr>
      <a:lvl4pPr marL="1262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7030A0"/>
          </a:solidFill>
          <a:latin typeface="+mn-lt"/>
        </a:defRPr>
      </a:lvl4pPr>
      <a:lvl5pPr marL="160496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7030A0"/>
          </a:solidFill>
          <a:latin typeface="+mn-lt"/>
        </a:defRPr>
      </a:lvl5pPr>
      <a:lvl6pPr marL="20621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5193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29765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4337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6569" y="1"/>
            <a:ext cx="8328338" cy="708337"/>
          </a:xfrm>
        </p:spPr>
        <p:txBody>
          <a:bodyPr/>
          <a:lstStyle/>
          <a:p>
            <a:pPr eaLnBrk="1" hangingPunct="1"/>
            <a:r>
              <a:rPr lang="en-US" smtClean="0"/>
              <a:t>UITF Project Status Meeting </a:t>
            </a:r>
            <a:endParaRPr lang="en-US" dirty="0" smtClean="0"/>
          </a:p>
        </p:txBody>
      </p:sp>
      <p:sp>
        <p:nvSpPr>
          <p:cNvPr id="8" name="Rectangle 7"/>
          <p:cNvSpPr/>
          <p:nvPr/>
        </p:nvSpPr>
        <p:spPr bwMode="auto">
          <a:xfrm>
            <a:off x="-1" y="775854"/>
            <a:ext cx="2729345" cy="9144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432612" y="1711964"/>
            <a:ext cx="6400800" cy="1752600"/>
          </a:xfrm>
        </p:spPr>
        <p:txBody>
          <a:bodyPr/>
          <a:lstStyle/>
          <a:p>
            <a:r>
              <a:rPr lang="en-US" b="0" dirty="0" smtClean="0">
                <a:solidFill>
                  <a:schemeClr val="tx1"/>
                </a:solidFill>
              </a:rPr>
              <a:t>Matt </a:t>
            </a:r>
            <a:r>
              <a:rPr lang="en-US" b="0" dirty="0" err="1" smtClean="0">
                <a:solidFill>
                  <a:schemeClr val="tx1"/>
                </a:solidFill>
              </a:rPr>
              <a:t>Poelker</a:t>
            </a:r>
            <a:r>
              <a:rPr lang="en-US" b="0" dirty="0" smtClean="0">
                <a:solidFill>
                  <a:schemeClr val="tx1"/>
                </a:solidFill>
              </a:rPr>
              <a:t> </a:t>
            </a:r>
          </a:p>
          <a:p>
            <a:endParaRPr lang="en-US" b="0" dirty="0" smtClean="0">
              <a:solidFill>
                <a:schemeClr val="tx1"/>
              </a:solidFill>
            </a:endParaRPr>
          </a:p>
          <a:p>
            <a:r>
              <a:rPr lang="en-US" b="0" dirty="0" smtClean="0">
                <a:solidFill>
                  <a:schemeClr val="tx1"/>
                </a:solidFill>
              </a:rPr>
              <a:t>October 20, </a:t>
            </a:r>
            <a:r>
              <a:rPr lang="en-US" b="0" dirty="0" smtClean="0">
                <a:solidFill>
                  <a:schemeClr val="tx1"/>
                </a:solidFill>
              </a:rPr>
              <a:t>2016</a:t>
            </a:r>
          </a:p>
          <a:p>
            <a:endParaRPr lang="en-US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2708" y="7937"/>
            <a:ext cx="7237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Status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Electronics and Software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imap://mail%2Ejlab%2Eorg@mail:993/fetch%3EUID%3E/INBOX%3E144656?part=1.2&amp;type=image/jpeg&amp;filename=shielding%20orth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5575" y="4657396"/>
            <a:ext cx="5770743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Current monitoring, </a:t>
            </a:r>
            <a:r>
              <a:rPr lang="en-US" sz="2800" dirty="0" smtClean="0"/>
              <a:t>ion pump power supplies, gun HV power supply, magnet racks</a:t>
            </a:r>
            <a:endParaRPr lang="en-US" sz="2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2134" y="1275902"/>
            <a:ext cx="3726729" cy="27950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415" y="4657396"/>
            <a:ext cx="2450300" cy="1837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5105" y="1275901"/>
            <a:ext cx="3726729" cy="27950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0253" y="1274335"/>
            <a:ext cx="3728519" cy="279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3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7303" y="0"/>
            <a:ext cx="4160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Status Operations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imap://mail%2Ejlab%2Eorg@mail:993/fetch%3EUID%3E/INBOX%3E144656?part=1.2&amp;type=image/jpeg&amp;filename=shielding%20orth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37834" y="841159"/>
            <a:ext cx="47449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Software requests are coming in: Magnets, Gun HV power supply, RF controls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But many more required: viewers, video, valves, current monitoring, laser controls, etc.,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" t="15808" r="-1471" b="7598"/>
          <a:stretch/>
        </p:blipFill>
        <p:spPr>
          <a:xfrm>
            <a:off x="4287061" y="3389809"/>
            <a:ext cx="4737463" cy="2721429"/>
          </a:xfrm>
          <a:prstGeom prst="rect">
            <a:avLst/>
          </a:prstGeom>
        </p:spPr>
      </p:pic>
      <p:pic>
        <p:nvPicPr>
          <p:cNvPr id="5122" name="Picture 2" descr="C:\Users\poelker\AppData\Local\Temp\UITFtrim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69628"/>
            <a:ext cx="3794890" cy="544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0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407"/>
            <a:ext cx="9144000" cy="25806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9061"/>
            <a:ext cx="9144000" cy="308044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3796937" y="4491381"/>
            <a:ext cx="775063" cy="75786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5424588" y="4563069"/>
            <a:ext cx="617994" cy="61449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4458" y="28019"/>
            <a:ext cx="258173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keV</a:t>
            </a:r>
            <a:r>
              <a:rPr lang="en-US" dirty="0" smtClean="0"/>
              <a:t> beamline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 bwMode="auto">
          <a:xfrm>
            <a:off x="6287184" y="4345488"/>
            <a:ext cx="345987" cy="3451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2238823" y="4772795"/>
            <a:ext cx="249854" cy="27804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63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imap://mail%2Ejlab%2Eorg@mail:993/fetch%3EUID%3E/INBOX%3E125647?part=1.4&amp;type=image/jpeg&amp;filename=IMG_05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imap://mail%2Ejlab%2Eorg@mail:993/fetch%3EUID%3E/INBOX%3E125647?part=1.4&amp;type=image/jpeg&amp;filename=IMG_051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7381" y="4407768"/>
            <a:ext cx="8969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Gun </a:t>
            </a:r>
            <a:r>
              <a:rPr lang="en-US" sz="2000" dirty="0" smtClean="0">
                <a:latin typeface="+mn-lt"/>
              </a:rPr>
              <a:t>vacuum 2x10</a:t>
            </a:r>
            <a:r>
              <a:rPr lang="en-US" sz="2000" baseline="30000" dirty="0" smtClean="0">
                <a:latin typeface="+mn-lt"/>
              </a:rPr>
              <a:t>-12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Torr</a:t>
            </a:r>
            <a:r>
              <a:rPr lang="en-US" sz="2000" dirty="0" smtClean="0">
                <a:latin typeface="+mn-lt"/>
              </a:rPr>
              <a:t> (very good)</a:t>
            </a:r>
            <a:endParaRPr lang="en-US" sz="2000" dirty="0" smtClean="0">
              <a:latin typeface="+mn-lt"/>
            </a:endParaRP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Waiting </a:t>
            </a:r>
            <a:r>
              <a:rPr lang="en-US" sz="2000" dirty="0" smtClean="0">
                <a:latin typeface="+mn-lt"/>
              </a:rPr>
              <a:t>for chopper </a:t>
            </a:r>
            <a:r>
              <a:rPr lang="en-US" sz="2000" dirty="0" smtClean="0">
                <a:latin typeface="+mn-lt"/>
              </a:rPr>
              <a:t>chamber flange, Wien filter modification</a:t>
            </a:r>
            <a:r>
              <a:rPr lang="en-US" sz="2000" dirty="0" smtClean="0">
                <a:latin typeface="+mn-lt"/>
              </a:rPr>
              <a:t> and the </a:t>
            </a:r>
            <a:r>
              <a:rPr lang="en-US" sz="2000" dirty="0" smtClean="0">
                <a:latin typeface="+mn-lt"/>
              </a:rPr>
              <a:t>repair of two </a:t>
            </a:r>
            <a:r>
              <a:rPr lang="en-US" sz="2000" dirty="0" smtClean="0">
                <a:latin typeface="+mn-lt"/>
              </a:rPr>
              <a:t>solenoid coils at chopper</a:t>
            </a:r>
            <a:r>
              <a:rPr lang="en-US" sz="2000" dirty="0" smtClean="0">
                <a:latin typeface="+mn-lt"/>
              </a:rPr>
              <a:t>….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Still hope to put beam on viewer before 2017</a:t>
            </a:r>
            <a:endParaRPr lang="en-US" sz="2000" dirty="0" smtClean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02239" y="0"/>
            <a:ext cx="4160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Status Gun Group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3935"/>
            <a:ext cx="9144000" cy="342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2" descr="imap://mail%2Ejlab%2Eorg@mail:993/fetch%3EUID%3E/INBOX%3E172267?part=1.8&amp;type=image/jpeg&amp;filename=2016-04-18%2011.28.34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23134" y="867666"/>
            <a:ext cx="8568228" cy="3156801"/>
            <a:chOff x="223134" y="867666"/>
            <a:chExt cx="8568228" cy="31568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134" y="867666"/>
              <a:ext cx="4209067" cy="315680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2295" y="867666"/>
              <a:ext cx="4209067" cy="31568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738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imap://mail%2Ejlab%2Eorg@mail:993/fetch%3EUID%3E/INBOX%3E125647?part=1.4&amp;type=image/jpeg&amp;filename=IMG_05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imap://mail%2Ejlab%2Eorg@mail:993/fetch%3EUID%3E/INBOX%3E125647?part=1.4&amp;type=image/jpeg&amp;filename=IMG_051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9484" y="4158200"/>
            <a:ext cx="87056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Connect magnets, ion pumps, associated software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I&amp;C and associated software:  viewers, valves, cups, aperture and dump</a:t>
            </a:r>
            <a:endParaRPr lang="en-US" sz="2000" dirty="0" smtClean="0">
              <a:latin typeface="+mn-lt"/>
            </a:endParaRP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Then need </a:t>
            </a:r>
            <a:r>
              <a:rPr lang="en-US" sz="2000" dirty="0" err="1" smtClean="0">
                <a:latin typeface="+mn-lt"/>
              </a:rPr>
              <a:t>rf</a:t>
            </a:r>
            <a:r>
              <a:rPr lang="en-US" sz="2000" dirty="0" smtClean="0">
                <a:latin typeface="+mn-lt"/>
              </a:rPr>
              <a:t> applied to laser, tune mode generator, stepper motor control (STAK5)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Then need BPMs, </a:t>
            </a:r>
            <a:r>
              <a:rPr lang="en-US" sz="2000" dirty="0" err="1" smtClean="0">
                <a:latin typeface="+mn-lt"/>
              </a:rPr>
              <a:t>rf</a:t>
            </a:r>
            <a:r>
              <a:rPr lang="en-US" sz="2000" dirty="0" smtClean="0">
                <a:latin typeface="+mn-lt"/>
              </a:rPr>
              <a:t> to chopper and </a:t>
            </a:r>
            <a:r>
              <a:rPr lang="en-US" sz="2000" dirty="0" err="1" smtClean="0">
                <a:latin typeface="+mn-lt"/>
              </a:rPr>
              <a:t>buncher</a:t>
            </a:r>
            <a:r>
              <a:rPr lang="en-US" sz="2000" dirty="0" smtClean="0">
                <a:latin typeface="+mn-lt"/>
              </a:rPr>
              <a:t>, </a:t>
            </a:r>
            <a:endParaRPr lang="en-US" sz="2000" dirty="0" smtClean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02239" y="0"/>
            <a:ext cx="4057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Making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beam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3935"/>
            <a:ext cx="9144000" cy="342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2" descr="imap://mail%2Ejlab%2Eorg@mail:993/fetch%3EUID%3E/INBOX%3E172267?part=1.8&amp;type=image/jpeg&amp;filename=2016-04-18%2011.28.34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34" y="867666"/>
            <a:ext cx="4209067" cy="3156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95" y="867666"/>
            <a:ext cx="4209067" cy="315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6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1"/>
          <a:stretch/>
        </p:blipFill>
        <p:spPr bwMode="auto">
          <a:xfrm>
            <a:off x="4447195" y="783062"/>
            <a:ext cx="4677953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3"/>
          <a:stretch/>
        </p:blipFill>
        <p:spPr bwMode="auto">
          <a:xfrm>
            <a:off x="0" y="2628507"/>
            <a:ext cx="460028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2923" y="9427"/>
            <a:ext cx="3108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Status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683" y="792489"/>
            <a:ext cx="40350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ODH Final Document</a:t>
            </a:r>
          </a:p>
          <a:p>
            <a:pPr algn="ctr"/>
            <a:r>
              <a:rPr lang="en-US" dirty="0" smtClean="0"/>
              <a:t>Asking for signatures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82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2923" y="9427"/>
            <a:ext cx="3108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Status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16" y="3259814"/>
            <a:ext cx="7342187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146" y="853190"/>
            <a:ext cx="6217719" cy="528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6816" y="1008668"/>
            <a:ext cx="23886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Hari pushing this forward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 bwMode="auto">
          <a:xfrm>
            <a:off x="4581427" y="3591612"/>
            <a:ext cx="3469064" cy="34879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53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2932" y="-1"/>
            <a:ext cx="82296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Status Reviews</a:t>
            </a:r>
            <a:endParaRPr lang="en-US" kern="0" dirty="0"/>
          </a:p>
        </p:txBody>
      </p:sp>
      <p:sp>
        <p:nvSpPr>
          <p:cNvPr id="3" name="Rectangle 2"/>
          <p:cNvSpPr/>
          <p:nvPr/>
        </p:nvSpPr>
        <p:spPr>
          <a:xfrm>
            <a:off x="124905" y="761228"/>
            <a:ext cx="88753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UITF Accelerator Review: beamline design reviewed by Ops/CASA/SRF, March 18, 2016, </a:t>
            </a:r>
            <a:r>
              <a:rPr lang="en-US" sz="2400" i="1" dirty="0" smtClean="0">
                <a:latin typeface="+mn-lt"/>
              </a:rPr>
              <a:t>“Will it work?”</a:t>
            </a:r>
            <a:r>
              <a:rPr lang="en-US" sz="2400" dirty="0" smtClean="0">
                <a:latin typeface="+mn-lt"/>
              </a:rPr>
              <a:t> review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Geoff </a:t>
            </a:r>
            <a:r>
              <a:rPr lang="en-US" sz="1800" dirty="0" err="1" smtClean="0">
                <a:latin typeface="+mn-lt"/>
              </a:rPr>
              <a:t>Krafft</a:t>
            </a:r>
            <a:r>
              <a:rPr lang="en-US" sz="1800" dirty="0" smtClean="0">
                <a:latin typeface="+mn-lt"/>
              </a:rPr>
              <a:t>, Mike </a:t>
            </a:r>
            <a:r>
              <a:rPr lang="en-US" sz="1800" dirty="0" err="1" smtClean="0">
                <a:latin typeface="+mn-lt"/>
              </a:rPr>
              <a:t>Spata</a:t>
            </a:r>
            <a:r>
              <a:rPr lang="en-US" sz="1800" dirty="0" smtClean="0">
                <a:latin typeface="+mn-lt"/>
              </a:rPr>
              <a:t>, Reza </a:t>
            </a:r>
            <a:r>
              <a:rPr lang="en-US" sz="1800" dirty="0" err="1" smtClean="0">
                <a:latin typeface="+mn-lt"/>
              </a:rPr>
              <a:t>Kazimi</a:t>
            </a:r>
            <a:r>
              <a:rPr lang="en-US" sz="1800" dirty="0" smtClean="0">
                <a:latin typeface="+mn-lt"/>
              </a:rPr>
              <a:t>, Arne </a:t>
            </a:r>
            <a:r>
              <a:rPr lang="en-US" sz="1800" dirty="0" err="1" smtClean="0">
                <a:latin typeface="+mn-lt"/>
              </a:rPr>
              <a:t>Freyberger</a:t>
            </a:r>
            <a:r>
              <a:rPr lang="en-US" sz="1800" dirty="0" smtClean="0">
                <a:latin typeface="+mn-lt"/>
              </a:rPr>
              <a:t>, Todd </a:t>
            </a:r>
            <a:r>
              <a:rPr lang="en-US" sz="1800" dirty="0" err="1" smtClean="0">
                <a:latin typeface="+mn-lt"/>
              </a:rPr>
              <a:t>Satogata</a:t>
            </a:r>
            <a:r>
              <a:rPr lang="en-US" sz="1800" dirty="0" smtClean="0">
                <a:latin typeface="+mn-lt"/>
              </a:rPr>
              <a:t>, Fay Hannon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Yes, it will work.  </a:t>
            </a:r>
            <a:r>
              <a:rPr lang="en-US" sz="1800" dirty="0" smtClean="0">
                <a:latin typeface="+mn-lt"/>
              </a:rPr>
              <a:t>Summary distributed, Bruce </a:t>
            </a:r>
            <a:r>
              <a:rPr lang="en-US" sz="1800" dirty="0" err="1" smtClean="0">
                <a:latin typeface="+mn-lt"/>
              </a:rPr>
              <a:t>Lenzer</a:t>
            </a:r>
            <a:r>
              <a:rPr lang="en-US" sz="1800" dirty="0" smtClean="0">
                <a:latin typeface="+mn-lt"/>
              </a:rPr>
              <a:t> helping to make the review “official”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Internal Safety Review, May 10, 2016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Personnel safety, including radiation protection, and machine protection, assessment will be sent to SCMB 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Key outcome of Internal Safety Review - Bob May recommended in-house </a:t>
            </a:r>
            <a:r>
              <a:rPr lang="en-US" sz="2400" dirty="0">
                <a:latin typeface="+mn-lt"/>
              </a:rPr>
              <a:t>mini-review of our PSS BCM system, </a:t>
            </a:r>
            <a:r>
              <a:rPr lang="en-US" sz="2400" dirty="0" smtClean="0">
                <a:latin typeface="+mn-lt"/>
              </a:rPr>
              <a:t>suggested time frame August 2016  </a:t>
            </a:r>
            <a:endParaRPr lang="en-US" sz="2400" dirty="0">
              <a:latin typeface="+mn-lt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Met with </a:t>
            </a:r>
            <a:r>
              <a:rPr lang="en-US" sz="1800" dirty="0" err="1">
                <a:latin typeface="+mn-lt"/>
              </a:rPr>
              <a:t>RadCon</a:t>
            </a:r>
            <a:r>
              <a:rPr lang="en-US" sz="1800" dirty="0">
                <a:latin typeface="+mn-lt"/>
              </a:rPr>
              <a:t>, SSG, I&amp;C and RF groups:  schedules dictate mid-October for </a:t>
            </a:r>
            <a:r>
              <a:rPr lang="en-US" sz="1800" dirty="0" smtClean="0">
                <a:latin typeface="+mn-lt"/>
              </a:rPr>
              <a:t>review :  Specification on allowed Integrated Dose, and sensitivity of CEBAF PSS BCM downconverter</a:t>
            </a:r>
            <a:endParaRPr lang="en-US" sz="1800" dirty="0">
              <a:latin typeface="+mn-lt"/>
            </a:endParaRPr>
          </a:p>
        </p:txBody>
      </p:sp>
      <p:pic>
        <p:nvPicPr>
          <p:cNvPr id="4098" name="Picture 2" descr="Check Mark Clip Art at Clker.com - vector clip art online, royalty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2" y="388293"/>
            <a:ext cx="733713" cy="75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heck Mark Clip Art at Clker.com - vector clip art online, royalty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0" y="2413036"/>
            <a:ext cx="733713" cy="75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03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7306" y="0"/>
            <a:ext cx="7443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Status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Safety – PSS BCM Review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497" y="841784"/>
            <a:ext cx="31337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1" y="846497"/>
            <a:ext cx="8980487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7648" y="4958341"/>
            <a:ext cx="8479574" cy="1095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 we use the CEBAF PSS BCM as Credited Control for UITF?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40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2932" y="-1"/>
            <a:ext cx="82296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Status Reviews</a:t>
            </a:r>
            <a:endParaRPr lang="en-US" kern="0" dirty="0"/>
          </a:p>
        </p:txBody>
      </p:sp>
      <p:sp>
        <p:nvSpPr>
          <p:cNvPr id="3" name="Rectangle 2"/>
          <p:cNvSpPr/>
          <p:nvPr/>
        </p:nvSpPr>
        <p:spPr>
          <a:xfrm>
            <a:off x="124905" y="930911"/>
            <a:ext cx="8875336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Conduct of Operations Review, </a:t>
            </a: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November 2016?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Commissioning and Operations plans (the SCMB review)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Accelerator Readiness Review, </a:t>
            </a: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December 2016?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Bob recommends not until we have 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90% of MeV beamline ready</a:t>
            </a:r>
            <a:r>
              <a:rPr lang="en-US" sz="1800" dirty="0" smtClean="0">
                <a:latin typeface="+mn-lt"/>
              </a:rPr>
              <a:t>…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Documentation in place, systems ready and checked out, staff trained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Experimental Readiness Review, early 2017</a:t>
            </a:r>
          </a:p>
        </p:txBody>
      </p:sp>
    </p:spTree>
    <p:extLst>
      <p:ext uri="{BB962C8B-B14F-4D97-AF65-F5344CB8AC3E}">
        <p14:creationId xmlns:p14="http://schemas.microsoft.com/office/powerpoint/2010/main" val="175579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Outline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350322" y="779078"/>
            <a:ext cx="8473044" cy="5287963"/>
          </a:xfrm>
        </p:spPr>
        <p:txBody>
          <a:bodyPr/>
          <a:lstStyle/>
          <a:p>
            <a:pPr marL="228600" lvl="1" indent="-228600" eaLnBrk="1" hangingPunct="1">
              <a:buFontTx/>
              <a:buChar char="•"/>
            </a:pPr>
            <a:r>
              <a:rPr lang="en-US" sz="2800" dirty="0" smtClean="0"/>
              <a:t>Purpose: </a:t>
            </a:r>
            <a:r>
              <a:rPr lang="en-US" sz="2800" dirty="0"/>
              <a:t>to inform Lab Leadership of the </a:t>
            </a:r>
            <a:r>
              <a:rPr lang="en-US" sz="2800" dirty="0" smtClean="0"/>
              <a:t>UITF status</a:t>
            </a:r>
          </a:p>
          <a:p>
            <a:pPr marL="228600" lvl="1" indent="-228600" eaLnBrk="1" hangingPunct="1">
              <a:lnSpc>
                <a:spcPct val="150000"/>
              </a:lnSpc>
              <a:buFontTx/>
              <a:buChar char="•"/>
            </a:pPr>
            <a:r>
              <a:rPr lang="en-US" sz="2800" dirty="0" smtClean="0"/>
              <a:t>Action Items (from previous meetings)</a:t>
            </a:r>
            <a:endParaRPr lang="en-US" sz="2800" dirty="0"/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Project Update</a:t>
            </a:r>
          </a:p>
          <a:p>
            <a:pPr lvl="1" eaLnBrk="1" hangingPunct="1"/>
            <a:r>
              <a:rPr lang="en-US" sz="2800" dirty="0" smtClean="0"/>
              <a:t>Progress Update</a:t>
            </a:r>
          </a:p>
          <a:p>
            <a:pPr lvl="1" eaLnBrk="1" hangingPunct="1"/>
            <a:r>
              <a:rPr lang="en-US" sz="2800" dirty="0" smtClean="0"/>
              <a:t>Milestones Update</a:t>
            </a:r>
          </a:p>
          <a:p>
            <a:pPr lvl="1" eaLnBrk="1" hangingPunct="1"/>
            <a:r>
              <a:rPr lang="en-US" sz="2800" dirty="0" smtClean="0"/>
              <a:t>Budget Update</a:t>
            </a:r>
          </a:p>
          <a:p>
            <a:pPr lvl="1" eaLnBrk="1" hangingPunct="1"/>
            <a:r>
              <a:rPr lang="en-US" sz="2800" dirty="0" smtClean="0"/>
              <a:t>Highlights &amp; Concerns</a:t>
            </a:r>
          </a:p>
          <a:p>
            <a:pPr lvl="1" eaLnBrk="1" hangingPunct="1"/>
            <a:r>
              <a:rPr lang="en-US" sz="2800" dirty="0" smtClean="0"/>
              <a:t>Next meeting agenda</a:t>
            </a:r>
          </a:p>
        </p:txBody>
      </p:sp>
    </p:spTree>
    <p:extLst>
      <p:ext uri="{BB962C8B-B14F-4D97-AF65-F5344CB8AC3E}">
        <p14:creationId xmlns:p14="http://schemas.microsoft.com/office/powerpoint/2010/main" val="74008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imap://mail%2Ejlab%2Eorg@mail:993/fetch%3EUID%3E/INBOX%3E125647?part=1.4&amp;type=image/jpeg&amp;filename=IMG_05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imap://mail%2Ejlab%2Eorg@mail:993/fetch%3EUID%3E/INBOX%3E125647?part=1.4&amp;type=image/jpeg&amp;filename=IMG_051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4843" y="4870092"/>
            <a:ext cx="8947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Need to leak check ¼ CM plumbing, wrap up electronics, plumb-in the turbo pump, fabricate U-tubes, add the </a:t>
            </a:r>
            <a:r>
              <a:rPr lang="en-US" sz="2400" dirty="0" err="1" smtClean="0"/>
              <a:t>HDIce</a:t>
            </a:r>
            <a:r>
              <a:rPr lang="en-US" sz="2400" dirty="0" smtClean="0"/>
              <a:t> </a:t>
            </a:r>
            <a:r>
              <a:rPr lang="en-US" sz="2400" dirty="0"/>
              <a:t>warm </a:t>
            </a:r>
            <a:r>
              <a:rPr lang="en-US" sz="2400" dirty="0" smtClean="0"/>
              <a:t>return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230829" y="9427"/>
            <a:ext cx="6468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Status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Group – on hold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3" y="740643"/>
            <a:ext cx="2995906" cy="39945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44" y="742306"/>
            <a:ext cx="2995906" cy="39945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160" y="742306"/>
            <a:ext cx="2809187" cy="210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6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8394" y="-13547"/>
            <a:ext cx="5904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Status RF: mostly on hold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imap://mail%2Ejlab%2Eorg@mail:993/fetch%3EUID%3E/INBOX%3E144656?part=1.2&amp;type=image/jpeg&amp;filename=shielding%20orth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3" descr="C:\Users\poelker\AppData\Local\Temp\iso_br__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3" t="3938" r="39301"/>
          <a:stretch/>
        </p:blipFill>
        <p:spPr bwMode="auto">
          <a:xfrm>
            <a:off x="202710" y="812708"/>
            <a:ext cx="2700748" cy="415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8083" y="4881390"/>
            <a:ext cx="8304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Klystrons, waveguides and assorted components, all on top of cave – hoping RF group can put it all together soon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Control modules ready, Scott Higgins working on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Chopper amps ordered, water skids can now be installed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138" y="743937"/>
            <a:ext cx="5550282" cy="416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5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3752"/>
            <a:ext cx="9144000" cy="1487330"/>
          </a:xfrm>
          <a:prstGeom prst="rect">
            <a:avLst/>
          </a:prstGeom>
        </p:spPr>
      </p:pic>
      <p:sp>
        <p:nvSpPr>
          <p:cNvPr id="2" name="AutoShape 2" descr="imap://mail%2Ejlab%2Eorg@mail:993/fetch%3EUID%3E/INBOX%3E170895?part=1.2&amp;type=image/jpeg&amp;filename=PlanView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p://mail%2Ejlab%2Eorg@mail:993/fetch%3EUID%3E/INBOX%3E170895?part=1.2&amp;type=image/jpeg&amp;filename=PlanView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5-Point Star 5"/>
          <p:cNvSpPr/>
          <p:nvPr/>
        </p:nvSpPr>
        <p:spPr bwMode="auto">
          <a:xfrm>
            <a:off x="1272619" y="1436015"/>
            <a:ext cx="216816" cy="179109"/>
          </a:xfrm>
          <a:prstGeom prst="star5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5-Point Star 6"/>
          <p:cNvSpPr/>
          <p:nvPr/>
        </p:nvSpPr>
        <p:spPr bwMode="auto">
          <a:xfrm>
            <a:off x="3498362" y="1756526"/>
            <a:ext cx="216816" cy="179109"/>
          </a:xfrm>
          <a:prstGeom prst="star5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5-Point Star 7"/>
          <p:cNvSpPr/>
          <p:nvPr/>
        </p:nvSpPr>
        <p:spPr bwMode="auto">
          <a:xfrm>
            <a:off x="4355184" y="1462098"/>
            <a:ext cx="216816" cy="179109"/>
          </a:xfrm>
          <a:prstGeom prst="star5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5-Point Star 8"/>
          <p:cNvSpPr/>
          <p:nvPr/>
        </p:nvSpPr>
        <p:spPr bwMode="auto">
          <a:xfrm>
            <a:off x="4463592" y="798531"/>
            <a:ext cx="216816" cy="179109"/>
          </a:xfrm>
          <a:prstGeom prst="star5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0484" y="2206372"/>
            <a:ext cx="2773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BLM locations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77472" y="2498760"/>
            <a:ext cx="282000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Insertable</a:t>
            </a:r>
            <a:r>
              <a:rPr lang="en-US" sz="2000" dirty="0" smtClean="0"/>
              <a:t> Faraday Cup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643031" y="2498760"/>
            <a:ext cx="129073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PSS BCM</a:t>
            </a:r>
            <a:endParaRPr lang="en-US" sz="200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2420378" y="1730931"/>
            <a:ext cx="219127" cy="753825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3209278" y="1846081"/>
            <a:ext cx="397492" cy="638675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4463592" y="1907788"/>
            <a:ext cx="154561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Fixed Dump</a:t>
            </a:r>
            <a:endParaRPr lang="en-US" sz="2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9" y="4101259"/>
            <a:ext cx="9144000" cy="1954864"/>
          </a:xfrm>
          <a:prstGeom prst="rect">
            <a:avLst/>
          </a:prstGeom>
        </p:spPr>
      </p:pic>
      <p:sp>
        <p:nvSpPr>
          <p:cNvPr id="19" name="5-Point Star 18"/>
          <p:cNvSpPr/>
          <p:nvPr/>
        </p:nvSpPr>
        <p:spPr bwMode="auto">
          <a:xfrm>
            <a:off x="8834573" y="798531"/>
            <a:ext cx="216816" cy="179109"/>
          </a:xfrm>
          <a:prstGeom prst="star5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00430" y="385980"/>
            <a:ext cx="282000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Insertable</a:t>
            </a:r>
            <a:r>
              <a:rPr lang="en-US" sz="2000" dirty="0" smtClean="0"/>
              <a:t> Faraday Cup</a:t>
            </a:r>
            <a:endParaRPr lang="en-US" sz="2000" dirty="0"/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7410431" y="798531"/>
            <a:ext cx="1227669" cy="239923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18" idx="0"/>
          </p:cNvCxnSpPr>
          <p:nvPr/>
        </p:nvCxnSpPr>
        <p:spPr bwMode="auto">
          <a:xfrm flipH="1" flipV="1">
            <a:off x="4459896" y="1730932"/>
            <a:ext cx="776504" cy="17685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5-Point Star 27"/>
          <p:cNvSpPr/>
          <p:nvPr/>
        </p:nvSpPr>
        <p:spPr bwMode="auto">
          <a:xfrm>
            <a:off x="6153668" y="2425518"/>
            <a:ext cx="216816" cy="179109"/>
          </a:xfrm>
          <a:prstGeom prst="star5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7228" y="26115"/>
            <a:ext cx="576048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Status MeV beamline – on hold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86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 bwMode="auto">
          <a:xfrm>
            <a:off x="0" y="0"/>
            <a:ext cx="359272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Budget UITFBL</a:t>
            </a:r>
            <a:endParaRPr lang="en-US" kern="0" dirty="0"/>
          </a:p>
        </p:txBody>
      </p:sp>
      <p:grpSp>
        <p:nvGrpSpPr>
          <p:cNvPr id="2" name="Group 1"/>
          <p:cNvGrpSpPr/>
          <p:nvPr/>
        </p:nvGrpSpPr>
        <p:grpSpPr>
          <a:xfrm>
            <a:off x="111702" y="777710"/>
            <a:ext cx="8826480" cy="5685003"/>
            <a:chOff x="111702" y="777710"/>
            <a:chExt cx="8826480" cy="5685003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702" y="777710"/>
              <a:ext cx="8826480" cy="5685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1546" y="1560134"/>
              <a:ext cx="3784806" cy="1593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7816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 bwMode="auto">
          <a:xfrm>
            <a:off x="0" y="0"/>
            <a:ext cx="73152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Budget ITFCRY – account closed</a:t>
            </a:r>
            <a:endParaRPr lang="en-US" kern="0" dirty="0"/>
          </a:p>
        </p:txBody>
      </p:sp>
      <p:grpSp>
        <p:nvGrpSpPr>
          <p:cNvPr id="2" name="Group 1"/>
          <p:cNvGrpSpPr/>
          <p:nvPr/>
        </p:nvGrpSpPr>
        <p:grpSpPr>
          <a:xfrm>
            <a:off x="245103" y="820396"/>
            <a:ext cx="8512404" cy="5466681"/>
            <a:chOff x="245103" y="867531"/>
            <a:chExt cx="8512404" cy="546668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103" y="867531"/>
              <a:ext cx="8512404" cy="5466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3681" y="1734797"/>
              <a:ext cx="4040460" cy="1170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589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 bwMode="auto">
          <a:xfrm>
            <a:off x="-1" y="-3780"/>
            <a:ext cx="6994689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Budget ITFPTB – account closed</a:t>
            </a:r>
            <a:endParaRPr lang="en-US" kern="0" dirty="0"/>
          </a:p>
        </p:txBody>
      </p:sp>
      <p:grpSp>
        <p:nvGrpSpPr>
          <p:cNvPr id="3" name="Group 2"/>
          <p:cNvGrpSpPr/>
          <p:nvPr/>
        </p:nvGrpSpPr>
        <p:grpSpPr>
          <a:xfrm>
            <a:off x="131975" y="772997"/>
            <a:ext cx="8653267" cy="5410495"/>
            <a:chOff x="131975" y="772997"/>
            <a:chExt cx="8653267" cy="5410495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975" y="772997"/>
              <a:ext cx="8653267" cy="5410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199" y="1672931"/>
              <a:ext cx="4130287" cy="138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008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 bwMode="auto">
          <a:xfrm>
            <a:off x="-1" y="0"/>
            <a:ext cx="8502977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FY16 totals (need to revisit final numbers)</a:t>
            </a:r>
            <a:endParaRPr lang="en-US" kern="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18" y="711720"/>
            <a:ext cx="80756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4298623" y="4524862"/>
            <a:ext cx="716437" cy="31108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7864294" y="4526433"/>
            <a:ext cx="716437" cy="31108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97232" y="4826510"/>
            <a:ext cx="1119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spent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341904" y="4867994"/>
            <a:ext cx="1802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budgeted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21545" y="5519057"/>
            <a:ext cx="8322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Procurements	     $818k</a:t>
            </a:r>
            <a:r>
              <a:rPr lang="en-US" dirty="0"/>
              <a:t>	</a:t>
            </a:r>
            <a:r>
              <a:rPr lang="en-US" dirty="0" smtClean="0"/>
              <a:t>		   $747k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 bwMode="auto">
          <a:xfrm>
            <a:off x="3940404" y="5548905"/>
            <a:ext cx="1432874" cy="55492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7506075" y="5559230"/>
            <a:ext cx="1432874" cy="55492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1649691" y="1084082"/>
            <a:ext cx="1998482" cy="23567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53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 bwMode="auto">
          <a:xfrm>
            <a:off x="0" y="0"/>
            <a:ext cx="359272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FY17 budget</a:t>
            </a:r>
            <a:endParaRPr lang="en-US" kern="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9590"/>
            <a:ext cx="6427787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24" y="1305850"/>
            <a:ext cx="42767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3129699" y="4053525"/>
            <a:ext cx="867266" cy="27337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120272" y="5205166"/>
            <a:ext cx="867266" cy="27337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130811" y="3279739"/>
            <a:ext cx="867266" cy="27337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573524" y="1979629"/>
            <a:ext cx="762047" cy="280918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916324" y="2357484"/>
            <a:ext cx="867266" cy="27337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284728" y="5983562"/>
            <a:ext cx="867266" cy="27337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21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3325"/>
            <a:ext cx="9144000" cy="429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98338"/>
            <a:ext cx="9144001" cy="390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7403" y="5348016"/>
            <a:ext cx="43091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Planning beam tests…..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7228" y="26115"/>
            <a:ext cx="262443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Status </a:t>
            </a:r>
            <a:r>
              <a:rPr lang="en-US" dirty="0" err="1" smtClean="0"/>
              <a:t>HDIce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62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160" y="794453"/>
            <a:ext cx="8686800" cy="530468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Wrapping up FY16 and into 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 quarter FY17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Facilities work complete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PSS/ODH systems fully </a:t>
            </a:r>
            <a:r>
              <a:rPr lang="en-US" dirty="0" smtClean="0">
                <a:solidFill>
                  <a:schemeClr val="tx1"/>
                </a:solidFill>
              </a:rPr>
              <a:t>functional, at least related to the gun, RF can come later…</a:t>
            </a:r>
            <a:r>
              <a:rPr lang="en-US" dirty="0">
                <a:solidFill>
                  <a:schemeClr val="tx1"/>
                </a:solidFill>
              </a:rPr>
              <a:t>  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By </a:t>
            </a:r>
            <a:r>
              <a:rPr lang="en-US" dirty="0" smtClean="0">
                <a:solidFill>
                  <a:schemeClr val="tx1"/>
                </a:solidFill>
              </a:rPr>
              <a:t>end of </a:t>
            </a:r>
            <a:r>
              <a:rPr lang="en-US" dirty="0" smtClean="0">
                <a:solidFill>
                  <a:schemeClr val="tx1"/>
                </a:solidFill>
              </a:rPr>
              <a:t>2016, </a:t>
            </a:r>
            <a:r>
              <a:rPr lang="en-US" dirty="0" err="1" smtClean="0">
                <a:solidFill>
                  <a:schemeClr val="tx1"/>
                </a:solidFill>
              </a:rPr>
              <a:t>keV</a:t>
            </a:r>
            <a:r>
              <a:rPr lang="en-US" dirty="0" smtClean="0">
                <a:solidFill>
                  <a:schemeClr val="tx1"/>
                </a:solidFill>
              </a:rPr>
              <a:t> beamline complete and the </a:t>
            </a:r>
            <a:r>
              <a:rPr lang="en-US" dirty="0">
                <a:solidFill>
                  <a:schemeClr val="tx1"/>
                </a:solidFill>
              </a:rPr>
              <a:t>new </a:t>
            </a:r>
            <a:r>
              <a:rPr lang="en-US" dirty="0" smtClean="0">
                <a:solidFill>
                  <a:schemeClr val="tx1"/>
                </a:solidFill>
              </a:rPr>
              <a:t>¼ CM in </a:t>
            </a:r>
            <a:r>
              <a:rPr lang="en-US" dirty="0">
                <a:solidFill>
                  <a:schemeClr val="tx1"/>
                </a:solidFill>
              </a:rPr>
              <a:t>place and connected to the </a:t>
            </a:r>
            <a:r>
              <a:rPr lang="en-US" dirty="0" err="1">
                <a:solidFill>
                  <a:schemeClr val="tx1"/>
                </a:solidFill>
              </a:rPr>
              <a:t>keV</a:t>
            </a:r>
            <a:r>
              <a:rPr lang="en-US" dirty="0">
                <a:solidFill>
                  <a:schemeClr val="tx1"/>
                </a:solidFill>
              </a:rPr>
              <a:t> beamline, but </a:t>
            </a:r>
            <a:r>
              <a:rPr lang="en-US" dirty="0" smtClean="0">
                <a:solidFill>
                  <a:schemeClr val="tx1"/>
                </a:solidFill>
              </a:rPr>
              <a:t>NOT </a:t>
            </a:r>
            <a:r>
              <a:rPr lang="en-US" dirty="0">
                <a:solidFill>
                  <a:schemeClr val="tx1"/>
                </a:solidFill>
              </a:rPr>
              <a:t>connected to </a:t>
            </a:r>
            <a:r>
              <a:rPr lang="en-US" dirty="0" smtClean="0">
                <a:solidFill>
                  <a:schemeClr val="tx1"/>
                </a:solidFill>
              </a:rPr>
              <a:t>CTF</a:t>
            </a:r>
            <a:r>
              <a:rPr lang="en-US" dirty="0">
                <a:solidFill>
                  <a:schemeClr val="tx1"/>
                </a:solidFill>
              </a:rPr>
              <a:t>   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Starting to put </a:t>
            </a:r>
            <a:r>
              <a:rPr lang="en-US" dirty="0" smtClean="0">
                <a:solidFill>
                  <a:schemeClr val="tx1"/>
                </a:solidFill>
              </a:rPr>
              <a:t>beam on </a:t>
            </a:r>
            <a:r>
              <a:rPr lang="en-US" dirty="0" smtClean="0">
                <a:solidFill>
                  <a:schemeClr val="tx1"/>
                </a:solidFill>
              </a:rPr>
              <a:t>viewers, adding incremental capability (RF structure, choppers, BPMs, etc.)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Begin lifetime tests at </a:t>
            </a:r>
            <a:r>
              <a:rPr lang="en-US" dirty="0" err="1" smtClean="0">
                <a:solidFill>
                  <a:schemeClr val="tx1"/>
                </a:solidFill>
              </a:rPr>
              <a:t>keV</a:t>
            </a:r>
            <a:r>
              <a:rPr lang="en-US" dirty="0" smtClean="0">
                <a:solidFill>
                  <a:schemeClr val="tx1"/>
                </a:solidFill>
              </a:rPr>
              <a:t> beam energy, high polarization photocathodes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Paperwork, procedures and approvals….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77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3"/>
          <a:stretch/>
        </p:blipFill>
        <p:spPr bwMode="auto">
          <a:xfrm>
            <a:off x="25741" y="1282666"/>
            <a:ext cx="3386762" cy="182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741" y="-5622"/>
            <a:ext cx="46272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Proposed re-scoping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 descr="C:\Users\poelker\AppData\Local\Temp\Vashek-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r="9468"/>
          <a:stretch/>
        </p:blipFill>
        <p:spPr bwMode="auto">
          <a:xfrm>
            <a:off x="70318" y="3236104"/>
            <a:ext cx="4313795" cy="276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90649" y="5482131"/>
            <a:ext cx="11721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Facilities</a:t>
            </a:r>
            <a:endParaRPr lang="en-US" sz="1800" dirty="0">
              <a:latin typeface="+mn-lt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" t="15236" r="3997" b="-13432"/>
          <a:stretch/>
        </p:blipFill>
        <p:spPr bwMode="auto">
          <a:xfrm>
            <a:off x="3447502" y="1282666"/>
            <a:ext cx="5665508" cy="2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3796772" y="1384663"/>
            <a:ext cx="3292005" cy="68797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489371" y="1429075"/>
            <a:ext cx="1623639" cy="64356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 rot="16200000">
            <a:off x="6500948" y="876930"/>
            <a:ext cx="1623639" cy="64356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1771" y="937102"/>
            <a:ext cx="1479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ITFPTB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93042" y="2194744"/>
            <a:ext cx="1519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UITFBL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74551" y="675492"/>
            <a:ext cx="3338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ITFCRY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Content Placeholder 12"/>
          <p:cNvSpPr txBox="1">
            <a:spLocks/>
          </p:cNvSpPr>
          <p:nvPr/>
        </p:nvSpPr>
        <p:spPr>
          <a:xfrm>
            <a:off x="4877525" y="3236104"/>
            <a:ext cx="3883297" cy="2929026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576263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rgbClr val="333399"/>
                </a:solidFill>
                <a:latin typeface="+mn-lt"/>
              </a:defRPr>
            </a:lvl2pPr>
            <a:lvl3pPr marL="9191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B050"/>
                </a:solidFill>
                <a:latin typeface="+mn-lt"/>
              </a:defRPr>
            </a:lvl3pPr>
            <a:lvl4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7030A0"/>
                </a:solidFill>
                <a:latin typeface="+mn-lt"/>
              </a:defRPr>
            </a:lvl4pPr>
            <a:lvl5pPr marL="1604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7030A0"/>
                </a:solidFill>
                <a:latin typeface="+mn-lt"/>
              </a:defRPr>
            </a:lvl5pPr>
            <a:lvl6pPr marL="20621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5193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29765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433763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228600" lvl="1" indent="-228600">
              <a:buFontTx/>
              <a:buChar char="•"/>
            </a:pPr>
            <a:r>
              <a:rPr lang="en-US" sz="2800" kern="0" dirty="0" smtClean="0">
                <a:solidFill>
                  <a:srgbClr val="0036A2"/>
                </a:solidFill>
              </a:rPr>
              <a:t>Facilities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kern="0" dirty="0" err="1" smtClean="0">
                <a:solidFill>
                  <a:srgbClr val="0036A2"/>
                </a:solidFill>
              </a:rPr>
              <a:t>Cryo</a:t>
            </a:r>
            <a:r>
              <a:rPr lang="en-US" sz="2800" kern="0" dirty="0">
                <a:solidFill>
                  <a:srgbClr val="0036A2"/>
                </a:solidFill>
              </a:rPr>
              <a:t> </a:t>
            </a:r>
            <a:r>
              <a:rPr lang="en-US" sz="2800" kern="0" dirty="0" smtClean="0">
                <a:solidFill>
                  <a:srgbClr val="0036A2"/>
                </a:solidFill>
              </a:rPr>
              <a:t>Infrastructure including some RF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kern="0" dirty="0" smtClean="0">
                <a:solidFill>
                  <a:srgbClr val="0036A2"/>
                </a:solidFill>
              </a:rPr>
              <a:t>Polarized Target Beamline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kern="0" dirty="0" smtClean="0">
                <a:solidFill>
                  <a:srgbClr val="0036A2"/>
                </a:solidFill>
              </a:rPr>
              <a:t>UITF</a:t>
            </a:r>
          </a:p>
          <a:p>
            <a:pPr lvl="2">
              <a:buFontTx/>
              <a:buNone/>
            </a:pPr>
            <a:endParaRPr lang="en-US" sz="1600" kern="0" dirty="0" smtClean="0"/>
          </a:p>
          <a:p>
            <a:pPr lvl="1"/>
            <a:endParaRPr lang="en-US" sz="2000" kern="0" dirty="0" smtClean="0"/>
          </a:p>
          <a:p>
            <a:pPr>
              <a:buFontTx/>
              <a:buNone/>
            </a:pPr>
            <a:endParaRPr lang="en-US" sz="2000" kern="0" dirty="0" smtClean="0"/>
          </a:p>
          <a:p>
            <a:pPr>
              <a:buFontTx/>
              <a:buNone/>
            </a:pPr>
            <a:endParaRPr lang="en-US" sz="2000" kern="0" dirty="0" smtClean="0"/>
          </a:p>
          <a:p>
            <a:pPr>
              <a:buFontTx/>
              <a:buNone/>
            </a:pPr>
            <a:endParaRPr lang="en-US" sz="2000" kern="0" dirty="0" smtClean="0"/>
          </a:p>
          <a:p>
            <a:pPr>
              <a:buFontTx/>
              <a:buNone/>
            </a:pPr>
            <a:endParaRPr lang="en-US" sz="2000" kern="0" dirty="0" smtClean="0"/>
          </a:p>
          <a:p>
            <a:pPr>
              <a:buFontTx/>
              <a:buNone/>
            </a:pPr>
            <a:endParaRPr lang="en-US" sz="2000" kern="0" dirty="0" smtClean="0"/>
          </a:p>
        </p:txBody>
      </p:sp>
      <p:sp>
        <p:nvSpPr>
          <p:cNvPr id="16" name="Oval 15"/>
          <p:cNvSpPr/>
          <p:nvPr/>
        </p:nvSpPr>
        <p:spPr bwMode="auto">
          <a:xfrm>
            <a:off x="450584" y="3120406"/>
            <a:ext cx="4100586" cy="288236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08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160" y="747318"/>
            <a:ext cx="8686800" cy="517989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When Can </a:t>
            </a:r>
            <a:r>
              <a:rPr lang="en-US" dirty="0" err="1" smtClean="0">
                <a:solidFill>
                  <a:schemeClr val="tx1"/>
                </a:solidFill>
              </a:rPr>
              <a:t>HDIce</a:t>
            </a:r>
            <a:r>
              <a:rPr lang="en-US" dirty="0" smtClean="0">
                <a:solidFill>
                  <a:schemeClr val="tx1"/>
                </a:solidFill>
              </a:rPr>
              <a:t> expect beam?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CTF: </a:t>
            </a:r>
            <a:r>
              <a:rPr lang="en-US" dirty="0" smtClean="0">
                <a:solidFill>
                  <a:schemeClr val="tx1"/>
                </a:solidFill>
              </a:rPr>
              <a:t>no </a:t>
            </a:r>
            <a:r>
              <a:rPr lang="en-US" dirty="0">
                <a:solidFill>
                  <a:schemeClr val="tx1"/>
                </a:solidFill>
              </a:rPr>
              <a:t>final word on scheduling.  The CTF down lasts four months.  The soonest this work might happen is during the winter break of 2017.  Imagine start </a:t>
            </a:r>
            <a:r>
              <a:rPr lang="en-US" dirty="0" smtClean="0">
                <a:solidFill>
                  <a:schemeClr val="tx1"/>
                </a:solidFill>
              </a:rPr>
              <a:t>January </a:t>
            </a:r>
            <a:r>
              <a:rPr lang="en-US" dirty="0">
                <a:solidFill>
                  <a:schemeClr val="tx1"/>
                </a:solidFill>
              </a:rPr>
              <a:t>2017 through April 2017 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CTF down provides time to finish the MeV beamline design and build 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Accelerator Readiness Review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Making </a:t>
            </a:r>
            <a:r>
              <a:rPr lang="en-US" dirty="0">
                <a:solidFill>
                  <a:schemeClr val="tx1"/>
                </a:solidFill>
              </a:rPr>
              <a:t>MeV beam </a:t>
            </a:r>
            <a:r>
              <a:rPr lang="en-US" dirty="0" smtClean="0">
                <a:solidFill>
                  <a:schemeClr val="tx1"/>
                </a:solidFill>
              </a:rPr>
              <a:t>May </a:t>
            </a:r>
            <a:r>
              <a:rPr lang="en-US" dirty="0">
                <a:solidFill>
                  <a:schemeClr val="tx1"/>
                </a:solidFill>
              </a:rPr>
              <a:t>2017.  </a:t>
            </a:r>
            <a:r>
              <a:rPr lang="en-US" dirty="0" err="1" smtClean="0">
                <a:solidFill>
                  <a:schemeClr val="tx1"/>
                </a:solidFill>
              </a:rPr>
              <a:t>HDIce</a:t>
            </a:r>
            <a:r>
              <a:rPr lang="en-US" dirty="0" smtClean="0">
                <a:solidFill>
                  <a:schemeClr val="tx1"/>
                </a:solidFill>
              </a:rPr>
              <a:t> beam tests Summer </a:t>
            </a:r>
            <a:r>
              <a:rPr lang="en-US" dirty="0">
                <a:solidFill>
                  <a:schemeClr val="tx1"/>
                </a:solidFill>
              </a:rPr>
              <a:t>2017...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41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160" y="794453"/>
            <a:ext cx="8686800" cy="530468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Availability of </a:t>
            </a:r>
            <a:r>
              <a:rPr lang="en-US" dirty="0" err="1" smtClean="0">
                <a:solidFill>
                  <a:schemeClr val="tx1"/>
                </a:solidFill>
              </a:rPr>
              <a:t>Cryo</a:t>
            </a:r>
            <a:r>
              <a:rPr lang="en-US" dirty="0" smtClean="0">
                <a:solidFill>
                  <a:schemeClr val="tx1"/>
                </a:solidFill>
              </a:rPr>
              <a:t>, RF and MeV beamline designer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Can Andrew afford 5 engineering FTEs?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“typical” procurements required 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Machine shop work adds up </a:t>
            </a:r>
            <a:r>
              <a:rPr lang="en-US" dirty="0">
                <a:solidFill>
                  <a:schemeClr val="tx1"/>
                </a:solidFill>
              </a:rPr>
              <a:t>  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Safety costs money:  PSS BCM and Radiation monitoring, expensive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PSS BCM – a viable solution to limit beam current?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Sharing CTF…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HDIce</a:t>
            </a:r>
            <a:r>
              <a:rPr lang="en-US" dirty="0" smtClean="0">
                <a:solidFill>
                  <a:schemeClr val="tx1"/>
                </a:solidFill>
              </a:rPr>
              <a:t> beam dump, </a:t>
            </a:r>
            <a:r>
              <a:rPr lang="en-US" dirty="0" err="1" smtClean="0">
                <a:solidFill>
                  <a:schemeClr val="tx1"/>
                </a:solidFill>
              </a:rPr>
              <a:t>cryoconda</a:t>
            </a:r>
            <a:r>
              <a:rPr lang="en-US" dirty="0" smtClean="0">
                <a:solidFill>
                  <a:schemeClr val="tx1"/>
                </a:solidFill>
              </a:rPr>
              <a:t> support?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Managing expectations…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60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Backup slides from past meetings, P&amp;C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89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160" y="813307"/>
            <a:ext cx="8686800" cy="517989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Hope </a:t>
            </a:r>
            <a:r>
              <a:rPr lang="en-US" dirty="0" err="1" smtClean="0">
                <a:solidFill>
                  <a:schemeClr val="tx1"/>
                </a:solidFill>
              </a:rPr>
              <a:t>Cryo</a:t>
            </a:r>
            <a:r>
              <a:rPr lang="en-US" dirty="0" smtClean="0">
                <a:solidFill>
                  <a:schemeClr val="tx1"/>
                </a:solidFill>
              </a:rPr>
              <a:t> and MeV beamline design work can resume October 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At least 3 month delay, maybe more (e.g., after the 80/20 girder is designed, we still need to order it)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We can make </a:t>
            </a:r>
            <a:r>
              <a:rPr lang="en-US" dirty="0" err="1" smtClean="0">
                <a:solidFill>
                  <a:schemeClr val="tx1"/>
                </a:solidFill>
              </a:rPr>
              <a:t>keV</a:t>
            </a:r>
            <a:r>
              <a:rPr lang="en-US" dirty="0" smtClean="0">
                <a:solidFill>
                  <a:schemeClr val="tx1"/>
                </a:solidFill>
              </a:rPr>
              <a:t> beam and deliver it to cup in front of ¼ CM during Fall 2016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Hope we can commission the ¼ CM with RF before CTF shutdown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Going to focus on PSS BCM mini-review and the Conduct of Operations review.  Hold off on Accelerator Readiness review until we have MeV beamline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Preparing budget estimates for FY17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7303" y="0"/>
            <a:ext cx="3031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Status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HDIce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imap://mail%2Ejlab%2Eorg@mail:993/fetch%3EUID%3E/INBOX%3E144656?part=1.2&amp;type=image/jpeg&amp;filename=shielding%20orth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00660" y="812875"/>
            <a:ext cx="49396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indent="-339725">
              <a:buFont typeface="Wingdings" panose="05000000000000000000" pitchFamily="2" charset="2"/>
              <a:buChar char="Ø"/>
            </a:pPr>
            <a:r>
              <a:rPr lang="en-US" sz="2400" dirty="0" smtClean="0"/>
              <a:t>Successful installation of 0.04 um radiation baffles</a:t>
            </a:r>
          </a:p>
          <a:p>
            <a:pPr marL="339725" indent="-339725">
              <a:buFont typeface="Wingdings" panose="05000000000000000000" pitchFamily="2" charset="2"/>
              <a:buChar char="Ø"/>
            </a:pPr>
            <a:r>
              <a:rPr lang="en-US" sz="2400" dirty="0" smtClean="0"/>
              <a:t>The In Beam Cryostat (IBC) modification are complete</a:t>
            </a:r>
          </a:p>
          <a:p>
            <a:pPr marL="744538" lvl="1" indent="-404813">
              <a:buFont typeface="Wingdings" panose="05000000000000000000" pitchFamily="2" charset="2"/>
              <a:buChar char="§"/>
            </a:pPr>
            <a:r>
              <a:rPr lang="en-US" sz="2400" dirty="0" smtClean="0"/>
              <a:t>Trouble-shooting NMR coil</a:t>
            </a:r>
          </a:p>
          <a:p>
            <a:pPr marL="339725" indent="-339725">
              <a:buFont typeface="Wingdings" panose="05000000000000000000" pitchFamily="2" charset="2"/>
              <a:buChar char="Ø"/>
            </a:pPr>
            <a:r>
              <a:rPr lang="en-US" sz="2400" dirty="0" smtClean="0"/>
              <a:t>Opportunistic testing of raster coil at CEBAF injector</a:t>
            </a:r>
          </a:p>
        </p:txBody>
      </p:sp>
      <p:pic>
        <p:nvPicPr>
          <p:cNvPr id="6146" name="Picture 2" descr="https://logbooks.jlab.org/files/styles/plentybig/public/2016/07/3415177/160723420.3.png?itok=9M3i6B4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63" y="878864"/>
            <a:ext cx="3891061" cy="515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logbooks.jlab.org/files/styles/plentybig/public/2016/07/3415177/160723420.1.png?itok=fZR75L5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616" y="3490531"/>
            <a:ext cx="3396390" cy="270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79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394813" y="0"/>
            <a:ext cx="8182100" cy="639763"/>
          </a:xfrm>
        </p:spPr>
        <p:txBody>
          <a:bodyPr/>
          <a:lstStyle/>
          <a:p>
            <a:r>
              <a:rPr lang="en-US" dirty="0" smtClean="0"/>
              <a:t>Milestones Update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823576"/>
              </p:ext>
            </p:extLst>
          </p:nvPr>
        </p:nvGraphicFramePr>
        <p:xfrm>
          <a:off x="186025" y="857310"/>
          <a:ext cx="8644465" cy="3670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9666"/>
                <a:gridCol w="872067"/>
                <a:gridCol w="2184400"/>
                <a:gridCol w="812800"/>
                <a:gridCol w="939800"/>
                <a:gridCol w="931333"/>
                <a:gridCol w="660400"/>
                <a:gridCol w="778933"/>
                <a:gridCol w="745066"/>
              </a:tblGrid>
              <a:tr h="4741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WBS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Item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Milestone Description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Start Date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Projected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Finish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% Complete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Days Float?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Change (%)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Change (Days)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372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1.04.xxx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Facilities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Civil work</a:t>
                      </a:r>
                      <a:r>
                        <a:rPr lang="en-US" sz="1200" b="0" baseline="0" dirty="0" smtClean="0"/>
                        <a:t> complete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6-4-15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August 2016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100%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95 to 100%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</a:tr>
              <a:tr h="363928"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Gun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Demonstrate gun ok at 200 kW at FEL GTS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December</a:t>
                      </a:r>
                      <a:r>
                        <a:rPr lang="en-US" sz="1200" b="0" baseline="0" dirty="0" smtClean="0"/>
                        <a:t> 20</a:t>
                      </a:r>
                      <a:r>
                        <a:rPr lang="en-US" sz="1200" b="0" dirty="0" smtClean="0"/>
                        <a:t>15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100%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done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</a:tr>
              <a:tr h="363928"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CM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Commission cold ¼ CM, no beam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November 2016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60%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50 to 60%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</a:tr>
              <a:tr h="363928"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Beam from Gun to Cup in front of ¼ CM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November 2016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40%</a:t>
                      </a:r>
                    </a:p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30 to 40%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</a:tr>
              <a:tr h="363928"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Beam thru ¼ @</a:t>
                      </a:r>
                      <a:r>
                        <a:rPr lang="en-US" sz="1200" b="0" baseline="0" dirty="0" smtClean="0"/>
                        <a:t> MeV energy delivered to cup in front of </a:t>
                      </a:r>
                      <a:r>
                        <a:rPr lang="en-US" sz="1200" b="0" baseline="0" dirty="0" err="1" smtClean="0"/>
                        <a:t>HDIce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?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10%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0 to 10%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</a:tr>
              <a:tr h="363928"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Beam to </a:t>
                      </a:r>
                      <a:r>
                        <a:rPr lang="en-US" sz="1200" b="0" dirty="0" err="1" smtClean="0"/>
                        <a:t>HDIce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?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0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</a:tr>
              <a:tr h="363928"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54609" y="4605612"/>
            <a:ext cx="7766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 smtClean="0">
                <a:latin typeface="+mn-lt"/>
              </a:rPr>
              <a:t>Facilities work nearly complete, followed shortly thereafter by Safety System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 err="1" smtClean="0">
                <a:latin typeface="+mn-lt"/>
              </a:rPr>
              <a:t>keV</a:t>
            </a:r>
            <a:r>
              <a:rPr lang="en-US" sz="2000" b="0" dirty="0" smtClean="0">
                <a:latin typeface="+mn-lt"/>
              </a:rPr>
              <a:t> beamline complete by October, followed by controls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 smtClean="0">
                <a:latin typeface="+mn-lt"/>
              </a:rPr>
              <a:t>New ¼ CM installed inside cave by October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0999"/>
            <a:ext cx="4678436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050" y="2779711"/>
            <a:ext cx="4535750" cy="351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27" name="Straight Arrow Connector 1026"/>
          <p:cNvCxnSpPr/>
          <p:nvPr/>
        </p:nvCxnSpPr>
        <p:spPr>
          <a:xfrm>
            <a:off x="4038600" y="5715000"/>
            <a:ext cx="1752600" cy="76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013855" y="5538652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¼ Cryomodule in Cave 1</a:t>
            </a:r>
            <a:endParaRPr lang="en-US" sz="1400" dirty="0"/>
          </a:p>
        </p:txBody>
      </p:sp>
      <p:sp>
        <p:nvSpPr>
          <p:cNvPr id="1030" name="TextBox 1029"/>
          <p:cNvSpPr txBox="1"/>
          <p:nvPr/>
        </p:nvSpPr>
        <p:spPr>
          <a:xfrm>
            <a:off x="4038600" y="73912"/>
            <a:ext cx="481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ODH Concern Mitigation – Cave 1</a:t>
            </a:r>
            <a:endParaRPr lang="en-US" sz="2400" dirty="0"/>
          </a:p>
        </p:txBody>
      </p:sp>
      <p:sp>
        <p:nvSpPr>
          <p:cNvPr id="1031" name="TextBox 1030"/>
          <p:cNvSpPr txBox="1"/>
          <p:nvPr/>
        </p:nvSpPr>
        <p:spPr>
          <a:xfrm>
            <a:off x="6446520" y="1546051"/>
            <a:ext cx="22620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Vent stacks installed         7’ tall located over two rectangular penetrations</a:t>
            </a:r>
            <a:endParaRPr lang="en-US" sz="1400" dirty="0"/>
          </a:p>
        </p:txBody>
      </p:sp>
      <p:cxnSp>
        <p:nvCxnSpPr>
          <p:cNvPr id="47" name="Straight Arrow Connector 46"/>
          <p:cNvCxnSpPr/>
          <p:nvPr/>
        </p:nvCxnSpPr>
        <p:spPr>
          <a:xfrm flipH="1">
            <a:off x="7258599" y="2526285"/>
            <a:ext cx="148044" cy="33473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Bent Arrow 1"/>
          <p:cNvSpPr/>
          <p:nvPr/>
        </p:nvSpPr>
        <p:spPr bwMode="auto">
          <a:xfrm flipH="1">
            <a:off x="5468985" y="4101737"/>
            <a:ext cx="574766" cy="818606"/>
          </a:xfrm>
          <a:prstGeom prst="bent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410999" y="2530895"/>
            <a:ext cx="148044" cy="33473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23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51188" y="47443"/>
            <a:ext cx="2521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Status </a:t>
            </a:r>
            <a:r>
              <a:rPr lang="en-US" dirty="0" err="1" smtClean="0"/>
              <a:t>HDIce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24905" y="798936"/>
            <a:ext cx="8875336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+mn-lt"/>
              </a:rPr>
              <a:t>HDIce</a:t>
            </a:r>
            <a:r>
              <a:rPr lang="en-US" sz="2400" dirty="0" smtClean="0">
                <a:latin typeface="+mn-lt"/>
              </a:rPr>
              <a:t> Issues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What does beamline downstream of </a:t>
            </a:r>
            <a:r>
              <a:rPr lang="en-US" sz="1800" dirty="0" err="1" smtClean="0">
                <a:latin typeface="+mn-lt"/>
              </a:rPr>
              <a:t>HDIce</a:t>
            </a:r>
            <a:r>
              <a:rPr lang="en-US" sz="1800" dirty="0" smtClean="0">
                <a:latin typeface="+mn-lt"/>
              </a:rPr>
              <a:t> look like?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Raster (we seem ok with what is available)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Seeing &lt; 1nA beam (want to get RF guys working on this now)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Build a “beam good” FSD node  (one of our BLMs)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Another BCM, like PSS BCM, near the </a:t>
            </a:r>
            <a:r>
              <a:rPr lang="en-US" sz="1800" dirty="0" smtClean="0">
                <a:latin typeface="+mn-lt"/>
              </a:rPr>
              <a:t>target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Where to put </a:t>
            </a:r>
            <a:r>
              <a:rPr lang="en-US" sz="1800" dirty="0" err="1" smtClean="0">
                <a:latin typeface="+mn-lt"/>
              </a:rPr>
              <a:t>HDIce</a:t>
            </a:r>
            <a:r>
              <a:rPr lang="en-US" sz="1800" dirty="0" smtClean="0">
                <a:latin typeface="+mn-lt"/>
              </a:rPr>
              <a:t> electronics?  (Cave2 with network connection)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Energy spread, slits in chicane to reduce energy spread?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Accuracy of GEANT model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n-lt"/>
              </a:rPr>
              <a:t>500 L </a:t>
            </a:r>
            <a:r>
              <a:rPr lang="en-US" sz="1800" dirty="0" err="1" smtClean="0">
                <a:latin typeface="+mn-lt"/>
              </a:rPr>
              <a:t>dewar</a:t>
            </a:r>
            <a:r>
              <a:rPr lang="en-US" sz="1800" dirty="0" smtClean="0">
                <a:latin typeface="+mn-lt"/>
              </a:rPr>
              <a:t>, ordering it with manifold to capture boil off</a:t>
            </a:r>
          </a:p>
        </p:txBody>
      </p:sp>
    </p:spTree>
    <p:extLst>
      <p:ext uri="{BB962C8B-B14F-4D97-AF65-F5344CB8AC3E}">
        <p14:creationId xmlns:p14="http://schemas.microsoft.com/office/powerpoint/2010/main" val="401279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ogbooks.jlab.org/files/2011/11/1651799/20111130_182512_9522.attach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21" y="3298315"/>
            <a:ext cx="7541837" cy="355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51148" y="17594"/>
            <a:ext cx="8564252" cy="63976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PSS BCM</a:t>
            </a: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7313" y="566920"/>
            <a:ext cx="9059552" cy="2646291"/>
            <a:chOff x="0" y="160338"/>
            <a:chExt cx="9144000" cy="264629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0338"/>
              <a:ext cx="9144000" cy="242441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131400" y="2401942"/>
              <a:ext cx="2820003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/>
                <a:t>Insertable</a:t>
              </a:r>
              <a:r>
                <a:rPr lang="en-US" sz="2000" dirty="0" smtClean="0"/>
                <a:t> Faraday Cup</a:t>
              </a:r>
              <a:endParaRPr lang="en-US" sz="2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566102" y="2406519"/>
              <a:ext cx="1290738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PSS BCM</a:t>
              </a:r>
              <a:endParaRPr lang="en-US" sz="2000" dirty="0"/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 flipV="1">
              <a:off x="4211471" y="1638690"/>
              <a:ext cx="219127" cy="753825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flipH="1" flipV="1">
              <a:off x="5458120" y="1800520"/>
              <a:ext cx="878710" cy="60600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3076" name="Picture 4" descr="https://logbooks.jlab.org/files/2012/05/1787390/20120525_175549_25939.attach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56" y="3298315"/>
            <a:ext cx="7674166" cy="348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805618" y="3311121"/>
            <a:ext cx="7655312" cy="3270870"/>
            <a:chOff x="-956282" y="5988257"/>
            <a:chExt cx="7655312" cy="3270870"/>
          </a:xfrm>
        </p:grpSpPr>
        <p:grpSp>
          <p:nvGrpSpPr>
            <p:cNvPr id="11" name="Group 10"/>
            <p:cNvGrpSpPr/>
            <p:nvPr/>
          </p:nvGrpSpPr>
          <p:grpSpPr>
            <a:xfrm>
              <a:off x="-956282" y="5988257"/>
              <a:ext cx="7655312" cy="3270870"/>
              <a:chOff x="-1137010" y="5479209"/>
              <a:chExt cx="7655312" cy="3270870"/>
            </a:xfrm>
          </p:grpSpPr>
          <p:sp>
            <p:nvSpPr>
              <p:cNvPr id="2" name="Rectangle 1"/>
              <p:cNvSpPr/>
              <p:nvPr/>
            </p:nvSpPr>
            <p:spPr bwMode="auto">
              <a:xfrm>
                <a:off x="-1137010" y="5479209"/>
                <a:ext cx="7655312" cy="327087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pic>
            <p:nvPicPr>
              <p:cNvPr id="3077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568" y="5588265"/>
                <a:ext cx="4714103" cy="30527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3570481" y="8295587"/>
              <a:ext cx="245087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Can resolve ~ </a:t>
              </a:r>
              <a:r>
                <a:rPr lang="en-US" sz="2000" dirty="0" smtClean="0"/>
                <a:t>1nA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5181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3"/>
          <a:stretch/>
        </p:blipFill>
        <p:spPr bwMode="auto">
          <a:xfrm>
            <a:off x="25741" y="1282666"/>
            <a:ext cx="3386762" cy="182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1121" y="48975"/>
            <a:ext cx="4010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 refresh your memory…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121" y="829381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What we started with…</a:t>
            </a:r>
            <a:endParaRPr lang="en-US" sz="1800" dirty="0">
              <a:latin typeface="+mn-lt"/>
            </a:endParaRPr>
          </a:p>
        </p:txBody>
      </p:sp>
      <p:pic>
        <p:nvPicPr>
          <p:cNvPr id="5123" name="Picture 3" descr="C:\Users\poelker\AppData\Local\Temp\Vashek-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r="9468"/>
          <a:stretch/>
        </p:blipFill>
        <p:spPr bwMode="auto">
          <a:xfrm>
            <a:off x="70319" y="3236104"/>
            <a:ext cx="4313795" cy="276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971513" y="5606186"/>
            <a:ext cx="20954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UITF as imagined</a:t>
            </a:r>
            <a:endParaRPr lang="en-US" sz="1800" dirty="0">
              <a:latin typeface="+mn-lt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" t="15236" r="3997"/>
          <a:stretch/>
        </p:blipFill>
        <p:spPr bwMode="auto">
          <a:xfrm>
            <a:off x="3447502" y="1282666"/>
            <a:ext cx="5665508" cy="175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s://wiki.jlab.org/ciswiki/images/b/b2/New_suggested_labyrinth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811" y="3236104"/>
            <a:ext cx="5058190" cy="276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54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51148" y="17594"/>
            <a:ext cx="8564252" cy="63976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kern="0" dirty="0" smtClean="0">
                <a:latin typeface="+mj-lt"/>
                <a:ea typeface="+mj-ea"/>
                <a:cs typeface="+mj-cs"/>
              </a:rPr>
              <a:t>Action Items – </a:t>
            </a:r>
            <a:r>
              <a:rPr lang="en-US" dirty="0" smtClean="0"/>
              <a:t>April 12, 2015 Minutes</a:t>
            </a:r>
            <a:endParaRPr lang="en-US" kern="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1148" y="860280"/>
            <a:ext cx="84417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 smtClean="0"/>
              <a:t>New </a:t>
            </a:r>
            <a:r>
              <a:rPr lang="en-US" sz="2000" u="sng" dirty="0"/>
              <a:t>Action Items</a:t>
            </a:r>
            <a:r>
              <a:rPr lang="en-US" sz="2000" u="sng" dirty="0" smtClean="0"/>
              <a:t>: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 smtClean="0"/>
              <a:t>Wrap up UITFBL by October 1, 2016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 smtClean="0"/>
              <a:t>Share resources with CEBAF and LERF:  gun group, software, I&amp;C, low level RF, high power RF, safety system group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8550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" r="721"/>
          <a:stretch/>
        </p:blipFill>
        <p:spPr bwMode="auto">
          <a:xfrm>
            <a:off x="0" y="2648527"/>
            <a:ext cx="9146030" cy="397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21716"/>
            <a:ext cx="9146030" cy="83628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/>
              <a:t>Design work was stopped…would like it to continue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" t="11508" r="38677" b="11660"/>
          <a:stretch/>
        </p:blipFill>
        <p:spPr bwMode="auto">
          <a:xfrm>
            <a:off x="896561" y="622168"/>
            <a:ext cx="6938128" cy="213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71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2932" y="-1"/>
            <a:ext cx="82296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Status </a:t>
            </a:r>
            <a:r>
              <a:rPr lang="en-US" kern="0" dirty="0" err="1" smtClean="0"/>
              <a:t>HDIce</a:t>
            </a:r>
            <a:endParaRPr lang="en-US" kern="0" dirty="0"/>
          </a:p>
        </p:txBody>
      </p:sp>
      <p:sp>
        <p:nvSpPr>
          <p:cNvPr id="3" name="Rectangle 2"/>
          <p:cNvSpPr/>
          <p:nvPr/>
        </p:nvSpPr>
        <p:spPr>
          <a:xfrm>
            <a:off x="124905" y="798936"/>
            <a:ext cx="8875336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Lots of scattering at MeV energy.  Beam size very large at target.  Decided to flip the orientation of the target</a:t>
            </a:r>
            <a:endParaRPr lang="en-US" sz="2400" dirty="0">
              <a:latin typeface="+mn-lt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Cave2 design seems fine either way, need a Physics designer to be responsible for installation at UITF</a:t>
            </a:r>
          </a:p>
        </p:txBody>
      </p:sp>
      <p:pic>
        <p:nvPicPr>
          <p:cNvPr id="9" name="Picture 4" descr="C:\Users\poelker\AppData\Local\Temp\ibc is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"/>
          <a:stretch/>
        </p:blipFill>
        <p:spPr bwMode="auto">
          <a:xfrm>
            <a:off x="264242" y="2616027"/>
            <a:ext cx="4213490" cy="246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poelker\AppData\Local\Temp\ibc is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"/>
          <a:stretch/>
        </p:blipFill>
        <p:spPr bwMode="auto">
          <a:xfrm>
            <a:off x="4562574" y="2607162"/>
            <a:ext cx="4228662" cy="247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33121" y="3677610"/>
            <a:ext cx="1887568" cy="135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24595" y="3014467"/>
            <a:ext cx="22041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 here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2926080" y="3599242"/>
            <a:ext cx="100611" cy="25064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64242" y="5092481"/>
            <a:ext cx="4199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Upstream radiation baffle blows up beam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4554069" y="5065277"/>
            <a:ext cx="4199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this configuration, we can achieve desired small beam size at target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4695447" y="3014467"/>
            <a:ext cx="34577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 here, better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5797544" y="3599242"/>
            <a:ext cx="72033" cy="25064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158325" y="3974894"/>
            <a:ext cx="1460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e-beam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 bwMode="auto">
          <a:xfrm>
            <a:off x="396352" y="3903962"/>
            <a:ext cx="821434" cy="68969"/>
          </a:xfrm>
          <a:prstGeom prst="right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17821" y="3971630"/>
            <a:ext cx="1460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e-beam</a:t>
            </a:r>
            <a:endParaRPr lang="en-US" dirty="0"/>
          </a:p>
        </p:txBody>
      </p:sp>
      <p:sp>
        <p:nvSpPr>
          <p:cNvPr id="24" name="Right Arrow 23"/>
          <p:cNvSpPr/>
          <p:nvPr/>
        </p:nvSpPr>
        <p:spPr bwMode="auto">
          <a:xfrm>
            <a:off x="4755848" y="3900698"/>
            <a:ext cx="821434" cy="68969"/>
          </a:xfrm>
          <a:prstGeom prst="rightArrow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74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ure 3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600200" y="3249266"/>
            <a:ext cx="5943600" cy="2890520"/>
          </a:xfrm>
          <a:prstGeom prst="rect">
            <a:avLst/>
          </a:prstGeom>
        </p:spPr>
      </p:pic>
      <p:pic>
        <p:nvPicPr>
          <p:cNvPr id="8" name="Picture 7" descr="Figure 2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1219200" y="609600"/>
            <a:ext cx="6858000" cy="263966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>
            <a:off x="629443" y="6036250"/>
            <a:ext cx="1341552" cy="61119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29443" y="1200150"/>
            <a:ext cx="7885113" cy="4457700"/>
            <a:chOff x="629443" y="1200150"/>
            <a:chExt cx="7885113" cy="445770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443" y="1200150"/>
              <a:ext cx="7885113" cy="445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val 1"/>
            <p:cNvSpPr/>
            <p:nvPr/>
          </p:nvSpPr>
          <p:spPr bwMode="auto">
            <a:xfrm>
              <a:off x="629443" y="3318234"/>
              <a:ext cx="1341552" cy="480767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629443" y="4677242"/>
              <a:ext cx="1341552" cy="611195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4458878" y="3249266"/>
              <a:ext cx="575035" cy="474322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4458878" y="4672713"/>
              <a:ext cx="575035" cy="615723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880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3983" y="1011176"/>
            <a:ext cx="84262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Combine the two features that provided incremental success: shed and doped insulator</a:t>
            </a:r>
            <a:endParaRPr lang="en-US" sz="20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 r="4298"/>
          <a:stretch>
            <a:fillRect/>
          </a:stretch>
        </p:blipFill>
        <p:spPr bwMode="auto">
          <a:xfrm>
            <a:off x="539397" y="1864039"/>
            <a:ext cx="4633057" cy="416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2"/>
          <a:stretch/>
        </p:blipFill>
        <p:spPr bwMode="auto">
          <a:xfrm>
            <a:off x="5605468" y="1473965"/>
            <a:ext cx="2518046" cy="2105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 bwMode="auto">
          <a:xfrm flipH="1">
            <a:off x="2931736" y="2366128"/>
            <a:ext cx="2673732" cy="1093509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itle 1"/>
          <p:cNvSpPr txBox="1">
            <a:spLocks/>
          </p:cNvSpPr>
          <p:nvPr/>
        </p:nvSpPr>
        <p:spPr>
          <a:xfrm>
            <a:off x="453292" y="77002"/>
            <a:ext cx="8237415" cy="74114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kern="0" dirty="0" smtClean="0"/>
              <a:t>Next test late September</a:t>
            </a:r>
            <a:endParaRPr lang="en-US" sz="2800" kern="0" dirty="0"/>
          </a:p>
        </p:txBody>
      </p:sp>
      <p:grpSp>
        <p:nvGrpSpPr>
          <p:cNvPr id="7" name="Group 6"/>
          <p:cNvGrpSpPr/>
          <p:nvPr/>
        </p:nvGrpSpPr>
        <p:grpSpPr>
          <a:xfrm>
            <a:off x="5402478" y="3621825"/>
            <a:ext cx="3020761" cy="2564499"/>
            <a:chOff x="4801680" y="2910520"/>
            <a:chExt cx="3897986" cy="322867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67" t="18483"/>
            <a:stretch/>
          </p:blipFill>
          <p:spPr bwMode="auto">
            <a:xfrm>
              <a:off x="6297105" y="3228157"/>
              <a:ext cx="2402561" cy="291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65"/>
            <a:stretch/>
          </p:blipFill>
          <p:spPr bwMode="auto">
            <a:xfrm>
              <a:off x="6488735" y="2910520"/>
              <a:ext cx="2019300" cy="352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1680" y="3574697"/>
              <a:ext cx="1495425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Multiply 4"/>
          <p:cNvSpPr/>
          <p:nvPr/>
        </p:nvSpPr>
        <p:spPr bwMode="auto">
          <a:xfrm>
            <a:off x="5059332" y="0"/>
            <a:ext cx="1303760" cy="754144"/>
          </a:xfrm>
          <a:prstGeom prst="mathMultiply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53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my_pix\10201513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26" y="867266"/>
            <a:ext cx="2888137" cy="385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4108" y="4817095"/>
            <a:ext cx="76373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800" dirty="0" smtClean="0"/>
              <a:t>The new gun happy at 325 kV, stopping at this voltage for now.  Shifting focus to building the beamline and photocathode deposition chamber (LDRD magnetized beam tests)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21226" y="77002"/>
            <a:ext cx="8237415" cy="74114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kern="0" dirty="0" smtClean="0"/>
              <a:t>Building the electron gun at LERF GTS</a:t>
            </a:r>
            <a:endParaRPr lang="en-US" sz="2800" kern="0" dirty="0"/>
          </a:p>
        </p:txBody>
      </p:sp>
      <p:pic>
        <p:nvPicPr>
          <p:cNvPr id="3074" name="Picture 2" descr="Gun and sheep chamber side vi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978" y="903818"/>
            <a:ext cx="5085729" cy="381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92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imap://mail%2Ejlab%2Eorg@mail:993/fetch%3EUID%3E/INBOX%3E125647?part=1.4&amp;type=image/jpeg&amp;filename=IMG_05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imap://mail%2Ejlab%2Eorg@mail:993/fetch%3EUID%3E/INBOX%3E125647?part=1.4&amp;type=image/jpeg&amp;filename=IMG_051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25216" y="7937"/>
            <a:ext cx="5852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Gun and Beamline at GTS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93" y="803073"/>
            <a:ext cx="7162800" cy="537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5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2932" y="-1"/>
            <a:ext cx="82296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Status </a:t>
            </a:r>
            <a:r>
              <a:rPr lang="en-US" kern="0" dirty="0" err="1" smtClean="0"/>
              <a:t>HDIce</a:t>
            </a:r>
            <a:endParaRPr lang="en-US" kern="0" dirty="0"/>
          </a:p>
        </p:txBody>
      </p:sp>
      <p:grpSp>
        <p:nvGrpSpPr>
          <p:cNvPr id="14" name="Group 13"/>
          <p:cNvGrpSpPr/>
          <p:nvPr/>
        </p:nvGrpSpPr>
        <p:grpSpPr>
          <a:xfrm>
            <a:off x="362932" y="857815"/>
            <a:ext cx="6339840" cy="5013423"/>
            <a:chOff x="1137994" y="857816"/>
            <a:chExt cx="6339840" cy="5013423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7994" y="857816"/>
              <a:ext cx="6339840" cy="5013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 bwMode="auto">
            <a:xfrm>
              <a:off x="3321038" y="1802674"/>
              <a:ext cx="0" cy="3309257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sp>
        <p:nvSpPr>
          <p:cNvPr id="20" name="TextBox 19"/>
          <p:cNvSpPr txBox="1"/>
          <p:nvPr/>
        </p:nvSpPr>
        <p:spPr>
          <a:xfrm>
            <a:off x="3432714" y="1802673"/>
            <a:ext cx="55102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Stripline</a:t>
            </a:r>
            <a:r>
              <a:rPr lang="en-US" dirty="0" smtClean="0"/>
              <a:t> BPMs see 7nA beam with 1 Hz integration time.  But we want to see 1nA beam, or even less at UITF.  Don’t want to fly blind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 bwMode="auto">
          <a:xfrm flipV="1">
            <a:off x="731520" y="4763589"/>
            <a:ext cx="2246811" cy="17417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142350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2932" y="-1"/>
            <a:ext cx="82296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Status </a:t>
            </a:r>
            <a:r>
              <a:rPr lang="en-US" kern="0" dirty="0" err="1" smtClean="0"/>
              <a:t>HDIce</a:t>
            </a:r>
            <a:endParaRPr lang="en-US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00106" y="807076"/>
                <a:ext cx="8332567" cy="1296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𝟏</m:t>
                      </m:r>
                      <m:r>
                        <a:rPr lang="en-US" b="1" i="1" smtClean="0">
                          <a:latin typeface="Cambria Math"/>
                        </a:rPr>
                        <m:t>𝒏𝑨</m:t>
                      </m:r>
                      <m:r>
                        <a:rPr lang="en-US" b="1" i="1" smtClean="0"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latin typeface="Cambria Math"/>
                        </a:rPr>
                        <m:t>𝑫𝒖𝒕𝒚𝑭𝒂𝒄𝒕𝒐𝒓</m:t>
                      </m:r>
                      <m:r>
                        <a:rPr lang="en-US" b="1" i="1" smtClean="0">
                          <a:latin typeface="Cambria Math"/>
                        </a:rPr>
                        <m:t> </m:t>
                      </m:r>
                      <m:r>
                        <a:rPr lang="en-US" b="1" i="1" smtClean="0">
                          <a:latin typeface="Cambria Math"/>
                        </a:rPr>
                        <m:t>𝑰𝒑𝒆𝒂𝒌</m:t>
                      </m:r>
                      <m:r>
                        <a:rPr lang="en-US" b="1" i="1" smtClean="0">
                          <a:latin typeface="Cambria Math"/>
                        </a:rPr>
                        <m:t>+</m:t>
                      </m:r>
                      <m:r>
                        <a:rPr lang="en-US" b="1" i="1" smtClean="0">
                          <a:latin typeface="Cambria Math"/>
                        </a:rPr>
                        <m:t>𝑰𝒃𝒂𝒔𝒆𝒍𝒊𝒏𝒆</m:t>
                      </m:r>
                    </m:oMath>
                  </m:oMathPara>
                </a14:m>
                <a:endParaRPr lang="en-US" b="1" baseline="-25000" dirty="0" smtClean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/>
                          </a:rPr>
                          <m:t>𝟎</m:t>
                        </m:r>
                        <m:r>
                          <a:rPr lang="en-US" b="1" i="1" smtClean="0">
                            <a:latin typeface="Cambria Math"/>
                          </a:rPr>
                          <m:t>.</m:t>
                        </m:r>
                        <m:r>
                          <a:rPr lang="en-US" b="1" i="1" smtClean="0">
                            <a:latin typeface="Cambria Math"/>
                          </a:rPr>
                          <m:t>𝟏</m:t>
                        </m:r>
                        <m:r>
                          <a:rPr lang="en-US" b="1" i="1" smtClean="0">
                            <a:latin typeface="Cambria Math"/>
                          </a:rPr>
                          <m:t>𝒎𝒔𝒆𝒄</m:t>
                        </m:r>
                      </m:num>
                      <m:den>
                        <m:r>
                          <a:rPr lang="en-US" b="1" i="1" smtClean="0">
                            <a:latin typeface="Cambria Math"/>
                          </a:rPr>
                          <m:t>𝟏𝟔</m:t>
                        </m:r>
                        <m:r>
                          <a:rPr lang="en-US" b="1" i="1" smtClean="0">
                            <a:latin typeface="Cambria Math"/>
                          </a:rPr>
                          <m:t>.</m:t>
                        </m:r>
                        <m:r>
                          <a:rPr lang="en-US" b="1" i="1" smtClean="0">
                            <a:latin typeface="Cambria Math"/>
                          </a:rPr>
                          <m:t>𝟕</m:t>
                        </m:r>
                        <m:r>
                          <a:rPr lang="en-US" b="1" i="1" smtClean="0">
                            <a:latin typeface="Cambria Math"/>
                          </a:rPr>
                          <m:t>𝒎𝒔𝒆𝒄</m:t>
                        </m:r>
                      </m:den>
                    </m:f>
                  </m:oMath>
                </a14:m>
                <a:r>
                  <a:rPr lang="en-US" b="1" i="1" dirty="0" smtClean="0"/>
                  <a:t> x 10 </a:t>
                </a:r>
                <a:r>
                  <a:rPr lang="en-US" b="1" i="1" dirty="0" err="1" smtClean="0"/>
                  <a:t>nA</a:t>
                </a:r>
                <a:r>
                  <a:rPr lang="en-US" b="1" i="1" dirty="0" smtClean="0"/>
                  <a:t> = 0.06 </a:t>
                </a:r>
                <a:r>
                  <a:rPr lang="en-US" b="1" i="1" dirty="0" err="1" smtClean="0"/>
                  <a:t>nA</a:t>
                </a:r>
                <a:r>
                  <a:rPr lang="en-US" b="1" i="1" dirty="0" smtClean="0"/>
                  <a:t> ;  </a:t>
                </a:r>
                <a:r>
                  <a:rPr lang="en-US" b="1" i="1" dirty="0" err="1" smtClean="0"/>
                  <a:t>I</a:t>
                </a:r>
                <a:r>
                  <a:rPr lang="en-US" b="1" i="1" baseline="-25000" dirty="0" err="1" smtClean="0"/>
                  <a:t>baseline</a:t>
                </a:r>
                <a:r>
                  <a:rPr lang="en-US" b="1" i="1" dirty="0" smtClean="0"/>
                  <a:t> = 0.94nA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106" y="807076"/>
                <a:ext cx="8332567" cy="1296124"/>
              </a:xfrm>
              <a:prstGeom prst="rect">
                <a:avLst/>
              </a:prstGeom>
              <a:blipFill rotWithShape="1">
                <a:blip r:embed="rId2"/>
                <a:stretch>
                  <a:fillRect b="-4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500106" y="2338203"/>
            <a:ext cx="8424017" cy="2329543"/>
            <a:chOff x="362932" y="2899954"/>
            <a:chExt cx="8424017" cy="2329543"/>
          </a:xfrm>
        </p:grpSpPr>
        <p:cxnSp>
          <p:nvCxnSpPr>
            <p:cNvPr id="4" name="Straight Connector 3"/>
            <p:cNvCxnSpPr/>
            <p:nvPr/>
          </p:nvCxnSpPr>
          <p:spPr bwMode="auto">
            <a:xfrm>
              <a:off x="1428206" y="3587931"/>
              <a:ext cx="0" cy="128016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1859280" y="3587931"/>
              <a:ext cx="0" cy="128016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1428206" y="3587931"/>
              <a:ext cx="431074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1859280" y="4868091"/>
              <a:ext cx="3505200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5360126" y="3587931"/>
              <a:ext cx="0" cy="128016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5791200" y="3587931"/>
              <a:ext cx="0" cy="128016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5360126" y="3587931"/>
              <a:ext cx="431074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5770955" y="4868091"/>
              <a:ext cx="2658942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362932" y="4868091"/>
              <a:ext cx="1079863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362932" y="5229497"/>
              <a:ext cx="8424017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V="1">
              <a:off x="362932" y="2899954"/>
              <a:ext cx="0" cy="2329543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7" name="TextBox 26"/>
          <p:cNvSpPr txBox="1"/>
          <p:nvPr/>
        </p:nvSpPr>
        <p:spPr>
          <a:xfrm>
            <a:off x="787346" y="4902922"/>
            <a:ext cx="73807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Need to work out details with </a:t>
            </a:r>
            <a:r>
              <a:rPr lang="en-US" dirty="0" err="1" smtClean="0"/>
              <a:t>HDIce</a:t>
            </a:r>
            <a:r>
              <a:rPr lang="en-US" dirty="0" smtClean="0"/>
              <a:t> and T. Allison, J. Musson 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 flipH="1">
            <a:off x="2232212" y="3026180"/>
            <a:ext cx="8964" cy="164156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2411505" y="2576124"/>
            <a:ext cx="907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I</a:t>
            </a:r>
            <a:r>
              <a:rPr lang="en-US" i="1" baseline="-25000" dirty="0" err="1" smtClean="0"/>
              <a:t>peak</a:t>
            </a:r>
            <a:endParaRPr lang="en-US" i="1" baseline="-25000" dirty="0"/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3390817" y="4306340"/>
            <a:ext cx="0" cy="38465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3570111" y="3666260"/>
            <a:ext cx="1269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I</a:t>
            </a:r>
            <a:r>
              <a:rPr lang="en-US" i="1" baseline="-25000" dirty="0" err="1" smtClean="0"/>
              <a:t>baseline</a:t>
            </a:r>
            <a:endParaRPr lang="en-US" i="1" baseline="-25000" dirty="0"/>
          </a:p>
        </p:txBody>
      </p:sp>
      <p:cxnSp>
        <p:nvCxnSpPr>
          <p:cNvPr id="35" name="Straight Arrow Connector 34"/>
          <p:cNvCxnSpPr/>
          <p:nvPr/>
        </p:nvCxnSpPr>
        <p:spPr bwMode="auto">
          <a:xfrm>
            <a:off x="5497300" y="2779059"/>
            <a:ext cx="431074" cy="1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6221505" y="2549617"/>
            <a:ext cx="25190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Acceptable duration of high peak current: long enough to see but not long enough to depolarize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0289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026" y="0"/>
            <a:ext cx="5763296" cy="639763"/>
          </a:xfrm>
        </p:spPr>
        <p:txBody>
          <a:bodyPr/>
          <a:lstStyle/>
          <a:p>
            <a:r>
              <a:rPr lang="en-US" dirty="0" smtClean="0"/>
              <a:t>Schedule Ramifications 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26243" y="811509"/>
            <a:ext cx="8733936" cy="5457315"/>
          </a:xfrm>
          <a:solidFill>
            <a:schemeClr val="bg1"/>
          </a:solidFill>
        </p:spPr>
        <p:txBody>
          <a:bodyPr/>
          <a:lstStyle/>
          <a:p>
            <a:pPr marL="339725" lvl="1" indent="-3397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ommission ¼ CM (no beam), scheduled for Feb 2016</a:t>
            </a:r>
          </a:p>
          <a:p>
            <a:pPr marL="687388" lvl="2" indent="-225425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Electric/FM –   ($78k + $23k for com. conduit)		 101 k$</a:t>
            </a:r>
          </a:p>
          <a:p>
            <a:pPr marL="687388" lvl="2" indent="-2254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Control </a:t>
            </a:r>
            <a:r>
              <a:rPr lang="en-US" dirty="0" smtClean="0">
                <a:solidFill>
                  <a:schemeClr val="tx1"/>
                </a:solidFill>
              </a:rPr>
              <a:t>room – 						    -</a:t>
            </a:r>
          </a:p>
          <a:p>
            <a:pPr marL="687388" lvl="2" indent="-22542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SRF checkout of ¼ CM present condition – </a:t>
            </a:r>
            <a:r>
              <a:rPr lang="en-US" dirty="0" smtClean="0">
                <a:solidFill>
                  <a:schemeClr val="tx1"/>
                </a:solidFill>
              </a:rPr>
              <a:t>		    -</a:t>
            </a:r>
          </a:p>
          <a:p>
            <a:pPr marL="687388" lvl="2" indent="-225425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Low Level RF –						   16 k$</a:t>
            </a:r>
          </a:p>
          <a:p>
            <a:pPr marL="687388" lvl="2" indent="-225425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High Power RF –						   25 k$</a:t>
            </a:r>
          </a:p>
          <a:p>
            <a:pPr marL="687388" lvl="2" indent="-225425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Network controls – 					   33 k$</a:t>
            </a:r>
          </a:p>
          <a:p>
            <a:pPr marL="687388" lvl="2" indent="-225425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Software control of RF –					    -</a:t>
            </a:r>
          </a:p>
          <a:p>
            <a:pPr marL="687388" lvl="2" indent="-225425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adequate shielding (Cave2 with a roof) – 		    -</a:t>
            </a:r>
          </a:p>
          <a:p>
            <a:pPr marL="687388" lvl="2" indent="-225425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tx1"/>
                </a:solidFill>
              </a:rPr>
              <a:t>Cryo</a:t>
            </a:r>
            <a:r>
              <a:rPr lang="en-US" dirty="0" smtClean="0">
                <a:solidFill>
                  <a:schemeClr val="tx1"/>
                </a:solidFill>
              </a:rPr>
              <a:t> – (controls and pipe)				  68 +/- k$</a:t>
            </a:r>
          </a:p>
          <a:p>
            <a:pPr marL="687388" lvl="2" indent="-225425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Installation group					    9 k$</a:t>
            </a:r>
          </a:p>
          <a:p>
            <a:pPr marL="687388" lvl="2" indent="-225425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ODH </a:t>
            </a:r>
            <a:r>
              <a:rPr lang="en-US" dirty="0">
                <a:solidFill>
                  <a:schemeClr val="tx1"/>
                </a:solidFill>
              </a:rPr>
              <a:t>- SSG </a:t>
            </a:r>
            <a:r>
              <a:rPr lang="en-US" dirty="0" smtClean="0">
                <a:solidFill>
                  <a:schemeClr val="tx1"/>
                </a:solidFill>
              </a:rPr>
              <a:t>						    2 k$</a:t>
            </a:r>
          </a:p>
          <a:p>
            <a:pPr marL="687388" lvl="2" indent="-225425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EHS&amp;Q approvals…					     -</a:t>
            </a:r>
            <a:endParaRPr lang="en-US" dirty="0">
              <a:solidFill>
                <a:schemeClr val="tx1"/>
              </a:solidFill>
            </a:endParaRPr>
          </a:p>
          <a:p>
            <a:pPr marL="461963" lvl="2" indent="-461963">
              <a:buNone/>
            </a:pPr>
            <a:r>
              <a:rPr lang="en-US" dirty="0" smtClean="0">
                <a:solidFill>
                  <a:schemeClr val="tx1"/>
                </a:solidFill>
              </a:rPr>
              <a:t>Total								   254 k$</a:t>
            </a:r>
          </a:p>
        </p:txBody>
      </p:sp>
    </p:spTree>
    <p:extLst>
      <p:ext uri="{BB962C8B-B14F-4D97-AF65-F5344CB8AC3E}">
        <p14:creationId xmlns:p14="http://schemas.microsoft.com/office/powerpoint/2010/main" val="29681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2932" y="-1"/>
            <a:ext cx="82296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Klystrons and Max UITF Beam Energy</a:t>
            </a:r>
            <a:endParaRPr lang="en-US" kern="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30957" y="1006938"/>
            <a:ext cx="8781068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en-US" altLang="en-US" sz="1400" b="0" dirty="0" smtClean="0">
                <a:latin typeface="Arial Unicode MS" pitchFamily="34" charset="-128"/>
                <a:cs typeface="Arial" pitchFamily="34" charset="0"/>
              </a:rPr>
              <a:t>Curt</a:t>
            </a:r>
            <a:r>
              <a:rPr lang="en-US" altLang="en-US" sz="1400" b="0" dirty="0">
                <a:latin typeface="Arial Unicode MS" pitchFamily="34" charset="-128"/>
                <a:cs typeface="Arial" pitchFamily="34" charset="0"/>
              </a:rPr>
              <a:t>, </a:t>
            </a:r>
          </a:p>
          <a:p>
            <a:pPr lvl="0" eaLnBrk="0" hangingPunct="0"/>
            <a:r>
              <a:rPr lang="en-US" altLang="en-US" sz="1400" b="0" dirty="0">
                <a:latin typeface="Arial Unicode MS" pitchFamily="34" charset="-128"/>
                <a:cs typeface="Arial" pitchFamily="34" charset="0"/>
              </a:rPr>
              <a:t>With 40uA beam current only, you can run at 8MV/m with less than 3kW from klystron. But you need a stub tuner to tune the FPC coupling </a:t>
            </a:r>
            <a:r>
              <a:rPr lang="en-US" altLang="en-US" sz="1400" b="0" dirty="0" err="1">
                <a:latin typeface="Arial Unicode MS" pitchFamily="34" charset="-128"/>
                <a:cs typeface="Arial" pitchFamily="34" charset="0"/>
              </a:rPr>
              <a:t>Qext</a:t>
            </a:r>
            <a:r>
              <a:rPr lang="en-US" altLang="en-US" sz="1400" b="0" dirty="0">
                <a:latin typeface="Arial Unicode MS" pitchFamily="34" charset="-128"/>
                <a:cs typeface="Arial" pitchFamily="34" charset="0"/>
              </a:rPr>
              <a:t> from the design value of 9e6 to 2e7.  </a:t>
            </a:r>
            <a:endParaRPr lang="en-US" altLang="en-US" sz="1400" b="0" dirty="0" smtClean="0">
              <a:latin typeface="Arial Unicode MS" pitchFamily="34" charset="-128"/>
              <a:cs typeface="Arial" pitchFamily="34" charset="0"/>
            </a:endParaRPr>
          </a:p>
          <a:p>
            <a:pPr lvl="0" eaLnBrk="0" hangingPunct="0"/>
            <a:r>
              <a:rPr lang="en-US" altLang="en-US" sz="1400" b="0" dirty="0" err="1" smtClean="0">
                <a:latin typeface="Arial Unicode MS" pitchFamily="34" charset="-128"/>
                <a:cs typeface="Arial" pitchFamily="34" charset="0"/>
              </a:rPr>
              <a:t>Haipeng</a:t>
            </a:r>
            <a:endParaRPr lang="en-US" altLang="en-US" sz="1400" b="0" dirty="0" smtClean="0">
              <a:latin typeface="Arial Unicode MS" pitchFamily="34" charset="-128"/>
              <a:cs typeface="Arial" pitchFamily="34" charset="0"/>
            </a:endParaRPr>
          </a:p>
          <a:p>
            <a:pPr lvl="0" eaLnBrk="0" hangingPunct="0"/>
            <a:endParaRPr lang="en-US" altLang="en-US" sz="1400" b="0" dirty="0">
              <a:latin typeface="Arial Unicode MS" pitchFamily="34" charset="-128"/>
              <a:cs typeface="Arial" pitchFamily="34" charset="0"/>
            </a:endParaRPr>
          </a:p>
          <a:p>
            <a:pPr lvl="0" eaLnBrk="0" hangingPunct="0"/>
            <a:r>
              <a:rPr lang="en-US" altLang="en-US" sz="1400" b="0" dirty="0" err="1" smtClean="0">
                <a:latin typeface="Arial Unicode MS" pitchFamily="34" charset="-128"/>
                <a:cs typeface="Arial" pitchFamily="34" charset="0"/>
              </a:rPr>
              <a:t>Haipeng</a:t>
            </a:r>
            <a:r>
              <a:rPr lang="en-US" altLang="en-US" sz="1400" b="0" dirty="0" smtClean="0">
                <a:latin typeface="Arial Unicode MS" pitchFamily="34" charset="-128"/>
                <a:cs typeface="Arial" pitchFamily="34" charset="0"/>
              </a:rPr>
              <a:t>,</a:t>
            </a:r>
          </a:p>
          <a:p>
            <a:pPr lvl="0" eaLnBrk="0" hangingPunct="0"/>
            <a:r>
              <a:rPr lang="en-US" altLang="en-US" sz="1400" b="0" dirty="0" smtClean="0">
                <a:latin typeface="Arial Unicode MS" pitchFamily="34" charset="-128"/>
                <a:cs typeface="Arial" pitchFamily="34" charset="0"/>
              </a:rPr>
              <a:t>So </a:t>
            </a:r>
            <a:r>
              <a:rPr lang="en-US" altLang="en-US" sz="1400" b="0" dirty="0">
                <a:latin typeface="Arial Unicode MS" pitchFamily="34" charset="-128"/>
                <a:cs typeface="Arial" pitchFamily="34" charset="0"/>
              </a:rPr>
              <a:t>the take away is that with 40uA </a:t>
            </a:r>
            <a:r>
              <a:rPr lang="en-US" altLang="en-US" sz="1400" b="0" dirty="0" smtClean="0">
                <a:latin typeface="Arial Unicode MS" pitchFamily="34" charset="-128"/>
                <a:cs typeface="Arial" pitchFamily="34" charset="0"/>
              </a:rPr>
              <a:t>and a </a:t>
            </a:r>
            <a:r>
              <a:rPr lang="en-US" altLang="en-US" sz="1400" b="0" dirty="0">
                <a:latin typeface="Arial Unicode MS" pitchFamily="34" charset="-128"/>
                <a:cs typeface="Arial" pitchFamily="34" charset="0"/>
              </a:rPr>
              <a:t>5 kW </a:t>
            </a:r>
            <a:r>
              <a:rPr lang="en-US" altLang="en-US" sz="1400" b="0" dirty="0" smtClean="0">
                <a:latin typeface="Arial Unicode MS" pitchFamily="34" charset="-128"/>
                <a:cs typeface="Arial" pitchFamily="34" charset="0"/>
              </a:rPr>
              <a:t>klystron, we can expect </a:t>
            </a:r>
            <a:r>
              <a:rPr lang="en-US" altLang="en-US" sz="1400" b="0" dirty="0">
                <a:latin typeface="Arial Unicode MS" pitchFamily="34" charset="-128"/>
                <a:cs typeface="Arial" pitchFamily="34" charset="0"/>
              </a:rPr>
              <a:t>the 7 cell cavity </a:t>
            </a:r>
            <a:r>
              <a:rPr lang="en-US" altLang="en-US" sz="1400" b="0" dirty="0" smtClean="0">
                <a:latin typeface="Arial Unicode MS" pitchFamily="34" charset="-128"/>
                <a:cs typeface="Arial" pitchFamily="34" charset="0"/>
              </a:rPr>
              <a:t>to operate at </a:t>
            </a:r>
            <a:r>
              <a:rPr lang="en-US" altLang="en-US" sz="1400" b="0" dirty="0">
                <a:latin typeface="Arial Unicode MS" pitchFamily="34" charset="-128"/>
                <a:cs typeface="Arial" pitchFamily="34" charset="0"/>
              </a:rPr>
              <a:t>8 </a:t>
            </a:r>
            <a:r>
              <a:rPr lang="en-US" altLang="en-US" sz="1400" b="0" dirty="0" smtClean="0">
                <a:latin typeface="Arial Unicode MS" pitchFamily="34" charset="-128"/>
                <a:cs typeface="Arial" pitchFamily="34" charset="0"/>
              </a:rPr>
              <a:t>MV/m. Assuming </a:t>
            </a:r>
            <a:r>
              <a:rPr lang="en-US" altLang="en-US" sz="1400" b="0" dirty="0">
                <a:latin typeface="Arial Unicode MS" pitchFamily="34" charset="-128"/>
                <a:cs typeface="Arial" pitchFamily="34" charset="0"/>
              </a:rPr>
              <a:t>microphonic detuning is in the 15 Hz range. </a:t>
            </a:r>
            <a:endParaRPr lang="en-US" altLang="en-US" sz="1400" b="0" dirty="0" smtClean="0">
              <a:latin typeface="Arial Unicode MS" pitchFamily="34" charset="-128"/>
              <a:cs typeface="Arial" pitchFamily="34" charset="0"/>
            </a:endParaRPr>
          </a:p>
          <a:p>
            <a:pPr lvl="0" eaLnBrk="0" hangingPunct="0"/>
            <a:r>
              <a:rPr lang="en-US" altLang="en-US" sz="1400" b="0" dirty="0" smtClean="0">
                <a:latin typeface="Arial Unicode MS" pitchFamily="34" charset="-128"/>
                <a:cs typeface="Arial" pitchFamily="34" charset="0"/>
              </a:rPr>
              <a:t>Curt</a:t>
            </a:r>
            <a:endParaRPr lang="en-US" altLang="en-US" sz="1400" b="0" dirty="0">
              <a:latin typeface="Arial Unicode MS" pitchFamily="34" charset="-128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/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Matt,</a:t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For the new ¼ CM, we will get a 5 kW tube for the 7 cell cavity. For the two cell maybe one that does 3-4 kW which should be ok. </a:t>
            </a:r>
            <a:r>
              <a:rPr lang="en-US" altLang="en-US" sz="1400" b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400" b="0" dirty="0" smtClean="0">
                <a:latin typeface="Arial" pitchFamily="34" charset="0"/>
                <a:cs typeface="Arial" pitchFamily="34" charset="0"/>
              </a:rPr>
              <a:t>Then expect 200 </a:t>
            </a:r>
            <a:r>
              <a:rPr lang="en-US" altLang="en-US" sz="1400" b="0" dirty="0">
                <a:latin typeface="Arial" pitchFamily="34" charset="0"/>
                <a:cs typeface="Arial" pitchFamily="34" charset="0"/>
              </a:rPr>
              <a:t>kV from the gun, the two cell gives 1-2 MV, add the 5.6 MV </a:t>
            </a:r>
            <a:r>
              <a:rPr lang="en-US" altLang="en-US" sz="1400" b="0" dirty="0" smtClean="0">
                <a:latin typeface="Arial" pitchFamily="34" charset="0"/>
                <a:cs typeface="Arial" pitchFamily="34" charset="0"/>
              </a:rPr>
              <a:t>from 7-cell and </a:t>
            </a:r>
            <a:r>
              <a:rPr lang="en-US" altLang="en-US" sz="1400" b="0" dirty="0">
                <a:latin typeface="Arial" pitchFamily="34" charset="0"/>
                <a:cs typeface="Arial" pitchFamily="34" charset="0"/>
              </a:rPr>
              <a:t>voila, we are close to 8 MeV ...</a:t>
            </a:r>
            <a:br>
              <a:rPr lang="en-US" altLang="en-US" sz="1400" b="0" dirty="0">
                <a:latin typeface="Arial" pitchFamily="34" charset="0"/>
                <a:cs typeface="Arial" pitchFamily="34" charset="0"/>
              </a:rPr>
            </a:br>
            <a:r>
              <a:rPr lang="en-US" altLang="en-US" sz="1400" b="0" dirty="0">
                <a:latin typeface="Arial" pitchFamily="34" charset="0"/>
                <a:cs typeface="Arial" pitchFamily="34" charset="0"/>
              </a:rPr>
              <a:t>Curt</a:t>
            </a:r>
            <a:br>
              <a:rPr lang="en-US" altLang="en-US" sz="1400" b="0" dirty="0">
                <a:latin typeface="Arial" pitchFamily="34" charset="0"/>
                <a:cs typeface="Arial" pitchFamily="34" charset="0"/>
              </a:rPr>
            </a:b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17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79400" y="786085"/>
            <a:ext cx="8686800" cy="5287963"/>
          </a:xfrm>
        </p:spPr>
        <p:txBody>
          <a:bodyPr/>
          <a:lstStyle/>
          <a:p>
            <a:pPr marL="228600" lvl="1" indent="-228600">
              <a:buFontTx/>
              <a:buChar char="•"/>
            </a:pPr>
            <a:r>
              <a:rPr lang="en-US" sz="1500" dirty="0"/>
              <a:t>Major components </a:t>
            </a:r>
            <a:endParaRPr lang="en-US" sz="15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B050"/>
                </a:solidFill>
              </a:rPr>
              <a:t>Facilities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 smtClean="0"/>
              <a:t>Engineering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500" dirty="0" err="1" smtClean="0">
                <a:solidFill>
                  <a:schemeClr val="accent2">
                    <a:lumMod val="75000"/>
                  </a:schemeClr>
                </a:solidFill>
              </a:rPr>
              <a:t>Mech</a:t>
            </a:r>
            <a:r>
              <a:rPr lang="en-US" sz="1500" dirty="0" smtClean="0">
                <a:solidFill>
                  <a:schemeClr val="accent2">
                    <a:lumMod val="75000"/>
                  </a:schemeClr>
                </a:solidFill>
              </a:rPr>
              <a:t> Design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accent2">
                    <a:lumMod val="75000"/>
                  </a:schemeClr>
                </a:solidFill>
              </a:rPr>
              <a:t>Installation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500" dirty="0" err="1" smtClean="0">
                <a:solidFill>
                  <a:schemeClr val="accent2">
                    <a:lumMod val="75000"/>
                  </a:schemeClr>
                </a:solidFill>
              </a:rPr>
              <a:t>Cryo</a:t>
            </a:r>
            <a:endParaRPr lang="en-US" sz="15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500" dirty="0" smtClean="0"/>
              <a:t>Safety Systems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500" dirty="0" smtClean="0"/>
              <a:t>I&amp;C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500" dirty="0" smtClean="0"/>
              <a:t>DC Power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2060"/>
                </a:solidFill>
              </a:rPr>
              <a:t>Low Level RF systems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accent2">
                    <a:lumMod val="75000"/>
                  </a:schemeClr>
                </a:solidFill>
              </a:rPr>
              <a:t>High Power RF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accent2">
                    <a:lumMod val="75000"/>
                  </a:schemeClr>
                </a:solidFill>
              </a:rPr>
              <a:t>Survey &amp; Alignment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2060"/>
                </a:solidFill>
              </a:rPr>
              <a:t>SRF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500" dirty="0" smtClean="0"/>
              <a:t>Build new ¼ CM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</a:rPr>
              <a:t>Commission with RF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accent2">
                    <a:lumMod val="50000"/>
                  </a:schemeClr>
                </a:solidFill>
              </a:rPr>
              <a:t>Ops and CASA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chemeClr val="accent2">
                    <a:lumMod val="75000"/>
                  </a:schemeClr>
                </a:solidFill>
              </a:rPr>
              <a:t>Network and communications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500" dirty="0" smtClean="0"/>
              <a:t>Software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2">
                    <a:lumMod val="75000"/>
                  </a:schemeClr>
                </a:solidFill>
              </a:rPr>
              <a:t>B</a:t>
            </a:r>
            <a:r>
              <a:rPr lang="en-US" sz="1500" dirty="0" smtClean="0">
                <a:solidFill>
                  <a:schemeClr val="accent2">
                    <a:lumMod val="75000"/>
                  </a:schemeClr>
                </a:solidFill>
              </a:rPr>
              <a:t>eamline design</a:t>
            </a:r>
          </a:p>
          <a:p>
            <a:pPr lvl="2">
              <a:buNone/>
            </a:pPr>
            <a:endParaRPr lang="en-US" sz="1500" dirty="0" smtClean="0">
              <a:solidFill>
                <a:srgbClr val="00B050"/>
              </a:solidFill>
            </a:endParaRPr>
          </a:p>
          <a:p>
            <a:pPr lvl="1"/>
            <a:endParaRPr lang="en-US" sz="1500" dirty="0" smtClean="0"/>
          </a:p>
          <a:p>
            <a:pPr>
              <a:buNone/>
            </a:pPr>
            <a:endParaRPr lang="en-US" sz="1500" dirty="0" smtClean="0"/>
          </a:p>
          <a:p>
            <a:pPr>
              <a:buNone/>
            </a:pPr>
            <a:endParaRPr lang="en-US" sz="1500" dirty="0" smtClean="0"/>
          </a:p>
          <a:p>
            <a:pPr>
              <a:buNone/>
            </a:pPr>
            <a:endParaRPr lang="en-US" sz="1500" dirty="0" smtClean="0"/>
          </a:p>
          <a:p>
            <a:pPr>
              <a:buNone/>
            </a:pPr>
            <a:endParaRPr lang="en-US" sz="1500" dirty="0" smtClean="0"/>
          </a:p>
          <a:p>
            <a:pPr>
              <a:buNone/>
            </a:pPr>
            <a:endParaRPr lang="en-US" sz="15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5700339" y="1203950"/>
            <a:ext cx="3020149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B050"/>
                </a:solidFill>
              </a:rPr>
              <a:t>Green</a:t>
            </a:r>
            <a:r>
              <a:rPr lang="en-US" sz="2800" dirty="0" smtClean="0"/>
              <a:t> means we can see progress</a:t>
            </a:r>
            <a:endParaRPr lang="en-US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Update</a:t>
            </a:r>
          </a:p>
        </p:txBody>
      </p:sp>
    </p:spTree>
    <p:extLst>
      <p:ext uri="{BB962C8B-B14F-4D97-AF65-F5344CB8AC3E}">
        <p14:creationId xmlns:p14="http://schemas.microsoft.com/office/powerpoint/2010/main" val="327415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2932" y="-1"/>
            <a:ext cx="82296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kern="0" dirty="0" err="1" smtClean="0"/>
              <a:t>Cryo</a:t>
            </a:r>
            <a:r>
              <a:rPr lang="en-US" kern="0" dirty="0" smtClean="0"/>
              <a:t>, SRF, RF, Software and new 1/4 CM</a:t>
            </a:r>
            <a:endParaRPr lang="en-US" kern="0" dirty="0"/>
          </a:p>
        </p:txBody>
      </p:sp>
      <p:sp>
        <p:nvSpPr>
          <p:cNvPr id="3" name="Rectangle 2"/>
          <p:cNvSpPr/>
          <p:nvPr/>
        </p:nvSpPr>
        <p:spPr>
          <a:xfrm>
            <a:off x="124905" y="889520"/>
            <a:ext cx="887533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Continuing to appreciate the interface between groups: </a:t>
            </a:r>
            <a:r>
              <a:rPr lang="en-US" sz="2400" dirty="0" err="1" smtClean="0">
                <a:latin typeface="+mn-lt"/>
              </a:rPr>
              <a:t>cryo</a:t>
            </a:r>
            <a:r>
              <a:rPr lang="en-US" sz="2400" dirty="0" smtClean="0">
                <a:latin typeface="+mn-lt"/>
              </a:rPr>
              <a:t> controls, SRF design features, the relief system, RF and I&amp;C groups re: MPS, software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Software, getting started…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How </a:t>
            </a:r>
            <a:r>
              <a:rPr lang="en-US" sz="2400" dirty="0">
                <a:latin typeface="+mn-lt"/>
              </a:rPr>
              <a:t>to cool </a:t>
            </a:r>
            <a:r>
              <a:rPr lang="en-US" sz="2400" dirty="0" err="1">
                <a:latin typeface="+mn-lt"/>
              </a:rPr>
              <a:t>HDIce</a:t>
            </a:r>
            <a:r>
              <a:rPr lang="en-US" sz="2400" dirty="0">
                <a:latin typeface="+mn-lt"/>
              </a:rPr>
              <a:t>? Will use </a:t>
            </a:r>
            <a:r>
              <a:rPr lang="en-US" sz="2400" dirty="0" err="1">
                <a:latin typeface="+mn-lt"/>
              </a:rPr>
              <a:t>dewars</a:t>
            </a:r>
            <a:r>
              <a:rPr lang="en-US" sz="2400" dirty="0">
                <a:latin typeface="+mn-lt"/>
              </a:rPr>
              <a:t> for first tests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ODH assessment complete, sent to Dave </a:t>
            </a:r>
            <a:r>
              <a:rPr lang="en-US" sz="2400" dirty="0" err="1">
                <a:latin typeface="+mn-lt"/>
              </a:rPr>
              <a:t>Kashy</a:t>
            </a:r>
            <a:r>
              <a:rPr lang="en-US" sz="2400" dirty="0">
                <a:latin typeface="+mn-lt"/>
              </a:rPr>
              <a:t> for review, will need SRF to add pipe to vent relief valves, will need chimney stacks at two Cave1 penetrations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464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504825" y="870409"/>
            <a:ext cx="8229600" cy="517217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itchFamily="34" charset="0"/>
              <a:buAutoNum type="arabicPeriod"/>
            </a:pPr>
            <a:r>
              <a:rPr lang="en-US" sz="2200" dirty="0" smtClean="0"/>
              <a:t>Protect the ¼ CM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200" dirty="0" smtClean="0"/>
              <a:t>Protect </a:t>
            </a:r>
            <a:r>
              <a:rPr lang="en-US" sz="2200" dirty="0"/>
              <a:t>against </a:t>
            </a:r>
            <a:r>
              <a:rPr lang="en-US" sz="2200" dirty="0" smtClean="0"/>
              <a:t>beam loss and burn-through, </a:t>
            </a:r>
            <a:r>
              <a:rPr lang="en-US" sz="2200" dirty="0"/>
              <a:t>maintain </a:t>
            </a:r>
            <a:r>
              <a:rPr lang="en-US" sz="2200" dirty="0" smtClean="0"/>
              <a:t>UHV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200" dirty="0" smtClean="0"/>
              <a:t>Protect </a:t>
            </a:r>
            <a:r>
              <a:rPr lang="en-US" sz="2200" dirty="0"/>
              <a:t>viewers </a:t>
            </a:r>
            <a:r>
              <a:rPr lang="en-US" sz="2200" dirty="0" smtClean="0"/>
              <a:t>(this </a:t>
            </a:r>
            <a:r>
              <a:rPr lang="en-US" sz="2200" dirty="0"/>
              <a:t>is </a:t>
            </a:r>
            <a:r>
              <a:rPr lang="en-US" sz="2200" dirty="0" smtClean="0"/>
              <a:t>a software </a:t>
            </a:r>
            <a:r>
              <a:rPr lang="en-US" sz="2200" dirty="0"/>
              <a:t>interlock – Not </a:t>
            </a:r>
            <a:r>
              <a:rPr lang="en-US" sz="2200" dirty="0" smtClean="0"/>
              <a:t>FSD)</a:t>
            </a:r>
            <a:endParaRPr lang="en-US" sz="2200" dirty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200" dirty="0"/>
              <a:t>Protect </a:t>
            </a:r>
            <a:r>
              <a:rPr lang="en-US" sz="2200" dirty="0" smtClean="0"/>
              <a:t>magnets,  </a:t>
            </a:r>
            <a:r>
              <a:rPr lang="en-US" sz="2200" dirty="0"/>
              <a:t>ensure proper field for beam </a:t>
            </a:r>
            <a:r>
              <a:rPr lang="en-US" sz="2200" dirty="0" smtClean="0"/>
              <a:t>transport: comparator interlock, water </a:t>
            </a:r>
            <a:r>
              <a:rPr lang="en-US" sz="2200" dirty="0"/>
              <a:t>flow or </a:t>
            </a:r>
            <a:r>
              <a:rPr lang="en-US" sz="2200" dirty="0" err="1"/>
              <a:t>klixon</a:t>
            </a:r>
            <a:r>
              <a:rPr lang="en-US" sz="2200" dirty="0"/>
              <a:t> </a:t>
            </a:r>
            <a:r>
              <a:rPr lang="en-US" sz="2200" dirty="0" smtClean="0"/>
              <a:t>interlocks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200" dirty="0" smtClean="0"/>
              <a:t>Protect RF beamline components: vacuum and water flow interlocks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200" dirty="0" smtClean="0"/>
              <a:t>Protect cups, apertures and dumps: water flow interlocks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200" dirty="0" smtClean="0"/>
              <a:t>Protect </a:t>
            </a:r>
            <a:r>
              <a:rPr lang="en-US" sz="2200" dirty="0" err="1" smtClean="0"/>
              <a:t>HDIce</a:t>
            </a:r>
            <a:r>
              <a:rPr lang="en-US" sz="2200" dirty="0" smtClean="0"/>
              <a:t> (mostly, this means putting the beam where it is supposed to go, protect against </a:t>
            </a:r>
            <a:r>
              <a:rPr lang="en-US" sz="2200" dirty="0" err="1" smtClean="0"/>
              <a:t>mis</a:t>
            </a:r>
            <a:r>
              <a:rPr lang="en-US" sz="2200" dirty="0" smtClean="0"/>
              <a:t>-steered beam)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69783" y="81699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UITF MPS – what will it protect?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9848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9535"/>
            <a:ext cx="8229600" cy="1143000"/>
          </a:xfrm>
        </p:spPr>
        <p:txBody>
          <a:bodyPr/>
          <a:lstStyle/>
          <a:p>
            <a:r>
              <a:rPr lang="en-US" sz="3600" dirty="0" smtClean="0"/>
              <a:t>Hardware configuration</a:t>
            </a:r>
            <a:endParaRPr lang="en-US" sz="36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763000" cy="452596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Valves OPEN only when vacuum good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Current limiting resistors in series with magnets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Water flow interlocks at cups, dumps and apertures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Window comparators on dipoles and gun HV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Viewers inserted only when laser in pulsed-mode 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Water flow interlocks at </a:t>
            </a:r>
            <a:r>
              <a:rPr lang="en-US" dirty="0" err="1" smtClean="0">
                <a:solidFill>
                  <a:schemeClr val="tx1"/>
                </a:solidFill>
              </a:rPr>
              <a:t>buncher</a:t>
            </a:r>
            <a:r>
              <a:rPr lang="en-US" dirty="0" smtClean="0">
                <a:solidFill>
                  <a:schemeClr val="tx1"/>
                </a:solidFill>
              </a:rPr>
              <a:t> and chopper cavities, RF can be applied to chopper and </a:t>
            </a:r>
            <a:r>
              <a:rPr lang="en-US" dirty="0" err="1" smtClean="0">
                <a:solidFill>
                  <a:schemeClr val="tx1"/>
                </a:solidFill>
              </a:rPr>
              <a:t>buncher</a:t>
            </a:r>
            <a:r>
              <a:rPr lang="en-US" dirty="0" smtClean="0">
                <a:solidFill>
                  <a:schemeClr val="tx1"/>
                </a:solidFill>
              </a:rPr>
              <a:t> only when vacuum reads “good”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Helium liquid level interlocked to klystron high power RF</a:t>
            </a:r>
          </a:p>
        </p:txBody>
      </p:sp>
    </p:spTree>
    <p:extLst>
      <p:ext uri="{BB962C8B-B14F-4D97-AF65-F5344CB8AC3E}">
        <p14:creationId xmlns:p14="http://schemas.microsoft.com/office/powerpoint/2010/main" val="303236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70470"/>
            <a:ext cx="8229600" cy="1143000"/>
          </a:xfrm>
        </p:spPr>
        <p:txBody>
          <a:bodyPr/>
          <a:lstStyle/>
          <a:p>
            <a:r>
              <a:rPr lang="en-US" dirty="0" smtClean="0"/>
              <a:t>FSD Input Signals 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229600" cy="5029200"/>
          </a:xfrm>
        </p:spPr>
        <p:txBody>
          <a:bodyPr>
            <a:normAutofit fontScale="92500"/>
          </a:bodyPr>
          <a:lstStyle/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An FSD trip will shutter laser and sometimes close all valves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BLMs will shutter laser: CEBAF-style BLM modules (x2)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LLRF control boards with CEBAF-style FSD signals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Vacuum FSD signals from ¼ CM. Helium liquid level interlocked to klystron control panel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All beamline ion pumps ganged together, close laser shutter and close all pneumatic valves when pressure exceeds a </a:t>
            </a:r>
            <a:r>
              <a:rPr lang="en-US" dirty="0" err="1" smtClean="0">
                <a:solidFill>
                  <a:schemeClr val="tx1"/>
                </a:solidFill>
              </a:rPr>
              <a:t>setpoint</a:t>
            </a:r>
            <a:endParaRPr lang="en-US" dirty="0" smtClean="0">
              <a:solidFill>
                <a:schemeClr val="tx1"/>
              </a:solidFill>
            </a:endParaRP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Window comparators using 16 bit ADC cards designed by EES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HDice</a:t>
            </a:r>
            <a:r>
              <a:rPr lang="en-US" dirty="0">
                <a:solidFill>
                  <a:schemeClr val="tx1"/>
                </a:solidFill>
              </a:rPr>
              <a:t> “off target” detector (</a:t>
            </a:r>
            <a:r>
              <a:rPr lang="en-US" dirty="0" err="1">
                <a:solidFill>
                  <a:schemeClr val="tx1"/>
                </a:solidFill>
              </a:rPr>
              <a:t>qty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1, suspect it will look like a BLM)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38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98751"/>
            <a:ext cx="8229600" cy="1143000"/>
          </a:xfrm>
        </p:spPr>
        <p:txBody>
          <a:bodyPr/>
          <a:lstStyle/>
          <a:p>
            <a:r>
              <a:rPr lang="en-US" dirty="0" smtClean="0"/>
              <a:t>Similar to CEBAF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229600" cy="502920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SSG BLM chassis, x2 units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New LLRF control boards</a:t>
            </a:r>
          </a:p>
          <a:p>
            <a:pPr marL="514350" indent="-514350">
              <a:buAutoNum type="arabicPeriod"/>
            </a:pPr>
            <a:r>
              <a:rPr lang="en-US" dirty="0" err="1" smtClean="0">
                <a:solidFill>
                  <a:schemeClr val="tx1"/>
                </a:solidFill>
              </a:rPr>
              <a:t>Cryo</a:t>
            </a:r>
            <a:r>
              <a:rPr lang="en-US" dirty="0" smtClean="0">
                <a:solidFill>
                  <a:schemeClr val="tx1"/>
                </a:solidFill>
              </a:rPr>
              <a:t> and SRF signals from ¼ CM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Window comparators using 16 bit ADC cards designed by </a:t>
            </a:r>
            <a:r>
              <a:rPr lang="en-US" dirty="0" smtClean="0">
                <a:solidFill>
                  <a:schemeClr val="tx1"/>
                </a:solidFill>
              </a:rPr>
              <a:t>EES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FSD signals summed using VME boards with 12 input channels each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FSD signals transmitted via fiber at 5 MHz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SCAM to create low duty factor modes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CEBAF style </a:t>
            </a:r>
            <a:r>
              <a:rPr lang="en-US" dirty="0" err="1" smtClean="0">
                <a:solidFill>
                  <a:schemeClr val="tx1"/>
                </a:solidFill>
              </a:rPr>
              <a:t>pockel</a:t>
            </a:r>
            <a:r>
              <a:rPr lang="en-US" dirty="0" smtClean="0">
                <a:solidFill>
                  <a:schemeClr val="tx1"/>
                </a:solidFill>
              </a:rPr>
              <a:t> cell </a:t>
            </a:r>
            <a:r>
              <a:rPr lang="en-US" dirty="0">
                <a:solidFill>
                  <a:schemeClr val="tx1"/>
                </a:solidFill>
              </a:rPr>
              <a:t>tune mode </a:t>
            </a:r>
            <a:r>
              <a:rPr lang="en-US" dirty="0" smtClean="0">
                <a:solidFill>
                  <a:schemeClr val="tx1"/>
                </a:solidFill>
              </a:rPr>
              <a:t>generator: RTP </a:t>
            </a:r>
            <a:r>
              <a:rPr lang="en-US" dirty="0">
                <a:solidFill>
                  <a:schemeClr val="tx1"/>
                </a:solidFill>
              </a:rPr>
              <a:t>cell </a:t>
            </a:r>
            <a:r>
              <a:rPr lang="en-US" dirty="0" smtClean="0">
                <a:solidFill>
                  <a:schemeClr val="tx1"/>
                </a:solidFill>
              </a:rPr>
              <a:t>with </a:t>
            </a:r>
            <a:r>
              <a:rPr lang="en-US" dirty="0">
                <a:solidFill>
                  <a:schemeClr val="tx1"/>
                </a:solidFill>
              </a:rPr>
              <a:t>&lt;250ns </a:t>
            </a:r>
            <a:r>
              <a:rPr lang="en-US" dirty="0" smtClean="0">
                <a:solidFill>
                  <a:schemeClr val="tx1"/>
                </a:solidFill>
              </a:rPr>
              <a:t>response time, </a:t>
            </a:r>
            <a:r>
              <a:rPr lang="en-US" dirty="0">
                <a:solidFill>
                  <a:schemeClr val="tx1"/>
                </a:solidFill>
              </a:rPr>
              <a:t>backed </a:t>
            </a:r>
            <a:r>
              <a:rPr lang="en-US" dirty="0" smtClean="0">
                <a:solidFill>
                  <a:schemeClr val="tx1"/>
                </a:solidFill>
              </a:rPr>
              <a:t>by </a:t>
            </a:r>
            <a:r>
              <a:rPr lang="en-US" dirty="0">
                <a:solidFill>
                  <a:schemeClr val="tx1"/>
                </a:solidFill>
              </a:rPr>
              <a:t>shutter </a:t>
            </a:r>
            <a:r>
              <a:rPr lang="en-US" dirty="0" smtClean="0">
                <a:solidFill>
                  <a:schemeClr val="tx1"/>
                </a:solidFill>
              </a:rPr>
              <a:t>that closes 5-10ms later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74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79400" y="786085"/>
            <a:ext cx="8686800" cy="5287963"/>
          </a:xfrm>
        </p:spPr>
        <p:txBody>
          <a:bodyPr/>
          <a:lstStyle/>
          <a:p>
            <a:pPr marL="228600" lvl="1" indent="-228600">
              <a:buFontTx/>
              <a:buChar char="•"/>
            </a:pPr>
            <a:r>
              <a:rPr lang="en-US" sz="2000" dirty="0"/>
              <a:t>Major </a:t>
            </a:r>
            <a:r>
              <a:rPr lang="en-US" sz="2000" dirty="0" smtClean="0"/>
              <a:t>components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Source Group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 smtClean="0"/>
              <a:t>Reliable 200kV ops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 smtClean="0"/>
              <a:t>Beam to cup in front of ¼ CM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Beam to cup in front of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HDIce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EHSQ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Shielding approval, ODH assessment, Ops Review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Global hazard review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FSAD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Accel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Readiness Review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Commissioning Plan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 smtClean="0"/>
              <a:t>HDIce</a:t>
            </a:r>
            <a:endParaRPr lang="en-US" dirty="0" smtClean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Installation at Cave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Beam on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HDIce</a:t>
            </a:r>
            <a:endParaRPr lang="en-US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2">
              <a:buNone/>
            </a:pPr>
            <a:endParaRPr lang="en-US" sz="1600" dirty="0" smtClean="0">
              <a:solidFill>
                <a:srgbClr val="00B050"/>
              </a:solidFill>
            </a:endParaRPr>
          </a:p>
          <a:p>
            <a:pPr lvl="1"/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Update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00339" y="4786135"/>
            <a:ext cx="3020149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B050"/>
                </a:solidFill>
              </a:rPr>
              <a:t>Green</a:t>
            </a:r>
            <a:r>
              <a:rPr lang="en-US" sz="2800" dirty="0" smtClean="0"/>
              <a:t> means we can see progress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6521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2932" y="-1"/>
            <a:ext cx="82296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Facilities ~ </a:t>
            </a:r>
            <a:r>
              <a:rPr lang="en-US" kern="0" dirty="0" smtClean="0"/>
              <a:t>Done</a:t>
            </a:r>
            <a:endParaRPr lang="en-US" kern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81" y="787134"/>
            <a:ext cx="7164374" cy="53732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0006" y="3983467"/>
            <a:ext cx="71125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Paint Cave2 floor soon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Ceiling blocks will be put in place once ¼ CM is craned in…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Install a few more </a:t>
            </a:r>
            <a:r>
              <a:rPr lang="en-US" dirty="0"/>
              <a:t>seismic brackets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0180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2932" y="-1"/>
            <a:ext cx="82296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Status Safety System Group</a:t>
            </a:r>
            <a:endParaRPr lang="en-US" kern="0" dirty="0"/>
          </a:p>
        </p:txBody>
      </p:sp>
      <p:sp>
        <p:nvSpPr>
          <p:cNvPr id="5" name="TextBox 4"/>
          <p:cNvSpPr txBox="1"/>
          <p:nvPr/>
        </p:nvSpPr>
        <p:spPr>
          <a:xfrm>
            <a:off x="131975" y="4077803"/>
            <a:ext cx="88213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Still competing with CEBAF but making progress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Four person weeks labor gets us a lockable enclosure for Gun high voltage conditioning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RF interlocks will be bypassed until needed</a:t>
            </a:r>
            <a:endParaRPr lang="en-US" sz="2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3590" y="1231423"/>
            <a:ext cx="3242821" cy="24321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650" y="1081725"/>
            <a:ext cx="2941162" cy="2205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3" y="989814"/>
            <a:ext cx="3186260" cy="238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2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imap://mail%2Ejlab%2Eorg@mail:993/fetch%3EUID%3E/INBOX%3E125647?part=1.4&amp;type=image/jpeg&amp;filename=IMG_05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imap://mail%2Ejlab%2Eorg@mail:993/fetch%3EUID%3E/INBOX%3E125647?part=1.4&amp;type=image/jpeg&amp;filename=IMG_051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307" y="3985548"/>
            <a:ext cx="89434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Tests at CMTF complete, reached high gradients without field emission</a:t>
            </a: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Sitting outside the cave, waiting to be craned in</a:t>
            </a: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/>
              <a:t>Cryo</a:t>
            </a:r>
            <a:r>
              <a:rPr lang="en-US" sz="2800" dirty="0" smtClean="0"/>
              <a:t> needs to install some warm return pipe….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SRF knows there’s work to do inside cave….</a:t>
            </a:r>
            <a:endParaRPr lang="en-US" sz="28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714157" y="33074"/>
            <a:ext cx="5852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Status New ¼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CM – Done!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6" y="765285"/>
            <a:ext cx="4419374" cy="331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0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128818</TotalTime>
  <Pages>1</Pages>
  <Words>2087</Words>
  <Application>Microsoft Office PowerPoint</Application>
  <PresentationFormat>Letter Paper (8.5x11 in)</PresentationFormat>
  <Paragraphs>342</Paragraphs>
  <Slides>54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Custom Design</vt:lpstr>
      <vt:lpstr>UITF Project Status Meeting </vt:lpstr>
      <vt:lpstr>Outline</vt:lpstr>
      <vt:lpstr>PowerPoint Presentation</vt:lpstr>
      <vt:lpstr>PowerPoint Presentation</vt:lpstr>
      <vt:lpstr>Progress Update</vt:lpstr>
      <vt:lpstr>Progress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Summary</vt:lpstr>
      <vt:lpstr>Concerns</vt:lpstr>
      <vt:lpstr>Backup Slides</vt:lpstr>
      <vt:lpstr>Summary</vt:lpstr>
      <vt:lpstr>PowerPoint Presentation</vt:lpstr>
      <vt:lpstr>Milestones Update</vt:lpstr>
      <vt:lpstr>PowerPoint Presentation</vt:lpstr>
      <vt:lpstr>PowerPoint Presentation</vt:lpstr>
      <vt:lpstr>PowerPoint Presentation</vt:lpstr>
      <vt:lpstr>PowerPoint Presentation</vt:lpstr>
      <vt:lpstr>Design work was stopped…would like it to continue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Schedule Ramifications </vt:lpstr>
      <vt:lpstr>PowerPoint Presentation</vt:lpstr>
      <vt:lpstr>PowerPoint Presentation</vt:lpstr>
      <vt:lpstr>PowerPoint Presentation</vt:lpstr>
      <vt:lpstr>Hardware configuration</vt:lpstr>
      <vt:lpstr>FSD Input Signals </vt:lpstr>
      <vt:lpstr>Similar to CEBAF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[Enter Presentation Name Here]</dc:title>
  <dc:subject>BESAC</dc:subject>
  <dc:creator>Julie J. Oyer</dc:creator>
  <cp:keywords>Presentation Generic</cp:keywords>
  <cp:lastModifiedBy>Mathew Poelker</cp:lastModifiedBy>
  <cp:revision>1245</cp:revision>
  <cp:lastPrinted>2000-12-01T16:23:09Z</cp:lastPrinted>
  <dcterms:created xsi:type="dcterms:W3CDTF">2005-02-01T21:25:50Z</dcterms:created>
  <dcterms:modified xsi:type="dcterms:W3CDTF">2016-10-20T16:40:58Z</dcterms:modified>
</cp:coreProperties>
</file>