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1" r:id="rId2"/>
    <p:sldId id="256" r:id="rId3"/>
    <p:sldId id="257" r:id="rId4"/>
    <p:sldId id="258" r:id="rId5"/>
    <p:sldId id="259" r:id="rId6"/>
    <p:sldId id="260"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9357" autoAdjust="0"/>
  </p:normalViewPr>
  <p:slideViewPr>
    <p:cSldViewPr snapToGrid="0" snapToObjects="1">
      <p:cViewPr varScale="1">
        <p:scale>
          <a:sx n="91" d="100"/>
          <a:sy n="91" d="100"/>
        </p:scale>
        <p:origin x="-936"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5CCABE-8BFC-314D-8A05-4EFAF4BD9F6A}" type="datetimeFigureOut">
              <a:rPr lang="en-US" smtClean="0"/>
              <a:t>12/16/16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F5BDA-DEA8-644D-9C83-19A584C177E4}" type="slidenum">
              <a:rPr lang="en-US" smtClean="0"/>
              <a:t>‹#›</a:t>
            </a:fld>
            <a:endParaRPr lang="en-US"/>
          </a:p>
        </p:txBody>
      </p:sp>
    </p:spTree>
    <p:extLst>
      <p:ext uri="{BB962C8B-B14F-4D97-AF65-F5344CB8AC3E}">
        <p14:creationId xmlns:p14="http://schemas.microsoft.com/office/powerpoint/2010/main" val="554402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5CCABE-8BFC-314D-8A05-4EFAF4BD9F6A}" type="datetimeFigureOut">
              <a:rPr lang="en-US" smtClean="0"/>
              <a:t>12/16/16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F5BDA-DEA8-644D-9C83-19A584C177E4}" type="slidenum">
              <a:rPr lang="en-US" smtClean="0"/>
              <a:t>‹#›</a:t>
            </a:fld>
            <a:endParaRPr lang="en-US"/>
          </a:p>
        </p:txBody>
      </p:sp>
    </p:spTree>
    <p:extLst>
      <p:ext uri="{BB962C8B-B14F-4D97-AF65-F5344CB8AC3E}">
        <p14:creationId xmlns:p14="http://schemas.microsoft.com/office/powerpoint/2010/main" val="2741129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5CCABE-8BFC-314D-8A05-4EFAF4BD9F6A}" type="datetimeFigureOut">
              <a:rPr lang="en-US" smtClean="0"/>
              <a:t>12/16/16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F5BDA-DEA8-644D-9C83-19A584C177E4}" type="slidenum">
              <a:rPr lang="en-US" smtClean="0"/>
              <a:t>‹#›</a:t>
            </a:fld>
            <a:endParaRPr lang="en-US"/>
          </a:p>
        </p:txBody>
      </p:sp>
    </p:spTree>
    <p:extLst>
      <p:ext uri="{BB962C8B-B14F-4D97-AF65-F5344CB8AC3E}">
        <p14:creationId xmlns:p14="http://schemas.microsoft.com/office/powerpoint/2010/main" val="1382040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5CCABE-8BFC-314D-8A05-4EFAF4BD9F6A}" type="datetimeFigureOut">
              <a:rPr lang="en-US" smtClean="0"/>
              <a:t>12/16/16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F5BDA-DEA8-644D-9C83-19A584C177E4}" type="slidenum">
              <a:rPr lang="en-US" smtClean="0"/>
              <a:t>‹#›</a:t>
            </a:fld>
            <a:endParaRPr lang="en-US"/>
          </a:p>
        </p:txBody>
      </p:sp>
    </p:spTree>
    <p:extLst>
      <p:ext uri="{BB962C8B-B14F-4D97-AF65-F5344CB8AC3E}">
        <p14:creationId xmlns:p14="http://schemas.microsoft.com/office/powerpoint/2010/main" val="1443164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5CCABE-8BFC-314D-8A05-4EFAF4BD9F6A}" type="datetimeFigureOut">
              <a:rPr lang="en-US" smtClean="0"/>
              <a:t>12/16/16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F5BDA-DEA8-644D-9C83-19A584C177E4}" type="slidenum">
              <a:rPr lang="en-US" smtClean="0"/>
              <a:t>‹#›</a:t>
            </a:fld>
            <a:endParaRPr lang="en-US"/>
          </a:p>
        </p:txBody>
      </p:sp>
    </p:spTree>
    <p:extLst>
      <p:ext uri="{BB962C8B-B14F-4D97-AF65-F5344CB8AC3E}">
        <p14:creationId xmlns:p14="http://schemas.microsoft.com/office/powerpoint/2010/main" val="732787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5CCABE-8BFC-314D-8A05-4EFAF4BD9F6A}" type="datetimeFigureOut">
              <a:rPr lang="en-US" smtClean="0"/>
              <a:t>12/16/16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FF5BDA-DEA8-644D-9C83-19A584C177E4}" type="slidenum">
              <a:rPr lang="en-US" smtClean="0"/>
              <a:t>‹#›</a:t>
            </a:fld>
            <a:endParaRPr lang="en-US"/>
          </a:p>
        </p:txBody>
      </p:sp>
    </p:spTree>
    <p:extLst>
      <p:ext uri="{BB962C8B-B14F-4D97-AF65-F5344CB8AC3E}">
        <p14:creationId xmlns:p14="http://schemas.microsoft.com/office/powerpoint/2010/main" val="554205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5CCABE-8BFC-314D-8A05-4EFAF4BD9F6A}" type="datetimeFigureOut">
              <a:rPr lang="en-US" smtClean="0"/>
              <a:t>12/16/16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FF5BDA-DEA8-644D-9C83-19A584C177E4}" type="slidenum">
              <a:rPr lang="en-US" smtClean="0"/>
              <a:t>‹#›</a:t>
            </a:fld>
            <a:endParaRPr lang="en-US"/>
          </a:p>
        </p:txBody>
      </p:sp>
    </p:spTree>
    <p:extLst>
      <p:ext uri="{BB962C8B-B14F-4D97-AF65-F5344CB8AC3E}">
        <p14:creationId xmlns:p14="http://schemas.microsoft.com/office/powerpoint/2010/main" val="1821112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5CCABE-8BFC-314D-8A05-4EFAF4BD9F6A}" type="datetimeFigureOut">
              <a:rPr lang="en-US" smtClean="0"/>
              <a:t>12/16/16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FF5BDA-DEA8-644D-9C83-19A584C177E4}" type="slidenum">
              <a:rPr lang="en-US" smtClean="0"/>
              <a:t>‹#›</a:t>
            </a:fld>
            <a:endParaRPr lang="en-US"/>
          </a:p>
        </p:txBody>
      </p:sp>
    </p:spTree>
    <p:extLst>
      <p:ext uri="{BB962C8B-B14F-4D97-AF65-F5344CB8AC3E}">
        <p14:creationId xmlns:p14="http://schemas.microsoft.com/office/powerpoint/2010/main" val="559130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5CCABE-8BFC-314D-8A05-4EFAF4BD9F6A}" type="datetimeFigureOut">
              <a:rPr lang="en-US" smtClean="0"/>
              <a:t>12/16/16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FF5BDA-DEA8-644D-9C83-19A584C177E4}" type="slidenum">
              <a:rPr lang="en-US" smtClean="0"/>
              <a:t>‹#›</a:t>
            </a:fld>
            <a:endParaRPr lang="en-US"/>
          </a:p>
        </p:txBody>
      </p:sp>
    </p:spTree>
    <p:extLst>
      <p:ext uri="{BB962C8B-B14F-4D97-AF65-F5344CB8AC3E}">
        <p14:creationId xmlns:p14="http://schemas.microsoft.com/office/powerpoint/2010/main" val="678856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5CCABE-8BFC-314D-8A05-4EFAF4BD9F6A}" type="datetimeFigureOut">
              <a:rPr lang="en-US" smtClean="0"/>
              <a:t>12/16/16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FF5BDA-DEA8-644D-9C83-19A584C177E4}" type="slidenum">
              <a:rPr lang="en-US" smtClean="0"/>
              <a:t>‹#›</a:t>
            </a:fld>
            <a:endParaRPr lang="en-US"/>
          </a:p>
        </p:txBody>
      </p:sp>
    </p:spTree>
    <p:extLst>
      <p:ext uri="{BB962C8B-B14F-4D97-AF65-F5344CB8AC3E}">
        <p14:creationId xmlns:p14="http://schemas.microsoft.com/office/powerpoint/2010/main" val="1038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5CCABE-8BFC-314D-8A05-4EFAF4BD9F6A}" type="datetimeFigureOut">
              <a:rPr lang="en-US" smtClean="0"/>
              <a:t>12/16/16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FF5BDA-DEA8-644D-9C83-19A584C177E4}" type="slidenum">
              <a:rPr lang="en-US" smtClean="0"/>
              <a:t>‹#›</a:t>
            </a:fld>
            <a:endParaRPr lang="en-US"/>
          </a:p>
        </p:txBody>
      </p:sp>
    </p:spTree>
    <p:extLst>
      <p:ext uri="{BB962C8B-B14F-4D97-AF65-F5344CB8AC3E}">
        <p14:creationId xmlns:p14="http://schemas.microsoft.com/office/powerpoint/2010/main" val="238380886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5CCABE-8BFC-314D-8A05-4EFAF4BD9F6A}" type="datetimeFigureOut">
              <a:rPr lang="en-US" smtClean="0"/>
              <a:t>12/16/16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FF5BDA-DEA8-644D-9C83-19A584C177E4}" type="slidenum">
              <a:rPr lang="en-US" smtClean="0"/>
              <a:t>‹#›</a:t>
            </a:fld>
            <a:endParaRPr lang="en-US"/>
          </a:p>
        </p:txBody>
      </p:sp>
    </p:spTree>
    <p:extLst>
      <p:ext uri="{BB962C8B-B14F-4D97-AF65-F5344CB8AC3E}">
        <p14:creationId xmlns:p14="http://schemas.microsoft.com/office/powerpoint/2010/main" val="22094697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02280"/>
            <a:ext cx="4572000" cy="707886"/>
          </a:xfrm>
          <a:prstGeom prst="rect">
            <a:avLst/>
          </a:prstGeom>
        </p:spPr>
        <p:txBody>
          <a:bodyPr>
            <a:spAutoFit/>
          </a:bodyPr>
          <a:lstStyle/>
          <a:p>
            <a:pPr algn="ctr"/>
            <a:r>
              <a:rPr lang="en-US" sz="2000" dirty="0" smtClean="0"/>
              <a:t>Mott Update</a:t>
            </a:r>
            <a:endParaRPr lang="en-US" sz="2000" dirty="0"/>
          </a:p>
          <a:p>
            <a:pPr algn="ctr"/>
            <a:r>
              <a:rPr lang="en-US" sz="2000" dirty="0" smtClean="0"/>
              <a:t>December 19, 2016</a:t>
            </a:r>
            <a:endParaRPr lang="en-US" sz="2000" dirty="0" smtClean="0"/>
          </a:p>
        </p:txBody>
      </p:sp>
      <p:sp>
        <p:nvSpPr>
          <p:cNvPr id="3" name="TextBox 2"/>
          <p:cNvSpPr txBox="1"/>
          <p:nvPr/>
        </p:nvSpPr>
        <p:spPr>
          <a:xfrm>
            <a:off x="111641" y="1137998"/>
            <a:ext cx="9032359" cy="5324535"/>
          </a:xfrm>
          <a:prstGeom prst="rect">
            <a:avLst/>
          </a:prstGeom>
          <a:noFill/>
        </p:spPr>
        <p:txBody>
          <a:bodyPr wrap="square" rtlCol="0">
            <a:spAutoFit/>
          </a:bodyPr>
          <a:lstStyle/>
          <a:p>
            <a:pPr marL="285750" indent="-285750">
              <a:buFont typeface="Wingdings" charset="2"/>
              <a:buChar char="ü"/>
            </a:pPr>
            <a:r>
              <a:rPr lang="en-US" sz="2000" dirty="0" smtClean="0"/>
              <a:t>By studying experimental super-ratio asymmetry we have chosen a range of events which provide a stable asymmetry vs. detector response (little or know energy).</a:t>
            </a:r>
          </a:p>
          <a:p>
            <a:pPr marL="285750" indent="-285750">
              <a:buFont typeface="Wingdings" charset="2"/>
              <a:buChar char="ü"/>
            </a:pPr>
            <a:endParaRPr lang="en-US" sz="2000" dirty="0"/>
          </a:p>
          <a:p>
            <a:pPr marL="285750" indent="-285750">
              <a:buFont typeface="Wingdings" charset="2"/>
              <a:buChar char="ü"/>
            </a:pPr>
            <a:r>
              <a:rPr lang="en-US" sz="2000" dirty="0" smtClean="0"/>
              <a:t>We recognized in the rate analysis that there was a discrepancy in the 1um gold foil stability runs in Run I, correlated with whether the PMT discriminator threshold was LO or HI (set for the thinnest foils to maximize elastic rates). </a:t>
            </a:r>
          </a:p>
          <a:p>
            <a:pPr marL="285750" indent="-285750">
              <a:buFont typeface="Wingdings" charset="2"/>
              <a:buChar char="ü"/>
            </a:pPr>
            <a:endParaRPr lang="en-US" sz="2000" dirty="0"/>
          </a:p>
          <a:p>
            <a:pPr marL="285750" indent="-285750">
              <a:buFont typeface="Wingdings" charset="2"/>
              <a:buChar char="ü"/>
            </a:pPr>
            <a:r>
              <a:rPr lang="en-US" sz="2000" dirty="0" smtClean="0"/>
              <a:t>We successively tested three methods:</a:t>
            </a:r>
          </a:p>
          <a:p>
            <a:pPr marL="800100" lvl="1" indent="-342900">
              <a:buFont typeface="Courier New"/>
              <a:buChar char="o"/>
            </a:pPr>
            <a:r>
              <a:rPr lang="en-US" sz="2000" dirty="0" smtClean="0"/>
              <a:t>Method I – Use exponential + </a:t>
            </a:r>
            <a:r>
              <a:rPr lang="en-US" sz="2000" dirty="0" err="1" smtClean="0"/>
              <a:t>gaussian</a:t>
            </a:r>
            <a:r>
              <a:rPr lang="en-US" sz="2000" dirty="0" smtClean="0"/>
              <a:t> to define MEAN/SIGMA</a:t>
            </a:r>
          </a:p>
          <a:p>
            <a:pPr marL="1257300" lvl="2" indent="-342900">
              <a:buFont typeface="Arial"/>
              <a:buChar char="•"/>
            </a:pPr>
            <a:r>
              <a:rPr lang="en-US" sz="2000" dirty="0" smtClean="0"/>
              <a:t>Realized exponential fit of HI runs failed and skewed MEAN/SIGMA</a:t>
            </a:r>
          </a:p>
          <a:p>
            <a:pPr marL="1257300" lvl="2" indent="-342900">
              <a:buFont typeface="Arial"/>
              <a:buChar char="•"/>
            </a:pPr>
            <a:endParaRPr lang="en-US" sz="2000" dirty="0" smtClean="0"/>
          </a:p>
          <a:p>
            <a:pPr marL="800100" lvl="1" indent="-342900">
              <a:buFont typeface="Courier New"/>
              <a:buChar char="o"/>
            </a:pPr>
            <a:r>
              <a:rPr lang="en-US" sz="2000" dirty="0" smtClean="0"/>
              <a:t>Method II – For HI runs use the MEAN/SIGMA derived from LO test runs</a:t>
            </a:r>
          </a:p>
          <a:p>
            <a:pPr marL="1257300" lvl="2" indent="-342900">
              <a:buFont typeface="Arial"/>
              <a:buChar char="•"/>
            </a:pPr>
            <a:r>
              <a:rPr lang="en-US" sz="2000" dirty="0" smtClean="0"/>
              <a:t>Realized MEAN was drifting over course of Run (setup, efficiency, ?)</a:t>
            </a:r>
          </a:p>
          <a:p>
            <a:pPr marL="1257300" lvl="2" indent="-342900">
              <a:buFont typeface="Arial"/>
              <a:buChar char="•"/>
            </a:pPr>
            <a:endParaRPr lang="en-US" sz="2000" dirty="0"/>
          </a:p>
          <a:p>
            <a:pPr marL="800100" lvl="1" indent="-342900">
              <a:buFont typeface="Courier New"/>
              <a:buChar char="o"/>
            </a:pPr>
            <a:r>
              <a:rPr lang="en-US" sz="2000" dirty="0" smtClean="0"/>
              <a:t>Method III – Only use Gaussian fit in range close to elastic peak</a:t>
            </a:r>
          </a:p>
          <a:p>
            <a:pPr marL="1257300" lvl="2" indent="-342900">
              <a:buFont typeface="Arial"/>
              <a:buChar char="•"/>
            </a:pPr>
            <a:r>
              <a:rPr lang="en-US" sz="2000" dirty="0" smtClean="0"/>
              <a:t>Works well for both LO/HI runs, provides stable/continues MEAN/SIGMA</a:t>
            </a:r>
          </a:p>
        </p:txBody>
      </p:sp>
    </p:spTree>
    <p:extLst>
      <p:ext uri="{BB962C8B-B14F-4D97-AF65-F5344CB8AC3E}">
        <p14:creationId xmlns:p14="http://schemas.microsoft.com/office/powerpoint/2010/main" val="339021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8745" y="891772"/>
            <a:ext cx="8866530" cy="5632311"/>
          </a:xfrm>
          <a:prstGeom prst="rect">
            <a:avLst/>
          </a:prstGeom>
          <a:noFill/>
        </p:spPr>
        <p:txBody>
          <a:bodyPr wrap="none" rtlCol="0">
            <a:spAutoFit/>
          </a:bodyPr>
          <a:lstStyle/>
          <a:p>
            <a:pPr marL="342900" indent="-342900">
              <a:buFont typeface="Wingdings" charset="2"/>
              <a:buChar char="ü"/>
            </a:pPr>
            <a:r>
              <a:rPr lang="en-US" sz="2000" u="sng" dirty="0" smtClean="0"/>
              <a:t>Target Thickness</a:t>
            </a:r>
          </a:p>
          <a:p>
            <a:pPr marL="800100" lvl="1" indent="-342900">
              <a:buFont typeface="Courier New"/>
              <a:buChar char="o"/>
            </a:pPr>
            <a:r>
              <a:rPr lang="en-US" sz="2000" dirty="0" smtClean="0"/>
              <a:t>Final FESEM target thickness report (11/30/16) with table posted on wiki</a:t>
            </a:r>
          </a:p>
          <a:p>
            <a:pPr marL="800100" lvl="1" indent="-342900">
              <a:buFont typeface="Courier New"/>
              <a:buChar char="o"/>
            </a:pPr>
            <a:r>
              <a:rPr lang="en-US" sz="2000" dirty="0" smtClean="0"/>
              <a:t>Total uncertainty is 5-6%, except for 50nm foil is about 9%</a:t>
            </a:r>
          </a:p>
          <a:p>
            <a:pPr marL="342900" indent="-342900">
              <a:buFont typeface="Arial"/>
              <a:buChar char="•"/>
            </a:pPr>
            <a:endParaRPr lang="en-US" sz="2000" dirty="0" smtClean="0"/>
          </a:p>
          <a:p>
            <a:pPr marL="342900" indent="-342900">
              <a:buFont typeface="Wingdings" charset="2"/>
              <a:buChar char="ü"/>
            </a:pPr>
            <a:r>
              <a:rPr lang="en-US" sz="2000" u="sng" dirty="0" smtClean="0"/>
              <a:t>Extrapolation Asymmetries</a:t>
            </a:r>
          </a:p>
          <a:p>
            <a:pPr marL="800100" lvl="1" indent="-342900">
              <a:buFont typeface="Courier New"/>
              <a:buChar char="o"/>
            </a:pPr>
            <a:r>
              <a:rPr lang="en-US" sz="2000" dirty="0" smtClean="0"/>
              <a:t>Time-of-flight cut remains as -2</a:t>
            </a:r>
            <a:r>
              <a:rPr lang="en-US" sz="2000" dirty="0" smtClean="0">
                <a:latin typeface="Symbol" charset="2"/>
                <a:cs typeface="Symbol" charset="2"/>
              </a:rPr>
              <a:t>s</a:t>
            </a:r>
            <a:r>
              <a:rPr lang="en-US" sz="2000" dirty="0" smtClean="0"/>
              <a:t>:+2</a:t>
            </a:r>
            <a:r>
              <a:rPr lang="en-US" sz="2000" dirty="0" smtClean="0">
                <a:latin typeface="Symbol" charset="2"/>
                <a:cs typeface="Symbol" charset="2"/>
              </a:rPr>
              <a:t>s</a:t>
            </a:r>
            <a:r>
              <a:rPr lang="en-US" sz="2000" dirty="0" smtClean="0"/>
              <a:t> about fitted timing peak (</a:t>
            </a:r>
            <a:r>
              <a:rPr lang="en-US" sz="2000" dirty="0" smtClean="0">
                <a:latin typeface="Symbol" charset="2"/>
                <a:cs typeface="Symbol" charset="2"/>
              </a:rPr>
              <a:t>s </a:t>
            </a:r>
            <a:r>
              <a:rPr lang="en-US" sz="2000" dirty="0" smtClean="0"/>
              <a:t>~ 0.36ns)</a:t>
            </a:r>
          </a:p>
          <a:p>
            <a:pPr marL="800100" lvl="1" indent="-342900">
              <a:buFont typeface="Courier New"/>
              <a:buChar char="o"/>
            </a:pPr>
            <a:r>
              <a:rPr lang="en-US" sz="2000" dirty="0" smtClean="0"/>
              <a:t>Energy cut remains as -0.5</a:t>
            </a:r>
            <a:r>
              <a:rPr lang="en-US" sz="2000" dirty="0" smtClean="0">
                <a:latin typeface="Symbol" charset="2"/>
                <a:cs typeface="Symbol" charset="2"/>
              </a:rPr>
              <a:t>s</a:t>
            </a:r>
            <a:r>
              <a:rPr lang="en-US" sz="2000" dirty="0" smtClean="0"/>
              <a:t>:2</a:t>
            </a:r>
            <a:r>
              <a:rPr lang="en-US" sz="2000" dirty="0" smtClean="0">
                <a:latin typeface="Symbol" charset="2"/>
                <a:cs typeface="Symbol" charset="2"/>
              </a:rPr>
              <a:t>s</a:t>
            </a:r>
            <a:r>
              <a:rPr lang="en-US" sz="2000" dirty="0" smtClean="0"/>
              <a:t> about fitted elastic peak</a:t>
            </a:r>
          </a:p>
          <a:p>
            <a:pPr marL="800100" lvl="1" indent="-342900">
              <a:buFont typeface="Courier New"/>
              <a:buChar char="o"/>
            </a:pPr>
            <a:r>
              <a:rPr lang="en-US" sz="2000" dirty="0" smtClean="0"/>
              <a:t>Physics, Detector and Beam asymmetries are calculated</a:t>
            </a:r>
          </a:p>
          <a:p>
            <a:endParaRPr lang="en-US" sz="2000" dirty="0" smtClean="0"/>
          </a:p>
          <a:p>
            <a:pPr marL="342900" indent="-342900">
              <a:buFont typeface="Wingdings" charset="2"/>
              <a:buChar char="ü"/>
            </a:pPr>
            <a:r>
              <a:rPr lang="en-US" sz="2000" u="sng" dirty="0" smtClean="0"/>
              <a:t>Extrapolation Rates</a:t>
            </a:r>
          </a:p>
          <a:p>
            <a:pPr marL="800100" lvl="1" indent="-342900">
              <a:buFont typeface="Courier New"/>
              <a:buChar char="o"/>
            </a:pPr>
            <a:r>
              <a:rPr lang="en-US" sz="2000" dirty="0" smtClean="0"/>
              <a:t>LRUD (</a:t>
            </a:r>
            <a:r>
              <a:rPr lang="en-US" sz="2000" dirty="0" err="1" smtClean="0"/>
              <a:t>helicity</a:t>
            </a:r>
            <a:r>
              <a:rPr lang="en-US" sz="2000" dirty="0" smtClean="0"/>
              <a:t> independent) rate calculated using asymmetry cuts</a:t>
            </a:r>
          </a:p>
          <a:p>
            <a:pPr marL="800100" lvl="1" indent="-342900">
              <a:buFont typeface="Courier New"/>
              <a:buChar char="o"/>
            </a:pPr>
            <a:r>
              <a:rPr lang="en-US" sz="2000" dirty="0" smtClean="0"/>
              <a:t>Corrections</a:t>
            </a:r>
          </a:p>
          <a:p>
            <a:pPr marL="1257300" lvl="2" indent="-342900">
              <a:buFont typeface="Arial"/>
              <a:buChar char="•"/>
            </a:pPr>
            <a:r>
              <a:rPr lang="en-US" sz="2000" dirty="0" smtClean="0"/>
              <a:t>DAQ/FADC </a:t>
            </a:r>
            <a:r>
              <a:rPr lang="en-US" sz="2000" dirty="0" err="1" smtClean="0"/>
              <a:t>deadtime</a:t>
            </a:r>
            <a:r>
              <a:rPr lang="en-US" sz="2000" dirty="0" smtClean="0"/>
              <a:t> correction (&lt;15%)</a:t>
            </a:r>
          </a:p>
          <a:p>
            <a:pPr marL="1257300" lvl="2" indent="-342900">
              <a:buFont typeface="Arial"/>
              <a:buChar char="•"/>
            </a:pPr>
            <a:r>
              <a:rPr lang="en-US" sz="2000" dirty="0" err="1" smtClean="0"/>
              <a:t>deE</a:t>
            </a:r>
            <a:r>
              <a:rPr lang="en-US" sz="2000" dirty="0" smtClean="0"/>
              <a:t> Coincidence </a:t>
            </a:r>
            <a:r>
              <a:rPr lang="en-US" sz="2000" dirty="0" err="1" smtClean="0"/>
              <a:t>deadtime</a:t>
            </a:r>
            <a:r>
              <a:rPr lang="en-US" sz="2000" dirty="0" smtClean="0"/>
              <a:t> correction 100ns (&lt;0.1%)</a:t>
            </a:r>
          </a:p>
          <a:p>
            <a:pPr marL="800100" lvl="1" indent="-342900">
              <a:buFont typeface="Courier New"/>
              <a:buChar char="o"/>
            </a:pPr>
            <a:r>
              <a:rPr lang="en-US" sz="2000" dirty="0" smtClean="0"/>
              <a:t>Uncertainties</a:t>
            </a:r>
          </a:p>
          <a:p>
            <a:pPr marL="1257300" lvl="2" indent="-342900">
              <a:buFont typeface="Arial"/>
              <a:buChar char="•"/>
            </a:pPr>
            <a:r>
              <a:rPr lang="en-US" sz="2000" dirty="0" smtClean="0"/>
              <a:t>Statistics of LRUD events (square root of N)</a:t>
            </a:r>
          </a:p>
          <a:p>
            <a:pPr marL="1257300" lvl="2" indent="-342900">
              <a:buFont typeface="Arial"/>
              <a:buChar char="•"/>
            </a:pPr>
            <a:r>
              <a:rPr lang="en-US" sz="2000" dirty="0" smtClean="0"/>
              <a:t>BCM linearity, but </a:t>
            </a:r>
            <a:r>
              <a:rPr lang="en-US" sz="2000" dirty="0" err="1" smtClean="0"/>
              <a:t>Riad</a:t>
            </a:r>
            <a:r>
              <a:rPr lang="en-US" sz="2000" dirty="0" smtClean="0"/>
              <a:t> still working on pedestal corrections (low value)</a:t>
            </a:r>
            <a:endParaRPr lang="en-US" sz="2000" dirty="0"/>
          </a:p>
          <a:p>
            <a:pPr marL="1257300" lvl="2" indent="-342900">
              <a:buFont typeface="Arial"/>
              <a:buChar char="•"/>
            </a:pPr>
            <a:r>
              <a:rPr lang="en-US" sz="2000" dirty="0" smtClean="0"/>
              <a:t>1um gold stability for Run I/II</a:t>
            </a:r>
          </a:p>
        </p:txBody>
      </p:sp>
      <p:sp>
        <p:nvSpPr>
          <p:cNvPr id="5" name="Rectangle 4"/>
          <p:cNvSpPr/>
          <p:nvPr/>
        </p:nvSpPr>
        <p:spPr>
          <a:xfrm>
            <a:off x="2286000" y="202280"/>
            <a:ext cx="4572000" cy="400110"/>
          </a:xfrm>
          <a:prstGeom prst="rect">
            <a:avLst/>
          </a:prstGeom>
        </p:spPr>
        <p:txBody>
          <a:bodyPr>
            <a:spAutoFit/>
          </a:bodyPr>
          <a:lstStyle/>
          <a:p>
            <a:pPr algn="ctr"/>
            <a:r>
              <a:rPr lang="en-US" sz="2000" dirty="0" smtClean="0"/>
              <a:t>Status of Results</a:t>
            </a:r>
            <a:endParaRPr lang="en-US" sz="2000" dirty="0" smtClean="0"/>
          </a:p>
        </p:txBody>
      </p:sp>
    </p:spTree>
    <p:extLst>
      <p:ext uri="{BB962C8B-B14F-4D97-AF65-F5344CB8AC3E}">
        <p14:creationId xmlns:p14="http://schemas.microsoft.com/office/powerpoint/2010/main" val="4157775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1.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700"/>
            <a:ext cx="8851900" cy="6845300"/>
          </a:xfrm>
          <a:prstGeom prst="rect">
            <a:avLst/>
          </a:prstGeom>
        </p:spPr>
      </p:pic>
    </p:spTree>
    <p:extLst>
      <p:ext uri="{BB962C8B-B14F-4D97-AF65-F5344CB8AC3E}">
        <p14:creationId xmlns:p14="http://schemas.microsoft.com/office/powerpoint/2010/main" val="3714521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2.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100" y="12700"/>
            <a:ext cx="8851900" cy="6845300"/>
          </a:xfrm>
          <a:prstGeom prst="rect">
            <a:avLst/>
          </a:prstGeom>
        </p:spPr>
      </p:pic>
    </p:spTree>
    <p:extLst>
      <p:ext uri="{BB962C8B-B14F-4D97-AF65-F5344CB8AC3E}">
        <p14:creationId xmlns:p14="http://schemas.microsoft.com/office/powerpoint/2010/main" val="451711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3.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221" y="12700"/>
            <a:ext cx="8851900" cy="6845300"/>
          </a:xfrm>
          <a:prstGeom prst="rect">
            <a:avLst/>
          </a:prstGeom>
        </p:spPr>
      </p:pic>
    </p:spTree>
    <p:extLst>
      <p:ext uri="{BB962C8B-B14F-4D97-AF65-F5344CB8AC3E}">
        <p14:creationId xmlns:p14="http://schemas.microsoft.com/office/powerpoint/2010/main" val="3220208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225"/>
            <a:ext cx="4572000" cy="400110"/>
          </a:xfrm>
          <a:prstGeom prst="rect">
            <a:avLst/>
          </a:prstGeom>
        </p:spPr>
        <p:txBody>
          <a:bodyPr>
            <a:spAutoFit/>
          </a:bodyPr>
          <a:lstStyle/>
          <a:p>
            <a:pPr algn="ctr"/>
            <a:r>
              <a:rPr lang="en-US" sz="2000" dirty="0" smtClean="0"/>
              <a:t>Summary and Outlook</a:t>
            </a:r>
            <a:endParaRPr lang="en-US" sz="2000" dirty="0" smtClean="0"/>
          </a:p>
        </p:txBody>
      </p:sp>
      <p:sp>
        <p:nvSpPr>
          <p:cNvPr id="3" name="TextBox 2"/>
          <p:cNvSpPr txBox="1"/>
          <p:nvPr/>
        </p:nvSpPr>
        <p:spPr>
          <a:xfrm>
            <a:off x="-14431" y="528302"/>
            <a:ext cx="9158431" cy="6247864"/>
          </a:xfrm>
          <a:prstGeom prst="rect">
            <a:avLst/>
          </a:prstGeom>
          <a:noFill/>
        </p:spPr>
        <p:txBody>
          <a:bodyPr wrap="square" rtlCol="0">
            <a:spAutoFit/>
          </a:bodyPr>
          <a:lstStyle/>
          <a:p>
            <a:pPr marL="342900" indent="-342900">
              <a:buFont typeface="Wingdings" charset="2"/>
              <a:buChar char="ü"/>
            </a:pPr>
            <a:r>
              <a:rPr lang="en-US" sz="2000" dirty="0" smtClean="0"/>
              <a:t>Complete Run I/II extrapolation results available</a:t>
            </a:r>
          </a:p>
          <a:p>
            <a:pPr marL="800100" lvl="1" indent="-342900">
              <a:buFont typeface="Courier New"/>
              <a:buChar char="o"/>
            </a:pPr>
            <a:r>
              <a:rPr lang="en-US" sz="2000" dirty="0" smtClean="0"/>
              <a:t>Excel spread sheet 161216_MottExtrapolation</a:t>
            </a:r>
          </a:p>
          <a:p>
            <a:pPr marL="800100" lvl="1" indent="-342900">
              <a:buFont typeface="Courier New"/>
              <a:buChar char="o"/>
            </a:pPr>
            <a:r>
              <a:rPr lang="en-US" sz="2000" dirty="0" smtClean="0"/>
              <a:t>Final method instigated by resolving Run I LO/HI rate discrepancy</a:t>
            </a:r>
            <a:endParaRPr lang="en-US" sz="2000" dirty="0" smtClean="0"/>
          </a:p>
          <a:p>
            <a:pPr marL="800100" lvl="1" indent="-342900">
              <a:buFont typeface="Courier New"/>
              <a:buChar char="o"/>
            </a:pPr>
            <a:r>
              <a:rPr lang="en-US" sz="2000" dirty="0" smtClean="0"/>
              <a:t>Stability run uncertainty I=0.69%, II=1.38%</a:t>
            </a:r>
          </a:p>
          <a:p>
            <a:endParaRPr lang="en-US" sz="2000" dirty="0" smtClean="0"/>
          </a:p>
          <a:p>
            <a:pPr marL="342900" indent="-342900">
              <a:buFont typeface="Wingdings" charset="2"/>
              <a:buChar char="ü"/>
            </a:pPr>
            <a:r>
              <a:rPr lang="en-US" sz="2000" dirty="0" smtClean="0"/>
              <a:t>Proposed work plan moving forward</a:t>
            </a:r>
          </a:p>
          <a:p>
            <a:pPr marL="800100" lvl="1" indent="-342900">
              <a:buFont typeface="Courier New"/>
              <a:buChar char="o"/>
            </a:pPr>
            <a:r>
              <a:rPr lang="en-US" sz="2000" dirty="0" smtClean="0"/>
              <a:t>(</a:t>
            </a:r>
            <a:r>
              <a:rPr lang="en-US" sz="2000" b="1" dirty="0" err="1" smtClean="0"/>
              <a:t>Riad</a:t>
            </a:r>
            <a:r>
              <a:rPr lang="en-US" sz="2000" dirty="0" smtClean="0"/>
              <a:t>) Complete BCM pedestal analysis, incorporate to Mott Analysis</a:t>
            </a:r>
          </a:p>
          <a:p>
            <a:pPr marL="800100" lvl="1" indent="-342900">
              <a:buFont typeface="Courier New"/>
              <a:buChar char="o"/>
            </a:pPr>
            <a:r>
              <a:rPr lang="en-US" sz="2000" dirty="0" smtClean="0"/>
              <a:t>(</a:t>
            </a:r>
            <a:r>
              <a:rPr lang="en-US" sz="2000" b="1" dirty="0" smtClean="0"/>
              <a:t>Daniel</a:t>
            </a:r>
            <a:r>
              <a:rPr lang="en-US" sz="2000" dirty="0" smtClean="0"/>
              <a:t>) Background analysis</a:t>
            </a:r>
          </a:p>
          <a:p>
            <a:pPr marL="1257300" lvl="2" indent="-342900">
              <a:buFont typeface="Arial"/>
              <a:buChar char="•"/>
            </a:pPr>
            <a:r>
              <a:rPr lang="en-US" sz="2000" dirty="0" smtClean="0"/>
              <a:t>Test on all runs (data, back, fit, sub data, rates of elastic/back)</a:t>
            </a:r>
          </a:p>
          <a:p>
            <a:pPr marL="1257300" lvl="2" indent="-342900">
              <a:buFont typeface="Arial"/>
              <a:buChar char="•"/>
            </a:pPr>
            <a:r>
              <a:rPr lang="en-US" sz="2000" dirty="0" smtClean="0"/>
              <a:t>Generate summary tabs like that for asymmetries and rates</a:t>
            </a:r>
          </a:p>
          <a:p>
            <a:pPr marL="800100" lvl="1" indent="-342900">
              <a:buFont typeface="Courier New"/>
              <a:buChar char="o"/>
            </a:pPr>
            <a:r>
              <a:rPr lang="en-US" sz="2000" dirty="0" smtClean="0"/>
              <a:t>Test </a:t>
            </a:r>
            <a:r>
              <a:rPr lang="en-US" sz="2000" dirty="0" err="1" smtClean="0"/>
              <a:t>liklihood</a:t>
            </a:r>
            <a:r>
              <a:rPr lang="en-US" sz="2000" dirty="0" smtClean="0"/>
              <a:t>/parameter sensitivity of extrapolations on bivariate uncertainties</a:t>
            </a:r>
          </a:p>
          <a:p>
            <a:pPr marL="1257300" lvl="2" indent="-342900">
              <a:buFont typeface="Arial"/>
              <a:buChar char="•"/>
            </a:pPr>
            <a:r>
              <a:rPr lang="en-US" sz="2000" dirty="0" smtClean="0"/>
              <a:t>(</a:t>
            </a:r>
            <a:r>
              <a:rPr lang="en-US" sz="2000" b="1" dirty="0" smtClean="0"/>
              <a:t>Marcy</a:t>
            </a:r>
            <a:r>
              <a:rPr lang="en-US" sz="2000" dirty="0" smtClean="0"/>
              <a:t>) </a:t>
            </a:r>
            <a:r>
              <a:rPr lang="en-US" sz="2000" dirty="0" err="1" smtClean="0"/>
              <a:t>Mathematica</a:t>
            </a:r>
            <a:r>
              <a:rPr lang="en-US" sz="2000" dirty="0"/>
              <a:t> </a:t>
            </a:r>
            <a:r>
              <a:rPr lang="en-US" sz="2000" dirty="0" smtClean="0"/>
              <a:t>and (</a:t>
            </a:r>
            <a:r>
              <a:rPr lang="en-US" sz="2000" b="1" dirty="0" err="1" smtClean="0"/>
              <a:t>Riad</a:t>
            </a:r>
            <a:r>
              <a:rPr lang="en-US" sz="2000" dirty="0" smtClean="0"/>
              <a:t>) Root</a:t>
            </a:r>
          </a:p>
          <a:p>
            <a:pPr marL="800100" lvl="1" indent="-342900">
              <a:buFont typeface="Courier New"/>
              <a:buChar char="o"/>
            </a:pPr>
            <a:r>
              <a:rPr lang="en-US" sz="2000" dirty="0" smtClean="0"/>
              <a:t>(</a:t>
            </a:r>
            <a:r>
              <a:rPr lang="en-US" sz="2000" b="1" dirty="0" smtClean="0"/>
              <a:t>Joe</a:t>
            </a:r>
            <a:r>
              <a:rPr lang="en-US" sz="2000" dirty="0" smtClean="0"/>
              <a:t>) Systematics studies</a:t>
            </a:r>
          </a:p>
          <a:p>
            <a:pPr marL="1257300" lvl="2" indent="-342900">
              <a:buFont typeface="Arial"/>
              <a:buChar char="•"/>
            </a:pPr>
            <a:r>
              <a:rPr lang="en-US" sz="2000" dirty="0" smtClean="0"/>
              <a:t>List all tests for Runs I/II</a:t>
            </a:r>
          </a:p>
          <a:p>
            <a:pPr marL="1257300" lvl="2" indent="-342900">
              <a:buFont typeface="Arial"/>
              <a:buChar char="•"/>
            </a:pPr>
            <a:r>
              <a:rPr lang="en-US" sz="2000" dirty="0" smtClean="0"/>
              <a:t>Identify runs, define batch analysis files, analysis, summarize runs</a:t>
            </a:r>
          </a:p>
          <a:p>
            <a:pPr marL="1257300" lvl="2" indent="-342900">
              <a:buFont typeface="Arial"/>
              <a:buChar char="•"/>
            </a:pPr>
            <a:r>
              <a:rPr lang="en-US" sz="2000" dirty="0" smtClean="0"/>
              <a:t>Finish beam systematics analysis and write down</a:t>
            </a:r>
          </a:p>
          <a:p>
            <a:pPr marL="1714500" lvl="3" indent="-342900">
              <a:buFont typeface="Wingdings" charset="2"/>
              <a:buChar char="²"/>
            </a:pPr>
            <a:r>
              <a:rPr lang="en-US" sz="2000" dirty="0" smtClean="0"/>
              <a:t>Energy (write down Run I, update Run II w/ </a:t>
            </a:r>
            <a:r>
              <a:rPr lang="en-US" sz="2000" dirty="0" err="1" smtClean="0"/>
              <a:t>Riad’s</a:t>
            </a:r>
            <a:r>
              <a:rPr lang="en-US" sz="2000" dirty="0" smtClean="0"/>
              <a:t> TN)</a:t>
            </a:r>
          </a:p>
          <a:p>
            <a:pPr marL="1714500" lvl="3" indent="-342900">
              <a:buFont typeface="Wingdings" charset="2"/>
              <a:buChar char="²"/>
            </a:pPr>
            <a:r>
              <a:rPr lang="en-US" sz="2000" dirty="0" smtClean="0"/>
              <a:t>Emittance (almost done)</a:t>
            </a:r>
          </a:p>
          <a:p>
            <a:pPr marL="1714500" lvl="3" indent="-342900">
              <a:buFont typeface="Wingdings" charset="2"/>
              <a:buChar char="²"/>
            </a:pPr>
            <a:r>
              <a:rPr lang="en-US" sz="2000" dirty="0" smtClean="0"/>
              <a:t>Spot size/Energy Spread (use energy/emittance measurements)</a:t>
            </a:r>
          </a:p>
          <a:p>
            <a:pPr marL="1714500" lvl="3" indent="-342900">
              <a:buFont typeface="Wingdings" charset="2"/>
              <a:buChar char="²"/>
            </a:pPr>
            <a:r>
              <a:rPr lang="en-US" sz="2000" dirty="0" smtClean="0"/>
              <a:t>Position on target</a:t>
            </a:r>
          </a:p>
        </p:txBody>
      </p:sp>
    </p:spTree>
    <p:extLst>
      <p:ext uri="{BB962C8B-B14F-4D97-AF65-F5344CB8AC3E}">
        <p14:creationId xmlns:p14="http://schemas.microsoft.com/office/powerpoint/2010/main" val="38581901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90</TotalTime>
  <Words>495</Words>
  <Application>Microsoft Macintosh PowerPoint</Application>
  <PresentationFormat>On-screen Show (4:3)</PresentationFormat>
  <Paragraphs>55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JLAB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Grames</dc:creator>
  <cp:lastModifiedBy>Joe Grames</cp:lastModifiedBy>
  <cp:revision>14</cp:revision>
  <dcterms:created xsi:type="dcterms:W3CDTF">2016-12-16T18:06:29Z</dcterms:created>
  <dcterms:modified xsi:type="dcterms:W3CDTF">2016-12-16T19:37:14Z</dcterms:modified>
</cp:coreProperties>
</file>