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5" r:id="rId4"/>
    <p:sldId id="286" r:id="rId5"/>
    <p:sldId id="287" r:id="rId6"/>
    <p:sldId id="300" r:id="rId7"/>
    <p:sldId id="301" r:id="rId8"/>
    <p:sldId id="317" r:id="rId9"/>
    <p:sldId id="318" r:id="rId10"/>
    <p:sldId id="319" r:id="rId11"/>
    <p:sldId id="311" r:id="rId12"/>
    <p:sldId id="316" r:id="rId13"/>
    <p:sldId id="304" r:id="rId14"/>
    <p:sldId id="305" r:id="rId15"/>
    <p:sldId id="306" r:id="rId16"/>
    <p:sldId id="275" r:id="rId17"/>
    <p:sldId id="312" r:id="rId18"/>
    <p:sldId id="284" r:id="rId19"/>
    <p:sldId id="313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hyperlink" Target="Full%20cathode%20laser%20box%20vs%20BPM201%20y%20readback%20-%20Original.gp" TargetMode="External"/><Relationship Id="rId3" Type="http://schemas.openxmlformats.org/officeDocument/2006/relationships/image" Target="../media/image16.gif"/><Relationship Id="rId7" Type="http://schemas.openxmlformats.org/officeDocument/2006/relationships/hyperlink" Target="Full%20cathode%20laser%20box%20vs%20BPM201%20y%20readback.gp" TargetMode="External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wmf"/><Relationship Id="rId10" Type="http://schemas.openxmlformats.org/officeDocument/2006/relationships/hyperlink" Target="Full%20cathode%20laser%20box%20vs%20BPM201%20x%20readback%20-%20Original.gp" TargetMode="External"/><Relationship Id="rId4" Type="http://schemas.openxmlformats.org/officeDocument/2006/relationships/hyperlink" Target="Full%20cathode%20laser%20box%20vs%20BPM201%20x%20readback.gp" TargetMode="External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UITF</a:t>
            </a:r>
            <a:r>
              <a:rPr lang="en-US" dirty="0"/>
              <a:t>: T-cathode </a:t>
            </a:r>
            <a:r>
              <a:rPr lang="en-US" dirty="0" smtClean="0"/>
              <a:t>electrode, BPM data @200 [kV]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05/15/2019</a:t>
            </a:r>
          </a:p>
          <a:p>
            <a:r>
              <a:rPr lang="en-US" dirty="0" smtClean="0"/>
              <a:t>Gabriel Palacios, Carlos Hernandez</a:t>
            </a:r>
          </a:p>
          <a:p>
            <a:r>
              <a:rPr lang="en-US" dirty="0" smtClean="0"/>
              <a:t>Matt </a:t>
            </a:r>
            <a:r>
              <a:rPr lang="en-US" dirty="0" err="1" smtClean="0"/>
              <a:t>Poelker</a:t>
            </a:r>
            <a:r>
              <a:rPr lang="en-US" dirty="0" smtClean="0"/>
              <a:t>, Joe </a:t>
            </a:r>
            <a:r>
              <a:rPr lang="en-US" dirty="0" err="1" smtClean="0"/>
              <a:t>Grames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49783" y="4239063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0777" y="5064735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5320" y="4667375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2787" y="385800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07330" y="346064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7497" y="3834280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73989" y="43891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6532" y="34969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41077" y="4239063"/>
            <a:ext cx="0" cy="8143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3811" y="5425556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19055" y="304365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82787" y="390634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368912" y="2710195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793455" y="2312835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05180" y="189585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0368912" y="2758540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9863" y="454587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26203" y="382596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523809" y="328912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64413" y="4050821"/>
            <a:ext cx="5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037712" y="3462260"/>
            <a:ext cx="2177" cy="73465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74229" y="4231640"/>
            <a:ext cx="849086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198772" y="3834280"/>
            <a:ext cx="2177" cy="73465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13169" y="3841267"/>
            <a:ext cx="849086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59972" y="240917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</a:t>
            </a:r>
            <a:r>
              <a:rPr lang="en-US" dirty="0" smtClean="0"/>
              <a:t>d?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198772" y="3841267"/>
            <a:ext cx="838940" cy="41409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267348" y="390634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59733" y="386973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47678" y="341295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face?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543666" y="306455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 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4" y="3331028"/>
            <a:ext cx="7204026" cy="3526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03804" cy="3331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71261" y="1454275"/>
            <a:ext cx="3421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Relative to photocathode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976" y="225415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+5.1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85552" y="408431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+0.9 mm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 flipV="1">
            <a:off x="11419265" y="6354305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1171292" y="6152827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 flipV="1">
            <a:off x="10912555" y="5966847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10653818" y="5788616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8675" y="2623484"/>
            <a:ext cx="6487885" cy="1523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14295" y="4618330"/>
            <a:ext cx="6858885" cy="1523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4" y="3331028"/>
            <a:ext cx="7204026" cy="3526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03804" cy="333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1976" y="225415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+5.1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85552" y="408431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+0.9 mm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 flipV="1">
            <a:off x="11419265" y="6354305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1171292" y="6152827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 flipV="1">
            <a:off x="10912555" y="5966847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10653818" y="5788616"/>
            <a:ext cx="159412" cy="18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8675" y="2623484"/>
            <a:ext cx="6487885" cy="1523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14295" y="4618330"/>
            <a:ext cx="6858885" cy="1523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50629" y="507006"/>
            <a:ext cx="2908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we move left and right from the photocathode center, the BPM201 “sees” the beam moving slightly in the same direction, up until the 3000 [step], where the x positions displace further away for each step.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704" y="3609703"/>
            <a:ext cx="3905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move </a:t>
            </a:r>
            <a:r>
              <a:rPr lang="en-US" dirty="0" smtClean="0"/>
              <a:t>above and below the center, the BPM201 </a:t>
            </a:r>
            <a:r>
              <a:rPr lang="en-US" dirty="0"/>
              <a:t>“sees” the beam moving in </a:t>
            </a:r>
            <a:r>
              <a:rPr lang="en-US" dirty="0" smtClean="0"/>
              <a:t>a similar way, but this time </a:t>
            </a:r>
            <a:r>
              <a:rPr lang="en-US" dirty="0" smtClean="0"/>
              <a:t>the vertical displacement increases </a:t>
            </a:r>
            <a:r>
              <a:rPr lang="en-US" dirty="0" smtClean="0"/>
              <a:t>as we go below the center. </a:t>
            </a:r>
            <a:r>
              <a:rPr lang="en-US" dirty="0" smtClean="0">
                <a:solidFill>
                  <a:srgbClr val="FF0000"/>
                </a:solidFill>
              </a:rPr>
              <a:t>Moreover, most positions on the photocathode result in BPM201 negative vertical readings. The beam experiences a negative vertical kick (as predicted by </a:t>
            </a:r>
            <a:r>
              <a:rPr lang="en-US" dirty="0" smtClean="0">
                <a:solidFill>
                  <a:srgbClr val="FF0000"/>
                </a:solidFill>
              </a:rPr>
              <a:t>our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simulations!)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246895" y="278970"/>
            <a:ext cx="15498" cy="281335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8915784" y="3642202"/>
            <a:ext cx="1745" cy="289808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179522" y="2713003"/>
            <a:ext cx="3421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Relative to photocathode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40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Centered in </a:t>
            </a:r>
            <a:r>
              <a:rPr lang="en-US" dirty="0" err="1" smtClean="0"/>
              <a:t>lense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MBHK101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, corrector </a:t>
            </a:r>
            <a:r>
              <a:rPr lang="en-US" dirty="0"/>
              <a:t>centered in the first viewer (201)</a:t>
            </a:r>
          </a:p>
          <a:p>
            <a:pPr lvl="1"/>
            <a:r>
              <a:rPr lang="en-US" dirty="0"/>
              <a:t>vs</a:t>
            </a:r>
            <a:r>
              <a:rPr lang="en-US" dirty="0" smtClean="0"/>
              <a:t> </a:t>
            </a:r>
            <a:r>
              <a:rPr lang="en-US" dirty="0"/>
              <a:t>BPM201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readback</a:t>
            </a:r>
            <a:endParaRPr lang="en-US" dirty="0" smtClean="0"/>
          </a:p>
          <a:p>
            <a:pPr lvl="1"/>
            <a:r>
              <a:rPr lang="en-US" dirty="0"/>
              <a:t>vs</a:t>
            </a:r>
            <a:r>
              <a:rPr lang="en-US" dirty="0" smtClean="0"/>
              <a:t> </a:t>
            </a:r>
            <a:r>
              <a:rPr lang="en-US" dirty="0"/>
              <a:t>BPM201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err="1" smtClean="0"/>
              <a:t>readback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0667" y="1608909"/>
            <a:ext cx="3596640" cy="18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position of MBHK101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21183" y="3488964"/>
            <a:ext cx="3596640" cy="18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position of MBHK101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following color maps the laser was scanned on a </a:t>
            </a:r>
            <a:r>
              <a:rPr lang="en-US" dirty="0" smtClean="0">
                <a:solidFill>
                  <a:srgbClr val="FF0000"/>
                </a:solidFill>
              </a:rPr>
              <a:t>square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box</a:t>
            </a:r>
            <a:r>
              <a:rPr lang="en-US" dirty="0" smtClean="0"/>
              <a:t> of </a:t>
            </a:r>
            <a:r>
              <a:rPr lang="en-US" u="sng" dirty="0" smtClean="0"/>
              <a:t>3600X3600 [steps]</a:t>
            </a:r>
            <a:r>
              <a:rPr lang="en-US" dirty="0" smtClean="0"/>
              <a:t>, centered in the photocathode (at position 9250,8750) as a function of different BPMs response (in increments of 300 [steps], 3 [s] waiting time).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1271" y="905691"/>
            <a:ext cx="3199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corresponds to a diameter of 5 [mm] (</a:t>
            </a:r>
            <a:r>
              <a:rPr lang="en-US" dirty="0"/>
              <a:t>radius </a:t>
            </a:r>
            <a:r>
              <a:rPr lang="en-US" dirty="0" smtClean="0"/>
              <a:t>R=2.5 [mm]).</a:t>
            </a:r>
          </a:p>
          <a:p>
            <a:r>
              <a:rPr lang="en-US" dirty="0" smtClean="0"/>
              <a:t>Then: L=2.5/√2≈1.77</a:t>
            </a:r>
          </a:p>
          <a:p>
            <a:endParaRPr lang="en-US" dirty="0" smtClean="0"/>
          </a:p>
          <a:p>
            <a:r>
              <a:rPr lang="en-US" dirty="0" smtClean="0"/>
              <a:t>So: 1.77 </a:t>
            </a:r>
            <a:r>
              <a:rPr lang="en-US" dirty="0"/>
              <a:t>[mm</a:t>
            </a:r>
            <a:r>
              <a:rPr lang="en-US" dirty="0" smtClean="0"/>
              <a:t>]≈1770 </a:t>
            </a:r>
            <a:r>
              <a:rPr lang="en-US" dirty="0"/>
              <a:t>[steps] (</a:t>
            </a:r>
            <a:r>
              <a:rPr lang="en-US" u="sng" dirty="0"/>
              <a:t>assuming 1000 [steps</a:t>
            </a:r>
            <a:r>
              <a:rPr lang="en-US" u="sng" dirty="0" smtClean="0"/>
              <a:t>]</a:t>
            </a:r>
            <a:r>
              <a:rPr lang="en-US" dirty="0" smtClean="0"/>
              <a:t>≈</a:t>
            </a:r>
            <a:r>
              <a:rPr lang="en-US" u="sng" dirty="0" smtClean="0"/>
              <a:t>1 </a:t>
            </a:r>
            <a:r>
              <a:rPr lang="en-US" u="sng" dirty="0"/>
              <a:t>[mm</a:t>
            </a:r>
            <a:r>
              <a:rPr lang="en-US" u="sng" dirty="0" smtClean="0"/>
              <a:t>]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Then I used 1800 [steps] to each side from the origin.</a:t>
            </a:r>
            <a:endParaRPr lang="en-US" dirty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065622" y="905691"/>
            <a:ext cx="2420984" cy="2420984"/>
            <a:chOff x="9753599" y="1593668"/>
            <a:chExt cx="1045030" cy="1045030"/>
          </a:xfrm>
        </p:grpSpPr>
        <p:sp>
          <p:nvSpPr>
            <p:cNvPr id="5" name="Oval 4"/>
            <p:cNvSpPr/>
            <p:nvPr/>
          </p:nvSpPr>
          <p:spPr>
            <a:xfrm>
              <a:off x="9753599" y="1593668"/>
              <a:ext cx="1045030" cy="10450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>
              <a:stCxn id="5" idx="0"/>
              <a:endCxn id="5" idx="4"/>
            </p:cNvCxnSpPr>
            <p:nvPr/>
          </p:nvCxnSpPr>
          <p:spPr>
            <a:xfrm>
              <a:off x="10276114" y="1593668"/>
              <a:ext cx="0" cy="1045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2"/>
              <a:endCxn id="5" idx="6"/>
            </p:cNvCxnSpPr>
            <p:nvPr/>
          </p:nvCxnSpPr>
          <p:spPr>
            <a:xfrm>
              <a:off x="9753599" y="2116183"/>
              <a:ext cx="1045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5" idx="7"/>
            </p:cNvCxnSpPr>
            <p:nvPr/>
          </p:nvCxnSpPr>
          <p:spPr>
            <a:xfrm flipV="1">
              <a:off x="10276114" y="1746709"/>
              <a:ext cx="369474" cy="3694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5" idx="5"/>
            </p:cNvCxnSpPr>
            <p:nvPr/>
          </p:nvCxnSpPr>
          <p:spPr>
            <a:xfrm>
              <a:off x="10645588" y="1746709"/>
              <a:ext cx="0" cy="73894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1"/>
              <a:endCxn id="5" idx="3"/>
            </p:cNvCxnSpPr>
            <p:nvPr/>
          </p:nvCxnSpPr>
          <p:spPr>
            <a:xfrm>
              <a:off x="9906640" y="1746709"/>
              <a:ext cx="0" cy="73894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1"/>
              <a:endCxn id="5" idx="7"/>
            </p:cNvCxnSpPr>
            <p:nvPr/>
          </p:nvCxnSpPr>
          <p:spPr>
            <a:xfrm>
              <a:off x="9906640" y="1746709"/>
              <a:ext cx="7389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3"/>
              <a:endCxn id="5" idx="5"/>
            </p:cNvCxnSpPr>
            <p:nvPr/>
          </p:nvCxnSpPr>
          <p:spPr>
            <a:xfrm>
              <a:off x="9906640" y="2485657"/>
              <a:ext cx="7389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Triangle 29"/>
          <p:cNvSpPr/>
          <p:nvPr/>
        </p:nvSpPr>
        <p:spPr>
          <a:xfrm flipH="1">
            <a:off x="10276114" y="1287225"/>
            <a:ext cx="855947" cy="801969"/>
          </a:xfrm>
          <a:prstGeom prst="rtTriangl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401101" y="1402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570796" y="21263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64414" y="155367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73336" y="287990"/>
            <a:ext cx="6818298" cy="395308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966414" y="49627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86606" y="21479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616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graphicFrame>
        <p:nvGraphicFramePr>
          <p:cNvPr id="3" name="Object 2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45489"/>
              </p:ext>
            </p:extLst>
          </p:nvPr>
        </p:nvGraphicFramePr>
        <p:xfrm>
          <a:off x="8984493" y="2274981"/>
          <a:ext cx="3040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5" imgW="3039840" imgH="524880" progId="Package">
                  <p:embed/>
                </p:oleObj>
              </mc:Choice>
              <mc:Fallback>
                <p:oleObj name="Packager Shell Object" showAsIcon="1" r:id="rId5" imgW="303984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84493" y="2274981"/>
                        <a:ext cx="30400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rId7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52496"/>
              </p:ext>
            </p:extLst>
          </p:nvPr>
        </p:nvGraphicFramePr>
        <p:xfrm>
          <a:off x="8965443" y="3249801"/>
          <a:ext cx="30591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ackager Shell Object" showAsIcon="1" r:id="rId8" imgW="3059280" imgH="524880" progId="Package">
                  <p:embed/>
                </p:oleObj>
              </mc:Choice>
              <mc:Fallback>
                <p:oleObj name="Packager Shell Object" showAsIcon="1" r:id="rId8" imgW="305928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5443" y="3249801"/>
                        <a:ext cx="30591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5830" y="1771077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to photocathode</a:t>
            </a:r>
            <a:endParaRPr lang="en-US" dirty="0"/>
          </a:p>
        </p:txBody>
      </p:sp>
      <p:graphicFrame>
        <p:nvGraphicFramePr>
          <p:cNvPr id="7" name="Object 6">
            <a:hlinkClick r:id="rId10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793151"/>
              </p:ext>
            </p:extLst>
          </p:nvPr>
        </p:nvGraphicFramePr>
        <p:xfrm>
          <a:off x="448305" y="2274981"/>
          <a:ext cx="36909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11" imgW="3690720" imgH="524880" progId="Package">
                  <p:embed/>
                </p:oleObj>
              </mc:Choice>
              <mc:Fallback>
                <p:oleObj name="Packager Shell Object" showAsIcon="1" r:id="rId11" imgW="369072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8305" y="2274981"/>
                        <a:ext cx="3690937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rId1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11752"/>
              </p:ext>
            </p:extLst>
          </p:nvPr>
        </p:nvGraphicFramePr>
        <p:xfrm>
          <a:off x="438780" y="3249800"/>
          <a:ext cx="37004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14" imgW="3700440" imgH="524880" progId="Package">
                  <p:embed/>
                </p:oleObj>
              </mc:Choice>
              <mc:Fallback>
                <p:oleObj name="Packager Shell Object" showAsIcon="1" r:id="rId14" imgW="370044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8780" y="3249800"/>
                        <a:ext cx="370046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9841" y="1825625"/>
            <a:ext cx="247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 coordinate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UITF gun</a:t>
            </a:r>
          </a:p>
          <a:p>
            <a:r>
              <a:rPr lang="en-US" dirty="0" smtClean="0"/>
              <a:t>T-cathode electrode @200 [kV]</a:t>
            </a:r>
          </a:p>
          <a:p>
            <a:r>
              <a:rPr lang="en-US" dirty="0" smtClean="0"/>
              <a:t>Bulk GaAs activated with </a:t>
            </a:r>
            <a:r>
              <a:rPr lang="en-US" dirty="0" err="1" smtClean="0"/>
              <a:t>with</a:t>
            </a:r>
            <a:r>
              <a:rPr lang="en-US" dirty="0" smtClean="0"/>
              <a:t> Cs and NF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Data taken with BPM 201 (on top of corrector 101H&amp;V) and </a:t>
            </a:r>
            <a:r>
              <a:rPr lang="en-US" dirty="0"/>
              <a:t>BPM </a:t>
            </a:r>
            <a:r>
              <a:rPr lang="en-US" dirty="0" smtClean="0"/>
              <a:t>203 (after </a:t>
            </a:r>
            <a:r>
              <a:rPr lang="en-US" dirty="0"/>
              <a:t>corrector 101H&amp;V)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67" y="3894043"/>
            <a:ext cx="6054032" cy="2963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460145"/>
            <a:ext cx="12191999" cy="339785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54033" cy="2963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0"/>
            <a:ext cx="6054030" cy="2963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7467" y="2936187"/>
            <a:ext cx="3421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Relative to photocathode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5576" y="185492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+5.1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41873" y="185492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+0.9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" y="3894044"/>
            <a:ext cx="6054032" cy="2963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5575" y="581732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-3.9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4314" y="581732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+1.8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BPM203 </a:t>
            </a:r>
            <a:r>
              <a:rPr lang="en-US" dirty="0"/>
              <a:t>linear response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Then, relative to the photocathode, the linear response regions are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-10 </a:t>
            </a:r>
            <a:r>
              <a:rPr lang="en-US" dirty="0" smtClean="0"/>
              <a:t>[mm]&lt;x&lt; </a:t>
            </a:r>
            <a:r>
              <a:rPr lang="en-US" dirty="0" smtClean="0"/>
              <a:t>2[mm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[mm</a:t>
            </a:r>
            <a:r>
              <a:rPr lang="en-US" dirty="0" smtClean="0"/>
              <a:t>]&lt;y&lt; </a:t>
            </a:r>
            <a:r>
              <a:rPr lang="en-US" dirty="0"/>
              <a:t>8</a:t>
            </a:r>
            <a:r>
              <a:rPr lang="en-US" dirty="0" smtClean="0"/>
              <a:t>[mm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linear response region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following plots the </a:t>
            </a:r>
            <a:r>
              <a:rPr lang="en-US" dirty="0"/>
              <a:t>BPMs </a:t>
            </a:r>
            <a:r>
              <a:rPr lang="en-US" dirty="0" smtClean="0"/>
              <a:t>responses </a:t>
            </a:r>
            <a:r>
              <a:rPr lang="en-US" dirty="0" smtClean="0"/>
              <a:t>where </a:t>
            </a:r>
            <a:r>
              <a:rPr lang="en-US" dirty="0" smtClean="0"/>
              <a:t>mapped as a function of different </a:t>
            </a:r>
            <a:r>
              <a:rPr lang="en-US" dirty="0"/>
              <a:t>101 corrector H and V </a:t>
            </a:r>
            <a:r>
              <a:rPr lang="en-US" dirty="0" smtClean="0"/>
              <a:t>positions (</a:t>
            </a:r>
            <a:r>
              <a:rPr lang="en-US" dirty="0"/>
              <a:t>increments </a:t>
            </a:r>
            <a:r>
              <a:rPr lang="en-US" dirty="0" smtClean="0"/>
              <a:t>of 1 [step], 3 </a:t>
            </a:r>
            <a:r>
              <a:rPr lang="en-US" dirty="0"/>
              <a:t>[s] waiting time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3911" y="823521"/>
            <a:ext cx="3199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-62 [Gauss cm] to 62 </a:t>
            </a:r>
            <a:r>
              <a:rPr lang="en-US" dirty="0"/>
              <a:t>[Gauss cm</a:t>
            </a:r>
            <a:r>
              <a:rPr lang="en-US" dirty="0" smtClean="0"/>
              <a:t>] along the x-axis (With </a:t>
            </a:r>
            <a:r>
              <a:rPr lang="en-US" u="sng" dirty="0" smtClean="0"/>
              <a:t>101V</a:t>
            </a:r>
            <a:r>
              <a:rPr lang="en-US" dirty="0" smtClean="0"/>
              <a:t> corrector in 55 [Gauss cm]).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 smtClean="0"/>
              <a:t>0[Gauss </a:t>
            </a:r>
            <a:r>
              <a:rPr lang="en-US" dirty="0"/>
              <a:t>cm] to </a:t>
            </a:r>
            <a:r>
              <a:rPr lang="en-US" dirty="0" smtClean="0"/>
              <a:t>142 [Gauss </a:t>
            </a:r>
            <a:r>
              <a:rPr lang="en-US" dirty="0"/>
              <a:t>cm] along the </a:t>
            </a:r>
            <a:r>
              <a:rPr lang="en-US" dirty="0" smtClean="0"/>
              <a:t>y-axis </a:t>
            </a:r>
            <a:r>
              <a:rPr lang="en-US" dirty="0"/>
              <a:t>(With </a:t>
            </a:r>
            <a:r>
              <a:rPr lang="en-US" u="sng" dirty="0" smtClean="0"/>
              <a:t>101H</a:t>
            </a:r>
            <a:r>
              <a:rPr lang="en-US" dirty="0" smtClean="0"/>
              <a:t> </a:t>
            </a:r>
            <a:r>
              <a:rPr lang="en-US" dirty="0"/>
              <a:t>corrector </a:t>
            </a:r>
            <a:r>
              <a:rPr lang="en-US" dirty="0" smtClean="0"/>
              <a:t>OFF).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065622" y="905691"/>
            <a:ext cx="2420984" cy="2420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>
            <a:stCxn id="25" idx="0"/>
            <a:endCxn id="25" idx="4"/>
          </p:cNvCxnSpPr>
          <p:nvPr/>
        </p:nvCxnSpPr>
        <p:spPr>
          <a:xfrm>
            <a:off x="10276114" y="905691"/>
            <a:ext cx="0" cy="242098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2"/>
            <a:endCxn id="25" idx="6"/>
          </p:cNvCxnSpPr>
          <p:nvPr/>
        </p:nvCxnSpPr>
        <p:spPr>
          <a:xfrm>
            <a:off x="9065622" y="2116183"/>
            <a:ext cx="242098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5" idx="7"/>
          </p:cNvCxnSpPr>
          <p:nvPr/>
        </p:nvCxnSpPr>
        <p:spPr>
          <a:xfrm flipV="1">
            <a:off x="10276114" y="1260236"/>
            <a:ext cx="855947" cy="85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401101" y="1402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073336" y="287990"/>
            <a:ext cx="6818298" cy="339785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966414" y="49627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86606" y="21479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571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BPM203 </a:t>
            </a:r>
            <a:r>
              <a:rPr lang="en-US" dirty="0"/>
              <a:t>linear response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readjusting the BPMs and checking hardware to be working OK, we analyze the linear response </a:t>
            </a:r>
            <a:r>
              <a:rPr lang="en-US" dirty="0" smtClean="0"/>
              <a:t>region of </a:t>
            </a:r>
            <a:r>
              <a:rPr lang="en-US" dirty="0" smtClean="0"/>
              <a:t>BPM203 by scanning </a:t>
            </a:r>
            <a:r>
              <a:rPr lang="en-US" dirty="0" smtClean="0"/>
              <a:t>correctors MBHK201H </a:t>
            </a:r>
            <a:r>
              <a:rPr lang="en-US" dirty="0" smtClean="0"/>
              <a:t>along the x-axis, and </a:t>
            </a:r>
            <a:r>
              <a:rPr lang="en-US" dirty="0"/>
              <a:t>the </a:t>
            </a:r>
            <a:r>
              <a:rPr lang="en-US" dirty="0" smtClean="0"/>
              <a:t>MBHK201V along the y-axis.</a:t>
            </a:r>
          </a:p>
          <a:p>
            <a:pPr lvl="1"/>
            <a:r>
              <a:rPr lang="en-US" dirty="0" smtClean="0"/>
              <a:t>We find that the BPM203 saturates outside the intervals: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-6 [mm]&lt;x&lt; 6[mm]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]&lt;y&lt; </a:t>
            </a:r>
            <a:r>
              <a:rPr lang="en-US" dirty="0"/>
              <a:t>6[mm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 smtClean="0"/>
              <a:t>Therefore inside the intervals is the linear response region.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8914" cy="2941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68" y="0"/>
            <a:ext cx="6054031" cy="2963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56"/>
            <a:ext cx="6003356" cy="2939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68" y="3894045"/>
            <a:ext cx="6054032" cy="2963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460145"/>
            <a:ext cx="12191999" cy="339785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77765" y="2914099"/>
            <a:ext cx="11913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Original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5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BPM201 vs laser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the BPM201 linear response region </a:t>
            </a:r>
            <a:r>
              <a:rPr lang="en-US" u="sng" dirty="0" smtClean="0">
                <a:solidFill>
                  <a:srgbClr val="FF0000"/>
                </a:solidFill>
              </a:rPr>
              <a:t>is the same </a:t>
            </a:r>
            <a:r>
              <a:rPr lang="en-US" dirty="0" smtClean="0"/>
              <a:t>as BPM203, we scan the laser position on the photocathode along the x and y-axis and plot the BPM201 response.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3804" cy="333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4" y="3331028"/>
            <a:ext cx="7204026" cy="3526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069" y="4145280"/>
            <a:ext cx="2908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Bona fide results inside the saturation interval: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]&lt;BPM201 x&lt; </a:t>
            </a:r>
            <a:r>
              <a:rPr lang="en-US" dirty="0"/>
              <a:t>6[mm</a:t>
            </a:r>
            <a:r>
              <a:rPr lang="en-US" dirty="0" smtClean="0"/>
              <a:t>]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</a:t>
            </a:r>
            <a:r>
              <a:rPr lang="en-US" dirty="0"/>
              <a:t> BPM201 </a:t>
            </a:r>
            <a:r>
              <a:rPr lang="en-US" dirty="0" smtClean="0"/>
              <a:t>y&lt; </a:t>
            </a:r>
            <a:r>
              <a:rPr lang="en-US" dirty="0"/>
              <a:t>6[mm]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6424" y="278674"/>
            <a:ext cx="6487886" cy="281286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8686" y="3609704"/>
            <a:ext cx="6853645" cy="212924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5508" y="1665514"/>
            <a:ext cx="11913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Original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6425" y="1685108"/>
            <a:ext cx="6487885" cy="1523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46895" y="278970"/>
            <a:ext cx="15498" cy="281335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888454" y="3609704"/>
            <a:ext cx="7749" cy="298482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652" y="1825625"/>
            <a:ext cx="56506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68837" y="5142214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7782" y="298163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42325" y="258427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6551" y="4737431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93043" y="52922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2560" y="4418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4050" y="21672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05880" y="3029978"/>
            <a:ext cx="24225" cy="20684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230324" y="4566377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654867" y="4169017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166592" y="375203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0230324" y="4614723"/>
            <a:ext cx="12323" cy="5259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1733" y="362889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 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321489" y="463047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mm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73917" y="3938371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8460" y="3541011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0731" y="3937014"/>
            <a:ext cx="0" cy="1205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897" y="3131467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22054" y="435249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 mm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6164" y="4957548"/>
            <a:ext cx="5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BFS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775911" y="3373026"/>
            <a:ext cx="2177" cy="73465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98719" y="3506672"/>
            <a:ext cx="849086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923262" y="3109312"/>
            <a:ext cx="2177" cy="73465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51368" y="3752033"/>
            <a:ext cx="849086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98961" y="2280058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</a:t>
            </a:r>
            <a:r>
              <a:rPr lang="en-US" dirty="0" smtClean="0"/>
              <a:t>d?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699230" y="3544565"/>
            <a:ext cx="18693" cy="159613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79551" y="41434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8.9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9018640" y="3816656"/>
            <a:ext cx="18693" cy="132404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98961" y="441556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7.6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7923262" y="3500799"/>
            <a:ext cx="849086" cy="24712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977369" y="3467160"/>
            <a:ext cx="11065" cy="2599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042959" y="337023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45764" y="2700445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face?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345628" y="2971621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 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636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Package</vt:lpstr>
      <vt:lpstr>UITF: T-cathode electrode, BPM data @200 [kV]</vt:lpstr>
      <vt:lpstr>Details</vt:lpstr>
      <vt:lpstr>BPM linear response region</vt:lpstr>
      <vt:lpstr>BPM203 linear response region</vt:lpstr>
      <vt:lpstr>PowerPoint Presentation</vt:lpstr>
      <vt:lpstr>BPM201 vs laser position</vt:lpstr>
      <vt:lpstr>PowerPoint Presentation</vt:lpstr>
      <vt:lpstr>Corrected positions according to S&amp;A</vt:lpstr>
      <vt:lpstr>Corrected positions according to S&amp;A</vt:lpstr>
      <vt:lpstr>Corrected positions according to S&amp;A</vt:lpstr>
      <vt:lpstr>PowerPoint Presentation</vt:lpstr>
      <vt:lpstr>PowerPoint Presentation</vt:lpstr>
      <vt:lpstr>Centered in lense</vt:lpstr>
      <vt:lpstr>PowerPoint Presentation</vt:lpstr>
      <vt:lpstr>PowerPoint Presentation</vt:lpstr>
      <vt:lpstr>Active area</vt:lpstr>
      <vt:lpstr>Active area</vt:lpstr>
      <vt:lpstr>Fin</vt:lpstr>
      <vt:lpstr>Extras</vt:lpstr>
      <vt:lpstr>PowerPoint Presentation</vt:lpstr>
      <vt:lpstr>BPM203 linear response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172</cp:revision>
  <dcterms:created xsi:type="dcterms:W3CDTF">2019-02-08T02:44:25Z</dcterms:created>
  <dcterms:modified xsi:type="dcterms:W3CDTF">2019-05-16T17:08:28Z</dcterms:modified>
</cp:coreProperties>
</file>