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2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3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4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5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6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7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8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  <p:sldMasterId id="2147483681" r:id="rId3"/>
    <p:sldMasterId id="2147483691" r:id="rId4"/>
    <p:sldMasterId id="2147483701" r:id="rId5"/>
    <p:sldMasterId id="2147483711" r:id="rId6"/>
    <p:sldMasterId id="2147483721" r:id="rId7"/>
    <p:sldMasterId id="2147483732" r:id="rId8"/>
    <p:sldMasterId id="2147483742" r:id="rId9"/>
    <p:sldMasterId id="2147483752" r:id="rId10"/>
    <p:sldMasterId id="2147483762" r:id="rId11"/>
    <p:sldMasterId id="2147483772" r:id="rId12"/>
    <p:sldMasterId id="2147483781" r:id="rId13"/>
    <p:sldMasterId id="2147483790" r:id="rId14"/>
    <p:sldMasterId id="2147483799" r:id="rId15"/>
    <p:sldMasterId id="2147483808" r:id="rId16"/>
    <p:sldMasterId id="2147483817" r:id="rId17"/>
    <p:sldMasterId id="2147483826" r:id="rId18"/>
    <p:sldMasterId id="2147483835" r:id="rId19"/>
  </p:sldMasterIdLst>
  <p:notesMasterIdLst>
    <p:notesMasterId r:id="rId23"/>
  </p:notesMasterIdLst>
  <p:handoutMasterIdLst>
    <p:handoutMasterId r:id="rId24"/>
  </p:handoutMasterIdLst>
  <p:sldIdLst>
    <p:sldId id="604" r:id="rId20"/>
    <p:sldId id="606" r:id="rId21"/>
    <p:sldId id="605" r:id="rId22"/>
  </p:sldIdLst>
  <p:sldSz cx="9144000" cy="6858000" type="screen4x3"/>
  <p:notesSz cx="69469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Dallas" initials="MD" lastIdx="2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FF00"/>
    <a:srgbClr val="A0D565"/>
    <a:srgbClr val="0000FF"/>
    <a:srgbClr val="F9907B"/>
    <a:srgbClr val="FDE6D9"/>
    <a:srgbClr val="F5E9D9"/>
    <a:srgbClr val="DDF1E2"/>
    <a:srgbClr val="FF99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047" autoAdjust="0"/>
    <p:restoredTop sz="97761" autoAdjust="0"/>
  </p:normalViewPr>
  <p:slideViewPr>
    <p:cSldViewPr snapToGrid="0" snapToObjects="1">
      <p:cViewPr varScale="1">
        <p:scale>
          <a:sx n="122" d="100"/>
          <a:sy n="122" d="100"/>
        </p:scale>
        <p:origin x="9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71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r">
              <a:defRPr sz="1200"/>
            </a:lvl1pPr>
          </a:lstStyle>
          <a:p>
            <a:fld id="{BF226278-2C6C-774D-8259-721EAA38D3B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71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r">
              <a:defRPr sz="1200"/>
            </a:lvl1pPr>
          </a:lstStyle>
          <a:p>
            <a:fld id="{199538B4-289F-4F4E-BBCB-1CAD0E76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9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1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r">
              <a:defRPr sz="1200"/>
            </a:lvl1pPr>
          </a:lstStyle>
          <a:p>
            <a:fld id="{B1AEAAEA-A1ED-E44B-BE33-F405D0F4CD6A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2150"/>
            <a:ext cx="4605338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6" tIns="46172" rIns="92346" bIns="461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7"/>
            <a:ext cx="5557520" cy="4149090"/>
          </a:xfrm>
          <a:prstGeom prst="rect">
            <a:avLst/>
          </a:prstGeom>
        </p:spPr>
        <p:txBody>
          <a:bodyPr vert="horz" lIns="92346" tIns="46172" rIns="92346" bIns="461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1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r">
              <a:defRPr sz="1200"/>
            </a:lvl1pPr>
          </a:lstStyle>
          <a:p>
            <a:fld id="{E556DBE8-8EF0-B64A-A8A7-F2D14BB1A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3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4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5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669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386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690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873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7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567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739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582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1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015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413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206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7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872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8815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0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646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473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589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2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966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9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270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2887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9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125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0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781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317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3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499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9286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761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968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271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6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6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005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4055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3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9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742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946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329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883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0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646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7134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7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93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1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3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057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784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4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163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68172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3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350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43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886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1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7693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9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650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9430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4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8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1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97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49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37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5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43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5870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2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8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36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2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83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76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22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0432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0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5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18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46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5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34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6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76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945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4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9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83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32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27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87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037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8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7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73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64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129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320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3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10998" y="6448078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490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6110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9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7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212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49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10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464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9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8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0829" y="6448078"/>
            <a:ext cx="3518971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5417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6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6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854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25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166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47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5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8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507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0149" y="6448078"/>
            <a:ext cx="330965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5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0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186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881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941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737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5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83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1533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9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434728" y="6448078"/>
            <a:ext cx="358507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063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811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118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454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9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520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985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9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8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03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1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9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7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35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3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1.xml"/><Relationship Id="rId9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9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4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3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7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9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5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8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5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4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5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0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5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cap="small" dirty="0">
                <a:latin typeface="Minion Pro"/>
              </a:rPr>
              <a:t>Upgraded Injector Test </a:t>
            </a:r>
            <a:r>
              <a:rPr lang="en-US" sz="4400" b="0" cap="small" dirty="0" smtClean="0">
                <a:latin typeface="Minion Pro"/>
              </a:rPr>
              <a:t>Facility</a:t>
            </a:r>
            <a:endParaRPr lang="en-US" sz="4400" b="0" cap="small" dirty="0">
              <a:latin typeface="Minion Pro"/>
            </a:endParaRPr>
          </a:p>
        </p:txBody>
      </p:sp>
      <p:pic>
        <p:nvPicPr>
          <p:cNvPr id="1026" name="Picture 2" descr="C:\Users\poelker\AppData\Local\Temp\Screenshot - 7_16_2018 , 1_16_43 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7340"/>
            <a:ext cx="9144000" cy="26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1134" y="3943961"/>
            <a:ext cx="8391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Waist height beamline complete, under vacuum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 design of beamline complete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North wall shielding enhancements in progress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SCMB meeting to review shielding requirements this Wednesday, March 27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COO review scheduled for Wednesday April 24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08" y="3499433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recent highlights: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504"/>
            <a:ext cx="9144000" cy="63421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Tasks </a:t>
            </a:r>
            <a:r>
              <a:rPr lang="en-US" dirty="0"/>
              <a:t>before running beam to </a:t>
            </a:r>
            <a:r>
              <a:rPr lang="en-US" dirty="0" err="1"/>
              <a:t>HDIce</a:t>
            </a:r>
            <a:r>
              <a:rPr lang="en-US" dirty="0"/>
              <a:t> for target commissioning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Mechanical design (Shaun Gregory), </a:t>
            </a:r>
            <a:r>
              <a:rPr lang="en-US" sz="1200" dirty="0" err="1" smtClean="0"/>
              <a:t>HDIce</a:t>
            </a:r>
            <a:r>
              <a:rPr lang="en-US" sz="1200" dirty="0" smtClean="0"/>
              <a:t> </a:t>
            </a:r>
            <a:r>
              <a:rPr lang="en-US" sz="1200" dirty="0" smtClean="0"/>
              <a:t>related components </a:t>
            </a:r>
            <a:r>
              <a:rPr lang="en-US" sz="1200" dirty="0" smtClean="0"/>
              <a:t>(apertures, dump</a:t>
            </a:r>
            <a:r>
              <a:rPr lang="en-US" sz="1200" dirty="0" smtClean="0"/>
              <a:t>, catwalk)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Gun Group: finish the MeV </a:t>
            </a:r>
            <a:r>
              <a:rPr lang="en-US" sz="1200" dirty="0" smtClean="0"/>
              <a:t>elevated beamline</a:t>
            </a:r>
            <a:r>
              <a:rPr lang="en-US" sz="1200" dirty="0"/>
              <a:t>, </a:t>
            </a:r>
            <a:r>
              <a:rPr lang="en-US" sz="1200" dirty="0" smtClean="0"/>
              <a:t>pull vacuum </a:t>
            </a:r>
            <a:r>
              <a:rPr lang="en-US" sz="1200" dirty="0"/>
              <a:t>from gun to </a:t>
            </a:r>
            <a:r>
              <a:rPr lang="en-US" sz="1200" dirty="0" err="1"/>
              <a:t>HDIce</a:t>
            </a:r>
            <a:r>
              <a:rPr lang="en-US" sz="1200" dirty="0"/>
              <a:t> </a:t>
            </a:r>
            <a:r>
              <a:rPr lang="en-US" sz="1200" dirty="0" smtClean="0"/>
              <a:t>target, keep making 200 </a:t>
            </a:r>
            <a:r>
              <a:rPr lang="en-US" sz="1200" dirty="0" err="1" smtClean="0"/>
              <a:t>keV</a:t>
            </a:r>
            <a:r>
              <a:rPr lang="en-US" sz="1200" dirty="0" smtClean="0"/>
              <a:t> beam for CEBAF SAD work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Survey and Alignment “2B” alignment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Magnet group: </a:t>
            </a:r>
            <a:r>
              <a:rPr lang="en-US" sz="1200" dirty="0" smtClean="0"/>
              <a:t>wire up magnets, build </a:t>
            </a:r>
            <a:r>
              <a:rPr lang="en-US" sz="1200" dirty="0"/>
              <a:t>a third trim-card </a:t>
            </a:r>
            <a:r>
              <a:rPr lang="en-US" sz="1200" dirty="0" smtClean="0"/>
              <a:t>rack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I&amp;C: Cable-up the MeV beamline - valves, ion pumps, viewers, BPMs, harps, water flow meters, interlocks, current monitors, ….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SSG install BLMs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Operations </a:t>
            </a:r>
            <a:r>
              <a:rPr lang="en-US" sz="1200" dirty="0"/>
              <a:t>Software group: more screens, MPS system, UED, etc.,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err="1" smtClean="0"/>
              <a:t>RadConGroup</a:t>
            </a:r>
            <a:r>
              <a:rPr lang="en-US" sz="1200" dirty="0" smtClean="0"/>
              <a:t>: document shielding </a:t>
            </a:r>
            <a:r>
              <a:rPr lang="en-US" sz="1200" dirty="0"/>
              <a:t>requirements, install all CARMs and </a:t>
            </a:r>
            <a:r>
              <a:rPr lang="en-US" sz="1200" dirty="0" smtClean="0"/>
              <a:t>electronics, neutron </a:t>
            </a:r>
            <a:r>
              <a:rPr lang="en-US" sz="1200" dirty="0" smtClean="0"/>
              <a:t>probe and </a:t>
            </a:r>
            <a:r>
              <a:rPr lang="en-US" sz="1200" dirty="0" smtClean="0"/>
              <a:t>rapid access system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Facilities implement north wall shielding solutions:  purchase concrete, steel support </a:t>
            </a:r>
            <a:r>
              <a:rPr lang="en-US" sz="1200" dirty="0" smtClean="0"/>
              <a:t>structure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Safety </a:t>
            </a:r>
            <a:r>
              <a:rPr lang="en-US" sz="1200" dirty="0" smtClean="0"/>
              <a:t>and Approvals: OSP for roof tile </a:t>
            </a:r>
            <a:r>
              <a:rPr lang="en-US" sz="1200" dirty="0" smtClean="0"/>
              <a:t>removal (revision to address fall protection), </a:t>
            </a:r>
            <a:r>
              <a:rPr lang="en-US" sz="1200" dirty="0" smtClean="0"/>
              <a:t>OSP </a:t>
            </a:r>
            <a:r>
              <a:rPr lang="en-US" sz="1200" dirty="0"/>
              <a:t>for MeV beam, </a:t>
            </a:r>
            <a:r>
              <a:rPr lang="en-US" sz="1200" dirty="0" smtClean="0"/>
              <a:t>SCMB review, UITF </a:t>
            </a:r>
            <a:r>
              <a:rPr lang="en-US" sz="1200" dirty="0"/>
              <a:t>Accelerator Operations </a:t>
            </a:r>
            <a:r>
              <a:rPr lang="en-US" sz="1200" dirty="0" smtClean="0"/>
              <a:t>Directive/Conduct </a:t>
            </a:r>
            <a:r>
              <a:rPr lang="en-US" sz="1200" dirty="0"/>
              <a:t>of Operations, Accelerator Readiness </a:t>
            </a:r>
            <a:r>
              <a:rPr lang="en-US" sz="1200" dirty="0" smtClean="0"/>
              <a:t>review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Work with SRF, </a:t>
            </a:r>
            <a:r>
              <a:rPr lang="en-US" sz="1200" dirty="0" err="1" smtClean="0"/>
              <a:t>Cryo</a:t>
            </a:r>
            <a:r>
              <a:rPr lang="en-US" sz="1200" dirty="0" smtClean="0"/>
              <a:t> and Facilities to imagine CTF improvements to boost return flow, independent pressure control, etc., to operate UITF at same time as CMTF and VTA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Install, operate the raster magnets (C. Cuevas)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Re-install </a:t>
            </a:r>
            <a:r>
              <a:rPr lang="en-US" sz="1200" dirty="0" err="1" smtClean="0"/>
              <a:t>HDIce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Electrical engineering and SSG: design and build the PSS BCM, </a:t>
            </a:r>
            <a:r>
              <a:rPr lang="en-US" sz="1200" dirty="0" smtClean="0"/>
              <a:t>a </a:t>
            </a:r>
            <a:r>
              <a:rPr lang="en-US" sz="1200" dirty="0"/>
              <a:t>"credited control" to limit beam current/loss and prevent accidental exposure to </a:t>
            </a:r>
            <a:r>
              <a:rPr lang="en-US" sz="1200" dirty="0" smtClean="0"/>
              <a:t>x-rays, add </a:t>
            </a:r>
            <a:r>
              <a:rPr lang="en-US" sz="1200" dirty="0"/>
              <a:t>PSS BCM to </a:t>
            </a:r>
            <a:r>
              <a:rPr lang="en-US" sz="1200" dirty="0" smtClean="0"/>
              <a:t>circuitry, PSS </a:t>
            </a:r>
            <a:r>
              <a:rPr lang="en-US" sz="1200" dirty="0"/>
              <a:t>BCM credited control </a:t>
            </a:r>
            <a:r>
              <a:rPr lang="en-US" sz="1200" dirty="0" smtClean="0"/>
              <a:t>documentation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cap="small" dirty="0" smtClean="0">
                <a:latin typeface="Minion Pro"/>
              </a:rPr>
              <a:t>North Wall Shielding</a:t>
            </a:r>
            <a:endParaRPr lang="en-US" sz="4400" b="0" cap="small" dirty="0">
              <a:latin typeface="Minion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69" y="1095404"/>
            <a:ext cx="6370116" cy="4060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2906" y="787627"/>
            <a:ext cx="16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hanks Walt Akers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DOE Site Visit 2013-Hutton</Template>
  <TotalTime>38514</TotalTime>
  <Words>316</Words>
  <Application>Microsoft Office PowerPoint</Application>
  <PresentationFormat>On-screen Show (4:3)</PresentationFormat>
  <Paragraphs>31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3</vt:i4>
      </vt:variant>
    </vt:vector>
  </HeadingPairs>
  <TitlesOfParts>
    <vt:vector size="27" baseType="lpstr">
      <vt:lpstr>ＭＳ Ｐゴシック</vt:lpstr>
      <vt:lpstr>Arial</vt:lpstr>
      <vt:lpstr>Calibri</vt:lpstr>
      <vt:lpstr>Minion Pro</vt:lpstr>
      <vt:lpstr>Times</vt:lpstr>
      <vt:lpstr>DOE Site Visit 2013-Hutton</vt:lpstr>
      <vt:lpstr>1_DOE Site Visit 2013-Hutton</vt:lpstr>
      <vt:lpstr>2_DOE Site Visit 2013-Hutton</vt:lpstr>
      <vt:lpstr>3_DOE Site Visit 2013-Hutton</vt:lpstr>
      <vt:lpstr>4_DOE Site Visit 2013-Hutton</vt:lpstr>
      <vt:lpstr>5_DOE Site Visit 2013-Hutton</vt:lpstr>
      <vt:lpstr>6_DOE Site Visit 2013-Hutton</vt:lpstr>
      <vt:lpstr>7_DOE Site Visit 2013-Hutton</vt:lpstr>
      <vt:lpstr>8_DOE Site Visit 2013-Hutton</vt:lpstr>
      <vt:lpstr>9_DOE Site Visit 2013-Hutton</vt:lpstr>
      <vt:lpstr>10_DOE Site Visit 2013-Hutton</vt:lpstr>
      <vt:lpstr>Default Theme</vt:lpstr>
      <vt:lpstr>1_Default Theme</vt:lpstr>
      <vt:lpstr>2_Default Theme</vt:lpstr>
      <vt:lpstr>3_Default Theme</vt:lpstr>
      <vt:lpstr>4_Default Theme</vt:lpstr>
      <vt:lpstr>5_Default Theme</vt:lpstr>
      <vt:lpstr>6_Default Theme</vt:lpstr>
      <vt:lpstr>7_Default Theme</vt:lpstr>
      <vt:lpstr>Upgraded Injector Test Facility</vt:lpstr>
      <vt:lpstr>PowerPoint Presentation</vt:lpstr>
      <vt:lpstr>North Wall Shielding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SRF Overview</dc:title>
  <dc:creator>Erin Clifton</dc:creator>
  <cp:lastModifiedBy>Matthew Poelker</cp:lastModifiedBy>
  <cp:revision>782</cp:revision>
  <cp:lastPrinted>2014-10-24T18:30:21Z</cp:lastPrinted>
  <dcterms:created xsi:type="dcterms:W3CDTF">2013-07-05T14:18:22Z</dcterms:created>
  <dcterms:modified xsi:type="dcterms:W3CDTF">2019-03-25T14:27:49Z</dcterms:modified>
</cp:coreProperties>
</file>