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3" r:id="rId3"/>
    <p:sldId id="274" r:id="rId4"/>
    <p:sldId id="275" r:id="rId5"/>
    <p:sldId id="277" r:id="rId6"/>
    <p:sldId id="278" r:id="rId7"/>
    <p:sldId id="2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07258E-0768-4A3D-8596-CD246D3E9702}">
          <p14:sldIdLst>
            <p14:sldId id="256"/>
            <p14:sldId id="273"/>
            <p14:sldId id="274"/>
            <p14:sldId id="275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7AC3"/>
    <a:srgbClr val="3B9E3B"/>
    <a:srgbClr val="D52223"/>
    <a:srgbClr val="1976B7"/>
    <a:srgbClr val="8C564B"/>
    <a:srgbClr val="7F7F7F"/>
    <a:srgbClr val="BCBD22"/>
    <a:srgbClr val="16B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 showGuides="1">
      <p:cViewPr>
        <p:scale>
          <a:sx n="90" d="100"/>
          <a:sy n="90" d="100"/>
        </p:scale>
        <p:origin x="474" y="9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6CAF9-73B2-4B6A-A564-0E59ADF6755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467B6-AC37-4006-81B3-B0AAF14F8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1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467B6-AC37-4006-81B3-B0AAF14F85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7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2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431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779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91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042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907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834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02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721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573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55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AFD7-6437-4026-B219-618570C34E0E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A42E2-22E7-4A8D-841B-9B85723145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141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500 kV project </a:t>
            </a:r>
            <a:r>
              <a:rPr lang="en-US" noProof="0" dirty="0" smtClean="0"/>
              <a:t>update: reached 450 kV!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 smtClean="0"/>
              <a:t>04/17/2023</a:t>
            </a:r>
          </a:p>
          <a:p>
            <a:r>
              <a:rPr lang="en-US" noProof="0" dirty="0" smtClean="0"/>
              <a:t>gabrielp@jlab.org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9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and simulation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401" y="1493776"/>
            <a:ext cx="286741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1041"/>
          <a:stretch/>
        </p:blipFill>
        <p:spPr>
          <a:xfrm>
            <a:off x="4204841" y="1493776"/>
            <a:ext cx="1048785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777" y="1493776"/>
            <a:ext cx="725058" cy="2209160"/>
          </a:xfrm>
          <a:prstGeom prst="rect">
            <a:avLst/>
          </a:prstGeom>
        </p:spPr>
      </p:pic>
      <p:pic>
        <p:nvPicPr>
          <p:cNvPr id="7" name="Picture 6" descr="C:\Users\gabrielp\AppData\Local\Microsoft\Windows\INetCache\Content.Word\field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0" y="1493776"/>
            <a:ext cx="2727014" cy="4287004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7565381" y="2165718"/>
            <a:ext cx="4274980" cy="3007454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772" y="1493776"/>
            <a:ext cx="3603048" cy="435292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240135" y="6079252"/>
            <a:ext cx="2481944" cy="492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3D model cross section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475772" y="6079252"/>
            <a:ext cx="3603048" cy="492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Electric field color map (left) and potential </a:t>
            </a:r>
            <a:r>
              <a:rPr lang="en-US" dirty="0" err="1" smtClean="0"/>
              <a:t>isolines</a:t>
            </a:r>
            <a:r>
              <a:rPr lang="en-US" dirty="0" smtClean="0"/>
              <a:t> (right)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7901347" y="5648202"/>
            <a:ext cx="3603048" cy="492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Flange modification CAD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6006" y="2077111"/>
            <a:ext cx="1849759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9583"/>
            <a:ext cx="3066326" cy="4072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" t="13088" r="25577" b="4343"/>
          <a:stretch/>
        </p:blipFill>
        <p:spPr>
          <a:xfrm>
            <a:off x="8611285" y="1781079"/>
            <a:ext cx="3134840" cy="4691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9" t="42569" r="7868" b="4220"/>
          <a:stretch/>
        </p:blipFill>
        <p:spPr>
          <a:xfrm>
            <a:off x="7635413" y="3863356"/>
            <a:ext cx="2100028" cy="1794718"/>
          </a:xfrm>
          <a:prstGeom prst="rect">
            <a:avLst/>
          </a:prstGeom>
          <a:ln w="38100" cap="sq">
            <a:solidFill>
              <a:srgbClr val="FF0000"/>
            </a:solidFill>
            <a:prstDash val="lgDash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1130391" y="1540084"/>
            <a:ext cx="2481944" cy="492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Alumina insulator uninstalled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849913" y="1251414"/>
            <a:ext cx="2481944" cy="492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Unmodified epoxy receptacle installed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818285" y="988421"/>
            <a:ext cx="2481944" cy="492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Tested at 10 psi of fresh SF6 in the test chamber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178705" y="4401178"/>
            <a:ext cx="428070" cy="55265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endCxn id="15" idx="0"/>
          </p:cNvCxnSpPr>
          <p:nvPr/>
        </p:nvCxnSpPr>
        <p:spPr>
          <a:xfrm>
            <a:off x="9735441" y="3863356"/>
            <a:ext cx="657299" cy="53782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5" idx="2"/>
          </p:cNvCxnSpPr>
          <p:nvPr/>
        </p:nvCxnSpPr>
        <p:spPr>
          <a:xfrm flipV="1">
            <a:off x="9735441" y="4953837"/>
            <a:ext cx="657299" cy="704237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34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A lot of troubleshooting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14" y="1395239"/>
            <a:ext cx="8137622" cy="542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904" y="2560891"/>
            <a:ext cx="2518950" cy="30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14" y="1395238"/>
            <a:ext cx="8137622" cy="5425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Reached 450 kV, current limit of 0.75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14" y="1395238"/>
            <a:ext cx="8137622" cy="5425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 the issue: Not-pure SF6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800000">
            <a:off x="8774583" y="4374894"/>
            <a:ext cx="3440485" cy="1315095"/>
          </a:xfrm>
          <a:prstGeom prst="leftArrow">
            <a:avLst/>
          </a:prstGeom>
          <a:solidFill>
            <a:srgbClr val="16BEC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smtClean="0"/>
              <a:t>450 kV, 0.75 mA limit, +1 psi of clean SF6</a:t>
            </a:r>
            <a:endParaRPr lang="en-US" sz="2500" dirty="0"/>
          </a:p>
        </p:txBody>
      </p:sp>
      <p:sp>
        <p:nvSpPr>
          <p:cNvPr id="11" name="Left Arrow 10"/>
          <p:cNvSpPr/>
          <p:nvPr/>
        </p:nvSpPr>
        <p:spPr>
          <a:xfrm rot="1682823">
            <a:off x="8070395" y="5117282"/>
            <a:ext cx="2003062" cy="682006"/>
          </a:xfrm>
          <a:prstGeom prst="leftArrow">
            <a:avLst/>
          </a:prstGeom>
          <a:solidFill>
            <a:srgbClr val="8C564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390 kV, 0.5 mA limit</a:t>
            </a:r>
            <a:endParaRPr lang="en-US" sz="1500" dirty="0"/>
          </a:p>
        </p:txBody>
      </p:sp>
      <p:sp>
        <p:nvSpPr>
          <p:cNvPr id="12" name="Left Arrow 11"/>
          <p:cNvSpPr/>
          <p:nvPr/>
        </p:nvSpPr>
        <p:spPr>
          <a:xfrm rot="1682823">
            <a:off x="5626104" y="5740975"/>
            <a:ext cx="1946768" cy="810154"/>
          </a:xfrm>
          <a:prstGeom prst="leftArrow">
            <a:avLst/>
          </a:prstGeom>
          <a:solidFill>
            <a:srgbClr val="1976B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200 kV, 0.2 mA limit</a:t>
            </a:r>
            <a:endParaRPr lang="en-US" sz="1500" dirty="0"/>
          </a:p>
        </p:txBody>
      </p:sp>
      <p:sp>
        <p:nvSpPr>
          <p:cNvPr id="14" name="Left Arrow 13"/>
          <p:cNvSpPr/>
          <p:nvPr/>
        </p:nvSpPr>
        <p:spPr>
          <a:xfrm rot="1682823">
            <a:off x="6162457" y="5505548"/>
            <a:ext cx="1946768" cy="810154"/>
          </a:xfrm>
          <a:prstGeom prst="leftArrow">
            <a:avLst/>
          </a:prstGeom>
          <a:solidFill>
            <a:srgbClr val="3B9E3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240 kV, 0.3 mA limit</a:t>
            </a:r>
            <a:endParaRPr lang="en-US" sz="1500" dirty="0"/>
          </a:p>
        </p:txBody>
      </p:sp>
      <p:sp>
        <p:nvSpPr>
          <p:cNvPr id="13" name="Left Arrow 12"/>
          <p:cNvSpPr/>
          <p:nvPr/>
        </p:nvSpPr>
        <p:spPr>
          <a:xfrm rot="1682823">
            <a:off x="7164600" y="5585378"/>
            <a:ext cx="1980725" cy="682006"/>
          </a:xfrm>
          <a:prstGeom prst="leftArrow">
            <a:avLst/>
          </a:prstGeom>
          <a:solidFill>
            <a:srgbClr val="D5222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320 kV, 0.4 mA limit</a:t>
            </a:r>
            <a:endParaRPr lang="en-US" sz="1500" dirty="0"/>
          </a:p>
        </p:txBody>
      </p:sp>
      <p:sp>
        <p:nvSpPr>
          <p:cNvPr id="15" name="Left Arrow 14"/>
          <p:cNvSpPr/>
          <p:nvPr/>
        </p:nvSpPr>
        <p:spPr>
          <a:xfrm rot="1682823">
            <a:off x="7240543" y="5239860"/>
            <a:ext cx="3065994" cy="682006"/>
          </a:xfrm>
          <a:prstGeom prst="leftArrow">
            <a:avLst/>
          </a:prstGeom>
          <a:solidFill>
            <a:srgbClr val="E37AC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330 kV, 0.5 mA, resistor bridged</a:t>
            </a:r>
            <a:endParaRPr lang="en-US" sz="1500" dirty="0"/>
          </a:p>
        </p:txBody>
      </p:sp>
      <p:sp>
        <p:nvSpPr>
          <p:cNvPr id="9" name="Left Arrow 8"/>
          <p:cNvSpPr/>
          <p:nvPr/>
        </p:nvSpPr>
        <p:spPr>
          <a:xfrm rot="1682823">
            <a:off x="7628161" y="5504121"/>
            <a:ext cx="2914211" cy="682006"/>
          </a:xfrm>
          <a:prstGeom prst="leftArrow">
            <a:avLst/>
          </a:prstGeom>
          <a:solidFill>
            <a:srgbClr val="BCBD2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355 kV, 0.5 mA, sanded epoxy</a:t>
            </a:r>
            <a:endParaRPr lang="en-US" sz="1500" dirty="0"/>
          </a:p>
        </p:txBody>
      </p:sp>
      <p:sp>
        <p:nvSpPr>
          <p:cNvPr id="10" name="Left Arrow 9"/>
          <p:cNvSpPr/>
          <p:nvPr/>
        </p:nvSpPr>
        <p:spPr>
          <a:xfrm rot="1682823">
            <a:off x="6577172" y="4124639"/>
            <a:ext cx="2525898" cy="682006"/>
          </a:xfrm>
          <a:prstGeom prst="leftArrow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275 kV, 0.5 mA,  Nitrogen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014"/>
            <a:ext cx="10515600" cy="3203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253"/>
            <a:ext cx="10515600" cy="3419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014"/>
            <a:ext cx="10515600" cy="3419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0873"/>
            <a:ext cx="10515600" cy="34193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9115"/>
            <a:ext cx="10515600" cy="32617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9115"/>
            <a:ext cx="10515601" cy="32617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9575"/>
            <a:ext cx="10515601" cy="3250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9575"/>
            <a:ext cx="10515601" cy="32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  <p:bldP spid="13" grpId="0" animBg="1"/>
      <p:bldP spid="15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534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</a:t>
            </a:r>
            <a:r>
              <a:rPr lang="en-US" dirty="0"/>
              <a:t>the tanks in the DILO to consolidate all the SF6 </a:t>
            </a:r>
            <a:r>
              <a:rPr lang="en-US" dirty="0" smtClean="0"/>
              <a:t>to </a:t>
            </a:r>
            <a:r>
              <a:rPr lang="en-US" dirty="0"/>
              <a:t>one single </a:t>
            </a:r>
            <a:r>
              <a:rPr lang="en-US" dirty="0" smtClean="0"/>
              <a:t>tank. </a:t>
            </a:r>
          </a:p>
          <a:p>
            <a:r>
              <a:rPr lang="en-US" dirty="0" smtClean="0"/>
              <a:t>Transfer </a:t>
            </a:r>
            <a:r>
              <a:rPr lang="en-US" dirty="0"/>
              <a:t>SF6 from the PS tank to the outside bladder until reaching 0 psi in the tank. Then fill up the tank wit fresh SF6 from the bottle to 12 </a:t>
            </a:r>
            <a:r>
              <a:rPr lang="en-US" dirty="0" smtClean="0"/>
              <a:t>psi.</a:t>
            </a:r>
          </a:p>
          <a:p>
            <a:r>
              <a:rPr lang="en-US" dirty="0" smtClean="0"/>
              <a:t>Test </a:t>
            </a:r>
            <a:r>
              <a:rPr lang="en-US" dirty="0"/>
              <a:t>again and solve these questions</a:t>
            </a:r>
            <a:br>
              <a:rPr lang="en-US" dirty="0"/>
            </a:br>
            <a:r>
              <a:rPr lang="en-US" dirty="0"/>
              <a:t>1) Can we reach 500 kV?</a:t>
            </a:r>
            <a:br>
              <a:rPr lang="en-US" dirty="0"/>
            </a:br>
            <a:r>
              <a:rPr lang="en-US" dirty="0"/>
              <a:t>2) If so, can we hold 450 kV for 24 </a:t>
            </a:r>
            <a:r>
              <a:rPr lang="en-US" dirty="0" err="1"/>
              <a:t>hrs</a:t>
            </a:r>
            <a:r>
              <a:rPr lang="en-US" dirty="0"/>
              <a:t> or more?</a:t>
            </a:r>
            <a:br>
              <a:rPr lang="en-US" dirty="0"/>
            </a:br>
            <a:r>
              <a:rPr lang="en-US" dirty="0"/>
              <a:t>3) If so, switch the </a:t>
            </a:r>
            <a:r>
              <a:rPr lang="en-US" dirty="0" err="1"/>
              <a:t>unmod</a:t>
            </a:r>
            <a:r>
              <a:rPr lang="en-US" dirty="0"/>
              <a:t> epoxy for the tapered epoxy and test again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get to try the intermediate layer of SF6 again</a:t>
            </a:r>
          </a:p>
          <a:p>
            <a:r>
              <a:rPr lang="en-US" dirty="0" smtClean="0"/>
              <a:t>The PS should be maintained once a year (?) </a:t>
            </a:r>
            <a:endParaRPr lang="en-US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 rotWithShape="1">
          <a:blip r:embed="rId2"/>
          <a:srcRect l="-592"/>
          <a:stretch/>
        </p:blipFill>
        <p:spPr>
          <a:xfrm>
            <a:off x="3073167" y="4474374"/>
            <a:ext cx="6045666" cy="2107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7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255</Words>
  <Application>Microsoft Office PowerPoint</Application>
  <PresentationFormat>Widescreen</PresentationFormat>
  <Paragraphs>29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500 kV project update: reached 450 kV!</vt:lpstr>
      <vt:lpstr>Model and simulation</vt:lpstr>
      <vt:lpstr>Installation </vt:lpstr>
      <vt:lpstr> A lot of troubleshooting</vt:lpstr>
      <vt:lpstr>Reached 450 kV, current limit of 0.75 mA</vt:lpstr>
      <vt:lpstr>Found the issue: Not-pure SF6</vt:lpstr>
      <vt:lpstr>Next steps: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Palacios-Serrano</dc:creator>
  <cp:lastModifiedBy>Gabriel Palacios-Serrano</cp:lastModifiedBy>
  <cp:revision>48</cp:revision>
  <dcterms:created xsi:type="dcterms:W3CDTF">2023-02-12T22:08:52Z</dcterms:created>
  <dcterms:modified xsi:type="dcterms:W3CDTF">2023-04-18T14:41:36Z</dcterms:modified>
</cp:coreProperties>
</file>