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6" r:id="rId3"/>
    <p:sldId id="269" r:id="rId4"/>
    <p:sldId id="270" r:id="rId5"/>
    <p:sldId id="290" r:id="rId6"/>
    <p:sldId id="291" r:id="rId7"/>
    <p:sldId id="260" r:id="rId8"/>
    <p:sldId id="281" r:id="rId9"/>
    <p:sldId id="274" r:id="rId10"/>
    <p:sldId id="283" r:id="rId11"/>
    <p:sldId id="292" r:id="rId12"/>
    <p:sldId id="282" r:id="rId13"/>
    <p:sldId id="268" r:id="rId14"/>
    <p:sldId id="288" r:id="rId15"/>
    <p:sldId id="294" r:id="rId16"/>
    <p:sldId id="293" r:id="rId17"/>
    <p:sldId id="300" r:id="rId18"/>
    <p:sldId id="287" r:id="rId19"/>
    <p:sldId id="310" r:id="rId20"/>
    <p:sldId id="308" r:id="rId21"/>
    <p:sldId id="309" r:id="rId22"/>
    <p:sldId id="267" r:id="rId23"/>
    <p:sldId id="304" r:id="rId24"/>
    <p:sldId id="302" r:id="rId25"/>
    <p:sldId id="301" r:id="rId26"/>
    <p:sldId id="275" r:id="rId27"/>
    <p:sldId id="296" r:id="rId28"/>
    <p:sldId id="286" r:id="rId29"/>
    <p:sldId id="271" r:id="rId30"/>
    <p:sldId id="306" r:id="rId31"/>
    <p:sldId id="299" r:id="rId32"/>
    <p:sldId id="307" r:id="rId33"/>
    <p:sldId id="295" r:id="rId34"/>
    <p:sldId id="284" r:id="rId35"/>
    <p:sldId id="297" r:id="rId36"/>
    <p:sldId id="298" r:id="rId37"/>
    <p:sldId id="278" r:id="rId38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5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20424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1176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5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01"/>
          <c:y val="0.12736603247299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12-ED4F-8716-2F858C16B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F8870D-53E8-614A-AFF4-E5F0F44C8B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D3246-60BA-CB40-8D81-3FBA56FB0E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03B3B-3CCD-AF40-B30A-7A040057516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462A2-0029-A641-8BC7-8D25DC6F03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86906-E67F-C04E-824B-E53A3B142E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B33D1-6372-5D44-AE18-E3D5580A7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9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642AF-9C66-3B48-A17B-8791DA64B38C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46BFB-B432-A548-87AB-2A26F608A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Interior Page Design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3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26A6-3ADA-41F0-8DD0-23A7D18CE2B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2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762774" y="6543172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778826" y="6543172"/>
            <a:ext cx="3621974" cy="279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sz="1000" b="0" i="0" u="none" strike="noStrike" kern="1200" dirty="0" err="1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LHeC</a:t>
            </a:r>
            <a:r>
              <a:rPr lang="en-US" sz="1000" b="0" i="0" u="none" strike="noStrike" kern="1200" dirty="0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, FCC-eh and PERLE Workshop "Electrons for the LHC”</a:t>
            </a:r>
          </a:p>
          <a:p>
            <a:r>
              <a:rPr lang="en-US" sz="1000" dirty="0">
                <a:latin typeface="Calibri" panose="020F0502020204030204" pitchFamily="34" charset="0"/>
              </a:rPr>
              <a:t>June 27-29, 2018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65B0BDB-53DD-6045-B769-A89C2C6C67AF}"/>
              </a:ext>
            </a:extLst>
          </p:cNvPr>
          <p:cNvSpPr txBox="1">
            <a:spLocks/>
          </p:cNvSpPr>
          <p:nvPr userDrawn="1"/>
        </p:nvSpPr>
        <p:spPr>
          <a:xfrm>
            <a:off x="2778826" y="6543172"/>
            <a:ext cx="3621974" cy="279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sz="1000" b="0" i="0" u="none" strike="noStrike" kern="1200" dirty="0" err="1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LHeC</a:t>
            </a:r>
            <a:r>
              <a:rPr lang="en-US" sz="1000" b="0" i="0" u="none" strike="noStrike" kern="1200" dirty="0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, FCC-eh and PERLE Workshop "Electrons for the LHC”</a:t>
            </a:r>
          </a:p>
          <a:p>
            <a:r>
              <a:rPr lang="en-US" sz="1000" dirty="0">
                <a:latin typeface="Calibri" panose="020F0502020204030204" pitchFamily="34" charset="0"/>
              </a:rPr>
              <a:t>June 27-29, 2018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62774" y="6543172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F07C006-2CC4-8D48-AFC9-BBA9D60E36B4}"/>
              </a:ext>
            </a:extLst>
          </p:cNvPr>
          <p:cNvSpPr txBox="1">
            <a:spLocks/>
          </p:cNvSpPr>
          <p:nvPr userDrawn="1"/>
        </p:nvSpPr>
        <p:spPr>
          <a:xfrm>
            <a:off x="2778826" y="6543172"/>
            <a:ext cx="3621974" cy="279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sz="1000" b="0" i="0" u="none" strike="noStrike" kern="1200" dirty="0" err="1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LHeC</a:t>
            </a:r>
            <a:r>
              <a:rPr lang="en-US" sz="1000" b="0" i="0" u="none" strike="noStrike" kern="1200" dirty="0">
                <a:solidFill>
                  <a:schemeClr val="bg1"/>
                </a:solidFill>
                <a:effectLst/>
                <a:latin typeface="Minion Pro"/>
                <a:ea typeface="+mn-ea"/>
                <a:cs typeface="+mn-cs"/>
              </a:rPr>
              <a:t>, FCC-eh and PERLE Workshop "Electrons for the LHC”</a:t>
            </a:r>
          </a:p>
          <a:p>
            <a:r>
              <a:rPr lang="en-US" sz="1000" dirty="0">
                <a:latin typeface="Calibri" panose="020F0502020204030204" pitchFamily="34" charset="0"/>
              </a:rPr>
              <a:t>June 27-29, 2018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1036807"/>
            <a:ext cx="8001000" cy="1712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>
                <a:latin typeface="Century Gothic" panose="020B0502020202020204" pitchFamily="34" charset="0"/>
              </a:rPr>
              <a:t>Milliampere</a:t>
            </a:r>
            <a:r>
              <a:rPr lang="en-US" sz="3600" dirty="0">
                <a:latin typeface="Century Gothic" panose="020B0502020202020204" pitchFamily="34" charset="0"/>
              </a:rPr>
              <a:t> beam studies using high polarization photocathodes at the CEBAF </a:t>
            </a:r>
            <a:r>
              <a:rPr lang="en-US" sz="3600" dirty="0" err="1">
                <a:latin typeface="Century Gothic" panose="020B0502020202020204" pitchFamily="34" charset="0"/>
              </a:rPr>
              <a:t>Photoinjector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9700" y="3149086"/>
            <a:ext cx="8864600" cy="74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u="sng" dirty="0">
                <a:latin typeface="Century Gothic" panose="020B0502020202020204" pitchFamily="34" charset="0"/>
              </a:rPr>
              <a:t>Joe </a:t>
            </a:r>
            <a:r>
              <a:rPr lang="en-US" sz="2400" u="sng" dirty="0" err="1">
                <a:latin typeface="Century Gothic" panose="020B0502020202020204" pitchFamily="34" charset="0"/>
              </a:rPr>
              <a:t>Grames</a:t>
            </a:r>
            <a:r>
              <a:rPr lang="en-US" sz="2400" dirty="0">
                <a:latin typeface="Century Gothic" panose="020B0502020202020204" pitchFamily="34" charset="0"/>
              </a:rPr>
              <a:t>, Phil Adderley, B. Bullard, John </a:t>
            </a:r>
            <a:r>
              <a:rPr lang="en-US" sz="2400" dirty="0" err="1">
                <a:latin typeface="Century Gothic" panose="020B0502020202020204" pitchFamily="34" charset="0"/>
              </a:rPr>
              <a:t>Hansknecht</a:t>
            </a:r>
            <a:r>
              <a:rPr lang="en-US" sz="2400" dirty="0">
                <a:latin typeface="Century Gothic" panose="020B0502020202020204" pitchFamily="34" charset="0"/>
              </a:rPr>
              <a:t>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latin typeface="Century Gothic" panose="020B0502020202020204" pitchFamily="34" charset="0"/>
              </a:rPr>
              <a:t>C. Hernandez-Garcia, G. Palacios, Matt </a:t>
            </a:r>
            <a:r>
              <a:rPr lang="en-US" sz="2400" dirty="0" err="1">
                <a:latin typeface="Century Gothic" panose="020B0502020202020204" pitchFamily="34" charset="0"/>
              </a:rPr>
              <a:t>Poelker</a:t>
            </a:r>
            <a:r>
              <a:rPr lang="en-US" sz="2400" dirty="0">
                <a:latin typeface="Century Gothic" panose="020B0502020202020204" pitchFamily="34" charset="0"/>
              </a:rPr>
              <a:t>,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latin typeface="Century Gothic" panose="020B0502020202020204" pitchFamily="34" charset="0"/>
              </a:rPr>
              <a:t>Daniel Moser, Marcy Stutzman, </a:t>
            </a:r>
            <a:r>
              <a:rPr lang="en-US" sz="2400" dirty="0" err="1">
                <a:latin typeface="Century Gothic" panose="020B0502020202020204" pitchFamily="34" charset="0"/>
              </a:rPr>
              <a:t>Shukui</a:t>
            </a:r>
            <a:r>
              <a:rPr lang="en-US" sz="2400" dirty="0">
                <a:latin typeface="Century Gothic" panose="020B0502020202020204" pitchFamily="34" charset="0"/>
              </a:rPr>
              <a:t> Zhang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0100" y="50392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latin typeface="Century Gothic" panose="020B0502020202020204" pitchFamily="34" charset="0"/>
              </a:rPr>
              <a:t>LHeC</a:t>
            </a:r>
            <a:r>
              <a:rPr lang="en-US" sz="2400" dirty="0">
                <a:latin typeface="Century Gothic" panose="020B0502020202020204" pitchFamily="34" charset="0"/>
              </a:rPr>
              <a:t>, FCC-eh and PERLE Workshop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LAL Orsay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June 27-29, 2018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507" y="1167253"/>
            <a:ext cx="45970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Polarized positrons for CEBAF, and on-going discussions with BNL related to high current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eRHIC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EIC, prompted experiments at CEBAF to characterize lifetime vs. laser spot size using high-polarization photocathodes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0422" y="933503"/>
            <a:ext cx="408797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CEBAF 130kV polarized “inverted gun” with load lock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8058" y="3636212"/>
            <a:ext cx="8989742" cy="2720902"/>
            <a:chOff x="154258" y="3645737"/>
            <a:chExt cx="8989742" cy="27209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84"/>
            <a:stretch/>
          </p:blipFill>
          <p:spPr bwMode="auto">
            <a:xfrm>
              <a:off x="154258" y="4250764"/>
              <a:ext cx="8989742" cy="176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33022" y="3645737"/>
              <a:ext cx="2533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Make beam here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(-130kV, 0-1.5mA, 0-3pC)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42308" y="4066098"/>
              <a:ext cx="15116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Deliver it here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(Faraday cup)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053" y="5720308"/>
              <a:ext cx="2498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Vary the laser beam size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(f=499 MHz, </a:t>
              </a:r>
              <a:r>
                <a:rPr lang="en-US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s</a:t>
              </a:r>
              <a:r>
                <a:rPr lang="en-US" baseline="-25000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 ~ 50 </a:t>
              </a:r>
              <a:r>
                <a:rPr lang="en-US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ps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310996" y="5106648"/>
              <a:ext cx="2600324" cy="6724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071152" y="4140449"/>
              <a:ext cx="3154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</a:rPr>
                <a:t>Monitor vacuum </a:t>
              </a:r>
              <a:r>
                <a:rPr lang="en-US">
                  <a:solidFill>
                    <a:srgbClr val="FF0000"/>
                  </a:solidFill>
                  <a:latin typeface="Calibri" panose="020F0502020204030204" pitchFamily="34" charset="0"/>
                </a:rPr>
                <a:t>and radiation levels along beam line</a:t>
              </a:r>
              <a:endParaRPr lang="en-US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3" name="Diamond 12">
            <a:extLst>
              <a:ext uri="{FF2B5EF4-FFF2-40B4-BE49-F238E27FC236}">
                <a16:creationId xmlns:a16="http://schemas.microsoft.com/office/drawing/2014/main" id="{9A15ADD6-23F0-6640-A396-2C07910E9C9A}"/>
              </a:ext>
            </a:extLst>
          </p:cNvPr>
          <p:cNvSpPr/>
          <p:nvPr/>
        </p:nvSpPr>
        <p:spPr>
          <a:xfrm>
            <a:off x="1777644" y="49992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3831360-CF54-F34E-8008-1E88959EA3CC}"/>
              </a:ext>
            </a:extLst>
          </p:cNvPr>
          <p:cNvSpPr/>
          <p:nvPr/>
        </p:nvSpPr>
        <p:spPr>
          <a:xfrm>
            <a:off x="1297715" y="484658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1BD869D6-9AB1-F441-9955-12A0AAC968FC}"/>
              </a:ext>
            </a:extLst>
          </p:cNvPr>
          <p:cNvSpPr/>
          <p:nvPr/>
        </p:nvSpPr>
        <p:spPr>
          <a:xfrm>
            <a:off x="2126776" y="5059964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AC298178-A238-964F-B866-AA26167F6381}"/>
              </a:ext>
            </a:extLst>
          </p:cNvPr>
          <p:cNvSpPr/>
          <p:nvPr/>
        </p:nvSpPr>
        <p:spPr>
          <a:xfrm>
            <a:off x="2772330" y="508307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19FEDC0B-49EE-454E-B4BA-532A1A362987}"/>
              </a:ext>
            </a:extLst>
          </p:cNvPr>
          <p:cNvSpPr/>
          <p:nvPr/>
        </p:nvSpPr>
        <p:spPr>
          <a:xfrm>
            <a:off x="3563002" y="510086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CDA75A59-04B8-4C46-AF02-F9E3E53F795C}"/>
              </a:ext>
            </a:extLst>
          </p:cNvPr>
          <p:cNvSpPr/>
          <p:nvPr/>
        </p:nvSpPr>
        <p:spPr>
          <a:xfrm>
            <a:off x="4217982" y="5095776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F56367D1-D9F3-3F40-886E-51BF69C3B21C}"/>
              </a:ext>
            </a:extLst>
          </p:cNvPr>
          <p:cNvSpPr/>
          <p:nvPr/>
        </p:nvSpPr>
        <p:spPr>
          <a:xfrm>
            <a:off x="4970202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A0DF6C9B-08B7-2440-B280-4C7F5A6C4A5F}"/>
              </a:ext>
            </a:extLst>
          </p:cNvPr>
          <p:cNvSpPr/>
          <p:nvPr/>
        </p:nvSpPr>
        <p:spPr>
          <a:xfrm>
            <a:off x="2424298" y="5077005"/>
            <a:ext cx="221320" cy="206280"/>
          </a:xfrm>
          <a:prstGeom prst="diamond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94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Variation of Laser Spot Size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41500" y="2103005"/>
            <a:ext cx="5715000" cy="4143869"/>
            <a:chOff x="2069847" y="967503"/>
            <a:chExt cx="6971428" cy="52285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" y="92295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Photocathode diameter 5 mm (defined by a mask during activation)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Varied laser diameter </a:t>
            </a:r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000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sz="2000" baseline="-25000" dirty="0">
                <a:ea typeface="Symbol" charset="2"/>
                <a:cs typeface="Symbol" charset="2"/>
              </a:rPr>
              <a:t>D </a:t>
            </a:r>
            <a:r>
              <a:rPr lang="en-US" sz="2000" dirty="0">
                <a:ea typeface="Symbol" charset="2"/>
                <a:cs typeface="Symbol" charset="2"/>
              </a:rPr>
              <a:t>~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1-5 mm (area 3-20 mm</a:t>
            </a:r>
            <a:r>
              <a:rPr lang="en-US" sz="2000" baseline="30000" dirty="0">
                <a:latin typeface="Century Gothic" charset="0"/>
                <a:ea typeface="Century Gothic" charset="0"/>
                <a:cs typeface="Century Gothic" charset="0"/>
              </a:rPr>
              <a:t>2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profile defined at photocathode plane</a:t>
            </a:r>
          </a:p>
        </p:txBody>
      </p:sp>
    </p:spTree>
    <p:extLst>
      <p:ext uri="{BB962C8B-B14F-4D97-AF65-F5344CB8AC3E}">
        <p14:creationId xmlns:p14="http://schemas.microsoft.com/office/powerpoint/2010/main" val="36942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1058904"/>
            <a:ext cx="9096734" cy="2590913"/>
            <a:chOff x="4747284" y="333375"/>
            <a:chExt cx="9096734" cy="2505075"/>
          </a:xfrm>
        </p:grpSpPr>
        <p:sp>
          <p:nvSpPr>
            <p:cNvPr id="10" name="Rectangle 9"/>
            <p:cNvSpPr/>
            <p:nvPr/>
          </p:nvSpPr>
          <p:spPr>
            <a:xfrm>
              <a:off x="4747284" y="333375"/>
              <a:ext cx="9096734" cy="2505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61749" y="440764"/>
              <a:ext cx="8982269" cy="2328981"/>
              <a:chOff x="61149" y="4025891"/>
              <a:chExt cx="8982269" cy="2328981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" t="25463" r="12561" b="13768"/>
              <a:stretch/>
            </p:blipFill>
            <p:spPr>
              <a:xfrm>
                <a:off x="2286000" y="4025891"/>
                <a:ext cx="6757418" cy="232898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149" y="5245978"/>
                <a:ext cx="6431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1mA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680227" y="5452946"/>
                <a:ext cx="150541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50191" y="4025891"/>
                <a:ext cx="195146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3252FF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Required laser power, slope proportional to  QE decay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701800" y="4584700"/>
                <a:ext cx="1677020" cy="9603"/>
              </a:xfrm>
              <a:prstGeom prst="straightConnector1">
                <a:avLst/>
              </a:prstGeom>
              <a:ln>
                <a:solidFill>
                  <a:srgbClr val="3252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ight Arrow 21"/>
              <p:cNvSpPr/>
              <p:nvPr/>
            </p:nvSpPr>
            <p:spPr>
              <a:xfrm>
                <a:off x="4984657" y="4428945"/>
                <a:ext cx="1925680" cy="1131029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99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Century Gothic" charset="0"/>
                    <a:ea typeface="Century Gothic" charset="0"/>
                    <a:cs typeface="Century Gothic" charset="0"/>
                  </a:rPr>
                  <a:t>Increasing laser size reduces QE decay proportionally</a:t>
                </a:r>
              </a:p>
            </p:txBody>
          </p:sp>
        </p:grpSp>
      </p:grpSp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amond 28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803886" y="1727038"/>
            <a:ext cx="4616214" cy="36855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9284283">
            <a:off x="4034520" y="3848377"/>
            <a:ext cx="2011302" cy="116978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8000">
                <a:schemeClr val="accent2">
                  <a:lumMod val="0"/>
                  <a:lumOff val="100000"/>
                </a:schemeClr>
              </a:gs>
              <a:gs pos="3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Adjust </a:t>
            </a:r>
            <a:r>
              <a:rPr lang="en-US" sz="1200">
                <a:latin typeface="Century Gothic" charset="0"/>
                <a:ea typeface="Century Gothic" charset="0"/>
                <a:cs typeface="Century Gothic" charset="0"/>
              </a:rPr>
              <a:t>beam size to decrease x-ray level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51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First Results: GaAs/</a:t>
            </a:r>
            <a:r>
              <a:rPr lang="en-US" b="0" dirty="0" err="1">
                <a:latin typeface="Minion Pro"/>
              </a:rPr>
              <a:t>GaAsP</a:t>
            </a:r>
            <a:r>
              <a:rPr lang="en-US" b="0" dirty="0">
                <a:latin typeface="Minion Pro"/>
              </a:rPr>
              <a:t> at mA Current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46" y="4713303"/>
            <a:ext cx="89725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CEBAF charge lifetime improves with spot size, as expected, but eventually beam size becomes “too large” </a:t>
            </a:r>
          </a:p>
          <a:p>
            <a:pPr marL="22860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Laser diameters greater than ~4 mm (4 sigma) will require properly designed cathode/anode electrodes, to ensure 100% transmission, to maintain excellent vacuum, to minimize ion bombardment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0034" y="828290"/>
            <a:ext cx="8163891" cy="3928080"/>
            <a:chOff x="380034" y="828290"/>
            <a:chExt cx="8163891" cy="3928080"/>
          </a:xfrm>
        </p:grpSpPr>
        <p:pic>
          <p:nvPicPr>
            <p:cNvPr id="1026" name="Picture 2" descr="C:\Users\poelker\AppData\Local\Temp\life_v_area_1000_1500_expFit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34" y="828290"/>
              <a:ext cx="8163891" cy="392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841536" y="1854200"/>
              <a:ext cx="7515064" cy="564349"/>
              <a:chOff x="841536" y="1854200"/>
              <a:chExt cx="7515064" cy="564349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841536" y="1854200"/>
                <a:ext cx="7515064" cy="12700"/>
              </a:xfrm>
              <a:prstGeom prst="line">
                <a:avLst/>
              </a:prstGeom>
              <a:ln w="349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017176" y="1956884"/>
                <a:ext cx="325877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1 mA </a:t>
                </a:r>
                <a:r>
                  <a:rPr lang="en-US" sz="2400" b="1">
                    <a:solidFill>
                      <a:srgbClr val="FF0000"/>
                    </a:solidFill>
                  </a:rPr>
                  <a:t>for 7 days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is 600 C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17176" y="2723595"/>
              <a:ext cx="1337891" cy="1626508"/>
              <a:chOff x="1017176" y="2723595"/>
              <a:chExt cx="1337891" cy="162650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155700" y="3023554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55700" y="2723595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1mA(2007)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17176" y="3949758"/>
                <a:ext cx="152400" cy="13874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2576" y="3980771"/>
                <a:ext cx="1199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4mA(2011)</a:t>
                </a:r>
              </a:p>
            </p:txBody>
          </p:sp>
        </p:grpSp>
        <p:sp>
          <p:nvSpPr>
            <p:cNvPr id="3" name="Left-Right Arrow 2"/>
            <p:cNvSpPr/>
            <p:nvPr/>
          </p:nvSpPr>
          <p:spPr>
            <a:xfrm>
              <a:off x="841536" y="3750602"/>
              <a:ext cx="1266664" cy="728053"/>
            </a:xfrm>
            <a:prstGeom prst="leftRightArrow">
              <a:avLst/>
            </a:pr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CEBAF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9498" r="962" b="9406"/>
          <a:stretch/>
        </p:blipFill>
        <p:spPr>
          <a:xfrm>
            <a:off x="3759200" y="3759200"/>
            <a:ext cx="5270500" cy="2579706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t="6210" b="5388"/>
          <a:stretch/>
        </p:blipFill>
        <p:spPr>
          <a:xfrm>
            <a:off x="3759200" y="928702"/>
            <a:ext cx="5270500" cy="25654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Sensitivity of x-ray detectors for beam loss</a:t>
            </a:r>
          </a:p>
        </p:txBody>
      </p:sp>
      <p:sp>
        <p:nvSpPr>
          <p:cNvPr id="8" name="Rectangle 7"/>
          <p:cNvSpPr/>
          <p:nvPr/>
        </p:nvSpPr>
        <p:spPr>
          <a:xfrm>
            <a:off x="-231" y="3824748"/>
            <a:ext cx="27867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While increased vacuum levels are a good indicator of decreased photocathode lifetime, in this study we observe little indication of beam loss.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139091"/>
            <a:ext cx="27442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monitors demonstrate high sensitivity and localization for beam intentionally lost.  Sensitivity as good as 60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pA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(typ. 1-5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7037" y="2786028"/>
            <a:ext cx="52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6080" y="1746398"/>
            <a:ext cx="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x-ray</a:t>
            </a:r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>
            <a:off x="3463368" y="1028700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71992" y="3251818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5209" y="5655477"/>
            <a:ext cx="52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loss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3752" y="4615847"/>
            <a:ext cx="88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vacuum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3371540" y="3898149"/>
            <a:ext cx="280656" cy="1858174"/>
          </a:xfrm>
          <a:prstGeom prst="leftBrace">
            <a:avLst>
              <a:gd name="adj1" fmla="val 8333"/>
              <a:gd name="adj2" fmla="val 506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80164" y="6121267"/>
            <a:ext cx="3110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85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Radiation Level vs. Lifetime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best charge lifetime is achieved when x-ray levels are smallest.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029"/>
            <a:ext cx="9144000" cy="519487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6500" y="1437102"/>
            <a:ext cx="7620000" cy="4496986"/>
            <a:chOff x="1206500" y="1437102"/>
            <a:chExt cx="7620000" cy="449698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203700" y="1477376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289800" y="1437102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06500" y="32662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200900" y="32662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18000" y="3215473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40600" y="4879988"/>
              <a:ext cx="1485900" cy="10541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77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Vacuum vs. Lifetime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7469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Correlation of vacuum with charge lifetime most evident near the Gun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Vacuum levels generally not as sensitive as x-ray levels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026"/>
            <a:ext cx="9144000" cy="4640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4305300" y="1983202"/>
            <a:ext cx="1424168" cy="102621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F6F1D6-E7A3-B843-ACD6-F335BFE34FFE}"/>
              </a:ext>
            </a:extLst>
          </p:cNvPr>
          <p:cNvCxnSpPr>
            <a:cxnSpLocks/>
          </p:cNvCxnSpPr>
          <p:nvPr/>
        </p:nvCxnSpPr>
        <p:spPr>
          <a:xfrm>
            <a:off x="1367260" y="3512989"/>
            <a:ext cx="1306492" cy="96641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71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397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latin typeface="Minion Pro"/>
              </a:rPr>
              <a:t>Managing Laser Power to Improve Charge Lifetime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746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 large fraction of laser light (33%) is reflected from GaAs leading to the possibility of </a:t>
            </a: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“stray”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electrons, a bad thing</a:t>
            </a:r>
            <a:r>
              <a:rPr lang="is-IS" dirty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remaining light is mainly absorbed in GaAs substrate, leading to heating, also a bad thing</a:t>
            </a:r>
            <a:r>
              <a:rPr lang="is-IS" dirty="0"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96" y="4176900"/>
            <a:ext cx="3108232" cy="216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16" y="4202300"/>
            <a:ext cx="3119380" cy="2162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96" y="2049626"/>
            <a:ext cx="3124567" cy="2127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06" y="2075026"/>
            <a:ext cx="3042464" cy="2116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4197" y="2160907"/>
            <a:ext cx="100540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/>
              <a:t>Laser OFF</a:t>
            </a:r>
            <a:endParaRPr lang="en-US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4908667" y="4302944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200 </a:t>
            </a:r>
            <a:r>
              <a:rPr lang="en-US" sz="1500" dirty="0" err="1"/>
              <a:t>mW</a:t>
            </a: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8011596" y="4292947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300 </a:t>
            </a:r>
            <a:r>
              <a:rPr lang="en-US" sz="1500" dirty="0" err="1"/>
              <a:t>mW</a:t>
            </a:r>
            <a:endParaRPr lang="en-US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8064421" y="2160906"/>
            <a:ext cx="82105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100 </a:t>
            </a:r>
            <a:r>
              <a:rPr lang="en-US" sz="1500" dirty="0" err="1"/>
              <a:t>mW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220205" y="3113263"/>
            <a:ext cx="21037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(6mA/%/W)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 = 1 mA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&amp;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QE &lt; 1%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  =&gt; P &gt; ~100’s </a:t>
            </a:r>
            <a:r>
              <a:rPr lang="en-US" dirty="0" err="1"/>
              <a:t>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78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83107" y="2651301"/>
            <a:ext cx="3422536" cy="25483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ClrTx/>
              <a:buFont typeface="Wingdings" panose="05000000000000000000" pitchFamily="2" charset="2"/>
              <a:buChar char="Ø"/>
            </a:pPr>
            <a:r>
              <a:rPr lang="en-US" sz="2000" dirty="0">
                <a:latin typeface="Century Gothic" panose="020B0502020202020204" pitchFamily="34" charset="0"/>
              </a:rPr>
              <a:t>The highest reported QE of any high polarization photocathode  </a:t>
            </a:r>
          </a:p>
          <a:p>
            <a:pPr marL="228600" indent="-228600" algn="just">
              <a:buClrTx/>
              <a:buFont typeface="Wingdings" panose="05000000000000000000" pitchFamily="2" charset="2"/>
              <a:buChar char="Ø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228600" indent="-22860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entury Gothic" panose="020B0502020202020204" pitchFamily="34" charset="0"/>
              </a:rPr>
              <a:t>Excellent candidate for mA operations, will test at CEBAF this shutdown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634" y="6181690"/>
            <a:ext cx="796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W. Liu,</a:t>
            </a:r>
            <a:r>
              <a:rPr lang="en-US" sz="1400" dirty="0"/>
              <a:t> S. Zhang, M. Stutzman, M. Poelker, Y. Chen, W. Lu, and A. Moy, </a:t>
            </a:r>
            <a:r>
              <a:rPr lang="fr-FR" sz="1400" dirty="0"/>
              <a:t>Appl. Phys. Lett. </a:t>
            </a:r>
            <a:r>
              <a:rPr lang="fr-FR" sz="1400" b="1" dirty="0"/>
              <a:t>109</a:t>
            </a:r>
            <a:r>
              <a:rPr lang="fr-FR" sz="1400" dirty="0"/>
              <a:t>, 252104 (2016)</a:t>
            </a:r>
            <a:endParaRPr lang="en-US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F05E29-A4FC-574D-80B7-99EFC86945FC}"/>
              </a:ext>
            </a:extLst>
          </p:cNvPr>
          <p:cNvGrpSpPr/>
          <p:nvPr/>
        </p:nvGrpSpPr>
        <p:grpSpPr>
          <a:xfrm>
            <a:off x="3784157" y="1933102"/>
            <a:ext cx="5110071" cy="4310254"/>
            <a:chOff x="3699933" y="1957166"/>
            <a:chExt cx="5110071" cy="4310254"/>
          </a:xfrm>
        </p:grpSpPr>
        <p:grpSp>
          <p:nvGrpSpPr>
            <p:cNvPr id="22" name="Group 21"/>
            <p:cNvGrpSpPr/>
            <p:nvPr/>
          </p:nvGrpSpPr>
          <p:grpSpPr>
            <a:xfrm>
              <a:off x="3699933" y="1957166"/>
              <a:ext cx="5110071" cy="4287623"/>
              <a:chOff x="3699933" y="1957166"/>
              <a:chExt cx="5110071" cy="428762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9933" y="1957166"/>
                <a:ext cx="5110071" cy="4287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Connector 4"/>
              <p:cNvCxnSpPr/>
              <p:nvPr/>
            </p:nvCxnSpPr>
            <p:spPr>
              <a:xfrm flipV="1">
                <a:off x="7298267" y="2178323"/>
                <a:ext cx="0" cy="3494346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01676" y="1957166"/>
              <a:ext cx="5108328" cy="4310254"/>
              <a:chOff x="3701676" y="1957166"/>
              <a:chExt cx="5108328" cy="431025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676" y="1957166"/>
                <a:ext cx="5108328" cy="4310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Straight Connector 19"/>
              <p:cNvCxnSpPr/>
              <p:nvPr/>
            </p:nvCxnSpPr>
            <p:spPr>
              <a:xfrm flipV="1">
                <a:off x="7289800" y="2243667"/>
                <a:ext cx="8467" cy="342900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2B5E9C-D145-DA4A-BB4B-971DFD759ACD}"/>
                </a:ext>
              </a:extLst>
            </p:cNvPr>
            <p:cNvSpPr/>
            <p:nvPr/>
          </p:nvSpPr>
          <p:spPr>
            <a:xfrm>
              <a:off x="4318670" y="2257956"/>
              <a:ext cx="244977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>
                  <a:solidFill>
                    <a:srgbClr val="0070C0"/>
                  </a:solidFill>
                  <a:latin typeface="Century Gothic" panose="020B0502020202020204" pitchFamily="34" charset="0"/>
                </a:rPr>
                <a:t>Standard strained-superlattice</a:t>
              </a:r>
            </a:p>
            <a:p>
              <a:pPr lvl="0">
                <a:tabLst>
                  <a:tab pos="228600" algn="l"/>
                </a:tabLst>
              </a:pPr>
              <a:r>
                <a:rPr lang="en-US" sz="12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Distributed Bragg Reflector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993F3A7-2F1F-9140-9CF4-AC9995CE2E6E}"/>
              </a:ext>
            </a:extLst>
          </p:cNvPr>
          <p:cNvSpPr txBox="1">
            <a:spLocks/>
          </p:cNvSpPr>
          <p:nvPr/>
        </p:nvSpPr>
        <p:spPr>
          <a:xfrm>
            <a:off x="167331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latin typeface="Minion Pro"/>
              </a:rPr>
              <a:t>Benefits of </a:t>
            </a:r>
            <a:r>
              <a:rPr lang="en-US" sz="2800" dirty="0">
                <a:latin typeface="Minion Pro"/>
              </a:rPr>
              <a:t>D</a:t>
            </a:r>
            <a:r>
              <a:rPr lang="en-US" sz="2800" b="0" dirty="0">
                <a:latin typeface="Minion Pro"/>
              </a:rPr>
              <a:t>istributed </a:t>
            </a:r>
            <a:r>
              <a:rPr lang="en-US" sz="2800" dirty="0">
                <a:latin typeface="Minion Pro"/>
              </a:rPr>
              <a:t>B</a:t>
            </a:r>
            <a:r>
              <a:rPr lang="en-US" sz="2800" b="0" dirty="0">
                <a:latin typeface="Minion Pro"/>
              </a:rPr>
              <a:t>ragg </a:t>
            </a:r>
            <a:r>
              <a:rPr lang="en-US" sz="2800" dirty="0">
                <a:latin typeface="Minion Pro"/>
              </a:rPr>
              <a:t>R</a:t>
            </a:r>
            <a:r>
              <a:rPr lang="en-US" sz="2800" b="0" dirty="0">
                <a:latin typeface="Minion Pro"/>
              </a:rPr>
              <a:t>eflector (DBR)</a:t>
            </a:r>
            <a:endParaRPr lang="en-US" sz="2800" b="0" cap="small" dirty="0">
              <a:latin typeface="Minion Pr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703DB-CCCC-9542-B5D2-941445E814B5}"/>
              </a:ext>
            </a:extLst>
          </p:cNvPr>
          <p:cNvSpPr/>
          <p:nvPr/>
        </p:nvSpPr>
        <p:spPr>
          <a:xfrm>
            <a:off x="0" y="864619"/>
            <a:ext cx="9143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Standard strained superlattice: absorption in the GaAs/</a:t>
            </a:r>
            <a:r>
              <a:rPr lang="en-US" sz="16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GaAsP</a:t>
            </a:r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 superlattice 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DBR photocathode : absorption in the GaAs/</a:t>
            </a:r>
            <a:r>
              <a:rPr lang="en-US" sz="16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GaAsP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 superlattice 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Less light required to make required beam, less light means less heat</a:t>
            </a:r>
          </a:p>
        </p:txBody>
      </p:sp>
    </p:spTree>
    <p:extLst>
      <p:ext uri="{BB962C8B-B14F-4D97-AF65-F5344CB8AC3E}">
        <p14:creationId xmlns:p14="http://schemas.microsoft.com/office/powerpoint/2010/main" val="772810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oup 957">
            <a:extLst>
              <a:ext uri="{FF2B5EF4-FFF2-40B4-BE49-F238E27FC236}">
                <a16:creationId xmlns:a16="http://schemas.microsoft.com/office/drawing/2014/main" id="{E2AD7C3A-9A0D-D84D-8712-FC370EB72F28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933530"/>
          <a:ext cx="8839201" cy="484632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1.6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 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3" name="Left Brace 12">
            <a:extLst>
              <a:ext uri="{FF2B5EF4-FFF2-40B4-BE49-F238E27FC236}">
                <a16:creationId xmlns:a16="http://schemas.microsoft.com/office/drawing/2014/main" id="{175EEB2E-6E6D-B343-86B8-A6568CF94AA9}"/>
              </a:ext>
            </a:extLst>
          </p:cNvPr>
          <p:cNvSpPr/>
          <p:nvPr/>
        </p:nvSpPr>
        <p:spPr bwMode="auto">
          <a:xfrm rot="16200000">
            <a:off x="3420665" y="4823459"/>
            <a:ext cx="200025" cy="2388394"/>
          </a:xfrm>
          <a:prstGeom prst="leftBrac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C1C9EF-F717-164C-9FD6-8C7D0CDE7772}"/>
              </a:ext>
            </a:extLst>
          </p:cNvPr>
          <p:cNvSpPr txBox="1"/>
          <p:nvPr/>
        </p:nvSpPr>
        <p:spPr>
          <a:xfrm>
            <a:off x="3067050" y="606392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Existing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6D008C96-628C-7144-898C-165A821FA8E7}"/>
              </a:ext>
            </a:extLst>
          </p:cNvPr>
          <p:cNvSpPr/>
          <p:nvPr/>
        </p:nvSpPr>
        <p:spPr bwMode="auto">
          <a:xfrm rot="16200000">
            <a:off x="6819029" y="3945095"/>
            <a:ext cx="192246" cy="4152902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8D5610-B7F2-554D-A517-3688A9B655AF}"/>
              </a:ext>
            </a:extLst>
          </p:cNvPr>
          <p:cNvSpPr txBox="1"/>
          <p:nvPr/>
        </p:nvSpPr>
        <p:spPr>
          <a:xfrm>
            <a:off x="6400800" y="606392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D8680-4835-094A-90A7-89BB7867EECA}"/>
              </a:ext>
            </a:extLst>
          </p:cNvPr>
          <p:cNvSpPr txBox="1"/>
          <p:nvPr/>
        </p:nvSpPr>
        <p:spPr>
          <a:xfrm>
            <a:off x="523875" y="5786922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443DAD4-31A5-EA41-B1F7-020F0B8BBCE0}"/>
              </a:ext>
            </a:extLst>
          </p:cNvPr>
          <p:cNvSpPr txBox="1">
            <a:spLocks/>
          </p:cNvSpPr>
          <p:nvPr/>
        </p:nvSpPr>
        <p:spPr>
          <a:xfrm>
            <a:off x="167331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latin typeface="Minion Pro"/>
              </a:rPr>
              <a:t>Source Parameter Comparison</a:t>
            </a:r>
            <a:endParaRPr lang="en-US" sz="28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93219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Outline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8059" y="1006475"/>
            <a:ext cx="8567882" cy="52482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err="1">
                <a:latin typeface="Century Gothic" panose="020B0502020202020204" pitchFamily="34" charset="0"/>
              </a:rPr>
              <a:t>PEPPo</a:t>
            </a:r>
            <a:r>
              <a:rPr lang="en-US" sz="3200" dirty="0">
                <a:latin typeface="Century Gothic" panose="020B0502020202020204" pitchFamily="34" charset="0"/>
              </a:rPr>
              <a:t> – an application </a:t>
            </a:r>
            <a:r>
              <a:rPr lang="en-US" sz="3200" b="1" dirty="0">
                <a:latin typeface="Century Gothic" panose="020B0502020202020204" pitchFamily="34" charset="0"/>
              </a:rPr>
              <a:t>requiring</a:t>
            </a:r>
            <a:r>
              <a:rPr lang="en-US" sz="3200" dirty="0">
                <a:latin typeface="Century Gothic" panose="020B0502020202020204" pitchFamily="34" charset="0"/>
              </a:rPr>
              <a:t>  </a:t>
            </a:r>
            <a:r>
              <a:rPr lang="en-US" sz="3200" b="1" dirty="0" err="1">
                <a:latin typeface="Century Gothic" panose="020B0502020202020204" pitchFamily="34" charset="0"/>
              </a:rPr>
              <a:t>milliampere</a:t>
            </a:r>
            <a:r>
              <a:rPr lang="en-US" sz="3200" dirty="0">
                <a:latin typeface="Century Gothic" panose="020B0502020202020204" pitchFamily="34" charset="0"/>
              </a:rPr>
              <a:t> polarized electron beams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Ion bombardment, the dominant </a:t>
            </a:r>
            <a:r>
              <a:rPr lang="en-US" sz="3200" b="1" dirty="0">
                <a:latin typeface="Century Gothic" panose="020B0502020202020204" pitchFamily="34" charset="0"/>
              </a:rPr>
              <a:t>lifetime limiting mechanism</a:t>
            </a:r>
            <a:r>
              <a:rPr lang="en-US" sz="3200" dirty="0">
                <a:latin typeface="Century Gothic" panose="020B0502020202020204" pitchFamily="34" charset="0"/>
              </a:rPr>
              <a:t> of polarized photocathodes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To operate at mA current without interruption, requires </a:t>
            </a:r>
            <a:r>
              <a:rPr lang="en-US" sz="3200" b="1" dirty="0" err="1">
                <a:latin typeface="Century Gothic" panose="020B0502020202020204" pitchFamily="34" charset="0"/>
              </a:rPr>
              <a:t>kC</a:t>
            </a:r>
            <a:r>
              <a:rPr lang="en-US" sz="3200" b="1" dirty="0">
                <a:latin typeface="Century Gothic" panose="020B0502020202020204" pitchFamily="34" charset="0"/>
              </a:rPr>
              <a:t> charge lifetime 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entury Gothic" panose="020B0502020202020204" pitchFamily="34" charset="0"/>
              </a:rPr>
              <a:t>R&amp;D to </a:t>
            </a:r>
            <a:r>
              <a:rPr lang="en-US" sz="3200" b="1" dirty="0">
                <a:latin typeface="Century Gothic" panose="020B0502020202020204" pitchFamily="34" charset="0"/>
              </a:rPr>
              <a:t>extend the charge lifetime </a:t>
            </a:r>
            <a:r>
              <a:rPr lang="en-US" sz="3200" dirty="0">
                <a:latin typeface="Century Gothic" panose="020B0502020202020204" pitchFamily="34" charset="0"/>
              </a:rPr>
              <a:t>of polarized electron sources</a:t>
            </a: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Inverted-Insulator Photoguns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434A1F-EA4B-9443-AC06-64001CDBD938}"/>
              </a:ext>
            </a:extLst>
          </p:cNvPr>
          <p:cNvCxnSpPr>
            <a:cxnSpLocks/>
          </p:cNvCxnSpPr>
          <p:nvPr/>
        </p:nvCxnSpPr>
        <p:spPr>
          <a:xfrm flipH="1">
            <a:off x="2638697" y="1215472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FD8B42-61E4-004D-BCC0-4F57DAAFC6F4}"/>
              </a:ext>
            </a:extLst>
          </p:cNvPr>
          <p:cNvCxnSpPr>
            <a:cxnSpLocks/>
          </p:cNvCxnSpPr>
          <p:nvPr/>
        </p:nvCxnSpPr>
        <p:spPr>
          <a:xfrm>
            <a:off x="3474087" y="1205879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78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3 </a:t>
            </a:r>
            <a:r>
              <a:rPr lang="is-IS" b="0" dirty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"/>
                <a:cs typeface="Arial"/>
              </a:rPr>
              <a:t>CEBAF 200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Installed June 2018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Commissioning now.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5B520-1B6A-5746-A708-676E4977A6A1}"/>
              </a:ext>
            </a:extLst>
          </p:cNvPr>
          <p:cNvGrpSpPr/>
          <p:nvPr/>
        </p:nvGrpSpPr>
        <p:grpSpPr>
          <a:xfrm>
            <a:off x="6165851" y="952499"/>
            <a:ext cx="2882898" cy="4625301"/>
            <a:chOff x="2997201" y="952499"/>
            <a:chExt cx="2882898" cy="46253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1" y="952499"/>
              <a:ext cx="2762250" cy="368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09900" y="4685248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11435-7E30-4C42-ACAC-D2CC26B1A905}"/>
              </a:ext>
            </a:extLst>
          </p:cNvPr>
          <p:cNvGrpSpPr/>
          <p:nvPr/>
        </p:nvGrpSpPr>
        <p:grpSpPr>
          <a:xfrm>
            <a:off x="2892425" y="952499"/>
            <a:ext cx="3359150" cy="5148521"/>
            <a:chOff x="5775325" y="952499"/>
            <a:chExt cx="3359150" cy="5148521"/>
          </a:xfrm>
        </p:grpSpPr>
        <p:pic>
          <p:nvPicPr>
            <p:cNvPr id="4" name="Picture 3" descr="BlackR30 electrode assembly inside gun chamber zoomed i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952499"/>
              <a:ext cx="2752995" cy="3670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775325" y="4685248"/>
              <a:ext cx="335915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Nov.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photocathode: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500 </a:t>
              </a:r>
              <a:r>
                <a:rPr lang="en-US" sz="1700" b="1" u="sng" dirty="0" err="1">
                  <a:latin typeface="Arial"/>
                  <a:cs typeface="Arial"/>
                </a:rPr>
                <a:t>uA</a:t>
              </a:r>
              <a:r>
                <a:rPr lang="en-US" sz="1700" b="1" u="sng" dirty="0">
                  <a:latin typeface="Arial"/>
                  <a:cs typeface="Arial"/>
                </a:rPr>
                <a:t> magnetized beam </a:t>
              </a:r>
            </a:p>
            <a:p>
              <a:pPr algn="ctr"/>
              <a:r>
                <a:rPr lang="en-US" sz="1700" b="1" u="sng" dirty="0">
                  <a:latin typeface="Arial"/>
                  <a:cs typeface="Arial"/>
                </a:rPr>
                <a:t>4.5 mA non-magnetized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037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Summary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907414"/>
            <a:ext cx="9144000" cy="4403726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photoguns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from tens to thousands of Coulombs is a requirement for extended uninterrupted operation at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beam current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These new results demonstrate highest charge lifetime from high polarization GaAs/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 photocathodes by increasing laser spot sizes using at mA current but…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Managing ALL of the beam remains essential. These results suggest CEBAF gun requires larger electrodes for sustainable </a:t>
            </a:r>
            <a:r>
              <a:rPr lang="en-US" sz="2000" dirty="0" err="1">
                <a:latin typeface="Century Gothic" panose="020B0502020202020204" pitchFamily="34" charset="0"/>
              </a:rPr>
              <a:t>milliampere</a:t>
            </a:r>
            <a:r>
              <a:rPr lang="en-US" sz="2000" dirty="0">
                <a:latin typeface="Century Gothic" panose="020B0502020202020204" pitchFamily="34" charset="0"/>
              </a:rPr>
              <a:t> operation</a:t>
            </a:r>
          </a:p>
          <a:p>
            <a:pPr marL="228600" indent="-228600"/>
            <a:r>
              <a:rPr lang="en-US" sz="2000" dirty="0">
                <a:latin typeface="Century Gothic" panose="020B0502020202020204" pitchFamily="34" charset="0"/>
              </a:rPr>
              <a:t>New DBR photocathode is an excellent candidate for high current (mA) polarized electron beam initiatives.  Lifetime tests at CEBAF to happen soon, during this shutdown</a:t>
            </a:r>
          </a:p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Managing application of high voltage to the cathode and eliminating field emission are essential for achieving long charge lifetime</a:t>
            </a:r>
          </a:p>
          <a:p>
            <a:pPr marL="228600" indent="-228600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Importantly, realistic dynamic lifetime models are critically needed to  to separate and understand the dependencies of operational gun conditions.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798F27-3D60-6042-BFFE-61B1FD930CA0}"/>
              </a:ext>
            </a:extLst>
          </p:cNvPr>
          <p:cNvSpPr txBox="1">
            <a:spLocks/>
          </p:cNvSpPr>
          <p:nvPr/>
        </p:nvSpPr>
        <p:spPr>
          <a:xfrm>
            <a:off x="0" y="2827806"/>
            <a:ext cx="8601075" cy="7048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0" cap="small" dirty="0">
                <a:latin typeface="Minion Pro"/>
              </a:rPr>
              <a:t>Backup Slides</a:t>
            </a:r>
            <a:endParaRPr lang="en-US" sz="4000" b="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06884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401"/>
            <a:ext cx="9144000" cy="489389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Radiation Level vs. Intensity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00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Low x-ray levels (&lt;10 Hz) along beam pipe (35mm) suggest ~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nA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loss.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High x-ray levels (&gt;100’s Hz) are in close proximity to smallest aperture (3mm)</a:t>
            </a:r>
          </a:p>
        </p:txBody>
      </p:sp>
    </p:spTree>
    <p:extLst>
      <p:ext uri="{BB962C8B-B14F-4D97-AF65-F5344CB8AC3E}">
        <p14:creationId xmlns:p14="http://schemas.microsoft.com/office/powerpoint/2010/main" val="191317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28"/>
            <a:ext cx="9144000" cy="49111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Vacuum Level vs. Intensity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" y="874697"/>
            <a:ext cx="901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Vacuum levels similarly increase with beam current, but “scatter” in vacuum level downstream of the gun larger than with the x-ray monitors.</a:t>
            </a:r>
          </a:p>
        </p:txBody>
      </p:sp>
    </p:spTree>
    <p:extLst>
      <p:ext uri="{BB962C8B-B14F-4D97-AF65-F5344CB8AC3E}">
        <p14:creationId xmlns:p14="http://schemas.microsoft.com/office/powerpoint/2010/main" val="45948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Lifetime Studies at mA Beam Current</a:t>
            </a: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0085" r="16389" b="45637"/>
          <a:stretch/>
        </p:blipFill>
        <p:spPr>
          <a:xfrm>
            <a:off x="1433241" y="1697615"/>
            <a:ext cx="4051301" cy="27123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"/>
          <a:stretch/>
        </p:blipFill>
        <p:spPr bwMode="auto">
          <a:xfrm>
            <a:off x="0" y="4622239"/>
            <a:ext cx="898974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4524" r="1181" b="19815"/>
          <a:stretch/>
        </p:blipFill>
        <p:spPr>
          <a:xfrm>
            <a:off x="5763942" y="1724764"/>
            <a:ext cx="2870200" cy="2685187"/>
          </a:xfrm>
          <a:prstGeom prst="rect">
            <a:avLst/>
          </a:prstGeom>
        </p:spPr>
      </p:pic>
      <p:sp>
        <p:nvSpPr>
          <p:cNvPr id="35" name="Diamond 34"/>
          <p:cNvSpPr/>
          <p:nvPr/>
        </p:nvSpPr>
        <p:spPr>
          <a:xfrm>
            <a:off x="1582970" y="53766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1103041" y="522395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1932102" y="5437330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2577656" y="546044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3368328" y="547823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4023308" y="5473142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4775528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2229624" y="5454371"/>
            <a:ext cx="221320" cy="206280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153422" y="4115729"/>
            <a:ext cx="273980" cy="1260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2153422" y="4487691"/>
            <a:ext cx="3828278" cy="8889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8511" y="942645"/>
            <a:ext cx="9125490" cy="653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X-ray detectors were distributed along beam line at locations of likely beam loss, e.g. apertures (where beam pipe size changes or intentional apertures). </a:t>
            </a:r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87658" y="28320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Beam Size</a:t>
            </a:r>
          </a:p>
        </p:txBody>
      </p: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209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Emittance Aperture Interception vs. Lifetime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0" y="874697"/>
            <a:ext cx="8750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Interception on a 4mm aperture measures beam size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Largest interception (circles) occur with smallest laser size (space charge)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52" y="2094131"/>
            <a:ext cx="35086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3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315200" y="3674692"/>
            <a:ext cx="1709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Enhanced absorption occurs only at specific laser wavelengths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220" y="921410"/>
            <a:ext cx="8719559" cy="17811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non-DBR Photocathode </a:t>
            </a:r>
            <a:r>
              <a:rPr lang="en-US" dirty="0"/>
              <a:t>: absorption in the GaAs/GaAsP superlattice </a:t>
            </a:r>
            <a:r>
              <a:rPr lang="en-US" dirty="0">
                <a:solidFill>
                  <a:srgbClr val="FF0000"/>
                </a:solidFill>
              </a:rPr>
              <a:t>&lt; 5%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Most light passes into the substrate leading to unwanted heating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DBR photocathode </a:t>
            </a:r>
            <a:r>
              <a:rPr lang="en-US" dirty="0"/>
              <a:t>: absorption in the GaAs/GaAsP superlattice </a:t>
            </a:r>
            <a:r>
              <a:rPr lang="en-US" dirty="0">
                <a:solidFill>
                  <a:srgbClr val="FF0000"/>
                </a:solidFill>
              </a:rPr>
              <a:t>&gt; 20%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Less light required to make required beam, less light means less heat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Promising for high current initiatives like polarized positrons at CEBAF and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267200" y="6416675"/>
            <a:ext cx="609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5" name="TextBox 4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Non-DBR photocathode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Gothic" panose="020B0502020202020204" pitchFamily="34" charset="0"/>
                </a:rPr>
                <a:t>DBR photocathode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76367" y="2672239"/>
            <a:ext cx="8114125" cy="3581400"/>
            <a:chOff x="910234" y="2674382"/>
            <a:chExt cx="8114125" cy="3581400"/>
          </a:xfrm>
        </p:grpSpPr>
        <p:sp>
          <p:nvSpPr>
            <p:cNvPr id="15" name="Rectangle 14"/>
            <p:cNvSpPr/>
            <p:nvPr/>
          </p:nvSpPr>
          <p:spPr>
            <a:xfrm>
              <a:off x="910234" y="2674382"/>
              <a:ext cx="8114125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105595" y="2686050"/>
              <a:ext cx="7051548" cy="3569732"/>
              <a:chOff x="873252" y="1447800"/>
              <a:chExt cx="7051548" cy="3569732"/>
            </a:xfrm>
            <a:solidFill>
              <a:schemeClr val="bg1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4623208" y="4634467"/>
                <a:ext cx="3223316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Photocathode with DBR</a:t>
                </a: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252" y="1447800"/>
                <a:ext cx="7051548" cy="3200400"/>
              </a:xfrm>
              <a:prstGeom prst="rect">
                <a:avLst/>
              </a:prstGeom>
              <a:grp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79088" y="4648200"/>
                <a:ext cx="3441573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Photocathode without DBR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28521" y="5854923"/>
              <a:ext cx="13789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(57 layers!)</a:t>
              </a: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Minion Pro"/>
              </a:rPr>
              <a:t>Benefits of </a:t>
            </a:r>
            <a:r>
              <a:rPr lang="en-US" sz="2800" dirty="0">
                <a:latin typeface="Minion Pro"/>
              </a:rPr>
              <a:t>D</a:t>
            </a:r>
            <a:r>
              <a:rPr lang="en-US" sz="2800" b="0" dirty="0">
                <a:latin typeface="Minion Pro"/>
              </a:rPr>
              <a:t>istributed </a:t>
            </a:r>
            <a:r>
              <a:rPr lang="en-US" sz="2800" dirty="0">
                <a:latin typeface="Minion Pro"/>
              </a:rPr>
              <a:t>B</a:t>
            </a:r>
            <a:r>
              <a:rPr lang="en-US" sz="2800" b="0" dirty="0">
                <a:latin typeface="Minion Pro"/>
              </a:rPr>
              <a:t>ragg </a:t>
            </a:r>
            <a:r>
              <a:rPr lang="en-US" sz="2800" dirty="0">
                <a:latin typeface="Minion Pro"/>
              </a:rPr>
              <a:t>R</a:t>
            </a:r>
            <a:r>
              <a:rPr lang="en-US" sz="2800" b="0" dirty="0">
                <a:latin typeface="Minion Pro"/>
              </a:rPr>
              <a:t>eflector (DBR)</a:t>
            </a:r>
            <a:endParaRPr lang="en-US" sz="2800" b="0" cap="small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825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GaAs Photocathode Polarization vs. Time</a:t>
            </a:r>
          </a:p>
        </p:txBody>
      </p:sp>
      <p:grpSp>
        <p:nvGrpSpPr>
          <p:cNvPr id="4" name="Group 56"/>
          <p:cNvGrpSpPr/>
          <p:nvPr/>
        </p:nvGrpSpPr>
        <p:grpSpPr>
          <a:xfrm>
            <a:off x="471145" y="992489"/>
            <a:ext cx="1320651" cy="2538581"/>
            <a:chOff x="836406" y="1211229"/>
            <a:chExt cx="1320651" cy="2538581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211229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305050" y="981681"/>
            <a:ext cx="2371725" cy="2558778"/>
            <a:chOff x="2878117" y="936160"/>
            <a:chExt cx="2371725" cy="255877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878117" y="936160"/>
              <a:ext cx="2371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Strained GaAs</a:t>
              </a: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4162679" y="830564"/>
            <a:ext cx="3104686" cy="2716101"/>
            <a:chOff x="5152832" y="750890"/>
            <a:chExt cx="3104686" cy="2716101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50890"/>
              <a:ext cx="310468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154961"/>
              <a:ext cx="2208617" cy="1982220"/>
              <a:chOff x="5605968" y="976645"/>
              <a:chExt cx="2208617" cy="1982220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350145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Layers</a:t>
                </a: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grown significantly.</a:t>
            </a: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35%     35%             75%       75%              85%    89%</a:t>
            </a:r>
          </a:p>
          <a:p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  30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100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      50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 100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        150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  200</a:t>
            </a:r>
            <a:r>
              <a:rPr lang="en-US" dirty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051592" y="3158928"/>
            <a:ext cx="159757" cy="1307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3502401" y="3086722"/>
            <a:ext cx="163583" cy="14482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5635143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0204" y="5024451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      1995    1998            1999      2000             2004    2017</a:t>
            </a:r>
          </a:p>
        </p:txBody>
      </p:sp>
      <p:grpSp>
        <p:nvGrpSpPr>
          <p:cNvPr id="49" name="Group 54"/>
          <p:cNvGrpSpPr/>
          <p:nvPr/>
        </p:nvGrpSpPr>
        <p:grpSpPr>
          <a:xfrm>
            <a:off x="7290349" y="1047913"/>
            <a:ext cx="1314750" cy="2503637"/>
            <a:chOff x="6043012" y="963354"/>
            <a:chExt cx="1314750" cy="2503637"/>
          </a:xfrm>
        </p:grpSpPr>
        <p:sp>
          <p:nvSpPr>
            <p:cNvPr id="50" name="Text Box 36"/>
            <p:cNvSpPr txBox="1">
              <a:spLocks noChangeArrowheads="1"/>
            </p:cNvSpPr>
            <p:nvPr/>
          </p:nvSpPr>
          <p:spPr bwMode="auto">
            <a:xfrm>
              <a:off x="6043012" y="963354"/>
              <a:ext cx="12678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SLSP-DBR</a:t>
              </a:r>
            </a:p>
          </p:txBody>
        </p: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6191084" y="3128437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grpSp>
          <p:nvGrpSpPr>
            <p:cNvPr id="52" name="Group 53"/>
            <p:cNvGrpSpPr/>
            <p:nvPr/>
          </p:nvGrpSpPr>
          <p:grpSpPr>
            <a:xfrm>
              <a:off x="6055167" y="1389506"/>
              <a:ext cx="1302595" cy="1747675"/>
              <a:chOff x="6058979" y="1211190"/>
              <a:chExt cx="1302595" cy="1747675"/>
            </a:xfrm>
          </p:grpSpPr>
          <p:sp>
            <p:nvSpPr>
              <p:cNvPr id="53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4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8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9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0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1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2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3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4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5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7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68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302504" y="2483408"/>
            <a:ext cx="1300016" cy="107392"/>
          </a:xfrm>
          <a:prstGeom prst="rect">
            <a:avLst/>
          </a:prstGeom>
          <a:solidFill>
            <a:srgbClr val="35F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Brace 69"/>
          <p:cNvSpPr/>
          <p:nvPr/>
        </p:nvSpPr>
        <p:spPr>
          <a:xfrm rot="16200000">
            <a:off x="7918979" y="3116389"/>
            <a:ext cx="159758" cy="13927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03965" y="4124273"/>
            <a:ext cx="487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>
                <a:latin typeface="Minion Pro"/>
              </a:rPr>
              <a:t>olarized </a:t>
            </a:r>
            <a:r>
              <a:rPr lang="en-US" b="0" dirty="0">
                <a:solidFill>
                  <a:srgbClr val="FF0000"/>
                </a:solidFill>
                <a:latin typeface="Minion Pro"/>
              </a:rPr>
              <a:t>E</a:t>
            </a:r>
            <a:r>
              <a:rPr lang="en-US" b="0" dirty="0">
                <a:latin typeface="Minion Pro"/>
              </a:rPr>
              <a:t>lectrons for </a:t>
            </a:r>
            <a:r>
              <a:rPr lang="en-US" b="0" dirty="0">
                <a:solidFill>
                  <a:srgbClr val="FF0000"/>
                </a:solidFill>
                <a:latin typeface="Minion Pro"/>
              </a:rPr>
              <a:t>P</a:t>
            </a:r>
            <a:r>
              <a:rPr lang="en-US" b="0" dirty="0">
                <a:latin typeface="Minion Pro"/>
              </a:rPr>
              <a:t>olarized </a:t>
            </a:r>
            <a:r>
              <a:rPr lang="en-US" b="0" dirty="0">
                <a:solidFill>
                  <a:srgbClr val="FF0000"/>
                </a:solidFill>
                <a:latin typeface="Minion Pro"/>
              </a:rPr>
              <a:t>Po</a:t>
            </a:r>
            <a:r>
              <a:rPr lang="en-US" b="0" dirty="0">
                <a:latin typeface="Minion Pro"/>
              </a:rPr>
              <a:t>sitrons</a:t>
            </a:r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552310" y="999187"/>
            <a:ext cx="4503973" cy="241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5100" y="999187"/>
            <a:ext cx="4229100" cy="5201585"/>
            <a:chOff x="203200" y="1504012"/>
            <a:chExt cx="4229100" cy="5201585"/>
          </a:xfrm>
        </p:grpSpPr>
        <p:pic>
          <p:nvPicPr>
            <p:cNvPr id="6" name="Picture 5" descr="Screen shot 2012-03-31 at 6.08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1504012"/>
              <a:ext cx="3098800" cy="520379"/>
            </a:xfrm>
            <a:prstGeom prst="rect">
              <a:avLst/>
            </a:prstGeom>
          </p:spPr>
        </p:pic>
        <p:grpSp>
          <p:nvGrpSpPr>
            <p:cNvPr id="7" name="Grouper 21"/>
            <p:cNvGrpSpPr/>
            <p:nvPr/>
          </p:nvGrpSpPr>
          <p:grpSpPr>
            <a:xfrm>
              <a:off x="203200" y="2159000"/>
              <a:ext cx="4229100" cy="4546597"/>
              <a:chOff x="4948773" y="3261407"/>
              <a:chExt cx="3428703" cy="3409491"/>
            </a:xfrm>
          </p:grpSpPr>
          <p:pic>
            <p:nvPicPr>
              <p:cNvPr id="8" name="Image 6" descr="PosPol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-6711"/>
              <a:stretch/>
            </p:blipFill>
            <p:spPr>
              <a:xfrm>
                <a:off x="4948773" y="3261407"/>
                <a:ext cx="3428703" cy="3409491"/>
              </a:xfrm>
              <a:prstGeom prst="rect">
                <a:avLst/>
              </a:prstGeom>
            </p:spPr>
          </p:pic>
          <p:sp>
            <p:nvSpPr>
              <p:cNvPr id="9" name="ZoneTexte 19"/>
              <p:cNvSpPr txBox="1"/>
              <p:nvPr/>
            </p:nvSpPr>
            <p:spPr>
              <a:xfrm>
                <a:off x="5100079" y="3325528"/>
                <a:ext cx="2357090" cy="42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206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electron beam polarization</a:t>
                </a:r>
              </a:p>
              <a:p>
                <a:pPr algn="ctr"/>
                <a:endParaRPr lang="en-US" sz="300" dirty="0">
                  <a:solidFill>
                    <a:srgbClr val="002060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2060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85.2 ± 0.6 ± 0.7 %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002295" y="4977168"/>
                <a:ext cx="72016" cy="36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4572000" y="3505455"/>
            <a:ext cx="4591689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 panose="020B0502020202020204" pitchFamily="34" charset="0"/>
              </a:rPr>
              <a:t>PEPPo</a:t>
            </a:r>
            <a:r>
              <a:rPr lang="en-US" dirty="0">
                <a:latin typeface="Century Gothic" panose="020B0502020202020204" pitchFamily="34" charset="0"/>
              </a:rPr>
              <a:t> demonstrated </a:t>
            </a:r>
            <a:r>
              <a:rPr lang="en-US" b="1" dirty="0">
                <a:latin typeface="Century Gothic" panose="020B0502020202020204" pitchFamily="34" charset="0"/>
              </a:rPr>
              <a:t>efficient transfer of polarization</a:t>
            </a:r>
            <a:r>
              <a:rPr lang="en-US" dirty="0">
                <a:latin typeface="Century Gothic" panose="020B0502020202020204" pitchFamily="34" charset="0"/>
              </a:rPr>
              <a:t> from </a:t>
            </a:r>
            <a:r>
              <a:rPr lang="en-US" b="1" dirty="0">
                <a:latin typeface="Century Gothic" panose="020B0502020202020204" pitchFamily="34" charset="0"/>
              </a:rPr>
              <a:t>electrons to positrons</a:t>
            </a:r>
            <a:r>
              <a:rPr lang="en-US" dirty="0">
                <a:latin typeface="Century Gothic" panose="020B0502020202020204" pitchFamily="34" charset="0"/>
              </a:rPr>
              <a:t> by bremsstrahlung + pair creation at low energy (&lt;10 MeV).</a:t>
            </a:r>
          </a:p>
          <a:p>
            <a:pPr>
              <a:lnSpc>
                <a:spcPts val="1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In the range of 10-100 MeV conversion efficiency 10</a:t>
            </a:r>
            <a:r>
              <a:rPr lang="en-US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-4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to 10</a:t>
            </a:r>
            <a:r>
              <a:rPr lang="en-US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-3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suggests useful polarized positron current benefits from </a:t>
            </a:r>
            <a:r>
              <a:rPr lang="en-US" b="1" dirty="0" err="1">
                <a:latin typeface="Century Gothic" panose="020B0502020202020204" pitchFamily="34" charset="0"/>
              </a:rPr>
              <a:t>milliamperes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of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latin typeface="Century Gothic" panose="020B0502020202020204" pitchFamily="34" charset="0"/>
              </a:rPr>
              <a:t>polarized electrons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727" y="6068301"/>
            <a:ext cx="89539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</a:rPr>
              <a:t>D. Abbott et al, "</a:t>
            </a:r>
            <a:r>
              <a:rPr lang="en-US" sz="1200" i="1" dirty="0">
                <a:latin typeface="Calibri" panose="020F0502020204030204" pitchFamily="34" charset="0"/>
              </a:rPr>
              <a:t>Production of Highly Polarized Positrons Using Polarized Electrons at MeV Energies</a:t>
            </a:r>
            <a:r>
              <a:rPr lang="en-US" sz="1200" dirty="0">
                <a:latin typeface="Calibri" panose="020F0502020204030204" pitchFamily="34" charset="0"/>
              </a:rPr>
              <a:t>", Phys. Rev. Lett, 116, 214801 (2016)</a:t>
            </a: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Inverted Insulator </a:t>
            </a:r>
            <a:r>
              <a:rPr lang="en-US" sz="4000" b="0" dirty="0" err="1">
                <a:latin typeface="Minion Pro"/>
              </a:rPr>
              <a:t>Photoguns</a:t>
            </a:r>
            <a:endParaRPr lang="en-US" sz="40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5" name="Group 4"/>
            <p:cNvGrpSpPr/>
            <p:nvPr/>
          </p:nvGrpSpPr>
          <p:grpSpPr>
            <a:xfrm>
              <a:off x="483976" y="1375001"/>
              <a:ext cx="3992774" cy="4545147"/>
              <a:chOff x="483976" y="1613126"/>
              <a:chExt cx="3992774" cy="4545147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986256" y="51676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CEBAF 130 kV, </a:t>
                </a:r>
                <a:r>
                  <a:rPr lang="en-US" sz="2400" kern="0" noProof="0" dirty="0">
                    <a:latin typeface="Arial" charset="0"/>
                    <a:ea typeface="Arial" charset="0"/>
                    <a:cs typeface="Arial" charset="0"/>
                  </a:rPr>
                  <a:t>u</a:t>
                </a:r>
                <a:r>
                  <a:rPr lang="en-US" sz="2400" kern="0" dirty="0">
                    <a:latin typeface="Arial" charset="0"/>
                    <a:ea typeface="Arial" charset="0"/>
                    <a:cs typeface="Arial" charset="0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350 kV gun for GTS and UITF</a:t>
                </a:r>
              </a:p>
              <a:p>
                <a:pPr algn="ctr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Longer “R30” insulator</a:t>
                </a:r>
              </a:p>
              <a:p>
                <a:pPr algn="ctr"/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Spherical electrode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7458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The Reality of HV Breakdown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* M.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Suleiman, “</a:t>
            </a:r>
            <a:r>
              <a:rPr lang="en-US" sz="1200" i="1" dirty="0">
                <a:latin typeface="Century Gothic" panose="020B0502020202020204" pitchFamily="34" charset="0"/>
              </a:rPr>
              <a:t>Improving the performance of stainless-steel DC high voltage photoelectron gun cathode electrodes via gas conditioning with helium or krypton</a:t>
            </a:r>
            <a:r>
              <a:rPr lang="en-US" sz="1200" dirty="0">
                <a:latin typeface="Century Gothic" panose="020B0502020202020204" pitchFamily="34" charset="0"/>
              </a:rPr>
              <a:t>,” </a:t>
            </a:r>
            <a:r>
              <a:rPr lang="en-US" sz="1200" dirty="0" err="1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managed via krypton-processing*,  i.e., voltage was applied with 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2121121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>
                <a:latin typeface="Minion Pro"/>
              </a:rPr>
              <a:t>Careful design of triple-junction-shield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199" y="1121708"/>
            <a:ext cx="1489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Ceramic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HV plug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43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The ultimate metric of success: High Voltage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" y="1244600"/>
            <a:ext cx="7437810" cy="4546600"/>
          </a:xfrm>
        </p:spPr>
      </p:pic>
      <p:sp>
        <p:nvSpPr>
          <p:cNvPr id="5" name="TextBox 4"/>
          <p:cNvSpPr txBox="1"/>
          <p:nvPr/>
        </p:nvSpPr>
        <p:spPr>
          <a:xfrm>
            <a:off x="7518400" y="132603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584654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</a:t>
            </a:r>
            <a:r>
              <a:rPr lang="en-US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bkgd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at 350kV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8400" y="457088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</p:spTree>
    <p:extLst>
      <p:ext uri="{BB962C8B-B14F-4D97-AF65-F5344CB8AC3E}">
        <p14:creationId xmlns:p14="http://schemas.microsoft.com/office/powerpoint/2010/main" val="3180146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Example Lifetime Run (1 mA ,14mm</a:t>
            </a:r>
            <a:r>
              <a:rPr lang="en-US" b="0" baseline="30000" dirty="0">
                <a:latin typeface="Minion Pro"/>
              </a:rPr>
              <a:t>2</a:t>
            </a:r>
            <a:r>
              <a:rPr lang="en-US" b="0" dirty="0">
                <a:latin typeface="Minion Pro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846818"/>
            <a:ext cx="8534400" cy="54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Photocurrent Dependence of Laser Profile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000" y="874697"/>
            <a:ext cx="901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scaling of photocathode lifetime, however, depends on the convolution of the laser profile and the changing photocathode QE.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The QE hole at the electro-static center (left) is imaged on a view screen (right) when using a laser with a diameter than a very “deep” QE hole.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1" t="9445" r="6780" b="30370"/>
          <a:stretch/>
        </p:blipFill>
        <p:spPr>
          <a:xfrm>
            <a:off x="5060949" y="2558424"/>
            <a:ext cx="3625851" cy="3538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9543" r="30288" b="25459"/>
          <a:stretch/>
        </p:blipFill>
        <p:spPr>
          <a:xfrm>
            <a:off x="7010321" y="2767632"/>
            <a:ext cx="1416859" cy="1397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2407" r="-217" b="14259"/>
          <a:stretch/>
        </p:blipFill>
        <p:spPr>
          <a:xfrm>
            <a:off x="229331" y="2492637"/>
            <a:ext cx="4595248" cy="36045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6254" y="2767632"/>
            <a:ext cx="1854545" cy="1647677"/>
          </a:xfrm>
          <a:prstGeom prst="ellipse">
            <a:avLst/>
          </a:prstGeom>
          <a:noFill/>
          <a:ln w="412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4300"/>
            <a:ext cx="9144000" cy="7603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Minion Pro"/>
              </a:rPr>
              <a:t>Lifetime Dependence of Laser Position/Profile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2465107"/>
            <a:ext cx="3738763" cy="3258938"/>
            <a:chOff x="169779" y="1030636"/>
            <a:chExt cx="3297321" cy="27766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79" y="1030636"/>
              <a:ext cx="3297321" cy="27766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15869" y="1270000"/>
              <a:ext cx="1768863" cy="569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Bulk GaAs, 532nm</a:t>
              </a:r>
            </a:p>
            <a:p>
              <a:r>
                <a:rPr lang="en-US" b="1" dirty="0"/>
                <a:t>5mm active area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914019" y="5767204"/>
            <a:ext cx="7124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11E1E"/>
                </a:solidFill>
                <a:latin typeface="AdvP6F00" charset="0"/>
              </a:rPr>
              <a:t>PHYSICAL REVIEW SPECIAL TOPICS - ACCELERATORS AND BEAMS </a:t>
            </a:r>
            <a:r>
              <a:rPr lang="en-US" sz="1400" dirty="0">
                <a:solidFill>
                  <a:srgbClr val="211E1E"/>
                </a:solidFill>
                <a:latin typeface="AdvP6F01" charset="0"/>
              </a:rPr>
              <a:t>14</a:t>
            </a:r>
            <a:r>
              <a:rPr lang="en-US" sz="1400" dirty="0">
                <a:solidFill>
                  <a:srgbClr val="211E1E"/>
                </a:solidFill>
                <a:latin typeface="AdvP6F00" charset="0"/>
              </a:rPr>
              <a:t>, 043501 (2011) 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34411" y="1016582"/>
            <a:ext cx="8685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Dependence on proximity to the electro-static center has been thoroughly measured with bulk GaAs.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We have begun a similar study...when CEBAF operations permit.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63" y="2358797"/>
            <a:ext cx="5181342" cy="336524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483100" y="3060700"/>
            <a:ext cx="2933700" cy="17399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483100" y="2095775"/>
            <a:ext cx="1713617" cy="3037316"/>
            <a:chOff x="4483100" y="2095775"/>
            <a:chExt cx="1713617" cy="3037316"/>
          </a:xfrm>
        </p:grpSpPr>
        <p:sp>
          <p:nvSpPr>
            <p:cNvPr id="3" name="Rectangle 2"/>
            <p:cNvSpPr/>
            <p:nvPr/>
          </p:nvSpPr>
          <p:spPr>
            <a:xfrm>
              <a:off x="5041900" y="2637952"/>
              <a:ext cx="1154817" cy="2495139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483100" y="3060699"/>
              <a:ext cx="1110191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038195" y="2465107"/>
              <a:ext cx="115852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77656" y="2691367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positon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9284" y="2095775"/>
              <a:ext cx="560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6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35814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We don’t run beam from the electrostatic center of the cathode/anode</a:t>
            </a:r>
          </a:p>
        </p:txBody>
      </p:sp>
      <p:grpSp>
        <p:nvGrpSpPr>
          <p:cNvPr id="67648" name="Group 64"/>
          <p:cNvGrpSpPr>
            <a:grpSpLocks/>
          </p:cNvGrpSpPr>
          <p:nvPr/>
        </p:nvGrpSpPr>
        <p:grpSpPr bwMode="auto">
          <a:xfrm>
            <a:off x="685802" y="1854200"/>
            <a:ext cx="3074988" cy="4502150"/>
            <a:chOff x="3360" y="976"/>
            <a:chExt cx="1937" cy="2836"/>
          </a:xfrm>
        </p:grpSpPr>
        <p:sp>
          <p:nvSpPr>
            <p:cNvPr id="67649" name="AutoShape 65"/>
            <p:cNvSpPr>
              <a:spLocks noChangeArrowheads="1"/>
            </p:cNvSpPr>
            <p:nvPr/>
          </p:nvSpPr>
          <p:spPr bwMode="auto">
            <a:xfrm flipH="1">
              <a:off x="4224" y="1872"/>
              <a:ext cx="240" cy="1392"/>
            </a:xfrm>
            <a:prstGeom prst="rtTriangl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0" name="Rectangle 66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51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52" name="Group 68"/>
            <p:cNvGrpSpPr>
              <a:grpSpLocks/>
            </p:cNvGrpSpPr>
            <p:nvPr/>
          </p:nvGrpSpPr>
          <p:grpSpPr bwMode="auto">
            <a:xfrm>
              <a:off x="3456" y="1872"/>
              <a:ext cx="384" cy="192"/>
              <a:chOff x="576" y="1872"/>
              <a:chExt cx="384" cy="192"/>
            </a:xfrm>
          </p:grpSpPr>
          <p:sp>
            <p:nvSpPr>
              <p:cNvPr id="67653" name="Rectangle 69"/>
              <p:cNvSpPr>
                <a:spLocks noChangeArrowheads="1"/>
              </p:cNvSpPr>
              <p:nvPr/>
            </p:nvSpPr>
            <p:spPr bwMode="auto">
              <a:xfrm>
                <a:off x="576" y="1872"/>
                <a:ext cx="240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54" name="Group 70"/>
              <p:cNvGrpSpPr>
                <a:grpSpLocks/>
              </p:cNvGrpSpPr>
              <p:nvPr/>
            </p:nvGrpSpPr>
            <p:grpSpPr bwMode="auto">
              <a:xfrm>
                <a:off x="576" y="1872"/>
                <a:ext cx="384" cy="192"/>
                <a:chOff x="576" y="1584"/>
                <a:chExt cx="384" cy="192"/>
              </a:xfrm>
            </p:grpSpPr>
            <p:sp>
              <p:nvSpPr>
                <p:cNvPr id="67655" name="Arc 71"/>
                <p:cNvSpPr>
                  <a:spLocks/>
                </p:cNvSpPr>
                <p:nvPr/>
              </p:nvSpPr>
              <p:spPr bwMode="auto">
                <a:xfrm>
                  <a:off x="816" y="1584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6" name="Arc 72"/>
                <p:cNvSpPr>
                  <a:spLocks/>
                </p:cNvSpPr>
                <p:nvPr/>
              </p:nvSpPr>
              <p:spPr bwMode="auto">
                <a:xfrm flipV="1">
                  <a:off x="816" y="1680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76" y="158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5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76" y="177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67659" name="AutoShape 75"/>
            <p:cNvSpPr>
              <a:spLocks noChangeArrowheads="1"/>
            </p:cNvSpPr>
            <p:nvPr/>
          </p:nvSpPr>
          <p:spPr bwMode="auto">
            <a:xfrm>
              <a:off x="3456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0" name="AutoShape 76"/>
            <p:cNvSpPr>
              <a:spLocks noChangeArrowheads="1"/>
            </p:cNvSpPr>
            <p:nvPr/>
          </p:nvSpPr>
          <p:spPr bwMode="auto">
            <a:xfrm flipH="1">
              <a:off x="4560" y="2832"/>
              <a:ext cx="672" cy="480"/>
            </a:xfrm>
            <a:prstGeom prst="rtTriangl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61" name="Rectangle 77"/>
            <p:cNvSpPr>
              <a:spLocks noChangeArrowheads="1"/>
            </p:cNvSpPr>
            <p:nvPr/>
          </p:nvSpPr>
          <p:spPr bwMode="auto">
            <a:xfrm>
              <a:off x="4032" y="3264"/>
              <a:ext cx="624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62" name="Group 78"/>
            <p:cNvGrpSpPr>
              <a:grpSpLocks/>
            </p:cNvGrpSpPr>
            <p:nvPr/>
          </p:nvGrpSpPr>
          <p:grpSpPr bwMode="auto">
            <a:xfrm>
              <a:off x="4848" y="1872"/>
              <a:ext cx="384" cy="192"/>
              <a:chOff x="576" y="1632"/>
              <a:chExt cx="384" cy="192"/>
            </a:xfrm>
          </p:grpSpPr>
          <p:sp>
            <p:nvSpPr>
              <p:cNvPr id="67663" name="Rectangle 79"/>
              <p:cNvSpPr>
                <a:spLocks noChangeArrowheads="1"/>
              </p:cNvSpPr>
              <p:nvPr/>
            </p:nvSpPr>
            <p:spPr bwMode="auto">
              <a:xfrm flipH="1">
                <a:off x="672" y="1632"/>
                <a:ext cx="288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664" name="Group 80"/>
              <p:cNvGrpSpPr>
                <a:grpSpLocks/>
              </p:cNvGrpSpPr>
              <p:nvPr/>
            </p:nvGrpSpPr>
            <p:grpSpPr bwMode="auto">
              <a:xfrm>
                <a:off x="576" y="1632"/>
                <a:ext cx="384" cy="192"/>
                <a:chOff x="576" y="1632"/>
                <a:chExt cx="384" cy="192"/>
              </a:xfrm>
            </p:grpSpPr>
            <p:sp>
              <p:nvSpPr>
                <p:cNvPr id="67665" name="Line 81"/>
                <p:cNvSpPr>
                  <a:spLocks noChangeShapeType="1"/>
                </p:cNvSpPr>
                <p:nvPr/>
              </p:nvSpPr>
              <p:spPr bwMode="auto">
                <a:xfrm>
                  <a:off x="720" y="163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67666" name="Line 82"/>
                <p:cNvSpPr>
                  <a:spLocks noChangeShapeType="1"/>
                </p:cNvSpPr>
                <p:nvPr/>
              </p:nvSpPr>
              <p:spPr bwMode="auto">
                <a:xfrm>
                  <a:off x="720" y="182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67667" name="Group 83"/>
                <p:cNvGrpSpPr>
                  <a:grpSpLocks/>
                </p:cNvGrpSpPr>
                <p:nvPr/>
              </p:nvGrpSpPr>
              <p:grpSpPr bwMode="auto">
                <a:xfrm>
                  <a:off x="576" y="1632"/>
                  <a:ext cx="144" cy="192"/>
                  <a:chOff x="1920" y="1872"/>
                  <a:chExt cx="144" cy="192"/>
                </a:xfrm>
              </p:grpSpPr>
              <p:sp>
                <p:nvSpPr>
                  <p:cNvPr id="67668" name="Arc 84"/>
                  <p:cNvSpPr>
                    <a:spLocks/>
                  </p:cNvSpPr>
                  <p:nvPr/>
                </p:nvSpPr>
                <p:spPr bwMode="auto">
                  <a:xfrm flipH="1">
                    <a:off x="1920" y="1872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669" name="Arc 85"/>
                  <p:cNvSpPr>
                    <a:spLocks/>
                  </p:cNvSpPr>
                  <p:nvPr/>
                </p:nvSpPr>
                <p:spPr bwMode="auto">
                  <a:xfrm flipH="1" flipV="1">
                    <a:off x="1920" y="1968"/>
                    <a:ext cx="144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67670" name="AutoShape 86"/>
            <p:cNvSpPr>
              <a:spLocks noChangeArrowheads="1"/>
            </p:cNvSpPr>
            <p:nvPr/>
          </p:nvSpPr>
          <p:spPr bwMode="auto">
            <a:xfrm>
              <a:off x="4416" y="1008"/>
              <a:ext cx="144" cy="28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71" name="Group 87"/>
            <p:cNvGrpSpPr>
              <a:grpSpLocks/>
            </p:cNvGrpSpPr>
            <p:nvPr/>
          </p:nvGrpSpPr>
          <p:grpSpPr bwMode="auto">
            <a:xfrm>
              <a:off x="4800" y="2256"/>
              <a:ext cx="96" cy="96"/>
              <a:chOff x="2064" y="2304"/>
              <a:chExt cx="96" cy="96"/>
            </a:xfrm>
          </p:grpSpPr>
          <p:sp>
            <p:nvSpPr>
              <p:cNvPr id="67672" name="Oval 88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3" name="Oval 89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74" name="Oval 90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>
              <a:off x="3936" y="211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>
              <a:off x="393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7" name="Oval 93"/>
            <p:cNvSpPr>
              <a:spLocks noChangeArrowheads="1"/>
            </p:cNvSpPr>
            <p:nvPr/>
          </p:nvSpPr>
          <p:spPr bwMode="auto">
            <a:xfrm>
              <a:off x="393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>
              <a:off x="4032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>
              <a:off x="4032" y="259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>
              <a:off x="4320" y="264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>
              <a:off x="5040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2" name="Oval 98"/>
            <p:cNvSpPr>
              <a:spLocks noChangeArrowheads="1"/>
            </p:cNvSpPr>
            <p:nvPr/>
          </p:nvSpPr>
          <p:spPr bwMode="auto">
            <a:xfrm>
              <a:off x="4752" y="278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>
              <a:off x="4224" y="307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>
              <a:off x="4032" y="288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85" name="Group 101"/>
            <p:cNvGrpSpPr>
              <a:grpSpLocks/>
            </p:cNvGrpSpPr>
            <p:nvPr/>
          </p:nvGrpSpPr>
          <p:grpSpPr bwMode="auto">
            <a:xfrm>
              <a:off x="4464" y="1920"/>
              <a:ext cx="96" cy="144"/>
              <a:chOff x="2208" y="2448"/>
              <a:chExt cx="96" cy="144"/>
            </a:xfrm>
          </p:grpSpPr>
          <p:sp>
            <p:nvSpPr>
              <p:cNvPr id="67686" name="Oval 102"/>
              <p:cNvSpPr>
                <a:spLocks noChangeArrowheads="1"/>
              </p:cNvSpPr>
              <p:nvPr/>
            </p:nvSpPr>
            <p:spPr bwMode="auto">
              <a:xfrm>
                <a:off x="2208" y="2448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7" name="Oval 103"/>
              <p:cNvSpPr>
                <a:spLocks noChangeArrowheads="1"/>
              </p:cNvSpPr>
              <p:nvPr/>
            </p:nvSpPr>
            <p:spPr bwMode="auto">
              <a:xfrm>
                <a:off x="2256" y="254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88" name="Oval 104"/>
              <p:cNvSpPr>
                <a:spLocks noChangeArrowheads="1"/>
              </p:cNvSpPr>
              <p:nvPr/>
            </p:nvSpPr>
            <p:spPr bwMode="auto">
              <a:xfrm>
                <a:off x="2256" y="2496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89" name="Oval 105"/>
            <p:cNvSpPr>
              <a:spLocks noChangeArrowheads="1"/>
            </p:cNvSpPr>
            <p:nvPr/>
          </p:nvSpPr>
          <p:spPr bwMode="auto">
            <a:xfrm>
              <a:off x="3456" y="240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0" name="Oval 106"/>
            <p:cNvSpPr>
              <a:spLocks noChangeArrowheads="1"/>
            </p:cNvSpPr>
            <p:nvPr/>
          </p:nvSpPr>
          <p:spPr bwMode="auto">
            <a:xfrm>
              <a:off x="4320" y="196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1" name="Oval 107"/>
            <p:cNvSpPr>
              <a:spLocks noChangeArrowheads="1"/>
            </p:cNvSpPr>
            <p:nvPr/>
          </p:nvSpPr>
          <p:spPr bwMode="auto">
            <a:xfrm>
              <a:off x="4368" y="1920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grpSp>
          <p:nvGrpSpPr>
            <p:cNvPr id="67692" name="Group 108"/>
            <p:cNvGrpSpPr>
              <a:grpSpLocks/>
            </p:cNvGrpSpPr>
            <p:nvPr/>
          </p:nvGrpSpPr>
          <p:grpSpPr bwMode="auto">
            <a:xfrm>
              <a:off x="4704" y="2688"/>
              <a:ext cx="96" cy="96"/>
              <a:chOff x="2064" y="2304"/>
              <a:chExt cx="96" cy="96"/>
            </a:xfrm>
          </p:grpSpPr>
          <p:sp>
            <p:nvSpPr>
              <p:cNvPr id="67693" name="Oval 109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4" name="Oval 110"/>
              <p:cNvSpPr>
                <a:spLocks noChangeArrowheads="1"/>
              </p:cNvSpPr>
              <p:nvPr/>
            </p:nvSpPr>
            <p:spPr bwMode="auto">
              <a:xfrm>
                <a:off x="2064" y="2304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695" name="Oval 111"/>
              <p:cNvSpPr>
                <a:spLocks noChangeArrowheads="1"/>
              </p:cNvSpPr>
              <p:nvPr/>
            </p:nvSpPr>
            <p:spPr bwMode="auto">
              <a:xfrm>
                <a:off x="2112" y="2352"/>
                <a:ext cx="48" cy="48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67696" name="Oval 112"/>
            <p:cNvSpPr>
              <a:spLocks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 flipH="1">
              <a:off x="4176" y="1392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8" name="Arc 114"/>
            <p:cNvSpPr>
              <a:spLocks/>
            </p:cNvSpPr>
            <p:nvPr/>
          </p:nvSpPr>
          <p:spPr bwMode="auto">
            <a:xfrm flipV="1">
              <a:off x="4080" y="1008"/>
              <a:ext cx="380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64"/>
                <a:gd name="T1" fmla="*/ 0 h 21600"/>
                <a:gd name="T2" fmla="*/ 21364 w 21364"/>
                <a:gd name="T3" fmla="*/ 18419 h 21600"/>
                <a:gd name="T4" fmla="*/ 0 w 2136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600" fill="none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</a:path>
                <a:path w="21364" h="21600" stroke="0" extrusionOk="0">
                  <a:moveTo>
                    <a:pt x="-1" y="0"/>
                  </a:moveTo>
                  <a:cubicBezTo>
                    <a:pt x="10700" y="0"/>
                    <a:pt x="19788" y="7834"/>
                    <a:pt x="21364" y="1841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699" name="Arc 115"/>
            <p:cNvSpPr>
              <a:spLocks/>
            </p:cNvSpPr>
            <p:nvPr/>
          </p:nvSpPr>
          <p:spPr bwMode="auto">
            <a:xfrm flipV="1">
              <a:off x="4176" y="1008"/>
              <a:ext cx="336" cy="22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350"/>
                <a:gd name="T1" fmla="*/ 0 h 21600"/>
                <a:gd name="T2" fmla="*/ 21350 w 21350"/>
                <a:gd name="T3" fmla="*/ 18321 h 21600"/>
                <a:gd name="T4" fmla="*/ 0 w 21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50" h="21600" fill="none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</a:path>
                <a:path w="21350" h="21600" stroke="0" extrusionOk="0">
                  <a:moveTo>
                    <a:pt x="-1" y="0"/>
                  </a:moveTo>
                  <a:cubicBezTo>
                    <a:pt x="10663" y="0"/>
                    <a:pt x="19730" y="7781"/>
                    <a:pt x="21349" y="1832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0" name="Line 116"/>
            <p:cNvSpPr>
              <a:spLocks noChangeShapeType="1"/>
            </p:cNvSpPr>
            <p:nvPr/>
          </p:nvSpPr>
          <p:spPr bwMode="auto">
            <a:xfrm>
              <a:off x="3888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1" name="Line 117"/>
            <p:cNvSpPr>
              <a:spLocks noChangeShapeType="1"/>
            </p:cNvSpPr>
            <p:nvPr/>
          </p:nvSpPr>
          <p:spPr bwMode="auto">
            <a:xfrm flipH="1">
              <a:off x="4320" y="1440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2" name="Text Box 118"/>
            <p:cNvSpPr txBox="1">
              <a:spLocks noChangeArrowheads="1"/>
            </p:cNvSpPr>
            <p:nvPr/>
          </p:nvSpPr>
          <p:spPr bwMode="auto">
            <a:xfrm>
              <a:off x="3898" y="1139"/>
              <a:ext cx="47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Laser</a:t>
              </a:r>
            </a:p>
            <a:p>
              <a:pPr algn="ctr" eaLnBrk="1" hangingPunct="1"/>
              <a:r>
                <a:rPr lang="en-US" altLang="en-US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IN</a:t>
              </a:r>
            </a:p>
          </p:txBody>
        </p:sp>
        <p:sp>
          <p:nvSpPr>
            <p:cNvPr id="67703" name="Text Box 119"/>
            <p:cNvSpPr txBox="1">
              <a:spLocks noChangeArrowheads="1"/>
            </p:cNvSpPr>
            <p:nvPr/>
          </p:nvSpPr>
          <p:spPr bwMode="auto">
            <a:xfrm>
              <a:off x="4552" y="976"/>
              <a:ext cx="74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dirty="0">
                  <a:latin typeface="Century Gothic" panose="020B0502020202020204" pitchFamily="34" charset="0"/>
                </a:rPr>
                <a:t>E</a:t>
              </a:r>
              <a:r>
                <a:rPr lang="en-US" altLang="en-US" sz="1800" dirty="0">
                  <a:latin typeface="Century Gothic" panose="020B0502020202020204" pitchFamily="34" charset="0"/>
                </a:rPr>
                <a:t>lectrons</a:t>
              </a:r>
            </a:p>
            <a:p>
              <a:pPr algn="ctr" eaLnBrk="1" hangingPunct="1"/>
              <a:r>
                <a:rPr lang="en-US" altLang="en-US" sz="1800" dirty="0">
                  <a:latin typeface="Century Gothic" panose="020B0502020202020204" pitchFamily="34" charset="0"/>
                </a:rPr>
                <a:t>OUT</a:t>
              </a:r>
            </a:p>
          </p:txBody>
        </p:sp>
        <p:sp>
          <p:nvSpPr>
            <p:cNvPr id="67704" name="Line 120"/>
            <p:cNvSpPr>
              <a:spLocks noChangeShapeType="1"/>
            </p:cNvSpPr>
            <p:nvPr/>
          </p:nvSpPr>
          <p:spPr bwMode="auto">
            <a:xfrm flipH="1">
              <a:off x="4416" y="1968"/>
              <a:ext cx="48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5" name="Line 121"/>
            <p:cNvSpPr>
              <a:spLocks noChangeShapeType="1"/>
            </p:cNvSpPr>
            <p:nvPr/>
          </p:nvSpPr>
          <p:spPr bwMode="auto">
            <a:xfrm flipH="1">
              <a:off x="4320" y="2640"/>
              <a:ext cx="4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6" name="Line 122"/>
            <p:cNvSpPr>
              <a:spLocks noChangeShapeType="1"/>
            </p:cNvSpPr>
            <p:nvPr/>
          </p:nvSpPr>
          <p:spPr bwMode="auto">
            <a:xfrm>
              <a:off x="4272" y="31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 panose="020B0502020202020204" pitchFamily="34" charset="0"/>
              </a:endParaRPr>
            </a:p>
          </p:txBody>
        </p:sp>
        <p:sp>
          <p:nvSpPr>
            <p:cNvPr id="67707" name="Text Box 123"/>
            <p:cNvSpPr txBox="1">
              <a:spLocks noChangeArrowheads="1"/>
            </p:cNvSpPr>
            <p:nvPr/>
          </p:nvSpPr>
          <p:spPr bwMode="auto">
            <a:xfrm>
              <a:off x="3360" y="3408"/>
              <a:ext cx="18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800">
                  <a:latin typeface="Century Gothic" panose="020B0502020202020204" pitchFamily="34" charset="0"/>
                </a:rPr>
                <a:t>Ions create QE trough to electrostatic center</a:t>
              </a:r>
            </a:p>
          </p:txBody>
        </p:sp>
      </p:grpSp>
      <p:pic>
        <p:nvPicPr>
          <p:cNvPr id="67709" name="Picture 125" descr="msotw9_temp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13287" r="6436" b="6644"/>
          <a:stretch>
            <a:fillRect/>
          </a:stretch>
        </p:blipFill>
        <p:spPr bwMode="auto">
          <a:xfrm>
            <a:off x="4673600" y="2019796"/>
            <a:ext cx="4114800" cy="35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710" name="Text Box 126"/>
          <p:cNvSpPr txBox="1">
            <a:spLocks noChangeArrowheads="1"/>
          </p:cNvSpPr>
          <p:nvPr/>
        </p:nvSpPr>
        <p:spPr bwMode="auto">
          <a:xfrm>
            <a:off x="5029200" y="914400"/>
            <a:ext cx="37592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Laser spot diameter &lt;1 mm can be moved to different locations on the photocathode (5mm)</a:t>
            </a:r>
          </a:p>
        </p:txBody>
      </p:sp>
      <p:sp>
        <p:nvSpPr>
          <p:cNvPr id="67711" name="Rectangle 127"/>
          <p:cNvSpPr>
            <a:spLocks noChangeArrowheads="1"/>
          </p:cNvSpPr>
          <p:nvPr/>
        </p:nvSpPr>
        <p:spPr bwMode="auto">
          <a:xfrm>
            <a:off x="152400" y="84138"/>
            <a:ext cx="88392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tx2"/>
                </a:solidFill>
                <a:latin typeface="Times" pitchFamily="18" charset="0"/>
              </a:defRPr>
            </a:lvl1pPr>
            <a:lvl2pPr algn="ctr"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altLang="en-US" sz="3200" b="0" dirty="0">
                <a:solidFill>
                  <a:schemeClr val="tx1"/>
                </a:solidFill>
                <a:latin typeface="Minion Pro"/>
              </a:rPr>
              <a:t>Pragmatically Avoiding the “EC”</a:t>
            </a:r>
          </a:p>
        </p:txBody>
      </p:sp>
      <p:sp>
        <p:nvSpPr>
          <p:cNvPr id="66" name="Text Box 123"/>
          <p:cNvSpPr txBox="1">
            <a:spLocks noChangeArrowheads="1"/>
          </p:cNvSpPr>
          <p:nvPr/>
        </p:nvSpPr>
        <p:spPr bwMode="auto">
          <a:xfrm>
            <a:off x="4673600" y="5710019"/>
            <a:ext cx="411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800" dirty="0">
                <a:latin typeface="Century Gothic" panose="020B0502020202020204" pitchFamily="34" charset="0"/>
              </a:rPr>
              <a:t>Here, QE ion damage forms QE trough from four spots to EC.</a:t>
            </a:r>
          </a:p>
        </p:txBody>
      </p:sp>
      <p:sp>
        <p:nvSpPr>
          <p:cNvPr id="69" name="AutoShape 86"/>
          <p:cNvSpPr>
            <a:spLocks noChangeArrowheads="1"/>
          </p:cNvSpPr>
          <p:nvPr/>
        </p:nvSpPr>
        <p:spPr bwMode="auto">
          <a:xfrm flipV="1">
            <a:off x="1784352" y="2685258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0" name="Text Box 119"/>
          <p:cNvSpPr txBox="1">
            <a:spLocks noChangeArrowheads="1"/>
          </p:cNvSpPr>
          <p:nvPr/>
        </p:nvSpPr>
        <p:spPr bwMode="auto">
          <a:xfrm>
            <a:off x="2871693" y="4216400"/>
            <a:ext cx="633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>
                <a:latin typeface="Century Gothic" panose="020B0502020202020204" pitchFamily="34" charset="0"/>
              </a:rPr>
              <a:t>Gas</a:t>
            </a:r>
            <a:endParaRPr lang="en-US" alt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7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Polarization Studies at mA Beam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827864" y="879117"/>
            <a:ext cx="421577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955320"/>
            <a:ext cx="4749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First measurement of beam polarization at </a:t>
            </a:r>
            <a:r>
              <a:rPr lang="en-US" dirty="0" err="1">
                <a:latin typeface="Century Gothic" panose="020B0502020202020204" pitchFamily="34" charset="0"/>
              </a:rPr>
              <a:t>JLab</a:t>
            </a:r>
            <a:r>
              <a:rPr lang="en-US" dirty="0">
                <a:latin typeface="Century Gothic" panose="020B0502020202020204" pitchFamily="34" charset="0"/>
              </a:rPr>
              <a:t> from superlattice (GaAs/</a:t>
            </a:r>
            <a:r>
              <a:rPr lang="en-US" dirty="0" err="1">
                <a:latin typeface="Century Gothic" panose="020B0502020202020204" pitchFamily="34" charset="0"/>
              </a:rPr>
              <a:t>GaAsP</a:t>
            </a:r>
            <a:r>
              <a:rPr lang="en-US" dirty="0">
                <a:latin typeface="Century Gothic" panose="020B0502020202020204" pitchFamily="34" charset="0"/>
              </a:rPr>
              <a:t> photocathode at milli-Ampere current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CEBAF 5 MeV Mott </a:t>
            </a:r>
            <a:r>
              <a:rPr lang="en-US" dirty="0" err="1">
                <a:latin typeface="Century Gothic" panose="020B0502020202020204" pitchFamily="34" charset="0"/>
              </a:rPr>
              <a:t>polarimeter</a:t>
            </a:r>
            <a:r>
              <a:rPr lang="en-US" dirty="0">
                <a:latin typeface="Century Gothic" panose="020B0502020202020204" pitchFamily="34" charset="0"/>
              </a:rPr>
              <a:t>: on-going effort to ascribe </a:t>
            </a:r>
            <a:r>
              <a:rPr lang="en-US" b="1" dirty="0">
                <a:latin typeface="Century Gothic" panose="020B0502020202020204" pitchFamily="34" charset="0"/>
              </a:rPr>
              <a:t>sub-percent accuracy </a:t>
            </a:r>
            <a:r>
              <a:rPr lang="en-US" dirty="0">
                <a:latin typeface="Century Gothic" panose="020B0502020202020204" pitchFamily="34" charset="0"/>
              </a:rPr>
              <a:t>(collaborators D. Moser, X. Roca-</a:t>
            </a:r>
            <a:r>
              <a:rPr lang="en-US" dirty="0" err="1">
                <a:latin typeface="Century Gothic" panose="020B0502020202020204" pitchFamily="34" charset="0"/>
              </a:rPr>
              <a:t>Maza</a:t>
            </a:r>
            <a:r>
              <a:rPr lang="en-US" dirty="0">
                <a:latin typeface="Century Gothic" panose="020B0502020202020204" pitchFamily="34" charset="0"/>
              </a:rPr>
              <a:t>, Charles Sinclair, M.J. McHugh, and Tim Gay)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4781" y="879117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a16="http://schemas.microsoft.com/office/drawing/2014/main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2980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734786" y="979911"/>
            <a:ext cx="7543800" cy="5154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679" y="967211"/>
            <a:ext cx="440005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CEBAF Polarized Inverted Load Lock Gun (Spring 2017)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679" y="104515"/>
            <a:ext cx="7548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dirty="0"/>
              <a:t>CEBAF Load Lock </a:t>
            </a:r>
            <a:r>
              <a:rPr lang="en-US" sz="3200" dirty="0" err="1"/>
              <a:t>Photogun</a:t>
            </a:r>
            <a:r>
              <a:rPr lang="en-US" sz="3200" dirty="0"/>
              <a:t> (-130kV)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0395" y="4810647"/>
            <a:ext cx="272819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Century Gothic" charset="0"/>
                <a:ea typeface="Century Gothic" charset="0"/>
                <a:cs typeface="Century Gothic" charset="0"/>
              </a:rPr>
              <a:t>1 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mA	86 C/day</a:t>
            </a:r>
          </a:p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5 mA	432 C/day</a:t>
            </a:r>
          </a:p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10 mA	860 C/day</a:t>
            </a:r>
          </a:p>
          <a:p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50 mA	4320 C/day</a:t>
            </a:r>
          </a:p>
        </p:txBody>
      </p:sp>
    </p:spTree>
    <p:extLst>
      <p:ext uri="{BB962C8B-B14F-4D97-AF65-F5344CB8AC3E}">
        <p14:creationId xmlns:p14="http://schemas.microsoft.com/office/powerpoint/2010/main" val="95978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11711" y="0"/>
            <a:ext cx="8448655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>
                <a:latin typeface="+mj-lt"/>
                <a:ea typeface="+mj-ea"/>
                <a:cs typeface="+mj-cs"/>
              </a:rPr>
              <a:t>Recent CEBAF Polarized Source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56850"/>
            <a:ext cx="8712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Gun2 Photocathode (Fall 2016 – Spring 2017)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Strained </a:t>
            </a:r>
            <a:r>
              <a:rPr lang="en-US" sz="2400" dirty="0" err="1">
                <a:cs typeface="Arial"/>
              </a:rPr>
              <a:t>Superlattice</a:t>
            </a:r>
            <a:r>
              <a:rPr lang="en-US" sz="2400" dirty="0">
                <a:cs typeface="Arial"/>
              </a:rPr>
              <a:t> GaAs/</a:t>
            </a:r>
            <a:r>
              <a:rPr lang="en-US" sz="2400" dirty="0" err="1">
                <a:cs typeface="Arial"/>
              </a:rPr>
              <a:t>GaAsP</a:t>
            </a:r>
            <a:r>
              <a:rPr lang="en-US" sz="2400" dirty="0">
                <a:cs typeface="Arial"/>
              </a:rPr>
              <a:t> #5756-4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Good Polarization 85-87% (measured at Mott)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Good QE &gt; 1% after activation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400" dirty="0">
                <a:cs typeface="Arial"/>
              </a:rPr>
              <a:t>Lifetime about 200C (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aseline="-25000" dirty="0">
                <a:latin typeface="Symbol" charset="2"/>
                <a:ea typeface="Symbol" charset="2"/>
                <a:cs typeface="Symbol" charset="2"/>
              </a:rPr>
              <a:t>4</a:t>
            </a:r>
            <a:r>
              <a:rPr lang="en-US" sz="2400" baseline="-25000" dirty="0">
                <a:ea typeface="Symbol" charset="2"/>
                <a:cs typeface="Symbol" charset="2"/>
              </a:rPr>
              <a:t>D</a:t>
            </a:r>
            <a:r>
              <a:rPr lang="en-US" sz="2400" dirty="0">
                <a:cs typeface="Arial"/>
              </a:rPr>
              <a:t> ~ 1mm) with intensity &lt; 200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>
                <a:cs typeface="Arial"/>
              </a:rPr>
              <a:t>A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7609" r="8448"/>
          <a:stretch/>
        </p:blipFill>
        <p:spPr>
          <a:xfrm>
            <a:off x="1333061" y="3096556"/>
            <a:ext cx="6813970" cy="322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Ion Bombardment</a:t>
            </a:r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0" dirty="0">
                <a:latin typeface="Minion Pro"/>
              </a:rPr>
              <a:t>Improving Lifetime with Larger Laser Size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102100"/>
            <a:ext cx="8782050" cy="23273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9881" y="391303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600" i="1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et al., 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Phys. Rev. ST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804864"/>
            <a:ext cx="6738937" cy="30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Minion Pro"/>
              </a:rPr>
              <a:t>Improving charge lifetime with GaAs/</a:t>
            </a:r>
            <a:r>
              <a:rPr lang="en-US" b="0" dirty="0" err="1">
                <a:latin typeface="Minion Pro"/>
              </a:rPr>
              <a:t>GaAsP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Indeed, we enhanced the Charge Lifetime for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 mm to 1.0 mm (diameter)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5524500"/>
            <a:ext cx="8322578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but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applications require </a:t>
            </a:r>
            <a:r>
              <a:rPr lang="en-US" sz="2000" dirty="0" err="1">
                <a:latin typeface="Century Gothic" charset="0"/>
                <a:ea typeface="Century Gothic" charset="0"/>
                <a:cs typeface="Century Gothic" charset="0"/>
              </a:rPr>
              <a:t>kiloCoulomb</a:t>
            </a:r>
            <a:r>
              <a:rPr lang="en-US" sz="2000" dirty="0">
                <a:latin typeface="Century Gothic" charset="0"/>
                <a:ea typeface="Century Gothic" charset="0"/>
                <a:cs typeface="Century Gothic" charset="0"/>
              </a:rPr>
              <a:t> charge lifetime to provide uninterrupted operation of reasonable duration </a:t>
            </a: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3015</TotalTime>
  <Words>2222</Words>
  <Application>Microsoft Macintosh PowerPoint</Application>
  <PresentationFormat>Overhead</PresentationFormat>
  <Paragraphs>383</Paragraphs>
  <Slides>37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AdvP6F00</vt:lpstr>
      <vt:lpstr>AdvP6F01</vt:lpstr>
      <vt:lpstr>Arial</vt:lpstr>
      <vt:lpstr>Calibri</vt:lpstr>
      <vt:lpstr>Century Gothic</vt:lpstr>
      <vt:lpstr>Garamond</vt:lpstr>
      <vt:lpstr>Minion Pro</vt:lpstr>
      <vt:lpstr>Symbol</vt:lpstr>
      <vt:lpstr>Times</vt:lpstr>
      <vt:lpstr>Times New Roman</vt:lpstr>
      <vt:lpstr>Wingdings</vt:lpstr>
      <vt:lpstr>JLab_presentation</vt:lpstr>
      <vt:lpstr>PowerPoint Presentation</vt:lpstr>
      <vt:lpstr>Outline</vt:lpstr>
      <vt:lpstr>Polarized Electrons for Polarized Positrons</vt:lpstr>
      <vt:lpstr>Polarization Studies at mA Beam Current</vt:lpstr>
      <vt:lpstr>PowerPoint Presentation</vt:lpstr>
      <vt:lpstr>PowerPoint Presentation</vt:lpstr>
      <vt:lpstr>Ion Bombardment</vt:lpstr>
      <vt:lpstr>Improving Lifetime with Larger Laser Size</vt:lpstr>
      <vt:lpstr>Improving charge lifetime with GaAs/GaAsP</vt:lpstr>
      <vt:lpstr>Lifetime Studies at mA Beam Current</vt:lpstr>
      <vt:lpstr>PowerPoint Presentation</vt:lpstr>
      <vt:lpstr>Lifetime Studies at mA Beam Current</vt:lpstr>
      <vt:lpstr>First Results: GaAs/GaAsP at mA Current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Inverted-Insulator Photoguns</vt:lpstr>
      <vt:lpstr>3 photoguns with barrel polished electrodes</vt:lpstr>
      <vt:lpstr>Summary</vt:lpstr>
      <vt:lpstr>PowerPoint Presentation</vt:lpstr>
      <vt:lpstr>PowerPoint Presentation</vt:lpstr>
      <vt:lpstr>PowerPoint Presentation</vt:lpstr>
      <vt:lpstr>Lifetime Studies at mA Beam Current</vt:lpstr>
      <vt:lpstr>PowerPoint Presentation</vt:lpstr>
      <vt:lpstr>Benefits of Distributed Bragg Reflector (DBR)</vt:lpstr>
      <vt:lpstr>GaAs Photocathode Polarization vs. Time</vt:lpstr>
      <vt:lpstr>Inverted Insulator Photoguns</vt:lpstr>
      <vt:lpstr>The Reality of HV Breakdown</vt:lpstr>
      <vt:lpstr>Careful design of triple-junction-shield</vt:lpstr>
      <vt:lpstr>The ultimate metric of success: High Voltage</vt:lpstr>
      <vt:lpstr>PowerPoint Presentation</vt:lpstr>
      <vt:lpstr>PowerPoint Presentation</vt:lpstr>
      <vt:lpstr>PowerPoint Presentation</vt:lpstr>
      <vt:lpstr>PowerPoint Presentation</vt:lpstr>
    </vt:vector>
  </TitlesOfParts>
  <Company>Jefferson Science Associates, LLC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Microsoft Office User</cp:lastModifiedBy>
  <cp:revision>175</cp:revision>
  <dcterms:created xsi:type="dcterms:W3CDTF">2016-10-03T15:46:18Z</dcterms:created>
  <dcterms:modified xsi:type="dcterms:W3CDTF">2018-06-20T01:00:36Z</dcterms:modified>
</cp:coreProperties>
</file>