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463" r:id="rId2"/>
    <p:sldId id="490" r:id="rId3"/>
    <p:sldId id="495" r:id="rId4"/>
    <p:sldId id="488" r:id="rId5"/>
    <p:sldId id="494" r:id="rId6"/>
    <p:sldId id="460" r:id="rId7"/>
    <p:sldId id="500" r:id="rId8"/>
    <p:sldId id="489" r:id="rId9"/>
    <p:sldId id="467" r:id="rId10"/>
    <p:sldId id="465" r:id="rId11"/>
    <p:sldId id="473" r:id="rId12"/>
    <p:sldId id="479" r:id="rId13"/>
    <p:sldId id="498" r:id="rId14"/>
    <p:sldId id="497" r:id="rId15"/>
    <p:sldId id="496" r:id="rId16"/>
    <p:sldId id="258" r:id="rId17"/>
    <p:sldId id="256" r:id="rId18"/>
    <p:sldId id="328" r:id="rId19"/>
    <p:sldId id="476" r:id="rId20"/>
    <p:sldId id="477" r:id="rId21"/>
    <p:sldId id="401" r:id="rId22"/>
    <p:sldId id="478" r:id="rId23"/>
    <p:sldId id="398" r:id="rId24"/>
    <p:sldId id="400" r:id="rId25"/>
    <p:sldId id="402" r:id="rId26"/>
    <p:sldId id="480" r:id="rId27"/>
    <p:sldId id="481" r:id="rId28"/>
    <p:sldId id="485" r:id="rId29"/>
    <p:sldId id="482" r:id="rId30"/>
    <p:sldId id="4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0FD"/>
    <a:srgbClr val="19EB24"/>
    <a:srgbClr val="38FDFF"/>
    <a:srgbClr val="7AFFDD"/>
    <a:srgbClr val="E86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540" autoAdjust="0"/>
    <p:restoredTop sz="95507" autoAdjust="0"/>
  </p:normalViewPr>
  <p:slideViewPr>
    <p:cSldViewPr snapToGrid="0" snapToObjects="1">
      <p:cViewPr varScale="1">
        <p:scale>
          <a:sx n="130" d="100"/>
          <a:sy n="130" d="100"/>
        </p:scale>
        <p:origin x="216" y="208"/>
      </p:cViewPr>
      <p:guideLst/>
    </p:cSldViewPr>
  </p:slideViewPr>
  <p:outlineViewPr>
    <p:cViewPr>
      <p:scale>
        <a:sx n="33" d="100"/>
        <a:sy n="33" d="100"/>
      </p:scale>
      <p:origin x="0" y="-307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23,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6269-670C-FE84-7B25-48AF8F37E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62638-8EA8-723A-0653-010D42AED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C8EED-2777-6E39-8E5F-C4B7ACBDD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BFA2-21BF-5F48-98A7-6A7AED028985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E0FCB-9544-66D7-84F3-96AE6303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BE068-FD0C-93C2-6B40-A3227507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05B1-05A7-6C4B-8417-F7ACEAFA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59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F067F-EE99-3F48-6862-AEFF0921B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7BFA2-21BF-5F48-98A7-6A7AED028985}" type="datetimeFigureOut">
              <a:rPr lang="en-US" smtClean="0"/>
              <a:t>3/23/23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C3C51-F358-80C9-B9DF-CDA3D09A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1C68C-9C3E-4454-1434-CA754C41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05B1-05A7-6C4B-8417-F7ACEAFA9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2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8B2B7-47FE-7BFB-D83C-5FE56349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3.emf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4.emf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515" y="376128"/>
            <a:ext cx="11068305" cy="617838"/>
          </a:xfrm>
        </p:spPr>
        <p:txBody>
          <a:bodyPr/>
          <a:lstStyle/>
          <a:p>
            <a:r>
              <a:rPr lang="en-US" sz="3200" dirty="0"/>
              <a:t>KEK visit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306516" y="4955500"/>
            <a:ext cx="5875975" cy="982748"/>
          </a:xfrm>
        </p:spPr>
        <p:txBody>
          <a:bodyPr/>
          <a:lstStyle/>
          <a:p>
            <a:r>
              <a:rPr lang="en-US" sz="1800" dirty="0"/>
              <a:t>March 23 – 24, 2023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516" y="4583711"/>
            <a:ext cx="5875975" cy="4208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Joe Grames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70AD539A-C8FD-8842-8935-09433B84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245929" y="1890809"/>
            <a:ext cx="4484914" cy="3064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21117-675F-B046-B793-0F29F2241471}"/>
              </a:ext>
            </a:extLst>
          </p:cNvPr>
          <p:cNvSpPr txBox="1"/>
          <p:nvPr/>
        </p:nvSpPr>
        <p:spPr>
          <a:xfrm>
            <a:off x="1121664" y="198729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3EA7B-3021-6142-810A-6DB667DA7235}"/>
              </a:ext>
            </a:extLst>
          </p:cNvPr>
          <p:cNvSpPr txBox="1"/>
          <p:nvPr/>
        </p:nvSpPr>
        <p:spPr>
          <a:xfrm>
            <a:off x="805931" y="1548755"/>
            <a:ext cx="612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level topics…(with some low level details)</a:t>
            </a:r>
          </a:p>
        </p:txBody>
      </p:sp>
    </p:spTree>
    <p:extLst>
      <p:ext uri="{BB962C8B-B14F-4D97-AF65-F5344CB8AC3E}">
        <p14:creationId xmlns:p14="http://schemas.microsoft.com/office/powerpoint/2010/main" val="75101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D625F-A7F3-6044-96B3-1A538686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ECEAE2-AB5A-1945-A4A2-D00FAD8A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59" y="158561"/>
            <a:ext cx="11285837" cy="487490"/>
          </a:xfrm>
        </p:spPr>
        <p:txBody>
          <a:bodyPr/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AAAE0-A558-7B41-A9EC-25427DEDBBF3}"/>
              </a:ext>
            </a:extLst>
          </p:cNvPr>
          <p:cNvSpPr/>
          <p:nvPr/>
        </p:nvSpPr>
        <p:spPr>
          <a:xfrm>
            <a:off x="6585537" y="5954273"/>
            <a:ext cx="376569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E.A.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Kuraev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Y.M.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Bystritskiy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Shatnev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E.Tomasi-Gustafsson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PRC 81 (2010) 055208</a:t>
            </a:r>
            <a:endParaRPr lang="en-US" sz="3200" dirty="0">
              <a:solidFill>
                <a:srgbClr val="000000"/>
              </a:solidFill>
              <a:latin typeface="Avenir" panose="02000503020000020003" pitchFamily="2" charset="0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A419E-0C8B-4041-BFA0-304A47DD86B9}"/>
              </a:ext>
            </a:extLst>
          </p:cNvPr>
          <p:cNvGrpSpPr/>
          <p:nvPr/>
        </p:nvGrpSpPr>
        <p:grpSpPr>
          <a:xfrm>
            <a:off x="5050626" y="1114579"/>
            <a:ext cx="3638448" cy="4797438"/>
            <a:chOff x="67154" y="1688272"/>
            <a:chExt cx="4504846" cy="4846952"/>
          </a:xfrm>
        </p:grpSpPr>
        <p:pic>
          <p:nvPicPr>
            <p:cNvPr id="11" name="Picture 36" descr="fig20-left">
              <a:extLst>
                <a:ext uri="{FF2B5EF4-FFF2-40B4-BE49-F238E27FC236}">
                  <a16:creationId xmlns:a16="http://schemas.microsoft.com/office/drawing/2014/main" id="{3DEB62EF-130C-E744-9149-6EAA68E8C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A2D6A843-9794-FF47-80CD-A49AD8EF0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034250-A8D2-D145-AA74-0407DE676652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6B7F74-80CA-3F44-96EF-AA58357E1D6D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5F1F0-3523-4E4A-BB4C-509786203AF7}"/>
              </a:ext>
            </a:extLst>
          </p:cNvPr>
          <p:cNvGrpSpPr/>
          <p:nvPr/>
        </p:nvGrpSpPr>
        <p:grpSpPr>
          <a:xfrm>
            <a:off x="8517735" y="1145315"/>
            <a:ext cx="3671974" cy="4759576"/>
            <a:chOff x="4572000" y="1718052"/>
            <a:chExt cx="4504846" cy="4832838"/>
          </a:xfrm>
        </p:grpSpPr>
        <p:pic>
          <p:nvPicPr>
            <p:cNvPr id="16" name="Picture 37" descr="fig20-right">
              <a:extLst>
                <a:ext uri="{FF2B5EF4-FFF2-40B4-BE49-F238E27FC236}">
                  <a16:creationId xmlns:a16="http://schemas.microsoft.com/office/drawing/2014/main" id="{694B8E9C-6B23-734A-B2E7-091515FB8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49A45504-C1BB-AC46-9CFF-326EB280ED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49A45504-C1BB-AC46-9CFF-326EB280ED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579930F8-D892-7642-9218-FD0A5FAA8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4D9BCC-B0A1-0944-A1C6-489CF2B90F7F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7792C-9407-2644-AB58-FC2511468CCD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5" name="Picture 10" descr="PRLMay2016illustration_F2b-01.jpg">
            <a:extLst>
              <a:ext uri="{FF2B5EF4-FFF2-40B4-BE49-F238E27FC236}">
                <a16:creationId xmlns:a16="http://schemas.microsoft.com/office/drawing/2014/main" id="{D4DD4848-0FC2-6D4B-BAF0-CF2F5073B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03" y="2693222"/>
            <a:ext cx="3651263" cy="2495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2ADEA-E1B7-BC40-8687-7A154071BA01}"/>
              </a:ext>
            </a:extLst>
          </p:cNvPr>
          <p:cNvSpPr txBox="1"/>
          <p:nvPr/>
        </p:nvSpPr>
        <p:spPr>
          <a:xfrm>
            <a:off x="367855" y="5481243"/>
            <a:ext cx="468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…so why not take advantage of this?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076CEB-63CF-BD46-B1C9-5ED95E2E4884}"/>
              </a:ext>
            </a:extLst>
          </p:cNvPr>
          <p:cNvSpPr/>
          <p:nvPr/>
        </p:nvSpPr>
        <p:spPr>
          <a:xfrm>
            <a:off x="302794" y="969063"/>
            <a:ext cx="45363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When a longitudinally polarized e</a:t>
            </a:r>
            <a:r>
              <a:rPr lang="en-US" sz="2000" i="1" baseline="30000" dirty="0">
                <a:solidFill>
                  <a:srgbClr val="7030A0"/>
                </a:solidFill>
              </a:rPr>
              <a:t>-</a:t>
            </a:r>
            <a:r>
              <a:rPr lang="en-US" sz="2000" i="1" dirty="0">
                <a:solidFill>
                  <a:srgbClr val="7030A0"/>
                </a:solidFill>
              </a:rPr>
              <a:t> beam strikes matter, e</a:t>
            </a:r>
            <a:r>
              <a:rPr lang="en-US" sz="2000" i="1" baseline="30000" dirty="0">
                <a:solidFill>
                  <a:srgbClr val="7030A0"/>
                </a:solidFill>
              </a:rPr>
              <a:t>+</a:t>
            </a:r>
            <a:r>
              <a:rPr lang="en-US" sz="2000" i="1" dirty="0">
                <a:solidFill>
                  <a:srgbClr val="7030A0"/>
                </a:solidFill>
              </a:rPr>
              <a:t> produced in the shower carrying &gt;50% of the e</a:t>
            </a:r>
            <a:r>
              <a:rPr lang="en-US" sz="2000" i="1" baseline="30000" dirty="0">
                <a:solidFill>
                  <a:srgbClr val="7030A0"/>
                </a:solidFill>
              </a:rPr>
              <a:t>-</a:t>
            </a:r>
            <a:r>
              <a:rPr lang="en-US" sz="2000" i="1" dirty="0">
                <a:solidFill>
                  <a:srgbClr val="7030A0"/>
                </a:solidFill>
              </a:rPr>
              <a:t> beam energy are significantly longitudinally spin polarized…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FE1D4-65F4-FE78-8E68-90BC5EFEE371}"/>
              </a:ext>
            </a:extLst>
          </p:cNvPr>
          <p:cNvSpPr/>
          <p:nvPr/>
        </p:nvSpPr>
        <p:spPr>
          <a:xfrm>
            <a:off x="7598004" y="1528057"/>
            <a:ext cx="622169" cy="508132"/>
          </a:xfrm>
          <a:prstGeom prst="rect">
            <a:avLst/>
          </a:prstGeom>
          <a:solidFill>
            <a:srgbClr val="FFFF00">
              <a:alpha val="496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805F7-71BF-9287-BAED-EA0F4B908146}"/>
              </a:ext>
            </a:extLst>
          </p:cNvPr>
          <p:cNvSpPr/>
          <p:nvPr/>
        </p:nvSpPr>
        <p:spPr>
          <a:xfrm>
            <a:off x="11113506" y="1539693"/>
            <a:ext cx="622169" cy="609931"/>
          </a:xfrm>
          <a:prstGeom prst="rect">
            <a:avLst/>
          </a:prstGeom>
          <a:solidFill>
            <a:srgbClr val="FFFF00">
              <a:alpha val="496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4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8C79-A1A1-3418-48FD-E3779141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Yield and Polarization =&gt; multiply your desired e+ current by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3 </a:t>
            </a:r>
            <a:r>
              <a:rPr lang="en-US" dirty="0">
                <a:solidFill>
                  <a:srgbClr val="FF0000"/>
                </a:solidFill>
              </a:rPr>
              <a:t>to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1FE3D-0806-75F8-C7AC-7B67381E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57CB-988F-AC3A-97E0-78027853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6947A-4369-AAF0-6ECB-4696E0556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72"/>
          <a:stretch/>
        </p:blipFill>
        <p:spPr>
          <a:xfrm>
            <a:off x="4970305" y="2009106"/>
            <a:ext cx="3451539" cy="354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CE21D-336D-E870-544B-F386A8346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7645" r="55159" b="66707"/>
          <a:stretch/>
        </p:blipFill>
        <p:spPr>
          <a:xfrm>
            <a:off x="5540061" y="1025217"/>
            <a:ext cx="2556589" cy="934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05F9E-C582-8288-E814-3A8DAB4C6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0" t="6599" r="4694" b="67753"/>
          <a:stretch/>
        </p:blipFill>
        <p:spPr>
          <a:xfrm>
            <a:off x="8830524" y="1025216"/>
            <a:ext cx="2971800" cy="934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0146A-8920-D9C7-7C08-844241FA9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4" y="2066354"/>
            <a:ext cx="4526303" cy="372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D8BA6-9EC1-B58E-4551-F88C8EF2D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2" t="294" b="-294"/>
          <a:stretch/>
        </p:blipFill>
        <p:spPr>
          <a:xfrm>
            <a:off x="8590655" y="2009106"/>
            <a:ext cx="3451539" cy="354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51DAA1-254B-321F-CA52-B86EC1204003}"/>
              </a:ext>
            </a:extLst>
          </p:cNvPr>
          <p:cNvSpPr txBox="1"/>
          <p:nvPr/>
        </p:nvSpPr>
        <p:spPr>
          <a:xfrm>
            <a:off x="611385" y="175000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Polarization vs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59915D-603D-6CF0-06C9-D71383961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3180629"/>
            <a:ext cx="923926" cy="6113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60CB70-32F4-A273-DB69-86C9C120DCDB}"/>
              </a:ext>
            </a:extLst>
          </p:cNvPr>
          <p:cNvCxnSpPr/>
          <p:nvPr/>
        </p:nvCxnSpPr>
        <p:spPr>
          <a:xfrm>
            <a:off x="6197600" y="4678680"/>
            <a:ext cx="0" cy="43688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A8510B-F5E1-DDE2-7F7B-72F3C6960465}"/>
              </a:ext>
            </a:extLst>
          </p:cNvPr>
          <p:cNvCxnSpPr/>
          <p:nvPr/>
        </p:nvCxnSpPr>
        <p:spPr>
          <a:xfrm flipH="1">
            <a:off x="5196840" y="4678680"/>
            <a:ext cx="100076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C1F134-E611-0428-BE82-24CB2C18C2EE}"/>
              </a:ext>
            </a:extLst>
          </p:cNvPr>
          <p:cNvCxnSpPr>
            <a:cxnSpLocks/>
          </p:cNvCxnSpPr>
          <p:nvPr/>
        </p:nvCxnSpPr>
        <p:spPr>
          <a:xfrm flipH="1">
            <a:off x="8884920" y="4168607"/>
            <a:ext cx="1514565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752789-8EEC-ACC6-90B4-A807A18E322C}"/>
              </a:ext>
            </a:extLst>
          </p:cNvPr>
          <p:cNvCxnSpPr>
            <a:cxnSpLocks/>
          </p:cNvCxnSpPr>
          <p:nvPr/>
        </p:nvCxnSpPr>
        <p:spPr>
          <a:xfrm>
            <a:off x="10399485" y="4168607"/>
            <a:ext cx="0" cy="87202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A7C5C3F-D2BE-862F-AD15-BDD8FD3ADE37}"/>
              </a:ext>
            </a:extLst>
          </p:cNvPr>
          <p:cNvSpPr/>
          <p:nvPr/>
        </p:nvSpPr>
        <p:spPr>
          <a:xfrm>
            <a:off x="7956770" y="2381616"/>
            <a:ext cx="107559" cy="122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49E58-41A1-D9AB-51A4-0FD7748B7E62}"/>
              </a:ext>
            </a:extLst>
          </p:cNvPr>
          <p:cNvSpPr txBox="1"/>
          <p:nvPr/>
        </p:nvSpPr>
        <p:spPr>
          <a:xfrm>
            <a:off x="4726291" y="2150112"/>
            <a:ext cx="36933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04F73F-10F6-00A1-6375-7EB0A1EE453A}"/>
              </a:ext>
            </a:extLst>
          </p:cNvPr>
          <p:cNvSpPr txBox="1"/>
          <p:nvPr/>
        </p:nvSpPr>
        <p:spPr>
          <a:xfrm>
            <a:off x="8399775" y="2150112"/>
            <a:ext cx="369332" cy="409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68367D-EC3F-17D7-1EB0-45D2D9189BE5}"/>
              </a:ext>
            </a:extLst>
          </p:cNvPr>
          <p:cNvSpPr/>
          <p:nvPr/>
        </p:nvSpPr>
        <p:spPr>
          <a:xfrm>
            <a:off x="11462003" y="2315718"/>
            <a:ext cx="369331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866BB-128A-DAF8-BADD-D43A3F2C55EB}"/>
              </a:ext>
            </a:extLst>
          </p:cNvPr>
          <p:cNvSpPr txBox="1"/>
          <p:nvPr/>
        </p:nvSpPr>
        <p:spPr>
          <a:xfrm rot="5400000">
            <a:off x="6973372" y="1964086"/>
            <a:ext cx="369332" cy="8922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 MeV 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89BA7C-059D-D174-2E96-861BCD0790F0}"/>
              </a:ext>
            </a:extLst>
          </p:cNvPr>
          <p:cNvSpPr txBox="1"/>
          <p:nvPr/>
        </p:nvSpPr>
        <p:spPr>
          <a:xfrm rot="5400000">
            <a:off x="6973372" y="1734239"/>
            <a:ext cx="369332" cy="1763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mm Tungsten Target 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282959-00BA-860B-48AE-3F8886FAA391}"/>
              </a:ext>
            </a:extLst>
          </p:cNvPr>
          <p:cNvSpPr/>
          <p:nvPr/>
        </p:nvSpPr>
        <p:spPr>
          <a:xfrm>
            <a:off x="7816347" y="5433060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BF79A6-6C02-4151-ADF8-9108CB17621D}"/>
              </a:ext>
            </a:extLst>
          </p:cNvPr>
          <p:cNvSpPr/>
          <p:nvPr/>
        </p:nvSpPr>
        <p:spPr>
          <a:xfrm>
            <a:off x="11501209" y="541056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0B9D5-FC7B-A56E-EC63-84F4208C62AB}"/>
              </a:ext>
            </a:extLst>
          </p:cNvPr>
          <p:cNvSpPr/>
          <p:nvPr/>
        </p:nvSpPr>
        <p:spPr>
          <a:xfrm>
            <a:off x="10880179" y="5357582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1C40EF-98E3-2D74-F9BE-095F23F69968}"/>
              </a:ext>
            </a:extLst>
          </p:cNvPr>
          <p:cNvSpPr/>
          <p:nvPr/>
        </p:nvSpPr>
        <p:spPr>
          <a:xfrm>
            <a:off x="7195317" y="538008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BCC41C-0955-6C0A-359B-4892CB1E9388}"/>
              </a:ext>
            </a:extLst>
          </p:cNvPr>
          <p:cNvSpPr/>
          <p:nvPr/>
        </p:nvSpPr>
        <p:spPr>
          <a:xfrm>
            <a:off x="7102902" y="5321599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1FF00D-9088-996D-59B3-89380762C7F3}"/>
              </a:ext>
            </a:extLst>
          </p:cNvPr>
          <p:cNvSpPr/>
          <p:nvPr/>
        </p:nvSpPr>
        <p:spPr>
          <a:xfrm>
            <a:off x="7729703" y="5334503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E83A97-1017-3958-A6FC-9FE2FD9ECCCD}"/>
              </a:ext>
            </a:extLst>
          </p:cNvPr>
          <p:cNvSpPr/>
          <p:nvPr/>
        </p:nvSpPr>
        <p:spPr>
          <a:xfrm>
            <a:off x="11415232" y="5318228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381C17-6374-E841-8C71-AABE3EC7B059}"/>
              </a:ext>
            </a:extLst>
          </p:cNvPr>
          <p:cNvSpPr/>
          <p:nvPr/>
        </p:nvSpPr>
        <p:spPr>
          <a:xfrm>
            <a:off x="10790201" y="5316464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D2219D-A17C-0A92-43AD-1933B26E8AB7}"/>
              </a:ext>
            </a:extLst>
          </p:cNvPr>
          <p:cNvSpPr/>
          <p:nvPr/>
        </p:nvSpPr>
        <p:spPr>
          <a:xfrm>
            <a:off x="5196840" y="5592774"/>
            <a:ext cx="673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Positron beamline has to be designed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efficient capture and transport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277363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52BF-7FA0-0921-F700-2E483873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9E984-5E71-9A77-E7F9-7AB9B385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9E6A5-0E35-5937-AB79-6CDB58E7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378710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66A45-5C87-7496-484F-A41A6A05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15969" r="22447" b="53052"/>
          <a:stretch/>
        </p:blipFill>
        <p:spPr>
          <a:xfrm>
            <a:off x="2104148" y="2362317"/>
            <a:ext cx="5506232" cy="12699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3E1751-5643-1363-8691-1290068C1397}"/>
              </a:ext>
            </a:extLst>
          </p:cNvPr>
          <p:cNvCxnSpPr>
            <a:cxnSpLocks/>
          </p:cNvCxnSpPr>
          <p:nvPr/>
        </p:nvCxnSpPr>
        <p:spPr>
          <a:xfrm>
            <a:off x="1200616" y="5474727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12B0A53-0D23-1925-5BD3-BE5456AC6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126868"/>
            <a:ext cx="1096427" cy="996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EAB1BA-EACD-5850-724E-B69FCF149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286018"/>
            <a:ext cx="1096427" cy="996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DB9BBA-CAC5-30C8-6883-ECC10A18E42C}"/>
              </a:ext>
            </a:extLst>
          </p:cNvPr>
          <p:cNvSpPr/>
          <p:nvPr/>
        </p:nvSpPr>
        <p:spPr>
          <a:xfrm>
            <a:off x="690387" y="4377234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490C25-F16E-7570-53A4-8368B3D72633}"/>
              </a:ext>
            </a:extLst>
          </p:cNvPr>
          <p:cNvGrpSpPr/>
          <p:nvPr/>
        </p:nvGrpSpPr>
        <p:grpSpPr>
          <a:xfrm rot="10800000">
            <a:off x="701017" y="3438931"/>
            <a:ext cx="1021512" cy="2035796"/>
            <a:chOff x="6847367" y="-1318437"/>
            <a:chExt cx="890374" cy="1632448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70287CDD-CA44-C0D1-26EE-B996ACC9E7EE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6DA4E321-992E-5225-5BE4-D57CB2A08B9D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A06ABC-A7FF-787A-A16E-56B3C6D161DC}"/>
              </a:ext>
            </a:extLst>
          </p:cNvPr>
          <p:cNvCxnSpPr>
            <a:cxnSpLocks/>
          </p:cNvCxnSpPr>
          <p:nvPr/>
        </p:nvCxnSpPr>
        <p:spPr>
          <a:xfrm flipH="1">
            <a:off x="4470123" y="3313885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13F5489-C587-7B89-54EC-5C00F33CC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556050"/>
            <a:ext cx="2631448" cy="6988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4A1B5C-C503-8A6E-A061-EC867A75E5D4}"/>
              </a:ext>
            </a:extLst>
          </p:cNvPr>
          <p:cNvGrpSpPr/>
          <p:nvPr/>
        </p:nvGrpSpPr>
        <p:grpSpPr>
          <a:xfrm rot="10800000">
            <a:off x="3902685" y="3594696"/>
            <a:ext cx="464863" cy="393101"/>
            <a:chOff x="6847367" y="-1318437"/>
            <a:chExt cx="890374" cy="163244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C291FE17-5441-E72F-AF14-2823D532FF56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0101653A-FB90-1DF3-5AEC-223BFE5CF75D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E93B2-0A69-1AF2-02B1-B28BA7FFEF90}"/>
              </a:ext>
            </a:extLst>
          </p:cNvPr>
          <p:cNvGrpSpPr/>
          <p:nvPr/>
        </p:nvGrpSpPr>
        <p:grpSpPr>
          <a:xfrm>
            <a:off x="7519073" y="3548688"/>
            <a:ext cx="408529" cy="464720"/>
            <a:chOff x="6847367" y="-1318437"/>
            <a:chExt cx="890374" cy="1632448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7C56826-BDA2-F14E-B3B8-EB06E227A61B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2594C85-76FF-4F98-2964-0868A925C6C9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120182-EF2D-07C4-30E6-5883CA4E2C62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181551" y="4012069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7040EC-6697-593A-842F-4F1C63EE0D2D}"/>
              </a:ext>
            </a:extLst>
          </p:cNvPr>
          <p:cNvCxnSpPr>
            <a:cxnSpLocks/>
          </p:cNvCxnSpPr>
          <p:nvPr/>
        </p:nvCxnSpPr>
        <p:spPr>
          <a:xfrm flipH="1">
            <a:off x="4470122" y="3550355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012BD2D-3BCD-EE57-B4AC-E0AACDB75C28}"/>
              </a:ext>
            </a:extLst>
          </p:cNvPr>
          <p:cNvSpPr txBox="1"/>
          <p:nvPr/>
        </p:nvSpPr>
        <p:spPr>
          <a:xfrm>
            <a:off x="1579955" y="2957995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BD4CDA-EF07-29D0-EF9D-625AD6C3570D}"/>
              </a:ext>
            </a:extLst>
          </p:cNvPr>
          <p:cNvSpPr txBox="1"/>
          <p:nvPr/>
        </p:nvSpPr>
        <p:spPr>
          <a:xfrm>
            <a:off x="4388625" y="4113519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96769-C175-8182-5CD2-6030B1E01D12}"/>
              </a:ext>
            </a:extLst>
          </p:cNvPr>
          <p:cNvSpPr txBox="1"/>
          <p:nvPr/>
        </p:nvSpPr>
        <p:spPr>
          <a:xfrm>
            <a:off x="4925133" y="2886755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F9808E-F715-0647-2F2B-20DD0CA7371A}"/>
              </a:ext>
            </a:extLst>
          </p:cNvPr>
          <p:cNvCxnSpPr>
            <a:cxnSpLocks/>
          </p:cNvCxnSpPr>
          <p:nvPr/>
        </p:nvCxnSpPr>
        <p:spPr>
          <a:xfrm flipH="1">
            <a:off x="1211773" y="3388154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382574-7C0C-A758-EB27-8F3A11761CAE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383630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375789-21F0-84AA-94D0-8F556F136C5E}"/>
              </a:ext>
            </a:extLst>
          </p:cNvPr>
          <p:cNvSpPr txBox="1"/>
          <p:nvPr/>
        </p:nvSpPr>
        <p:spPr>
          <a:xfrm>
            <a:off x="8668884" y="2454152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139FAF-FFD5-BD9E-0E93-ECCC095E4741}"/>
              </a:ext>
            </a:extLst>
          </p:cNvPr>
          <p:cNvCxnSpPr>
            <a:cxnSpLocks/>
          </p:cNvCxnSpPr>
          <p:nvPr/>
        </p:nvCxnSpPr>
        <p:spPr>
          <a:xfrm flipH="1">
            <a:off x="7621010" y="2862209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688F62-4A84-64B8-FEDF-3ADD49DDC216}"/>
              </a:ext>
            </a:extLst>
          </p:cNvPr>
          <p:cNvSpPr txBox="1"/>
          <p:nvPr/>
        </p:nvSpPr>
        <p:spPr>
          <a:xfrm>
            <a:off x="2122700" y="3723681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FCA84A-78ED-5C21-5F3D-24C56CE7D4D6}"/>
              </a:ext>
            </a:extLst>
          </p:cNvPr>
          <p:cNvSpPr txBox="1"/>
          <p:nvPr/>
        </p:nvSpPr>
        <p:spPr>
          <a:xfrm>
            <a:off x="7519073" y="5253146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914F2D8-DA6B-ED65-E765-21909E8C943D}"/>
              </a:ext>
            </a:extLst>
          </p:cNvPr>
          <p:cNvCxnSpPr>
            <a:cxnSpLocks/>
          </p:cNvCxnSpPr>
          <p:nvPr/>
        </p:nvCxnSpPr>
        <p:spPr>
          <a:xfrm flipH="1">
            <a:off x="4127342" y="3381259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A0B561-288F-4B8E-094D-67D3AD1EDFA8}"/>
              </a:ext>
            </a:extLst>
          </p:cNvPr>
          <p:cNvCxnSpPr>
            <a:cxnSpLocks/>
          </p:cNvCxnSpPr>
          <p:nvPr/>
        </p:nvCxnSpPr>
        <p:spPr>
          <a:xfrm>
            <a:off x="4175932" y="3986882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4929FD-3433-6DF6-076F-A95028544C85}"/>
              </a:ext>
            </a:extLst>
          </p:cNvPr>
          <p:cNvSpPr txBox="1"/>
          <p:nvPr/>
        </p:nvSpPr>
        <p:spPr>
          <a:xfrm>
            <a:off x="5321899" y="3373565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962573-33B7-A3D4-1C09-C8C5CF864538}"/>
              </a:ext>
            </a:extLst>
          </p:cNvPr>
          <p:cNvSpPr txBox="1"/>
          <p:nvPr/>
        </p:nvSpPr>
        <p:spPr>
          <a:xfrm>
            <a:off x="204941" y="848098"/>
            <a:ext cx="9032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is developing a S2E technical report </a:t>
            </a:r>
            <a:r>
              <a:rPr lang="en-US" b="1" u="sng" dirty="0"/>
              <a:t>based on a polarized e</a:t>
            </a:r>
            <a:r>
              <a:rPr lang="en-US" b="1" u="sng" baseline="30000" dirty="0"/>
              <a:t>+</a:t>
            </a:r>
            <a:r>
              <a:rPr lang="en-US" b="1" u="sng" dirty="0"/>
              <a:t> injector at LERF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</a:rPr>
              <a:t>High current polarized electron injector (10 MeV/10 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</a:rPr>
              <a:t>High current 1-3 mA LINAC (two C75 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conversion target (~100 kW)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bunch collection and momentum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bunch compression and acceleration to 123 MeV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05C1D0-AF0D-6BB9-223B-C7CAC31DEA3D}"/>
              </a:ext>
            </a:extLst>
          </p:cNvPr>
          <p:cNvSpPr txBox="1"/>
          <p:nvPr/>
        </p:nvSpPr>
        <p:spPr>
          <a:xfrm>
            <a:off x="1579955" y="5269296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53596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2A463-1C0E-5B83-EA0D-4E928DBE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Accelerator Advisory Committee (Mar 8 – 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67C13-79D0-A807-4855-A7C90A96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B478F-8285-C8F0-C404-12348B54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740" y="982820"/>
            <a:ext cx="6391954" cy="2580396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63155DAB-10A4-8F3D-ECBC-459D123B9CC3}"/>
              </a:ext>
            </a:extLst>
          </p:cNvPr>
          <p:cNvSpPr/>
          <p:nvPr/>
        </p:nvSpPr>
        <p:spPr>
          <a:xfrm>
            <a:off x="2791838" y="1034019"/>
            <a:ext cx="457200" cy="2277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3AC46-9706-A5CC-F1B4-15B547445ECC}"/>
              </a:ext>
            </a:extLst>
          </p:cNvPr>
          <p:cNvSpPr txBox="1"/>
          <p:nvPr/>
        </p:nvSpPr>
        <p:spPr>
          <a:xfrm>
            <a:off x="154107" y="1572465"/>
            <a:ext cx="2516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Andriy presented about what he, </a:t>
            </a:r>
            <a:r>
              <a:rPr lang="en-US" dirty="0" err="1"/>
              <a:t>Silviu</a:t>
            </a:r>
            <a:r>
              <a:rPr lang="en-US" dirty="0"/>
              <a:t> and target team have been considering…</a:t>
            </a:r>
          </a:p>
        </p:txBody>
      </p:sp>
      <p:pic>
        <p:nvPicPr>
          <p:cNvPr id="10" name="Picture Placeholder 16">
            <a:extLst>
              <a:ext uri="{FF2B5EF4-FFF2-40B4-BE49-F238E27FC236}">
                <a16:creationId xmlns:a16="http://schemas.microsoft.com/office/drawing/2014/main" id="{E7AABFEF-2F9A-3446-08E1-11A900BFF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91" r="-1291"/>
          <a:stretch/>
        </p:blipFill>
        <p:spPr>
          <a:xfrm>
            <a:off x="4045825" y="3956074"/>
            <a:ext cx="3894712" cy="266138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0BB6D2-3C7B-6BDC-23CC-53A5F976A0FA}"/>
              </a:ext>
            </a:extLst>
          </p:cNvPr>
          <p:cNvSpPr txBox="1"/>
          <p:nvPr/>
        </p:nvSpPr>
        <p:spPr>
          <a:xfrm>
            <a:off x="154107" y="4399971"/>
            <a:ext cx="2516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Sami presented about what he, Yves, and collection beam have been considering…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8A18AF-49A5-FCB3-7178-69B111E2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148" y="4094141"/>
            <a:ext cx="3534521" cy="2277220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20D8ABA5-631B-4B07-01EB-086768055340}"/>
              </a:ext>
            </a:extLst>
          </p:cNvPr>
          <p:cNvSpPr/>
          <p:nvPr/>
        </p:nvSpPr>
        <p:spPr>
          <a:xfrm>
            <a:off x="2791838" y="4094141"/>
            <a:ext cx="457200" cy="2277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9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C92A-4B8A-E80A-F5D8-E431C34C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recommendations from recent division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EBB23-B6C0-F995-C35B-0FD19E228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3" y="1235767"/>
            <a:ext cx="11857196" cy="5381694"/>
          </a:xfrm>
        </p:spPr>
        <p:txBody>
          <a:bodyPr>
            <a:normAutofit/>
          </a:bodyPr>
          <a:lstStyle/>
          <a:p>
            <a:r>
              <a:rPr lang="en-US" b="1" dirty="0"/>
              <a:t>Topic 22: </a:t>
            </a:r>
            <a:r>
              <a:rPr lang="en-US" b="1" dirty="0" err="1"/>
              <a:t>Ce+BAF</a:t>
            </a:r>
            <a:r>
              <a:rPr lang="en-US" b="1" dirty="0"/>
              <a:t> Concept and High Power Target</a:t>
            </a:r>
          </a:p>
          <a:p>
            <a:pPr lvl="1"/>
            <a:r>
              <a:rPr lang="en-US" dirty="0"/>
              <a:t>R37: Design a shielding configuration for LERF covering the target and positron capture areas.</a:t>
            </a:r>
          </a:p>
          <a:p>
            <a:pPr lvl="1"/>
            <a:r>
              <a:rPr lang="en-US" dirty="0"/>
              <a:t>R38: Determine if remote handling is needed for removal of used targets and capture hardware.</a:t>
            </a:r>
          </a:p>
          <a:p>
            <a:pPr lvl="1"/>
            <a:r>
              <a:rPr lang="en-US" dirty="0"/>
              <a:t>R39: Study the need for activated water cooling systems associated with production and capture systems.</a:t>
            </a:r>
          </a:p>
          <a:p>
            <a:endParaRPr lang="en-US" dirty="0"/>
          </a:p>
          <a:p>
            <a:r>
              <a:rPr lang="en-US" b="1" dirty="0"/>
              <a:t>Topic 23: Positron Collection Scheme for </a:t>
            </a:r>
            <a:r>
              <a:rPr lang="en-US" b="1" dirty="0" err="1"/>
              <a:t>Ce+BAF</a:t>
            </a:r>
            <a:endParaRPr lang="en-US" b="1" dirty="0"/>
          </a:p>
          <a:p>
            <a:pPr lvl="1"/>
            <a:r>
              <a:rPr lang="en-US" dirty="0"/>
              <a:t>R40: Continue to optimize the positron parameters to reduce the normalized emittances and horizontal beam size.</a:t>
            </a:r>
          </a:p>
          <a:p>
            <a:pPr lvl="1"/>
            <a:r>
              <a:rPr lang="en-US" dirty="0"/>
              <a:t>R41: Since real world positron collection rates are typically lower than simulated, add as many technical effects as possible to the simulations including e- space charge and errors of component fields and alignment to optimize positron phase space collection.</a:t>
            </a:r>
          </a:p>
          <a:p>
            <a:pPr lvl="1"/>
            <a:r>
              <a:rPr lang="en-US" dirty="0"/>
              <a:t>R42: Have a detailed technical review of the positron target and capture sections to see if </a:t>
            </a:r>
            <a:r>
              <a:rPr lang="en-US" u="sng" dirty="0"/>
              <a:t>external experts</a:t>
            </a:r>
            <a:r>
              <a:rPr lang="en-US" dirty="0"/>
              <a:t> can help with more detailed aspects of the design.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51B3C-3DB1-2870-C889-9494E61F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4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33496-EC8A-AEBE-F6DE-5FFD768F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we have a number of issues to ”conquer”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E16D4-E246-5599-3520-8356B23D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262" y="1128365"/>
            <a:ext cx="11285837" cy="493863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CW polarized e- source, high current &gt;1 milliamp</a:t>
            </a:r>
            <a:endParaRPr lang="en-US" sz="2000" dirty="0"/>
          </a:p>
          <a:p>
            <a:pPr lvl="1"/>
            <a:r>
              <a:rPr lang="en-US" sz="2200" dirty="0"/>
              <a:t>High power ”low” energy &gt;100 MeV e- </a:t>
            </a:r>
            <a:r>
              <a:rPr lang="en-US" sz="2200" dirty="0" err="1"/>
              <a:t>linac</a:t>
            </a:r>
            <a:r>
              <a:rPr lang="en-US" sz="2200" dirty="0"/>
              <a:t> (50 -100 kW beam power)</a:t>
            </a:r>
          </a:p>
          <a:p>
            <a:pPr lvl="1"/>
            <a:endParaRPr lang="en-US" sz="2200" dirty="0"/>
          </a:p>
          <a:p>
            <a:r>
              <a:rPr lang="en-US" sz="2400" dirty="0"/>
              <a:t>Rotating High power target (50 – 100 kW) </a:t>
            </a:r>
          </a:p>
          <a:p>
            <a:pPr lvl="1"/>
            <a:r>
              <a:rPr lang="en-US" sz="2400" dirty="0"/>
              <a:t>Anticipate 15-20% of beam power deposited</a:t>
            </a:r>
          </a:p>
          <a:p>
            <a:pPr lvl="1"/>
            <a:r>
              <a:rPr lang="en-US" sz="2400" dirty="0"/>
              <a:t>Vacuum compatible and good isolation b/c “nearby” SRF cavities</a:t>
            </a:r>
          </a:p>
          <a:p>
            <a:pPr lvl="1"/>
            <a:endParaRPr lang="en-US" sz="2400" dirty="0"/>
          </a:p>
          <a:p>
            <a:r>
              <a:rPr lang="en-US" sz="2400" dirty="0"/>
              <a:t>Efficient e+ collection</a:t>
            </a:r>
          </a:p>
          <a:p>
            <a:pPr lvl="1"/>
            <a:r>
              <a:rPr lang="en-US" sz="2400" dirty="0"/>
              <a:t>Must be </a:t>
            </a:r>
            <a:r>
              <a:rPr lang="en-US" sz="2400" dirty="0" err="1"/>
              <a:t>cw</a:t>
            </a:r>
            <a:r>
              <a:rPr lang="en-US" sz="2400" dirty="0"/>
              <a:t> (for our users high acceptance halls)</a:t>
            </a:r>
          </a:p>
          <a:p>
            <a:pPr lvl="1"/>
            <a:r>
              <a:rPr lang="en-US" sz="2400" dirty="0"/>
              <a:t>Should minimize power required (target heat and radioactivity)</a:t>
            </a:r>
          </a:p>
          <a:p>
            <a:pPr lvl="1"/>
            <a:endParaRPr lang="en-US" sz="2400" dirty="0"/>
          </a:p>
          <a:p>
            <a:r>
              <a:rPr lang="en-US" sz="2600" dirty="0"/>
              <a:t>Reality!</a:t>
            </a:r>
          </a:p>
          <a:p>
            <a:pPr lvl="1"/>
            <a:r>
              <a:rPr lang="en-US" sz="2400" dirty="0"/>
              <a:t>We have just recently launched into working with our lab’s SRF and Magnet groups, soon we have to engage our Radiological group, the list grows…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D331E-5EF4-BDA6-DB0B-FB70174D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26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CAF4D-2D01-CB44-4E26-A8BE7672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67" y="1828800"/>
            <a:ext cx="5584757" cy="4188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709C4-C6C0-234E-840F-B463D2A3F76F}"/>
              </a:ext>
            </a:extLst>
          </p:cNvPr>
          <p:cNvSpPr txBox="1"/>
          <p:nvPr/>
        </p:nvSpPr>
        <p:spPr>
          <a:xfrm>
            <a:off x="134567" y="81812"/>
            <a:ext cx="76637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Until we can start in LERF the CEBAF injector is our beam test-bed today…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0605F-A663-4237-FCD0-FFBEC11D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949" y="1159030"/>
            <a:ext cx="5362787" cy="2293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F99C8-DE4A-19C5-60C8-935D683A774B}"/>
              </a:ext>
            </a:extLst>
          </p:cNvPr>
          <p:cNvSpPr txBox="1"/>
          <p:nvPr/>
        </p:nvSpPr>
        <p:spPr>
          <a:xfrm>
            <a:off x="5918878" y="789698"/>
            <a:ext cx="610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Funded project using degraded e- explore admittance of CEBAF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1924C-676F-C767-E960-C62A9EADA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" t="19235" r="-140" b="20075"/>
          <a:stretch/>
        </p:blipFill>
        <p:spPr>
          <a:xfrm>
            <a:off x="6290949" y="4231619"/>
            <a:ext cx="5491263" cy="2560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FC7FC1-6EE0-8976-CA28-E93E0CBF21BE}"/>
              </a:ext>
            </a:extLst>
          </p:cNvPr>
          <p:cNvSpPr txBox="1"/>
          <p:nvPr/>
        </p:nvSpPr>
        <p:spPr>
          <a:xfrm>
            <a:off x="6081668" y="3864717"/>
            <a:ext cx="590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Considering a small-scale test to produce &amp; accel e+ to 2 GeV</a:t>
            </a:r>
          </a:p>
        </p:txBody>
      </p:sp>
    </p:spTree>
    <p:extLst>
      <p:ext uri="{BB962C8B-B14F-4D97-AF65-F5344CB8AC3E}">
        <p14:creationId xmlns:p14="http://schemas.microsoft.com/office/powerpoint/2010/main" val="529138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0F981-A23A-5245-77D6-BFAA6E9A1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2" b="20207"/>
          <a:stretch/>
        </p:blipFill>
        <p:spPr>
          <a:xfrm>
            <a:off x="2444501" y="1305670"/>
            <a:ext cx="7772400" cy="2117785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1253AD1-92E3-7345-A489-7F14F2567FBE}"/>
              </a:ext>
            </a:extLst>
          </p:cNvPr>
          <p:cNvGraphicFramePr>
            <a:graphicFrameLocks noGrp="1"/>
          </p:cNvGraphicFramePr>
          <p:nvPr/>
        </p:nvGraphicFramePr>
        <p:xfrm>
          <a:off x="2964816" y="3423455"/>
          <a:ext cx="4727276" cy="3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269">
                  <a:extLst>
                    <a:ext uri="{9D8B030D-6E8A-4147-A177-3AD203B41FA5}">
                      <a16:colId xmlns:a16="http://schemas.microsoft.com/office/drawing/2014/main" val="2806148963"/>
                    </a:ext>
                  </a:extLst>
                </a:gridCol>
                <a:gridCol w="330746">
                  <a:extLst>
                    <a:ext uri="{9D8B030D-6E8A-4147-A177-3AD203B41FA5}">
                      <a16:colId xmlns:a16="http://schemas.microsoft.com/office/drawing/2014/main" val="2881367153"/>
                    </a:ext>
                  </a:extLst>
                </a:gridCol>
                <a:gridCol w="284672">
                  <a:extLst>
                    <a:ext uri="{9D8B030D-6E8A-4147-A177-3AD203B41FA5}">
                      <a16:colId xmlns:a16="http://schemas.microsoft.com/office/drawing/2014/main" val="946416468"/>
                    </a:ext>
                  </a:extLst>
                </a:gridCol>
                <a:gridCol w="322687">
                  <a:extLst>
                    <a:ext uri="{9D8B030D-6E8A-4147-A177-3AD203B41FA5}">
                      <a16:colId xmlns:a16="http://schemas.microsoft.com/office/drawing/2014/main" val="1306180138"/>
                    </a:ext>
                  </a:extLst>
                </a:gridCol>
                <a:gridCol w="310551">
                  <a:extLst>
                    <a:ext uri="{9D8B030D-6E8A-4147-A177-3AD203B41FA5}">
                      <a16:colId xmlns:a16="http://schemas.microsoft.com/office/drawing/2014/main" val="1289525458"/>
                    </a:ext>
                  </a:extLst>
                </a:gridCol>
                <a:gridCol w="310551">
                  <a:extLst>
                    <a:ext uri="{9D8B030D-6E8A-4147-A177-3AD203B41FA5}">
                      <a16:colId xmlns:a16="http://schemas.microsoft.com/office/drawing/2014/main" val="2846158294"/>
                    </a:ext>
                  </a:extLst>
                </a:gridCol>
                <a:gridCol w="301924">
                  <a:extLst>
                    <a:ext uri="{9D8B030D-6E8A-4147-A177-3AD203B41FA5}">
                      <a16:colId xmlns:a16="http://schemas.microsoft.com/office/drawing/2014/main" val="1007051681"/>
                    </a:ext>
                  </a:extLst>
                </a:gridCol>
                <a:gridCol w="301925">
                  <a:extLst>
                    <a:ext uri="{9D8B030D-6E8A-4147-A177-3AD203B41FA5}">
                      <a16:colId xmlns:a16="http://schemas.microsoft.com/office/drawing/2014/main" val="3817790830"/>
                    </a:ext>
                  </a:extLst>
                </a:gridCol>
                <a:gridCol w="310551">
                  <a:extLst>
                    <a:ext uri="{9D8B030D-6E8A-4147-A177-3AD203B41FA5}">
                      <a16:colId xmlns:a16="http://schemas.microsoft.com/office/drawing/2014/main" val="3734300162"/>
                    </a:ext>
                  </a:extLst>
                </a:gridCol>
                <a:gridCol w="301924">
                  <a:extLst>
                    <a:ext uri="{9D8B030D-6E8A-4147-A177-3AD203B41FA5}">
                      <a16:colId xmlns:a16="http://schemas.microsoft.com/office/drawing/2014/main" val="214559782"/>
                    </a:ext>
                  </a:extLst>
                </a:gridCol>
                <a:gridCol w="319178">
                  <a:extLst>
                    <a:ext uri="{9D8B030D-6E8A-4147-A177-3AD203B41FA5}">
                      <a16:colId xmlns:a16="http://schemas.microsoft.com/office/drawing/2014/main" val="1575170121"/>
                    </a:ext>
                  </a:extLst>
                </a:gridCol>
                <a:gridCol w="293298">
                  <a:extLst>
                    <a:ext uri="{9D8B030D-6E8A-4147-A177-3AD203B41FA5}">
                      <a16:colId xmlns:a16="http://schemas.microsoft.com/office/drawing/2014/main" val="2864860321"/>
                    </a:ext>
                  </a:extLst>
                </a:gridCol>
              </a:tblGrid>
              <a:tr h="231501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649118"/>
                  </a:ext>
                </a:extLst>
              </a:tr>
              <a:tr h="27366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Degrader LDRD (Amy)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00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1057"/>
                  </a:ext>
                </a:extLst>
              </a:tr>
              <a:tr h="27740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PEPPo</a:t>
                      </a:r>
                      <a:r>
                        <a:rPr lang="en-US" sz="1000" dirty="0"/>
                        <a:t>-II LDRD (TBD)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062945"/>
                  </a:ext>
                </a:extLst>
              </a:tr>
              <a:tr h="27740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Sol. Tgt.(</a:t>
                      </a:r>
                      <a:r>
                        <a:rPr lang="en-US" sz="1000" dirty="0" err="1"/>
                        <a:t>Jlab</a:t>
                      </a:r>
                      <a:r>
                        <a:rPr lang="en-US" sz="1000" dirty="0"/>
                        <a:t>/</a:t>
                      </a:r>
                      <a:r>
                        <a:rPr lang="en-US" sz="1000" dirty="0" err="1"/>
                        <a:t>IJCLab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9351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Liq. </a:t>
                      </a:r>
                      <a:r>
                        <a:rPr lang="en-US" sz="1000" dirty="0" err="1"/>
                        <a:t>Tgt</a:t>
                      </a:r>
                      <a:r>
                        <a:rPr lang="en-US" sz="1000" dirty="0"/>
                        <a:t> (</a:t>
                      </a:r>
                      <a:r>
                        <a:rPr lang="en-US" sz="1000" dirty="0" err="1"/>
                        <a:t>Xelera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00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535398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Base Gun (Carlos)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20992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Adv. Gun (Mamun)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730538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Recover 10 MeV 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364288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 MeV e+ </a:t>
                      </a:r>
                      <a:r>
                        <a:rPr lang="en-US" sz="1000" dirty="0" err="1"/>
                        <a:t>prg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707052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100 MeV e+ </a:t>
                      </a:r>
                      <a:r>
                        <a:rPr lang="en-US" sz="1000" dirty="0" err="1"/>
                        <a:t>prg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080852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LERF partner (LCLS-II)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00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00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626767"/>
                  </a:ext>
                </a:extLst>
              </a:tr>
              <a:tr h="25685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LERF partner (EIC)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highlight>
                            <a:srgbClr val="FFFF00"/>
                          </a:highlight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704099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CC6315F0-3CD3-7F2F-4E5E-CEF34DC27CD8}"/>
              </a:ext>
            </a:extLst>
          </p:cNvPr>
          <p:cNvSpPr/>
          <p:nvPr/>
        </p:nvSpPr>
        <p:spPr>
          <a:xfrm>
            <a:off x="2619760" y="4238651"/>
            <a:ext cx="258792" cy="2299604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05F0B6F0-E62A-6922-F822-10950D93FC5A}"/>
              </a:ext>
            </a:extLst>
          </p:cNvPr>
          <p:cNvSpPr/>
          <p:nvPr/>
        </p:nvSpPr>
        <p:spPr>
          <a:xfrm>
            <a:off x="2274704" y="3646714"/>
            <a:ext cx="258792" cy="794657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65C25-4EB0-F107-12A0-FA817BB315A1}"/>
              </a:ext>
            </a:extLst>
          </p:cNvPr>
          <p:cNvSpPr txBox="1"/>
          <p:nvPr/>
        </p:nvSpPr>
        <p:spPr>
          <a:xfrm>
            <a:off x="1323681" y="520378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Uses LERF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48541-566D-A4CF-4320-06893D8DB23A}"/>
              </a:ext>
            </a:extLst>
          </p:cNvPr>
          <p:cNvSpPr txBox="1"/>
          <p:nvPr/>
        </p:nvSpPr>
        <p:spPr>
          <a:xfrm>
            <a:off x="840250" y="3869319"/>
            <a:ext cx="127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Uses CEBAF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9DA46-F679-9727-11C1-527EC3AB86F5}"/>
              </a:ext>
            </a:extLst>
          </p:cNvPr>
          <p:cNvSpPr txBox="1"/>
          <p:nvPr/>
        </p:nvSpPr>
        <p:spPr>
          <a:xfrm>
            <a:off x="4105668" y="197678"/>
            <a:ext cx="44500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/>
              <a:t>Positron R&amp;D 5 Year Plan:</a:t>
            </a:r>
          </a:p>
          <a:p>
            <a:pPr algn="ctr"/>
            <a:r>
              <a:rPr lang="en-US" sz="2400" i="1" dirty="0"/>
              <a:t>“Creating Value with Hardware”</a:t>
            </a:r>
          </a:p>
        </p:txBody>
      </p:sp>
    </p:spTree>
    <p:extLst>
      <p:ext uri="{BB962C8B-B14F-4D97-AF65-F5344CB8AC3E}">
        <p14:creationId xmlns:p14="http://schemas.microsoft.com/office/powerpoint/2010/main" val="1838327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Stop here 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2530178" y="1516879"/>
            <a:ext cx="75379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This afternoon discussions for the e+ source are planned…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We can stop here for a break or lunch …. or I can spend another 15-20 min talking about the strategy for the polarized e- source.</a:t>
            </a:r>
          </a:p>
          <a:p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9BEA-D610-AB23-EEF9-2B608E87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polarized electron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AF127-976B-BB1A-5822-EB534FDC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13C2-EDCC-4E4D-9C0D-65E9F6E5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2F536-B7B5-60FA-8CE0-E9EDD726D50C}"/>
              </a:ext>
            </a:extLst>
          </p:cNvPr>
          <p:cNvSpPr/>
          <p:nvPr/>
        </p:nvSpPr>
        <p:spPr>
          <a:xfrm>
            <a:off x="5568106" y="829387"/>
            <a:ext cx="66238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Lifetime ~200 C </a:t>
            </a:r>
            <a:r>
              <a:rPr lang="en-US" dirty="0">
                <a:cs typeface="Arial"/>
              </a:rPr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 dirty="0">
                <a:ea typeface="Symbol" charset="2"/>
                <a:cs typeface="Symbol" charset="2"/>
              </a:rPr>
              <a:t>D</a:t>
            </a:r>
            <a:r>
              <a:rPr lang="en-US" dirty="0">
                <a:cs typeface="Arial"/>
              </a:rPr>
              <a:t> ~ 1mm) with intensity 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@ 200 </a:t>
            </a:r>
            <a:r>
              <a:rPr lang="en-US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379EC-E454-79B0-F0AE-F5B15FA3C3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88550" y="1584675"/>
            <a:ext cx="6257459" cy="248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2E5C9-8608-7EEF-E6EA-EF870DCC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08" y="1506495"/>
            <a:ext cx="5089044" cy="3582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454C08-34BA-976D-D2C8-C8D7EED4624E}"/>
              </a:ext>
            </a:extLst>
          </p:cNvPr>
          <p:cNvSpPr txBox="1"/>
          <p:nvPr/>
        </p:nvSpPr>
        <p:spPr>
          <a:xfrm>
            <a:off x="369566" y="5734781"/>
            <a:ext cx="3951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Adderley </a:t>
            </a:r>
            <a:r>
              <a:rPr lang="en-US" sz="1200" i="1" dirty="0"/>
              <a:t>et al., </a:t>
            </a:r>
            <a:r>
              <a:rPr lang="en-US" sz="1200" dirty="0"/>
              <a:t>Phys. Rev. Accel. Beams </a:t>
            </a:r>
            <a:r>
              <a:rPr lang="en-US" sz="1200" b="1" dirty="0"/>
              <a:t>13</a:t>
            </a:r>
            <a:r>
              <a:rPr lang="en-US" sz="1200" dirty="0"/>
              <a:t>, 010101 (2010)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F47D82-72F1-45F3-A217-315E6FDA5EF2}"/>
              </a:ext>
            </a:extLst>
          </p:cNvPr>
          <p:cNvCxnSpPr>
            <a:cxnSpLocks/>
          </p:cNvCxnSpPr>
          <p:nvPr/>
        </p:nvCxnSpPr>
        <p:spPr>
          <a:xfrm flipH="1">
            <a:off x="1636706" y="1847420"/>
            <a:ext cx="318574" cy="70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ADB9A0-69BF-D6C7-B8B6-C614D560BF86}"/>
              </a:ext>
            </a:extLst>
          </p:cNvPr>
          <p:cNvCxnSpPr>
            <a:cxnSpLocks/>
          </p:cNvCxnSpPr>
          <p:nvPr/>
        </p:nvCxnSpPr>
        <p:spPr>
          <a:xfrm flipH="1">
            <a:off x="3359478" y="1843803"/>
            <a:ext cx="288230" cy="9574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C2B839-E590-CD97-FEAA-BB1FF4D3E2E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12692" y="2138282"/>
            <a:ext cx="790587" cy="87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5BE939-64DC-B283-B321-8A304856D5CE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934066" y="3624649"/>
            <a:ext cx="1800042" cy="4475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01328-512A-7F78-7986-53AD0501E61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934066" y="4072203"/>
            <a:ext cx="149077" cy="269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3">
            <a:extLst>
              <a:ext uri="{FF2B5EF4-FFF2-40B4-BE49-F238E27FC236}">
                <a16:creationId xmlns:a16="http://schemas.microsoft.com/office/drawing/2014/main" id="{4243C260-2C82-2F25-49B8-6D29D3753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583" y="1613869"/>
            <a:ext cx="1188146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BE88CF14-335E-9E8D-E3B8-A401609F3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401" y="1576590"/>
            <a:ext cx="100059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HV Chamber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90C1FCED-77DE-5786-208E-5E44BB76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1707395"/>
            <a:ext cx="91403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Preparation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050A1DC5-752C-204B-8178-5EADF4AE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3856759"/>
            <a:ext cx="67839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GaAs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5E372F34-4E53-9E88-A7AE-345CC5F5A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76" y="4943275"/>
            <a:ext cx="76495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Loading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5BCB10-28A2-FEE5-4128-1F422DD769D1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675853" y="4206884"/>
            <a:ext cx="382476" cy="736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8055A2E-B1BB-FF69-93F1-E455FAB5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863" y="4666912"/>
            <a:ext cx="1371491" cy="868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EE7B26-40FF-BE8F-1DF1-DCC0857EA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004" y="4671499"/>
            <a:ext cx="848051" cy="8350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B813FAD-3CE8-B234-9E42-AAC27806B148}"/>
              </a:ext>
            </a:extLst>
          </p:cNvPr>
          <p:cNvSpPr/>
          <p:nvPr/>
        </p:nvSpPr>
        <p:spPr>
          <a:xfrm>
            <a:off x="11027485" y="1815578"/>
            <a:ext cx="1018524" cy="12446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C1B115-1763-FE66-CF64-74ADC3B1661E}"/>
              </a:ext>
            </a:extLst>
          </p:cNvPr>
          <p:cNvSpPr txBox="1"/>
          <p:nvPr/>
        </p:nvSpPr>
        <p:spPr>
          <a:xfrm>
            <a:off x="7748268" y="1999619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QE = QE</a:t>
            </a:r>
            <a:r>
              <a:rPr lang="en-US" sz="2000" baseline="-25000" dirty="0">
                <a:solidFill>
                  <a:schemeClr val="accent1"/>
                </a:solidFill>
              </a:rPr>
              <a:t>0</a:t>
            </a:r>
            <a:r>
              <a:rPr lang="en-US" sz="2000" dirty="0">
                <a:solidFill>
                  <a:schemeClr val="accent1"/>
                </a:solidFill>
              </a:rPr>
              <a:t> e </a:t>
            </a:r>
            <a:r>
              <a:rPr lang="en-US" sz="2000" baseline="30000" dirty="0">
                <a:solidFill>
                  <a:schemeClr val="accent1"/>
                </a:solidFill>
              </a:rPr>
              <a:t>-(Q/Lifetime)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06CD72-132D-27E8-978A-6A04CDDBA3B8}"/>
              </a:ext>
            </a:extLst>
          </p:cNvPr>
          <p:cNvSpPr/>
          <p:nvPr/>
        </p:nvSpPr>
        <p:spPr>
          <a:xfrm>
            <a:off x="125589" y="1061507"/>
            <a:ext cx="5302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Gun vacuum ~ 1x10</a:t>
            </a:r>
            <a:r>
              <a:rPr lang="en-US" baseline="30000" dirty="0"/>
              <a:t>-12</a:t>
            </a:r>
            <a:r>
              <a:rPr lang="en-US" dirty="0"/>
              <a:t> Torr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656BBF-3768-A71D-FB7F-11F1BFE7C187}"/>
              </a:ext>
            </a:extLst>
          </p:cNvPr>
          <p:cNvGrpSpPr/>
          <p:nvPr/>
        </p:nvGrpSpPr>
        <p:grpSpPr>
          <a:xfrm>
            <a:off x="5601924" y="3854331"/>
            <a:ext cx="6556257" cy="2730277"/>
            <a:chOff x="5601924" y="3854331"/>
            <a:chExt cx="6556257" cy="27302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0B6D7C-C92B-9FDF-E51E-60BE800C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1924" y="3854331"/>
              <a:ext cx="6556257" cy="273027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D71341-1E3A-CC0C-6AB6-817A55580A69}"/>
                </a:ext>
              </a:extLst>
            </p:cNvPr>
            <p:cNvSpPr txBox="1"/>
            <p:nvPr/>
          </p:nvSpPr>
          <p:spPr>
            <a:xfrm>
              <a:off x="9513736" y="6253020"/>
              <a:ext cx="707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[</a:t>
              </a:r>
              <a:r>
                <a:rPr lang="en-US" sz="1400" i="1" dirty="0"/>
                <a:t>µ</a:t>
              </a:r>
              <a:r>
                <a:rPr lang="en-US" sz="1400" dirty="0"/>
                <a:t>A]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638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38137" y="1828800"/>
            <a:ext cx="11078349" cy="463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03354"/>
              </p:ext>
            </p:extLst>
          </p:nvPr>
        </p:nvGraphicFramePr>
        <p:xfrm>
          <a:off x="6517718" y="882164"/>
          <a:ext cx="5536145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Intensity (always polarized)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10 </a:t>
                      </a:r>
                      <a:r>
                        <a:rPr lang="en-US" sz="1400" i="0" dirty="0" err="1">
                          <a:solidFill>
                            <a:schemeClr val="bg1"/>
                          </a:solidFill>
                        </a:rPr>
                        <a:t>pA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 to 150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98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FABD-919C-A4A2-3B8F-BF470A7D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Imperfect Vacuum = Ion Bombardment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7EF2E-C1FF-FB6B-94B6-3F763202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9E819-AC28-B708-D9DD-4B777B35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6" name="Fig1a-movie.avi">
            <a:hlinkClick r:id="" action="ppaction://media"/>
            <a:extLst>
              <a:ext uri="{FF2B5EF4-FFF2-40B4-BE49-F238E27FC236}">
                <a16:creationId xmlns:a16="http://schemas.microsoft.com/office/drawing/2014/main" id="{BAA3CF90-B5A9-E3EF-BF0F-DF0DB2542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92" y="1461584"/>
            <a:ext cx="6096000" cy="4572000"/>
          </a:xfrm>
          <a:prstGeom prst="rect">
            <a:avLst/>
          </a:prstGeom>
        </p:spPr>
      </p:pic>
      <p:pic>
        <p:nvPicPr>
          <p:cNvPr id="7" name="Picture 6" descr="hv_ion_create">
            <a:extLst>
              <a:ext uri="{FF2B5EF4-FFF2-40B4-BE49-F238E27FC236}">
                <a16:creationId xmlns:a16="http://schemas.microsoft.com/office/drawing/2014/main" id="{38B8760A-759D-BB6D-19D8-7C65E1B6B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360"/>
          <a:stretch/>
        </p:blipFill>
        <p:spPr bwMode="auto">
          <a:xfrm>
            <a:off x="7785588" y="1077002"/>
            <a:ext cx="3439584" cy="18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73459861-E065-9D13-3AA4-9381BC894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05" y="3330468"/>
            <a:ext cx="3275350" cy="2874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68329E-C0D8-07E1-2B63-E8F6DC17883A}"/>
              </a:ext>
            </a:extLst>
          </p:cNvPr>
          <p:cNvSpPr txBox="1"/>
          <p:nvPr/>
        </p:nvSpPr>
        <p:spPr>
          <a:xfrm>
            <a:off x="9358268" y="3330468"/>
            <a:ext cx="178478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indent="-176213" algn="ctr"/>
            <a:r>
              <a:rPr lang="en-US" sz="1050" dirty="0">
                <a:latin typeface="Century Gothic" panose="020B0502020202020204" pitchFamily="34" charset="0"/>
              </a:rPr>
              <a:t>Active area = 5mm</a:t>
            </a:r>
          </a:p>
          <a:p>
            <a:pPr marL="176213" indent="-176213" algn="ctr"/>
            <a:r>
              <a:rPr lang="en-US" sz="1050" dirty="0">
                <a:latin typeface="Century Gothic" panose="020B0502020202020204" pitchFamily="34" charset="0"/>
              </a:rPr>
              <a:t>Laser spot = 0.5mm dia.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700073-C08F-DF95-4FEA-2AAEE57FD918}"/>
              </a:ext>
            </a:extLst>
          </p:cNvPr>
          <p:cNvSpPr txBox="1">
            <a:spLocks/>
          </p:cNvSpPr>
          <p:nvPr/>
        </p:nvSpPr>
        <p:spPr>
          <a:xfrm>
            <a:off x="323605" y="904292"/>
            <a:ext cx="4795536" cy="9373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Ion bombardment – notice characteristic “trench” from laser spot to electrostatic center of photocathode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03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A9E1-CC64-284D-8B84-8CB2816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ion generation and bombardment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9CC78-1E57-5A41-8D37-C4C08634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A5408-0848-E443-80C6-9812802C77E8}"/>
              </a:ext>
            </a:extLst>
          </p:cNvPr>
          <p:cNvSpPr/>
          <p:nvPr/>
        </p:nvSpPr>
        <p:spPr>
          <a:xfrm>
            <a:off x="181000" y="887349"/>
            <a:ext cx="5367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GPT custom element </a:t>
            </a:r>
            <a:r>
              <a:rPr lang="en-US" b="1" i="1" dirty="0"/>
              <a:t>IONATOR</a:t>
            </a:r>
            <a:r>
              <a:rPr lang="en-US" dirty="0"/>
              <a:t> simulates electron-impact ionization of residual beam line gasses and tracks outgoing particles.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75558-F737-1E40-ABC9-D39B09FA9CF8}"/>
              </a:ext>
            </a:extLst>
          </p:cNvPr>
          <p:cNvSpPr txBox="1"/>
          <p:nvPr/>
        </p:nvSpPr>
        <p:spPr>
          <a:xfrm>
            <a:off x="1968901" y="3701727"/>
            <a:ext cx="275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PhD work of Josh </a:t>
            </a:r>
            <a:r>
              <a:rPr lang="en-US" dirty="0" err="1"/>
              <a:t>Yoskowitz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40B8EF-3EE3-544C-98DB-33ED170F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21" y="1807414"/>
            <a:ext cx="5341779" cy="18612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B24D42-A8BF-F449-BA71-D5EBE8C923D3}"/>
              </a:ext>
            </a:extLst>
          </p:cNvPr>
          <p:cNvSpPr txBox="1"/>
          <p:nvPr/>
        </p:nvSpPr>
        <p:spPr>
          <a:xfrm>
            <a:off x="4792374" y="1714717"/>
            <a:ext cx="106054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Times" pitchFamily="2" charset="0"/>
              </a:rPr>
              <a:t>e- beam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2" charset="0"/>
              </a:rPr>
              <a:t>ions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Times" pitchFamily="2" charset="0"/>
              </a:rPr>
              <a:t>ejected e-</a:t>
            </a:r>
          </a:p>
          <a:p>
            <a:pPr algn="ctr"/>
            <a:r>
              <a:rPr lang="en-US" sz="1400" b="1" dirty="0">
                <a:solidFill>
                  <a:srgbClr val="E19C23"/>
                </a:solidFill>
                <a:latin typeface="Times" pitchFamily="2" charset="0"/>
              </a:rPr>
              <a:t>scattered e-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88957-F873-1D4E-96D6-B3053C569034}"/>
              </a:ext>
            </a:extLst>
          </p:cNvPr>
          <p:cNvSpPr txBox="1"/>
          <p:nvPr/>
        </p:nvSpPr>
        <p:spPr>
          <a:xfrm>
            <a:off x="953621" y="2014621"/>
            <a:ext cx="2170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Simulation of biased anode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504B9B-5966-FD4C-8227-1A9533588BE7}"/>
              </a:ext>
            </a:extLst>
          </p:cNvPr>
          <p:cNvCxnSpPr/>
          <p:nvPr/>
        </p:nvCxnSpPr>
        <p:spPr>
          <a:xfrm flipV="1">
            <a:off x="1091821" y="2281454"/>
            <a:ext cx="0" cy="980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E7993B4-5FCF-0DBE-7781-567B1BB6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CAC97D-5B5B-9F82-0675-408129B59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191" y="953119"/>
            <a:ext cx="4132805" cy="4194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98DDD3-45A2-AF63-F657-B6BA6053EDEE}"/>
              </a:ext>
            </a:extLst>
          </p:cNvPr>
          <p:cNvSpPr txBox="1"/>
          <p:nvPr/>
        </p:nvSpPr>
        <p:spPr>
          <a:xfrm>
            <a:off x="9285027" y="0"/>
            <a:ext cx="29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PhD work of J. </a:t>
            </a:r>
            <a:r>
              <a:rPr lang="en-US" dirty="0" err="1">
                <a:solidFill>
                  <a:srgbClr val="FF0000"/>
                </a:solidFill>
              </a:rPr>
              <a:t>Yoskowitz</a:t>
            </a:r>
            <a:r>
              <a:rPr lang="en-US" dirty="0">
                <a:solidFill>
                  <a:srgbClr val="FF0000"/>
                </a:solidFill>
              </a:rPr>
              <a:t> in preparation for PR-AB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884E03-D3EB-E2FA-5D85-5EC03F77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890" y="4287826"/>
            <a:ext cx="3158340" cy="17771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33F9A9-1EDB-F8BD-9E28-6C66EB003D15}"/>
              </a:ext>
            </a:extLst>
          </p:cNvPr>
          <p:cNvSpPr txBox="1"/>
          <p:nvPr/>
        </p:nvSpPr>
        <p:spPr>
          <a:xfrm>
            <a:off x="7541103" y="5404740"/>
            <a:ext cx="40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 a &gt;400 C lifetime we could operate at </a:t>
            </a:r>
            <a:r>
              <a:rPr lang="en-US" sz="2000" b="1" dirty="0">
                <a:solidFill>
                  <a:srgbClr val="FF0000"/>
                </a:solidFill>
              </a:rPr>
              <a:t>1 mA for almost 1 week</a:t>
            </a:r>
          </a:p>
        </p:txBody>
      </p:sp>
    </p:spTree>
    <p:extLst>
      <p:ext uri="{BB962C8B-B14F-4D97-AF65-F5344CB8AC3E}">
        <p14:creationId xmlns:p14="http://schemas.microsoft.com/office/powerpoint/2010/main" val="340483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E131-88D3-F838-B7F6-BED7005C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electron source performance by factor of 100 – 1000…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2B9BF-13BF-D18E-2A01-22EAEDD1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E4E19-F5D6-5A3E-506B-A5725DA9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A0B73-0BD3-146C-60F1-999BCBE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3F61E9-7C18-4C61-1206-91A40FE3D79F}"/>
              </a:ext>
            </a:extLst>
          </p:cNvPr>
          <p:cNvSpPr txBox="1"/>
          <p:nvPr/>
        </p:nvSpPr>
        <p:spPr>
          <a:xfrm>
            <a:off x="128355" y="1153005"/>
            <a:ext cx="5332675" cy="4500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Polarized Positron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(see Sami’s talk on Positron collection design for CEBAF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envisions a polarized e- driven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PEPPo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Injector, for generating e+ beams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polarization &gt;60% and current &gt;100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Because overall efficiency is small, the polarized electron source must provide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 to 10 mA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(continuous wave, RF frequency of 1497 MHz)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 to satisfy experimental program, we need polarized electron source to operate without interruption for at least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weeks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Coulombs delivered in 2 weeks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≈ 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to 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New gun must be better than CEBAF by a factor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100 – 1000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i.e., factor of current increase multiplied by factor of charge (lifetime) increase </a:t>
            </a: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829790A-5E64-69B9-99FD-79ACAF23BF10}"/>
              </a:ext>
            </a:extLst>
          </p:cNvPr>
          <p:cNvSpPr/>
          <p:nvPr/>
        </p:nvSpPr>
        <p:spPr>
          <a:xfrm flipV="1">
            <a:off x="9379131" y="1430609"/>
            <a:ext cx="2309889" cy="1654623"/>
          </a:xfrm>
          <a:prstGeom prst="rtTriangle">
            <a:avLst/>
          </a:prstGeom>
          <a:solidFill>
            <a:srgbClr val="020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0E6738-8A6E-5D19-800F-6FAC2922B821}"/>
              </a:ext>
            </a:extLst>
          </p:cNvPr>
          <p:cNvSpPr txBox="1"/>
          <p:nvPr/>
        </p:nvSpPr>
        <p:spPr>
          <a:xfrm>
            <a:off x="9682503" y="1821019"/>
            <a:ext cx="97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Ce+BAF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DDD6A8-BBBD-B48A-0B04-E3F5B0AC946D}"/>
              </a:ext>
            </a:extLst>
          </p:cNvPr>
          <p:cNvSpPr/>
          <p:nvPr/>
        </p:nvSpPr>
        <p:spPr>
          <a:xfrm>
            <a:off x="9257211" y="386900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57EE8-0D3B-7BA4-AF50-09CA89F9C7C1}"/>
              </a:ext>
            </a:extLst>
          </p:cNvPr>
          <p:cNvSpPr/>
          <p:nvPr/>
        </p:nvSpPr>
        <p:spPr>
          <a:xfrm>
            <a:off x="6910250" y="4333658"/>
            <a:ext cx="657498" cy="2842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CEBAF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AD8820-5289-A416-EA3C-EB3BF944053B}"/>
              </a:ext>
            </a:extLst>
          </p:cNvPr>
          <p:cNvSpPr/>
          <p:nvPr/>
        </p:nvSpPr>
        <p:spPr>
          <a:xfrm>
            <a:off x="7326089" y="363106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962D70-5403-4E5A-F75A-2ECAE30AD62D}"/>
              </a:ext>
            </a:extLst>
          </p:cNvPr>
          <p:cNvCxnSpPr>
            <a:cxnSpLocks/>
          </p:cNvCxnSpPr>
          <p:nvPr/>
        </p:nvCxnSpPr>
        <p:spPr>
          <a:xfrm flipV="1">
            <a:off x="7654834" y="4003993"/>
            <a:ext cx="1524000" cy="43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841863-4545-936C-71C2-51DAC10D663F}"/>
              </a:ext>
            </a:extLst>
          </p:cNvPr>
          <p:cNvCxnSpPr>
            <a:cxnSpLocks/>
          </p:cNvCxnSpPr>
          <p:nvPr/>
        </p:nvCxnSpPr>
        <p:spPr>
          <a:xfrm flipV="1">
            <a:off x="7273836" y="3977866"/>
            <a:ext cx="95794" cy="259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60D5E99-8495-9607-5717-A872BAB4AA23}"/>
              </a:ext>
            </a:extLst>
          </p:cNvPr>
          <p:cNvSpPr txBox="1"/>
          <p:nvPr/>
        </p:nvSpPr>
        <p:spPr>
          <a:xfrm rot="20835958">
            <a:off x="9089819" y="4095875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”laser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195608-26B2-8268-AFA8-130AD6176DDA}"/>
              </a:ext>
            </a:extLst>
          </p:cNvPr>
          <p:cNvSpPr txBox="1"/>
          <p:nvPr/>
        </p:nvSpPr>
        <p:spPr>
          <a:xfrm rot="20548123">
            <a:off x="6990370" y="3237901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”bias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24083D-18B3-A236-EDFD-43672D12A551}"/>
              </a:ext>
            </a:extLst>
          </p:cNvPr>
          <p:cNvSpPr txBox="1"/>
          <p:nvPr/>
        </p:nvSpPr>
        <p:spPr>
          <a:xfrm>
            <a:off x="7129479" y="848346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“used”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weeks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vs. gun current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A8FFD00-7D15-7C7C-E776-8F3F62F46531}"/>
              </a:ext>
            </a:extLst>
          </p:cNvPr>
          <p:cNvCxnSpPr>
            <a:cxnSpLocks/>
          </p:cNvCxnSpPr>
          <p:nvPr/>
        </p:nvCxnSpPr>
        <p:spPr>
          <a:xfrm flipV="1">
            <a:off x="9382736" y="3022235"/>
            <a:ext cx="187984" cy="7599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47263F-67F9-DF4B-578C-901A313313CB}"/>
              </a:ext>
            </a:extLst>
          </p:cNvPr>
          <p:cNvCxnSpPr>
            <a:cxnSpLocks/>
          </p:cNvCxnSpPr>
          <p:nvPr/>
        </p:nvCxnSpPr>
        <p:spPr>
          <a:xfrm flipV="1">
            <a:off x="7558326" y="2710769"/>
            <a:ext cx="1725011" cy="8756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6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E9AD-FEBC-3545-8ABB-035880B9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PES: reducing ion surface density to increase lifetime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F9303-4690-C64E-BEA6-6CE18464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F4884-C352-2549-BE4C-DB114CF2617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0" y="1252330"/>
            <a:ext cx="5501273" cy="2062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DDD12-BBD8-404D-A731-814E853A3424}"/>
              </a:ext>
            </a:extLst>
          </p:cNvPr>
          <p:cNvSpPr/>
          <p:nvPr/>
        </p:nvSpPr>
        <p:spPr>
          <a:xfrm>
            <a:off x="6696997" y="1090483"/>
            <a:ext cx="4777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J.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Grames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400" i="1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et al., 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Phys. Rev. ST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Accel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. Beams 14 043501 (2011)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47561F-88F2-C840-A3F2-0571868B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2"/>
          <a:stretch/>
        </p:blipFill>
        <p:spPr bwMode="auto">
          <a:xfrm>
            <a:off x="1423606" y="2378100"/>
            <a:ext cx="3652422" cy="374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F53DF-C27C-0F47-9BB8-1CBCD3E1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0" y="3596428"/>
            <a:ext cx="5797605" cy="280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51EFD-A291-FC46-BA8E-67AAB49437F4}"/>
              </a:ext>
            </a:extLst>
          </p:cNvPr>
          <p:cNvSpPr txBox="1"/>
          <p:nvPr/>
        </p:nvSpPr>
        <p:spPr>
          <a:xfrm>
            <a:off x="6958844" y="156010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Bulk 532nm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86153-24A4-F34F-B954-D315AF83E49B}"/>
              </a:ext>
            </a:extLst>
          </p:cNvPr>
          <p:cNvSpPr txBox="1"/>
          <p:nvPr/>
        </p:nvSpPr>
        <p:spPr>
          <a:xfrm>
            <a:off x="6891110" y="5539439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GaAs/</a:t>
            </a:r>
            <a:r>
              <a:rPr lang="en-US" sz="1200" dirty="0" err="1"/>
              <a:t>GaAsP</a:t>
            </a:r>
            <a:r>
              <a:rPr lang="en-US" sz="1200" dirty="0"/>
              <a:t> 780nm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D364836-C5AD-7341-BA75-B59E9489CEB0}"/>
              </a:ext>
            </a:extLst>
          </p:cNvPr>
          <p:cNvSpPr/>
          <p:nvPr/>
        </p:nvSpPr>
        <p:spPr>
          <a:xfrm>
            <a:off x="5361269" y="973160"/>
            <a:ext cx="1244600" cy="5317067"/>
          </a:xfrm>
          <a:prstGeom prst="leftBrace">
            <a:avLst>
              <a:gd name="adj1" fmla="val 2732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658B1-4737-434A-81A2-717E0E584AF4}"/>
              </a:ext>
            </a:extLst>
          </p:cNvPr>
          <p:cNvSpPr txBox="1"/>
          <p:nvPr/>
        </p:nvSpPr>
        <p:spPr>
          <a:xfrm>
            <a:off x="54773" y="1201344"/>
            <a:ext cx="561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Increasing laser beam size at photocathode has increased charge lifetime…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52E444-FCE9-AF03-7DCC-68AD44AD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54631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9787D-A7BA-344A-8AB7-104F60BC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7F3EF0-5CF9-9047-A469-99BC59C1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490659"/>
            <a:ext cx="8088658" cy="3931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52AFE0-E50F-9C44-89CB-EE139A6D7861}"/>
              </a:ext>
            </a:extLst>
          </p:cNvPr>
          <p:cNvSpPr txBox="1"/>
          <p:nvPr/>
        </p:nvSpPr>
        <p:spPr>
          <a:xfrm>
            <a:off x="5108896" y="1669933"/>
            <a:ext cx="61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242D33-2702-DE40-A88F-FAA2C6C63896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6947E3-409E-B547-A1A8-AF6A5828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54E8F-408A-9E4C-8704-0D2D7EAF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A690E5-6473-D54A-9781-74CEB2FCC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3D864E-C51C-CB48-A173-B2FCE3C0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0C4A115-A2B7-F143-8548-11400A55F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1" y="1770806"/>
            <a:ext cx="3787260" cy="1637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10F9C-C80B-764A-BEDC-1D0936D667D1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47BFF1-8093-C04A-8789-12459BFBBDE6}"/>
              </a:ext>
            </a:extLst>
          </p:cNvPr>
          <p:cNvCxnSpPr>
            <a:cxnSpLocks/>
          </p:cNvCxnSpPr>
          <p:nvPr/>
        </p:nvCxnSpPr>
        <p:spPr>
          <a:xfrm flipV="1">
            <a:off x="4555375" y="3929512"/>
            <a:ext cx="2090752" cy="2166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E5AF1C-E6DC-DF44-8107-5CE91EF58F92}"/>
              </a:ext>
            </a:extLst>
          </p:cNvPr>
          <p:cNvSpPr txBox="1"/>
          <p:nvPr/>
        </p:nvSpPr>
        <p:spPr>
          <a:xfrm rot="18867493">
            <a:off x="4488043" y="4784016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2B6DB-2E81-F346-AB3B-7A1032A75E69}"/>
              </a:ext>
            </a:extLst>
          </p:cNvPr>
          <p:cNvSpPr txBox="1"/>
          <p:nvPr/>
        </p:nvSpPr>
        <p:spPr>
          <a:xfrm>
            <a:off x="4825479" y="3204841"/>
            <a:ext cx="256287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Measurements were performed without anode biasing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91075D-DDB3-DF4B-A9EE-C7F7BAA6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charge lifetime at milliamp current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58B719-B671-5740-86DE-FDD9C2A75048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Results from PSTP’17 suggests increasing laser spot size is viable to exceed &gt;500 C lifetime; however we need to build another gun to test this assertion.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F1136C0-D36D-B1E5-A68F-324FD2A0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170556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2A17-A326-9342-A8BE-50DD0001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a mA polarized gun for e</a:t>
            </a:r>
            <a:r>
              <a:rPr lang="en-US" baseline="30000" dirty="0"/>
              <a:t>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091D-6404-604F-BEEE-111100AB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6EF915-2141-1C40-B630-A93C3ADA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863408" cy="72950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We will combine our lessons learned and experience with the Magnetized 4mA/300 kV gun and new Polarized CEBAF 200 kV gun to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build a new third gun optimized for positron generation</a:t>
            </a: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93CAB-471D-364B-8948-BA34BD3E5F01}"/>
              </a:ext>
            </a:extLst>
          </p:cNvPr>
          <p:cNvSpPr txBox="1"/>
          <p:nvPr/>
        </p:nvSpPr>
        <p:spPr>
          <a:xfrm>
            <a:off x="411437" y="1610879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300 kV Magnetized Beam Electron Source (</a:t>
            </a:r>
            <a:r>
              <a:rPr lang="en-US" sz="2000" dirty="0" err="1"/>
              <a:t>CsKSb</a:t>
            </a:r>
            <a:r>
              <a:rPr lang="en-US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B26BC-5718-3949-981A-A2728DF38F10}"/>
              </a:ext>
            </a:extLst>
          </p:cNvPr>
          <p:cNvSpPr txBox="1"/>
          <p:nvPr/>
        </p:nvSpPr>
        <p:spPr>
          <a:xfrm>
            <a:off x="309974" y="5215703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CE279-3CF9-D346-90D5-DA75AA1B123C}"/>
              </a:ext>
            </a:extLst>
          </p:cNvPr>
          <p:cNvSpPr/>
          <p:nvPr/>
        </p:nvSpPr>
        <p:spPr>
          <a:xfrm>
            <a:off x="1172517" y="5554257"/>
            <a:ext cx="42419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err="1"/>
              <a:t>keV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97A36-60B7-D24B-AFE9-C6FD1F3F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5" y="2096080"/>
            <a:ext cx="5234424" cy="3119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72502-4C8A-C046-85C9-800F0D01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74" y="1856763"/>
            <a:ext cx="3867515" cy="40373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CCF6AD-35C6-3442-AB0C-C985C9B7447B}"/>
              </a:ext>
            </a:extLst>
          </p:cNvPr>
          <p:cNvSpPr/>
          <p:nvPr/>
        </p:nvSpPr>
        <p:spPr>
          <a:xfrm>
            <a:off x="6673416" y="5743903"/>
            <a:ext cx="5024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Operate at &gt;200 kV without field emission</a:t>
            </a:r>
          </a:p>
          <a:p>
            <a:r>
              <a:rPr lang="en-US" sz="1400" dirty="0"/>
              <a:t>HV conditioning &gt;350 kV (uses R30 inverted ceramic insulator)</a:t>
            </a:r>
          </a:p>
          <a:p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3812D-E7AA-A24B-B040-7E8E405C9833}"/>
              </a:ext>
            </a:extLst>
          </p:cNvPr>
          <p:cNvSpPr txBox="1"/>
          <p:nvPr/>
        </p:nvSpPr>
        <p:spPr>
          <a:xfrm>
            <a:off x="6992914" y="1624971"/>
            <a:ext cx="465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CEBAF 200 KV Polarized Gun (GaAs/</a:t>
            </a:r>
            <a:r>
              <a:rPr lang="en-US" sz="2000" dirty="0" err="1"/>
              <a:t>GaAsP</a:t>
            </a:r>
            <a:r>
              <a:rPr lang="en-US" sz="2000" dirty="0"/>
              <a:t>)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395FF3EE-9D8F-5545-AC5E-3D221BB1F8A8}"/>
              </a:ext>
            </a:extLst>
          </p:cNvPr>
          <p:cNvSpPr/>
          <p:nvPr/>
        </p:nvSpPr>
        <p:spPr>
          <a:xfrm>
            <a:off x="6196084" y="3289110"/>
            <a:ext cx="518276" cy="532263"/>
          </a:xfrm>
          <a:prstGeom prst="plus">
            <a:avLst>
              <a:gd name="adj" fmla="val 3816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E9A0F1-1103-6E9A-9DBA-AF6F5B1D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338597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8E3E-AC1B-412A-BD2D-588FA324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“Tricks” used to improve lifetime, to “get around” ion bombardment…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84C19-6776-2E11-3C0A-1D13540B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3AA3-26FC-485D-BCE9-ACA1C2F7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59231C-CCD6-A9D9-53C7-516FC04C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99" y="901352"/>
            <a:ext cx="5156545" cy="4550297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dirty="0"/>
              <a:t>No short focal length elements near the photogun – these introduce beam loss and even small amounts are bad</a:t>
            </a:r>
          </a:p>
          <a:p>
            <a:pPr marL="285750" indent="-285750"/>
            <a:r>
              <a:rPr lang="en-US" sz="2000" dirty="0"/>
              <a:t>Reduce the active area of photocathode</a:t>
            </a:r>
          </a:p>
          <a:p>
            <a:pPr marL="285750" indent="-285750"/>
            <a:r>
              <a:rPr lang="en-US" sz="2000" dirty="0"/>
              <a:t>Off-axis illumination with laser</a:t>
            </a:r>
          </a:p>
          <a:p>
            <a:pPr marL="285750" indent="-285750"/>
            <a:r>
              <a:rPr lang="en-US" sz="2000" dirty="0"/>
              <a:t>Large laser beam </a:t>
            </a:r>
          </a:p>
          <a:p>
            <a:pPr marL="285750" indent="-285750"/>
            <a:r>
              <a:rPr lang="en-US" sz="2000" dirty="0"/>
              <a:t>Biased anode</a:t>
            </a:r>
          </a:p>
          <a:p>
            <a:pPr marL="285750" indent="-285750"/>
            <a:r>
              <a:rPr lang="en-US" sz="2000" dirty="0"/>
              <a:t>Operate at higher bias voltage?</a:t>
            </a:r>
          </a:p>
          <a:p>
            <a:pPr marL="285750" indent="-285750"/>
            <a:r>
              <a:rPr lang="en-US" sz="2000" dirty="0"/>
              <a:t>Black interior surface to minimize scattered light and unwanted photoemission?</a:t>
            </a:r>
          </a:p>
          <a:p>
            <a:r>
              <a:rPr lang="en-US" sz="2000" b="1" i="1" dirty="0"/>
              <a:t>Sadly, we’re run out of tricks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71EF92-476B-DB44-54F2-054EDFAC0D85}"/>
              </a:ext>
            </a:extLst>
          </p:cNvPr>
          <p:cNvSpPr/>
          <p:nvPr/>
        </p:nvSpPr>
        <p:spPr>
          <a:xfrm>
            <a:off x="740403" y="5624972"/>
            <a:ext cx="103410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J. </a:t>
            </a:r>
            <a:r>
              <a:rPr lang="en-US" sz="1500" dirty="0" err="1"/>
              <a:t>Grames</a:t>
            </a:r>
            <a:r>
              <a:rPr lang="en-US" sz="1500" dirty="0"/>
              <a:t>, R. Suleiman, P. A. Adderley, J. Clark, J. </a:t>
            </a:r>
            <a:r>
              <a:rPr lang="en-US" sz="1500" dirty="0" err="1"/>
              <a:t>Hansknecht</a:t>
            </a:r>
            <a:r>
              <a:rPr lang="en-US" sz="1500" dirty="0"/>
              <a:t>, D. </a:t>
            </a:r>
            <a:r>
              <a:rPr lang="en-US" sz="1500" dirty="0" err="1"/>
              <a:t>Machie</a:t>
            </a:r>
            <a:r>
              <a:rPr lang="en-US" sz="1500" dirty="0"/>
              <a:t>, M. Poelker, and M. L. Stutzman, "</a:t>
            </a:r>
            <a:r>
              <a:rPr lang="en-US" sz="1500" i="1" dirty="0"/>
              <a:t>Charge and </a:t>
            </a:r>
            <a:r>
              <a:rPr lang="en-US" sz="1500" i="1" dirty="0" err="1"/>
              <a:t>fluence</a:t>
            </a:r>
            <a:r>
              <a:rPr lang="en-US" sz="1500" i="1" dirty="0"/>
              <a:t> lifetime measurements of a DC high voltage GaAs </a:t>
            </a:r>
            <a:r>
              <a:rPr lang="en-US" sz="1500" i="1" dirty="0" err="1"/>
              <a:t>photogun</a:t>
            </a:r>
            <a:r>
              <a:rPr lang="en-US" sz="1500" i="1" dirty="0"/>
              <a:t> at high average current</a:t>
            </a:r>
            <a:r>
              <a:rPr lang="en-US" sz="1500" dirty="0"/>
              <a:t>", </a:t>
            </a:r>
            <a:r>
              <a:rPr lang="en-US" sz="1500" dirty="0">
                <a:hlinkClick r:id="rId2"/>
              </a:rPr>
              <a:t>Phys. Rev. ST </a:t>
            </a:r>
            <a:r>
              <a:rPr lang="en-US" sz="1500" dirty="0" err="1">
                <a:hlinkClick r:id="rId2"/>
              </a:rPr>
              <a:t>Accel</a:t>
            </a:r>
            <a:r>
              <a:rPr lang="en-US" sz="1500" dirty="0">
                <a:hlinkClick r:id="rId2"/>
              </a:rPr>
              <a:t>. Beams </a:t>
            </a:r>
            <a:r>
              <a:rPr lang="en-US" sz="1500" b="1" dirty="0">
                <a:hlinkClick r:id="rId2"/>
              </a:rPr>
              <a:t>14</a:t>
            </a:r>
            <a:r>
              <a:rPr lang="en-US" sz="1500" dirty="0">
                <a:hlinkClick r:id="rId2"/>
              </a:rPr>
              <a:t>, 043501 (2011)</a:t>
            </a:r>
            <a:endParaRPr lang="en-US" sz="1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BF93E-DD61-CF51-9BBF-4576CD9C5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11" y="828426"/>
            <a:ext cx="2926080" cy="1984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227F2-373F-48F1-B151-3B9A64F59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"/>
          <a:stretch/>
        </p:blipFill>
        <p:spPr>
          <a:xfrm>
            <a:off x="6011934" y="2812780"/>
            <a:ext cx="3209441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AF055-A513-407C-791F-B6EF3920A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274" y="3858300"/>
            <a:ext cx="2103120" cy="1183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4FAAD4-6B8D-693C-CB78-0211A752FB3D}"/>
              </a:ext>
            </a:extLst>
          </p:cNvPr>
          <p:cNvSpPr txBox="1"/>
          <p:nvPr/>
        </p:nvSpPr>
        <p:spPr>
          <a:xfrm>
            <a:off x="9441612" y="2783627"/>
            <a:ext cx="2661779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1200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12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1200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  <p:pic>
        <p:nvPicPr>
          <p:cNvPr id="12" name="Picture 11" descr="hv_ion_create">
            <a:extLst>
              <a:ext uri="{FF2B5EF4-FFF2-40B4-BE49-F238E27FC236}">
                <a16:creationId xmlns:a16="http://schemas.microsoft.com/office/drawing/2014/main" id="{D6BB389F-96B7-3858-B1B2-DCA08A921F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6360"/>
          <a:stretch/>
        </p:blipFill>
        <p:spPr bwMode="auto">
          <a:xfrm>
            <a:off x="5993181" y="989961"/>
            <a:ext cx="2743657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132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3FC5-880B-4412-806C-10563A15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Vacuum and Improve Lifetime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68CBE-B4FF-8945-9755-1624096C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0732-E113-E60F-4130-AB4ED5D1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687FF0-C8A7-DF11-447D-71A10A32E01E}"/>
              </a:ext>
            </a:extLst>
          </p:cNvPr>
          <p:cNvGrpSpPr/>
          <p:nvPr/>
        </p:nvGrpSpPr>
        <p:grpSpPr>
          <a:xfrm>
            <a:off x="591878" y="993939"/>
            <a:ext cx="6336158" cy="984400"/>
            <a:chOff x="706999" y="1471713"/>
            <a:chExt cx="6336158" cy="98440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3B77A41-1D76-DD63-28C6-0C430FD25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4451" y="1471713"/>
              <a:ext cx="3344602" cy="921378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D8648D-2427-CD3A-745E-F7273823A20C}"/>
                </a:ext>
              </a:extLst>
            </p:cNvPr>
            <p:cNvSpPr txBox="1"/>
            <p:nvPr/>
          </p:nvSpPr>
          <p:spPr>
            <a:xfrm>
              <a:off x="706999" y="2117559"/>
              <a:ext cx="6336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Q= gas load, q= outgassing rate, A = surface area, S = pump speed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A34E2B-B04B-FD62-CFE1-13C75589D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2190752"/>
            <a:ext cx="6842194" cy="3735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Strategy: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Reduce Gas Load, Increase the Pump Speed</a:t>
            </a:r>
          </a:p>
          <a:p>
            <a:r>
              <a:rPr lang="en-US" sz="2000" dirty="0"/>
              <a:t>Baked gun, baked beamline, no leaks</a:t>
            </a:r>
          </a:p>
          <a:p>
            <a:r>
              <a:rPr lang="en-US" sz="2000" dirty="0"/>
              <a:t>Perform vacuum “dirty work” inside the preparation chamber, i.e., heat and activate the photocathode</a:t>
            </a:r>
          </a:p>
          <a:p>
            <a:r>
              <a:rPr lang="en-US" sz="2000" dirty="0"/>
              <a:t>Degas all vacuum components at 400 °C to reduce outgassing rate</a:t>
            </a:r>
          </a:p>
          <a:p>
            <a:r>
              <a:rPr lang="en-US" sz="2000" dirty="0"/>
              <a:t>Minimize the surface area of our chamber by adopting inverted insulator geometry</a:t>
            </a:r>
          </a:p>
          <a:p>
            <a:r>
              <a:rPr lang="en-US" sz="2000" dirty="0"/>
              <a:t>Lots of H</a:t>
            </a:r>
            <a:r>
              <a:rPr lang="en-US" sz="2000" baseline="-25000" dirty="0"/>
              <a:t>2</a:t>
            </a:r>
            <a:r>
              <a:rPr lang="en-US" sz="2000" dirty="0"/>
              <a:t> pumping - non-evaporable getter pumps.  Plus a small ion pump for other gas (methane, argon, helium)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C794B-125E-5105-045A-360213DC6474}"/>
              </a:ext>
            </a:extLst>
          </p:cNvPr>
          <p:cNvGrpSpPr>
            <a:grpSpLocks noChangeAspect="1"/>
          </p:cNvGrpSpPr>
          <p:nvPr/>
        </p:nvGrpSpPr>
        <p:grpSpPr>
          <a:xfrm>
            <a:off x="9998585" y="1468038"/>
            <a:ext cx="1712011" cy="1828800"/>
            <a:chOff x="5410200" y="956303"/>
            <a:chExt cx="3585148" cy="382971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CB2AE27-F57D-4A65-EFBB-BF4B8A417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AE902B-D0BF-09B1-6A9E-65D9A6BDB6DA}"/>
                </a:ext>
              </a:extLst>
            </p:cNvPr>
            <p:cNvGrpSpPr/>
            <p:nvPr/>
          </p:nvGrpSpPr>
          <p:grpSpPr>
            <a:xfrm>
              <a:off x="6599484" y="956303"/>
              <a:ext cx="1804425" cy="1024456"/>
              <a:chOff x="6599484" y="956303"/>
              <a:chExt cx="1804425" cy="102445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239ED-06DC-F82F-C6A2-4D652702AEFD}"/>
                  </a:ext>
                </a:extLst>
              </p:cNvPr>
              <p:cNvSpPr txBox="1"/>
              <p:nvPr/>
            </p:nvSpPr>
            <p:spPr>
              <a:xfrm>
                <a:off x="6599484" y="956303"/>
                <a:ext cx="1804425" cy="4826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15F8832-F533-9468-B781-B924BA6137DF}"/>
                  </a:ext>
                </a:extLst>
              </p:cNvPr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8F0DB77-2729-79E4-156F-A599020172F8}"/>
                  </a:ext>
                </a:extLst>
              </p:cNvPr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0F0110A-1CB8-FE27-ED92-F9D92C12FC44}"/>
                  </a:ext>
                </a:extLst>
              </p:cNvPr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C549259-2A0A-448E-650D-E43D5F895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09"/>
          <a:stretch/>
        </p:blipFill>
        <p:spPr>
          <a:xfrm>
            <a:off x="10679593" y="3316194"/>
            <a:ext cx="1018136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2D65C1-A38A-96AF-D294-1CCD74F76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815" y="3316194"/>
            <a:ext cx="3068554" cy="1828800"/>
          </a:xfrm>
          <a:prstGeom prst="rect">
            <a:avLst/>
          </a:prstGeom>
        </p:spPr>
      </p:pic>
      <p:pic>
        <p:nvPicPr>
          <p:cNvPr id="19" name="Picture 22" descr="C:\Documents and Settings\poelker\My Documents\My Pictures\inverted gun\DSCF0019.JPG">
            <a:extLst>
              <a:ext uri="{FF2B5EF4-FFF2-40B4-BE49-F238E27FC236}">
                <a16:creationId xmlns:a16="http://schemas.microsoft.com/office/drawing/2014/main" id="{EC6542BE-5DCF-992C-5AF8-DA90A4E0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041" y="1468038"/>
            <a:ext cx="2438401" cy="182880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E4A6F-A156-04BE-5387-8217D6B39521}"/>
              </a:ext>
            </a:extLst>
          </p:cNvPr>
          <p:cNvSpPr txBox="1"/>
          <p:nvPr/>
        </p:nvSpPr>
        <p:spPr>
          <a:xfrm>
            <a:off x="7520025" y="5164348"/>
            <a:ext cx="4190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C. Hernandez-Garcia </a:t>
            </a:r>
            <a:r>
              <a:rPr lang="en-US" sz="1100" i="1" dirty="0"/>
              <a:t>et al., </a:t>
            </a:r>
            <a:r>
              <a:rPr lang="en-US" sz="1100" dirty="0"/>
              <a:t>Phys. Rev. Accel. Beams </a:t>
            </a:r>
            <a:r>
              <a:rPr lang="en-US" sz="1100" b="1" dirty="0"/>
              <a:t>22</a:t>
            </a:r>
            <a:r>
              <a:rPr lang="en-US" sz="1100" dirty="0"/>
              <a:t>, 113401 (2019)</a:t>
            </a:r>
          </a:p>
        </p:txBody>
      </p:sp>
    </p:spTree>
    <p:extLst>
      <p:ext uri="{BB962C8B-B14F-4D97-AF65-F5344CB8AC3E}">
        <p14:creationId xmlns:p14="http://schemas.microsoft.com/office/powerpoint/2010/main" val="2616632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AFC1-844A-98AB-6745-3D9E03009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alternative, we must improve vacuum…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B386B-D023-9A9C-9CFF-AFD4184A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1DE58-88CB-BCB8-969D-4088EC51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26188C-99B9-0A74-9D98-CD3A1150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886408"/>
            <a:ext cx="11091672" cy="4354896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dirty="0"/>
              <a:t>Original gun (1990’s) used only an ion pump: 1x10</a:t>
            </a:r>
            <a:r>
              <a:rPr lang="en-US" sz="2000" baseline="30000" dirty="0"/>
              <a:t>-10</a:t>
            </a:r>
            <a:r>
              <a:rPr lang="en-US" sz="2000" dirty="0"/>
              <a:t> Torr</a:t>
            </a:r>
          </a:p>
          <a:p>
            <a:pPr marL="285750" indent="-285750"/>
            <a:r>
              <a:rPr lang="en-US" sz="2000" dirty="0"/>
              <a:t>NEG pumps (a CERN invention): 1x10</a:t>
            </a:r>
            <a:r>
              <a:rPr lang="en-US" sz="2000" baseline="30000" dirty="0"/>
              <a:t>-11 </a:t>
            </a:r>
            <a:r>
              <a:rPr lang="en-US" sz="2000" dirty="0" err="1"/>
              <a:t>Torr</a:t>
            </a:r>
            <a:endParaRPr lang="en-US" sz="2000" dirty="0"/>
          </a:p>
          <a:p>
            <a:pPr marL="285750" indent="-285750"/>
            <a:r>
              <a:rPr lang="en-US" sz="2000" dirty="0"/>
              <a:t>400 °C </a:t>
            </a:r>
            <a:r>
              <a:rPr lang="en-US" sz="2000" dirty="0" err="1"/>
              <a:t>bakeout</a:t>
            </a:r>
            <a:r>
              <a:rPr lang="en-US" sz="2000" dirty="0"/>
              <a:t> (LIGO/VIRGO): 1x10</a:t>
            </a:r>
            <a:r>
              <a:rPr lang="en-US" sz="2000" baseline="30000" dirty="0"/>
              <a:t>-12</a:t>
            </a:r>
            <a:r>
              <a:rPr lang="en-US" sz="2000" dirty="0"/>
              <a:t> </a:t>
            </a:r>
            <a:r>
              <a:rPr lang="en-US" sz="2000" dirty="0" err="1"/>
              <a:t>Torr</a:t>
            </a:r>
            <a:endParaRPr lang="en-US" sz="2000" dirty="0"/>
          </a:p>
          <a:p>
            <a:pPr marL="285750" indent="-285750"/>
            <a:r>
              <a:rPr lang="en-US" sz="2000" dirty="0"/>
              <a:t>Low carbon steel (Park</a:t>
            </a:r>
            <a:r>
              <a:rPr lang="en-US" sz="2000" baseline="30000" dirty="0"/>
              <a:t>*</a:t>
            </a:r>
            <a:r>
              <a:rPr lang="en-US" sz="2000" dirty="0"/>
              <a:t>, CERN, LIGO):  </a:t>
            </a:r>
            <a:r>
              <a:rPr lang="en-US" sz="2000" dirty="0">
                <a:solidFill>
                  <a:srgbClr val="FF0000"/>
                </a:solidFill>
              </a:rPr>
              <a:t>1x10</a:t>
            </a:r>
            <a:r>
              <a:rPr lang="en-US" sz="2000" baseline="30000" dirty="0">
                <a:solidFill>
                  <a:srgbClr val="FF0000"/>
                </a:solidFill>
              </a:rPr>
              <a:t>-14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Torr</a:t>
            </a:r>
            <a:r>
              <a:rPr lang="en-US" sz="2000" dirty="0">
                <a:solidFill>
                  <a:srgbClr val="FF0000"/>
                </a:solidFill>
              </a:rPr>
              <a:t> - 1x10</a:t>
            </a:r>
            <a:r>
              <a:rPr lang="en-US" sz="2000" baseline="30000" dirty="0">
                <a:solidFill>
                  <a:srgbClr val="FF0000"/>
                </a:solidFill>
              </a:rPr>
              <a:t>-15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Torr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/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Recently growing interest about low-carbon steel….</a:t>
            </a:r>
          </a:p>
          <a:p>
            <a:pPr marL="285750" indent="-285750"/>
            <a:r>
              <a:rPr lang="en-US" sz="2000" dirty="0"/>
              <a:t>Learned there’s likely a surface transformation that happens, ferrite transforming to magnetite, which could be good…faster pump down, lower temps and shorter bakeout time, black surface to reduce scattered light which reduces operating lifetime </a:t>
            </a:r>
          </a:p>
          <a:p>
            <a:pPr marL="285750" indent="-285750"/>
            <a:r>
              <a:rPr lang="en-US" sz="2000" dirty="0"/>
              <a:t>Team meets regularly with </a:t>
            </a:r>
            <a:r>
              <a:rPr lang="en-US" sz="2000" dirty="0" err="1"/>
              <a:t>Ranier</a:t>
            </a:r>
            <a:r>
              <a:rPr lang="en-US" sz="2000" dirty="0"/>
              <a:t> Wiess (MIT Nobel prize winner for LIGO) and his Caltech team, CERN Vacuum Group headed by Paulo </a:t>
            </a:r>
            <a:r>
              <a:rPr lang="en-US" sz="2000" dirty="0" err="1"/>
              <a:t>Chiggiato</a:t>
            </a:r>
            <a:r>
              <a:rPr lang="en-US" sz="2000" dirty="0"/>
              <a:t> (mentored by </a:t>
            </a:r>
            <a:r>
              <a:rPr lang="en-US" sz="2000" dirty="0" err="1"/>
              <a:t>Benvenuti</a:t>
            </a:r>
            <a:r>
              <a:rPr lang="en-US" sz="2000" dirty="0"/>
              <a:t>), Fred Dylla (former Associate Director for the </a:t>
            </a:r>
            <a:r>
              <a:rPr lang="en-US" sz="2000" dirty="0" err="1"/>
              <a:t>JLab</a:t>
            </a:r>
            <a:r>
              <a:rPr lang="en-US" sz="2000" dirty="0"/>
              <a:t> Free-Electron Laser) and Dennis Manos of W&amp;M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C3FD12-6683-01C6-D7FF-E06347F216D3}"/>
              </a:ext>
            </a:extLst>
          </p:cNvPr>
          <p:cNvSpPr/>
          <p:nvPr/>
        </p:nvSpPr>
        <p:spPr>
          <a:xfrm>
            <a:off x="8460187" y="6126480"/>
            <a:ext cx="3387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/>
              <a:t>*</a:t>
            </a:r>
            <a:r>
              <a:rPr lang="en-US" sz="1100" dirty="0"/>
              <a:t>C. D. Park, T. Ha, and B. Cho, JVST A </a:t>
            </a:r>
            <a:r>
              <a:rPr lang="en-US" sz="1100" b="1" dirty="0"/>
              <a:t>34</a:t>
            </a:r>
            <a:r>
              <a:rPr lang="en-US" sz="1100" dirty="0"/>
              <a:t>, 021601 (2016)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23F6A-FCFB-BCE4-A865-EC43039E9DC9}"/>
              </a:ext>
            </a:extLst>
          </p:cNvPr>
          <p:cNvSpPr txBox="1"/>
          <p:nvPr/>
        </p:nvSpPr>
        <p:spPr>
          <a:xfrm>
            <a:off x="9283907" y="43727"/>
            <a:ext cx="28609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of Md. Abdullah Mamun, M. </a:t>
            </a:r>
            <a:r>
              <a:rPr lang="en-US" dirty="0" err="1"/>
              <a:t>Poelker</a:t>
            </a:r>
            <a:r>
              <a:rPr lang="en-US" dirty="0"/>
              <a:t> and ODU student A. Al-</a:t>
            </a:r>
            <a:r>
              <a:rPr lang="en-US" dirty="0" err="1"/>
              <a:t>Allaq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32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F655-F2CE-C05C-FC48-C29EE8D2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4" y="155633"/>
            <a:ext cx="7780789" cy="48749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JLab’s</a:t>
            </a:r>
            <a:r>
              <a:rPr lang="en-US" dirty="0"/>
              <a:t> first measurements of hydrogen outgassing rate,</a:t>
            </a:r>
            <a:br>
              <a:rPr lang="en-US" dirty="0"/>
            </a:br>
            <a:r>
              <a:rPr lang="en-US" dirty="0"/>
              <a:t>AISI 1020 steel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44A4E-CD7A-3C7F-F715-D9F7A97C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6A379-5152-219F-1DCA-7C87F527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A278A-33A8-E58C-87D3-043A4BD4F9C9}"/>
              </a:ext>
            </a:extLst>
          </p:cNvPr>
          <p:cNvSpPr txBox="1"/>
          <p:nvPr/>
        </p:nvSpPr>
        <p:spPr>
          <a:xfrm>
            <a:off x="3115261" y="3838742"/>
            <a:ext cx="6071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year long data taking during the COVID-19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E1CC9C-4DC3-6F3A-AA18-CF2BBA07A466}"/>
              </a:ext>
            </a:extLst>
          </p:cNvPr>
          <p:cNvGrpSpPr>
            <a:grpSpLocks noChangeAspect="1"/>
          </p:cNvGrpSpPr>
          <p:nvPr/>
        </p:nvGrpSpPr>
        <p:grpSpPr>
          <a:xfrm>
            <a:off x="9719815" y="1053108"/>
            <a:ext cx="1920240" cy="1440181"/>
            <a:chOff x="131275" y="1716789"/>
            <a:chExt cx="4359396" cy="32695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5B99B-BE88-AFA7-E51F-9A2751906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6199" y="1171865"/>
              <a:ext cx="3269547" cy="43593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4DF32D-D212-1A6C-F367-388C9C4B48D7}"/>
                </a:ext>
              </a:extLst>
            </p:cNvPr>
            <p:cNvSpPr txBox="1"/>
            <p:nvPr/>
          </p:nvSpPr>
          <p:spPr>
            <a:xfrm>
              <a:off x="2249279" y="2033825"/>
              <a:ext cx="2241392" cy="4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1020 as received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664795-1E7F-1BD9-D08A-6B6541EE902C}"/>
                </a:ext>
              </a:extLst>
            </p:cNvPr>
            <p:cNvSpPr txBox="1"/>
            <p:nvPr/>
          </p:nvSpPr>
          <p:spPr>
            <a:xfrm>
              <a:off x="899629" y="2842591"/>
              <a:ext cx="3389724" cy="4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1020 high pressure rinsed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968BF-1832-00EE-891E-4AD3A5308809}"/>
                </a:ext>
              </a:extLst>
            </p:cNvPr>
            <p:cNvSpPr txBox="1"/>
            <p:nvPr/>
          </p:nvSpPr>
          <p:spPr>
            <a:xfrm>
              <a:off x="1070015" y="4035655"/>
              <a:ext cx="2096303" cy="4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1020 acid etched</a:t>
              </a:r>
            </a:p>
          </p:txBody>
        </p:sp>
      </p:grpSp>
      <p:pic>
        <p:nvPicPr>
          <p:cNvPr id="12" name="Google Shape;119;p1">
            <a:extLst>
              <a:ext uri="{FF2B5EF4-FFF2-40B4-BE49-F238E27FC236}">
                <a16:creationId xmlns:a16="http://schemas.microsoft.com/office/drawing/2014/main" id="{54516EEC-0828-D537-D2F1-75CA216D60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816" y="2540549"/>
            <a:ext cx="1920240" cy="14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E27D3B-D176-99FB-B42F-F24335886BEB}"/>
              </a:ext>
            </a:extLst>
          </p:cNvPr>
          <p:cNvSpPr txBox="1"/>
          <p:nvPr/>
        </p:nvSpPr>
        <p:spPr>
          <a:xfrm>
            <a:off x="139033" y="4131753"/>
            <a:ext cx="11708295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Studies performed at </a:t>
            </a:r>
            <a:r>
              <a:rPr lang="en-US" sz="1600" dirty="0" err="1">
                <a:cs typeface="Arial" panose="020B0604020202020204" pitchFamily="34" charset="0"/>
              </a:rPr>
              <a:t>JLab</a:t>
            </a:r>
            <a:r>
              <a:rPr lang="en-US" sz="1600" dirty="0">
                <a:cs typeface="Arial" panose="020B0604020202020204" pitchFamily="34" charset="0"/>
              </a:rPr>
              <a:t> and W&amp;M with baked vacuum chambers made of low carbon steel show very low H</a:t>
            </a:r>
            <a:r>
              <a:rPr lang="en-US" sz="1600" baseline="-25000" dirty="0">
                <a:cs typeface="Arial" panose="020B0604020202020204" pitchFamily="34" charset="0"/>
              </a:rPr>
              <a:t>2</a:t>
            </a:r>
            <a:r>
              <a:rPr lang="en-US" sz="1600" dirty="0">
                <a:cs typeface="Arial" panose="020B0604020202020204" pitchFamily="34" charset="0"/>
              </a:rPr>
              <a:t> outgassing, ~ 1000 times lower than stainless steel, ~ consistent with measurements made at CERN and reported by Park et al.*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The remarkably small outgassing rate of low-carbon steel represents the next major breakthrough in spin-polarized photogun development.</a:t>
            </a:r>
            <a:r>
              <a:rPr lang="en-US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The idea of a photogun with black internal surface is appealing – could prolong operating lifetime of gun by eliminating scattered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recent study at CERN suggested that a low temperature heat treatment results in magnetite conversion in low carbon steel. Can this magnetite layer further reduce the pump down time?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4024F6-A3FC-D154-75F7-D7ED90A73208}"/>
              </a:ext>
            </a:extLst>
          </p:cNvPr>
          <p:cNvSpPr/>
          <p:nvPr/>
        </p:nvSpPr>
        <p:spPr>
          <a:xfrm>
            <a:off x="8460187" y="6171528"/>
            <a:ext cx="3387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/>
              <a:t>*</a:t>
            </a:r>
            <a:r>
              <a:rPr lang="en-US" sz="1100" dirty="0"/>
              <a:t>C. D. Park, T. Ha, and B. Cho, JVST A </a:t>
            </a:r>
            <a:r>
              <a:rPr lang="en-US" sz="1100" b="1" dirty="0"/>
              <a:t>34</a:t>
            </a:r>
            <a:r>
              <a:rPr lang="en-US" sz="1100" dirty="0"/>
              <a:t>, 021601 (2016)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CA3607-CD59-A72C-BB1F-E33995222265}"/>
              </a:ext>
            </a:extLst>
          </p:cNvPr>
          <p:cNvGrpSpPr/>
          <p:nvPr/>
        </p:nvGrpSpPr>
        <p:grpSpPr>
          <a:xfrm>
            <a:off x="411892" y="815226"/>
            <a:ext cx="8961120" cy="3059019"/>
            <a:chOff x="411892" y="815226"/>
            <a:chExt cx="8961120" cy="3059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4058EE-C476-0F17-4D98-919F2A29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892" y="815226"/>
              <a:ext cx="8961120" cy="30590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3BAC82-49BE-F887-C59C-9ED2754AF6C5}"/>
                </a:ext>
              </a:extLst>
            </p:cNvPr>
            <p:cNvSpPr txBox="1"/>
            <p:nvPr/>
          </p:nvSpPr>
          <p:spPr>
            <a:xfrm>
              <a:off x="4492487" y="3051313"/>
              <a:ext cx="1292087" cy="169277"/>
            </a:xfrm>
            <a:prstGeom prst="rect">
              <a:avLst/>
            </a:prstGeom>
            <a:solidFill>
              <a:srgbClr val="FFD961"/>
            </a:solidFill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29A4B7-EDC1-8609-32B9-589607944AEC}"/>
              </a:ext>
            </a:extLst>
          </p:cNvPr>
          <p:cNvSpPr txBox="1"/>
          <p:nvPr/>
        </p:nvSpPr>
        <p:spPr>
          <a:xfrm>
            <a:off x="9283907" y="43727"/>
            <a:ext cx="28609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of Md. Abdullah Mamun, M. </a:t>
            </a:r>
            <a:r>
              <a:rPr lang="en-US" dirty="0" err="1"/>
              <a:t>Poelker</a:t>
            </a:r>
            <a:r>
              <a:rPr lang="en-US" dirty="0"/>
              <a:t> and ODU student A. Al-</a:t>
            </a:r>
            <a:r>
              <a:rPr lang="en-US" dirty="0" err="1"/>
              <a:t>Allaq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6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FA0F-A52F-9500-DF86-1532D47F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– Long Term Schedule (in preparation…)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EB645-7732-6F94-4BC2-4EB49799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A9DA0-70DD-727C-C9DD-DB1E9A0A9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33" y="966871"/>
            <a:ext cx="10745734" cy="5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E131-88D3-F838-B7F6-BED7005C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“Tricks” used to improve lifetime, to “get around” ion bombardment…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2B9BF-13BF-D18E-2A01-22EAEDD1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E4E19-F5D6-5A3E-506B-A5725DA9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A0B73-0BD3-146C-60F1-999BCBE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3F61E9-7C18-4C61-1206-91A40FE3D79F}"/>
              </a:ext>
            </a:extLst>
          </p:cNvPr>
          <p:cNvSpPr txBox="1"/>
          <p:nvPr/>
        </p:nvSpPr>
        <p:spPr>
          <a:xfrm>
            <a:off x="128355" y="1153005"/>
            <a:ext cx="5332675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Polarized Positron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(see Sami’s talk on Positron collection design for CEBAF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envisions a polarized e- driven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PEPPo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Injector, for generating e+ beams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polarization &gt;60% and current &gt;100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Because overall efficiency is small, the polarized electron source must provide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 to 10 mA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(continuous wave, RF frequency of 1497 MHz)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 to satisfy experimental program, we need polarized electron source to operate without interruption for at least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weeks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Coulombs delivered in 2 weeks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≈ 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to 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New gun must be better than our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best trick’s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by a factor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100 – 1000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i.e., factor of current increase multiplied by factor of charge (lifetime) increase </a:t>
            </a: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829790A-5E64-69B9-99FD-79ACAF23BF10}"/>
              </a:ext>
            </a:extLst>
          </p:cNvPr>
          <p:cNvSpPr/>
          <p:nvPr/>
        </p:nvSpPr>
        <p:spPr>
          <a:xfrm flipV="1">
            <a:off x="9379131" y="1430609"/>
            <a:ext cx="2309889" cy="1654623"/>
          </a:xfrm>
          <a:prstGeom prst="rtTriangle">
            <a:avLst/>
          </a:prstGeom>
          <a:solidFill>
            <a:srgbClr val="020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0E6738-8A6E-5D19-800F-6FAC2922B821}"/>
              </a:ext>
            </a:extLst>
          </p:cNvPr>
          <p:cNvSpPr txBox="1"/>
          <p:nvPr/>
        </p:nvSpPr>
        <p:spPr>
          <a:xfrm>
            <a:off x="9476728" y="1509182"/>
            <a:ext cx="97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Ce+BAF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DDD6A8-BBBD-B48A-0B04-E3F5B0AC946D}"/>
              </a:ext>
            </a:extLst>
          </p:cNvPr>
          <p:cNvSpPr/>
          <p:nvPr/>
        </p:nvSpPr>
        <p:spPr>
          <a:xfrm>
            <a:off x="9257211" y="386900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57EE8-0D3B-7BA4-AF50-09CA89F9C7C1}"/>
              </a:ext>
            </a:extLst>
          </p:cNvPr>
          <p:cNvSpPr/>
          <p:nvPr/>
        </p:nvSpPr>
        <p:spPr>
          <a:xfrm>
            <a:off x="6910250" y="4333658"/>
            <a:ext cx="657498" cy="2842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CEBAF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AD8820-5289-A416-EA3C-EB3BF944053B}"/>
              </a:ext>
            </a:extLst>
          </p:cNvPr>
          <p:cNvSpPr/>
          <p:nvPr/>
        </p:nvSpPr>
        <p:spPr>
          <a:xfrm>
            <a:off x="7326089" y="363106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962D70-5403-4E5A-F75A-2ECAE30AD62D}"/>
              </a:ext>
            </a:extLst>
          </p:cNvPr>
          <p:cNvCxnSpPr>
            <a:cxnSpLocks/>
          </p:cNvCxnSpPr>
          <p:nvPr/>
        </p:nvCxnSpPr>
        <p:spPr>
          <a:xfrm flipV="1">
            <a:off x="7654834" y="4003993"/>
            <a:ext cx="1524000" cy="43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841863-4545-936C-71C2-51DAC10D663F}"/>
              </a:ext>
            </a:extLst>
          </p:cNvPr>
          <p:cNvCxnSpPr>
            <a:cxnSpLocks/>
          </p:cNvCxnSpPr>
          <p:nvPr/>
        </p:nvCxnSpPr>
        <p:spPr>
          <a:xfrm flipV="1">
            <a:off x="7273836" y="3977866"/>
            <a:ext cx="95794" cy="259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60D5E99-8495-9607-5717-A872BAB4AA23}"/>
              </a:ext>
            </a:extLst>
          </p:cNvPr>
          <p:cNvSpPr txBox="1"/>
          <p:nvPr/>
        </p:nvSpPr>
        <p:spPr>
          <a:xfrm rot="20835958">
            <a:off x="9089819" y="4095875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”laser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195608-26B2-8268-AFA8-130AD6176DDA}"/>
              </a:ext>
            </a:extLst>
          </p:cNvPr>
          <p:cNvSpPr txBox="1"/>
          <p:nvPr/>
        </p:nvSpPr>
        <p:spPr>
          <a:xfrm rot="20548123">
            <a:off x="6990370" y="3237901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”bias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24083D-18B3-A236-EDFD-43672D12A551}"/>
              </a:ext>
            </a:extLst>
          </p:cNvPr>
          <p:cNvSpPr txBox="1"/>
          <p:nvPr/>
        </p:nvSpPr>
        <p:spPr>
          <a:xfrm>
            <a:off x="7129479" y="848346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“used”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weeks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vs. gun current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9D2B955-D2F9-7101-C3C8-2ED827FDFEA7}"/>
              </a:ext>
            </a:extLst>
          </p:cNvPr>
          <p:cNvSpPr/>
          <p:nvPr/>
        </p:nvSpPr>
        <p:spPr>
          <a:xfrm rot="19675568">
            <a:off x="9347238" y="1858439"/>
            <a:ext cx="1725198" cy="499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Improve vacuum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A8FFD00-7D15-7C7C-E776-8F3F62F46531}"/>
              </a:ext>
            </a:extLst>
          </p:cNvPr>
          <p:cNvCxnSpPr>
            <a:cxnSpLocks/>
          </p:cNvCxnSpPr>
          <p:nvPr/>
        </p:nvCxnSpPr>
        <p:spPr>
          <a:xfrm flipV="1">
            <a:off x="9382736" y="3022235"/>
            <a:ext cx="187984" cy="7599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47263F-67F9-DF4B-578C-901A313313CB}"/>
              </a:ext>
            </a:extLst>
          </p:cNvPr>
          <p:cNvCxnSpPr>
            <a:cxnSpLocks/>
          </p:cNvCxnSpPr>
          <p:nvPr/>
        </p:nvCxnSpPr>
        <p:spPr>
          <a:xfrm flipV="1">
            <a:off x="7558326" y="2710769"/>
            <a:ext cx="1725011" cy="8756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53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0BF7-0FBA-22A9-0396-231EE4B9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future of CEBAF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74373-4370-DAFF-D1E9-FFEA3D24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121F18-A9A9-C051-80D9-53EC9B0003FA}"/>
              </a:ext>
            </a:extLst>
          </p:cNvPr>
          <p:cNvSpPr/>
          <p:nvPr/>
        </p:nvSpPr>
        <p:spPr>
          <a:xfrm>
            <a:off x="224289" y="928806"/>
            <a:ext cx="55865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Polarized positron beams 12 GeV initially…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Builds </a:t>
            </a:r>
            <a:r>
              <a:rPr lang="en-US" sz="2000" b="1" dirty="0">
                <a:solidFill>
                  <a:srgbClr val="FF0000"/>
                </a:solidFill>
              </a:rPr>
              <a:t>new 123 MeV positron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Retains existing polarized e-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Multi-hall capability is a high priority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Capability happens after Moller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43F29-1046-C489-07B7-6B5F4BEE1EB2}"/>
              </a:ext>
            </a:extLst>
          </p:cNvPr>
          <p:cNvSpPr/>
          <p:nvPr/>
        </p:nvSpPr>
        <p:spPr>
          <a:xfrm>
            <a:off x="6096000" y="928805"/>
            <a:ext cx="59635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…and later upgrade for 22 GeV e- with FFA.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Builds </a:t>
            </a:r>
            <a:r>
              <a:rPr lang="en-US" sz="2000" b="1" dirty="0">
                <a:solidFill>
                  <a:srgbClr val="FF0000"/>
                </a:solidFill>
              </a:rPr>
              <a:t>new 650 MeV electron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Builds upon e+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Adds permanent magnets (FFA) for highest energies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Retains multi-hall capability</a:t>
            </a:r>
          </a:p>
        </p:txBody>
      </p:sp>
      <p:pic>
        <p:nvPicPr>
          <p:cNvPr id="8" name="Picture 10" descr="PRLMay2016illustration_F2b-01.jpg">
            <a:extLst>
              <a:ext uri="{FF2B5EF4-FFF2-40B4-BE49-F238E27FC236}">
                <a16:creationId xmlns:a16="http://schemas.microsoft.com/office/drawing/2014/main" id="{C890D3E3-203D-61E0-BB06-6D6E1F81E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1126233" y="3032250"/>
            <a:ext cx="2957566" cy="2021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139F5-C993-04EE-ACBE-A6827552FC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6585" b="4721"/>
          <a:stretch/>
        </p:blipFill>
        <p:spPr>
          <a:xfrm>
            <a:off x="6604000" y="2896883"/>
            <a:ext cx="4473432" cy="22917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6FA02B-A29C-B7EB-A23B-B3A6306761EB}"/>
              </a:ext>
            </a:extLst>
          </p:cNvPr>
          <p:cNvSpPr/>
          <p:nvPr/>
        </p:nvSpPr>
        <p:spPr>
          <a:xfrm>
            <a:off x="6228492" y="5435562"/>
            <a:ext cx="4509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CBETA: First </a:t>
            </a:r>
            <a:r>
              <a:rPr lang="en-US" sz="1600" i="1" dirty="0" err="1"/>
              <a:t>Multipass</a:t>
            </a:r>
            <a:r>
              <a:rPr lang="en-US" sz="1600" i="1" dirty="0"/>
              <a:t> Superconducting Linear Accelerator with Energy Recovery, A. </a:t>
            </a:r>
            <a:r>
              <a:rPr lang="en-US" sz="1600" i="1" dirty="0" err="1"/>
              <a:t>Bartnik</a:t>
            </a:r>
            <a:r>
              <a:rPr lang="en-US" sz="1600" i="1" dirty="0"/>
              <a:t>, et al., Phys. Rev. Lett. </a:t>
            </a:r>
            <a:r>
              <a:rPr lang="en-US" sz="1600" b="1" i="1" dirty="0"/>
              <a:t>125</a:t>
            </a:r>
            <a:r>
              <a:rPr lang="en-US" sz="1600" i="1" dirty="0"/>
              <a:t> (2020) 4, 044803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01687830-056D-EA97-DD03-36330126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2" y="5429231"/>
            <a:ext cx="4553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i="1" dirty="0"/>
              <a:t>Production of Highly Polarized Positrons Using Polarized Electrons at MeV Energies</a:t>
            </a:r>
            <a:r>
              <a:rPr lang="en-US" sz="1600" dirty="0"/>
              <a:t>, </a:t>
            </a:r>
            <a:r>
              <a:rPr lang="fr-FR" sz="1600" i="1" dirty="0">
                <a:ea typeface="Arial" charset="0"/>
                <a:cs typeface="Arial" charset="0"/>
              </a:rPr>
              <a:t>D. Abbott et al., Phys. </a:t>
            </a:r>
            <a:r>
              <a:rPr lang="fr-FR" sz="1600" i="1" dirty="0" err="1">
                <a:ea typeface="Arial" charset="0"/>
                <a:cs typeface="Arial" charset="0"/>
              </a:rPr>
              <a:t>Rev</a:t>
            </a:r>
            <a:r>
              <a:rPr lang="fr-FR" sz="1600" i="1" dirty="0">
                <a:ea typeface="Arial" charset="0"/>
                <a:cs typeface="Arial" charset="0"/>
              </a:rPr>
              <a:t>. </a:t>
            </a:r>
            <a:r>
              <a:rPr lang="fr-FR" sz="1600" i="1" dirty="0" err="1">
                <a:ea typeface="Arial" charset="0"/>
                <a:cs typeface="Arial" charset="0"/>
              </a:rPr>
              <a:t>Lett</a:t>
            </a:r>
            <a:r>
              <a:rPr lang="fr-FR" sz="1600" i="1" dirty="0">
                <a:ea typeface="Arial" charset="0"/>
                <a:cs typeface="Arial" charset="0"/>
              </a:rPr>
              <a:t>. </a:t>
            </a:r>
            <a:r>
              <a:rPr lang="fr-FR" sz="1600" b="1" i="1" dirty="0">
                <a:ea typeface="Arial" charset="0"/>
                <a:cs typeface="Arial" charset="0"/>
              </a:rPr>
              <a:t>116</a:t>
            </a:r>
            <a:r>
              <a:rPr lang="fr-FR" sz="1600" i="1" dirty="0">
                <a:ea typeface="Arial" charset="0"/>
                <a:cs typeface="Arial" charset="0"/>
              </a:rPr>
              <a:t> (2016) 214801</a:t>
            </a:r>
          </a:p>
        </p:txBody>
      </p:sp>
    </p:spTree>
    <p:extLst>
      <p:ext uri="{BB962C8B-B14F-4D97-AF65-F5344CB8AC3E}">
        <p14:creationId xmlns:p14="http://schemas.microsoft.com/office/powerpoint/2010/main" val="142870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: present high level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295454" y="3332970"/>
            <a:ext cx="6665450" cy="27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/>
        </p:nvGraphicFramePr>
        <p:xfrm>
          <a:off x="1087847" y="1300663"/>
          <a:ext cx="798962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4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4" name="Right Brace 3">
            <a:extLst>
              <a:ext uri="{FF2B5EF4-FFF2-40B4-BE49-F238E27FC236}">
                <a16:creationId xmlns:a16="http://schemas.microsoft.com/office/drawing/2014/main" id="{A21BAB8F-FB4D-910A-2091-A25F75E56E01}"/>
              </a:ext>
            </a:extLst>
          </p:cNvPr>
          <p:cNvSpPr/>
          <p:nvPr/>
        </p:nvSpPr>
        <p:spPr>
          <a:xfrm>
            <a:off x="9171635" y="2847819"/>
            <a:ext cx="383827" cy="58477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245F4-274D-CBDF-6085-D4EE4A1DF400}"/>
              </a:ext>
            </a:extLst>
          </p:cNvPr>
          <p:cNvSpPr txBox="1"/>
          <p:nvPr/>
        </p:nvSpPr>
        <p:spPr>
          <a:xfrm>
            <a:off x="9578048" y="3014446"/>
            <a:ext cx="24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Beam distributions are characteristically different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3F2065E-B9A5-CE2C-E89A-E5186AA1C2BA}"/>
              </a:ext>
            </a:extLst>
          </p:cNvPr>
          <p:cNvSpPr/>
          <p:nvPr/>
        </p:nvSpPr>
        <p:spPr>
          <a:xfrm>
            <a:off x="9171635" y="2545660"/>
            <a:ext cx="383827" cy="254522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DEBC5D4-8E2F-66EA-C60D-A819A08D6AB4}"/>
              </a:ext>
            </a:extLst>
          </p:cNvPr>
          <p:cNvSpPr/>
          <p:nvPr/>
        </p:nvSpPr>
        <p:spPr>
          <a:xfrm>
            <a:off x="9172920" y="1630837"/>
            <a:ext cx="383827" cy="867186"/>
          </a:xfrm>
          <a:prstGeom prst="rightBrace">
            <a:avLst>
              <a:gd name="adj1" fmla="val 8333"/>
              <a:gd name="adj2" fmla="val 14443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F5D3D1-B42D-7FA5-1604-701C194330BA}"/>
              </a:ext>
            </a:extLst>
          </p:cNvPr>
          <p:cNvSpPr txBox="1"/>
          <p:nvPr/>
        </p:nvSpPr>
        <p:spPr>
          <a:xfrm>
            <a:off x="9578048" y="1619716"/>
            <a:ext cx="221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Hall multiplicity tied to intensity and rep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E5B9D-501A-928F-6989-C2D73BF88DE1}"/>
              </a:ext>
            </a:extLst>
          </p:cNvPr>
          <p:cNvSpPr txBox="1"/>
          <p:nvPr/>
        </p:nvSpPr>
        <p:spPr>
          <a:xfrm>
            <a:off x="9555462" y="2379875"/>
            <a:ext cx="24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Cannot copy existing pulsed mode technology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302571C-EACB-9272-ECCF-222419BE580A}"/>
              </a:ext>
            </a:extLst>
          </p:cNvPr>
          <p:cNvSpPr/>
          <p:nvPr/>
        </p:nvSpPr>
        <p:spPr>
          <a:xfrm>
            <a:off x="9171635" y="3480231"/>
            <a:ext cx="383827" cy="347490"/>
          </a:xfrm>
          <a:prstGeom prst="rightBrace">
            <a:avLst>
              <a:gd name="adj1" fmla="val 8333"/>
              <a:gd name="adj2" fmla="val 74478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51FC2C-1DFB-32CD-D487-6B2ADFA5E0F8}"/>
              </a:ext>
            </a:extLst>
          </p:cNvPr>
          <p:cNvSpPr txBox="1"/>
          <p:nvPr/>
        </p:nvSpPr>
        <p:spPr>
          <a:xfrm>
            <a:off x="9523194" y="3646858"/>
            <a:ext cx="24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Few positrons with highest spin polarization</a:t>
            </a:r>
          </a:p>
        </p:txBody>
      </p:sp>
    </p:spTree>
    <p:extLst>
      <p:ext uri="{BB962C8B-B14F-4D97-AF65-F5344CB8AC3E}">
        <p14:creationId xmlns:p14="http://schemas.microsoft.com/office/powerpoint/2010/main" val="175977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4037936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One year ago we were exploring e</a:t>
              </a:r>
              <a:r>
                <a:rPr lang="en-US" sz="1600" baseline="30000" dirty="0"/>
                <a:t>+</a:t>
              </a:r>
              <a:r>
                <a:rPr lang="en-US" sz="1600" dirty="0"/>
                <a:t> production at 10, 100, 1000, 10000 MeV…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stage a new e+ injector at an old e- lab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6871096" y="1700050"/>
            <a:ext cx="3121315" cy="859147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Today we have a beams working group focused on creating e</a:t>
            </a:r>
            <a:r>
              <a:rPr lang="en-US" sz="1600" baseline="30000" dirty="0"/>
              <a:t>+</a:t>
            </a:r>
            <a:r>
              <a:rPr lang="en-US" sz="1600" dirty="0"/>
              <a:t> using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7536180" y="2566107"/>
            <a:ext cx="520631" cy="1457253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205676" cy="55348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4037936" cy="553477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765104-90A3-4BA8-8C6D-4840E783324E}"/>
              </a:ext>
            </a:extLst>
          </p:cNvPr>
          <p:cNvCxnSpPr>
            <a:cxnSpLocks/>
          </p:cNvCxnSpPr>
          <p:nvPr/>
        </p:nvCxnSpPr>
        <p:spPr>
          <a:xfrm flipH="1">
            <a:off x="2611225" y="2497934"/>
            <a:ext cx="501652" cy="223501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61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659E-F26F-5F62-0EFD-580ABC1E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Energy Research Facility (LERF)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D420F-822A-65A5-B9B9-9162C676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3BE65-65AA-7B6C-B738-7FEC2D56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039" y="947274"/>
            <a:ext cx="7080792" cy="5300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197D5-46A5-3C1A-3556-91A8183FF198}"/>
              </a:ext>
            </a:extLst>
          </p:cNvPr>
          <p:cNvSpPr txBox="1"/>
          <p:nvPr/>
        </p:nvSpPr>
        <p:spPr>
          <a:xfrm>
            <a:off x="116924" y="2074607"/>
            <a:ext cx="355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took a tour there in December…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10680-0E07-0B35-4B29-511BEA3E0EB5}"/>
              </a:ext>
            </a:extLst>
          </p:cNvPr>
          <p:cNvSpPr txBox="1"/>
          <p:nvPr/>
        </p:nvSpPr>
        <p:spPr>
          <a:xfrm>
            <a:off x="116924" y="3413016"/>
            <a:ext cx="261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…it’s the same plan today.</a:t>
            </a:r>
          </a:p>
        </p:txBody>
      </p:sp>
    </p:spTree>
    <p:extLst>
      <p:ext uri="{BB962C8B-B14F-4D97-AF65-F5344CB8AC3E}">
        <p14:creationId xmlns:p14="http://schemas.microsoft.com/office/powerpoint/2010/main" val="419860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the LERF into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6F05D-AA88-E24E-BBE3-927330AA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B8F018-3618-2C4E-A805-E8A9779D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</a:t>
            </a:r>
            <a:r>
              <a:rPr lang="en-US" i="1" dirty="0"/>
              <a:t>was approved as a proof-of-principle for e+ beam generation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38DBAA-47F7-F561-CC0A-EFF61139A50A}"/>
              </a:ext>
            </a:extLst>
          </p:cNvPr>
          <p:cNvGrpSpPr/>
          <p:nvPr/>
        </p:nvGrpSpPr>
        <p:grpSpPr>
          <a:xfrm>
            <a:off x="6463603" y="2152845"/>
            <a:ext cx="5302523" cy="3945378"/>
            <a:chOff x="323793" y="1564525"/>
            <a:chExt cx="5302523" cy="39453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F0FD9C-8286-A544-95D1-3D58CEB2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432" y="1564525"/>
              <a:ext cx="4968689" cy="3549063"/>
            </a:xfrm>
            <a:prstGeom prst="rect">
              <a:avLst/>
            </a:prstGeom>
          </p:spPr>
        </p:pic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578B48F3-E2DF-1A43-9B93-A2D8299BA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402" y="5202126"/>
              <a:ext cx="442637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D. Abbott et al., Phys. </a:t>
              </a:r>
              <a:r>
                <a:rPr lang="fr-FR" sz="1400" i="1" dirty="0" err="1">
                  <a:latin typeface="Avenir" panose="02000503020000020003" pitchFamily="2" charset="0"/>
                  <a:ea typeface="Arial" charset="0"/>
                  <a:cs typeface="Arial" charset="0"/>
                </a:rPr>
                <a:t>Rev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. </a:t>
              </a:r>
              <a:r>
                <a:rPr lang="fr-FR" sz="1400" i="1" dirty="0" err="1">
                  <a:latin typeface="Avenir" panose="02000503020000020003" pitchFamily="2" charset="0"/>
                  <a:ea typeface="Arial" charset="0"/>
                  <a:cs typeface="Arial" charset="0"/>
                </a:rPr>
                <a:t>Lett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. </a:t>
              </a:r>
              <a:r>
                <a:rPr lang="fr-FR" sz="1400" b="1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116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 (2016) 214801</a:t>
              </a:r>
            </a:p>
          </p:txBody>
        </p: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7B0C26B4-46B5-3A4A-9E9A-2E1A91B9F3DC}"/>
                </a:ext>
              </a:extLst>
            </p:cNvPr>
            <p:cNvSpPr/>
            <p:nvPr/>
          </p:nvSpPr>
          <p:spPr>
            <a:xfrm rot="16200000">
              <a:off x="4455693" y="3944032"/>
              <a:ext cx="637422" cy="36255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A7604C29-A0DA-264E-A0DC-E0C1C4873AA4}"/>
                </a:ext>
              </a:extLst>
            </p:cNvPr>
            <p:cNvSpPr/>
            <p:nvPr/>
          </p:nvSpPr>
          <p:spPr>
            <a:xfrm rot="16200000">
              <a:off x="4457810" y="2357977"/>
              <a:ext cx="669188" cy="36255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D2F798-3D2E-F148-9033-89A08F36F051}"/>
                </a:ext>
              </a:extLst>
            </p:cNvPr>
            <p:cNvSpPr txBox="1"/>
            <p:nvPr/>
          </p:nvSpPr>
          <p:spPr>
            <a:xfrm>
              <a:off x="3987598" y="2856229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P(e+) = 82.2 %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909625-649E-5848-8252-4D7255BEA707}"/>
                </a:ext>
              </a:extLst>
            </p:cNvPr>
            <p:cNvSpPr txBox="1"/>
            <p:nvPr/>
          </p:nvSpPr>
          <p:spPr>
            <a:xfrm>
              <a:off x="3987598" y="4426401"/>
              <a:ext cx="1638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Efficiency &gt;95%</a:t>
              </a:r>
            </a:p>
          </p:txBody>
        </p:sp>
        <p:sp>
          <p:nvSpPr>
            <p:cNvPr id="14" name="ZoneTexte 1">
              <a:extLst>
                <a:ext uri="{FF2B5EF4-FFF2-40B4-BE49-F238E27FC236}">
                  <a16:creationId xmlns:a16="http://schemas.microsoft.com/office/drawing/2014/main" id="{14D35E6C-1E5C-DB43-9891-C499A21E3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793" y="2902395"/>
              <a:ext cx="42037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Record for </a:t>
              </a:r>
              <a:r>
                <a:rPr lang="fr-FR" sz="1200" i="1" dirty="0" err="1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linac</a:t>
              </a:r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 positron </a:t>
              </a:r>
              <a:r>
                <a:rPr lang="fr-FR" sz="1200" i="1" dirty="0" err="1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polarization</a:t>
              </a:r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.</a:t>
              </a:r>
              <a:endParaRPr lang="fr-FR" sz="1200" b="1" i="1" dirty="0">
                <a:solidFill>
                  <a:srgbClr val="FF0000"/>
                </a:solidFill>
                <a:latin typeface="Avenir" panose="02000503020000020003" pitchFamily="2" charset="0"/>
                <a:cs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6A81F-BBCD-E140-A97F-FD25F8841D4B}"/>
              </a:ext>
            </a:extLst>
          </p:cNvPr>
          <p:cNvGrpSpPr/>
          <p:nvPr/>
        </p:nvGrpSpPr>
        <p:grpSpPr>
          <a:xfrm>
            <a:off x="215511" y="963468"/>
            <a:ext cx="5911291" cy="4826978"/>
            <a:chOff x="255397" y="1572137"/>
            <a:chExt cx="5911291" cy="4826978"/>
          </a:xfrm>
        </p:grpSpPr>
        <p:grpSp>
          <p:nvGrpSpPr>
            <p:cNvPr id="17" name="Grouper 4">
              <a:extLst>
                <a:ext uri="{FF2B5EF4-FFF2-40B4-BE49-F238E27FC236}">
                  <a16:creationId xmlns:a16="http://schemas.microsoft.com/office/drawing/2014/main" id="{731CEBC0-1A9F-D545-8DAF-9B42A9CA9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62" y="1572137"/>
              <a:ext cx="5001295" cy="3559747"/>
              <a:chOff x="1970950" y="1428849"/>
              <a:chExt cx="4375043" cy="3634749"/>
            </a:xfrm>
          </p:grpSpPr>
          <p:sp>
            <p:nvSpPr>
              <p:cNvPr id="22" name="Rectangle 43">
                <a:extLst>
                  <a:ext uri="{FF2B5EF4-FFF2-40B4-BE49-F238E27FC236}">
                    <a16:creationId xmlns:a16="http://schemas.microsoft.com/office/drawing/2014/main" id="{65815563-EE13-754D-862D-6DA86B6B8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708" y="1428849"/>
                <a:ext cx="4149341" cy="28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Grames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, E.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Voutier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et al.,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JLab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Experiment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E12-11-105 (2011)</a:t>
                </a:r>
              </a:p>
            </p:txBody>
          </p:sp>
          <p:pic>
            <p:nvPicPr>
              <p:cNvPr id="23" name="Picture 22" descr="C:\Documents and Settings\grames\Desktop\images\install_111222\photo.JPG">
                <a:extLst>
                  <a:ext uri="{FF2B5EF4-FFF2-40B4-BE49-F238E27FC236}">
                    <a16:creationId xmlns:a16="http://schemas.microsoft.com/office/drawing/2014/main" id="{76F6BA30-5EB3-6B4D-895A-37C070D51C5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950" y="1996690"/>
                <a:ext cx="4375043" cy="3066908"/>
              </a:xfrm>
              <a:prstGeom prst="rect">
                <a:avLst/>
              </a:prstGeom>
              <a:noFill/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8717892-EF21-E84A-AB63-B7F25E21C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7397" y="3582945"/>
              <a:ext cx="1020771" cy="1857034"/>
            </a:xfrm>
            <a:prstGeom prst="rect">
              <a:avLst/>
            </a:prstGeom>
            <a:noFill/>
            <a:ln w="1111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228BE1-B34A-6A49-8B2F-A0C3CF176BC7}"/>
                </a:ext>
              </a:extLst>
            </p:cNvPr>
            <p:cNvSpPr txBox="1"/>
            <p:nvPr/>
          </p:nvSpPr>
          <p:spPr>
            <a:xfrm>
              <a:off x="326599" y="1938248"/>
              <a:ext cx="26706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 MeV, 1</a:t>
              </a:r>
              <a:r>
                <a:rPr lang="en-US" sz="1600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A, 85% polarization</a:t>
              </a:r>
            </a:p>
          </p:txBody>
        </p:sp>
        <p:sp>
          <p:nvSpPr>
            <p:cNvPr id="20" name="ZoneTexte 1">
              <a:extLst>
                <a:ext uri="{FF2B5EF4-FFF2-40B4-BE49-F238E27FC236}">
                  <a16:creationId xmlns:a16="http://schemas.microsoft.com/office/drawing/2014/main" id="{6D345527-1D9C-BA44-83AB-2CB003A52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7" y="5321897"/>
              <a:ext cx="454645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PEPPo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possible due to support </a:t>
              </a:r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from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SLAC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E166,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DESY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Princeton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Cornell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International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Linear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Collider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Project 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and the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Jefferson Science Associates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FF0183-0F78-3F48-98D3-03394107644B}"/>
                </a:ext>
              </a:extLst>
            </p:cNvPr>
            <p:cNvSpPr txBox="1"/>
            <p:nvPr/>
          </p:nvSpPr>
          <p:spPr>
            <a:xfrm>
              <a:off x="4568517" y="3303820"/>
              <a:ext cx="15981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Tungsten (1mm)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B232E63-5E18-258C-EBFB-07235B0F5ACF}"/>
              </a:ext>
            </a:extLst>
          </p:cNvPr>
          <p:cNvSpPr txBox="1"/>
          <p:nvPr/>
        </p:nvSpPr>
        <p:spPr>
          <a:xfrm>
            <a:off x="7595153" y="1211582"/>
            <a:ext cx="383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“e+ Beam” would’ve been ~10’s </a:t>
            </a:r>
            <a:r>
              <a:rPr lang="en-US" sz="2000" b="1" i="1" dirty="0" err="1"/>
              <a:t>fA</a:t>
            </a:r>
            <a:endParaRPr lang="en-US" sz="2000" b="1" i="1" dirty="0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A390FEAD-C51C-14F5-2892-6FDA089013A3}"/>
              </a:ext>
            </a:extLst>
          </p:cNvPr>
          <p:cNvSpPr/>
          <p:nvPr/>
        </p:nvSpPr>
        <p:spPr>
          <a:xfrm rot="5400000">
            <a:off x="9310549" y="1570983"/>
            <a:ext cx="396175" cy="59047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2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6779</TotalTime>
  <Words>3115</Words>
  <Application>Microsoft Macintosh PowerPoint</Application>
  <PresentationFormat>Widescreen</PresentationFormat>
  <Paragraphs>400</Paragraphs>
  <Slides>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PingFangSC-Regular</vt:lpstr>
      <vt:lpstr>.PingFangSC-Regular</vt:lpstr>
      <vt:lpstr>Arial</vt:lpstr>
      <vt:lpstr>Avenir</vt:lpstr>
      <vt:lpstr>Calibri</vt:lpstr>
      <vt:lpstr>Century Gothic</vt:lpstr>
      <vt:lpstr>Symbol</vt:lpstr>
      <vt:lpstr>Times</vt:lpstr>
      <vt:lpstr>Office Theme</vt:lpstr>
      <vt:lpstr>Equation</vt:lpstr>
      <vt:lpstr>KEK visit</vt:lpstr>
      <vt:lpstr>12 GeV CEBAF</vt:lpstr>
      <vt:lpstr>JLab – Long Term Schedule (in preparation…)</vt:lpstr>
      <vt:lpstr>What is future of CEBAF ?</vt:lpstr>
      <vt:lpstr>12 GeV Ce+BAF : present high level goals</vt:lpstr>
      <vt:lpstr>Where to stage a new e+ injector at an old e- lab ?</vt:lpstr>
      <vt:lpstr>Low Energy Research Facility (LERF)</vt:lpstr>
      <vt:lpstr>Turning the LERF into the new injector facility for CEBAF</vt:lpstr>
      <vt:lpstr>PEPPo : was approved as a proof-of-principle for e+ beam generation</vt:lpstr>
      <vt:lpstr>Exploit electron spin polarization to produce polarized positrons</vt:lpstr>
      <vt:lpstr>Yield and Polarization =&gt; multiply your desired e+ current by 103 to 104</vt:lpstr>
      <vt:lpstr>LERF Polarized Positron Injector Concept</vt:lpstr>
      <vt:lpstr>Jefferson Lab Accelerator Advisory Committee (Mar 8 – 10)</vt:lpstr>
      <vt:lpstr>Draft recommendations from recent division review</vt:lpstr>
      <vt:lpstr>So, we have a number of issues to ”conquer”</vt:lpstr>
      <vt:lpstr>PowerPoint Presentation</vt:lpstr>
      <vt:lpstr>PowerPoint Presentation</vt:lpstr>
      <vt:lpstr>Stop here ?</vt:lpstr>
      <vt:lpstr>CEBAF polarized electron source</vt:lpstr>
      <vt:lpstr>Imperfect Vacuum = Ion Bombardment</vt:lpstr>
      <vt:lpstr>Modeling ion generation and bombardment</vt:lpstr>
      <vt:lpstr>Extend electron source performance by factor of 100 – 1000…</vt:lpstr>
      <vt:lpstr>PES: reducing ion surface density to increase lifetime</vt:lpstr>
      <vt:lpstr>GaAs/GaAsP charge lifetime at milliamp current</vt:lpstr>
      <vt:lpstr>Build a mA polarized gun for e+</vt:lpstr>
      <vt:lpstr>“Tricks” used to improve lifetime, to “get around” ion bombardment…</vt:lpstr>
      <vt:lpstr>Improve Vacuum and Improve Lifetime</vt:lpstr>
      <vt:lpstr>No alternative, we must improve vacuum…</vt:lpstr>
      <vt:lpstr>JLab’s first measurements of hydrogen outgassing rate, AISI 1020 steel</vt:lpstr>
      <vt:lpstr>“Tricks” used to improve lifetime, to “get around” ion bombardment…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445</cp:revision>
  <dcterms:created xsi:type="dcterms:W3CDTF">2022-02-22T17:23:46Z</dcterms:created>
  <dcterms:modified xsi:type="dcterms:W3CDTF">2023-03-23T14:06:40Z</dcterms:modified>
</cp:coreProperties>
</file>