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588"/>
    <p:restoredTop sz="95187"/>
  </p:normalViewPr>
  <p:slideViewPr>
    <p:cSldViewPr snapToGrid="0" snapToObjects="1">
      <p:cViewPr varScale="1">
        <p:scale>
          <a:sx n="98" d="100"/>
          <a:sy n="98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18EA-72F5-7943-8A91-F4B940D5C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6C854-618C-A345-8E3E-9BFFE7751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0CEB-1986-DB49-8947-DC2268F8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AF5DF-C24F-1543-984E-020A4904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EE1B-D05F-E147-848C-161B6F64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4812-7AB0-0B4E-9A0C-01977F50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937BC-F121-A248-8D37-8F3F36361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FCE34-C833-4540-9F61-47892848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C2B18-4274-9645-819A-4CA898E4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6426F-D80F-9143-85DD-EFC8416F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54656-EAFA-7C40-9E90-AF1165E63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9080B-6AEF-744A-9851-13FD89CC1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63B98-3ECE-DA40-8964-79D7E9F8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992C1-9F14-154B-9C4D-205294E0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0E8F-AFED-9F41-AF1B-4696673A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2103-EA63-1F4E-894E-7CEB966B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C578D-B494-D840-B432-24E9A0184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5ABAE-09C4-4843-B44E-7889DFB5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5EB11-1405-B047-97C7-88124D9F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90DEA-9EBE-C444-A3BF-114695D4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5D44-178F-E148-941D-9D8490E5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9DF83-A710-554A-A301-8E84D6059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AFE9-04D8-4848-BFD1-1F8A48D4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B6044-58A4-304F-B2CF-1620B721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23321-F7F3-3B48-AD9A-98DF3084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CDA0-985C-D146-B650-19F3FA17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7D41-3F4C-D246-B16D-EABAA7282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8FDC8-B1E4-2347-9903-79E341AE5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89C25-DC0D-BE4B-8498-8C8F96F2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7847-B57F-014E-A8FB-EAFF0BF5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3918A-31A4-6142-A605-AB00A2AB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226C-5CF1-144A-8C75-6D374FFF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ED8CD-6002-CB46-B6D9-F2B5FF9AD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41756-97E5-7944-80C8-491C8AFCC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ECCD5C-5835-E540-90F0-00A97CEE7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67901E-0985-F04F-AFBF-960D685CE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57A3A-0440-8043-931E-2C2216C0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D0CFF-765C-C645-982B-99A748EB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C4C0C-1BAE-8641-9C25-F237292A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9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0048-4F2F-844C-90B6-B741A252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A0C8E-BEB6-CF4D-866E-66D760D7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D6DF5-456A-B349-825B-55AAA2DB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CCB71-0F5C-4C4C-B09B-482E637A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3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E542F-0FBE-B84F-BFB5-FAA61631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EAC3B-3BCD-0C4D-B57A-64007FFF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B09E-73C4-144B-A1F0-ACF89503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C13C-4EC6-4C4B-8B1A-04896EE4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3DA4-C299-E54C-869E-5826545A1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6CDF7-40F2-5249-902E-2CDF5AB78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F2B43-4CF0-C54C-91ED-056317643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A88E9-D977-A94A-A3AE-21BF3163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7AD88-6E7A-3A41-992B-774C693A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1777-B1A8-7143-A9ED-21AB6A08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FD268-8635-4048-8914-CE4E27C3F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C45A0-BA16-804E-A977-260A84DC7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F22D9-6E8C-4B49-A032-D292F9107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55ADD-A910-0F45-A7C5-E389A09F6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814-FB3A-D545-AD0D-AD4E8656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A11AB2-DA8C-2D42-A2A7-58C17EB6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5D583-4502-F949-B77A-BAC9AE386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65B8A-E409-E94A-AFDC-7A90B8973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E07A-6E37-C344-A032-4DD363D96787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C9FAD-BF51-8041-9FCB-C1495A5CA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389D-F8A4-1144-8855-BBF4F88E1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8B298-A6CB-5C45-BB42-DA13658CB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27590F-56EB-5246-B584-EC789BC12A9C}"/>
              </a:ext>
            </a:extLst>
          </p:cNvPr>
          <p:cNvSpPr txBox="1"/>
          <p:nvPr/>
        </p:nvSpPr>
        <p:spPr>
          <a:xfrm>
            <a:off x="875212" y="483326"/>
            <a:ext cx="7511159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COMTRA DAQ to-do list…</a:t>
            </a:r>
          </a:p>
          <a:p>
            <a:endParaRPr lang="en-US" sz="2000" dirty="0"/>
          </a:p>
          <a:p>
            <a:r>
              <a:rPr lang="en-US" sz="2000" b="1" dirty="0"/>
              <a:t>Chris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confirm with Nick Falls power requirements for </a:t>
            </a:r>
            <a:r>
              <a:rPr lang="en-US" sz="2000" dirty="0" err="1"/>
              <a:t>Kepco</a:t>
            </a:r>
            <a:r>
              <a:rPr lang="en-US" sz="2000" dirty="0"/>
              <a:t> 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finish populating rack, deliver to UITF</a:t>
            </a:r>
          </a:p>
          <a:p>
            <a:endParaRPr lang="en-US" sz="2000" dirty="0"/>
          </a:p>
          <a:p>
            <a:r>
              <a:rPr lang="en-US" sz="2000" b="1" dirty="0"/>
              <a:t>Brad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make sure UITF network jack in mechanical room is ‘on’</a:t>
            </a:r>
          </a:p>
          <a:p>
            <a:endParaRPr lang="en-US" sz="2000" dirty="0"/>
          </a:p>
          <a:p>
            <a:r>
              <a:rPr lang="en-US" sz="2000" b="1" dirty="0"/>
              <a:t>Bryan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confirm required “NIC” configuration in rack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work with Gary on communicating via a soft </a:t>
            </a:r>
            <a:r>
              <a:rPr lang="en-US" sz="2000" dirty="0" err="1"/>
              <a:t>ioc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 err="1"/>
              <a:t>Riad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finalize list of cables/types from DAQ to Detector (we’ll double)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b="1" dirty="0"/>
              <a:t>Joe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Coordinate space, cables, pulls, electrical work (next slides)</a:t>
            </a:r>
          </a:p>
        </p:txBody>
      </p:sp>
    </p:spTree>
    <p:extLst>
      <p:ext uri="{BB962C8B-B14F-4D97-AF65-F5344CB8AC3E}">
        <p14:creationId xmlns:p14="http://schemas.microsoft.com/office/powerpoint/2010/main" val="27783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E942E62-D82A-4443-AC5F-A50195957215}"/>
              </a:ext>
            </a:extLst>
          </p:cNvPr>
          <p:cNvGrpSpPr/>
          <p:nvPr/>
        </p:nvGrpSpPr>
        <p:grpSpPr>
          <a:xfrm>
            <a:off x="915156" y="887910"/>
            <a:ext cx="4174127" cy="5565503"/>
            <a:chOff x="7069999" y="809171"/>
            <a:chExt cx="4174127" cy="55655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9326AE-9D6A-784A-B671-22A49561E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9999" y="809171"/>
              <a:ext cx="4174127" cy="556550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BD9561D-2F80-0245-9FCC-893EB8747E5A}"/>
                </a:ext>
              </a:extLst>
            </p:cNvPr>
            <p:cNvSpPr txBox="1"/>
            <p:nvPr/>
          </p:nvSpPr>
          <p:spPr>
            <a:xfrm>
              <a:off x="7069999" y="5728342"/>
              <a:ext cx="2331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Bench gets moved and rack goes here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67AA709-F433-BC44-BE4B-97F44E315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3839" y="4353335"/>
              <a:ext cx="179275" cy="112000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13E3168-17F2-304E-AFB5-0555EEDABA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41371" y="4712566"/>
              <a:ext cx="965223" cy="86527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B910A4-8611-3446-A52F-D243A25EF6ED}"/>
                </a:ext>
              </a:extLst>
            </p:cNvPr>
            <p:cNvSpPr txBox="1"/>
            <p:nvPr/>
          </p:nvSpPr>
          <p:spPr>
            <a:xfrm>
              <a:off x="9642984" y="5728343"/>
              <a:ext cx="147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 use this penetration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B4ED13-9D09-5C41-91BE-77656A80DF1D}"/>
                </a:ext>
              </a:extLst>
            </p:cNvPr>
            <p:cNvCxnSpPr>
              <a:cxnSpLocks/>
            </p:cNvCxnSpPr>
            <p:nvPr/>
          </p:nvCxnSpPr>
          <p:spPr>
            <a:xfrm>
              <a:off x="8235650" y="1658983"/>
              <a:ext cx="623110" cy="106766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29694-EA8C-8D41-9B2E-12112B56EF6B}"/>
                </a:ext>
              </a:extLst>
            </p:cNvPr>
            <p:cNvSpPr txBox="1"/>
            <p:nvPr/>
          </p:nvSpPr>
          <p:spPr>
            <a:xfrm>
              <a:off x="7498896" y="885149"/>
              <a:ext cx="147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 use this network jack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9BE4794-9AED-824F-B556-7D2501B5B76E}"/>
              </a:ext>
            </a:extLst>
          </p:cNvPr>
          <p:cNvGrpSpPr/>
          <p:nvPr/>
        </p:nvGrpSpPr>
        <p:grpSpPr>
          <a:xfrm>
            <a:off x="6724736" y="887910"/>
            <a:ext cx="4163786" cy="5551714"/>
            <a:chOff x="289578" y="926735"/>
            <a:chExt cx="4163786" cy="55517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36FE41-ACDC-6A49-B7AA-0EE8816DB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78" y="926735"/>
              <a:ext cx="4163786" cy="555171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53DFEB5-4EC3-C843-95E1-4FE0AA483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3379" y="2547257"/>
              <a:ext cx="460735" cy="60738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910ABB-5F33-094E-A954-6B6AD50C1E39}"/>
                </a:ext>
              </a:extLst>
            </p:cNvPr>
            <p:cNvSpPr txBox="1"/>
            <p:nvPr/>
          </p:nvSpPr>
          <p:spPr>
            <a:xfrm>
              <a:off x="1152942" y="1333865"/>
              <a:ext cx="17731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FML extend 20A circuit to mech room through trench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BA95650-0551-2640-9910-312E72C31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6572" y="4462806"/>
              <a:ext cx="490775" cy="791868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A3BFC5-A49E-604E-ABD6-EE4B0ABBF603}"/>
                </a:ext>
              </a:extLst>
            </p:cNvPr>
            <p:cNvSpPr txBox="1"/>
            <p:nvPr/>
          </p:nvSpPr>
          <p:spPr>
            <a:xfrm>
              <a:off x="2691765" y="5267179"/>
              <a:ext cx="14735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We use this penetration into cave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EE4EFA9-96A4-2145-98FA-081C979FCBF2}"/>
              </a:ext>
            </a:extLst>
          </p:cNvPr>
          <p:cNvSpPr txBox="1"/>
          <p:nvPr/>
        </p:nvSpPr>
        <p:spPr>
          <a:xfrm>
            <a:off x="1928351" y="378823"/>
            <a:ext cx="18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Mechanical Room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1C17F4-EFB9-B640-9553-554ACB2051F0}"/>
              </a:ext>
            </a:extLst>
          </p:cNvPr>
          <p:cNvSpPr txBox="1"/>
          <p:nvPr/>
        </p:nvSpPr>
        <p:spPr>
          <a:xfrm>
            <a:off x="8098904" y="415304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Room</a:t>
            </a:r>
          </a:p>
        </p:txBody>
      </p:sp>
    </p:spTree>
    <p:extLst>
      <p:ext uri="{BB962C8B-B14F-4D97-AF65-F5344CB8AC3E}">
        <p14:creationId xmlns:p14="http://schemas.microsoft.com/office/powerpoint/2010/main" val="117822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8CEBE-A0AA-634D-837B-00038A8E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6" y="854165"/>
            <a:ext cx="4042411" cy="5389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E7FB5-C451-1548-B128-159E21E2589C}"/>
              </a:ext>
            </a:extLst>
          </p:cNvPr>
          <p:cNvSpPr txBox="1"/>
          <p:nvPr/>
        </p:nvSpPr>
        <p:spPr>
          <a:xfrm>
            <a:off x="1976691" y="339634"/>
            <a:ext cx="1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Cave (west wall)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EA89D-4CA4-7B40-9802-97C1E070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42" y="858520"/>
            <a:ext cx="4039144" cy="5385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2F95AD-EE02-2549-A2D3-E06BED8F4E01}"/>
              </a:ext>
            </a:extLst>
          </p:cNvPr>
          <p:cNvSpPr txBox="1"/>
          <p:nvPr/>
        </p:nvSpPr>
        <p:spPr>
          <a:xfrm>
            <a:off x="8247834" y="339634"/>
            <a:ext cx="170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Cave (beamline)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DA55F-854D-D74B-958F-8E528445E42D}"/>
              </a:ext>
            </a:extLst>
          </p:cNvPr>
          <p:cNvSpPr txBox="1"/>
          <p:nvPr/>
        </p:nvSpPr>
        <p:spPr>
          <a:xfrm>
            <a:off x="4935273" y="6147862"/>
            <a:ext cx="147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Trench from control room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988D64-65C2-564B-889A-CC4BC4305C23}"/>
              </a:ext>
            </a:extLst>
          </p:cNvPr>
          <p:cNvCxnSpPr>
            <a:cxnSpLocks/>
          </p:cNvCxnSpPr>
          <p:nvPr/>
        </p:nvCxnSpPr>
        <p:spPr>
          <a:xfrm flipH="1" flipV="1">
            <a:off x="2697752" y="3874869"/>
            <a:ext cx="2406544" cy="22729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1D9878-A9C6-0744-B3AA-A463F7221E93}"/>
              </a:ext>
            </a:extLst>
          </p:cNvPr>
          <p:cNvSpPr txBox="1"/>
          <p:nvPr/>
        </p:nvSpPr>
        <p:spPr>
          <a:xfrm>
            <a:off x="5509498" y="4666845"/>
            <a:ext cx="147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wire from DAQ connects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5CBE54-88F9-EF4F-ABD1-B0C6DD2EF536}"/>
              </a:ext>
            </a:extLst>
          </p:cNvPr>
          <p:cNvCxnSpPr>
            <a:cxnSpLocks/>
          </p:cNvCxnSpPr>
          <p:nvPr/>
        </p:nvCxnSpPr>
        <p:spPr>
          <a:xfrm flipV="1">
            <a:off x="6678152" y="4990011"/>
            <a:ext cx="1834025" cy="57853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989113-7B6F-F74B-A1F4-EE4176991B1C}"/>
              </a:ext>
            </a:extLst>
          </p:cNvPr>
          <p:cNvSpPr txBox="1"/>
          <p:nvPr/>
        </p:nvSpPr>
        <p:spPr>
          <a:xfrm>
            <a:off x="10897996" y="2948940"/>
            <a:ext cx="1473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Cables up to tray with others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967AEA-3F79-394E-BA26-C2505EE0349C}"/>
              </a:ext>
            </a:extLst>
          </p:cNvPr>
          <p:cNvCxnSpPr>
            <a:cxnSpLocks/>
          </p:cNvCxnSpPr>
          <p:nvPr/>
        </p:nvCxnSpPr>
        <p:spPr>
          <a:xfrm flipH="1" flipV="1">
            <a:off x="10437150" y="1685584"/>
            <a:ext cx="1018976" cy="12633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14032F-2B9A-224A-9403-FA17A2057549}"/>
              </a:ext>
            </a:extLst>
          </p:cNvPr>
          <p:cNvCxnSpPr>
            <a:cxnSpLocks/>
          </p:cNvCxnSpPr>
          <p:nvPr/>
        </p:nvCxnSpPr>
        <p:spPr>
          <a:xfrm flipV="1">
            <a:off x="6352253" y="5867174"/>
            <a:ext cx="1242911" cy="5220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3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C80569-DB63-9D41-8A94-CDA1CF933567}"/>
              </a:ext>
            </a:extLst>
          </p:cNvPr>
          <p:cNvSpPr txBox="1"/>
          <p:nvPr/>
        </p:nvSpPr>
        <p:spPr>
          <a:xfrm>
            <a:off x="491437" y="210124"/>
            <a:ext cx="64116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Riad’s</a:t>
            </a:r>
            <a:r>
              <a:rPr lang="en-US" b="1" dirty="0"/>
              <a:t> Cables/Connectors – From DAQ to Cave</a:t>
            </a:r>
          </a:p>
          <a:p>
            <a:endParaRPr lang="en-US" dirty="0"/>
          </a:p>
          <a:p>
            <a:r>
              <a:rPr lang="en-US" dirty="0"/>
              <a:t>(1) Ground wire to beam line ground (see previous page)</a:t>
            </a:r>
          </a:p>
          <a:p>
            <a:r>
              <a:rPr lang="en-US" dirty="0"/>
              <a:t>(4) Terminated TRIAX signal cable to detector box (2 + 2 spare)</a:t>
            </a:r>
          </a:p>
          <a:p>
            <a:r>
              <a:rPr lang="en-US" dirty="0"/>
              <a:t>(8) Connectors – TRIAX to BNC (4 + 4 spare)</a:t>
            </a:r>
          </a:p>
          <a:p>
            <a:r>
              <a:rPr lang="en-US" dirty="0"/>
              <a:t>	(2) get connected at detector box</a:t>
            </a:r>
          </a:p>
          <a:p>
            <a:r>
              <a:rPr lang="en-US" dirty="0">
                <a:solidFill>
                  <a:srgbClr val="FF0000"/>
                </a:solidFill>
              </a:rPr>
              <a:t>	(4) space for 1 U patch panel at RACK?</a:t>
            </a:r>
          </a:p>
          <a:p>
            <a:r>
              <a:rPr lang="en-US" dirty="0"/>
              <a:t>(2) Terminated 5kV SHV cables to detector box (1 + 1 spare)</a:t>
            </a:r>
          </a:p>
          <a:p>
            <a:r>
              <a:rPr lang="en-US" dirty="0"/>
              <a:t>	(1) get connected at detector box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(2) space for 1 U patch panel at RACK?</a:t>
            </a:r>
          </a:p>
          <a:p>
            <a:r>
              <a:rPr lang="en-US" dirty="0"/>
              <a:t>(2) Two 10A current leads from </a:t>
            </a:r>
            <a:r>
              <a:rPr lang="en-US" dirty="0" err="1"/>
              <a:t>Kepco</a:t>
            </a:r>
            <a:r>
              <a:rPr lang="en-US" dirty="0"/>
              <a:t> PS to magnet terminal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03824-2D1E-A341-B555-7458FCE6B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" b="51999"/>
          <a:stretch/>
        </p:blipFill>
        <p:spPr>
          <a:xfrm>
            <a:off x="1082585" y="3405049"/>
            <a:ext cx="5143500" cy="3278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AD3E5-EF79-4144-BFBD-5B5FC0C3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1" r="27312" b="33524"/>
          <a:stretch/>
        </p:blipFill>
        <p:spPr>
          <a:xfrm>
            <a:off x="7694024" y="1619791"/>
            <a:ext cx="3749040" cy="4558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BBE660-35A9-FB4B-A694-B4FB40DD4579}"/>
              </a:ext>
            </a:extLst>
          </p:cNvPr>
          <p:cNvSpPr txBox="1"/>
          <p:nvPr/>
        </p:nvSpPr>
        <p:spPr>
          <a:xfrm>
            <a:off x="3357987" y="3806424"/>
            <a:ext cx="147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TRIAX cable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BAEA6F-3A5F-FB41-9204-3C5F61E133C7}"/>
              </a:ext>
            </a:extLst>
          </p:cNvPr>
          <p:cNvCxnSpPr>
            <a:cxnSpLocks/>
          </p:cNvCxnSpPr>
          <p:nvPr/>
        </p:nvCxnSpPr>
        <p:spPr>
          <a:xfrm flipH="1">
            <a:off x="3791548" y="4280262"/>
            <a:ext cx="143691" cy="86214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8BFE50F-71C2-E342-8EDC-2DCD4DC1BF23}"/>
              </a:ext>
            </a:extLst>
          </p:cNvPr>
          <p:cNvSpPr txBox="1"/>
          <p:nvPr/>
        </p:nvSpPr>
        <p:spPr>
          <a:xfrm>
            <a:off x="9045719" y="6314494"/>
            <a:ext cx="212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MALE TRIAX CABLE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54AD8A-E2CE-5D48-BC85-77DCAEB55EEB}"/>
              </a:ext>
            </a:extLst>
          </p:cNvPr>
          <p:cNvCxnSpPr>
            <a:cxnSpLocks/>
          </p:cNvCxnSpPr>
          <p:nvPr/>
        </p:nvCxnSpPr>
        <p:spPr>
          <a:xfrm flipV="1">
            <a:off x="9901646" y="5220788"/>
            <a:ext cx="205586" cy="109370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907C65-184E-4C44-98B8-502DF3097E27}"/>
              </a:ext>
            </a:extLst>
          </p:cNvPr>
          <p:cNvCxnSpPr>
            <a:cxnSpLocks/>
          </p:cNvCxnSpPr>
          <p:nvPr/>
        </p:nvCxnSpPr>
        <p:spPr>
          <a:xfrm flipH="1">
            <a:off x="9774130" y="1005056"/>
            <a:ext cx="333101" cy="157189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9B9EC-D187-3A4C-848D-68594C3D95CB}"/>
              </a:ext>
            </a:extLst>
          </p:cNvPr>
          <p:cNvSpPr/>
          <p:nvPr/>
        </p:nvSpPr>
        <p:spPr>
          <a:xfrm>
            <a:off x="8688733" y="635724"/>
            <a:ext cx="2836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FEMALE TRIAX to MALE BNC</a:t>
            </a:r>
          </a:p>
        </p:txBody>
      </p:sp>
    </p:spTree>
    <p:extLst>
      <p:ext uri="{BB962C8B-B14F-4D97-AF65-F5344CB8AC3E}">
        <p14:creationId xmlns:p14="http://schemas.microsoft.com/office/powerpoint/2010/main" val="2450735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279</Words>
  <Application>Microsoft Macintosh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5</cp:revision>
  <dcterms:created xsi:type="dcterms:W3CDTF">2022-08-17T18:42:21Z</dcterms:created>
  <dcterms:modified xsi:type="dcterms:W3CDTF">2022-08-17T19:16:07Z</dcterms:modified>
</cp:coreProperties>
</file>