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309" r:id="rId2"/>
    <p:sldId id="380" r:id="rId3"/>
    <p:sldId id="357" r:id="rId4"/>
    <p:sldId id="356" r:id="rId5"/>
    <p:sldId id="375" r:id="rId6"/>
    <p:sldId id="363" r:id="rId7"/>
    <p:sldId id="371" r:id="rId8"/>
    <p:sldId id="379" r:id="rId9"/>
    <p:sldId id="381" r:id="rId10"/>
    <p:sldId id="31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ad Suleiman" initials="RS" lastIdx="0" clrIdx="0">
    <p:extLst>
      <p:ext uri="{19B8F6BF-5375-455C-9EA6-DF929625EA0E}">
        <p15:presenceInfo xmlns:p15="http://schemas.microsoft.com/office/powerpoint/2012/main" userId="S-1-5-21-1097014734-140981682-1849977318-50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D34D"/>
    <a:srgbClr val="CF890B"/>
    <a:srgbClr val="05EBD0"/>
    <a:srgbClr val="AA329C"/>
    <a:srgbClr val="AC21AF"/>
    <a:srgbClr val="1C76C0"/>
    <a:srgbClr val="9C3490"/>
    <a:srgbClr val="FFFF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6408" autoAdjust="0"/>
  </p:normalViewPr>
  <p:slideViewPr>
    <p:cSldViewPr snapToGrid="0" snapToObjects="1">
      <p:cViewPr varScale="1">
        <p:scale>
          <a:sx n="76" d="100"/>
          <a:sy n="76" d="100"/>
        </p:scale>
        <p:origin x="132" y="780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Monday, November 29, 2021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Monday, November 29, 2021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Monday, November 29,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jlab.org/ciswiki/images/8/82/CompPol_Optimization_B.Fernandes-Neres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181" y="505595"/>
            <a:ext cx="10583064" cy="617838"/>
          </a:xfrm>
        </p:spPr>
        <p:txBody>
          <a:bodyPr/>
          <a:lstStyle/>
          <a:p>
            <a:r>
              <a:rPr lang="en-US" sz="3200" i="1" dirty="0"/>
              <a:t>Development  of Beam Polarimeter for BNL SRF Gun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NP Accelerator R&amp;D + Data Science AI/ML virtual PI Exchange meeting on November 30, 2021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Monday, November 29, 2021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Riad Suleiman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Monday, November 29, 2021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1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AAA77-77DB-400E-AFE2-7B94F431C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Goals, Timeline, and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877C5-72E8-4B74-B557-E156D03D9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Co-Principal Investigator: Riad Suleiman, with Joe </a:t>
            </a:r>
            <a:r>
              <a:rPr lang="en-US" sz="2000" dirty="0" err="1"/>
              <a:t>Grames</a:t>
            </a:r>
            <a:r>
              <a:rPr lang="en-US" sz="2000" dirty="0"/>
              <a:t> and Matt </a:t>
            </a:r>
            <a:r>
              <a:rPr lang="en-US" sz="2000" dirty="0" err="1"/>
              <a:t>Poelker</a:t>
            </a:r>
            <a:r>
              <a:rPr lang="en-US" sz="2000" dirty="0"/>
              <a:t> (Jefferson Lab), and Eric </a:t>
            </a:r>
            <a:r>
              <a:rPr lang="en-US" sz="2000" dirty="0" err="1"/>
              <a:t>Voutier</a:t>
            </a:r>
            <a:r>
              <a:rPr lang="en-US" sz="2000" dirty="0"/>
              <a:t> (</a:t>
            </a:r>
            <a:r>
              <a:rPr lang="en-US" sz="2000" dirty="0" err="1"/>
              <a:t>IJCLab</a:t>
            </a:r>
            <a:r>
              <a:rPr lang="en-US" sz="2000" dirty="0"/>
              <a:t>, Orsay, France)</a:t>
            </a:r>
          </a:p>
          <a:p>
            <a:endParaRPr lang="en-US" sz="2000" dirty="0"/>
          </a:p>
          <a:p>
            <a:r>
              <a:rPr lang="en-US" sz="2000" dirty="0"/>
              <a:t>Jefferson Lab’s contribution to this project is to provide a Compton Transmission Polarimeter, which will be used to measure beam polarization when SRF photogun employs a GaAs photocathode. </a:t>
            </a:r>
            <a:r>
              <a:rPr lang="en-US" sz="2000" dirty="0" err="1"/>
              <a:t>IJCLab</a:t>
            </a:r>
            <a:r>
              <a:rPr lang="en-US" sz="2000" dirty="0"/>
              <a:t> is contributing to Jefferson Lab’s effort.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Goals:</a:t>
            </a:r>
          </a:p>
          <a:p>
            <a:pPr lvl="1"/>
            <a:r>
              <a:rPr lang="en-US" sz="1800" dirty="0">
                <a:latin typeface="Arial" panose="020B0604020202020204" pitchFamily="34" charset="0"/>
              </a:rPr>
              <a:t>Year 1: Design and build electron beam polarimeter</a:t>
            </a:r>
          </a:p>
          <a:p>
            <a:pPr lvl="1"/>
            <a:r>
              <a:rPr lang="en-US" sz="1800" dirty="0">
                <a:latin typeface="Arial" panose="020B0604020202020204" pitchFamily="34" charset="0"/>
              </a:rPr>
              <a:t>Year 2: Install and commission polarimeter at </a:t>
            </a:r>
            <a:r>
              <a:rPr lang="en-US" sz="1800" dirty="0" err="1">
                <a:latin typeface="Arial" panose="020B0604020202020204" pitchFamily="34" charset="0"/>
              </a:rPr>
              <a:t>CeC</a:t>
            </a:r>
            <a:r>
              <a:rPr lang="en-US" sz="1800" dirty="0">
                <a:latin typeface="Arial" panose="020B0604020202020204" pitchFamily="34" charset="0"/>
              </a:rPr>
              <a:t> accelerator</a:t>
            </a:r>
          </a:p>
          <a:p>
            <a:endParaRPr lang="en-US" sz="2000" dirty="0">
              <a:latin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</a:rPr>
              <a:t>Current Status:</a:t>
            </a:r>
          </a:p>
          <a:p>
            <a:pPr lvl="1"/>
            <a:r>
              <a:rPr lang="en-US" sz="1800" dirty="0">
                <a:latin typeface="Arial" panose="020B0604020202020204" pitchFamily="34" charset="0"/>
              </a:rPr>
              <a:t>Design of polarimeter and new portable data acquisition system (DAQ) is completed</a:t>
            </a:r>
          </a:p>
          <a:p>
            <a:pPr lvl="1"/>
            <a:r>
              <a:rPr lang="en-US" sz="1800" dirty="0">
                <a:latin typeface="Arial" panose="020B0604020202020204" pitchFamily="34" charset="0"/>
              </a:rPr>
              <a:t>NCE for one more year was approved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D27870-E90D-49AD-8B41-EAF9C0364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5C839-EEB1-4D9E-9238-3FE256755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DC8A853-6B16-4C06-9F50-2D28B24532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160674"/>
              </p:ext>
            </p:extLst>
          </p:nvPr>
        </p:nvGraphicFramePr>
        <p:xfrm>
          <a:off x="7277100" y="2978957"/>
          <a:ext cx="4077729" cy="135589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20329641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3414383637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222637453"/>
                    </a:ext>
                  </a:extLst>
                </a:gridCol>
                <a:gridCol w="674129">
                  <a:extLst>
                    <a:ext uri="{9D8B030D-6E8A-4147-A177-3AD203B41FA5}">
                      <a16:colId xmlns:a16="http://schemas.microsoft.com/office/drawing/2014/main" val="8495923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FY20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($k)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FY21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($k)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Totals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($k)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125705"/>
                  </a:ext>
                </a:extLst>
              </a:tr>
              <a:tr h="3422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a) Funds allocated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200.1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200.1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400.2 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377197"/>
                  </a:ext>
                </a:extLst>
              </a:tr>
              <a:tr h="3422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b) Actual costs to date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10.9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571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504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7E3B9-AB3E-449D-943E-69DF6160A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Compton Transmission Polarimeter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0C1BC-AD72-4EF0-9903-292197A1C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DD15DD-DBF0-4988-954E-607064E58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7314D5-0917-4045-9CCD-6659B2D24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2817758A-F524-452B-8BAA-2074F870E983}"/>
                  </a:ext>
                </a:extLst>
              </p:cNvPr>
              <p:cNvSpPr/>
              <p:nvPr/>
            </p:nvSpPr>
            <p:spPr>
              <a:xfrm>
                <a:off x="494271" y="4378772"/>
                <a:ext cx="2167286" cy="1181100"/>
              </a:xfrm>
              <a:prstGeom prst="wedgeRoundRectCallout">
                <a:avLst>
                  <a:gd name="adj1" fmla="val 10682"/>
                  <a:gd name="adj2" fmla="val -99712"/>
                  <a:gd name="adj3" fmla="val 16667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70C0"/>
                    </a:solidFill>
                  </a:rPr>
                  <a:t>Longitudinally Polarized Electron Beam,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2817758A-F524-452B-8BAA-2074F870E9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71" y="4378772"/>
                <a:ext cx="2167286" cy="1181100"/>
              </a:xfrm>
              <a:prstGeom prst="wedgeRoundRectCallout">
                <a:avLst>
                  <a:gd name="adj1" fmla="val 10682"/>
                  <a:gd name="adj2" fmla="val -99712"/>
                  <a:gd name="adj3" fmla="val 16667"/>
                </a:avLst>
              </a:prstGeom>
              <a:blipFill>
                <a:blip r:embed="rId2"/>
                <a:stretch>
                  <a:fillRect r="-1955" b="-1020"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EF9ABA72-B3D2-4539-954F-7A0145DAFE8A}"/>
              </a:ext>
            </a:extLst>
          </p:cNvPr>
          <p:cNvGrpSpPr/>
          <p:nvPr/>
        </p:nvGrpSpPr>
        <p:grpSpPr>
          <a:xfrm>
            <a:off x="1530250" y="2500707"/>
            <a:ext cx="8760273" cy="1845124"/>
            <a:chOff x="1510398" y="1583871"/>
            <a:chExt cx="8760273" cy="1845124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2C08E2E-6609-4EFE-98FE-EC2C93CFBBB7}"/>
                </a:ext>
              </a:extLst>
            </p:cNvPr>
            <p:cNvCxnSpPr>
              <a:cxnSpLocks/>
            </p:cNvCxnSpPr>
            <p:nvPr/>
          </p:nvCxnSpPr>
          <p:spPr>
            <a:xfrm>
              <a:off x="1510398" y="2511876"/>
              <a:ext cx="1355272" cy="0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50862E4-E3CF-49D1-A93B-5135D9E2A5DE}"/>
                </a:ext>
              </a:extLst>
            </p:cNvPr>
            <p:cNvSpPr/>
            <p:nvPr/>
          </p:nvSpPr>
          <p:spPr>
            <a:xfrm>
              <a:off x="3023818" y="1583871"/>
              <a:ext cx="421511" cy="184512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333BD91-36D7-4B2B-9B5B-C76384531F2B}"/>
                </a:ext>
              </a:extLst>
            </p:cNvPr>
            <p:cNvSpPr/>
            <p:nvPr/>
          </p:nvSpPr>
          <p:spPr>
            <a:xfrm>
              <a:off x="4278086" y="1796139"/>
              <a:ext cx="2759528" cy="1469566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90F1A6-A377-41E7-8A46-0512EEFC0062}"/>
                </a:ext>
              </a:extLst>
            </p:cNvPr>
            <p:cNvSpPr/>
            <p:nvPr/>
          </p:nvSpPr>
          <p:spPr>
            <a:xfrm>
              <a:off x="7893025" y="2073722"/>
              <a:ext cx="914400" cy="9144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D5A9174-DD07-41A8-82B8-D13DEAE10056}"/>
                </a:ext>
              </a:extLst>
            </p:cNvPr>
            <p:cNvSpPr/>
            <p:nvPr/>
          </p:nvSpPr>
          <p:spPr>
            <a:xfrm>
              <a:off x="8807425" y="2273737"/>
              <a:ext cx="1463246" cy="457200"/>
            </a:xfrm>
            <a:prstGeom prst="rect">
              <a:avLst/>
            </a:prstGeom>
            <a:gradFill flip="none" rotWithShape="1">
              <a:gsLst>
                <a:gs pos="0">
                  <a:srgbClr val="AA329C">
                    <a:tint val="66000"/>
                    <a:satMod val="160000"/>
                  </a:srgbClr>
                </a:gs>
                <a:gs pos="50000">
                  <a:srgbClr val="AA329C">
                    <a:tint val="44500"/>
                    <a:satMod val="160000"/>
                  </a:srgbClr>
                </a:gs>
                <a:gs pos="100000">
                  <a:srgbClr val="AA329C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AC21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596D4BB8-B34F-491A-8FBA-B4F8D9BAD5F7}"/>
              </a:ext>
            </a:extLst>
          </p:cNvPr>
          <p:cNvSpPr/>
          <p:nvPr/>
        </p:nvSpPr>
        <p:spPr>
          <a:xfrm>
            <a:off x="2361686" y="1298128"/>
            <a:ext cx="1355272" cy="638138"/>
          </a:xfrm>
          <a:prstGeom prst="wedgeRoundRectCallout">
            <a:avLst>
              <a:gd name="adj1" fmla="val -6048"/>
              <a:gd name="adj2" fmla="val 114044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Radiator</a:t>
            </a:r>
          </a:p>
        </p:txBody>
      </p:sp>
      <p:sp>
        <p:nvSpPr>
          <p:cNvPr id="21" name="Freeform 15">
            <a:extLst>
              <a:ext uri="{FF2B5EF4-FFF2-40B4-BE49-F238E27FC236}">
                <a16:creationId xmlns:a16="http://schemas.microsoft.com/office/drawing/2014/main" id="{8A09AA35-C295-452D-B8A7-DBA69084E5BB}"/>
              </a:ext>
            </a:extLst>
          </p:cNvPr>
          <p:cNvSpPr/>
          <p:nvPr/>
        </p:nvSpPr>
        <p:spPr>
          <a:xfrm rot="18189568">
            <a:off x="3447372" y="3075876"/>
            <a:ext cx="502108" cy="706248"/>
          </a:xfrm>
          <a:custGeom>
            <a:avLst/>
            <a:gdLst>
              <a:gd name="connsiteX0" fmla="*/ 0 w 1241187"/>
              <a:gd name="connsiteY0" fmla="*/ 0 h 1380847"/>
              <a:gd name="connsiteX1" fmla="*/ 369890 w 1241187"/>
              <a:gd name="connsiteY1" fmla="*/ 73974 h 1380847"/>
              <a:gd name="connsiteX2" fmla="*/ 209604 w 1241187"/>
              <a:gd name="connsiteY2" fmla="*/ 382199 h 1380847"/>
              <a:gd name="connsiteX3" fmla="*/ 604154 w 1241187"/>
              <a:gd name="connsiteY3" fmla="*/ 456173 h 1380847"/>
              <a:gd name="connsiteX4" fmla="*/ 530176 w 1241187"/>
              <a:gd name="connsiteY4" fmla="*/ 838372 h 1380847"/>
              <a:gd name="connsiteX5" fmla="*/ 863077 w 1241187"/>
              <a:gd name="connsiteY5" fmla="*/ 776727 h 1380847"/>
              <a:gd name="connsiteX6" fmla="*/ 813759 w 1241187"/>
              <a:gd name="connsiteY6" fmla="*/ 1134267 h 1380847"/>
              <a:gd name="connsiteX7" fmla="*/ 1183649 w 1241187"/>
              <a:gd name="connsiteY7" fmla="*/ 1097280 h 1380847"/>
              <a:gd name="connsiteX8" fmla="*/ 1158990 w 1241187"/>
              <a:gd name="connsiteY8" fmla="*/ 1380847 h 1380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1187" h="1380847">
                <a:moveTo>
                  <a:pt x="0" y="0"/>
                </a:moveTo>
                <a:cubicBezTo>
                  <a:pt x="167478" y="5137"/>
                  <a:pt x="334956" y="10274"/>
                  <a:pt x="369890" y="73974"/>
                </a:cubicBezTo>
                <a:cubicBezTo>
                  <a:pt x="404824" y="137674"/>
                  <a:pt x="170560" y="318499"/>
                  <a:pt x="209604" y="382199"/>
                </a:cubicBezTo>
                <a:cubicBezTo>
                  <a:pt x="248648" y="445899"/>
                  <a:pt x="550725" y="380144"/>
                  <a:pt x="604154" y="456173"/>
                </a:cubicBezTo>
                <a:cubicBezTo>
                  <a:pt x="657583" y="532202"/>
                  <a:pt x="487022" y="784946"/>
                  <a:pt x="530176" y="838372"/>
                </a:cubicBezTo>
                <a:cubicBezTo>
                  <a:pt x="573330" y="891798"/>
                  <a:pt x="815813" y="727411"/>
                  <a:pt x="863077" y="776727"/>
                </a:cubicBezTo>
                <a:cubicBezTo>
                  <a:pt x="910341" y="826043"/>
                  <a:pt x="760330" y="1080842"/>
                  <a:pt x="813759" y="1134267"/>
                </a:cubicBezTo>
                <a:cubicBezTo>
                  <a:pt x="867188" y="1187692"/>
                  <a:pt x="1126111" y="1056183"/>
                  <a:pt x="1183649" y="1097280"/>
                </a:cubicBezTo>
                <a:cubicBezTo>
                  <a:pt x="1241187" y="1138377"/>
                  <a:pt x="1148715" y="1308928"/>
                  <a:pt x="1158990" y="138084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reeform 15">
            <a:extLst>
              <a:ext uri="{FF2B5EF4-FFF2-40B4-BE49-F238E27FC236}">
                <a16:creationId xmlns:a16="http://schemas.microsoft.com/office/drawing/2014/main" id="{F6F363F7-5334-44EB-8ACE-B202F6CDFDD3}"/>
              </a:ext>
            </a:extLst>
          </p:cNvPr>
          <p:cNvSpPr/>
          <p:nvPr/>
        </p:nvSpPr>
        <p:spPr>
          <a:xfrm rot="18189568">
            <a:off x="3360968" y="2928664"/>
            <a:ext cx="502108" cy="706248"/>
          </a:xfrm>
          <a:custGeom>
            <a:avLst/>
            <a:gdLst>
              <a:gd name="connsiteX0" fmla="*/ 0 w 1241187"/>
              <a:gd name="connsiteY0" fmla="*/ 0 h 1380847"/>
              <a:gd name="connsiteX1" fmla="*/ 369890 w 1241187"/>
              <a:gd name="connsiteY1" fmla="*/ 73974 h 1380847"/>
              <a:gd name="connsiteX2" fmla="*/ 209604 w 1241187"/>
              <a:gd name="connsiteY2" fmla="*/ 382199 h 1380847"/>
              <a:gd name="connsiteX3" fmla="*/ 604154 w 1241187"/>
              <a:gd name="connsiteY3" fmla="*/ 456173 h 1380847"/>
              <a:gd name="connsiteX4" fmla="*/ 530176 w 1241187"/>
              <a:gd name="connsiteY4" fmla="*/ 838372 h 1380847"/>
              <a:gd name="connsiteX5" fmla="*/ 863077 w 1241187"/>
              <a:gd name="connsiteY5" fmla="*/ 776727 h 1380847"/>
              <a:gd name="connsiteX6" fmla="*/ 813759 w 1241187"/>
              <a:gd name="connsiteY6" fmla="*/ 1134267 h 1380847"/>
              <a:gd name="connsiteX7" fmla="*/ 1183649 w 1241187"/>
              <a:gd name="connsiteY7" fmla="*/ 1097280 h 1380847"/>
              <a:gd name="connsiteX8" fmla="*/ 1158990 w 1241187"/>
              <a:gd name="connsiteY8" fmla="*/ 1380847 h 1380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1187" h="1380847">
                <a:moveTo>
                  <a:pt x="0" y="0"/>
                </a:moveTo>
                <a:cubicBezTo>
                  <a:pt x="167478" y="5137"/>
                  <a:pt x="334956" y="10274"/>
                  <a:pt x="369890" y="73974"/>
                </a:cubicBezTo>
                <a:cubicBezTo>
                  <a:pt x="404824" y="137674"/>
                  <a:pt x="170560" y="318499"/>
                  <a:pt x="209604" y="382199"/>
                </a:cubicBezTo>
                <a:cubicBezTo>
                  <a:pt x="248648" y="445899"/>
                  <a:pt x="550725" y="380144"/>
                  <a:pt x="604154" y="456173"/>
                </a:cubicBezTo>
                <a:cubicBezTo>
                  <a:pt x="657583" y="532202"/>
                  <a:pt x="487022" y="784946"/>
                  <a:pt x="530176" y="838372"/>
                </a:cubicBezTo>
                <a:cubicBezTo>
                  <a:pt x="573330" y="891798"/>
                  <a:pt x="815813" y="727411"/>
                  <a:pt x="863077" y="776727"/>
                </a:cubicBezTo>
                <a:cubicBezTo>
                  <a:pt x="910341" y="826043"/>
                  <a:pt x="760330" y="1080842"/>
                  <a:pt x="813759" y="1134267"/>
                </a:cubicBezTo>
                <a:cubicBezTo>
                  <a:pt x="867188" y="1187692"/>
                  <a:pt x="1126111" y="1056183"/>
                  <a:pt x="1183649" y="1097280"/>
                </a:cubicBezTo>
                <a:cubicBezTo>
                  <a:pt x="1241187" y="1138377"/>
                  <a:pt x="1148715" y="1308928"/>
                  <a:pt x="1158990" y="138084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Freeform 15">
            <a:extLst>
              <a:ext uri="{FF2B5EF4-FFF2-40B4-BE49-F238E27FC236}">
                <a16:creationId xmlns:a16="http://schemas.microsoft.com/office/drawing/2014/main" id="{E38E0532-DF12-41F3-85B4-28D25B96FB24}"/>
              </a:ext>
            </a:extLst>
          </p:cNvPr>
          <p:cNvSpPr/>
          <p:nvPr/>
        </p:nvSpPr>
        <p:spPr>
          <a:xfrm rot="18189568">
            <a:off x="3490575" y="3379978"/>
            <a:ext cx="502108" cy="706248"/>
          </a:xfrm>
          <a:custGeom>
            <a:avLst/>
            <a:gdLst>
              <a:gd name="connsiteX0" fmla="*/ 0 w 1241187"/>
              <a:gd name="connsiteY0" fmla="*/ 0 h 1380847"/>
              <a:gd name="connsiteX1" fmla="*/ 369890 w 1241187"/>
              <a:gd name="connsiteY1" fmla="*/ 73974 h 1380847"/>
              <a:gd name="connsiteX2" fmla="*/ 209604 w 1241187"/>
              <a:gd name="connsiteY2" fmla="*/ 382199 h 1380847"/>
              <a:gd name="connsiteX3" fmla="*/ 604154 w 1241187"/>
              <a:gd name="connsiteY3" fmla="*/ 456173 h 1380847"/>
              <a:gd name="connsiteX4" fmla="*/ 530176 w 1241187"/>
              <a:gd name="connsiteY4" fmla="*/ 838372 h 1380847"/>
              <a:gd name="connsiteX5" fmla="*/ 863077 w 1241187"/>
              <a:gd name="connsiteY5" fmla="*/ 776727 h 1380847"/>
              <a:gd name="connsiteX6" fmla="*/ 813759 w 1241187"/>
              <a:gd name="connsiteY6" fmla="*/ 1134267 h 1380847"/>
              <a:gd name="connsiteX7" fmla="*/ 1183649 w 1241187"/>
              <a:gd name="connsiteY7" fmla="*/ 1097280 h 1380847"/>
              <a:gd name="connsiteX8" fmla="*/ 1158990 w 1241187"/>
              <a:gd name="connsiteY8" fmla="*/ 1380847 h 1380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1187" h="1380847">
                <a:moveTo>
                  <a:pt x="0" y="0"/>
                </a:moveTo>
                <a:cubicBezTo>
                  <a:pt x="167478" y="5137"/>
                  <a:pt x="334956" y="10274"/>
                  <a:pt x="369890" y="73974"/>
                </a:cubicBezTo>
                <a:cubicBezTo>
                  <a:pt x="404824" y="137674"/>
                  <a:pt x="170560" y="318499"/>
                  <a:pt x="209604" y="382199"/>
                </a:cubicBezTo>
                <a:cubicBezTo>
                  <a:pt x="248648" y="445899"/>
                  <a:pt x="550725" y="380144"/>
                  <a:pt x="604154" y="456173"/>
                </a:cubicBezTo>
                <a:cubicBezTo>
                  <a:pt x="657583" y="532202"/>
                  <a:pt x="487022" y="784946"/>
                  <a:pt x="530176" y="838372"/>
                </a:cubicBezTo>
                <a:cubicBezTo>
                  <a:pt x="573330" y="891798"/>
                  <a:pt x="815813" y="727411"/>
                  <a:pt x="863077" y="776727"/>
                </a:cubicBezTo>
                <a:cubicBezTo>
                  <a:pt x="910341" y="826043"/>
                  <a:pt x="760330" y="1080842"/>
                  <a:pt x="813759" y="1134267"/>
                </a:cubicBezTo>
                <a:cubicBezTo>
                  <a:pt x="867188" y="1187692"/>
                  <a:pt x="1126111" y="1056183"/>
                  <a:pt x="1183649" y="1097280"/>
                </a:cubicBezTo>
                <a:cubicBezTo>
                  <a:pt x="1241187" y="1138377"/>
                  <a:pt x="1148715" y="1308928"/>
                  <a:pt x="1158990" y="138084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Freeform 15">
            <a:extLst>
              <a:ext uri="{FF2B5EF4-FFF2-40B4-BE49-F238E27FC236}">
                <a16:creationId xmlns:a16="http://schemas.microsoft.com/office/drawing/2014/main" id="{2178C613-3206-4DEA-91ED-314E3E72A95C}"/>
              </a:ext>
            </a:extLst>
          </p:cNvPr>
          <p:cNvSpPr/>
          <p:nvPr/>
        </p:nvSpPr>
        <p:spPr>
          <a:xfrm rot="18189568">
            <a:off x="3409578" y="3223088"/>
            <a:ext cx="502108" cy="706248"/>
          </a:xfrm>
          <a:custGeom>
            <a:avLst/>
            <a:gdLst>
              <a:gd name="connsiteX0" fmla="*/ 0 w 1241187"/>
              <a:gd name="connsiteY0" fmla="*/ 0 h 1380847"/>
              <a:gd name="connsiteX1" fmla="*/ 369890 w 1241187"/>
              <a:gd name="connsiteY1" fmla="*/ 73974 h 1380847"/>
              <a:gd name="connsiteX2" fmla="*/ 209604 w 1241187"/>
              <a:gd name="connsiteY2" fmla="*/ 382199 h 1380847"/>
              <a:gd name="connsiteX3" fmla="*/ 604154 w 1241187"/>
              <a:gd name="connsiteY3" fmla="*/ 456173 h 1380847"/>
              <a:gd name="connsiteX4" fmla="*/ 530176 w 1241187"/>
              <a:gd name="connsiteY4" fmla="*/ 838372 h 1380847"/>
              <a:gd name="connsiteX5" fmla="*/ 863077 w 1241187"/>
              <a:gd name="connsiteY5" fmla="*/ 776727 h 1380847"/>
              <a:gd name="connsiteX6" fmla="*/ 813759 w 1241187"/>
              <a:gd name="connsiteY6" fmla="*/ 1134267 h 1380847"/>
              <a:gd name="connsiteX7" fmla="*/ 1183649 w 1241187"/>
              <a:gd name="connsiteY7" fmla="*/ 1097280 h 1380847"/>
              <a:gd name="connsiteX8" fmla="*/ 1158990 w 1241187"/>
              <a:gd name="connsiteY8" fmla="*/ 1380847 h 1380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1187" h="1380847">
                <a:moveTo>
                  <a:pt x="0" y="0"/>
                </a:moveTo>
                <a:cubicBezTo>
                  <a:pt x="167478" y="5137"/>
                  <a:pt x="334956" y="10274"/>
                  <a:pt x="369890" y="73974"/>
                </a:cubicBezTo>
                <a:cubicBezTo>
                  <a:pt x="404824" y="137674"/>
                  <a:pt x="170560" y="318499"/>
                  <a:pt x="209604" y="382199"/>
                </a:cubicBezTo>
                <a:cubicBezTo>
                  <a:pt x="248648" y="445899"/>
                  <a:pt x="550725" y="380144"/>
                  <a:pt x="604154" y="456173"/>
                </a:cubicBezTo>
                <a:cubicBezTo>
                  <a:pt x="657583" y="532202"/>
                  <a:pt x="487022" y="784946"/>
                  <a:pt x="530176" y="838372"/>
                </a:cubicBezTo>
                <a:cubicBezTo>
                  <a:pt x="573330" y="891798"/>
                  <a:pt x="815813" y="727411"/>
                  <a:pt x="863077" y="776727"/>
                </a:cubicBezTo>
                <a:cubicBezTo>
                  <a:pt x="910341" y="826043"/>
                  <a:pt x="760330" y="1080842"/>
                  <a:pt x="813759" y="1134267"/>
                </a:cubicBezTo>
                <a:cubicBezTo>
                  <a:pt x="867188" y="1187692"/>
                  <a:pt x="1126111" y="1056183"/>
                  <a:pt x="1183649" y="1097280"/>
                </a:cubicBezTo>
                <a:cubicBezTo>
                  <a:pt x="1241187" y="1138377"/>
                  <a:pt x="1148715" y="1308928"/>
                  <a:pt x="1158990" y="138084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Freeform 15">
            <a:extLst>
              <a:ext uri="{FF2B5EF4-FFF2-40B4-BE49-F238E27FC236}">
                <a16:creationId xmlns:a16="http://schemas.microsoft.com/office/drawing/2014/main" id="{2D0D967D-7E7E-449C-A4AD-A09464656E01}"/>
              </a:ext>
            </a:extLst>
          </p:cNvPr>
          <p:cNvSpPr/>
          <p:nvPr/>
        </p:nvSpPr>
        <p:spPr>
          <a:xfrm rot="16428552">
            <a:off x="5675662" y="2440401"/>
            <a:ext cx="502108" cy="706248"/>
          </a:xfrm>
          <a:custGeom>
            <a:avLst/>
            <a:gdLst>
              <a:gd name="connsiteX0" fmla="*/ 0 w 1241187"/>
              <a:gd name="connsiteY0" fmla="*/ 0 h 1380847"/>
              <a:gd name="connsiteX1" fmla="*/ 369890 w 1241187"/>
              <a:gd name="connsiteY1" fmla="*/ 73974 h 1380847"/>
              <a:gd name="connsiteX2" fmla="*/ 209604 w 1241187"/>
              <a:gd name="connsiteY2" fmla="*/ 382199 h 1380847"/>
              <a:gd name="connsiteX3" fmla="*/ 604154 w 1241187"/>
              <a:gd name="connsiteY3" fmla="*/ 456173 h 1380847"/>
              <a:gd name="connsiteX4" fmla="*/ 530176 w 1241187"/>
              <a:gd name="connsiteY4" fmla="*/ 838372 h 1380847"/>
              <a:gd name="connsiteX5" fmla="*/ 863077 w 1241187"/>
              <a:gd name="connsiteY5" fmla="*/ 776727 h 1380847"/>
              <a:gd name="connsiteX6" fmla="*/ 813759 w 1241187"/>
              <a:gd name="connsiteY6" fmla="*/ 1134267 h 1380847"/>
              <a:gd name="connsiteX7" fmla="*/ 1183649 w 1241187"/>
              <a:gd name="connsiteY7" fmla="*/ 1097280 h 1380847"/>
              <a:gd name="connsiteX8" fmla="*/ 1158990 w 1241187"/>
              <a:gd name="connsiteY8" fmla="*/ 1380847 h 1380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1187" h="1380847">
                <a:moveTo>
                  <a:pt x="0" y="0"/>
                </a:moveTo>
                <a:cubicBezTo>
                  <a:pt x="167478" y="5137"/>
                  <a:pt x="334956" y="10274"/>
                  <a:pt x="369890" y="73974"/>
                </a:cubicBezTo>
                <a:cubicBezTo>
                  <a:pt x="404824" y="137674"/>
                  <a:pt x="170560" y="318499"/>
                  <a:pt x="209604" y="382199"/>
                </a:cubicBezTo>
                <a:cubicBezTo>
                  <a:pt x="248648" y="445899"/>
                  <a:pt x="550725" y="380144"/>
                  <a:pt x="604154" y="456173"/>
                </a:cubicBezTo>
                <a:cubicBezTo>
                  <a:pt x="657583" y="532202"/>
                  <a:pt x="487022" y="784946"/>
                  <a:pt x="530176" y="838372"/>
                </a:cubicBezTo>
                <a:cubicBezTo>
                  <a:pt x="573330" y="891798"/>
                  <a:pt x="815813" y="727411"/>
                  <a:pt x="863077" y="776727"/>
                </a:cubicBezTo>
                <a:cubicBezTo>
                  <a:pt x="910341" y="826043"/>
                  <a:pt x="760330" y="1080842"/>
                  <a:pt x="813759" y="1134267"/>
                </a:cubicBezTo>
                <a:cubicBezTo>
                  <a:pt x="867188" y="1187692"/>
                  <a:pt x="1126111" y="1056183"/>
                  <a:pt x="1183649" y="1097280"/>
                </a:cubicBezTo>
                <a:cubicBezTo>
                  <a:pt x="1241187" y="1138377"/>
                  <a:pt x="1148715" y="1308928"/>
                  <a:pt x="1158990" y="138084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Freeform 15">
            <a:extLst>
              <a:ext uri="{FF2B5EF4-FFF2-40B4-BE49-F238E27FC236}">
                <a16:creationId xmlns:a16="http://schemas.microsoft.com/office/drawing/2014/main" id="{30533D51-9D37-4A5F-A4B3-DF1614E80A0C}"/>
              </a:ext>
            </a:extLst>
          </p:cNvPr>
          <p:cNvSpPr/>
          <p:nvPr/>
        </p:nvSpPr>
        <p:spPr>
          <a:xfrm rot="18189568">
            <a:off x="7237644" y="3228139"/>
            <a:ext cx="502108" cy="706248"/>
          </a:xfrm>
          <a:custGeom>
            <a:avLst/>
            <a:gdLst>
              <a:gd name="connsiteX0" fmla="*/ 0 w 1241187"/>
              <a:gd name="connsiteY0" fmla="*/ 0 h 1380847"/>
              <a:gd name="connsiteX1" fmla="*/ 369890 w 1241187"/>
              <a:gd name="connsiteY1" fmla="*/ 73974 h 1380847"/>
              <a:gd name="connsiteX2" fmla="*/ 209604 w 1241187"/>
              <a:gd name="connsiteY2" fmla="*/ 382199 h 1380847"/>
              <a:gd name="connsiteX3" fmla="*/ 604154 w 1241187"/>
              <a:gd name="connsiteY3" fmla="*/ 456173 h 1380847"/>
              <a:gd name="connsiteX4" fmla="*/ 530176 w 1241187"/>
              <a:gd name="connsiteY4" fmla="*/ 838372 h 1380847"/>
              <a:gd name="connsiteX5" fmla="*/ 863077 w 1241187"/>
              <a:gd name="connsiteY5" fmla="*/ 776727 h 1380847"/>
              <a:gd name="connsiteX6" fmla="*/ 813759 w 1241187"/>
              <a:gd name="connsiteY6" fmla="*/ 1134267 h 1380847"/>
              <a:gd name="connsiteX7" fmla="*/ 1183649 w 1241187"/>
              <a:gd name="connsiteY7" fmla="*/ 1097280 h 1380847"/>
              <a:gd name="connsiteX8" fmla="*/ 1158990 w 1241187"/>
              <a:gd name="connsiteY8" fmla="*/ 1380847 h 1380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1187" h="1380847">
                <a:moveTo>
                  <a:pt x="0" y="0"/>
                </a:moveTo>
                <a:cubicBezTo>
                  <a:pt x="167478" y="5137"/>
                  <a:pt x="334956" y="10274"/>
                  <a:pt x="369890" y="73974"/>
                </a:cubicBezTo>
                <a:cubicBezTo>
                  <a:pt x="404824" y="137674"/>
                  <a:pt x="170560" y="318499"/>
                  <a:pt x="209604" y="382199"/>
                </a:cubicBezTo>
                <a:cubicBezTo>
                  <a:pt x="248648" y="445899"/>
                  <a:pt x="550725" y="380144"/>
                  <a:pt x="604154" y="456173"/>
                </a:cubicBezTo>
                <a:cubicBezTo>
                  <a:pt x="657583" y="532202"/>
                  <a:pt x="487022" y="784946"/>
                  <a:pt x="530176" y="838372"/>
                </a:cubicBezTo>
                <a:cubicBezTo>
                  <a:pt x="573330" y="891798"/>
                  <a:pt x="815813" y="727411"/>
                  <a:pt x="863077" y="776727"/>
                </a:cubicBezTo>
                <a:cubicBezTo>
                  <a:pt x="910341" y="826043"/>
                  <a:pt x="760330" y="1080842"/>
                  <a:pt x="813759" y="1134267"/>
                </a:cubicBezTo>
                <a:cubicBezTo>
                  <a:pt x="867188" y="1187692"/>
                  <a:pt x="1126111" y="1056183"/>
                  <a:pt x="1183649" y="1097280"/>
                </a:cubicBezTo>
                <a:cubicBezTo>
                  <a:pt x="1241187" y="1138377"/>
                  <a:pt x="1148715" y="1308928"/>
                  <a:pt x="1158990" y="138084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Freeform 15">
            <a:extLst>
              <a:ext uri="{FF2B5EF4-FFF2-40B4-BE49-F238E27FC236}">
                <a16:creationId xmlns:a16="http://schemas.microsoft.com/office/drawing/2014/main" id="{82FE9BF4-A8FE-45CB-B818-EAF846D8EE15}"/>
              </a:ext>
            </a:extLst>
          </p:cNvPr>
          <p:cNvSpPr/>
          <p:nvPr/>
        </p:nvSpPr>
        <p:spPr>
          <a:xfrm rot="18189568">
            <a:off x="7259232" y="3040466"/>
            <a:ext cx="502108" cy="706248"/>
          </a:xfrm>
          <a:custGeom>
            <a:avLst/>
            <a:gdLst>
              <a:gd name="connsiteX0" fmla="*/ 0 w 1241187"/>
              <a:gd name="connsiteY0" fmla="*/ 0 h 1380847"/>
              <a:gd name="connsiteX1" fmla="*/ 369890 w 1241187"/>
              <a:gd name="connsiteY1" fmla="*/ 73974 h 1380847"/>
              <a:gd name="connsiteX2" fmla="*/ 209604 w 1241187"/>
              <a:gd name="connsiteY2" fmla="*/ 382199 h 1380847"/>
              <a:gd name="connsiteX3" fmla="*/ 604154 w 1241187"/>
              <a:gd name="connsiteY3" fmla="*/ 456173 h 1380847"/>
              <a:gd name="connsiteX4" fmla="*/ 530176 w 1241187"/>
              <a:gd name="connsiteY4" fmla="*/ 838372 h 1380847"/>
              <a:gd name="connsiteX5" fmla="*/ 863077 w 1241187"/>
              <a:gd name="connsiteY5" fmla="*/ 776727 h 1380847"/>
              <a:gd name="connsiteX6" fmla="*/ 813759 w 1241187"/>
              <a:gd name="connsiteY6" fmla="*/ 1134267 h 1380847"/>
              <a:gd name="connsiteX7" fmla="*/ 1183649 w 1241187"/>
              <a:gd name="connsiteY7" fmla="*/ 1097280 h 1380847"/>
              <a:gd name="connsiteX8" fmla="*/ 1158990 w 1241187"/>
              <a:gd name="connsiteY8" fmla="*/ 1380847 h 1380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1187" h="1380847">
                <a:moveTo>
                  <a:pt x="0" y="0"/>
                </a:moveTo>
                <a:cubicBezTo>
                  <a:pt x="167478" y="5137"/>
                  <a:pt x="334956" y="10274"/>
                  <a:pt x="369890" y="73974"/>
                </a:cubicBezTo>
                <a:cubicBezTo>
                  <a:pt x="404824" y="137674"/>
                  <a:pt x="170560" y="318499"/>
                  <a:pt x="209604" y="382199"/>
                </a:cubicBezTo>
                <a:cubicBezTo>
                  <a:pt x="248648" y="445899"/>
                  <a:pt x="550725" y="380144"/>
                  <a:pt x="604154" y="456173"/>
                </a:cubicBezTo>
                <a:cubicBezTo>
                  <a:pt x="657583" y="532202"/>
                  <a:pt x="487022" y="784946"/>
                  <a:pt x="530176" y="838372"/>
                </a:cubicBezTo>
                <a:cubicBezTo>
                  <a:pt x="573330" y="891798"/>
                  <a:pt x="815813" y="727411"/>
                  <a:pt x="863077" y="776727"/>
                </a:cubicBezTo>
                <a:cubicBezTo>
                  <a:pt x="910341" y="826043"/>
                  <a:pt x="760330" y="1080842"/>
                  <a:pt x="813759" y="1134267"/>
                </a:cubicBezTo>
                <a:cubicBezTo>
                  <a:pt x="867188" y="1187692"/>
                  <a:pt x="1126111" y="1056183"/>
                  <a:pt x="1183649" y="1097280"/>
                </a:cubicBezTo>
                <a:cubicBezTo>
                  <a:pt x="1241187" y="1138377"/>
                  <a:pt x="1148715" y="1308928"/>
                  <a:pt x="1158990" y="138084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Freeform 15">
            <a:extLst>
              <a:ext uri="{FF2B5EF4-FFF2-40B4-BE49-F238E27FC236}">
                <a16:creationId xmlns:a16="http://schemas.microsoft.com/office/drawing/2014/main" id="{5FD2AF54-B9F8-4BA7-ABF0-CDA30E951998}"/>
              </a:ext>
            </a:extLst>
          </p:cNvPr>
          <p:cNvSpPr/>
          <p:nvPr/>
        </p:nvSpPr>
        <p:spPr>
          <a:xfrm rot="20599339">
            <a:off x="6134265" y="3875288"/>
            <a:ext cx="502108" cy="706248"/>
          </a:xfrm>
          <a:custGeom>
            <a:avLst/>
            <a:gdLst>
              <a:gd name="connsiteX0" fmla="*/ 0 w 1241187"/>
              <a:gd name="connsiteY0" fmla="*/ 0 h 1380847"/>
              <a:gd name="connsiteX1" fmla="*/ 369890 w 1241187"/>
              <a:gd name="connsiteY1" fmla="*/ 73974 h 1380847"/>
              <a:gd name="connsiteX2" fmla="*/ 209604 w 1241187"/>
              <a:gd name="connsiteY2" fmla="*/ 382199 h 1380847"/>
              <a:gd name="connsiteX3" fmla="*/ 604154 w 1241187"/>
              <a:gd name="connsiteY3" fmla="*/ 456173 h 1380847"/>
              <a:gd name="connsiteX4" fmla="*/ 530176 w 1241187"/>
              <a:gd name="connsiteY4" fmla="*/ 838372 h 1380847"/>
              <a:gd name="connsiteX5" fmla="*/ 863077 w 1241187"/>
              <a:gd name="connsiteY5" fmla="*/ 776727 h 1380847"/>
              <a:gd name="connsiteX6" fmla="*/ 813759 w 1241187"/>
              <a:gd name="connsiteY6" fmla="*/ 1134267 h 1380847"/>
              <a:gd name="connsiteX7" fmla="*/ 1183649 w 1241187"/>
              <a:gd name="connsiteY7" fmla="*/ 1097280 h 1380847"/>
              <a:gd name="connsiteX8" fmla="*/ 1158990 w 1241187"/>
              <a:gd name="connsiteY8" fmla="*/ 1380847 h 1380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1187" h="1380847">
                <a:moveTo>
                  <a:pt x="0" y="0"/>
                </a:moveTo>
                <a:cubicBezTo>
                  <a:pt x="167478" y="5137"/>
                  <a:pt x="334956" y="10274"/>
                  <a:pt x="369890" y="73974"/>
                </a:cubicBezTo>
                <a:cubicBezTo>
                  <a:pt x="404824" y="137674"/>
                  <a:pt x="170560" y="318499"/>
                  <a:pt x="209604" y="382199"/>
                </a:cubicBezTo>
                <a:cubicBezTo>
                  <a:pt x="248648" y="445899"/>
                  <a:pt x="550725" y="380144"/>
                  <a:pt x="604154" y="456173"/>
                </a:cubicBezTo>
                <a:cubicBezTo>
                  <a:pt x="657583" y="532202"/>
                  <a:pt x="487022" y="784946"/>
                  <a:pt x="530176" y="838372"/>
                </a:cubicBezTo>
                <a:cubicBezTo>
                  <a:pt x="573330" y="891798"/>
                  <a:pt x="815813" y="727411"/>
                  <a:pt x="863077" y="776727"/>
                </a:cubicBezTo>
                <a:cubicBezTo>
                  <a:pt x="910341" y="826043"/>
                  <a:pt x="760330" y="1080842"/>
                  <a:pt x="813759" y="1134267"/>
                </a:cubicBezTo>
                <a:cubicBezTo>
                  <a:pt x="867188" y="1187692"/>
                  <a:pt x="1126111" y="1056183"/>
                  <a:pt x="1183649" y="1097280"/>
                </a:cubicBezTo>
                <a:cubicBezTo>
                  <a:pt x="1241187" y="1138377"/>
                  <a:pt x="1148715" y="1308928"/>
                  <a:pt x="1158990" y="138084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Speech Bubble: Rectangle with Corners Rounded 28">
                <a:extLst>
                  <a:ext uri="{FF2B5EF4-FFF2-40B4-BE49-F238E27FC236}">
                    <a16:creationId xmlns:a16="http://schemas.microsoft.com/office/drawing/2014/main" id="{F8BC9DD4-6143-4A70-AF7E-F48DB36DE803}"/>
                  </a:ext>
                </a:extLst>
              </p:cNvPr>
              <p:cNvSpPr/>
              <p:nvPr/>
            </p:nvSpPr>
            <p:spPr>
              <a:xfrm>
                <a:off x="3898232" y="1213878"/>
                <a:ext cx="3633249" cy="806638"/>
              </a:xfrm>
              <a:prstGeom prst="wedgeRoundRectCallout">
                <a:avLst>
                  <a:gd name="adj1" fmla="val -20154"/>
                  <a:gd name="adj2" fmla="val 124165"/>
                  <a:gd name="adj3" fmla="val 16667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Polarized Iron (Longitudinally polarized Electrons,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)~8%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9" name="Speech Bubble: Rectangle with Corners Rounded 28">
                <a:extLst>
                  <a:ext uri="{FF2B5EF4-FFF2-40B4-BE49-F238E27FC236}">
                    <a16:creationId xmlns:a16="http://schemas.microsoft.com/office/drawing/2014/main" id="{F8BC9DD4-6143-4A70-AF7E-F48DB36DE8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232" y="1213878"/>
                <a:ext cx="3633249" cy="806638"/>
              </a:xfrm>
              <a:prstGeom prst="wedgeRoundRectCallout">
                <a:avLst>
                  <a:gd name="adj1" fmla="val -20154"/>
                  <a:gd name="adj2" fmla="val 124165"/>
                  <a:gd name="adj3" fmla="val 16667"/>
                </a:avLst>
              </a:prstGeom>
              <a:blipFill>
                <a:blip r:embed="rId3"/>
                <a:stretch>
                  <a:fillRect l="-334" r="-502"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18F740B9-5B8F-45C8-8E53-A5FAAC273054}"/>
              </a:ext>
            </a:extLst>
          </p:cNvPr>
          <p:cNvSpPr/>
          <p:nvPr/>
        </p:nvSpPr>
        <p:spPr>
          <a:xfrm>
            <a:off x="7904558" y="4208958"/>
            <a:ext cx="1355272" cy="638138"/>
          </a:xfrm>
          <a:prstGeom prst="wedgeRoundRectCallout">
            <a:avLst>
              <a:gd name="adj1" fmla="val -19301"/>
              <a:gd name="adj2" fmla="val -82982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Detector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peech Bubble: Rectangle with Corners Rounded 30">
                <a:extLst>
                  <a:ext uri="{FF2B5EF4-FFF2-40B4-BE49-F238E27FC236}">
                    <a16:creationId xmlns:a16="http://schemas.microsoft.com/office/drawing/2014/main" id="{505F50B9-F721-48C3-A5BB-E425466C39CD}"/>
                  </a:ext>
                </a:extLst>
              </p:cNvPr>
              <p:cNvSpPr/>
              <p:nvPr/>
            </p:nvSpPr>
            <p:spPr>
              <a:xfrm>
                <a:off x="8791236" y="1841436"/>
                <a:ext cx="2759528" cy="997122"/>
              </a:xfrm>
              <a:prstGeom prst="wedgeRoundRectCallout">
                <a:avLst>
                  <a:gd name="adj1" fmla="val -19301"/>
                  <a:gd name="adj2" fmla="val 78221"/>
                  <a:gd name="adj3" fmla="val 16667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PMT</a:t>
                </a: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(Compton Transmission Asymmetry,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𝐶𝑜𝑚𝑝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1" name="Speech Bubble: Rectangle with Corners Rounded 30">
                <a:extLst>
                  <a:ext uri="{FF2B5EF4-FFF2-40B4-BE49-F238E27FC236}">
                    <a16:creationId xmlns:a16="http://schemas.microsoft.com/office/drawing/2014/main" id="{505F50B9-F721-48C3-A5BB-E425466C39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1236" y="1841436"/>
                <a:ext cx="2759528" cy="997122"/>
              </a:xfrm>
              <a:prstGeom prst="wedgeRoundRectCallout">
                <a:avLst>
                  <a:gd name="adj1" fmla="val -19301"/>
                  <a:gd name="adj2" fmla="val 78221"/>
                  <a:gd name="adj3" fmla="val 16667"/>
                </a:avLst>
              </a:prstGeom>
              <a:blipFill>
                <a:blip r:embed="rId4"/>
                <a:stretch>
                  <a:fillRect t="-3286" r="-1319"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Speech Bubble: Rectangle with Corners Rounded 31">
                <a:extLst>
                  <a:ext uri="{FF2B5EF4-FFF2-40B4-BE49-F238E27FC236}">
                    <a16:creationId xmlns:a16="http://schemas.microsoft.com/office/drawing/2014/main" id="{0A2E5BD9-83B3-4720-9093-C615D7EADE9A}"/>
                  </a:ext>
                </a:extLst>
              </p:cNvPr>
              <p:cNvSpPr/>
              <p:nvPr/>
            </p:nvSpPr>
            <p:spPr>
              <a:xfrm>
                <a:off x="4737100" y="4900748"/>
                <a:ext cx="3310074" cy="1125281"/>
              </a:xfrm>
              <a:prstGeom prst="wedgeRoundRectCallout">
                <a:avLst>
                  <a:gd name="adj1" fmla="val 10491"/>
                  <a:gd name="adj2" fmla="val -110651"/>
                  <a:gd name="adj3" fmla="val 16667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Polarized Compton Scattering</a:t>
                </a: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( Analyzing Power,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)</a:t>
                </a:r>
              </a:p>
            </p:txBody>
          </p:sp>
        </mc:Choice>
        <mc:Fallback xmlns="">
          <p:sp>
            <p:nvSpPr>
              <p:cNvPr id="32" name="Speech Bubble: Rectangle with Corners Rounded 31">
                <a:extLst>
                  <a:ext uri="{FF2B5EF4-FFF2-40B4-BE49-F238E27FC236}">
                    <a16:creationId xmlns:a16="http://schemas.microsoft.com/office/drawing/2014/main" id="{0A2E5BD9-83B3-4720-9093-C615D7EADE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100" y="4900748"/>
                <a:ext cx="3310074" cy="1125281"/>
              </a:xfrm>
              <a:prstGeom prst="wedgeRoundRectCallout">
                <a:avLst>
                  <a:gd name="adj1" fmla="val 10491"/>
                  <a:gd name="adj2" fmla="val -110651"/>
                  <a:gd name="adj3" fmla="val 16667"/>
                </a:avLst>
              </a:prstGeom>
              <a:blipFill>
                <a:blip r:embed="rId5"/>
                <a:stretch>
                  <a:fillRect b="-1993"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28268B50-9D3D-4138-9E75-FEABD0EEB4D6}"/>
              </a:ext>
            </a:extLst>
          </p:cNvPr>
          <p:cNvSpPr/>
          <p:nvPr/>
        </p:nvSpPr>
        <p:spPr>
          <a:xfrm>
            <a:off x="3274219" y="4476965"/>
            <a:ext cx="1355272" cy="1079698"/>
          </a:xfrm>
          <a:prstGeom prst="wedgeRoundRectCallout">
            <a:avLst>
              <a:gd name="adj1" fmla="val -13033"/>
              <a:gd name="adj2" fmla="val -98901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Circularly Polarized Gammas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2134C90-400E-4B09-80FB-5BFDCA970A40}"/>
                  </a:ext>
                </a:extLst>
              </p:cNvPr>
              <p:cNvSpPr txBox="1"/>
              <p:nvPr/>
            </p:nvSpPr>
            <p:spPr>
              <a:xfrm>
                <a:off x="9735908" y="4378772"/>
                <a:ext cx="1814856" cy="8063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𝐶𝑜𝑚𝑝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2134C90-400E-4B09-80FB-5BFDCA970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5908" y="4378772"/>
                <a:ext cx="1814856" cy="8063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9C64D6A8-D10F-47E0-B81B-BB79F62D69ED}"/>
              </a:ext>
            </a:extLst>
          </p:cNvPr>
          <p:cNvSpPr/>
          <p:nvPr/>
        </p:nvSpPr>
        <p:spPr>
          <a:xfrm>
            <a:off x="7921636" y="914104"/>
            <a:ext cx="1814272" cy="612648"/>
          </a:xfrm>
          <a:prstGeom prst="cloudCallout">
            <a:avLst>
              <a:gd name="adj1" fmla="val -70833"/>
              <a:gd name="adj2" fmla="val 42861"/>
            </a:avLst>
          </a:prstGeom>
          <a:solidFill>
            <a:srgbClr val="9AD34D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Calculated</a:t>
            </a:r>
          </a:p>
        </p:txBody>
      </p:sp>
      <p:sp>
        <p:nvSpPr>
          <p:cNvPr id="35" name="Thought Bubble: Cloud 34">
            <a:extLst>
              <a:ext uri="{FF2B5EF4-FFF2-40B4-BE49-F238E27FC236}">
                <a16:creationId xmlns:a16="http://schemas.microsoft.com/office/drawing/2014/main" id="{BD22E697-3FBD-437B-93AA-1D47CFF991BA}"/>
              </a:ext>
            </a:extLst>
          </p:cNvPr>
          <p:cNvSpPr/>
          <p:nvPr/>
        </p:nvSpPr>
        <p:spPr>
          <a:xfrm>
            <a:off x="2764000" y="5866235"/>
            <a:ext cx="1814272" cy="612648"/>
          </a:xfrm>
          <a:prstGeom prst="cloudCallout">
            <a:avLst>
              <a:gd name="adj1" fmla="val 60474"/>
              <a:gd name="adj2" fmla="val -35693"/>
            </a:avLst>
          </a:prstGeom>
          <a:solidFill>
            <a:srgbClr val="9AD34D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GEANT4 Simulation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hought Bubble: Cloud 35">
                <a:extLst>
                  <a:ext uri="{FF2B5EF4-FFF2-40B4-BE49-F238E27FC236}">
                    <a16:creationId xmlns:a16="http://schemas.microsoft.com/office/drawing/2014/main" id="{8D1A401E-BFAB-40FA-8B51-0D99D6453899}"/>
                  </a:ext>
                </a:extLst>
              </p:cNvPr>
              <p:cNvSpPr/>
              <p:nvPr/>
            </p:nvSpPr>
            <p:spPr>
              <a:xfrm>
                <a:off x="8206002" y="5424928"/>
                <a:ext cx="2542798" cy="1053955"/>
              </a:xfrm>
              <a:prstGeom prst="cloudCallout">
                <a:avLst>
                  <a:gd name="adj1" fmla="val 36621"/>
                  <a:gd name="adj2" fmla="val -73282"/>
                </a:avLst>
              </a:prstGeom>
              <a:solidFill>
                <a:srgbClr val="9AD34D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from</a:t>
                </a:r>
              </a:p>
              <a:p>
                <a:pPr algn="ctr"/>
                <a:r>
                  <a:rPr lang="en-US" dirty="0"/>
                  <a:t>Calibration at JLab</a:t>
                </a:r>
              </a:p>
            </p:txBody>
          </p:sp>
        </mc:Choice>
        <mc:Fallback xmlns="">
          <p:sp>
            <p:nvSpPr>
              <p:cNvPr id="36" name="Thought Bubble: Cloud 35">
                <a:extLst>
                  <a:ext uri="{FF2B5EF4-FFF2-40B4-BE49-F238E27FC236}">
                    <a16:creationId xmlns:a16="http://schemas.microsoft.com/office/drawing/2014/main" id="{8D1A401E-BFAB-40FA-8B51-0D99D64538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002" y="5424928"/>
                <a:ext cx="2542798" cy="1053955"/>
              </a:xfrm>
              <a:prstGeom prst="cloudCallout">
                <a:avLst>
                  <a:gd name="adj1" fmla="val 36621"/>
                  <a:gd name="adj2" fmla="val -73282"/>
                </a:avLst>
              </a:prstGeom>
              <a:blipFill>
                <a:blip r:embed="rId7"/>
                <a:stretch>
                  <a:fillRect b="-901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hought Bubble: Cloud 36">
            <a:extLst>
              <a:ext uri="{FF2B5EF4-FFF2-40B4-BE49-F238E27FC236}">
                <a16:creationId xmlns:a16="http://schemas.microsoft.com/office/drawing/2014/main" id="{2BA72C41-C20C-4F04-A266-9882D2956FEB}"/>
              </a:ext>
            </a:extLst>
          </p:cNvPr>
          <p:cNvSpPr/>
          <p:nvPr/>
        </p:nvSpPr>
        <p:spPr>
          <a:xfrm>
            <a:off x="9790445" y="1052781"/>
            <a:ext cx="1814272" cy="612648"/>
          </a:xfrm>
          <a:prstGeom prst="cloudCallout">
            <a:avLst>
              <a:gd name="adj1" fmla="val -29054"/>
              <a:gd name="adj2" fmla="val 76247"/>
            </a:avLst>
          </a:prstGeom>
          <a:solidFill>
            <a:srgbClr val="9AD34D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Measured</a:t>
            </a:r>
          </a:p>
        </p:txBody>
      </p:sp>
    </p:spTree>
    <p:extLst>
      <p:ext uri="{BB962C8B-B14F-4D97-AF65-F5344CB8AC3E}">
        <p14:creationId xmlns:p14="http://schemas.microsoft.com/office/powerpoint/2010/main" val="1291488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7E3B9-AB3E-449D-943E-69DF6160A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of Polarimeter at Jefferson Lab CEBAF – Summer 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DD15DD-DBF0-4988-954E-607064E58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7314D5-0917-4045-9CCD-6659B2D24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D98B28-FB4C-43D5-8F8A-267EEE224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581" y="854482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05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AAA77-77DB-400E-AFE2-7B94F431C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Polarimeter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877C5-72E8-4B74-B557-E156D03D9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CEBAF Injector can deliver electron beam with 5 – 9 MeV kinetic energy</a:t>
            </a:r>
          </a:p>
          <a:p>
            <a:r>
              <a:rPr lang="en-US" sz="2000" dirty="0"/>
              <a:t>CEBAF Mott polarimeter ideally works at 5 MeV kinetic energy </a:t>
            </a:r>
          </a:p>
          <a:p>
            <a:r>
              <a:rPr lang="en-US" sz="2000" dirty="0"/>
              <a:t>At BNL, electron beam kinetic energy will be 5.0 MeV (total energy 5.5 MeV)</a:t>
            </a:r>
          </a:p>
          <a:p>
            <a:pPr lvl="1"/>
            <a:r>
              <a:rPr lang="en-US" dirty="0"/>
              <a:t>Minimum radiation levels and no risk of activation</a:t>
            </a:r>
          </a:p>
          <a:p>
            <a:r>
              <a:rPr lang="en-US" sz="2000" dirty="0"/>
              <a:t>Compton Transmission Polarimeter will be installed in place of Low Power Beam Dump</a:t>
            </a:r>
          </a:p>
          <a:p>
            <a:r>
              <a:rPr lang="en-US" sz="2000" dirty="0"/>
              <a:t>Maximum average current is limited to 2.5 µA by Low Power Dump</a:t>
            </a:r>
          </a:p>
          <a:p>
            <a:endParaRPr lang="en-US" sz="20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D27870-E90D-49AD-8B41-EAF9C0364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5C839-EEB1-4D9E-9238-3FE256755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03FAE48B-E4A5-49F2-B0E8-5A9A50888C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42" t="13422" r="4162" b="46460"/>
          <a:stretch/>
        </p:blipFill>
        <p:spPr>
          <a:xfrm>
            <a:off x="411893" y="3393518"/>
            <a:ext cx="6273803" cy="29542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2E6E83-23D6-407A-95DA-6EF31065C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249" y="3393518"/>
            <a:ext cx="3840480" cy="28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80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C1F84-7990-4763-AF33-15A4AA162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/>
          <a:lstStyle/>
          <a:p>
            <a:r>
              <a:rPr lang="en-US" dirty="0"/>
              <a:t>Polarimeter Schematics at BNL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B264FF-8E75-4756-8CDF-0D788F3DC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3B0A14-0D16-4B56-BAB8-FA3C852FB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3482C16-52E0-4337-B9F6-D7A42AD91963}"/>
              </a:ext>
            </a:extLst>
          </p:cNvPr>
          <p:cNvSpPr/>
          <p:nvPr/>
        </p:nvSpPr>
        <p:spPr>
          <a:xfrm>
            <a:off x="490149" y="4548706"/>
            <a:ext cx="74328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Pockels Cell is synchronized to laser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Helicity board will just provide a gate to determine which voltage (helicity)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Pockels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Cell gets set to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7CACDD3-E853-4AD2-9596-6F112045B1E2}"/>
              </a:ext>
            </a:extLst>
          </p:cNvPr>
          <p:cNvGrpSpPr/>
          <p:nvPr/>
        </p:nvGrpSpPr>
        <p:grpSpPr>
          <a:xfrm>
            <a:off x="1567781" y="900162"/>
            <a:ext cx="9311120" cy="2636312"/>
            <a:chOff x="1567781" y="1382762"/>
            <a:chExt cx="9311120" cy="263631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E3B7FAD-0D6F-4F89-9B5D-45D25109CF76}"/>
                </a:ext>
              </a:extLst>
            </p:cNvPr>
            <p:cNvGrpSpPr/>
            <p:nvPr/>
          </p:nvGrpSpPr>
          <p:grpSpPr>
            <a:xfrm>
              <a:off x="1567781" y="1382762"/>
              <a:ext cx="8840058" cy="2636312"/>
              <a:chOff x="610315" y="2505645"/>
              <a:chExt cx="8840058" cy="2636312"/>
            </a:xfrm>
          </p:grpSpPr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6F1762C3-CB91-45B8-BB20-46FEDB58B5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00047" y="3432705"/>
                <a:ext cx="716153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1B0DD1AD-7884-442A-9F0C-46B581B11F3B}"/>
                  </a:ext>
                </a:extLst>
              </p:cNvPr>
              <p:cNvSpPr txBox="1"/>
              <p:nvPr/>
            </p:nvSpPr>
            <p:spPr>
              <a:xfrm>
                <a:off x="3224423" y="2651266"/>
                <a:ext cx="14494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GaAs</a:t>
                </a:r>
              </a:p>
              <a:p>
                <a:pPr algn="ctr"/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Photocathode</a:t>
                </a:r>
              </a:p>
            </p:txBody>
          </p: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2B6910B9-34DD-4386-B6EA-E8C7CFA8F3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9485" y="3432645"/>
                <a:ext cx="1415828" cy="3"/>
              </a:xfrm>
              <a:prstGeom prst="line">
                <a:avLst/>
              </a:prstGeom>
              <a:ln w="12700">
                <a:solidFill>
                  <a:srgbClr val="7030A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4C8886B9-D686-4A1C-8711-F84D9E0E1C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3834" y="3233654"/>
                <a:ext cx="0" cy="420354"/>
              </a:xfrm>
              <a:prstGeom prst="line">
                <a:avLst/>
              </a:prstGeom>
              <a:ln w="76200"/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F2AAA656-0345-4242-8666-BFB906BFEA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58123" y="3511769"/>
                <a:ext cx="0" cy="240307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F05E3751-1980-41A3-AD8F-202D78297551}"/>
                  </a:ext>
                </a:extLst>
              </p:cNvPr>
              <p:cNvSpPr txBox="1"/>
              <p:nvPr/>
            </p:nvSpPr>
            <p:spPr>
              <a:xfrm>
                <a:off x="1998692" y="3808045"/>
                <a:ext cx="7200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IHWP</a:t>
                </a:r>
              </a:p>
            </p:txBody>
          </p:sp>
          <p:sp>
            <p:nvSpPr>
              <p:cNvPr id="227" name="Rounded Rectangle 30">
                <a:extLst>
                  <a:ext uri="{FF2B5EF4-FFF2-40B4-BE49-F238E27FC236}">
                    <a16:creationId xmlns:a16="http://schemas.microsoft.com/office/drawing/2014/main" id="{A490E6AF-F23B-456E-A5EA-B5B94D2737DB}"/>
                  </a:ext>
                </a:extLst>
              </p:cNvPr>
              <p:cNvSpPr/>
              <p:nvPr/>
            </p:nvSpPr>
            <p:spPr>
              <a:xfrm rot="5400000">
                <a:off x="2698495" y="3219557"/>
                <a:ext cx="246885" cy="411475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32AACE90-E6C6-4B72-A8CF-CDDDF5DBF3EC}"/>
                  </a:ext>
                </a:extLst>
              </p:cNvPr>
              <p:cNvSpPr txBox="1"/>
              <p:nvPr/>
            </p:nvSpPr>
            <p:spPr>
              <a:xfrm>
                <a:off x="2141340" y="2505645"/>
                <a:ext cx="134844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Pockels </a:t>
                </a:r>
              </a:p>
              <a:p>
                <a:pPr algn="ctr"/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Cell</a:t>
                </a:r>
              </a:p>
            </p:txBody>
          </p:sp>
          <p:cxnSp>
            <p:nvCxnSpPr>
              <p:cNvPr id="229" name="Straight Arrow Connector 228">
                <a:extLst>
                  <a:ext uri="{FF2B5EF4-FFF2-40B4-BE49-F238E27FC236}">
                    <a16:creationId xmlns:a16="http://schemas.microsoft.com/office/drawing/2014/main" id="{EDD16EF9-8F68-4B21-A629-BF83091B96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19490" y="3425295"/>
                <a:ext cx="739" cy="32678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DFFF4388-1F25-4A9B-865C-9212BBCF9644}"/>
                  </a:ext>
                </a:extLst>
              </p:cNvPr>
              <p:cNvSpPr txBox="1"/>
              <p:nvPr/>
            </p:nvSpPr>
            <p:spPr>
              <a:xfrm>
                <a:off x="7151837" y="3822266"/>
                <a:ext cx="9925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Delayed </a:t>
                </a:r>
              </a:p>
              <a:p>
                <a:pPr algn="ctr"/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Helicity</a:t>
                </a:r>
              </a:p>
            </p:txBody>
          </p:sp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4E8D3264-42A7-4D8B-A9CF-FD295D867ED7}"/>
                  </a:ext>
                </a:extLst>
              </p:cNvPr>
              <p:cNvSpPr txBox="1"/>
              <p:nvPr/>
            </p:nvSpPr>
            <p:spPr>
              <a:xfrm>
                <a:off x="6863712" y="3112847"/>
                <a:ext cx="6174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PMT</a:t>
                </a:r>
              </a:p>
            </p:txBody>
          </p:sp>
          <p:cxnSp>
            <p:nvCxnSpPr>
              <p:cNvPr id="243" name="Straight Arrow Connector 242">
                <a:extLst>
                  <a:ext uri="{FF2B5EF4-FFF2-40B4-BE49-F238E27FC236}">
                    <a16:creationId xmlns:a16="http://schemas.microsoft.com/office/drawing/2014/main" id="{91F1162F-2DF6-4232-8F76-CBEA13292D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98557" y="3804308"/>
                <a:ext cx="6" cy="654484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id="{CC1DECF3-1609-46A5-84E0-DC993820689D}"/>
                  </a:ext>
                </a:extLst>
              </p:cNvPr>
              <p:cNvSpPr txBox="1"/>
              <p:nvPr/>
            </p:nvSpPr>
            <p:spPr>
              <a:xfrm>
                <a:off x="8558911" y="3770680"/>
                <a:ext cx="8914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T-Settle</a:t>
                </a:r>
              </a:p>
            </p:txBody>
          </p:sp>
          <p:sp>
            <p:nvSpPr>
              <p:cNvPr id="267" name="Oval 266">
                <a:extLst>
                  <a:ext uri="{FF2B5EF4-FFF2-40B4-BE49-F238E27FC236}">
                    <a16:creationId xmlns:a16="http://schemas.microsoft.com/office/drawing/2014/main" id="{70D29491-E968-4FC1-976A-EED7B1A7D5A6}"/>
                  </a:ext>
                </a:extLst>
              </p:cNvPr>
              <p:cNvSpPr/>
              <p:nvPr/>
            </p:nvSpPr>
            <p:spPr>
              <a:xfrm>
                <a:off x="4552435" y="3314612"/>
                <a:ext cx="246885" cy="24688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TextBox 269">
                <a:extLst>
                  <a:ext uri="{FF2B5EF4-FFF2-40B4-BE49-F238E27FC236}">
                    <a16:creationId xmlns:a16="http://schemas.microsoft.com/office/drawing/2014/main" id="{BCB8AA53-0B0F-449D-BB0C-73F8EB160F06}"/>
                  </a:ext>
                </a:extLst>
              </p:cNvPr>
              <p:cNvSpPr txBox="1"/>
              <p:nvPr/>
            </p:nvSpPr>
            <p:spPr>
              <a:xfrm>
                <a:off x="4368610" y="3608676"/>
                <a:ext cx="6399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BCM</a:t>
                </a:r>
              </a:p>
            </p:txBody>
          </p:sp>
          <p:sp>
            <p:nvSpPr>
              <p:cNvPr id="276" name="Hexagon 275">
                <a:extLst>
                  <a:ext uri="{FF2B5EF4-FFF2-40B4-BE49-F238E27FC236}">
                    <a16:creationId xmlns:a16="http://schemas.microsoft.com/office/drawing/2014/main" id="{D96321D6-DDC7-41AD-A5CD-7140E0B090AB}"/>
                  </a:ext>
                </a:extLst>
              </p:cNvPr>
              <p:cNvSpPr/>
              <p:nvPr/>
            </p:nvSpPr>
            <p:spPr>
              <a:xfrm>
                <a:off x="7867764" y="3090691"/>
                <a:ext cx="901205" cy="658360"/>
              </a:xfrm>
              <a:prstGeom prst="hexagon">
                <a:avLst/>
              </a:prstGeom>
              <a:solidFill>
                <a:srgbClr val="FFFF6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TextBox 276">
                <a:extLst>
                  <a:ext uri="{FF2B5EF4-FFF2-40B4-BE49-F238E27FC236}">
                    <a16:creationId xmlns:a16="http://schemas.microsoft.com/office/drawing/2014/main" id="{1CD8A7CE-EB8C-4F5E-BE74-5F1880F22CAA}"/>
                  </a:ext>
                </a:extLst>
              </p:cNvPr>
              <p:cNvSpPr txBox="1"/>
              <p:nvPr/>
            </p:nvSpPr>
            <p:spPr>
              <a:xfrm>
                <a:off x="8015708" y="3211799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DAQ</a:t>
                </a:r>
              </a:p>
            </p:txBody>
          </p:sp>
          <p:sp>
            <p:nvSpPr>
              <p:cNvPr id="285" name="TextBox 284">
                <a:extLst>
                  <a:ext uri="{FF2B5EF4-FFF2-40B4-BE49-F238E27FC236}">
                    <a16:creationId xmlns:a16="http://schemas.microsoft.com/office/drawing/2014/main" id="{75E82ECB-F86B-4A5B-9E82-96E613B83917}"/>
                  </a:ext>
                </a:extLst>
              </p:cNvPr>
              <p:cNvSpPr txBox="1"/>
              <p:nvPr/>
            </p:nvSpPr>
            <p:spPr>
              <a:xfrm>
                <a:off x="7946191" y="4469418"/>
                <a:ext cx="824618" cy="46166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Helicity Generator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59023743-00BD-4337-B5F1-5D24DE00D61E}"/>
                  </a:ext>
                </a:extLst>
              </p:cNvPr>
              <p:cNvSpPr txBox="1"/>
              <p:nvPr/>
            </p:nvSpPr>
            <p:spPr>
              <a:xfrm>
                <a:off x="5205879" y="3023939"/>
                <a:ext cx="1614155" cy="830997"/>
              </a:xfrm>
              <a:prstGeom prst="rect">
                <a:avLst/>
              </a:prstGeom>
              <a:solidFill>
                <a:srgbClr val="FF00FF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Compton Transmission Polarimeter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F6C60F1-4FC5-4317-A559-A78799A5BD81}"/>
                  </a:ext>
                </a:extLst>
              </p:cNvPr>
              <p:cNvSpPr txBox="1"/>
              <p:nvPr/>
            </p:nvSpPr>
            <p:spPr>
              <a:xfrm>
                <a:off x="610315" y="3136612"/>
                <a:ext cx="1289732" cy="58477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Laser</a:t>
                </a:r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43057E45-AFFC-4C97-98E3-E2FEBC0BDD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23818" y="3432705"/>
                <a:ext cx="716153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755A328B-F124-4629-8FA1-1FE2CB653FF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07334" y="3432571"/>
                <a:ext cx="1047730" cy="1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A66519F-BDBE-4FE6-B9D1-26F2F5FA34EC}"/>
                  </a:ext>
                </a:extLst>
              </p:cNvPr>
              <p:cNvSpPr txBox="1"/>
              <p:nvPr/>
            </p:nvSpPr>
            <p:spPr>
              <a:xfrm>
                <a:off x="3910090" y="4700250"/>
                <a:ext cx="30554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rial" pitchFamily="34" charset="0"/>
                    <a:cs typeface="Arial" pitchFamily="34" charset="0"/>
                  </a:rPr>
                  <a:t>Helicity TTL 5V Signal</a:t>
                </a:r>
              </a:p>
            </p:txBody>
          </p:sp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D9933EA9-821B-4D32-A335-036F6BE587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175210" y="3792906"/>
                <a:ext cx="1" cy="676513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D96ED05-0299-42DE-8FC9-287592519CCC}"/>
                  </a:ext>
                </a:extLst>
              </p:cNvPr>
              <p:cNvCxnSpPr>
                <a:cxnSpLocks/>
                <a:stCxn id="77" idx="2"/>
              </p:cNvCxnSpPr>
              <p:nvPr/>
            </p:nvCxnSpPr>
            <p:spPr>
              <a:xfrm>
                <a:off x="1255181" y="3721387"/>
                <a:ext cx="0" cy="957719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D01D597A-F9E4-4C01-9E85-97DE341751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55181" y="4679106"/>
                <a:ext cx="1566757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5DE113C-8EA0-4267-AD7E-4C530FFA6D81}"/>
                  </a:ext>
                </a:extLst>
              </p:cNvPr>
              <p:cNvCxnSpPr>
                <a:cxnSpLocks/>
                <a:stCxn id="227" idx="3"/>
              </p:cNvCxnSpPr>
              <p:nvPr/>
            </p:nvCxnSpPr>
            <p:spPr>
              <a:xfrm>
                <a:off x="2821937" y="3548737"/>
                <a:ext cx="1" cy="1130369"/>
              </a:xfrm>
              <a:prstGeom prst="line">
                <a:avLst/>
              </a:prstGeom>
              <a:ln w="19050"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5C55C561-8ADF-42BF-A42E-E99DC1C8AFEE}"/>
                  </a:ext>
                </a:extLst>
              </p:cNvPr>
              <p:cNvSpPr txBox="1"/>
              <p:nvPr/>
            </p:nvSpPr>
            <p:spPr>
              <a:xfrm>
                <a:off x="1168186" y="4772625"/>
                <a:ext cx="17827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Synchronized</a:t>
                </a: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AC2547F6-4B7A-4295-97B5-3008D31CF7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72547" y="3557843"/>
                <a:ext cx="0" cy="1142407"/>
              </a:xfrm>
              <a:prstGeom prst="line">
                <a:avLst/>
              </a:prstGeom>
              <a:ln w="19050"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87961537-BA58-45A6-8842-4D3D20C5BF4C}"/>
                  </a:ext>
                </a:extLst>
              </p:cNvPr>
              <p:cNvCxnSpPr>
                <a:cxnSpLocks/>
                <a:stCxn id="285" idx="1"/>
              </p:cNvCxnSpPr>
              <p:nvPr/>
            </p:nvCxnSpPr>
            <p:spPr>
              <a:xfrm flipH="1" flipV="1">
                <a:off x="2967153" y="4700250"/>
                <a:ext cx="4979038" cy="1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9AFE73F8-057F-4A01-B623-D087ABE7DC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96644" y="2685162"/>
              <a:ext cx="6" cy="654484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BCECEAF-0EBD-4D90-8014-28EB17F366E2}"/>
                </a:ext>
              </a:extLst>
            </p:cNvPr>
            <p:cNvSpPr txBox="1"/>
            <p:nvPr/>
          </p:nvSpPr>
          <p:spPr>
            <a:xfrm>
              <a:off x="9519233" y="3006543"/>
              <a:ext cx="13596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Arial" pitchFamily="34" charset="0"/>
                  <a:cs typeface="Arial" pitchFamily="34" charset="0"/>
                </a:rPr>
                <a:t>Pattern Sync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8091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D3501-9F5C-4A2B-87E4-3C86B27EF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Portable Data Acquisition System (DAQ)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554B00-E896-4015-80B5-912473E7A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9D70B8-40CE-4186-935F-6360B5860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A715B3-8703-4AB6-8A00-8C6F83D58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DAQ Readout:</a:t>
            </a:r>
          </a:p>
          <a:p>
            <a:pPr lvl="1"/>
            <a:r>
              <a:rPr lang="en-US" dirty="0"/>
              <a:t>Delayed Helicity, T_Settle and Pattern Sync</a:t>
            </a:r>
          </a:p>
          <a:p>
            <a:pPr lvl="1"/>
            <a:r>
              <a:rPr lang="en-US" dirty="0"/>
              <a:t>PMT, BCM</a:t>
            </a:r>
          </a:p>
          <a:p>
            <a:pPr lvl="1"/>
            <a:r>
              <a:rPr lang="en-US" dirty="0"/>
              <a:t>Battery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Remote controllable IHWP</a:t>
            </a:r>
          </a:p>
          <a:p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1868E86-169B-4A74-9DE2-CB5F6C6EFEC4}"/>
              </a:ext>
            </a:extLst>
          </p:cNvPr>
          <p:cNvGrpSpPr/>
          <p:nvPr/>
        </p:nvGrpSpPr>
        <p:grpSpPr>
          <a:xfrm>
            <a:off x="2288213" y="1448808"/>
            <a:ext cx="9491895" cy="5010570"/>
            <a:chOff x="2288213" y="1448808"/>
            <a:chExt cx="9491895" cy="501057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22831D9-B998-457E-80F1-A8A940B2EE84}"/>
                </a:ext>
              </a:extLst>
            </p:cNvPr>
            <p:cNvGrpSpPr/>
            <p:nvPr/>
          </p:nvGrpSpPr>
          <p:grpSpPr>
            <a:xfrm>
              <a:off x="2288213" y="1448808"/>
              <a:ext cx="9491895" cy="5010570"/>
              <a:chOff x="1363584" y="1615426"/>
              <a:chExt cx="9491895" cy="5010570"/>
            </a:xfrm>
          </p:grpSpPr>
          <p:cxnSp>
            <p:nvCxnSpPr>
              <p:cNvPr id="66" name="Connector: Elbow 65">
                <a:extLst>
                  <a:ext uri="{FF2B5EF4-FFF2-40B4-BE49-F238E27FC236}">
                    <a16:creationId xmlns:a16="http://schemas.microsoft.com/office/drawing/2014/main" id="{4825D87A-CAD2-4D7A-BB0B-D2225D37B0EC}"/>
                  </a:ext>
                </a:extLst>
              </p:cNvPr>
              <p:cNvCxnSpPr>
                <a:cxnSpLocks/>
                <a:stCxn id="65" idx="0"/>
                <a:endCxn id="9" idx="2"/>
              </p:cNvCxnSpPr>
              <p:nvPr/>
            </p:nvCxnSpPr>
            <p:spPr>
              <a:xfrm rot="5400000" flipH="1" flipV="1">
                <a:off x="7286923" y="3406972"/>
                <a:ext cx="1279289" cy="740686"/>
              </a:xfrm>
              <a:prstGeom prst="bentConnector3">
                <a:avLst>
                  <a:gd name="adj1" fmla="val 31864"/>
                </a:avLst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C1D87601-5363-45A6-B2AD-99D4FA9BF92E}"/>
                  </a:ext>
                </a:extLst>
              </p:cNvPr>
              <p:cNvGrpSpPr/>
              <p:nvPr/>
            </p:nvGrpSpPr>
            <p:grpSpPr>
              <a:xfrm>
                <a:off x="1363584" y="1615426"/>
                <a:ext cx="9491895" cy="5010570"/>
                <a:chOff x="1363584" y="1615426"/>
                <a:chExt cx="9491895" cy="5010570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365573CE-40CB-41EF-977F-7D6E25A22EEA}"/>
                    </a:ext>
                  </a:extLst>
                </p:cNvPr>
                <p:cNvGrpSpPr/>
                <p:nvPr/>
              </p:nvGrpSpPr>
              <p:grpSpPr>
                <a:xfrm>
                  <a:off x="6720077" y="3316955"/>
                  <a:ext cx="2601387" cy="2089325"/>
                  <a:chOff x="6720077" y="3316955"/>
                  <a:chExt cx="2601387" cy="2089325"/>
                </a:xfrm>
              </p:grpSpPr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AEB2170E-2944-42BC-99A8-37EEE81436AA}"/>
                      </a:ext>
                    </a:extLst>
                  </p:cNvPr>
                  <p:cNvSpPr/>
                  <p:nvPr/>
                </p:nvSpPr>
                <p:spPr>
                  <a:xfrm>
                    <a:off x="6720077" y="4269355"/>
                    <a:ext cx="2601387" cy="1136925"/>
                  </a:xfrm>
                  <a:prstGeom prst="rect">
                    <a:avLst/>
                  </a:prstGeom>
                  <a:noFill/>
                  <a:ln w="381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: Rounded Corners 64">
                    <a:extLst>
                      <a:ext uri="{FF2B5EF4-FFF2-40B4-BE49-F238E27FC236}">
                        <a16:creationId xmlns:a16="http://schemas.microsoft.com/office/drawing/2014/main" id="{68969902-A659-40DA-8100-A859AB2D1905}"/>
                      </a:ext>
                    </a:extLst>
                  </p:cNvPr>
                  <p:cNvSpPr/>
                  <p:nvPr/>
                </p:nvSpPr>
                <p:spPr>
                  <a:xfrm>
                    <a:off x="7274974" y="4416959"/>
                    <a:ext cx="562499" cy="259072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80B0B20C-27A7-43ED-A095-4C36385073AA}"/>
                      </a:ext>
                    </a:extLst>
                  </p:cNvPr>
                  <p:cNvSpPr txBox="1"/>
                  <p:nvPr/>
                </p:nvSpPr>
                <p:spPr>
                  <a:xfrm>
                    <a:off x="8289782" y="3316955"/>
                    <a:ext cx="57874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DAC</a:t>
                    </a:r>
                  </a:p>
                </p:txBody>
              </p:sp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053B9436-91BE-4EE7-A785-5B642FA083F7}"/>
                      </a:ext>
                    </a:extLst>
                  </p:cNvPr>
                  <p:cNvSpPr txBox="1"/>
                  <p:nvPr/>
                </p:nvSpPr>
                <p:spPr>
                  <a:xfrm>
                    <a:off x="7511383" y="4007516"/>
                    <a:ext cx="132998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dirty="0">
                        <a:solidFill>
                          <a:srgbClr val="00B050"/>
                        </a:solidFill>
                      </a:rPr>
                      <a:t>Mini VME Crate</a:t>
                    </a:r>
                  </a:p>
                </p:txBody>
              </p:sp>
            </p:grp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D2EA505F-A345-48DE-A18D-91BB8A118A60}"/>
                    </a:ext>
                  </a:extLst>
                </p:cNvPr>
                <p:cNvGrpSpPr/>
                <p:nvPr/>
              </p:nvGrpSpPr>
              <p:grpSpPr>
                <a:xfrm>
                  <a:off x="1363584" y="1615426"/>
                  <a:ext cx="9491895" cy="5010570"/>
                  <a:chOff x="1363584" y="1615426"/>
                  <a:chExt cx="9491895" cy="5010570"/>
                </a:xfrm>
              </p:grpSpPr>
              <p:cxnSp>
                <p:nvCxnSpPr>
                  <p:cNvPr id="53" name="Straight Arrow Connector 52">
                    <a:extLst>
                      <a:ext uri="{FF2B5EF4-FFF2-40B4-BE49-F238E27FC236}">
                        <a16:creationId xmlns:a16="http://schemas.microsoft.com/office/drawing/2014/main" id="{851300AE-2E14-4134-A6C7-5E1B92286E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98063" y="5027777"/>
                    <a:ext cx="1797937" cy="0"/>
                  </a:xfrm>
                  <a:prstGeom prst="straightConnector1">
                    <a:avLst/>
                  </a:prstGeom>
                  <a:ln w="12700">
                    <a:solidFill>
                      <a:srgbClr val="7030A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DC6170E9-CEA1-49F6-BDBE-07208BF490BA}"/>
                      </a:ext>
                    </a:extLst>
                  </p:cNvPr>
                  <p:cNvSpPr txBox="1"/>
                  <p:nvPr/>
                </p:nvSpPr>
                <p:spPr>
                  <a:xfrm>
                    <a:off x="2782999" y="4845999"/>
                    <a:ext cx="136255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Battery (1 V)</a:t>
                    </a:r>
                  </a:p>
                </p:txBody>
              </p:sp>
              <p:cxnSp>
                <p:nvCxnSpPr>
                  <p:cNvPr id="64" name="Straight Arrow Connector 63">
                    <a:extLst>
                      <a:ext uri="{FF2B5EF4-FFF2-40B4-BE49-F238E27FC236}">
                        <a16:creationId xmlns:a16="http://schemas.microsoft.com/office/drawing/2014/main" id="{9C8B62AF-7788-41C7-88B2-A36CE2BA70F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6096000" y="4914041"/>
                    <a:ext cx="1879898" cy="1948"/>
                  </a:xfrm>
                  <a:prstGeom prst="straightConnector1">
                    <a:avLst/>
                  </a:prstGeom>
                  <a:ln w="12700">
                    <a:solidFill>
                      <a:srgbClr val="7030A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F6DC11DB-A3C8-4360-A724-E9121A028538}"/>
                      </a:ext>
                    </a:extLst>
                  </p:cNvPr>
                  <p:cNvGrpSpPr/>
                  <p:nvPr/>
                </p:nvGrpSpPr>
                <p:grpSpPr>
                  <a:xfrm>
                    <a:off x="1363584" y="1615426"/>
                    <a:ext cx="9491895" cy="5010570"/>
                    <a:chOff x="1363584" y="1615426"/>
                    <a:chExt cx="9491895" cy="5010570"/>
                  </a:xfrm>
                </p:grpSpPr>
                <p:grpSp>
                  <p:nvGrpSpPr>
                    <p:cNvPr id="52" name="Group 51">
                      <a:extLst>
                        <a:ext uri="{FF2B5EF4-FFF2-40B4-BE49-F238E27FC236}">
                          <a16:creationId xmlns:a16="http://schemas.microsoft.com/office/drawing/2014/main" id="{5272E1EE-0164-48E1-B52C-C6D9F1CF973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63584" y="1615426"/>
                      <a:ext cx="9491895" cy="5010570"/>
                      <a:chOff x="1363584" y="1615426"/>
                      <a:chExt cx="9491895" cy="5010570"/>
                    </a:xfrm>
                  </p:grpSpPr>
                  <p:sp>
                    <p:nvSpPr>
                      <p:cNvPr id="40" name="TextBox 39">
                        <a:extLst>
                          <a:ext uri="{FF2B5EF4-FFF2-40B4-BE49-F238E27FC236}">
                            <a16:creationId xmlns:a16="http://schemas.microsoft.com/office/drawing/2014/main" id="{388DFAB1-EF31-4A17-9978-898F5079345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941062" y="2555424"/>
                        <a:ext cx="91441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dirty="0"/>
                          <a:t>Magnet</a:t>
                        </a:r>
                      </a:p>
                    </p:txBody>
                  </p:sp>
                  <p:grpSp>
                    <p:nvGrpSpPr>
                      <p:cNvPr id="51" name="Group 50">
                        <a:extLst>
                          <a:ext uri="{FF2B5EF4-FFF2-40B4-BE49-F238E27FC236}">
                            <a16:creationId xmlns:a16="http://schemas.microsoft.com/office/drawing/2014/main" id="{373BA98A-62AC-4A76-B553-4FFE91FC48A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363584" y="1615426"/>
                        <a:ext cx="8466216" cy="5010570"/>
                        <a:chOff x="1363584" y="1615426"/>
                        <a:chExt cx="8466216" cy="5010570"/>
                      </a:xfrm>
                    </p:grpSpPr>
                    <p:sp>
                      <p:nvSpPr>
                        <p:cNvPr id="12" name="Rectangle 11">
                          <a:extLst>
                            <a:ext uri="{FF2B5EF4-FFF2-40B4-BE49-F238E27FC236}">
                              <a16:creationId xmlns:a16="http://schemas.microsoft.com/office/drawing/2014/main" id="{ACE612E8-7A51-430A-8C9F-1137BFEF95F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55935" y="3236461"/>
                          <a:ext cx="1217225" cy="689712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rgbClr val="00B0F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5" name="Connector: Elbow 24">
                          <a:extLst>
                            <a:ext uri="{FF2B5EF4-FFF2-40B4-BE49-F238E27FC236}">
                              <a16:creationId xmlns:a16="http://schemas.microsoft.com/office/drawing/2014/main" id="{6C8CAF32-C6F9-43EF-B3DB-DED7301AD2AB}"/>
                            </a:ext>
                          </a:extLst>
                        </p:cNvPr>
                        <p:cNvCxnSpPr>
                          <a:cxnSpLocks/>
                          <a:stCxn id="23" idx="3"/>
                          <a:endCxn id="12" idx="1"/>
                        </p:cNvCxnSpPr>
                        <p:nvPr/>
                      </p:nvCxnSpPr>
                      <p:spPr>
                        <a:xfrm flipV="1">
                          <a:off x="6249139" y="3581317"/>
                          <a:ext cx="306796" cy="901350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  <a:ln w="127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8" name="Connector: Elbow 37">
                          <a:extLst>
                            <a:ext uri="{FF2B5EF4-FFF2-40B4-BE49-F238E27FC236}">
                              <a16:creationId xmlns:a16="http://schemas.microsoft.com/office/drawing/2014/main" id="{4255557C-268A-420F-A3E9-0AA6F17EA778}"/>
                            </a:ext>
                          </a:extLst>
                        </p:cNvPr>
                        <p:cNvCxnSpPr>
                          <a:cxnSpLocks/>
                          <a:endCxn id="12" idx="2"/>
                        </p:cNvCxnSpPr>
                        <p:nvPr/>
                      </p:nvCxnSpPr>
                      <p:spPr>
                        <a:xfrm rot="16200000" flipV="1">
                          <a:off x="7032305" y="4058417"/>
                          <a:ext cx="362339" cy="97852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  <a:ln w="127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50" name="Group 49">
                          <a:extLst>
                            <a:ext uri="{FF2B5EF4-FFF2-40B4-BE49-F238E27FC236}">
                              <a16:creationId xmlns:a16="http://schemas.microsoft.com/office/drawing/2014/main" id="{4BD2BBB8-5325-48AB-B1B6-CBA590BFC40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363584" y="1615426"/>
                          <a:ext cx="8466216" cy="5010570"/>
                          <a:chOff x="1363584" y="1615426"/>
                          <a:chExt cx="8466216" cy="5010570"/>
                        </a:xfrm>
                      </p:grpSpPr>
                      <p:grpSp>
                        <p:nvGrpSpPr>
                          <p:cNvPr id="10" name="Group 9">
                            <a:extLst>
                              <a:ext uri="{FF2B5EF4-FFF2-40B4-BE49-F238E27FC236}">
                                <a16:creationId xmlns:a16="http://schemas.microsoft.com/office/drawing/2014/main" id="{A8F68209-0037-474A-87E9-B33997B17B3C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363584" y="1615426"/>
                            <a:ext cx="8466216" cy="5010570"/>
                            <a:chOff x="1363584" y="1615426"/>
                            <a:chExt cx="8466216" cy="5010570"/>
                          </a:xfrm>
                        </p:grpSpPr>
                        <p:grpSp>
                          <p:nvGrpSpPr>
                            <p:cNvPr id="7" name="Group 6">
                              <a:extLst>
                                <a:ext uri="{FF2B5EF4-FFF2-40B4-BE49-F238E27FC236}">
                                  <a16:creationId xmlns:a16="http://schemas.microsoft.com/office/drawing/2014/main" id="{6B9C6C34-E247-477E-9DF2-953F3D66FEFD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844778" y="1615426"/>
                              <a:ext cx="6985022" cy="5010570"/>
                              <a:chOff x="1526650" y="1665456"/>
                              <a:chExt cx="6985022" cy="5010570"/>
                            </a:xfrm>
                          </p:grpSpPr>
                          <p:sp>
                            <p:nvSpPr>
                              <p:cNvPr id="3" name="Rectangle 2">
                                <a:extLst>
                                  <a:ext uri="{FF2B5EF4-FFF2-40B4-BE49-F238E27FC236}">
                                    <a16:creationId xmlns:a16="http://schemas.microsoft.com/office/drawing/2014/main" id="{47038217-2AB5-4823-ABCA-2DE00D32BE13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3465028" y="2229421"/>
                                <a:ext cx="4649053" cy="3759200"/>
                              </a:xfrm>
                              <a:prstGeom prst="rect">
                                <a:avLst/>
                              </a:prstGeom>
                              <a:noFill/>
                              <a:ln w="28575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8" name="Speech Bubble: Rectangle with Corners Rounded 7">
                                <a:extLst>
                                  <a:ext uri="{FF2B5EF4-FFF2-40B4-BE49-F238E27FC236}">
                                    <a16:creationId xmlns:a16="http://schemas.microsoft.com/office/drawing/2014/main" id="{21F87068-7336-4614-99A8-75FABA7D1139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4787900" y="1665456"/>
                                <a:ext cx="1993900" cy="409674"/>
                              </a:xfrm>
                              <a:prstGeom prst="wedgeRoundRectCallout">
                                <a:avLst>
                                  <a:gd name="adj1" fmla="val -17984"/>
                                  <a:gd name="adj2" fmla="val 79329"/>
                                  <a:gd name="adj3" fmla="val 16667"/>
                                </a:avLst>
                              </a:prstGeom>
                              <a:noFill/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r>
                                  <a:rPr lang="en-US" sz="2000" dirty="0">
                                    <a:solidFill>
                                      <a:schemeClr val="tx1"/>
                                    </a:solidFill>
                                    <a:cs typeface="Arial" panose="020B0604020202020204" pitchFamily="34" charset="0"/>
                                  </a:rPr>
                                  <a:t>Portable Rack</a:t>
                                </a:r>
                              </a:p>
                            </p:txBody>
                          </p:sp>
                          <p:sp>
                            <p:nvSpPr>
                              <p:cNvPr id="9" name="Rectangle: Rounded Corners 8">
                                <a:extLst>
                                  <a:ext uri="{FF2B5EF4-FFF2-40B4-BE49-F238E27FC236}">
                                    <a16:creationId xmlns:a16="http://schemas.microsoft.com/office/drawing/2014/main" id="{DD922C05-781F-4569-9C23-40DBC64B005D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6019932" y="2407221"/>
                                <a:ext cx="1917700" cy="780479"/>
                              </a:xfrm>
                              <a:prstGeom prst="roundRect">
                                <a:avLst/>
                              </a:prstGeom>
                            </p:spPr>
                            <p:style>
                              <a:lnRef idx="2">
                                <a:schemeClr val="accent6"/>
                              </a:lnRef>
                              <a:fillRef idx="1">
                                <a:schemeClr val="lt1"/>
                              </a:fillRef>
                              <a:effectRef idx="0">
                                <a:schemeClr val="accent6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r>
                                  <a:rPr lang="en-US" dirty="0"/>
                                  <a:t>Magnet Power Supply, ±10 Amps</a:t>
                                </a:r>
                              </a:p>
                            </p:txBody>
                          </p:sp>
                          <p:cxnSp>
                            <p:nvCxnSpPr>
                              <p:cNvPr id="11" name="Straight Arrow Connector 10">
                                <a:extLst>
                                  <a:ext uri="{FF2B5EF4-FFF2-40B4-BE49-F238E27FC236}">
                                    <a16:creationId xmlns:a16="http://schemas.microsoft.com/office/drawing/2014/main" id="{E0DD7FB0-1E3A-4131-956A-98566A987A29}"/>
                                  </a:ext>
                                </a:extLst>
                              </p:cNvPr>
                              <p:cNvCxnSpPr>
                                <a:cxnSpLocks/>
                                <a:stCxn id="9" idx="3"/>
                              </p:cNvCxnSpPr>
                              <p:nvPr/>
                            </p:nvCxnSpPr>
                            <p:spPr>
                              <a:xfrm>
                                <a:off x="7937632" y="2797461"/>
                                <a:ext cx="574040" cy="0"/>
                              </a:xfrm>
                              <a:prstGeom prst="straightConnector1">
                                <a:avLst/>
                              </a:prstGeom>
                              <a:ln w="12700">
                                <a:solidFill>
                                  <a:srgbClr val="7030A0"/>
                                </a:solidFill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13" name="TextBox 12">
                                <a:extLst>
                                  <a:ext uri="{FF2B5EF4-FFF2-40B4-BE49-F238E27FC236}">
                                    <a16:creationId xmlns:a16="http://schemas.microsoft.com/office/drawing/2014/main" id="{DBBCD713-0347-4220-A771-372010D10016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5276613" y="3489349"/>
                                <a:ext cx="1127937" cy="369332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r>
                                  <a:rPr lang="en-US" dirty="0"/>
                                  <a:t>Computer</a:t>
                                </a:r>
                              </a:p>
                            </p:txBody>
                          </p:sp>
                          <p:sp>
                            <p:nvSpPr>
                              <p:cNvPr id="14" name="Rectangle: Rounded Corners 13">
                                <a:extLst>
                                  <a:ext uri="{FF2B5EF4-FFF2-40B4-BE49-F238E27FC236}">
                                    <a16:creationId xmlns:a16="http://schemas.microsoft.com/office/drawing/2014/main" id="{6F7A3A8C-D393-4795-9288-58239CEAC90D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3973881" y="2402101"/>
                                <a:ext cx="1917700" cy="780479"/>
                              </a:xfrm>
                              <a:prstGeom prst="roundRect">
                                <a:avLst/>
                              </a:prstGeom>
                            </p:spPr>
                            <p:style>
                              <a:lnRef idx="2">
                                <a:schemeClr val="accent6"/>
                              </a:lnRef>
                              <a:fillRef idx="1">
                                <a:schemeClr val="lt1"/>
                              </a:fillRef>
                              <a:effectRef idx="0">
                                <a:schemeClr val="accent6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r>
                                  <a:rPr lang="en-US" dirty="0"/>
                                  <a:t>HV Power Supply, -5kV</a:t>
                                </a:r>
                              </a:p>
                            </p:txBody>
                          </p:sp>
                          <p:cxnSp>
                            <p:nvCxnSpPr>
                              <p:cNvPr id="15" name="Straight Arrow Connector 14">
                                <a:extLst>
                                  <a:ext uri="{FF2B5EF4-FFF2-40B4-BE49-F238E27FC236}">
                                    <a16:creationId xmlns:a16="http://schemas.microsoft.com/office/drawing/2014/main" id="{EB75E508-C857-4D57-B9EB-FAF99A0CB9B3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H="1">
                                <a:off x="2852360" y="2797460"/>
                                <a:ext cx="1121521" cy="0"/>
                              </a:xfrm>
                              <a:prstGeom prst="straightConnector1">
                                <a:avLst/>
                              </a:prstGeom>
                              <a:ln w="12700">
                                <a:solidFill>
                                  <a:srgbClr val="C00000"/>
                                </a:solidFill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16" name="TextBox 15">
                                <a:extLst>
                                  <a:ext uri="{FF2B5EF4-FFF2-40B4-BE49-F238E27FC236}">
                                    <a16:creationId xmlns:a16="http://schemas.microsoft.com/office/drawing/2014/main" id="{A363CE91-692A-4709-AE31-B277DC27B157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2239692" y="2607674"/>
                                <a:ext cx="612668" cy="369332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r>
                                  <a:rPr lang="en-US" dirty="0"/>
                                  <a:t>PMT</a:t>
                                </a:r>
                              </a:p>
                            </p:txBody>
                          </p:sp>
                          <p:sp>
                            <p:nvSpPr>
                              <p:cNvPr id="18" name="Rectangle 17">
                                <a:extLst>
                                  <a:ext uri="{FF2B5EF4-FFF2-40B4-BE49-F238E27FC236}">
                                    <a16:creationId xmlns:a16="http://schemas.microsoft.com/office/drawing/2014/main" id="{7A8DB53B-0BC1-4856-9B76-C6CDA281C1EA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7748910" y="4381643"/>
                                <a:ext cx="113731" cy="1014966"/>
                              </a:xfrm>
                              <a:prstGeom prst="rect">
                                <a:avLst/>
                              </a:prstGeom>
                              <a:noFill/>
                              <a:ln w="12700">
                                <a:solidFill>
                                  <a:srgbClr val="FF0000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9" name="TextBox 18">
                                <a:extLst>
                                  <a:ext uri="{FF2B5EF4-FFF2-40B4-BE49-F238E27FC236}">
                                    <a16:creationId xmlns:a16="http://schemas.microsoft.com/office/drawing/2014/main" id="{E4B1800A-A9F3-418B-A52E-B3F258CA3FC7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6645070" y="4362868"/>
                                <a:ext cx="1167924" cy="46166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lang="en-US" sz="1200" dirty="0">
                                    <a:latin typeface="Arial" pitchFamily="34" charset="0"/>
                                    <a:cs typeface="Arial" pitchFamily="34" charset="0"/>
                                  </a:rPr>
                                  <a:t>Delayed</a:t>
                                </a:r>
                              </a:p>
                              <a:p>
                                <a:pPr algn="ctr"/>
                                <a:r>
                                  <a:rPr lang="en-US" sz="1200" dirty="0">
                                    <a:latin typeface="Arial" pitchFamily="34" charset="0"/>
                                    <a:cs typeface="Arial" pitchFamily="34" charset="0"/>
                                  </a:rPr>
                                  <a:t> Helicity Fiber</a:t>
                                </a:r>
                              </a:p>
                            </p:txBody>
                          </p:sp>
                          <p:sp>
                            <p:nvSpPr>
                              <p:cNvPr id="20" name="TextBox 19">
                                <a:extLst>
                                  <a:ext uri="{FF2B5EF4-FFF2-40B4-BE49-F238E27FC236}">
                                    <a16:creationId xmlns:a16="http://schemas.microsoft.com/office/drawing/2014/main" id="{E3091407-B4A5-4E4C-9D73-07F951C97F89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6665246" y="4923799"/>
                                <a:ext cx="1227026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lang="en-US" sz="1200" dirty="0">
                                    <a:latin typeface="Arial" pitchFamily="34" charset="0"/>
                                    <a:cs typeface="Arial" pitchFamily="34" charset="0"/>
                                  </a:rPr>
                                  <a:t>Pattern Sync</a:t>
                                </a:r>
                              </a:p>
                            </p:txBody>
                          </p:sp>
                          <p:sp>
                            <p:nvSpPr>
                              <p:cNvPr id="21" name="TextBox 20">
                                <a:extLst>
                                  <a:ext uri="{FF2B5EF4-FFF2-40B4-BE49-F238E27FC236}">
                                    <a16:creationId xmlns:a16="http://schemas.microsoft.com/office/drawing/2014/main" id="{74A64A35-B5B9-414A-97BD-BE8F1AC7E5DF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4986551" y="6029695"/>
                                <a:ext cx="2762359" cy="646331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lang="en-US" dirty="0">
                                    <a:latin typeface="Arial" pitchFamily="34" charset="0"/>
                                    <a:cs typeface="Arial" pitchFamily="34" charset="0"/>
                                  </a:rPr>
                                  <a:t>Helicity TTL 5V Signal to </a:t>
                                </a:r>
                              </a:p>
                              <a:p>
                                <a:pPr algn="ctr"/>
                                <a:r>
                                  <a:rPr lang="en-US" dirty="0">
                                    <a:latin typeface="Arial" pitchFamily="34" charset="0"/>
                                    <a:cs typeface="Arial" pitchFamily="34" charset="0"/>
                                  </a:rPr>
                                  <a:t>Pockels Cell</a:t>
                                </a:r>
                              </a:p>
                            </p:txBody>
                          </p:sp>
                          <p:cxnSp>
                            <p:nvCxnSpPr>
                              <p:cNvPr id="22" name="Straight Arrow Connector 21">
                                <a:extLst>
                                  <a:ext uri="{FF2B5EF4-FFF2-40B4-BE49-F238E27FC236}">
                                    <a16:creationId xmlns:a16="http://schemas.microsoft.com/office/drawing/2014/main" id="{0BEA609A-737E-4B39-84C1-2FD5626A8047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H="1">
                                <a:off x="6702645" y="5312157"/>
                                <a:ext cx="1103130" cy="4633"/>
                              </a:xfrm>
                              <a:prstGeom prst="straightConnector1">
                                <a:avLst/>
                              </a:prstGeom>
                              <a:ln w="12700">
                                <a:solidFill>
                                  <a:srgbClr val="FF0000"/>
                                </a:solidFill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23" name="Rectangle 22">
                                <a:extLst>
                                  <a:ext uri="{FF2B5EF4-FFF2-40B4-BE49-F238E27FC236}">
                                    <a16:creationId xmlns:a16="http://schemas.microsoft.com/office/drawing/2014/main" id="{8FC29A17-3796-4CA6-A300-A3DDECC199E9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4638911" y="3649698"/>
                                <a:ext cx="292100" cy="1765998"/>
                              </a:xfrm>
                              <a:prstGeom prst="rect">
                                <a:avLst/>
                              </a:prstGeom>
                              <a:noFill/>
                              <a:ln w="127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  <p:cxnSp>
                            <p:nvCxnSpPr>
                              <p:cNvPr id="24" name="Straight Arrow Connector 23">
                                <a:extLst>
                                  <a:ext uri="{FF2B5EF4-FFF2-40B4-BE49-F238E27FC236}">
                                    <a16:creationId xmlns:a16="http://schemas.microsoft.com/office/drawing/2014/main" id="{0FDC2329-5F3D-42CC-81A0-D5206F51059A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H="1">
                                <a:off x="6695870" y="4788219"/>
                                <a:ext cx="1101301" cy="0"/>
                              </a:xfrm>
                              <a:prstGeom prst="straightConnector1">
                                <a:avLst/>
                              </a:prstGeom>
                              <a:ln w="12700">
                                <a:solidFill>
                                  <a:srgbClr val="FF0000"/>
                                </a:solidFill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29" name="TextBox 28">
                                <a:extLst>
                                  <a:ext uri="{FF2B5EF4-FFF2-40B4-BE49-F238E27FC236}">
                                    <a16:creationId xmlns:a16="http://schemas.microsoft.com/office/drawing/2014/main" id="{0C499198-167E-4FA9-A07C-93BB9AAECD18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4464922" y="5344713"/>
                                <a:ext cx="676660" cy="369332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r>
                                  <a:rPr lang="en-US" dirty="0"/>
                                  <a:t>FADC</a:t>
                                </a:r>
                              </a:p>
                            </p:txBody>
                          </p:sp>
                          <p:sp>
                            <p:nvSpPr>
                              <p:cNvPr id="30" name="TextBox 29">
                                <a:extLst>
                                  <a:ext uri="{FF2B5EF4-FFF2-40B4-BE49-F238E27FC236}">
                                    <a16:creationId xmlns:a16="http://schemas.microsoft.com/office/drawing/2014/main" id="{D7EE1686-B134-48D5-9582-7A7409BF7ED9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7251130" y="5437525"/>
                                <a:ext cx="932628" cy="523220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lang="en-US" sz="1400" dirty="0">
                                    <a:solidFill>
                                      <a:srgbClr val="FF0000"/>
                                    </a:solidFill>
                                  </a:rPr>
                                  <a:t>Helicity</a:t>
                                </a:r>
                              </a:p>
                              <a:p>
                                <a:pPr algn="ctr"/>
                                <a:r>
                                  <a:rPr lang="en-US" sz="1400" dirty="0">
                                    <a:solidFill>
                                      <a:srgbClr val="FF0000"/>
                                    </a:solidFill>
                                  </a:rPr>
                                  <a:t>Generator</a:t>
                                </a:r>
                              </a:p>
                            </p:txBody>
                          </p:sp>
                          <p:cxnSp>
                            <p:nvCxnSpPr>
                              <p:cNvPr id="31" name="Straight Arrow Connector 30">
                                <a:extLst>
                                  <a:ext uri="{FF2B5EF4-FFF2-40B4-BE49-F238E27FC236}">
                                    <a16:creationId xmlns:a16="http://schemas.microsoft.com/office/drawing/2014/main" id="{EEEDF085-C329-48C3-9EE9-43FE4B435920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>
                                <a:off x="2989964" y="3806905"/>
                                <a:ext cx="1787908" cy="0"/>
                              </a:xfrm>
                              <a:prstGeom prst="straightConnector1">
                                <a:avLst/>
                              </a:prstGeom>
                              <a:ln w="12700">
                                <a:solidFill>
                                  <a:srgbClr val="7030A0"/>
                                </a:solidFill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33" name="TextBox 32">
                                <a:extLst>
                                  <a:ext uri="{FF2B5EF4-FFF2-40B4-BE49-F238E27FC236}">
                                    <a16:creationId xmlns:a16="http://schemas.microsoft.com/office/drawing/2014/main" id="{53E9D4F3-8682-405E-A2C5-73DD05535C9B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1526650" y="3622239"/>
                                <a:ext cx="1218603" cy="369332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lang="en-US" dirty="0"/>
                                  <a:t>PMT Signal</a:t>
                                </a:r>
                              </a:p>
                            </p:txBody>
                          </p:sp>
                          <p:cxnSp>
                            <p:nvCxnSpPr>
                              <p:cNvPr id="36" name="Straight Arrow Connector 35">
                                <a:extLst>
                                  <a:ext uri="{FF2B5EF4-FFF2-40B4-BE49-F238E27FC236}">
                                    <a16:creationId xmlns:a16="http://schemas.microsoft.com/office/drawing/2014/main" id="{57C5D872-8BEA-4D3B-BFB5-7B69103732D6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>
                                <a:off x="2999484" y="4381643"/>
                                <a:ext cx="1788416" cy="0"/>
                              </a:xfrm>
                              <a:prstGeom prst="straightConnector1">
                                <a:avLst/>
                              </a:prstGeom>
                              <a:ln w="12700">
                                <a:solidFill>
                                  <a:srgbClr val="7030A0"/>
                                </a:solidFill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sp>
                          <p:nvSpPr>
                            <p:cNvPr id="37" name="TextBox 36">
                              <a:extLst>
                                <a:ext uri="{FF2B5EF4-FFF2-40B4-BE49-F238E27FC236}">
                                  <a16:creationId xmlns:a16="http://schemas.microsoft.com/office/drawing/2014/main" id="{637D4934-FCAD-48C4-9EBD-4BD03FB30A68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1363584" y="4160884"/>
                              <a:ext cx="2806217" cy="369332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en-US" dirty="0"/>
                                <a:t>Beam Current Monitor (1 V)</a:t>
                              </a:r>
                            </a:p>
                          </p:txBody>
                        </p:sp>
                      </p:grpSp>
                      <p:cxnSp>
                        <p:nvCxnSpPr>
                          <p:cNvPr id="45" name="Straight Arrow Connector 44">
                            <a:extLst>
                              <a:ext uri="{FF2B5EF4-FFF2-40B4-BE49-F238E27FC236}">
                                <a16:creationId xmlns:a16="http://schemas.microsoft.com/office/drawing/2014/main" id="{1D29E7F6-0168-4AB0-9B11-6AD28674B1E4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>
                            <a:off x="8020772" y="4914041"/>
                            <a:ext cx="1112934" cy="0"/>
                          </a:xfrm>
                          <a:prstGeom prst="straightConnector1">
                            <a:avLst/>
                          </a:prstGeom>
                          <a:ln w="12700">
                            <a:solidFill>
                              <a:srgbClr val="FF0000"/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46" name="Rectangle: Rounded Corners 45">
                            <a:extLst>
                              <a:ext uri="{FF2B5EF4-FFF2-40B4-BE49-F238E27FC236}">
                                <a16:creationId xmlns:a16="http://schemas.microsoft.com/office/drawing/2014/main" id="{64324136-FBEF-4F21-9238-4F0A346CECE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942442" y="4345550"/>
                            <a:ext cx="113731" cy="1000898"/>
                          </a:xfrm>
                          <a:prstGeom prst="roundRect">
                            <a:avLst/>
                          </a:prstGeom>
                          <a:noFill/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47" name="Straight Arrow Connector 46">
                            <a:extLst>
                              <a:ext uri="{FF2B5EF4-FFF2-40B4-BE49-F238E27FC236}">
                                <a16:creationId xmlns:a16="http://schemas.microsoft.com/office/drawing/2014/main" id="{6F3F0482-81B7-47A4-BF03-4F321C80534C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>
                            <a:off x="6096000" y="4738189"/>
                            <a:ext cx="1867198" cy="0"/>
                          </a:xfrm>
                          <a:prstGeom prst="straightConnector1">
                            <a:avLst/>
                          </a:prstGeom>
                          <a:ln w="12700">
                            <a:solidFill>
                              <a:srgbClr val="7030A0"/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</p:grpSp>
                <p:cxnSp>
                  <p:nvCxnSpPr>
                    <p:cNvPr id="56" name="Straight Arrow Connector 55">
                      <a:extLst>
                        <a:ext uri="{FF2B5EF4-FFF2-40B4-BE49-F238E27FC236}">
                          <a16:creationId xmlns:a16="http://schemas.microsoft.com/office/drawing/2014/main" id="{AE6C59E8-983F-45AD-988C-6CE9C496971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7685859" y="5262498"/>
                      <a:ext cx="279877" cy="4262"/>
                    </a:xfrm>
                    <a:prstGeom prst="straightConnector1">
                      <a:avLst/>
                    </a:prstGeom>
                    <a:ln w="12700">
                      <a:solidFill>
                        <a:srgbClr val="7030A0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Straight Arrow Connector 56">
                      <a:extLst>
                        <a:ext uri="{FF2B5EF4-FFF2-40B4-BE49-F238E27FC236}">
                          <a16:creationId xmlns:a16="http://schemas.microsoft.com/office/drawing/2014/main" id="{91CC6E17-9FD7-4D92-AFDB-D8C58901032C}"/>
                        </a:ext>
                      </a:extLst>
                    </p:cNvPr>
                    <p:cNvCxnSpPr>
                      <a:cxnSpLocks/>
                      <a:endCxn id="21" idx="0"/>
                    </p:cNvCxnSpPr>
                    <p:nvPr/>
                  </p:nvCxnSpPr>
                  <p:spPr>
                    <a:xfrm>
                      <a:off x="7685859" y="5266760"/>
                      <a:ext cx="0" cy="712905"/>
                    </a:xfrm>
                    <a:prstGeom prst="straightConnector1">
                      <a:avLst/>
                    </a:prstGeom>
                    <a:ln w="12700">
                      <a:solidFill>
                        <a:srgbClr val="7030A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D34DE576-4051-44C8-A353-5279B11054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20629" y="5001089"/>
              <a:ext cx="1879898" cy="1948"/>
            </a:xfrm>
            <a:prstGeom prst="straightConnector1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F47ABDC-665C-4D73-8AB4-FE78B44A0E43}"/>
                </a:ext>
              </a:extLst>
            </p:cNvPr>
            <p:cNvSpPr txBox="1"/>
            <p:nvPr/>
          </p:nvSpPr>
          <p:spPr>
            <a:xfrm>
              <a:off x="8908003" y="4527577"/>
              <a:ext cx="1227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itchFamily="34" charset="0"/>
                  <a:cs typeface="Arial" pitchFamily="34" charset="0"/>
                </a:rPr>
                <a:t>T-Settle Fiber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7034CDDD-DDDC-4497-B1F5-38DFAE07C0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39050" y="4993909"/>
              <a:ext cx="1103130" cy="463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9514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AAA77-77DB-400E-AFE2-7B94F431C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Polarimeter Design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877C5-72E8-4B74-B557-E156D03D9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Student Benjamin Fernandes </a:t>
            </a:r>
            <a:r>
              <a:rPr lang="en-US" dirty="0" err="1"/>
              <a:t>Neres</a:t>
            </a:r>
            <a:r>
              <a:rPr lang="en-US" dirty="0"/>
              <a:t> (from France)</a:t>
            </a:r>
          </a:p>
          <a:p>
            <a:pPr lvl="0"/>
            <a:endParaRPr lang="en-US" dirty="0"/>
          </a:p>
          <a:p>
            <a:pPr lvl="0"/>
            <a:r>
              <a:rPr lang="en-US" dirty="0">
                <a:hlinkClick r:id="rId2"/>
              </a:rPr>
              <a:t>https://wiki.jlab.org/ciswiki/images/8/82/CompPol_Optimization_B.Fernandes-Neres.pdf</a:t>
            </a:r>
            <a:endParaRPr lang="en-US" dirty="0"/>
          </a:p>
          <a:p>
            <a:pPr lvl="0"/>
            <a:endParaRPr lang="en-US" dirty="0"/>
          </a:p>
          <a:p>
            <a:r>
              <a:rPr lang="en-US" dirty="0"/>
              <a:t>GEANT4 simulation model of Compton transmission polarimeter was successfully implemented</a:t>
            </a:r>
          </a:p>
          <a:p>
            <a:endParaRPr lang="en-US" dirty="0"/>
          </a:p>
          <a:p>
            <a:r>
              <a:rPr lang="en-US" dirty="0"/>
              <a:t>Optimization of polarimeter:</a:t>
            </a:r>
          </a:p>
          <a:p>
            <a:pPr lvl="1"/>
            <a:r>
              <a:rPr lang="en-US" sz="2200" dirty="0"/>
              <a:t>Radiator length = 7.0 mm, magnet iron core length = 8.0 cm, crystal detector radius = 3.5 cm and length larger than 18.0 cm</a:t>
            </a:r>
          </a:p>
          <a:p>
            <a:endParaRPr lang="en-US" dirty="0"/>
          </a:p>
          <a:p>
            <a:r>
              <a:rPr lang="en-US" dirty="0"/>
              <a:t>Evaluated of performance within BNL beam conditions (duration of a measurement, radiation damage to crystal detector)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D27870-E90D-49AD-8B41-EAF9C0364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5C839-EEB1-4D9E-9238-3FE256755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544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AAA77-77DB-400E-AFE2-7B94F431C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Achievements, Milestones and New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877C5-72E8-4B74-B557-E156D03D9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000" dirty="0"/>
              <a:t>Year 1: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Agreed upon basic operational parameters of polarized electron beam and polarimeter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Portable DAQ design completed and implementation started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Jefferson Lab Fast Electronics Group has finished programming of flash analog-to-digital convertor (FADC) and now working on user interface of DAQ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Polarimeter (radiator, magnet, and detector) design was optimized using GEANT4</a:t>
            </a:r>
          </a:p>
          <a:p>
            <a:pPr lvl="1"/>
            <a:endParaRPr lang="en-US" dirty="0"/>
          </a:p>
          <a:p>
            <a:pPr lvl="0"/>
            <a:r>
              <a:rPr lang="en-US" sz="2000" dirty="0"/>
              <a:t>Year 2: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Magnet engineer started design of electro-magnet with iron core</a:t>
            </a:r>
          </a:p>
          <a:p>
            <a:pPr lvl="1"/>
            <a:r>
              <a:rPr lang="en-US" sz="1800" dirty="0"/>
              <a:t>Build two polarimeters (radiator, magnet, and detector) and one portable DAQ – one polarimeter will stay at CEBAF</a:t>
            </a:r>
          </a:p>
          <a:p>
            <a:pPr lvl="1"/>
            <a:endParaRPr lang="en-US" sz="1800" dirty="0"/>
          </a:p>
          <a:p>
            <a:r>
              <a:rPr lang="en-US" sz="2000" dirty="0"/>
              <a:t>Year 3:</a:t>
            </a:r>
          </a:p>
          <a:p>
            <a:pPr lvl="1"/>
            <a:r>
              <a:rPr lang="en-US" sz="1800" dirty="0"/>
              <a:t>Calibrate polarimeter at CEBAF with portable DAQ</a:t>
            </a:r>
          </a:p>
          <a:p>
            <a:pPr lvl="1"/>
            <a:r>
              <a:rPr lang="en-US" sz="1800" dirty="0">
                <a:latin typeface="Arial" panose="020B0604020202020204" pitchFamily="34" charset="0"/>
              </a:rPr>
              <a:t>Install and commission polarimeter at </a:t>
            </a:r>
            <a:r>
              <a:rPr lang="en-US" sz="1800" dirty="0" err="1">
                <a:latin typeface="Arial" panose="020B0604020202020204" pitchFamily="34" charset="0"/>
              </a:rPr>
              <a:t>CeC</a:t>
            </a:r>
            <a:r>
              <a:rPr lang="en-US" sz="1800" dirty="0">
                <a:latin typeface="Arial" panose="020B0604020202020204" pitchFamily="34" charset="0"/>
              </a:rPr>
              <a:t> accelerator</a:t>
            </a:r>
          </a:p>
          <a:p>
            <a:r>
              <a:rPr lang="en-US" sz="2000" dirty="0"/>
              <a:t>When SRF photogun employs a GaAs photocathode: </a:t>
            </a:r>
            <a:r>
              <a:rPr lang="en-US" sz="2000" dirty="0">
                <a:latin typeface="Arial" panose="020B0604020202020204" pitchFamily="34" charset="0"/>
              </a:rPr>
              <a:t>Measure electron beam polarization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D27870-E90D-49AD-8B41-EAF9C0364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Talk Title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5C839-EEB1-4D9E-9238-3FE256755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886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PowerPoint_widescreen [Read-Only]" id="{825518EF-9F4B-4259-AB9B-30A09776C76A}" vid="{5322435D-1806-4783-A6B0-EE1E080D2C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2345</TotalTime>
  <Words>709</Words>
  <Application>Microsoft Office PowerPoint</Application>
  <PresentationFormat>Widescreen</PresentationFormat>
  <Paragraphs>153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.PingFangSC-Regular</vt:lpstr>
      <vt:lpstr>Arial</vt:lpstr>
      <vt:lpstr>Calibri</vt:lpstr>
      <vt:lpstr>Cambria Math</vt:lpstr>
      <vt:lpstr>PingFangSC-Regular</vt:lpstr>
      <vt:lpstr>Times New Roman</vt:lpstr>
      <vt:lpstr>Office Theme</vt:lpstr>
      <vt:lpstr>Development  of Beam Polarimeter for BNL SRF Gun</vt:lpstr>
      <vt:lpstr>Goals, Timeline, and Budget</vt:lpstr>
      <vt:lpstr>Compton Transmission Polarimeter</vt:lpstr>
      <vt:lpstr>An Example of Polarimeter at Jefferson Lab CEBAF – Summer 2018</vt:lpstr>
      <vt:lpstr>Polarimeter Parameters</vt:lpstr>
      <vt:lpstr>Polarimeter Schematics at BNL</vt:lpstr>
      <vt:lpstr>New Portable Data Acquisition System (DAQ)</vt:lpstr>
      <vt:lpstr>Polarimeter Design Optimization</vt:lpstr>
      <vt:lpstr>Achievements, Milestones and New Timeline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BNL SRF Gun</dc:title>
  <dc:creator>Riad Suleiman</dc:creator>
  <cp:lastModifiedBy>Riad Suleiman</cp:lastModifiedBy>
  <cp:revision>594</cp:revision>
  <dcterms:created xsi:type="dcterms:W3CDTF">2020-07-30T15:47:04Z</dcterms:created>
  <dcterms:modified xsi:type="dcterms:W3CDTF">2021-11-29T14:00:11Z</dcterms:modified>
</cp:coreProperties>
</file>