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7"/>
  </p:notesMasterIdLst>
  <p:sldIdLst>
    <p:sldId id="309" r:id="rId2"/>
    <p:sldId id="385" r:id="rId3"/>
    <p:sldId id="345" r:id="rId4"/>
    <p:sldId id="398" r:id="rId5"/>
    <p:sldId id="397" r:id="rId6"/>
    <p:sldId id="399" r:id="rId7"/>
    <p:sldId id="400" r:id="rId8"/>
    <p:sldId id="409" r:id="rId9"/>
    <p:sldId id="413" r:id="rId10"/>
    <p:sldId id="406" r:id="rId11"/>
    <p:sldId id="414" r:id="rId12"/>
    <p:sldId id="415" r:id="rId13"/>
    <p:sldId id="416" r:id="rId14"/>
    <p:sldId id="412" r:id="rId15"/>
    <p:sldId id="417" r:id="rId16"/>
    <p:sldId id="418" r:id="rId17"/>
    <p:sldId id="334" r:id="rId18"/>
    <p:sldId id="410" r:id="rId19"/>
    <p:sldId id="419" r:id="rId20"/>
    <p:sldId id="422" r:id="rId21"/>
    <p:sldId id="401" r:id="rId22"/>
    <p:sldId id="402" r:id="rId23"/>
    <p:sldId id="403" r:id="rId24"/>
    <p:sldId id="404" r:id="rId25"/>
    <p:sldId id="421" r:id="rId26"/>
    <p:sldId id="405" r:id="rId27"/>
    <p:sldId id="420" r:id="rId28"/>
    <p:sldId id="361" r:id="rId29"/>
    <p:sldId id="362" r:id="rId30"/>
    <p:sldId id="363" r:id="rId31"/>
    <p:sldId id="364" r:id="rId32"/>
    <p:sldId id="365" r:id="rId33"/>
    <p:sldId id="376" r:id="rId34"/>
    <p:sldId id="380" r:id="rId35"/>
    <p:sldId id="3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66"/>
    <a:srgbClr val="66FF99"/>
    <a:srgbClr val="FF9900"/>
    <a:srgbClr val="C5FFF4"/>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6" autoAdjust="0"/>
    <p:restoredTop sz="96408" autoAdjust="0"/>
  </p:normalViewPr>
  <p:slideViewPr>
    <p:cSldViewPr snapToGrid="0" snapToObjects="1">
      <p:cViewPr varScale="1">
        <p:scale>
          <a:sx n="123" d="100"/>
          <a:sy n="123" d="100"/>
        </p:scale>
        <p:origin x="204" y="10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726A6-3ADA-41F0-8DD0-23A7D18CE2B4}" type="slidenum">
              <a:rPr lang="en-US" smtClean="0"/>
              <a:t>34</a:t>
            </a:fld>
            <a:endParaRPr lang="en-US" dirty="0"/>
          </a:p>
        </p:txBody>
      </p:sp>
    </p:spTree>
    <p:extLst>
      <p:ext uri="{BB962C8B-B14F-4D97-AF65-F5344CB8AC3E}">
        <p14:creationId xmlns:p14="http://schemas.microsoft.com/office/powerpoint/2010/main" val="1420250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p:nvPr>
        </p:nvSpPr>
        <p:spPr>
          <a:xfrm>
            <a:off x="3409121" y="5806302"/>
            <a:ext cx="6838121" cy="910001"/>
          </a:xfrm>
        </p:spPr>
        <p:txBody>
          <a:bodyPr>
            <a:noAutofit/>
          </a:bodyPr>
          <a:lstStyle>
            <a:lvl1pPr marL="0" indent="0">
              <a:buNone/>
              <a:defRPr baseline="0"/>
            </a:lvl1pPr>
          </a:lstStyle>
          <a:p>
            <a:pPr algn="ctr"/>
            <a:endParaRPr lang="en-US" sz="1800" dirty="0" smtClean="0"/>
          </a:p>
        </p:txBody>
      </p:sp>
    </p:spTree>
    <p:extLst>
      <p:ext uri="{BB962C8B-B14F-4D97-AF65-F5344CB8AC3E}">
        <p14:creationId xmlns:p14="http://schemas.microsoft.com/office/powerpoint/2010/main" val="429186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userDrawn="1"/>
        </p:nvSpPr>
        <p:spPr>
          <a:xfrm>
            <a:off x="6070632" y="6542647"/>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933700" y="6571222"/>
            <a:ext cx="28448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smtClean="0">
                <a:latin typeface="Arial" panose="020B0604020202020204" pitchFamily="34" charset="0"/>
                <a:cs typeface="Arial" panose="020B0604020202020204" pitchFamily="34" charset="0"/>
              </a:rPr>
              <a:t>JLAAC, September 13-15, </a:t>
            </a:r>
            <a:r>
              <a:rPr lang="en-US" sz="1000" baseline="0" dirty="0" smtClean="0">
                <a:latin typeface="Arial" panose="020B0604020202020204" pitchFamily="34" charset="0"/>
                <a:cs typeface="Arial" panose="020B0604020202020204" pitchFamily="34" charset="0"/>
              </a:rPr>
              <a:t>2017</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158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87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a:xfrm>
            <a:off x="4038600" y="6357173"/>
            <a:ext cx="4114800" cy="334076"/>
          </a:xfrm>
        </p:spPr>
        <p:txBody>
          <a:bodyPr/>
          <a:lstStyle/>
          <a:p>
            <a:endParaRPr lang="en-US" dirty="0" smtClean="0"/>
          </a:p>
          <a:p>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639637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p:txBody>
          <a:bodyPr/>
          <a:lstStyle/>
          <a:p>
            <a:r>
              <a:rPr lang="en-US" dirty="0" smtClean="0"/>
              <a:t>October 29 </a:t>
            </a:r>
            <a:r>
              <a:rPr lang="mr-IN" dirty="0" smtClean="0"/>
              <a:t>–</a:t>
            </a:r>
            <a:r>
              <a:rPr lang="en-US" dirty="0" smtClean="0"/>
              <a:t> November 1, 2018</a:t>
            </a:r>
            <a:endParaRPr lang="en-US" dirty="0"/>
          </a:p>
        </p:txBody>
      </p:sp>
      <p:sp>
        <p:nvSpPr>
          <p:cNvPr id="13" name="Footer Placeholder 12"/>
          <p:cNvSpPr>
            <a:spLocks noGrp="1"/>
          </p:cNvSpPr>
          <p:nvPr>
            <p:ph type="ftr" sz="quarter" idx="15"/>
          </p:nvPr>
        </p:nvSpPr>
        <p:spPr/>
        <p:txBody>
          <a:bodyPr/>
          <a:lstStyle/>
          <a:p>
            <a:r>
              <a:rPr lang="en-US" dirty="0" smtClean="0"/>
              <a:t>Fall 2018 EIC Accelerator Collaboration Meeting</a:t>
            </a:r>
            <a:endParaRPr lang="en-US" dirty="0"/>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52002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dirty="0" smtClean="0"/>
              <a:t>October 29 </a:t>
            </a:r>
            <a:r>
              <a:rPr lang="mr-IN" dirty="0" smtClean="0"/>
              <a:t>–</a:t>
            </a:r>
            <a:r>
              <a:rPr lang="en-US" dirty="0" smtClean="0"/>
              <a:t> November 1, 2018</a:t>
            </a:r>
            <a:endParaRPr lang="en-US" dirty="0"/>
          </a:p>
        </p:txBody>
      </p:sp>
      <p:sp>
        <p:nvSpPr>
          <p:cNvPr id="14" name="Footer Placeholder 13"/>
          <p:cNvSpPr>
            <a:spLocks noGrp="1"/>
          </p:cNvSpPr>
          <p:nvPr>
            <p:ph type="ftr" sz="quarter" idx="16"/>
          </p:nvPr>
        </p:nvSpPr>
        <p:spPr/>
        <p:txBody>
          <a:bodyPr/>
          <a:lstStyle/>
          <a:p>
            <a:r>
              <a:rPr lang="en-US" dirty="0" smtClean="0"/>
              <a:t>Fall 2018 EIC Accelerator Collaboration Meeting</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4537965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dirty="0" smtClean="0"/>
              <a:t>October 29 </a:t>
            </a:r>
            <a:r>
              <a:rPr lang="mr-IN" dirty="0" smtClean="0"/>
              <a:t>–</a:t>
            </a:r>
            <a:r>
              <a:rPr lang="en-US" dirty="0" smtClean="0"/>
              <a:t> November 1, 2018</a:t>
            </a:r>
            <a:endParaRPr lang="en-US" dirty="0"/>
          </a:p>
        </p:txBody>
      </p:sp>
      <p:sp>
        <p:nvSpPr>
          <p:cNvPr id="14" name="Footer Placeholder 13"/>
          <p:cNvSpPr>
            <a:spLocks noGrp="1"/>
          </p:cNvSpPr>
          <p:nvPr>
            <p:ph type="ftr" sz="quarter" idx="16"/>
          </p:nvPr>
        </p:nvSpPr>
        <p:spPr/>
        <p:txBody>
          <a:bodyPr/>
          <a:lstStyle/>
          <a:p>
            <a:r>
              <a:rPr lang="en-US" dirty="0" smtClean="0"/>
              <a:t>Fall 2018 EIC Accelerator Collaboration Meeting</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25481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dirty="0" smtClean="0"/>
              <a:t>October 29 </a:t>
            </a:r>
            <a:r>
              <a:rPr lang="mr-IN" dirty="0" smtClean="0"/>
              <a:t>–</a:t>
            </a:r>
            <a:r>
              <a:rPr lang="en-US" dirty="0" smtClean="0"/>
              <a:t> November 1, 2018</a:t>
            </a:r>
            <a:endParaRPr lang="en-US" dirty="0"/>
          </a:p>
        </p:txBody>
      </p:sp>
      <p:sp>
        <p:nvSpPr>
          <p:cNvPr id="14" name="Footer Placeholder 13"/>
          <p:cNvSpPr>
            <a:spLocks noGrp="1"/>
          </p:cNvSpPr>
          <p:nvPr>
            <p:ph type="ftr" sz="quarter" idx="17"/>
          </p:nvPr>
        </p:nvSpPr>
        <p:spPr/>
        <p:txBody>
          <a:bodyPr/>
          <a:lstStyle/>
          <a:p>
            <a:r>
              <a:rPr lang="en-US" dirty="0" smtClean="0"/>
              <a:t>Fall 2018 EIC Accelerator Collaboration Meeting</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5736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dirty="0" smtClean="0"/>
              <a:t>October 29 </a:t>
            </a:r>
            <a:r>
              <a:rPr lang="mr-IN" dirty="0" smtClean="0"/>
              <a:t>–</a:t>
            </a:r>
            <a:r>
              <a:rPr lang="en-US" dirty="0" smtClean="0"/>
              <a:t> November 1, 2018</a:t>
            </a:r>
            <a:endParaRPr lang="en-US" dirty="0"/>
          </a:p>
        </p:txBody>
      </p:sp>
      <p:sp>
        <p:nvSpPr>
          <p:cNvPr id="14" name="Footer Placeholder 13"/>
          <p:cNvSpPr>
            <a:spLocks noGrp="1"/>
          </p:cNvSpPr>
          <p:nvPr>
            <p:ph type="ftr" sz="quarter" idx="17"/>
          </p:nvPr>
        </p:nvSpPr>
        <p:spPr/>
        <p:txBody>
          <a:bodyPr/>
          <a:lstStyle/>
          <a:p>
            <a:r>
              <a:rPr lang="en-US" dirty="0" smtClean="0"/>
              <a:t>Fall 2018 EIC Accelerator Collaboration Meeting</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51366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dirty="0" smtClean="0"/>
              <a:t>October 29 </a:t>
            </a:r>
            <a:r>
              <a:rPr lang="mr-IN" dirty="0" smtClean="0"/>
              <a:t>–</a:t>
            </a:r>
            <a:r>
              <a:rPr lang="en-US" dirty="0" smtClean="0"/>
              <a:t> November 1, 2018</a:t>
            </a:r>
            <a:endParaRPr lang="en-US" dirty="0"/>
          </a:p>
        </p:txBody>
      </p:sp>
      <p:sp>
        <p:nvSpPr>
          <p:cNvPr id="16" name="Footer Placeholder 15"/>
          <p:cNvSpPr>
            <a:spLocks noGrp="1"/>
          </p:cNvSpPr>
          <p:nvPr>
            <p:ph type="ftr" sz="quarter" idx="19"/>
          </p:nvPr>
        </p:nvSpPr>
        <p:spPr/>
        <p:txBody>
          <a:bodyPr/>
          <a:lstStyle/>
          <a:p>
            <a:r>
              <a:rPr lang="en-US" dirty="0" smtClean="0"/>
              <a:t>Fall 2018 EIC Accelerator Collaboration Meeting</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96747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dirty="0" smtClean="0"/>
              <a:t>October 29 </a:t>
            </a:r>
            <a:r>
              <a:rPr lang="mr-IN" dirty="0" smtClean="0"/>
              <a:t>–</a:t>
            </a:r>
            <a:r>
              <a:rPr lang="en-US" dirty="0" smtClean="0"/>
              <a:t> November 1, 2018</a:t>
            </a:r>
            <a:endParaRPr lang="en-US" dirty="0"/>
          </a:p>
        </p:txBody>
      </p:sp>
      <p:sp>
        <p:nvSpPr>
          <p:cNvPr id="16" name="Footer Placeholder 15"/>
          <p:cNvSpPr>
            <a:spLocks noGrp="1"/>
          </p:cNvSpPr>
          <p:nvPr>
            <p:ph type="ftr" sz="quarter" idx="19"/>
          </p:nvPr>
        </p:nvSpPr>
        <p:spPr/>
        <p:txBody>
          <a:bodyPr/>
          <a:lstStyle/>
          <a:p>
            <a:r>
              <a:rPr lang="en-US" dirty="0" smtClean="0"/>
              <a:t>Fall 2018 EIC Accelerator Collaboration Meeting</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96853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 id="2147483688" r:id="rId1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56" y="281516"/>
            <a:ext cx="12131544" cy="917487"/>
          </a:xfrm>
        </p:spPr>
        <p:txBody>
          <a:bodyPr anchor="ctr" anchorCtr="0"/>
          <a:lstStyle/>
          <a:p>
            <a:r>
              <a:rPr lang="en-US" sz="3600" dirty="0"/>
              <a:t>GaAs </a:t>
            </a:r>
            <a:r>
              <a:rPr lang="en-US" sz="3600" dirty="0" smtClean="0"/>
              <a:t>Photocathodes </a:t>
            </a:r>
            <a:r>
              <a:rPr lang="en-US" sz="3600" dirty="0"/>
              <a:t>and N</a:t>
            </a:r>
            <a:r>
              <a:rPr lang="en-US" sz="3600" dirty="0" smtClean="0"/>
              <a:t>ano Pillar Array (NPA)</a:t>
            </a:r>
            <a:endParaRPr lang="en-US" sz="3600" dirty="0"/>
          </a:p>
        </p:txBody>
      </p:sp>
      <p:sp>
        <p:nvSpPr>
          <p:cNvPr id="8" name="Text Placeholder 4"/>
          <p:cNvSpPr>
            <a:spLocks noGrp="1"/>
          </p:cNvSpPr>
          <p:nvPr>
            <p:ph type="body" sz="quarter" idx="14"/>
          </p:nvPr>
        </p:nvSpPr>
        <p:spPr>
          <a:xfrm>
            <a:off x="3288179" y="5446030"/>
            <a:ext cx="6933574" cy="1254983"/>
          </a:xfrm>
        </p:spPr>
        <p:txBody>
          <a:bodyPr>
            <a:normAutofit fontScale="85000" lnSpcReduction="20000"/>
          </a:bodyPr>
          <a:lstStyle/>
          <a:p>
            <a:pPr algn="ctr"/>
            <a:r>
              <a:rPr lang="en-US" b="1" dirty="0"/>
              <a:t>European Workshop on Photocathodes for Particle Accelerator Applications (EWPAA </a:t>
            </a:r>
            <a:r>
              <a:rPr lang="en-US" b="1" dirty="0" smtClean="0"/>
              <a:t>2019)</a:t>
            </a:r>
          </a:p>
          <a:p>
            <a:pPr algn="ctr"/>
            <a:r>
              <a:rPr lang="en-US" b="1" dirty="0" smtClean="0"/>
              <a:t>Paul </a:t>
            </a:r>
            <a:r>
              <a:rPr lang="en-US" b="1" dirty="0" err="1"/>
              <a:t>Scherrer</a:t>
            </a:r>
            <a:r>
              <a:rPr lang="en-US" b="1" dirty="0"/>
              <a:t> </a:t>
            </a:r>
            <a:r>
              <a:rPr lang="en-US" b="1" dirty="0" err="1"/>
              <a:t>Institut</a:t>
            </a:r>
            <a:r>
              <a:rPr lang="en-US" b="1" dirty="0"/>
              <a:t>, </a:t>
            </a:r>
            <a:r>
              <a:rPr lang="en-US" b="1" dirty="0" smtClean="0"/>
              <a:t>Switzerland </a:t>
            </a:r>
          </a:p>
          <a:p>
            <a:pPr algn="ctr"/>
            <a:r>
              <a:rPr lang="en-US" b="1" dirty="0" smtClean="0"/>
              <a:t>September 11-13</a:t>
            </a:r>
            <a:r>
              <a:rPr lang="en-US" b="1" dirty="0"/>
              <a:t>, </a:t>
            </a:r>
            <a:r>
              <a:rPr lang="en-US" b="1" dirty="0" smtClean="0"/>
              <a:t>2019</a:t>
            </a:r>
            <a:endParaRPr lang="en-US" sz="1800" dirty="0"/>
          </a:p>
        </p:txBody>
      </p:sp>
      <p:sp>
        <p:nvSpPr>
          <p:cNvPr id="5" name="Text Placeholder 4"/>
          <p:cNvSpPr>
            <a:spLocks noGrp="1"/>
          </p:cNvSpPr>
          <p:nvPr>
            <p:ph type="body" sz="quarter" idx="14"/>
          </p:nvPr>
        </p:nvSpPr>
        <p:spPr>
          <a:xfrm>
            <a:off x="350192" y="2890179"/>
            <a:ext cx="5678649" cy="2433868"/>
          </a:xfrm>
        </p:spPr>
        <p:txBody>
          <a:bodyPr>
            <a:normAutofit fontScale="77500" lnSpcReduction="20000"/>
          </a:bodyPr>
          <a:lstStyle/>
          <a:p>
            <a:r>
              <a:rPr lang="en-US" dirty="0" smtClean="0"/>
              <a:t>Matt Poelker, </a:t>
            </a:r>
            <a:r>
              <a:rPr lang="en-US" dirty="0" err="1"/>
              <a:t>Xincun</a:t>
            </a:r>
            <a:r>
              <a:rPr lang="en-US" dirty="0"/>
              <a:t>  </a:t>
            </a:r>
            <a:r>
              <a:rPr lang="en-US" dirty="0" smtClean="0"/>
              <a:t>Peng, </a:t>
            </a:r>
            <a:r>
              <a:rPr lang="en-US" dirty="0"/>
              <a:t>Yun </a:t>
            </a:r>
            <a:r>
              <a:rPr lang="en-US" dirty="0" smtClean="0"/>
              <a:t>Liu, </a:t>
            </a:r>
            <a:r>
              <a:rPr lang="en-US" dirty="0"/>
              <a:t>Dennis Manos, </a:t>
            </a:r>
            <a:r>
              <a:rPr lang="en-US" dirty="0" smtClean="0"/>
              <a:t>Marcy Stutzman, </a:t>
            </a:r>
            <a:r>
              <a:rPr lang="en-US" dirty="0" err="1"/>
              <a:t>Shukui</a:t>
            </a:r>
            <a:r>
              <a:rPr lang="en-US" dirty="0"/>
              <a:t> </a:t>
            </a:r>
            <a:r>
              <a:rPr lang="en-US" dirty="0" smtClean="0"/>
              <a:t>Zhang, </a:t>
            </a:r>
            <a:r>
              <a:rPr lang="en-US" dirty="0" err="1"/>
              <a:t>Jijun</a:t>
            </a:r>
            <a:r>
              <a:rPr lang="en-US" dirty="0"/>
              <a:t> </a:t>
            </a:r>
            <a:r>
              <a:rPr lang="en-US" dirty="0" smtClean="0"/>
              <a:t>Zou, </a:t>
            </a:r>
            <a:r>
              <a:rPr lang="en-US" dirty="0"/>
              <a:t>Bin </a:t>
            </a:r>
            <a:r>
              <a:rPr lang="en-US" dirty="0" smtClean="0"/>
              <a:t>Tang</a:t>
            </a:r>
            <a:endParaRPr lang="en-US" dirty="0"/>
          </a:p>
          <a:p>
            <a:r>
              <a:rPr lang="en-US" dirty="0"/>
              <a:t>Engineering Research Center of New Energy Technology of Jiangxi Province, East China University of Technology, Nanchang, 330013, </a:t>
            </a:r>
            <a:r>
              <a:rPr lang="en-US" dirty="0" smtClean="0"/>
              <a:t>China </a:t>
            </a:r>
            <a:endParaRPr lang="en-US" dirty="0"/>
          </a:p>
          <a:p>
            <a:r>
              <a:rPr lang="en-US" dirty="0"/>
              <a:t>College of William and Mary, Williamsburg, Virginia, </a:t>
            </a:r>
            <a:r>
              <a:rPr lang="en-US" dirty="0" smtClean="0"/>
              <a:t>USA</a:t>
            </a:r>
            <a:endParaRPr lang="en-US" dirty="0"/>
          </a:p>
          <a:p>
            <a:r>
              <a:rPr lang="en-US" dirty="0"/>
              <a:t>Thomas Jefferson National Accelerator facility, 12000 Jefferson Avenue, Newport News, Virginia, 23606, </a:t>
            </a:r>
            <a:r>
              <a:rPr lang="en-US" dirty="0" smtClean="0"/>
              <a:t>USA</a:t>
            </a:r>
            <a:endParaRPr lang="en-US" dirty="0"/>
          </a:p>
          <a:p>
            <a:endParaRPr lang="en-US" dirty="0"/>
          </a:p>
        </p:txBody>
      </p:sp>
      <p:sp>
        <p:nvSpPr>
          <p:cNvPr id="6" name="Subtitle 5"/>
          <p:cNvSpPr>
            <a:spLocks noGrp="1"/>
          </p:cNvSpPr>
          <p:nvPr>
            <p:ph type="subTitle" idx="1"/>
          </p:nvPr>
        </p:nvSpPr>
        <p:spPr>
          <a:xfrm>
            <a:off x="350192" y="1638190"/>
            <a:ext cx="5875975" cy="3246670"/>
          </a:xfrm>
        </p:spPr>
        <p:txBody>
          <a:bodyPr/>
          <a:lstStyle/>
          <a:p>
            <a:r>
              <a:rPr lang="en-US" dirty="0" smtClean="0"/>
              <a:t>This </a:t>
            </a:r>
            <a:r>
              <a:rPr lang="en-US" dirty="0"/>
              <a:t>work is supported by the Department of </a:t>
            </a:r>
            <a:r>
              <a:rPr lang="en-US" dirty="0" smtClean="0"/>
              <a:t>Energy under </a:t>
            </a:r>
            <a:r>
              <a:rPr lang="en-US" dirty="0"/>
              <a:t>contract </a:t>
            </a:r>
            <a:r>
              <a:rPr lang="en-US" dirty="0" smtClean="0"/>
              <a:t>DE-AC05-06OR23177</a:t>
            </a:r>
          </a:p>
          <a:p>
            <a:endParaRPr lang="en-US" dirty="0"/>
          </a:p>
        </p:txBody>
      </p:sp>
      <p:pic>
        <p:nvPicPr>
          <p:cNvPr id="79" name="Picture Placeholder 78"/>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4444" b="4444"/>
          <a:stretch/>
        </p:blipFill>
        <p:spPr>
          <a:xfrm>
            <a:off x="6502508" y="1341444"/>
            <a:ext cx="5619750" cy="3840163"/>
          </a:xfrm>
          <a:prstGeom prst="rect">
            <a:avLst/>
          </a:prstGeom>
        </p:spPr>
      </p:pic>
    </p:spTree>
    <p:extLst>
      <p:ext uri="{BB962C8B-B14F-4D97-AF65-F5344CB8AC3E}">
        <p14:creationId xmlns:p14="http://schemas.microsoft.com/office/powerpoint/2010/main" val="45919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Fabrication Process</a:t>
            </a:r>
            <a:endParaRPr lang="en-US" sz="3200" b="0"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5" name="Content Placeholder 4"/>
          <p:cNvPicPr>
            <a:picLocks noGrp="1" noChangeAspect="1"/>
          </p:cNvPicPr>
          <p:nvPr>
            <p:ph idx="1"/>
          </p:nvPr>
        </p:nvPicPr>
        <p:blipFill>
          <a:blip r:embed="rId2"/>
          <a:stretch>
            <a:fillRect/>
          </a:stretch>
        </p:blipFill>
        <p:spPr>
          <a:xfrm>
            <a:off x="411892" y="974727"/>
            <a:ext cx="6801894" cy="5381625"/>
          </a:xfrm>
          <a:prstGeom prst="rect">
            <a:avLst/>
          </a:prstGeom>
        </p:spPr>
      </p:pic>
      <p:sp>
        <p:nvSpPr>
          <p:cNvPr id="3" name="TextBox 2"/>
          <p:cNvSpPr txBox="1"/>
          <p:nvPr/>
        </p:nvSpPr>
        <p:spPr>
          <a:xfrm>
            <a:off x="7556226" y="1059495"/>
            <a:ext cx="4141503" cy="4247317"/>
          </a:xfrm>
          <a:prstGeom prst="rect">
            <a:avLst/>
          </a:prstGeom>
          <a:noFill/>
        </p:spPr>
        <p:txBody>
          <a:bodyPr wrap="square" rtlCol="0">
            <a:spAutoFit/>
          </a:bodyPr>
          <a:lstStyle/>
          <a:p>
            <a:pPr marL="173038" indent="-173038">
              <a:buFont typeface="Arial" panose="020B0604020202020204" pitchFamily="34" charset="0"/>
              <a:buChar char="•"/>
            </a:pPr>
            <a:r>
              <a:rPr lang="en-US" dirty="0" smtClean="0"/>
              <a:t>EBL: electron beam lithography</a:t>
            </a:r>
          </a:p>
          <a:p>
            <a:pPr marL="173038" indent="-173038">
              <a:buFont typeface="Arial" panose="020B0604020202020204" pitchFamily="34" charset="0"/>
              <a:buChar char="•"/>
            </a:pPr>
            <a:r>
              <a:rPr lang="en-US" dirty="0" smtClean="0"/>
              <a:t>PDMS: poly-dimethyl-siloxane </a:t>
            </a:r>
            <a:r>
              <a:rPr lang="en-US" dirty="0"/>
              <a:t> </a:t>
            </a:r>
            <a:r>
              <a:rPr lang="en-US" dirty="0" err="1" smtClean="0"/>
              <a:t>nano</a:t>
            </a:r>
            <a:r>
              <a:rPr lang="en-US" dirty="0" smtClean="0"/>
              <a:t>-hole array stamp </a:t>
            </a:r>
            <a:r>
              <a:rPr lang="en-US" dirty="0"/>
              <a:t> </a:t>
            </a:r>
            <a:endParaRPr lang="en-US" dirty="0" smtClean="0"/>
          </a:p>
          <a:p>
            <a:pPr marL="173038" indent="-173038">
              <a:buFont typeface="Arial" panose="020B0604020202020204" pitchFamily="34" charset="0"/>
              <a:buChar char="•"/>
            </a:pPr>
            <a:r>
              <a:rPr lang="en-US" dirty="0" smtClean="0"/>
              <a:t>H-PDMS: rigid layer with </a:t>
            </a:r>
            <a:r>
              <a:rPr lang="en-US" dirty="0"/>
              <a:t>high-Young’s modulus </a:t>
            </a:r>
            <a:endParaRPr lang="en-US" dirty="0" smtClean="0"/>
          </a:p>
          <a:p>
            <a:pPr marL="173038" indent="-173038">
              <a:buFont typeface="Arial" panose="020B0604020202020204" pitchFamily="34" charset="0"/>
              <a:buChar char="•"/>
            </a:pPr>
            <a:r>
              <a:rPr lang="en-US" dirty="0" smtClean="0"/>
              <a:t>L-PDMS: flexible layer with low-Young’s modulus </a:t>
            </a:r>
          </a:p>
          <a:p>
            <a:pPr marL="173038" indent="-173038">
              <a:buFont typeface="Arial" panose="020B0604020202020204" pitchFamily="34" charset="0"/>
              <a:buChar char="•"/>
            </a:pPr>
            <a:r>
              <a:rPr lang="en-US" dirty="0" smtClean="0"/>
              <a:t>PECVD: </a:t>
            </a:r>
            <a:r>
              <a:rPr lang="en-US" dirty="0"/>
              <a:t>plasma-enhanced chemical vapor deposition</a:t>
            </a:r>
            <a:endParaRPr lang="en-US" dirty="0" smtClean="0"/>
          </a:p>
          <a:p>
            <a:pPr marL="173038" indent="-173038">
              <a:buFont typeface="Arial" panose="020B0604020202020204" pitchFamily="34" charset="0"/>
              <a:buChar char="•"/>
            </a:pPr>
            <a:r>
              <a:rPr lang="en-US" dirty="0" smtClean="0"/>
              <a:t>PMMA: poly(methyl-methacrylate</a:t>
            </a:r>
            <a:r>
              <a:rPr lang="en-US" dirty="0"/>
              <a:t>) </a:t>
            </a:r>
            <a:r>
              <a:rPr lang="en-US" dirty="0" smtClean="0"/>
              <a:t>photoresist </a:t>
            </a:r>
            <a:r>
              <a:rPr lang="en-US" dirty="0"/>
              <a:t>layer </a:t>
            </a:r>
            <a:endParaRPr lang="en-US" dirty="0" smtClean="0"/>
          </a:p>
          <a:p>
            <a:pPr marL="173038" indent="-173038">
              <a:buFont typeface="Arial" panose="020B0604020202020204" pitchFamily="34" charset="0"/>
              <a:buChar char="•"/>
            </a:pPr>
            <a:r>
              <a:rPr lang="en-US" dirty="0" smtClean="0"/>
              <a:t>SCIL: substrate-conformal </a:t>
            </a:r>
            <a:r>
              <a:rPr lang="en-US" dirty="0"/>
              <a:t>imprint </a:t>
            </a:r>
            <a:r>
              <a:rPr lang="en-US" dirty="0" smtClean="0"/>
              <a:t>lithography, a tool</a:t>
            </a:r>
          </a:p>
          <a:p>
            <a:pPr marL="173038" indent="-173038">
              <a:buFont typeface="Arial" panose="020B0604020202020204" pitchFamily="34" charset="0"/>
              <a:buChar char="•"/>
            </a:pPr>
            <a:r>
              <a:rPr lang="en-US" dirty="0" smtClean="0"/>
              <a:t>RIE: </a:t>
            </a:r>
            <a:r>
              <a:rPr lang="en-US" dirty="0"/>
              <a:t>reactive ion etching </a:t>
            </a:r>
            <a:endParaRPr lang="en-US" dirty="0" smtClean="0"/>
          </a:p>
          <a:p>
            <a:pPr marL="173038" indent="-173038">
              <a:buFont typeface="Arial" panose="020B0604020202020204" pitchFamily="34" charset="0"/>
              <a:buChar char="•"/>
            </a:pPr>
            <a:r>
              <a:rPr lang="en-US" dirty="0" smtClean="0"/>
              <a:t>ICP: </a:t>
            </a:r>
            <a:r>
              <a:rPr lang="en-US" dirty="0"/>
              <a:t>inductively coupled plasma etch </a:t>
            </a:r>
          </a:p>
        </p:txBody>
      </p:sp>
    </p:spTree>
    <p:extLst>
      <p:ext uri="{BB962C8B-B14F-4D97-AF65-F5344CB8AC3E}">
        <p14:creationId xmlns:p14="http://schemas.microsoft.com/office/powerpoint/2010/main" val="2650315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NPA </a:t>
            </a:r>
            <a:r>
              <a:rPr lang="en-US" sz="3200" b="0" dirty="0" err="1" smtClean="0"/>
              <a:t>Photoathode</a:t>
            </a:r>
            <a:endParaRPr lang="en-US" sz="3200"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88" y="1746475"/>
            <a:ext cx="5069307" cy="32643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图片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6589" y="803149"/>
            <a:ext cx="2818699" cy="2329553"/>
          </a:xfrm>
          <a:prstGeom prst="rect">
            <a:avLst/>
          </a:prstGeom>
          <a:noFill/>
          <a:ln>
            <a:noFill/>
          </a:ln>
        </p:spPr>
      </p:pic>
      <p:pic>
        <p:nvPicPr>
          <p:cNvPr id="18" name="图片 5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4611" y="803149"/>
            <a:ext cx="2913118" cy="2254434"/>
          </a:xfrm>
          <a:prstGeom prst="rect">
            <a:avLst/>
          </a:prstGeom>
          <a:noFill/>
          <a:ln>
            <a:noFill/>
          </a:ln>
        </p:spPr>
      </p:pic>
      <p:sp>
        <p:nvSpPr>
          <p:cNvPr id="3" name="Rectangle 2"/>
          <p:cNvSpPr/>
          <p:nvPr/>
        </p:nvSpPr>
        <p:spPr>
          <a:xfrm>
            <a:off x="5242295" y="3132702"/>
            <a:ext cx="8074103" cy="400110"/>
          </a:xfrm>
          <a:prstGeom prst="rect">
            <a:avLst/>
          </a:prstGeom>
        </p:spPr>
        <p:txBody>
          <a:bodyPr wrap="square">
            <a:spAutoFit/>
          </a:bodyPr>
          <a:lstStyle/>
          <a:p>
            <a:r>
              <a:rPr lang="en-US" sz="2000" dirty="0" smtClean="0"/>
              <a:t>SEM </a:t>
            </a:r>
            <a:r>
              <a:rPr lang="en-US" sz="2000" dirty="0"/>
              <a:t>image of </a:t>
            </a:r>
            <a:r>
              <a:rPr lang="en-US" sz="2000" dirty="0" err="1" smtClean="0"/>
              <a:t>GaAs</a:t>
            </a:r>
            <a:r>
              <a:rPr lang="en-US" sz="2000" dirty="0" smtClean="0"/>
              <a:t> </a:t>
            </a:r>
            <a:r>
              <a:rPr lang="en-US" sz="2000" dirty="0"/>
              <a:t>NPA fabricated by SCIL on </a:t>
            </a:r>
            <a:r>
              <a:rPr lang="en-US" sz="2000" dirty="0" err="1"/>
              <a:t>GaAs</a:t>
            </a:r>
            <a:r>
              <a:rPr lang="en-US" sz="2000" dirty="0"/>
              <a:t> </a:t>
            </a:r>
            <a:r>
              <a:rPr lang="en-US" sz="2000" dirty="0" smtClean="0"/>
              <a:t>substrate </a:t>
            </a:r>
            <a:endParaRPr lang="en-US" sz="2000" dirty="0"/>
          </a:p>
        </p:txBody>
      </p:sp>
      <p:pic>
        <p:nvPicPr>
          <p:cNvPr id="16" name="图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6839" y="3532812"/>
            <a:ext cx="2928449" cy="2149855"/>
          </a:xfrm>
          <a:prstGeom prst="rect">
            <a:avLst/>
          </a:prstGeom>
          <a:noFill/>
          <a:ln>
            <a:noFill/>
          </a:ln>
        </p:spPr>
      </p:pic>
      <p:pic>
        <p:nvPicPr>
          <p:cNvPr id="19" name="图片 4" descr="F:\Research\文章撰写\Mie resonance\Paper-Photocathode\papers\Figures\Figure 11(b).tif"/>
          <p:cNvPicPr/>
          <p:nvPr/>
        </p:nvPicPr>
        <p:blipFill>
          <a:blip r:embed="rId6">
            <a:extLst>
              <a:ext uri="{28A0092B-C50C-407E-A947-70E740481C1C}">
                <a14:useLocalDpi xmlns:a14="http://schemas.microsoft.com/office/drawing/2010/main" val="0"/>
              </a:ext>
            </a:extLst>
          </a:blip>
          <a:srcRect/>
          <a:stretch>
            <a:fillRect/>
          </a:stretch>
        </p:blipFill>
        <p:spPr bwMode="auto">
          <a:xfrm>
            <a:off x="8653545" y="3532812"/>
            <a:ext cx="3044184" cy="2149855"/>
          </a:xfrm>
          <a:prstGeom prst="rect">
            <a:avLst/>
          </a:prstGeom>
          <a:noFill/>
          <a:ln>
            <a:noFill/>
          </a:ln>
        </p:spPr>
      </p:pic>
      <p:sp>
        <p:nvSpPr>
          <p:cNvPr id="6" name="Rectangle 5"/>
          <p:cNvSpPr/>
          <p:nvPr/>
        </p:nvSpPr>
        <p:spPr>
          <a:xfrm>
            <a:off x="5687425" y="5682667"/>
            <a:ext cx="6229520" cy="646331"/>
          </a:xfrm>
          <a:prstGeom prst="rect">
            <a:avLst/>
          </a:prstGeom>
        </p:spPr>
        <p:txBody>
          <a:bodyPr wrap="square">
            <a:spAutoFit/>
          </a:bodyPr>
          <a:lstStyle/>
          <a:p>
            <a:pPr marL="342900" indent="-342900">
              <a:buAutoNum type="alphaLcParenBoth"/>
            </a:pPr>
            <a:r>
              <a:rPr lang="en-US" dirty="0" smtClean="0"/>
              <a:t>Before </a:t>
            </a:r>
            <a:r>
              <a:rPr lang="en-US" dirty="0"/>
              <a:t>550°C heat clean and activation. </a:t>
            </a:r>
            <a:endParaRPr lang="en-US" dirty="0" smtClean="0"/>
          </a:p>
          <a:p>
            <a:pPr marL="342900" indent="-342900">
              <a:buAutoNum type="alphaLcParenBoth"/>
            </a:pPr>
            <a:r>
              <a:rPr lang="en-US" dirty="0" smtClean="0"/>
              <a:t>After </a:t>
            </a:r>
            <a:r>
              <a:rPr lang="en-US" dirty="0"/>
              <a:t>1 hour </a:t>
            </a:r>
            <a:r>
              <a:rPr lang="en-US" dirty="0" smtClean="0"/>
              <a:t>at </a:t>
            </a:r>
            <a:r>
              <a:rPr lang="en-US" dirty="0"/>
              <a:t>550°C heat clean and activation. </a:t>
            </a:r>
          </a:p>
        </p:txBody>
      </p:sp>
      <p:sp>
        <p:nvSpPr>
          <p:cNvPr id="21" name="Rectangle 20"/>
          <p:cNvSpPr/>
          <p:nvPr/>
        </p:nvSpPr>
        <p:spPr>
          <a:xfrm>
            <a:off x="877334" y="5282557"/>
            <a:ext cx="3575363" cy="400110"/>
          </a:xfrm>
          <a:prstGeom prst="rect">
            <a:avLst/>
          </a:prstGeom>
        </p:spPr>
        <p:txBody>
          <a:bodyPr wrap="square">
            <a:spAutoFit/>
          </a:bodyPr>
          <a:lstStyle/>
          <a:p>
            <a:r>
              <a:rPr lang="en-US" sz="2000" dirty="0"/>
              <a:t>i</a:t>
            </a:r>
            <a:r>
              <a:rPr lang="en-US" sz="2000" dirty="0" smtClean="0"/>
              <a:t>llustration of device structure</a:t>
            </a:r>
            <a:endParaRPr lang="en-US" sz="2000" dirty="0"/>
          </a:p>
        </p:txBody>
      </p:sp>
    </p:spTree>
    <p:extLst>
      <p:ext uri="{BB962C8B-B14F-4D97-AF65-F5344CB8AC3E}">
        <p14:creationId xmlns:p14="http://schemas.microsoft.com/office/powerpoint/2010/main" val="197541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NPA Cathode Design and Simulations</a:t>
            </a:r>
            <a:endParaRPr lang="en-US" sz="3200"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8" name="图片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73" y="1369819"/>
            <a:ext cx="5655447" cy="4211496"/>
          </a:xfrm>
          <a:prstGeom prst="rect">
            <a:avLst/>
          </a:prstGeom>
          <a:noFill/>
          <a:ln>
            <a:noFill/>
          </a:ln>
        </p:spPr>
      </p:pic>
      <p:pic>
        <p:nvPicPr>
          <p:cNvPr id="19" name="图片 5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066" y="1369819"/>
            <a:ext cx="5001663" cy="4211496"/>
          </a:xfrm>
          <a:prstGeom prst="rect">
            <a:avLst/>
          </a:prstGeom>
          <a:noFill/>
          <a:ln>
            <a:noFill/>
          </a:ln>
        </p:spPr>
      </p:pic>
      <p:sp>
        <p:nvSpPr>
          <p:cNvPr id="15" name="Title 1"/>
          <p:cNvSpPr txBox="1">
            <a:spLocks/>
          </p:cNvSpPr>
          <p:nvPr/>
        </p:nvSpPr>
        <p:spPr>
          <a:xfrm>
            <a:off x="1114240" y="5581315"/>
            <a:ext cx="4940570" cy="106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2200" b="0" dirty="0" smtClean="0"/>
              <a:t>Light absorption </a:t>
            </a:r>
            <a:r>
              <a:rPr lang="en-US" sz="2200" b="0" dirty="0"/>
              <a:t>in GaAs NPA </a:t>
            </a:r>
            <a:r>
              <a:rPr lang="en-US" sz="2200" b="0" dirty="0" smtClean="0"/>
              <a:t>as </a:t>
            </a:r>
            <a:r>
              <a:rPr lang="en-US" sz="2200" b="0" dirty="0"/>
              <a:t>a function of </a:t>
            </a:r>
            <a:r>
              <a:rPr lang="en-US" sz="2200" b="0" i="1" dirty="0"/>
              <a:t>λ </a:t>
            </a:r>
            <a:r>
              <a:rPr lang="en-US" sz="2200" b="0" dirty="0"/>
              <a:t>and </a:t>
            </a:r>
            <a:r>
              <a:rPr lang="en-US" sz="2200" b="0" i="1" dirty="0" smtClean="0"/>
              <a:t>d</a:t>
            </a:r>
            <a:r>
              <a:rPr lang="en-US" sz="2200" b="0" dirty="0"/>
              <a:t>,</a:t>
            </a:r>
            <a:r>
              <a:rPr lang="en-US" sz="2200" b="0" dirty="0" smtClean="0"/>
              <a:t> </a:t>
            </a:r>
            <a:r>
              <a:rPr lang="en-US" sz="2200" b="0" i="1" dirty="0" smtClean="0"/>
              <a:t>h</a:t>
            </a:r>
            <a:r>
              <a:rPr lang="en-US" sz="2200" b="0" dirty="0" smtClean="0"/>
              <a:t>=350 nm </a:t>
            </a:r>
          </a:p>
        </p:txBody>
      </p:sp>
      <p:sp>
        <p:nvSpPr>
          <p:cNvPr id="17" name="Title 1"/>
          <p:cNvSpPr txBox="1">
            <a:spLocks/>
          </p:cNvSpPr>
          <p:nvPr/>
        </p:nvSpPr>
        <p:spPr>
          <a:xfrm>
            <a:off x="6961258" y="5557636"/>
            <a:ext cx="4954824" cy="106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2200" b="0" dirty="0"/>
              <a:t>Light </a:t>
            </a:r>
            <a:r>
              <a:rPr lang="en-US" sz="2200" b="0" dirty="0" smtClean="0"/>
              <a:t>absorption </a:t>
            </a:r>
            <a:r>
              <a:rPr lang="en-US" sz="2200" b="0" dirty="0"/>
              <a:t>in GaAs NPA </a:t>
            </a:r>
            <a:r>
              <a:rPr lang="en-US" sz="2200" b="0" dirty="0" smtClean="0"/>
              <a:t>as </a:t>
            </a:r>
            <a:r>
              <a:rPr lang="en-US" sz="2200" b="0" dirty="0"/>
              <a:t>a function of </a:t>
            </a:r>
            <a:r>
              <a:rPr lang="en-US" sz="2200" b="0" i="1" dirty="0"/>
              <a:t>λ </a:t>
            </a:r>
            <a:r>
              <a:rPr lang="en-US" sz="2200" b="0" dirty="0"/>
              <a:t>and </a:t>
            </a:r>
            <a:r>
              <a:rPr lang="en-US" sz="2200" b="0" i="1" dirty="0" smtClean="0"/>
              <a:t>d, h</a:t>
            </a:r>
            <a:r>
              <a:rPr lang="en-US" sz="2200" b="0" dirty="0" smtClean="0"/>
              <a:t>=750 nm</a:t>
            </a:r>
            <a:r>
              <a:rPr lang="en-US" b="0" dirty="0" smtClean="0"/>
              <a:t> </a:t>
            </a:r>
            <a:endParaRPr lang="en-US" b="0" dirty="0"/>
          </a:p>
        </p:txBody>
      </p:sp>
      <p:sp>
        <p:nvSpPr>
          <p:cNvPr id="20" name="Title 1"/>
          <p:cNvSpPr txBox="1">
            <a:spLocks/>
          </p:cNvSpPr>
          <p:nvPr/>
        </p:nvSpPr>
        <p:spPr>
          <a:xfrm>
            <a:off x="172988" y="539198"/>
            <a:ext cx="11220909" cy="106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t>Calculated </a:t>
            </a:r>
            <a:r>
              <a:rPr lang="en-US" b="0" dirty="0"/>
              <a:t>absorption </a:t>
            </a:r>
            <a:r>
              <a:rPr lang="en-US" b="0" dirty="0" smtClean="0"/>
              <a:t>spectra: NPA </a:t>
            </a:r>
            <a:r>
              <a:rPr lang="en-US" b="0" dirty="0"/>
              <a:t>on GaAs </a:t>
            </a:r>
            <a:r>
              <a:rPr lang="en-US" b="0" dirty="0" smtClean="0"/>
              <a:t>substrate </a:t>
            </a:r>
          </a:p>
        </p:txBody>
      </p:sp>
    </p:spTree>
    <p:extLst>
      <p:ext uri="{BB962C8B-B14F-4D97-AF65-F5344CB8AC3E}">
        <p14:creationId xmlns:p14="http://schemas.microsoft.com/office/powerpoint/2010/main" val="4258448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6" name="Rectangle 5"/>
          <p:cNvSpPr/>
          <p:nvPr/>
        </p:nvSpPr>
        <p:spPr>
          <a:xfrm>
            <a:off x="209373" y="155690"/>
            <a:ext cx="11705148" cy="584775"/>
          </a:xfrm>
          <a:prstGeom prst="rect">
            <a:avLst/>
          </a:prstGeom>
        </p:spPr>
        <p:txBody>
          <a:bodyPr wrap="square">
            <a:spAutoFit/>
          </a:bodyPr>
          <a:lstStyle/>
          <a:p>
            <a:r>
              <a:rPr lang="en-GB" altLang="zh-CN" sz="3200" dirty="0" smtClean="0">
                <a:latin typeface="Arial" charset="0"/>
                <a:ea typeface="宋体" charset="-122"/>
              </a:rPr>
              <a:t>Reflectance Spectra vs. </a:t>
            </a:r>
            <a:r>
              <a:rPr lang="en-GB" altLang="zh-CN" sz="3200" dirty="0" err="1" smtClean="0">
                <a:latin typeface="Arial" charset="0"/>
                <a:ea typeface="宋体" charset="-122"/>
              </a:rPr>
              <a:t>nano</a:t>
            </a:r>
            <a:r>
              <a:rPr lang="en-GB" altLang="zh-CN" sz="3200" dirty="0" smtClean="0">
                <a:latin typeface="Arial" charset="0"/>
                <a:ea typeface="宋体" charset="-122"/>
              </a:rPr>
              <a:t>-pillar diameter and height</a:t>
            </a:r>
            <a:endParaRPr lang="en-US" sz="3200" dirty="0"/>
          </a:p>
        </p:txBody>
      </p:sp>
      <p:sp>
        <p:nvSpPr>
          <p:cNvPr id="9" name="Rectangle 8"/>
          <p:cNvSpPr/>
          <p:nvPr/>
        </p:nvSpPr>
        <p:spPr>
          <a:xfrm>
            <a:off x="114036" y="1277888"/>
            <a:ext cx="4605198" cy="2677656"/>
          </a:xfrm>
          <a:prstGeom prst="rect">
            <a:avLst/>
          </a:prstGeom>
        </p:spPr>
        <p:txBody>
          <a:bodyPr wrap="square">
            <a:spAutoFit/>
          </a:bodyPr>
          <a:lstStyle/>
          <a:p>
            <a:pPr marL="457200" indent="-457200">
              <a:buFont typeface="Arial" panose="020B0604020202020204" pitchFamily="34" charset="0"/>
              <a:buChar char="•"/>
            </a:pPr>
            <a:r>
              <a:rPr lang="en-GB" altLang="zh-CN" sz="2400" dirty="0" smtClean="0"/>
              <a:t>The electric and magnetic dipole (ED/MD) and quadrupole (EQ/MQ) mode resonances were excited</a:t>
            </a:r>
            <a:endParaRPr lang="en-US" altLang="zh-CN" sz="2400" dirty="0" smtClean="0"/>
          </a:p>
          <a:p>
            <a:pPr marL="457200" indent="-457200">
              <a:buFont typeface="Arial" panose="020B0604020202020204" pitchFamily="34" charset="0"/>
              <a:buChar char="•"/>
            </a:pPr>
            <a:r>
              <a:rPr lang="en-US" sz="2400" dirty="0"/>
              <a:t>R</a:t>
            </a:r>
            <a:r>
              <a:rPr lang="en-US" sz="2400" dirty="0" smtClean="0"/>
              <a:t>esonance wavelength depends heavily on </a:t>
            </a:r>
            <a:r>
              <a:rPr lang="en-GB" altLang="zh-CN" sz="2400" dirty="0" smtClean="0"/>
              <a:t>dimensions of the array parameters</a:t>
            </a:r>
          </a:p>
        </p:txBody>
      </p:sp>
      <p:pic>
        <p:nvPicPr>
          <p:cNvPr id="10" name="图片 1" descr="F:\Research\文章撰写\Mie resonance\Paper-Photocathode\papers\Figures\figures\attachment\新建文件夹\r3b.tif"/>
          <p:cNvPicPr/>
          <p:nvPr/>
        </p:nvPicPr>
        <p:blipFill>
          <a:blip r:embed="rId2">
            <a:extLst>
              <a:ext uri="{28A0092B-C50C-407E-A947-70E740481C1C}">
                <a14:useLocalDpi xmlns:a14="http://schemas.microsoft.com/office/drawing/2010/main" val="0"/>
              </a:ext>
            </a:extLst>
          </a:blip>
          <a:srcRect/>
          <a:stretch>
            <a:fillRect/>
          </a:stretch>
        </p:blipFill>
        <p:spPr bwMode="auto">
          <a:xfrm>
            <a:off x="4782899" y="1219101"/>
            <a:ext cx="6705418" cy="4339404"/>
          </a:xfrm>
          <a:prstGeom prst="rect">
            <a:avLst/>
          </a:prstGeom>
          <a:noFill/>
          <a:ln>
            <a:noFill/>
          </a:ln>
        </p:spPr>
      </p:pic>
      <p:sp>
        <p:nvSpPr>
          <p:cNvPr id="2" name="Rectangle 1"/>
          <p:cNvSpPr/>
          <p:nvPr/>
        </p:nvSpPr>
        <p:spPr>
          <a:xfrm>
            <a:off x="4337035" y="5558505"/>
            <a:ext cx="7390524" cy="1200329"/>
          </a:xfrm>
          <a:prstGeom prst="rect">
            <a:avLst/>
          </a:prstGeom>
        </p:spPr>
        <p:txBody>
          <a:bodyPr wrap="square">
            <a:spAutoFit/>
          </a:bodyPr>
          <a:lstStyle/>
          <a:p>
            <a:r>
              <a:rPr lang="en-US" i="1" dirty="0"/>
              <a:t>(a) SEM </a:t>
            </a:r>
            <a:r>
              <a:rPr lang="en-US" i="1" dirty="0" smtClean="0"/>
              <a:t>image</a:t>
            </a:r>
            <a:r>
              <a:rPr lang="en-US" dirty="0" smtClean="0"/>
              <a:t> </a:t>
            </a:r>
            <a:r>
              <a:rPr lang="en-US" i="1" dirty="0" smtClean="0"/>
              <a:t>(b) Measured </a:t>
            </a:r>
            <a:r>
              <a:rPr lang="en-US" i="1" dirty="0"/>
              <a:t>(solid line) and calculated (dash line) reflectance of </a:t>
            </a:r>
            <a:r>
              <a:rPr lang="en-US" i="1" dirty="0" err="1"/>
              <a:t>GaAs</a:t>
            </a:r>
            <a:r>
              <a:rPr lang="en-US" i="1" dirty="0"/>
              <a:t> NPA samples S1 (D =120nm, H = 350nm, P = 600nm), S2 (D =260nm, H = 750nm, P = 600nm) and S3 (D =280nm, H = 750nm, P = 600nm). </a:t>
            </a:r>
            <a:r>
              <a:rPr lang="en-US" i="1" dirty="0" smtClean="0"/>
              <a:t>Measured reflectance </a:t>
            </a:r>
            <a:r>
              <a:rPr lang="en-US" i="1" dirty="0"/>
              <a:t>of a </a:t>
            </a:r>
            <a:r>
              <a:rPr lang="en-US" i="1" dirty="0" err="1"/>
              <a:t>GaAs</a:t>
            </a:r>
            <a:r>
              <a:rPr lang="en-US" i="1" dirty="0"/>
              <a:t> flat wafer sample </a:t>
            </a:r>
            <a:r>
              <a:rPr lang="en-US" i="1" dirty="0" smtClean="0"/>
              <a:t>W1 is also shown.</a:t>
            </a:r>
            <a:r>
              <a:rPr lang="en-US" dirty="0" smtClean="0"/>
              <a:t> </a:t>
            </a:r>
            <a:endParaRPr lang="en-US" dirty="0"/>
          </a:p>
        </p:txBody>
      </p:sp>
      <p:pic>
        <p:nvPicPr>
          <p:cNvPr id="11" name="图片 16" descr="F:\Research\文章撰写\Mie resonance\Paper-Photocathode\papers\Figures\figures\fig3a.tif"/>
          <p:cNvPicPr/>
          <p:nvPr/>
        </p:nvPicPr>
        <p:blipFill>
          <a:blip r:embed="rId3">
            <a:extLst>
              <a:ext uri="{28A0092B-C50C-407E-A947-70E740481C1C}">
                <a14:useLocalDpi xmlns:a14="http://schemas.microsoft.com/office/drawing/2010/main" val="0"/>
              </a:ext>
            </a:extLst>
          </a:blip>
          <a:srcRect/>
          <a:stretch>
            <a:fillRect/>
          </a:stretch>
        </p:blipFill>
        <p:spPr bwMode="auto">
          <a:xfrm>
            <a:off x="997317" y="3955544"/>
            <a:ext cx="2758743" cy="2354168"/>
          </a:xfrm>
          <a:prstGeom prst="rect">
            <a:avLst/>
          </a:prstGeom>
          <a:noFill/>
          <a:ln>
            <a:noFill/>
          </a:ln>
        </p:spPr>
      </p:pic>
      <p:sp>
        <p:nvSpPr>
          <p:cNvPr id="12" name="Rectangle 11"/>
          <p:cNvSpPr/>
          <p:nvPr/>
        </p:nvSpPr>
        <p:spPr>
          <a:xfrm>
            <a:off x="578477" y="816223"/>
            <a:ext cx="11613523" cy="461665"/>
          </a:xfrm>
          <a:prstGeom prst="rect">
            <a:avLst/>
          </a:prstGeom>
        </p:spPr>
        <p:txBody>
          <a:bodyPr wrap="square">
            <a:spAutoFit/>
          </a:bodyPr>
          <a:lstStyle/>
          <a:p>
            <a:r>
              <a:rPr lang="en-GB" altLang="zh-CN" sz="2400" dirty="0">
                <a:solidFill>
                  <a:srgbClr val="FF0000"/>
                </a:solidFill>
              </a:rPr>
              <a:t>The surface reflectance of the GaAs NPA </a:t>
            </a:r>
            <a:r>
              <a:rPr lang="en-GB" altLang="zh-CN" sz="2400" dirty="0" smtClean="0">
                <a:solidFill>
                  <a:srgbClr val="FF0000"/>
                </a:solidFill>
              </a:rPr>
              <a:t>&lt; 6% for </a:t>
            </a:r>
            <a:r>
              <a:rPr lang="en-GB" altLang="zh-CN" sz="2400" dirty="0">
                <a:solidFill>
                  <a:srgbClr val="FF0000"/>
                </a:solidFill>
              </a:rPr>
              <a:t>the resonant condition</a:t>
            </a:r>
            <a:endParaRPr lang="en-US" sz="2400" dirty="0">
              <a:solidFill>
                <a:srgbClr val="FF0000"/>
              </a:solidFill>
            </a:endParaRPr>
          </a:p>
        </p:txBody>
      </p:sp>
    </p:spTree>
    <p:extLst>
      <p:ext uri="{BB962C8B-B14F-4D97-AF65-F5344CB8AC3E}">
        <p14:creationId xmlns:p14="http://schemas.microsoft.com/office/powerpoint/2010/main" val="1560649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t>Experimental apparatus</a:t>
            </a:r>
          </a:p>
        </p:txBody>
      </p:sp>
      <p:sp>
        <p:nvSpPr>
          <p:cNvPr id="6" name="Slide Number Placeholder 5"/>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7" name="Content Placeholder 6"/>
          <p:cNvPicPr>
            <a:picLocks noGrp="1" noChangeAspect="1"/>
          </p:cNvPicPr>
          <p:nvPr>
            <p:ph idx="1"/>
          </p:nvPr>
        </p:nvPicPr>
        <p:blipFill>
          <a:blip r:embed="rId2"/>
          <a:stretch>
            <a:fillRect/>
          </a:stretch>
        </p:blipFill>
        <p:spPr>
          <a:xfrm>
            <a:off x="186487" y="1064173"/>
            <a:ext cx="7279629" cy="5148230"/>
          </a:xfrm>
          <a:prstGeom prst="rect">
            <a:avLst/>
          </a:prstGeom>
        </p:spPr>
      </p:pic>
      <p:grpSp>
        <p:nvGrpSpPr>
          <p:cNvPr id="9" name="Group 8"/>
          <p:cNvGrpSpPr/>
          <p:nvPr/>
        </p:nvGrpSpPr>
        <p:grpSpPr>
          <a:xfrm>
            <a:off x="7574607" y="1450119"/>
            <a:ext cx="4527580" cy="4546050"/>
            <a:chOff x="7652097" y="1512111"/>
            <a:chExt cx="4527580" cy="4546050"/>
          </a:xfrm>
        </p:grpSpPr>
        <p:pic>
          <p:nvPicPr>
            <p:cNvPr id="3" name="Picture 2"/>
            <p:cNvPicPr>
              <a:picLocks noChangeAspect="1"/>
            </p:cNvPicPr>
            <p:nvPr/>
          </p:nvPicPr>
          <p:blipFill>
            <a:blip r:embed="rId3"/>
            <a:stretch>
              <a:fillRect/>
            </a:stretch>
          </p:blipFill>
          <p:spPr>
            <a:xfrm>
              <a:off x="7652097" y="1849677"/>
              <a:ext cx="4317464" cy="3385027"/>
            </a:xfrm>
            <a:prstGeom prst="rect">
              <a:avLst/>
            </a:prstGeom>
          </p:spPr>
        </p:pic>
        <p:sp>
          <p:nvSpPr>
            <p:cNvPr id="4" name="TextBox 3"/>
            <p:cNvSpPr txBox="1"/>
            <p:nvPr/>
          </p:nvSpPr>
          <p:spPr>
            <a:xfrm>
              <a:off x="8032139" y="1512111"/>
              <a:ext cx="3785588" cy="369332"/>
            </a:xfrm>
            <a:prstGeom prst="rect">
              <a:avLst/>
            </a:prstGeom>
            <a:noFill/>
          </p:spPr>
          <p:txBody>
            <a:bodyPr wrap="none" rtlCol="0">
              <a:spAutoFit/>
            </a:bodyPr>
            <a:lstStyle/>
            <a:p>
              <a:r>
                <a:rPr lang="en-US" dirty="0" err="1" smtClean="0"/>
                <a:t>JLab’s</a:t>
              </a:r>
              <a:r>
                <a:rPr lang="en-US" dirty="0" smtClean="0"/>
                <a:t> best flat wafer bulk GaAs results</a:t>
              </a:r>
              <a:endParaRPr lang="en-US" dirty="0"/>
            </a:p>
          </p:txBody>
        </p:sp>
        <p:sp>
          <p:nvSpPr>
            <p:cNvPr id="8" name="TextBox 7"/>
            <p:cNvSpPr txBox="1"/>
            <p:nvPr/>
          </p:nvSpPr>
          <p:spPr>
            <a:xfrm rot="10800000" flipV="1">
              <a:off x="7862213" y="5457997"/>
              <a:ext cx="4317464" cy="600164"/>
            </a:xfrm>
            <a:prstGeom prst="rect">
              <a:avLst/>
            </a:prstGeom>
            <a:noFill/>
          </p:spPr>
          <p:txBody>
            <a:bodyPr wrap="square" rtlCol="0">
              <a:spAutoFit/>
            </a:bodyPr>
            <a:lstStyle/>
            <a:p>
              <a:r>
                <a:rPr lang="en-US" sz="1100" dirty="0"/>
                <a:t>Wei </a:t>
              </a:r>
              <a:r>
                <a:rPr lang="en-US" sz="1100" dirty="0" smtClean="0"/>
                <a:t>Liu</a:t>
              </a:r>
              <a:r>
                <a:rPr lang="en-US" sz="1100" dirty="0"/>
                <a:t> </a:t>
              </a:r>
              <a:r>
                <a:rPr lang="en-US" sz="1100" dirty="0" smtClean="0"/>
                <a:t>et.al., </a:t>
              </a:r>
              <a:r>
                <a:rPr lang="en-US" sz="1100" dirty="0"/>
                <a:t>"</a:t>
              </a:r>
              <a:r>
                <a:rPr lang="en-US" sz="1100" i="1" dirty="0"/>
                <a:t>Effects of ion bombardment on bulk GaAs photocathodes with different surface-cleave planes</a:t>
              </a:r>
              <a:r>
                <a:rPr lang="en-US" sz="1100" dirty="0"/>
                <a:t>", Phys. Rev. </a:t>
              </a:r>
              <a:r>
                <a:rPr lang="en-US" sz="1100" dirty="0" err="1"/>
                <a:t>Accel</a:t>
              </a:r>
              <a:r>
                <a:rPr lang="en-US" sz="1100" dirty="0"/>
                <a:t>. Beams </a:t>
              </a:r>
              <a:r>
                <a:rPr lang="en-US" sz="1100" b="1" dirty="0"/>
                <a:t>19</a:t>
              </a:r>
              <a:r>
                <a:rPr lang="en-US" sz="1100" dirty="0"/>
                <a:t>, 103402 (2016)</a:t>
              </a:r>
            </a:p>
          </p:txBody>
        </p:sp>
      </p:grpSp>
    </p:spTree>
    <p:extLst>
      <p:ext uri="{BB962C8B-B14F-4D97-AF65-F5344CB8AC3E}">
        <p14:creationId xmlns:p14="http://schemas.microsoft.com/office/powerpoint/2010/main" val="4017331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QE Measurement</a:t>
            </a:r>
            <a:endParaRPr lang="en-US" sz="3200"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Rectangle 5"/>
          <p:cNvSpPr/>
          <p:nvPr/>
        </p:nvSpPr>
        <p:spPr>
          <a:xfrm>
            <a:off x="6343660" y="5956242"/>
            <a:ext cx="5510653" cy="400110"/>
          </a:xfrm>
          <a:prstGeom prst="rect">
            <a:avLst/>
          </a:prstGeom>
        </p:spPr>
        <p:txBody>
          <a:bodyPr wrap="square">
            <a:spAutoFit/>
          </a:bodyPr>
          <a:lstStyle/>
          <a:p>
            <a:pPr algn="ctr"/>
            <a:r>
              <a:rPr lang="en-US" altLang="zh-CN" sz="2000" i="1" dirty="0" smtClean="0">
                <a:latin typeface="Arial" panose="020B0604020202020204" pitchFamily="34" charset="0"/>
                <a:cs typeface="Arial" panose="020B0604020202020204" pitchFamily="34" charset="0"/>
              </a:rPr>
              <a:t>QE</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 </a:t>
            </a:r>
            <a:r>
              <a:rPr lang="en-US" altLang="zh-CN" sz="2000" dirty="0" smtClean="0">
                <a:latin typeface="Arial" panose="020B0604020202020204" pitchFamily="34" charset="0"/>
                <a:cs typeface="Arial" panose="020B0604020202020204" pitchFamily="34" charset="0"/>
              </a:rPr>
              <a:t>NPA GaAs </a:t>
            </a:r>
            <a:r>
              <a:rPr lang="en-US" altLang="zh-CN" sz="2000" dirty="0" smtClean="0">
                <a:latin typeface="Arial" panose="020B0604020202020204" pitchFamily="34" charset="0"/>
                <a:cs typeface="Arial" panose="020B0604020202020204" pitchFamily="34" charset="0"/>
              </a:rPr>
              <a:t>photocathode samples</a:t>
            </a:r>
            <a:endParaRPr lang="en-US" sz="2000" dirty="0">
              <a:latin typeface="Arial" panose="020B0604020202020204" pitchFamily="34" charset="0"/>
              <a:cs typeface="Arial" panose="020B0604020202020204" pitchFamily="34" charset="0"/>
            </a:endParaRPr>
          </a:p>
        </p:txBody>
      </p:sp>
      <p:sp>
        <p:nvSpPr>
          <p:cNvPr id="9" name="Rectangle 8"/>
          <p:cNvSpPr/>
          <p:nvPr/>
        </p:nvSpPr>
        <p:spPr>
          <a:xfrm>
            <a:off x="172987" y="1163283"/>
            <a:ext cx="4623737" cy="4832092"/>
          </a:xfrm>
          <a:prstGeom prst="rect">
            <a:avLst/>
          </a:prstGeom>
        </p:spPr>
        <p:txBody>
          <a:bodyPr wrap="square">
            <a:spAutoFit/>
          </a:bodyPr>
          <a:lstStyle/>
          <a:p>
            <a:pPr marL="457200" indent="-457200">
              <a:buFont typeface="Wingdings" charset="2"/>
              <a:buChar char="§"/>
            </a:pPr>
            <a:r>
              <a:rPr lang="en-US" altLang="zh-CN" sz="2800" dirty="0"/>
              <a:t>At the resonance peaks of </a:t>
            </a:r>
            <a:r>
              <a:rPr lang="en-US" altLang="zh-CN" sz="2800" dirty="0" smtClean="0"/>
              <a:t> </a:t>
            </a:r>
            <a:r>
              <a:rPr lang="en-US" altLang="zh-CN" sz="2800" dirty="0"/>
              <a:t>NPA photocathode samples </a:t>
            </a:r>
            <a:r>
              <a:rPr lang="en-US" altLang="zh-CN" sz="2800" i="1" dirty="0" smtClean="0"/>
              <a:t>S1</a:t>
            </a:r>
            <a:r>
              <a:rPr lang="en-US" altLang="zh-CN" sz="2800" dirty="0" smtClean="0"/>
              <a:t>, </a:t>
            </a:r>
            <a:r>
              <a:rPr lang="en-US" altLang="zh-CN" sz="2800" i="1" dirty="0"/>
              <a:t>S2</a:t>
            </a:r>
            <a:r>
              <a:rPr lang="en-US" altLang="zh-CN" sz="2800" dirty="0"/>
              <a:t> </a:t>
            </a:r>
            <a:r>
              <a:rPr lang="en-US" altLang="zh-CN" sz="2800" dirty="0" smtClean="0"/>
              <a:t>and </a:t>
            </a:r>
            <a:r>
              <a:rPr lang="en-US" altLang="zh-CN" sz="2800" i="1" dirty="0" smtClean="0"/>
              <a:t>S3</a:t>
            </a:r>
            <a:r>
              <a:rPr lang="en-US" altLang="zh-CN" sz="2800" dirty="0" smtClean="0"/>
              <a:t>, </a:t>
            </a:r>
            <a:r>
              <a:rPr lang="en-US" altLang="zh-CN" sz="2800" dirty="0"/>
              <a:t>the </a:t>
            </a:r>
            <a:r>
              <a:rPr lang="en-US" altLang="zh-CN" sz="2800" i="1" dirty="0" smtClean="0"/>
              <a:t>QE</a:t>
            </a:r>
            <a:r>
              <a:rPr lang="en-US" altLang="zh-CN" sz="2800" dirty="0" smtClean="0"/>
              <a:t> was enhanced by  factors of </a:t>
            </a:r>
          </a:p>
          <a:p>
            <a:pPr marL="457200"/>
            <a:r>
              <a:rPr lang="en-US" altLang="zh-CN" sz="2800" dirty="0" smtClean="0"/>
              <a:t>3.5</a:t>
            </a:r>
            <a:r>
              <a:rPr lang="en-US" altLang="zh-CN" sz="2800" dirty="0"/>
              <a:t>, 3 and 1.8, respectively, </a:t>
            </a:r>
            <a:r>
              <a:rPr lang="en-US" altLang="zh-CN" sz="2800" dirty="0" smtClean="0"/>
              <a:t>compared with flat wafer photocathode</a:t>
            </a:r>
          </a:p>
          <a:p>
            <a:pPr marL="457200" indent="-457200">
              <a:buFont typeface="Wingdings" panose="05000000000000000000" pitchFamily="2" charset="2"/>
              <a:buChar char="§"/>
            </a:pPr>
            <a:r>
              <a:rPr lang="en-US" sz="2800" i="1" dirty="0" smtClean="0"/>
              <a:t>QE</a:t>
            </a:r>
            <a:r>
              <a:rPr lang="en-US" sz="2800" dirty="0" smtClean="0"/>
              <a:t> enhancement observed even when considering best flat wafer </a:t>
            </a:r>
            <a:r>
              <a:rPr lang="en-US" sz="2800" dirty="0" smtClean="0"/>
              <a:t>results, factor ~ 1.35</a:t>
            </a:r>
            <a:endParaRPr lang="en-US" sz="2800" dirty="0"/>
          </a:p>
        </p:txBody>
      </p:sp>
      <p:pic>
        <p:nvPicPr>
          <p:cNvPr id="10" name="图片 8" descr="F:\Research\文章撰写\Mie resonance\Paper-Photocathode\papers\Figures\figures\attachment\新建文件夹\QE4A.tif"/>
          <p:cNvPicPr/>
          <p:nvPr/>
        </p:nvPicPr>
        <p:blipFill>
          <a:blip r:embed="rId2">
            <a:extLst>
              <a:ext uri="{28A0092B-C50C-407E-A947-70E740481C1C}">
                <a14:useLocalDpi xmlns:a14="http://schemas.microsoft.com/office/drawing/2010/main" val="0"/>
              </a:ext>
            </a:extLst>
          </a:blip>
          <a:srcRect/>
          <a:stretch>
            <a:fillRect/>
          </a:stretch>
        </p:blipFill>
        <p:spPr bwMode="auto">
          <a:xfrm>
            <a:off x="5635743" y="996484"/>
            <a:ext cx="6218570" cy="4946462"/>
          </a:xfrm>
          <a:prstGeom prst="rect">
            <a:avLst/>
          </a:prstGeom>
          <a:noFill/>
          <a:ln>
            <a:noFill/>
          </a:ln>
        </p:spPr>
      </p:pic>
    </p:spTree>
    <p:extLst>
      <p:ext uri="{BB962C8B-B14F-4D97-AF65-F5344CB8AC3E}">
        <p14:creationId xmlns:p14="http://schemas.microsoft.com/office/powerpoint/2010/main" val="3475477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0" dirty="0" smtClean="0"/>
              <a:t>Summary</a:t>
            </a:r>
            <a:endParaRPr lang="en-US" sz="3200" b="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TextBox 5"/>
          <p:cNvSpPr txBox="1"/>
          <p:nvPr/>
        </p:nvSpPr>
        <p:spPr>
          <a:xfrm>
            <a:off x="0" y="754406"/>
            <a:ext cx="11524741" cy="5339885"/>
          </a:xfrm>
          <a:prstGeom prst="rect">
            <a:avLst/>
          </a:prstGeom>
          <a:noFill/>
        </p:spPr>
        <p:txBody>
          <a:bodyPr wrap="square" lIns="91411" tIns="45701" rIns="91411" bIns="45701" rtlCol="0">
            <a:spAutoFit/>
          </a:bodyPr>
          <a:lstStyle/>
          <a:p>
            <a:pPr marL="800100" lvl="1" indent="-342900" algn="just" defTabSz="731838">
              <a:spcBef>
                <a:spcPts val="600"/>
              </a:spcBef>
              <a:buSzPct val="60000"/>
              <a:buFont typeface="Wingdings" charset="2"/>
              <a:buChar char="§"/>
              <a:defRPr/>
            </a:pPr>
            <a:r>
              <a:rPr lang="en-US" sz="2200" dirty="0" smtClean="0">
                <a:latin typeface="Arial"/>
                <a:cs typeface="Arial"/>
              </a:rPr>
              <a:t>A </a:t>
            </a:r>
            <a:r>
              <a:rPr lang="en-US" sz="2200" dirty="0">
                <a:latin typeface="Arial"/>
                <a:cs typeface="Arial"/>
              </a:rPr>
              <a:t>new </a:t>
            </a:r>
            <a:r>
              <a:rPr lang="en-US" sz="2200" dirty="0" smtClean="0">
                <a:latin typeface="Arial"/>
                <a:cs typeface="Arial"/>
              </a:rPr>
              <a:t>NEA photocathode </a:t>
            </a:r>
            <a:r>
              <a:rPr lang="en-US" sz="2200" dirty="0">
                <a:latin typeface="Arial"/>
                <a:cs typeface="Arial"/>
              </a:rPr>
              <a:t>based on </a:t>
            </a:r>
            <a:r>
              <a:rPr lang="en-US" sz="2200" dirty="0" err="1">
                <a:latin typeface="Arial"/>
                <a:cs typeface="Arial"/>
              </a:rPr>
              <a:t>GaAs</a:t>
            </a:r>
            <a:r>
              <a:rPr lang="en-US" sz="2200" dirty="0">
                <a:latin typeface="Arial"/>
                <a:cs typeface="Arial"/>
              </a:rPr>
              <a:t> </a:t>
            </a:r>
            <a:r>
              <a:rPr lang="en-US" sz="2200" dirty="0" smtClean="0">
                <a:latin typeface="Arial"/>
                <a:cs typeface="Arial"/>
              </a:rPr>
              <a:t>NPA </a:t>
            </a:r>
            <a:r>
              <a:rPr lang="en-US" sz="2200" dirty="0">
                <a:latin typeface="Arial"/>
                <a:cs typeface="Arial"/>
              </a:rPr>
              <a:t>Mie-type resonators was </a:t>
            </a:r>
            <a:r>
              <a:rPr lang="en-US" sz="2200" dirty="0" smtClean="0">
                <a:latin typeface="Arial"/>
                <a:cs typeface="Arial"/>
              </a:rPr>
              <a:t>demonstrated for </a:t>
            </a:r>
            <a:r>
              <a:rPr lang="en-US" sz="2200" dirty="0">
                <a:latin typeface="Arial"/>
                <a:cs typeface="Arial"/>
              </a:rPr>
              <a:t>the first time</a:t>
            </a:r>
            <a:endParaRPr lang="en-US" sz="2200" dirty="0" smtClean="0">
              <a:latin typeface="Arial"/>
              <a:cs typeface="Arial"/>
            </a:endParaRPr>
          </a:p>
          <a:p>
            <a:pPr marL="800100" lvl="1" indent="-342900" algn="just" defTabSz="731838">
              <a:spcBef>
                <a:spcPts val="600"/>
              </a:spcBef>
              <a:buSzPct val="60000"/>
              <a:buFont typeface="Wingdings" charset="2"/>
              <a:buChar char="§"/>
              <a:defRPr/>
            </a:pPr>
            <a:r>
              <a:rPr lang="en-US" sz="2200" dirty="0" smtClean="0">
                <a:latin typeface="Arial"/>
                <a:cs typeface="Arial"/>
              </a:rPr>
              <a:t>Comprehensive </a:t>
            </a:r>
            <a:r>
              <a:rPr lang="en-US" sz="2200" dirty="0">
                <a:latin typeface="Arial"/>
                <a:cs typeface="Arial"/>
              </a:rPr>
              <a:t>simulations and experimental studies </a:t>
            </a:r>
            <a:r>
              <a:rPr lang="en-US" sz="2200" dirty="0" smtClean="0">
                <a:latin typeface="Arial"/>
                <a:cs typeface="Arial"/>
              </a:rPr>
              <a:t>were performed:</a:t>
            </a:r>
          </a:p>
          <a:p>
            <a:pPr marL="1257300" lvl="2" indent="-342900" algn="just" defTabSz="731838">
              <a:spcBef>
                <a:spcPts val="600"/>
              </a:spcBef>
              <a:buSzPct val="60000"/>
              <a:buFont typeface="Wingdings" charset="2"/>
              <a:buChar char="§"/>
              <a:defRPr/>
            </a:pPr>
            <a:r>
              <a:rPr lang="en-US" sz="2200" dirty="0" smtClean="0">
                <a:latin typeface="Arial"/>
                <a:cs typeface="Arial"/>
              </a:rPr>
              <a:t>Light </a:t>
            </a:r>
            <a:r>
              <a:rPr lang="en-US" sz="2200" dirty="0">
                <a:latin typeface="Arial"/>
                <a:cs typeface="Arial"/>
              </a:rPr>
              <a:t>reflectivity </a:t>
            </a:r>
            <a:r>
              <a:rPr lang="en-US" sz="2200" dirty="0" smtClean="0">
                <a:latin typeface="Arial"/>
                <a:cs typeface="Arial"/>
              </a:rPr>
              <a:t>reduced to &lt; </a:t>
            </a:r>
            <a:r>
              <a:rPr lang="en-US" sz="2200" dirty="0">
                <a:latin typeface="Arial"/>
                <a:cs typeface="Arial"/>
              </a:rPr>
              <a:t>6% compared </a:t>
            </a:r>
            <a:r>
              <a:rPr lang="en-US" sz="2200" dirty="0" smtClean="0">
                <a:latin typeface="Arial"/>
                <a:cs typeface="Arial"/>
              </a:rPr>
              <a:t>to </a:t>
            </a:r>
            <a:r>
              <a:rPr lang="en-US" sz="2200" dirty="0">
                <a:latin typeface="Arial"/>
                <a:cs typeface="Arial"/>
              </a:rPr>
              <a:t>typical value </a:t>
            </a:r>
            <a:r>
              <a:rPr lang="en-US" sz="2200" dirty="0" smtClean="0">
                <a:latin typeface="Arial"/>
                <a:cs typeface="Arial"/>
              </a:rPr>
              <a:t>~ </a:t>
            </a:r>
            <a:r>
              <a:rPr lang="en-US" sz="2200" dirty="0">
                <a:latin typeface="Arial"/>
                <a:cs typeface="Arial"/>
              </a:rPr>
              <a:t>35</a:t>
            </a:r>
            <a:r>
              <a:rPr lang="en-US" sz="2200" dirty="0" smtClean="0">
                <a:latin typeface="Arial"/>
                <a:cs typeface="Arial"/>
              </a:rPr>
              <a:t>%, </a:t>
            </a:r>
          </a:p>
          <a:p>
            <a:pPr marL="1257300" lvl="2" indent="-342900" algn="just" defTabSz="731838">
              <a:spcBef>
                <a:spcPts val="600"/>
              </a:spcBef>
              <a:buSzPct val="60000"/>
              <a:buFont typeface="Wingdings" charset="2"/>
              <a:buChar char="§"/>
              <a:defRPr/>
            </a:pPr>
            <a:r>
              <a:rPr lang="en-US" sz="2200" dirty="0">
                <a:latin typeface="Arial"/>
                <a:cs typeface="Arial"/>
              </a:rPr>
              <a:t>Enhanced density of optical states due to increased light concentration &amp; increased electron emission area </a:t>
            </a:r>
            <a:endParaRPr lang="en-US" sz="2200" dirty="0" smtClean="0">
              <a:latin typeface="Arial"/>
              <a:cs typeface="Arial"/>
            </a:endParaRPr>
          </a:p>
          <a:p>
            <a:pPr marL="1257300" lvl="2" indent="-342900" algn="just" defTabSz="731838">
              <a:spcBef>
                <a:spcPts val="600"/>
              </a:spcBef>
              <a:buSzPct val="60000"/>
              <a:buFont typeface="Wingdings" charset="2"/>
              <a:buChar char="§"/>
              <a:defRPr/>
            </a:pPr>
            <a:r>
              <a:rPr lang="en-US" sz="2200" dirty="0" smtClean="0">
                <a:latin typeface="Arial"/>
                <a:cs typeface="Arial"/>
              </a:rPr>
              <a:t>These conditions provide significant </a:t>
            </a:r>
            <a:r>
              <a:rPr lang="en-US" sz="2200" i="1" dirty="0" smtClean="0">
                <a:latin typeface="Arial"/>
                <a:cs typeface="Arial"/>
              </a:rPr>
              <a:t>QE</a:t>
            </a:r>
            <a:r>
              <a:rPr lang="en-US" sz="2200" dirty="0" smtClean="0">
                <a:latin typeface="Arial"/>
                <a:cs typeface="Arial"/>
              </a:rPr>
              <a:t> enhancement – x3.5 greater </a:t>
            </a:r>
            <a:r>
              <a:rPr lang="en-US" sz="2200" dirty="0">
                <a:latin typeface="Arial"/>
                <a:cs typeface="Arial"/>
              </a:rPr>
              <a:t>than a </a:t>
            </a:r>
            <a:r>
              <a:rPr lang="en-US" sz="2200" dirty="0" smtClean="0">
                <a:latin typeface="Arial"/>
                <a:cs typeface="Arial"/>
              </a:rPr>
              <a:t>flat GaAs </a:t>
            </a:r>
            <a:r>
              <a:rPr lang="en-US" sz="2200" dirty="0">
                <a:latin typeface="Arial"/>
                <a:cs typeface="Arial"/>
              </a:rPr>
              <a:t>wafer </a:t>
            </a:r>
            <a:r>
              <a:rPr lang="en-US" sz="2200" dirty="0" smtClean="0">
                <a:latin typeface="Arial"/>
                <a:cs typeface="Arial"/>
              </a:rPr>
              <a:t>photocathode</a:t>
            </a:r>
          </a:p>
          <a:p>
            <a:pPr marL="800100" lvl="1" indent="-342900" algn="just" defTabSz="731838">
              <a:spcBef>
                <a:spcPts val="600"/>
              </a:spcBef>
              <a:buSzPct val="60000"/>
              <a:buFont typeface="Wingdings" charset="2"/>
              <a:buChar char="§"/>
              <a:defRPr/>
            </a:pPr>
            <a:r>
              <a:rPr lang="en-US" sz="2000" dirty="0" smtClean="0">
                <a:solidFill>
                  <a:srgbClr val="FF0000"/>
                </a:solidFill>
                <a:latin typeface="22"/>
              </a:rPr>
              <a:t>Move </a:t>
            </a:r>
            <a:r>
              <a:rPr lang="en-US" sz="2000" dirty="0">
                <a:solidFill>
                  <a:srgbClr val="FF0000"/>
                </a:solidFill>
                <a:latin typeface="22"/>
              </a:rPr>
              <a:t>the resonance to 780 nm, where we expect good </a:t>
            </a:r>
            <a:r>
              <a:rPr lang="en-US" sz="2000" dirty="0" smtClean="0">
                <a:solidFill>
                  <a:srgbClr val="FF0000"/>
                </a:solidFill>
                <a:latin typeface="22"/>
              </a:rPr>
              <a:t>polarization</a:t>
            </a:r>
          </a:p>
          <a:p>
            <a:pPr marL="800100" lvl="1" indent="-342900" algn="just" defTabSz="731838">
              <a:spcBef>
                <a:spcPts val="600"/>
              </a:spcBef>
              <a:buSzPct val="60000"/>
              <a:buFont typeface="Wingdings" charset="2"/>
              <a:buChar char="§"/>
              <a:defRPr/>
            </a:pPr>
            <a:r>
              <a:rPr lang="en-US" sz="2000" dirty="0" smtClean="0">
                <a:solidFill>
                  <a:srgbClr val="FF0000"/>
                </a:solidFill>
                <a:latin typeface="22"/>
              </a:rPr>
              <a:t>Need </a:t>
            </a:r>
            <a:r>
              <a:rPr lang="en-US" sz="2000" dirty="0">
                <a:solidFill>
                  <a:srgbClr val="FF0000"/>
                </a:solidFill>
                <a:latin typeface="22"/>
              </a:rPr>
              <a:t>to install a </a:t>
            </a:r>
            <a:r>
              <a:rPr lang="en-US" sz="2000" dirty="0" err="1">
                <a:solidFill>
                  <a:srgbClr val="FF0000"/>
                </a:solidFill>
                <a:latin typeface="22"/>
              </a:rPr>
              <a:t>nano</a:t>
            </a:r>
            <a:r>
              <a:rPr lang="en-US" sz="2000" dirty="0">
                <a:solidFill>
                  <a:srgbClr val="FF0000"/>
                </a:solidFill>
                <a:latin typeface="22"/>
              </a:rPr>
              <a:t>-pillar photocathode in a DC high voltage </a:t>
            </a:r>
            <a:r>
              <a:rPr lang="en-US" sz="2000" dirty="0" err="1">
                <a:solidFill>
                  <a:srgbClr val="FF0000"/>
                </a:solidFill>
                <a:latin typeface="22"/>
              </a:rPr>
              <a:t>photogun</a:t>
            </a:r>
            <a:r>
              <a:rPr lang="en-US" sz="2000" dirty="0">
                <a:solidFill>
                  <a:srgbClr val="FF0000"/>
                </a:solidFill>
                <a:latin typeface="22"/>
              </a:rPr>
              <a:t> </a:t>
            </a:r>
            <a:endParaRPr lang="en-US" sz="2000" dirty="0" smtClean="0">
              <a:solidFill>
                <a:srgbClr val="FF0000"/>
              </a:solidFill>
              <a:latin typeface="22"/>
            </a:endParaRPr>
          </a:p>
          <a:p>
            <a:pPr marL="800100" lvl="1" indent="-342900" algn="just" defTabSz="731838">
              <a:spcBef>
                <a:spcPts val="600"/>
              </a:spcBef>
              <a:buSzPct val="60000"/>
              <a:buFont typeface="Wingdings" charset="2"/>
              <a:buChar char="§"/>
              <a:defRPr/>
            </a:pPr>
            <a:r>
              <a:rPr lang="en-US" sz="2000" dirty="0" smtClean="0">
                <a:solidFill>
                  <a:srgbClr val="FF0000"/>
                </a:solidFill>
                <a:latin typeface="22"/>
              </a:rPr>
              <a:t>Measure </a:t>
            </a:r>
            <a:r>
              <a:rPr lang="en-US" sz="2000" dirty="0">
                <a:solidFill>
                  <a:srgbClr val="FF0000"/>
                </a:solidFill>
                <a:latin typeface="22"/>
              </a:rPr>
              <a:t>polarization and </a:t>
            </a:r>
            <a:r>
              <a:rPr lang="en-US" sz="2000" dirty="0" smtClean="0">
                <a:solidFill>
                  <a:srgbClr val="FF0000"/>
                </a:solidFill>
                <a:latin typeface="22"/>
              </a:rPr>
              <a:t>lifetime</a:t>
            </a:r>
          </a:p>
          <a:p>
            <a:pPr marL="800100" lvl="1" indent="-342900" algn="just" defTabSz="731838">
              <a:spcBef>
                <a:spcPts val="600"/>
              </a:spcBef>
              <a:buSzPct val="60000"/>
              <a:buFont typeface="Wingdings" charset="2"/>
              <a:buChar char="§"/>
              <a:defRPr/>
            </a:pPr>
            <a:r>
              <a:rPr lang="en-US" altLang="zh-CN" sz="2000" dirty="0">
                <a:latin typeface="Arial"/>
                <a:ea typeface="宋体" charset="-122"/>
                <a:cs typeface="Arial"/>
              </a:rPr>
              <a:t>Mie-type resonators could be extended to other semiconductor surfaces, in particular SSL GaAs photocathodes </a:t>
            </a:r>
            <a:r>
              <a:rPr lang="en-US" altLang="zh-CN" sz="2000" dirty="0" smtClean="0">
                <a:latin typeface="Arial"/>
                <a:ea typeface="宋体" charset="-122"/>
                <a:cs typeface="Arial"/>
              </a:rPr>
              <a:t>– to increase the </a:t>
            </a:r>
            <a:r>
              <a:rPr lang="en-US" altLang="zh-CN" sz="2000" i="1" dirty="0" smtClean="0">
                <a:latin typeface="Arial"/>
                <a:ea typeface="宋体" charset="-122"/>
                <a:cs typeface="Arial"/>
              </a:rPr>
              <a:t>QE</a:t>
            </a:r>
            <a:r>
              <a:rPr lang="en-US" altLang="zh-CN" sz="2000" dirty="0" smtClean="0">
                <a:latin typeface="Arial"/>
                <a:ea typeface="宋体" charset="-122"/>
                <a:cs typeface="Arial"/>
              </a:rPr>
              <a:t> of high Polarization photocathodes</a:t>
            </a:r>
          </a:p>
          <a:p>
            <a:pPr marL="800100" lvl="1" indent="-342900" algn="just" defTabSz="731838">
              <a:spcBef>
                <a:spcPts val="600"/>
              </a:spcBef>
              <a:buSzPct val="60000"/>
              <a:buFont typeface="Wingdings" charset="2"/>
              <a:buChar char="§"/>
              <a:defRPr/>
            </a:pPr>
            <a:r>
              <a:rPr lang="en-US" altLang="zh-CN" sz="2000" dirty="0">
                <a:latin typeface="Arial" charset="0"/>
                <a:ea typeface="宋体" charset="-122"/>
              </a:rPr>
              <a:t>Great potential for further </a:t>
            </a:r>
            <a:r>
              <a:rPr lang="en-US" altLang="zh-CN" sz="2000" dirty="0" smtClean="0">
                <a:latin typeface="Arial" charset="0"/>
                <a:ea typeface="宋体" charset="-122"/>
              </a:rPr>
              <a:t>improvement</a:t>
            </a:r>
            <a:endParaRPr lang="en-US" altLang="zh-CN" sz="2000" dirty="0">
              <a:latin typeface="Arial" charset="0"/>
              <a:ea typeface="宋体" charset="-122"/>
            </a:endParaRPr>
          </a:p>
        </p:txBody>
      </p:sp>
    </p:spTree>
    <p:extLst>
      <p:ext uri="{BB962C8B-B14F-4D97-AF65-F5344CB8AC3E}">
        <p14:creationId xmlns:p14="http://schemas.microsoft.com/office/powerpoint/2010/main" val="3941029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Summary</a:t>
            </a:r>
            <a:endParaRPr lang="en-US" sz="3200" b="0" dirty="0"/>
          </a:p>
        </p:txBody>
      </p:sp>
      <p:sp>
        <p:nvSpPr>
          <p:cNvPr id="3" name="Content Placeholder 2"/>
          <p:cNvSpPr>
            <a:spLocks noGrp="1"/>
          </p:cNvSpPr>
          <p:nvPr>
            <p:ph idx="1"/>
          </p:nvPr>
        </p:nvSpPr>
        <p:spPr>
          <a:xfrm>
            <a:off x="411892" y="885845"/>
            <a:ext cx="11442057" cy="5381694"/>
          </a:xfrm>
        </p:spPr>
        <p:txBody>
          <a:bodyPr>
            <a:normAutofit/>
          </a:bodyPr>
          <a:lstStyle/>
          <a:p>
            <a:pPr marL="0" indent="0">
              <a:buNone/>
            </a:pPr>
            <a:r>
              <a:rPr lang="en-US" sz="2000" dirty="0"/>
              <a:t>Paper submitted to Physical Review Applied, waiting for word on publication….</a:t>
            </a:r>
          </a:p>
          <a:p>
            <a:pPr marL="0" indent="0">
              <a:buNone/>
            </a:pPr>
            <a:endParaRPr lang="en-US" sz="2000" b="1" dirty="0"/>
          </a:p>
          <a:p>
            <a:pPr marL="0" indent="0">
              <a:buNone/>
            </a:pPr>
            <a:r>
              <a:rPr lang="en-US" sz="2000" b="1" dirty="0"/>
              <a:t>Optical Resonance Enhanced Photoemission from Nanostructured GaAs Photocathodes</a:t>
            </a:r>
            <a:endParaRPr lang="en-US" sz="2000" dirty="0"/>
          </a:p>
          <a:p>
            <a:pPr marL="0" indent="0">
              <a:buNone/>
            </a:pPr>
            <a:r>
              <a:rPr lang="en-US" sz="2000" dirty="0" err="1"/>
              <a:t>Xincun</a:t>
            </a:r>
            <a:r>
              <a:rPr lang="en-US" sz="2000" dirty="0"/>
              <a:t>  Peng, Yun Liu, Dennis Manos, Matt Poelker, Marcy Stutzman, </a:t>
            </a:r>
            <a:r>
              <a:rPr lang="en-US" sz="2000" dirty="0" err="1"/>
              <a:t>Shukui</a:t>
            </a:r>
            <a:r>
              <a:rPr lang="en-US" sz="2000" dirty="0"/>
              <a:t> Zhang, </a:t>
            </a:r>
            <a:r>
              <a:rPr lang="en-US" sz="2000" dirty="0" err="1"/>
              <a:t>Jijun</a:t>
            </a:r>
            <a:r>
              <a:rPr lang="en-US" sz="2000" dirty="0"/>
              <a:t> Zou, Bin Tang</a:t>
            </a:r>
          </a:p>
          <a:p>
            <a:endParaRPr lang="en-US" sz="2000" dirty="0"/>
          </a:p>
          <a:p>
            <a:r>
              <a:rPr lang="en-US" sz="2000" dirty="0"/>
              <a:t>Engineering Research Center of New Energy Technology of Jiangxi Province, East China University of Technology, Nanchang, 330013, China </a:t>
            </a:r>
          </a:p>
          <a:p>
            <a:r>
              <a:rPr lang="en-US" sz="2000" dirty="0"/>
              <a:t>College of William and Mary, Williamsburg, Virginia, USA</a:t>
            </a:r>
          </a:p>
          <a:p>
            <a:r>
              <a:rPr lang="en-US" sz="2000" dirty="0"/>
              <a:t>Thomas Jefferson National Accelerator facility, 12000 Jefferson Avenue, Newport News, Virginia, 23606, USA</a:t>
            </a:r>
          </a:p>
          <a:p>
            <a:pPr marL="0" indent="0">
              <a:buNone/>
            </a:pPr>
            <a:endParaRPr lang="en-US" sz="2000" dirty="0">
              <a:latin typeface="Arial" panose="020B0604020202020204" pitchFamily="34" charset="0"/>
            </a:endParaRPr>
          </a:p>
        </p:txBody>
      </p:sp>
      <p:sp>
        <p:nvSpPr>
          <p:cNvPr id="6" name="Slide Number Placeholder 5"/>
          <p:cNvSpPr>
            <a:spLocks noGrp="1"/>
          </p:cNvSpPr>
          <p:nvPr>
            <p:ph type="sldNum" sz="quarter" idx="12"/>
          </p:nvPr>
        </p:nvSpPr>
        <p:spPr>
          <a:xfrm>
            <a:off x="8595360" y="6400800"/>
            <a:ext cx="2743200" cy="365125"/>
          </a:xfrm>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1948460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Some other GaAs photocathode studies at </a:t>
            </a:r>
            <a:r>
              <a:rPr lang="en-US" sz="3200" b="0" dirty="0" err="1" smtClean="0"/>
              <a:t>JLab</a:t>
            </a:r>
            <a:endParaRPr lang="en-US" sz="3200" b="0" dirty="0"/>
          </a:p>
        </p:txBody>
      </p:sp>
      <p:sp>
        <p:nvSpPr>
          <p:cNvPr id="3" name="Content Placeholder 2"/>
          <p:cNvSpPr>
            <a:spLocks noGrp="1"/>
          </p:cNvSpPr>
          <p:nvPr>
            <p:ph idx="1"/>
          </p:nvPr>
        </p:nvSpPr>
        <p:spPr>
          <a:xfrm>
            <a:off x="411892" y="885845"/>
            <a:ext cx="11442057" cy="5381694"/>
          </a:xfrm>
        </p:spPr>
        <p:txBody>
          <a:bodyPr>
            <a:normAutofit/>
          </a:bodyPr>
          <a:lstStyle/>
          <a:p>
            <a:r>
              <a:rPr lang="en-US" sz="2000" dirty="0"/>
              <a:t>Wei Liu and </a:t>
            </a:r>
            <a:r>
              <a:rPr lang="en-US" sz="2000" dirty="0" err="1"/>
              <a:t>Erdong</a:t>
            </a:r>
            <a:r>
              <a:rPr lang="en-US" sz="2000" dirty="0"/>
              <a:t> Wang, "</a:t>
            </a:r>
            <a:r>
              <a:rPr lang="en-US" sz="2000" i="1" dirty="0"/>
              <a:t>Monte Carlo modeling of thin GaAs photocathodes,</a:t>
            </a:r>
            <a:r>
              <a:rPr lang="en-US" sz="2000" dirty="0"/>
              <a:t>" J. Appl. Phys. </a:t>
            </a:r>
            <a:r>
              <a:rPr lang="en-US" sz="2000" b="1" dirty="0"/>
              <a:t>126</a:t>
            </a:r>
            <a:r>
              <a:rPr lang="en-US" sz="2000" dirty="0"/>
              <a:t>, 075706 (2019</a:t>
            </a:r>
            <a:r>
              <a:rPr lang="en-US" sz="2000" dirty="0" smtClean="0"/>
              <a:t>)</a:t>
            </a:r>
          </a:p>
          <a:p>
            <a:r>
              <a:rPr lang="en-US" sz="2000" dirty="0"/>
              <a:t>Wei Liu, </a:t>
            </a:r>
            <a:r>
              <a:rPr lang="en-US" sz="2000" dirty="0" err="1"/>
              <a:t>Yiqiao</a:t>
            </a:r>
            <a:r>
              <a:rPr lang="en-US" sz="2000" dirty="0"/>
              <a:t> Chen, Aaron Moy, Matthew Poelker, Marcy Stutzman, and </a:t>
            </a:r>
            <a:r>
              <a:rPr lang="en-US" sz="2000" dirty="0" err="1"/>
              <a:t>Shukui</a:t>
            </a:r>
            <a:r>
              <a:rPr lang="en-US" sz="2000" dirty="0"/>
              <a:t> Zhang, "</a:t>
            </a:r>
            <a:r>
              <a:rPr lang="en-US" sz="2000" i="1" dirty="0"/>
              <a:t>Evaluation of </a:t>
            </a:r>
            <a:r>
              <a:rPr lang="en-US" sz="2000" i="1" dirty="0" err="1"/>
              <a:t>GaAsSb</a:t>
            </a:r>
            <a:r>
              <a:rPr lang="en-US" sz="2000" i="1" dirty="0"/>
              <a:t>/</a:t>
            </a:r>
            <a:r>
              <a:rPr lang="en-US" sz="2000" i="1" dirty="0" err="1"/>
              <a:t>AlGaAs</a:t>
            </a:r>
            <a:r>
              <a:rPr lang="en-US" sz="2000" i="1" dirty="0"/>
              <a:t> strained </a:t>
            </a:r>
            <a:r>
              <a:rPr lang="en-US" sz="2000" i="1" dirty="0" err="1"/>
              <a:t>superlattice</a:t>
            </a:r>
            <a:r>
              <a:rPr lang="en-US" sz="2000" i="1" dirty="0"/>
              <a:t> photocathodes,</a:t>
            </a:r>
            <a:r>
              <a:rPr lang="en-US" sz="2000" dirty="0"/>
              <a:t>" AIP Advances </a:t>
            </a:r>
            <a:r>
              <a:rPr lang="en-US" sz="2000" b="1" dirty="0"/>
              <a:t>8</a:t>
            </a:r>
            <a:r>
              <a:rPr lang="en-US" sz="2000" dirty="0"/>
              <a:t>, 075308 (</a:t>
            </a:r>
            <a:r>
              <a:rPr lang="en-US" sz="2000" dirty="0" smtClean="0"/>
              <a:t>2018)</a:t>
            </a:r>
          </a:p>
          <a:p>
            <a:r>
              <a:rPr lang="en-US" sz="2000" dirty="0"/>
              <a:t>Wei Liu, Matt Poelker, </a:t>
            </a:r>
            <a:r>
              <a:rPr lang="en-US" sz="2000" dirty="0" err="1"/>
              <a:t>Xincun</a:t>
            </a:r>
            <a:r>
              <a:rPr lang="en-US" sz="2000" dirty="0"/>
              <a:t> Peng, </a:t>
            </a:r>
            <a:r>
              <a:rPr lang="en-US" sz="2000" dirty="0" err="1"/>
              <a:t>Shukui</a:t>
            </a:r>
            <a:r>
              <a:rPr lang="en-US" sz="2000" dirty="0"/>
              <a:t> Zhang, and Marcy Stutzman, "</a:t>
            </a:r>
            <a:r>
              <a:rPr lang="en-US" sz="2000" i="1" dirty="0"/>
              <a:t>A comprehensive evaluation of factors that influence the spin polarization of electrons emitted from bulk GaAs photocathodes</a:t>
            </a:r>
            <a:r>
              <a:rPr lang="en-US" sz="2000" dirty="0"/>
              <a:t>", J. Appl. Phys., </a:t>
            </a:r>
            <a:r>
              <a:rPr lang="en-US" sz="2000" b="1" dirty="0"/>
              <a:t>122</a:t>
            </a:r>
            <a:r>
              <a:rPr lang="en-US" sz="2000" dirty="0"/>
              <a:t>, 035703 (2017</a:t>
            </a:r>
            <a:r>
              <a:rPr lang="en-US" sz="2000" dirty="0" smtClean="0"/>
              <a:t>)</a:t>
            </a:r>
          </a:p>
          <a:p>
            <a:r>
              <a:rPr lang="en-US" sz="2000" dirty="0"/>
              <a:t>Wei Liu, </a:t>
            </a:r>
            <a:r>
              <a:rPr lang="en-US" sz="2000" dirty="0" err="1"/>
              <a:t>Yiqiao</a:t>
            </a:r>
            <a:r>
              <a:rPr lang="en-US" sz="2000" dirty="0"/>
              <a:t> Chen, </a:t>
            </a:r>
            <a:r>
              <a:rPr lang="en-US" sz="2000" dirty="0" err="1"/>
              <a:t>Wentao</a:t>
            </a:r>
            <a:r>
              <a:rPr lang="en-US" sz="2000" dirty="0"/>
              <a:t> Lu, Aaron Moy, Matt Poelker, Marcy Stutzman, and </a:t>
            </a:r>
            <a:r>
              <a:rPr lang="en-US" sz="2000" dirty="0" err="1"/>
              <a:t>Shukui</a:t>
            </a:r>
            <a:r>
              <a:rPr lang="en-US" sz="2000" dirty="0"/>
              <a:t> Zhang, "</a:t>
            </a:r>
            <a:r>
              <a:rPr lang="en-US" sz="2000" i="1" dirty="0"/>
              <a:t>Record-level quantum efficiency from a high polarization strained GaAs/</a:t>
            </a:r>
            <a:r>
              <a:rPr lang="en-US" sz="2000" i="1" dirty="0" err="1"/>
              <a:t>GaAsP</a:t>
            </a:r>
            <a:r>
              <a:rPr lang="en-US" sz="2000" i="1" dirty="0"/>
              <a:t> </a:t>
            </a:r>
            <a:r>
              <a:rPr lang="en-US" sz="2000" i="1" dirty="0" err="1"/>
              <a:t>superlattice</a:t>
            </a:r>
            <a:r>
              <a:rPr lang="en-US" sz="2000" i="1" dirty="0"/>
              <a:t> photocathode with distributed Bragg reflector</a:t>
            </a:r>
            <a:r>
              <a:rPr lang="en-US" sz="2000" dirty="0"/>
              <a:t>", Appl. Phys. Lett. </a:t>
            </a:r>
            <a:r>
              <a:rPr lang="en-US" sz="2000" b="1" dirty="0"/>
              <a:t>109</a:t>
            </a:r>
            <a:r>
              <a:rPr lang="en-US" sz="2000" dirty="0"/>
              <a:t>, 252104 (2016</a:t>
            </a:r>
            <a:r>
              <a:rPr lang="en-US" sz="2000" dirty="0" smtClean="0"/>
              <a:t>)</a:t>
            </a:r>
          </a:p>
          <a:p>
            <a:r>
              <a:rPr lang="en-US" sz="2000" dirty="0"/>
              <a:t>Wei Liu, </a:t>
            </a:r>
            <a:r>
              <a:rPr lang="en-US" sz="2000" dirty="0" err="1"/>
              <a:t>Shukui</a:t>
            </a:r>
            <a:r>
              <a:rPr lang="en-US" sz="2000" dirty="0"/>
              <a:t> Zhang, Marcy Stutzman, and Matt Poelker, "</a:t>
            </a:r>
            <a:r>
              <a:rPr lang="en-US" sz="2000" i="1" dirty="0"/>
              <a:t>Effects of ion bombardment on bulk GaAs photocathodes with different surface-cleave planes</a:t>
            </a:r>
            <a:r>
              <a:rPr lang="en-US" sz="2000" dirty="0"/>
              <a:t>", Phys. Rev. </a:t>
            </a:r>
            <a:r>
              <a:rPr lang="en-US" sz="2000" dirty="0" err="1"/>
              <a:t>Accel</a:t>
            </a:r>
            <a:r>
              <a:rPr lang="en-US" sz="2000" dirty="0"/>
              <a:t>. Beams </a:t>
            </a:r>
            <a:r>
              <a:rPr lang="en-US" sz="2000" b="1" dirty="0"/>
              <a:t>19</a:t>
            </a:r>
            <a:r>
              <a:rPr lang="en-US" sz="2000" dirty="0"/>
              <a:t>, 103402 (2016)</a:t>
            </a:r>
            <a:endParaRPr lang="en-US" sz="2000" dirty="0">
              <a:latin typeface="Arial" panose="020B0604020202020204" pitchFamily="34" charset="0"/>
            </a:endParaRPr>
          </a:p>
        </p:txBody>
      </p:sp>
      <p:sp>
        <p:nvSpPr>
          <p:cNvPr id="6" name="Slide Number Placeholder 5"/>
          <p:cNvSpPr>
            <a:spLocks noGrp="1"/>
          </p:cNvSpPr>
          <p:nvPr>
            <p:ph type="sldNum" sz="quarter" idx="12"/>
          </p:nvPr>
        </p:nvSpPr>
        <p:spPr>
          <a:xfrm>
            <a:off x="8595360" y="6400800"/>
            <a:ext cx="2743200" cy="365125"/>
          </a:xfrm>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1372078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716" y="171197"/>
            <a:ext cx="11285837" cy="487490"/>
          </a:xfrm>
        </p:spPr>
        <p:txBody>
          <a:bodyPr>
            <a:noAutofit/>
          </a:bodyPr>
          <a:lstStyle/>
          <a:p>
            <a:r>
              <a:rPr lang="en-US" sz="3200" b="0" dirty="0" err="1" smtClean="0">
                <a:latin typeface="Arial" panose="020B0604020202020204" pitchFamily="34" charset="0"/>
              </a:rPr>
              <a:t>JLab</a:t>
            </a:r>
            <a:r>
              <a:rPr lang="en-US" sz="3200" b="0" dirty="0" smtClean="0">
                <a:latin typeface="Arial" panose="020B0604020202020204" pitchFamily="34" charset="0"/>
              </a:rPr>
              <a:t> Gun Group</a:t>
            </a:r>
            <a:endParaRPr lang="en-US" sz="3200" b="0"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3" name="Rectangle 2"/>
          <p:cNvSpPr/>
          <p:nvPr/>
        </p:nvSpPr>
        <p:spPr>
          <a:xfrm>
            <a:off x="697424" y="1366216"/>
            <a:ext cx="10802318" cy="3785652"/>
          </a:xfrm>
          <a:prstGeom prst="rect">
            <a:avLst/>
          </a:prstGeom>
        </p:spPr>
        <p:txBody>
          <a:bodyPr wrap="square">
            <a:spAutoFit/>
          </a:bodyPr>
          <a:lstStyle/>
          <a:p>
            <a:pPr algn="ctr"/>
            <a:r>
              <a:rPr lang="en-US" sz="2400" dirty="0">
                <a:latin typeface="Calibri" panose="020F0502020204030204" pitchFamily="34" charset="0"/>
              </a:rPr>
              <a:t>P. Adderley, B. Bullard, J. </a:t>
            </a:r>
            <a:r>
              <a:rPr lang="en-US" sz="2400" dirty="0" err="1">
                <a:latin typeface="Calibri" panose="020F0502020204030204" pitchFamily="34" charset="0"/>
              </a:rPr>
              <a:t>Grames</a:t>
            </a:r>
            <a:r>
              <a:rPr lang="en-US" sz="2400" dirty="0">
                <a:latin typeface="Calibri" panose="020F0502020204030204" pitchFamily="34" charset="0"/>
              </a:rPr>
              <a:t>, J. </a:t>
            </a:r>
            <a:r>
              <a:rPr lang="en-US" sz="2400" dirty="0" err="1">
                <a:latin typeface="Calibri" panose="020F0502020204030204" pitchFamily="34" charset="0"/>
              </a:rPr>
              <a:t>Hansknecht</a:t>
            </a:r>
            <a:r>
              <a:rPr lang="en-US" sz="2400" dirty="0">
                <a:latin typeface="Calibri" panose="020F0502020204030204" pitchFamily="34" charset="0"/>
              </a:rPr>
              <a:t>, </a:t>
            </a:r>
            <a:r>
              <a:rPr lang="en-US" sz="2400" dirty="0" smtClean="0">
                <a:latin typeface="Calibri" panose="020F0502020204030204" pitchFamily="34" charset="0"/>
              </a:rPr>
              <a:t>C</a:t>
            </a:r>
            <a:r>
              <a:rPr lang="en-US" sz="2400" dirty="0">
                <a:latin typeface="Calibri" panose="020F0502020204030204" pitchFamily="34" charset="0"/>
              </a:rPr>
              <a:t>. Hernandez-Garcia, </a:t>
            </a:r>
            <a:endParaRPr lang="en-US" sz="2400" dirty="0" smtClean="0">
              <a:latin typeface="Calibri" panose="020F0502020204030204" pitchFamily="34" charset="0"/>
            </a:endParaRPr>
          </a:p>
          <a:p>
            <a:pPr algn="ctr"/>
            <a:r>
              <a:rPr lang="en-US" sz="2400" dirty="0" smtClean="0">
                <a:latin typeface="Calibri" panose="020F0502020204030204" pitchFamily="34" charset="0"/>
              </a:rPr>
              <a:t>M</a:t>
            </a:r>
            <a:r>
              <a:rPr lang="en-US" sz="2400" dirty="0">
                <a:latin typeface="Calibri" panose="020F0502020204030204" pitchFamily="34" charset="0"/>
              </a:rPr>
              <a:t>. A. </a:t>
            </a:r>
            <a:r>
              <a:rPr lang="en-US" sz="2400" dirty="0" err="1">
                <a:latin typeface="Calibri" panose="020F0502020204030204" pitchFamily="34" charset="0"/>
              </a:rPr>
              <a:t>Mamun</a:t>
            </a:r>
            <a:r>
              <a:rPr lang="en-US" sz="2400" dirty="0">
                <a:latin typeface="Calibri" panose="020F0502020204030204" pitchFamily="34" charset="0"/>
              </a:rPr>
              <a:t> </a:t>
            </a:r>
            <a:r>
              <a:rPr lang="en-US" sz="2400" dirty="0" smtClean="0">
                <a:latin typeface="Calibri" panose="020F0502020204030204" pitchFamily="34" charset="0"/>
              </a:rPr>
              <a:t>M</a:t>
            </a:r>
            <a:r>
              <a:rPr lang="en-US" sz="2400" dirty="0">
                <a:latin typeface="Calibri" panose="020F0502020204030204" pitchFamily="34" charset="0"/>
              </a:rPr>
              <a:t>. Poelker, R. Suleiman, M. Stutzman and S. Zhang</a:t>
            </a:r>
          </a:p>
          <a:p>
            <a:pPr algn="ctr"/>
            <a:endParaRPr lang="en-US" sz="2400" dirty="0">
              <a:latin typeface="Calibri" panose="020F0502020204030204" pitchFamily="34" charset="0"/>
            </a:endParaRPr>
          </a:p>
          <a:p>
            <a:pPr algn="ctr"/>
            <a:r>
              <a:rPr lang="en-US" sz="2400" dirty="0">
                <a:latin typeface="Calibri" panose="020F0502020204030204" pitchFamily="34" charset="0"/>
              </a:rPr>
              <a:t>Graduate Students: G. Palacios, S. </a:t>
            </a:r>
            <a:r>
              <a:rPr lang="en-US" sz="2400" dirty="0" err="1">
                <a:latin typeface="Calibri" panose="020F0502020204030204" pitchFamily="34" charset="0"/>
              </a:rPr>
              <a:t>Wijiethunga</a:t>
            </a:r>
            <a:r>
              <a:rPr lang="en-US" sz="2400" dirty="0">
                <a:latin typeface="Calibri" panose="020F0502020204030204" pitchFamily="34" charset="0"/>
              </a:rPr>
              <a:t>, </a:t>
            </a:r>
            <a:r>
              <a:rPr lang="en-US" sz="2400" dirty="0" smtClean="0">
                <a:latin typeface="Calibri" panose="020F0502020204030204" pitchFamily="34" charset="0"/>
              </a:rPr>
              <a:t>J</a:t>
            </a:r>
            <a:r>
              <a:rPr lang="en-US" sz="2400" dirty="0">
                <a:latin typeface="Calibri" panose="020F0502020204030204" pitchFamily="34" charset="0"/>
              </a:rPr>
              <a:t>. </a:t>
            </a:r>
            <a:r>
              <a:rPr lang="en-US" sz="2400" dirty="0" err="1">
                <a:latin typeface="Calibri" panose="020F0502020204030204" pitchFamily="34" charset="0"/>
              </a:rPr>
              <a:t>Yoskovitz</a:t>
            </a:r>
            <a:r>
              <a:rPr lang="en-US" sz="2400" dirty="0">
                <a:latin typeface="Calibri" panose="020F0502020204030204" pitchFamily="34" charset="0"/>
              </a:rPr>
              <a:t>, M. </a:t>
            </a:r>
            <a:r>
              <a:rPr lang="en-US" sz="2400" dirty="0" smtClean="0">
                <a:latin typeface="Calibri" panose="020F0502020204030204" pitchFamily="34" charset="0"/>
              </a:rPr>
              <a:t>Stefani</a:t>
            </a:r>
          </a:p>
          <a:p>
            <a:pPr algn="ctr"/>
            <a:endParaRPr lang="en-US" sz="2400" dirty="0" smtClean="0">
              <a:latin typeface="Calibri" panose="020F0502020204030204" pitchFamily="34" charset="0"/>
            </a:endParaRPr>
          </a:p>
          <a:p>
            <a:pPr algn="ctr"/>
            <a:r>
              <a:rPr lang="en-US" sz="2400" dirty="0">
                <a:latin typeface="Calibri" panose="020F0502020204030204" pitchFamily="34" charset="0"/>
              </a:rPr>
              <a:t>Frequently working with </a:t>
            </a:r>
            <a:r>
              <a:rPr lang="en-US" sz="2400" dirty="0" smtClean="0">
                <a:latin typeface="Calibri" panose="020F0502020204030204" pitchFamily="34" charset="0"/>
              </a:rPr>
              <a:t>others at </a:t>
            </a:r>
            <a:r>
              <a:rPr lang="en-US" sz="2400" dirty="0" err="1" smtClean="0">
                <a:latin typeface="Calibri" panose="020F0502020204030204" pitchFamily="34" charset="0"/>
              </a:rPr>
              <a:t>JLab</a:t>
            </a:r>
            <a:r>
              <a:rPr lang="en-US" sz="2400" dirty="0" smtClean="0">
                <a:latin typeface="Calibri" panose="020F0502020204030204" pitchFamily="34" charset="0"/>
              </a:rPr>
              <a:t>: </a:t>
            </a:r>
            <a:r>
              <a:rPr lang="en-US" sz="2400" dirty="0">
                <a:latin typeface="Calibri" panose="020F0502020204030204" pitchFamily="34" charset="0"/>
              </a:rPr>
              <a:t>D. Moser, F. Hannon, R. </a:t>
            </a:r>
            <a:r>
              <a:rPr lang="en-US" sz="2400" dirty="0" err="1">
                <a:latin typeface="Calibri" panose="020F0502020204030204" pitchFamily="34" charset="0"/>
              </a:rPr>
              <a:t>Kazimi</a:t>
            </a:r>
            <a:r>
              <a:rPr lang="en-US" sz="2400" dirty="0">
                <a:latin typeface="Calibri" panose="020F0502020204030204" pitchFamily="34" charset="0"/>
              </a:rPr>
              <a:t>, Y. Wang, A. </a:t>
            </a:r>
            <a:r>
              <a:rPr lang="en-US" sz="2400" dirty="0" err="1">
                <a:latin typeface="Calibri" panose="020F0502020204030204" pitchFamily="34" charset="0"/>
              </a:rPr>
              <a:t>Hofler</a:t>
            </a:r>
            <a:r>
              <a:rPr lang="en-US" sz="2400" dirty="0">
                <a:latin typeface="Calibri" panose="020F0502020204030204" pitchFamily="34" charset="0"/>
              </a:rPr>
              <a:t>, J. </a:t>
            </a:r>
            <a:r>
              <a:rPr lang="en-US" sz="2400" dirty="0" err="1">
                <a:latin typeface="Calibri" panose="020F0502020204030204" pitchFamily="34" charset="0"/>
              </a:rPr>
              <a:t>Benesch</a:t>
            </a:r>
            <a:r>
              <a:rPr lang="en-US" sz="2400" dirty="0">
                <a:latin typeface="Calibri" panose="020F0502020204030204" pitchFamily="34" charset="0"/>
              </a:rPr>
              <a:t>, M. </a:t>
            </a:r>
            <a:r>
              <a:rPr lang="en-US" sz="2400" dirty="0" err="1">
                <a:latin typeface="Calibri" panose="020F0502020204030204" pitchFamily="34" charset="0"/>
              </a:rPr>
              <a:t>Tiefenback</a:t>
            </a:r>
            <a:r>
              <a:rPr lang="en-US" sz="2400" dirty="0">
                <a:latin typeface="Calibri" panose="020F0502020204030204" pitchFamily="34" charset="0"/>
              </a:rPr>
              <a:t>, G. </a:t>
            </a:r>
            <a:r>
              <a:rPr lang="en-US" sz="2400" dirty="0" err="1" smtClean="0">
                <a:latin typeface="Calibri" panose="020F0502020204030204" pitchFamily="34" charset="0"/>
              </a:rPr>
              <a:t>Krafft</a:t>
            </a:r>
            <a:endParaRPr lang="en-US" sz="2400" dirty="0">
              <a:latin typeface="Calibri" panose="020F0502020204030204" pitchFamily="34" charset="0"/>
            </a:endParaRPr>
          </a:p>
          <a:p>
            <a:pPr algn="ctr"/>
            <a:endParaRPr lang="en-US" sz="2400" dirty="0">
              <a:latin typeface="Calibri" panose="020F0502020204030204" pitchFamily="34" charset="0"/>
            </a:endParaRPr>
          </a:p>
          <a:p>
            <a:pPr algn="ctr"/>
            <a:r>
              <a:rPr lang="en-US" sz="2400" dirty="0" smtClean="0">
                <a:latin typeface="Calibri" panose="020F0502020204030204" pitchFamily="34" charset="0"/>
              </a:rPr>
              <a:t>Recent Visiting Scholars: </a:t>
            </a:r>
            <a:r>
              <a:rPr lang="en-US" sz="2400" dirty="0" err="1"/>
              <a:t>Xincun</a:t>
            </a:r>
            <a:r>
              <a:rPr lang="en-US" sz="2400" dirty="0"/>
              <a:t>  Peng, </a:t>
            </a:r>
            <a:r>
              <a:rPr lang="en-US" sz="2400" dirty="0" err="1" smtClean="0"/>
              <a:t>Jijun</a:t>
            </a:r>
            <a:r>
              <a:rPr lang="en-US" sz="2400" dirty="0" smtClean="0"/>
              <a:t> Zou</a:t>
            </a:r>
            <a:r>
              <a:rPr lang="en-US" sz="2400" dirty="0"/>
              <a:t>, Yoshitaka </a:t>
            </a:r>
            <a:r>
              <a:rPr lang="en-US" sz="2400" dirty="0" err="1" smtClean="0"/>
              <a:t>Taira</a:t>
            </a:r>
            <a:r>
              <a:rPr lang="en-US" sz="2400" dirty="0" smtClean="0"/>
              <a:t>, Maximillian </a:t>
            </a:r>
            <a:r>
              <a:rPr lang="en-US" sz="2400" dirty="0"/>
              <a:t>Herbert</a:t>
            </a:r>
            <a:endParaRPr lang="en-US" sz="2400" dirty="0">
              <a:latin typeface="Calibri" panose="020F0502020204030204" pitchFamily="34" charset="0"/>
            </a:endParaRPr>
          </a:p>
          <a:p>
            <a:pPr algn="ctr"/>
            <a:endParaRPr lang="en-US" sz="2400" dirty="0">
              <a:latin typeface="Calibri" panose="020F0502020204030204" pitchFamily="34" charset="0"/>
            </a:endParaRPr>
          </a:p>
        </p:txBody>
      </p:sp>
    </p:spTree>
    <p:extLst>
      <p:ext uri="{BB962C8B-B14F-4D97-AF65-F5344CB8AC3E}">
        <p14:creationId xmlns:p14="http://schemas.microsoft.com/office/powerpoint/2010/main" val="3072128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163048"/>
            <a:ext cx="11285837" cy="487490"/>
          </a:xfrm>
        </p:spPr>
        <p:txBody>
          <a:bodyPr>
            <a:noAutofit/>
          </a:bodyPr>
          <a:lstStyle/>
          <a:p>
            <a:r>
              <a:rPr lang="en-US" sz="3200" b="0" dirty="0" smtClean="0">
                <a:latin typeface="Arial" panose="020B0604020202020204" pitchFamily="34" charset="0"/>
              </a:rPr>
              <a:t>The long campaign to improve </a:t>
            </a:r>
            <a:r>
              <a:rPr lang="en-US" sz="3200" b="0" i="1" dirty="0" smtClean="0">
                <a:latin typeface="Arial" panose="020B0604020202020204" pitchFamily="34" charset="0"/>
              </a:rPr>
              <a:t>QE</a:t>
            </a:r>
            <a:r>
              <a:rPr lang="en-US" sz="3200" b="0" dirty="0" smtClean="0">
                <a:latin typeface="Arial" panose="020B0604020202020204" pitchFamily="34" charset="0"/>
              </a:rPr>
              <a:t> and polarization</a:t>
            </a:r>
            <a:endParaRPr lang="en-US" sz="3200" b="0"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70" name="Content Placeholder 69"/>
          <p:cNvPicPr>
            <a:picLocks noGrp="1" noChangeAspect="1"/>
          </p:cNvPicPr>
          <p:nvPr>
            <p:ph idx="1"/>
          </p:nvPr>
        </p:nvPicPr>
        <p:blipFill>
          <a:blip r:embed="rId2"/>
          <a:stretch>
            <a:fillRect/>
          </a:stretch>
        </p:blipFill>
        <p:spPr>
          <a:xfrm>
            <a:off x="824320" y="966788"/>
            <a:ext cx="10460811" cy="5381625"/>
          </a:xfrm>
          <a:prstGeom prst="rect">
            <a:avLst/>
          </a:prstGeom>
        </p:spPr>
      </p:pic>
    </p:spTree>
    <p:extLst>
      <p:ext uri="{BB962C8B-B14F-4D97-AF65-F5344CB8AC3E}">
        <p14:creationId xmlns:p14="http://schemas.microsoft.com/office/powerpoint/2010/main" val="2133026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589" y="2907585"/>
            <a:ext cx="11285837" cy="487490"/>
          </a:xfrm>
        </p:spPr>
        <p:txBody>
          <a:bodyPr>
            <a:noAutofit/>
          </a:bodyPr>
          <a:lstStyle/>
          <a:p>
            <a:r>
              <a:rPr lang="en-US" sz="4000" dirty="0" smtClean="0"/>
              <a:t>Backup slides</a:t>
            </a:r>
            <a:endParaRPr lang="en-US" sz="40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2572333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Nano-pillar Structure</a:t>
            </a:r>
            <a:endParaRPr lang="en-US" sz="3200" b="0" dirty="0"/>
          </a:p>
        </p:txBody>
      </p:sp>
      <p:pic>
        <p:nvPicPr>
          <p:cNvPr id="4" name="Content Placeholder 3"/>
          <p:cNvPicPr>
            <a:picLocks noGrp="1" noChangeAspect="1"/>
          </p:cNvPicPr>
          <p:nvPr>
            <p:ph idx="1"/>
          </p:nvPr>
        </p:nvPicPr>
        <p:blipFill>
          <a:blip r:embed="rId2"/>
          <a:stretch>
            <a:fillRect/>
          </a:stretch>
        </p:blipFill>
        <p:spPr>
          <a:xfrm>
            <a:off x="653996" y="911225"/>
            <a:ext cx="7305675" cy="5867400"/>
          </a:xfrm>
          <a:prstGeom prst="rect">
            <a:avLst/>
          </a:prstGeom>
        </p:spPr>
      </p:pic>
      <p:sp>
        <p:nvSpPr>
          <p:cNvPr id="6" name="Slide Number Placeholder 5"/>
          <p:cNvSpPr>
            <a:spLocks noGrp="1"/>
          </p:cNvSpPr>
          <p:nvPr>
            <p:ph type="sldNum" sz="quarter" idx="12"/>
          </p:nvPr>
        </p:nvSpPr>
        <p:spPr/>
        <p:txBody>
          <a:bodyPr/>
          <a:lstStyle/>
          <a:p>
            <a:fld id="{07E1C93C-5050-FC42-8F10-D22D4F119D13}" type="slidenum">
              <a:rPr lang="en-US" smtClean="0"/>
              <a:pPr/>
              <a:t>21</a:t>
            </a:fld>
            <a:endParaRPr lang="en-US" dirty="0"/>
          </a:p>
        </p:txBody>
      </p:sp>
      <p:sp>
        <p:nvSpPr>
          <p:cNvPr id="5" name="TextBox 4"/>
          <p:cNvSpPr txBox="1"/>
          <p:nvPr/>
        </p:nvSpPr>
        <p:spPr>
          <a:xfrm>
            <a:off x="8139339" y="1741697"/>
            <a:ext cx="3755002" cy="1200329"/>
          </a:xfrm>
          <a:prstGeom prst="rect">
            <a:avLst/>
          </a:prstGeom>
          <a:noFill/>
        </p:spPr>
        <p:txBody>
          <a:bodyPr wrap="none" rtlCol="0">
            <a:spAutoFit/>
          </a:bodyPr>
          <a:lstStyle/>
          <a:p>
            <a:r>
              <a:rPr lang="en-US" dirty="0" smtClean="0"/>
              <a:t>QE can increase because:</a:t>
            </a:r>
          </a:p>
          <a:p>
            <a:pPr marL="169863" indent="-169863">
              <a:buFont typeface="Arial" panose="020B0604020202020204" pitchFamily="34" charset="0"/>
              <a:buChar char="•"/>
            </a:pPr>
            <a:r>
              <a:rPr lang="en-US" dirty="0"/>
              <a:t>M</a:t>
            </a:r>
            <a:r>
              <a:rPr lang="en-US" dirty="0" smtClean="0"/>
              <a:t>ore </a:t>
            </a:r>
            <a:r>
              <a:rPr lang="en-US" dirty="0" smtClean="0"/>
              <a:t>light absorbed</a:t>
            </a:r>
            <a:endParaRPr lang="en-US" dirty="0" smtClean="0"/>
          </a:p>
          <a:p>
            <a:pPr marL="169863" indent="-169863">
              <a:buFont typeface="Arial" panose="020B0604020202020204" pitchFamily="34" charset="0"/>
              <a:buChar char="•"/>
            </a:pPr>
            <a:r>
              <a:rPr lang="en-US" dirty="0" smtClean="0"/>
              <a:t>More surface area</a:t>
            </a:r>
          </a:p>
          <a:p>
            <a:pPr marL="169863" indent="-169863">
              <a:buFont typeface="Arial" panose="020B0604020202020204" pitchFamily="34" charset="0"/>
              <a:buChar char="•"/>
            </a:pPr>
            <a:r>
              <a:rPr lang="en-US" dirty="0" smtClean="0"/>
              <a:t>Light concentration near the surface</a:t>
            </a:r>
            <a:endParaRPr lang="en-US" dirty="0"/>
          </a:p>
        </p:txBody>
      </p:sp>
      <p:sp>
        <p:nvSpPr>
          <p:cNvPr id="7" name="TextBox 6"/>
          <p:cNvSpPr txBox="1"/>
          <p:nvPr/>
        </p:nvSpPr>
        <p:spPr>
          <a:xfrm>
            <a:off x="8139339" y="3448859"/>
            <a:ext cx="3871702" cy="1477328"/>
          </a:xfrm>
          <a:prstGeom prst="rect">
            <a:avLst/>
          </a:prstGeom>
          <a:noFill/>
        </p:spPr>
        <p:txBody>
          <a:bodyPr wrap="square" rtlCol="0">
            <a:spAutoFit/>
          </a:bodyPr>
          <a:lstStyle/>
          <a:p>
            <a:r>
              <a:rPr lang="en-US" dirty="0" smtClean="0"/>
              <a:t>Lifetime could increase because:</a:t>
            </a:r>
          </a:p>
          <a:p>
            <a:pPr marL="169863" indent="-169863">
              <a:buFont typeface="Arial" panose="020B0604020202020204" pitchFamily="34" charset="0"/>
              <a:buChar char="•"/>
            </a:pPr>
            <a:r>
              <a:rPr lang="en-US" dirty="0" smtClean="0"/>
              <a:t>Less reflectivity, less scattered light</a:t>
            </a:r>
          </a:p>
          <a:p>
            <a:pPr marL="169863" indent="-169863">
              <a:buFont typeface="Arial" panose="020B0604020202020204" pitchFamily="34" charset="0"/>
              <a:buChar char="•"/>
            </a:pPr>
            <a:r>
              <a:rPr lang="en-US" dirty="0" smtClean="0"/>
              <a:t>More QE means less light required</a:t>
            </a:r>
          </a:p>
          <a:p>
            <a:pPr marL="169863" indent="-169863">
              <a:buFont typeface="Arial" panose="020B0604020202020204" pitchFamily="34" charset="0"/>
              <a:buChar char="•"/>
            </a:pPr>
            <a:r>
              <a:rPr lang="en-US" dirty="0" smtClean="0"/>
              <a:t>Electrons emitted from edge of pillars less sensitive to ion </a:t>
            </a:r>
            <a:r>
              <a:rPr lang="en-US" dirty="0" smtClean="0"/>
              <a:t>bombardment?</a:t>
            </a:r>
            <a:endParaRPr lang="en-US" dirty="0"/>
          </a:p>
        </p:txBody>
      </p:sp>
    </p:spTree>
    <p:extLst>
      <p:ext uri="{BB962C8B-B14F-4D97-AF65-F5344CB8AC3E}">
        <p14:creationId xmlns:p14="http://schemas.microsoft.com/office/powerpoint/2010/main" val="3941759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How to set the dimensions of the structure?</a:t>
            </a:r>
            <a:endParaRPr lang="en-US" sz="3200" b="0"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5" name="Content Placeholder 4"/>
          <p:cNvPicPr>
            <a:picLocks noGrp="1" noChangeAspect="1"/>
          </p:cNvPicPr>
          <p:nvPr>
            <p:ph idx="1"/>
          </p:nvPr>
        </p:nvPicPr>
        <p:blipFill>
          <a:blip r:embed="rId2"/>
          <a:stretch>
            <a:fillRect/>
          </a:stretch>
        </p:blipFill>
        <p:spPr>
          <a:xfrm>
            <a:off x="800553" y="974727"/>
            <a:ext cx="6566966" cy="5381625"/>
          </a:xfrm>
          <a:prstGeom prst="rect">
            <a:avLst/>
          </a:prstGeom>
        </p:spPr>
      </p:pic>
      <p:sp>
        <p:nvSpPr>
          <p:cNvPr id="3" name="Rectangle 2"/>
          <p:cNvSpPr/>
          <p:nvPr/>
        </p:nvSpPr>
        <p:spPr>
          <a:xfrm>
            <a:off x="7732362" y="1318735"/>
            <a:ext cx="3817883" cy="3416320"/>
          </a:xfrm>
          <a:prstGeom prst="rect">
            <a:avLst/>
          </a:prstGeom>
        </p:spPr>
        <p:txBody>
          <a:bodyPr wrap="square">
            <a:spAutoFit/>
          </a:bodyPr>
          <a:lstStyle/>
          <a:p>
            <a:r>
              <a:rPr lang="en-US" dirty="0">
                <a:ea typeface="SimSun" panose="02010600030101010101" pitchFamily="2" charset="-122"/>
              </a:rPr>
              <a:t>finite-difference time-domain (FDTD) analysis </a:t>
            </a:r>
            <a:r>
              <a:rPr lang="en-US" dirty="0" smtClean="0">
                <a:ea typeface="SimSun" panose="02010600030101010101" pitchFamily="2" charset="-122"/>
              </a:rPr>
              <a:t>used to </a:t>
            </a:r>
            <a:r>
              <a:rPr lang="en-US" dirty="0">
                <a:ea typeface="SimSun" panose="02010600030101010101" pitchFamily="2" charset="-122"/>
              </a:rPr>
              <a:t>model the light absorption spectrum, </a:t>
            </a:r>
            <a:r>
              <a:rPr lang="en-US" i="1" dirty="0" err="1">
                <a:ea typeface="SimSun" panose="02010600030101010101" pitchFamily="2" charset="-122"/>
              </a:rPr>
              <a:t>η</a:t>
            </a:r>
            <a:r>
              <a:rPr lang="en-US" i="1" baseline="-25000" dirty="0" err="1">
                <a:ea typeface="SimSun" panose="02010600030101010101" pitchFamily="2" charset="-122"/>
              </a:rPr>
              <a:t>a</a:t>
            </a:r>
            <a:r>
              <a:rPr lang="en-US" dirty="0">
                <a:ea typeface="SimSun" panose="02010600030101010101" pitchFamily="2" charset="-122"/>
              </a:rPr>
              <a:t>, and light concentration factor, </a:t>
            </a:r>
            <a:r>
              <a:rPr lang="en-US" i="1" dirty="0" smtClean="0">
                <a:ea typeface="SimSun" panose="02010600030101010101" pitchFamily="2" charset="-122"/>
              </a:rPr>
              <a:t>C</a:t>
            </a:r>
          </a:p>
          <a:p>
            <a:endParaRPr lang="en-US" i="1" dirty="0">
              <a:ea typeface="SimSun" panose="02010600030101010101" pitchFamily="2" charset="-122"/>
            </a:endParaRPr>
          </a:p>
          <a:p>
            <a:r>
              <a:rPr lang="en-US" dirty="0" smtClean="0">
                <a:ea typeface="SimSun" panose="02010600030101010101" pitchFamily="2" charset="-122"/>
              </a:rPr>
              <a:t>Pillar height, diameter, and period can be adjusted to excite different resonant modes at specific wavelengths, and to move the light concentration to specific areas of the NPA (i.e., to the pillars </a:t>
            </a:r>
            <a:r>
              <a:rPr lang="en-US" dirty="0" err="1" smtClean="0">
                <a:ea typeface="SimSun" panose="02010600030101010101" pitchFamily="2" charset="-122"/>
              </a:rPr>
              <a:t>instaed</a:t>
            </a:r>
            <a:r>
              <a:rPr lang="en-US" dirty="0" smtClean="0">
                <a:ea typeface="SimSun" panose="02010600030101010101" pitchFamily="2" charset="-122"/>
              </a:rPr>
              <a:t> of the substrate)</a:t>
            </a:r>
            <a:endParaRPr lang="en-US" dirty="0"/>
          </a:p>
        </p:txBody>
      </p:sp>
    </p:spTree>
    <p:extLst>
      <p:ext uri="{BB962C8B-B14F-4D97-AF65-F5344CB8AC3E}">
        <p14:creationId xmlns:p14="http://schemas.microsoft.com/office/powerpoint/2010/main" val="1662630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Results: Reflectivity</a:t>
            </a:r>
            <a:endParaRPr lang="en-US" sz="3200" b="0"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4" name="Content Placeholder 3"/>
          <p:cNvPicPr>
            <a:picLocks noGrp="1" noChangeAspect="1"/>
          </p:cNvPicPr>
          <p:nvPr>
            <p:ph idx="1"/>
          </p:nvPr>
        </p:nvPicPr>
        <p:blipFill>
          <a:blip r:embed="rId2"/>
          <a:stretch>
            <a:fillRect/>
          </a:stretch>
        </p:blipFill>
        <p:spPr>
          <a:xfrm>
            <a:off x="537106" y="1274655"/>
            <a:ext cx="7620000" cy="3076575"/>
          </a:xfrm>
          <a:prstGeom prst="rect">
            <a:avLst/>
          </a:prstGeom>
        </p:spPr>
      </p:pic>
      <p:sp>
        <p:nvSpPr>
          <p:cNvPr id="3" name="TextBox 2"/>
          <p:cNvSpPr txBox="1"/>
          <p:nvPr/>
        </p:nvSpPr>
        <p:spPr>
          <a:xfrm>
            <a:off x="8349106" y="1522118"/>
            <a:ext cx="3266187" cy="1200329"/>
          </a:xfrm>
          <a:prstGeom prst="rect">
            <a:avLst/>
          </a:prstGeom>
          <a:noFill/>
        </p:spPr>
        <p:txBody>
          <a:bodyPr wrap="square" rtlCol="0">
            <a:spAutoFit/>
          </a:bodyPr>
          <a:lstStyle/>
          <a:p>
            <a:r>
              <a:rPr lang="en-US" dirty="0" smtClean="0"/>
              <a:t>Three </a:t>
            </a:r>
            <a:r>
              <a:rPr lang="en-US" dirty="0" err="1" smtClean="0"/>
              <a:t>nano</a:t>
            </a:r>
            <a:r>
              <a:rPr lang="en-US" dirty="0" smtClean="0"/>
              <a:t>-pillar test samples, and one flat bulk GaAs wafer used for comparison, were evaluated</a:t>
            </a:r>
            <a:endParaRPr lang="en-US" dirty="0"/>
          </a:p>
        </p:txBody>
      </p:sp>
      <p:sp>
        <p:nvSpPr>
          <p:cNvPr id="5" name="Right Brace 4"/>
          <p:cNvSpPr/>
          <p:nvPr/>
        </p:nvSpPr>
        <p:spPr>
          <a:xfrm>
            <a:off x="8012624" y="1604075"/>
            <a:ext cx="144482" cy="75941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3249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QE Enhancement</a:t>
            </a:r>
            <a:endParaRPr lang="en-US" sz="3200" b="0"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5" name="Content Placeholder 4"/>
          <p:cNvPicPr>
            <a:picLocks noGrp="1" noChangeAspect="1"/>
          </p:cNvPicPr>
          <p:nvPr>
            <p:ph idx="1"/>
          </p:nvPr>
        </p:nvPicPr>
        <p:blipFill>
          <a:blip r:embed="rId2"/>
          <a:stretch>
            <a:fillRect/>
          </a:stretch>
        </p:blipFill>
        <p:spPr>
          <a:xfrm>
            <a:off x="1137998" y="1507683"/>
            <a:ext cx="5073058" cy="4069015"/>
          </a:xfrm>
          <a:prstGeom prst="rect">
            <a:avLst/>
          </a:prstGeom>
        </p:spPr>
      </p:pic>
      <p:sp>
        <p:nvSpPr>
          <p:cNvPr id="3" name="TextBox 2"/>
          <p:cNvSpPr txBox="1"/>
          <p:nvPr/>
        </p:nvSpPr>
        <p:spPr>
          <a:xfrm>
            <a:off x="6966488" y="1453361"/>
            <a:ext cx="3961854" cy="1200329"/>
          </a:xfrm>
          <a:prstGeom prst="rect">
            <a:avLst/>
          </a:prstGeom>
          <a:noFill/>
        </p:spPr>
        <p:txBody>
          <a:bodyPr wrap="none" rtlCol="0">
            <a:spAutoFit/>
          </a:bodyPr>
          <a:lstStyle/>
          <a:p>
            <a:r>
              <a:rPr lang="en-US" i="1" dirty="0" smtClean="0"/>
              <a:t>QE</a:t>
            </a:r>
            <a:r>
              <a:rPr lang="en-US" dirty="0" smtClean="0"/>
              <a:t> can increase because:</a:t>
            </a:r>
          </a:p>
          <a:p>
            <a:pPr marL="169863" indent="-169863">
              <a:buFont typeface="Arial" panose="020B0604020202020204" pitchFamily="34" charset="0"/>
              <a:buChar char="•"/>
            </a:pPr>
            <a:r>
              <a:rPr lang="en-US" dirty="0"/>
              <a:t>More absorption of incident laser light</a:t>
            </a:r>
          </a:p>
          <a:p>
            <a:pPr marL="169863" indent="-169863">
              <a:buFont typeface="Arial" panose="020B0604020202020204" pitchFamily="34" charset="0"/>
              <a:buChar char="•"/>
            </a:pPr>
            <a:r>
              <a:rPr lang="en-US" dirty="0" smtClean="0"/>
              <a:t>More surface area</a:t>
            </a:r>
          </a:p>
          <a:p>
            <a:pPr marL="169863" indent="-169863">
              <a:buFont typeface="Arial" panose="020B0604020202020204" pitchFamily="34" charset="0"/>
              <a:buChar char="•"/>
            </a:pPr>
            <a:r>
              <a:rPr lang="en-US" dirty="0" smtClean="0"/>
              <a:t>Light concentration near the surface</a:t>
            </a:r>
            <a:endParaRPr lang="en-US" dirty="0"/>
          </a:p>
        </p:txBody>
      </p:sp>
      <p:sp>
        <p:nvSpPr>
          <p:cNvPr id="8" name="TextBox 7"/>
          <p:cNvSpPr txBox="1"/>
          <p:nvPr/>
        </p:nvSpPr>
        <p:spPr>
          <a:xfrm>
            <a:off x="6966487" y="3527588"/>
            <a:ext cx="4052807" cy="1754326"/>
          </a:xfrm>
          <a:prstGeom prst="rect">
            <a:avLst/>
          </a:prstGeom>
          <a:noFill/>
        </p:spPr>
        <p:txBody>
          <a:bodyPr wrap="square" rtlCol="0">
            <a:spAutoFit/>
          </a:bodyPr>
          <a:lstStyle/>
          <a:p>
            <a:r>
              <a:rPr lang="en-US" dirty="0" smtClean="0"/>
              <a:t>Experimental Results:</a:t>
            </a:r>
          </a:p>
          <a:p>
            <a:pPr marL="169863" indent="-169863">
              <a:buFont typeface="Arial" panose="020B0604020202020204" pitchFamily="34" charset="0"/>
              <a:buChar char="•"/>
            </a:pPr>
            <a:r>
              <a:rPr lang="en-US" dirty="0" smtClean="0"/>
              <a:t>Compared </a:t>
            </a:r>
            <a:r>
              <a:rPr lang="en-US" dirty="0" smtClean="0"/>
              <a:t>to </a:t>
            </a:r>
            <a:r>
              <a:rPr lang="en-US" dirty="0" smtClean="0"/>
              <a:t>the flat </a:t>
            </a:r>
            <a:r>
              <a:rPr lang="en-US" dirty="0" smtClean="0"/>
              <a:t>wafer evaluated during </a:t>
            </a:r>
            <a:r>
              <a:rPr lang="en-US" dirty="0" err="1" smtClean="0"/>
              <a:t>nano</a:t>
            </a:r>
            <a:r>
              <a:rPr lang="en-US" dirty="0" smtClean="0"/>
              <a:t>-pillar trials: </a:t>
            </a:r>
            <a:r>
              <a:rPr lang="en-US" altLang="zh-CN" i="1" dirty="0"/>
              <a:t>QE</a:t>
            </a:r>
            <a:r>
              <a:rPr lang="en-US" altLang="zh-CN" dirty="0"/>
              <a:t> was enhanced by  factors of </a:t>
            </a:r>
            <a:r>
              <a:rPr lang="en-US" altLang="zh-CN" dirty="0" smtClean="0"/>
              <a:t>3.5</a:t>
            </a:r>
            <a:r>
              <a:rPr lang="en-US" altLang="zh-CN" dirty="0"/>
              <a:t>, 3 and 1.8</a:t>
            </a:r>
            <a:endParaRPr lang="en-US" dirty="0" smtClean="0"/>
          </a:p>
          <a:p>
            <a:pPr marL="169863" indent="-169863">
              <a:buFont typeface="Arial" panose="020B0604020202020204" pitchFamily="34" charset="0"/>
              <a:buChar char="•"/>
            </a:pPr>
            <a:r>
              <a:rPr lang="en-US" dirty="0"/>
              <a:t>Compared to best flat wafer evaluated by Wei </a:t>
            </a:r>
            <a:r>
              <a:rPr lang="en-US" dirty="0" err="1" smtClean="0"/>
              <a:t>Lui</a:t>
            </a:r>
            <a:r>
              <a:rPr lang="en-US" dirty="0" smtClean="0"/>
              <a:t>, </a:t>
            </a:r>
            <a:r>
              <a:rPr lang="en-US" i="1" dirty="0" smtClean="0"/>
              <a:t>QE</a:t>
            </a:r>
            <a:r>
              <a:rPr lang="en-US" dirty="0" smtClean="0"/>
              <a:t> was enhanced by ~ 1.35</a:t>
            </a:r>
            <a:endParaRPr lang="en-US" dirty="0"/>
          </a:p>
        </p:txBody>
      </p:sp>
    </p:spTree>
    <p:extLst>
      <p:ext uri="{BB962C8B-B14F-4D97-AF65-F5344CB8AC3E}">
        <p14:creationId xmlns:p14="http://schemas.microsoft.com/office/powerpoint/2010/main" val="548787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Model setup</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8" name="图片 14"/>
          <p:cNvPicPr/>
          <p:nvPr/>
        </p:nvPicPr>
        <p:blipFill>
          <a:blip r:embed="rId2">
            <a:extLst>
              <a:ext uri="{28A0092B-C50C-407E-A947-70E740481C1C}">
                <a14:useLocalDpi xmlns:a14="http://schemas.microsoft.com/office/drawing/2010/main" val="0"/>
              </a:ext>
            </a:extLst>
          </a:blip>
          <a:srcRect/>
          <a:stretch>
            <a:fillRect/>
          </a:stretch>
        </p:blipFill>
        <p:spPr bwMode="auto">
          <a:xfrm>
            <a:off x="882350" y="942770"/>
            <a:ext cx="5284020" cy="4492428"/>
          </a:xfrm>
          <a:prstGeom prst="rect">
            <a:avLst/>
          </a:prstGeom>
          <a:noFill/>
          <a:ln>
            <a:noFill/>
          </a:ln>
        </p:spPr>
      </p:pic>
      <p:pic>
        <p:nvPicPr>
          <p:cNvPr id="9" name="图片 27" descr="F:\Research\文章撰写\Mie resonance\Paper-Photocathode\papers\Figures\figures\fig6b.tif"/>
          <p:cNvPicPr/>
          <p:nvPr/>
        </p:nvPicPr>
        <p:blipFill>
          <a:blip r:embed="rId3">
            <a:extLst>
              <a:ext uri="{28A0092B-C50C-407E-A947-70E740481C1C}">
                <a14:useLocalDpi xmlns:a14="http://schemas.microsoft.com/office/drawing/2010/main" val="0"/>
              </a:ext>
            </a:extLst>
          </a:blip>
          <a:srcRect/>
          <a:stretch>
            <a:fillRect/>
          </a:stretch>
        </p:blipFill>
        <p:spPr bwMode="auto">
          <a:xfrm>
            <a:off x="6899526" y="1326042"/>
            <a:ext cx="4569136" cy="3479468"/>
          </a:xfrm>
          <a:prstGeom prst="rect">
            <a:avLst/>
          </a:prstGeom>
          <a:noFill/>
          <a:ln>
            <a:noFill/>
          </a:ln>
        </p:spPr>
      </p:pic>
      <p:sp>
        <p:nvSpPr>
          <p:cNvPr id="3" name="Rectangle 2"/>
          <p:cNvSpPr/>
          <p:nvPr/>
        </p:nvSpPr>
        <p:spPr>
          <a:xfrm>
            <a:off x="1037304" y="5712197"/>
            <a:ext cx="4359536" cy="369332"/>
          </a:xfrm>
          <a:prstGeom prst="rect">
            <a:avLst/>
          </a:prstGeom>
        </p:spPr>
        <p:txBody>
          <a:bodyPr wrap="square">
            <a:spAutoFit/>
          </a:bodyPr>
          <a:lstStyle/>
          <a:p>
            <a:r>
              <a:rPr lang="en-US" b="1" i="1" dirty="0" smtClean="0"/>
              <a:t>a</a:t>
            </a:r>
            <a:r>
              <a:rPr lang="en-US" b="1" i="1" dirty="0"/>
              <a:t>,</a:t>
            </a:r>
            <a:r>
              <a:rPr lang="en-US" i="1" dirty="0"/>
              <a:t> Cross-section of the FDTD </a:t>
            </a:r>
            <a:r>
              <a:rPr lang="en-US" i="1" dirty="0" smtClean="0"/>
              <a:t>setup.</a:t>
            </a:r>
          </a:p>
        </p:txBody>
      </p:sp>
      <p:sp>
        <p:nvSpPr>
          <p:cNvPr id="10" name="Rectangle 9"/>
          <p:cNvSpPr/>
          <p:nvPr/>
        </p:nvSpPr>
        <p:spPr>
          <a:xfrm>
            <a:off x="7134742" y="5435198"/>
            <a:ext cx="4562987" cy="646331"/>
          </a:xfrm>
          <a:prstGeom prst="rect">
            <a:avLst/>
          </a:prstGeom>
        </p:spPr>
        <p:txBody>
          <a:bodyPr wrap="square">
            <a:spAutoFit/>
          </a:bodyPr>
          <a:lstStyle/>
          <a:p>
            <a:r>
              <a:rPr lang="en-US" b="1" i="1" dirty="0" smtClean="0"/>
              <a:t>b</a:t>
            </a:r>
            <a:r>
              <a:rPr lang="en-US" b="1" i="1" dirty="0"/>
              <a:t>,</a:t>
            </a:r>
            <a:r>
              <a:rPr lang="en-US" i="1" dirty="0"/>
              <a:t> TCAD setup for analyzing the photoelectric properties of the </a:t>
            </a:r>
            <a:r>
              <a:rPr lang="en-US" i="1" dirty="0" err="1"/>
              <a:t>GaAs</a:t>
            </a:r>
            <a:r>
              <a:rPr lang="en-US" i="1" dirty="0"/>
              <a:t> NPA photocathode</a:t>
            </a:r>
            <a:r>
              <a:rPr lang="en-US" dirty="0"/>
              <a:t> </a:t>
            </a:r>
          </a:p>
        </p:txBody>
      </p:sp>
    </p:spTree>
    <p:extLst>
      <p:ext uri="{BB962C8B-B14F-4D97-AF65-F5344CB8AC3E}">
        <p14:creationId xmlns:p14="http://schemas.microsoft.com/office/powerpoint/2010/main" val="2871438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Where do the electrons comes from?</a:t>
            </a:r>
            <a:endParaRPr lang="en-US" sz="3200" b="0"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4" name="Content Placeholder 3"/>
          <p:cNvPicPr>
            <a:picLocks noGrp="1" noChangeAspect="1"/>
          </p:cNvPicPr>
          <p:nvPr>
            <p:ph idx="1"/>
          </p:nvPr>
        </p:nvPicPr>
        <p:blipFill>
          <a:blip r:embed="rId2"/>
          <a:stretch>
            <a:fillRect/>
          </a:stretch>
        </p:blipFill>
        <p:spPr>
          <a:xfrm>
            <a:off x="1517508" y="974727"/>
            <a:ext cx="6548211" cy="5381625"/>
          </a:xfrm>
          <a:prstGeom prst="rect">
            <a:avLst/>
          </a:prstGeom>
        </p:spPr>
      </p:pic>
    </p:spTree>
    <p:extLst>
      <p:ext uri="{BB962C8B-B14F-4D97-AF65-F5344CB8AC3E}">
        <p14:creationId xmlns:p14="http://schemas.microsoft.com/office/powerpoint/2010/main" val="754342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NPA cathode fabrication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15" name="图片 9" descr="F:\Research\文章撰写\Mie resonance\Paper-Photocathode\papers\Figures\figures\fig6.tif"/>
          <p:cNvPicPr/>
          <p:nvPr/>
        </p:nvPicPr>
        <p:blipFill>
          <a:blip r:embed="rId2">
            <a:extLst>
              <a:ext uri="{28A0092B-C50C-407E-A947-70E740481C1C}">
                <a14:useLocalDpi xmlns:a14="http://schemas.microsoft.com/office/drawing/2010/main" val="0"/>
              </a:ext>
            </a:extLst>
          </a:blip>
          <a:srcRect/>
          <a:stretch>
            <a:fillRect/>
          </a:stretch>
        </p:blipFill>
        <p:spPr bwMode="auto">
          <a:xfrm>
            <a:off x="1810476" y="1080798"/>
            <a:ext cx="8768647" cy="4877100"/>
          </a:xfrm>
          <a:prstGeom prst="rect">
            <a:avLst/>
          </a:prstGeom>
          <a:noFill/>
          <a:ln>
            <a:noFill/>
          </a:ln>
        </p:spPr>
      </p:pic>
    </p:spTree>
    <p:extLst>
      <p:ext uri="{BB962C8B-B14F-4D97-AF65-F5344CB8AC3E}">
        <p14:creationId xmlns:p14="http://schemas.microsoft.com/office/powerpoint/2010/main" val="1910083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10527"/>
          </a:xfrm>
        </p:spPr>
        <p:txBody>
          <a:bodyPr>
            <a:normAutofit fontScale="90000"/>
          </a:bodyPr>
          <a:lstStyle/>
          <a:p>
            <a:r>
              <a:rPr lang="en-US" sz="3600" b="0" dirty="0">
                <a:latin typeface="Minion Pro"/>
              </a:rPr>
              <a:t>Ion Bombardment</a:t>
            </a:r>
          </a:p>
        </p:txBody>
      </p:sp>
      <p:pic>
        <p:nvPicPr>
          <p:cNvPr id="4"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31552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1676400" y="123826"/>
            <a:ext cx="8839200" cy="56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200" b="0" dirty="0">
                <a:latin typeface="Minion Pro"/>
              </a:rPr>
              <a:t>Ions Bombarding the Electrostatic Center</a:t>
            </a:r>
          </a:p>
        </p:txBody>
      </p:sp>
      <p:sp>
        <p:nvSpPr>
          <p:cNvPr id="57350" name="Text Box 6"/>
          <p:cNvSpPr txBox="1">
            <a:spLocks noChangeArrowheads="1"/>
          </p:cNvSpPr>
          <p:nvPr/>
        </p:nvSpPr>
        <p:spPr bwMode="auto">
          <a:xfrm>
            <a:off x="3200400" y="990601"/>
            <a:ext cx="5867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dirty="0">
                <a:latin typeface="Century Gothic" panose="020B0502020202020204" pitchFamily="34" charset="0"/>
              </a:rPr>
              <a:t>Ionized gas focused at electrostatic center</a:t>
            </a:r>
          </a:p>
        </p:txBody>
      </p:sp>
      <p:sp>
        <p:nvSpPr>
          <p:cNvPr id="57351" name="Rectangle 7"/>
          <p:cNvSpPr>
            <a:spLocks noChangeArrowheads="1"/>
          </p:cNvSpPr>
          <p:nvPr/>
        </p:nvSpPr>
        <p:spPr bwMode="auto">
          <a:xfrm>
            <a:off x="3398838" y="5638800"/>
            <a:ext cx="9906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2" name="Line 8"/>
          <p:cNvSpPr>
            <a:spLocks noChangeShapeType="1"/>
          </p:cNvSpPr>
          <p:nvPr/>
        </p:nvSpPr>
        <p:spPr bwMode="auto">
          <a:xfrm>
            <a:off x="3322638" y="2667000"/>
            <a:ext cx="304800" cy="297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Line 9"/>
          <p:cNvSpPr>
            <a:spLocks noChangeShapeType="1"/>
          </p:cNvSpPr>
          <p:nvPr/>
        </p:nvSpPr>
        <p:spPr bwMode="auto">
          <a:xfrm flipH="1">
            <a:off x="4160838" y="2667000"/>
            <a:ext cx="304800" cy="297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Line 10"/>
          <p:cNvSpPr>
            <a:spLocks noChangeShapeType="1"/>
          </p:cNvSpPr>
          <p:nvPr/>
        </p:nvSpPr>
        <p:spPr bwMode="auto">
          <a:xfrm flipH="1">
            <a:off x="3627438" y="2590800"/>
            <a:ext cx="76200" cy="304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Line 11"/>
          <p:cNvSpPr>
            <a:spLocks noChangeShapeType="1"/>
          </p:cNvSpPr>
          <p:nvPr/>
        </p:nvSpPr>
        <p:spPr bwMode="auto">
          <a:xfrm>
            <a:off x="4084638" y="2590800"/>
            <a:ext cx="76200" cy="304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6" name="AutoShape 12"/>
          <p:cNvSpPr>
            <a:spLocks noChangeArrowheads="1"/>
          </p:cNvSpPr>
          <p:nvPr/>
        </p:nvSpPr>
        <p:spPr bwMode="auto">
          <a:xfrm>
            <a:off x="3703638" y="3505200"/>
            <a:ext cx="381000" cy="2133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57" name="Group 13"/>
          <p:cNvGrpSpPr>
            <a:grpSpLocks/>
          </p:cNvGrpSpPr>
          <p:nvPr/>
        </p:nvGrpSpPr>
        <p:grpSpPr bwMode="auto">
          <a:xfrm>
            <a:off x="2484439" y="3429000"/>
            <a:ext cx="601663" cy="304800"/>
            <a:chOff x="576" y="1872"/>
            <a:chExt cx="379" cy="192"/>
          </a:xfrm>
          <a:solidFill>
            <a:schemeClr val="accent3">
              <a:lumMod val="60000"/>
              <a:lumOff val="40000"/>
            </a:schemeClr>
          </a:solidFill>
        </p:grpSpPr>
        <p:sp>
          <p:nvSpPr>
            <p:cNvPr id="57358" name="Rectangle 14"/>
            <p:cNvSpPr>
              <a:spLocks noChangeArrowheads="1"/>
            </p:cNvSpPr>
            <p:nvPr/>
          </p:nvSpPr>
          <p:spPr bwMode="auto">
            <a:xfrm>
              <a:off x="576" y="1872"/>
              <a:ext cx="240" cy="1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59" name="Group 15"/>
            <p:cNvGrpSpPr>
              <a:grpSpLocks/>
            </p:cNvGrpSpPr>
            <p:nvPr/>
          </p:nvGrpSpPr>
          <p:grpSpPr bwMode="auto">
            <a:xfrm>
              <a:off x="576" y="1872"/>
              <a:ext cx="379" cy="192"/>
              <a:chOff x="576" y="1584"/>
              <a:chExt cx="379" cy="192"/>
            </a:xfrm>
            <a:grpFill/>
          </p:grpSpPr>
          <p:sp>
            <p:nvSpPr>
              <p:cNvPr id="57360" name="Arc 16"/>
              <p:cNvSpPr>
                <a:spLocks/>
              </p:cNvSpPr>
              <p:nvPr/>
            </p:nvSpPr>
            <p:spPr bwMode="auto">
              <a:xfrm>
                <a:off x="811" y="1584"/>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1" name="Arc 17"/>
              <p:cNvSpPr>
                <a:spLocks/>
              </p:cNvSpPr>
              <p:nvPr/>
            </p:nvSpPr>
            <p:spPr bwMode="auto">
              <a:xfrm flipV="1">
                <a:off x="811" y="1680"/>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2" name="Line 18"/>
              <p:cNvSpPr>
                <a:spLocks noChangeShapeType="1"/>
              </p:cNvSpPr>
              <p:nvPr/>
            </p:nvSpPr>
            <p:spPr bwMode="auto">
              <a:xfrm flipH="1">
                <a:off x="576" y="1584"/>
                <a:ext cx="240"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3" name="Line 19"/>
              <p:cNvSpPr>
                <a:spLocks noChangeShapeType="1"/>
              </p:cNvSpPr>
              <p:nvPr/>
            </p:nvSpPr>
            <p:spPr bwMode="auto">
              <a:xfrm flipH="1">
                <a:off x="576" y="1776"/>
                <a:ext cx="240"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7364" name="AutoShape 20"/>
          <p:cNvSpPr>
            <a:spLocks noChangeArrowheads="1"/>
          </p:cNvSpPr>
          <p:nvPr/>
        </p:nvSpPr>
        <p:spPr bwMode="auto">
          <a:xfrm>
            <a:off x="2484438" y="4953000"/>
            <a:ext cx="1066800" cy="762000"/>
          </a:xfrm>
          <a:prstGeom prst="rtTriangle">
            <a:avLst/>
          </a:prstGeom>
          <a:solidFill>
            <a:schemeClr val="accent3">
              <a:lumMod val="60000"/>
              <a:lumOff val="40000"/>
            </a:schemeClr>
          </a:solidFill>
          <a:ln w="9525">
            <a:solidFill>
              <a:schemeClr val="tx1"/>
            </a:solidFill>
            <a:miter lim="800000"/>
            <a:headEnd/>
            <a:tailEnd/>
          </a:ln>
          <a:effectLst/>
          <a:extLst/>
        </p:spPr>
        <p:txBody>
          <a:bodyPr wrap="none" anchor="ctr"/>
          <a:lstStyle/>
          <a:p>
            <a:endParaRPr lang="en-US"/>
          </a:p>
        </p:txBody>
      </p:sp>
      <p:sp>
        <p:nvSpPr>
          <p:cNvPr id="57365" name="AutoShape 21"/>
          <p:cNvSpPr>
            <a:spLocks noChangeArrowheads="1"/>
          </p:cNvSpPr>
          <p:nvPr/>
        </p:nvSpPr>
        <p:spPr bwMode="auto">
          <a:xfrm flipH="1">
            <a:off x="4237038" y="4953000"/>
            <a:ext cx="1066800" cy="762000"/>
          </a:xfrm>
          <a:prstGeom prst="rtTriangle">
            <a:avLst/>
          </a:prstGeom>
          <a:solidFill>
            <a:schemeClr val="accent3">
              <a:lumMod val="60000"/>
              <a:lumOff val="40000"/>
            </a:schemeClr>
          </a:solidFill>
          <a:ln w="9525">
            <a:solidFill>
              <a:schemeClr val="tx1"/>
            </a:solidFill>
            <a:miter lim="800000"/>
            <a:headEnd/>
            <a:tailEnd/>
          </a:ln>
          <a:effectLst/>
          <a:extLst/>
        </p:spPr>
        <p:txBody>
          <a:bodyPr wrap="none" anchor="ctr"/>
          <a:lstStyle/>
          <a:p>
            <a:endParaRPr lang="en-US"/>
          </a:p>
        </p:txBody>
      </p:sp>
      <p:sp>
        <p:nvSpPr>
          <p:cNvPr id="57366" name="Rectangle 22"/>
          <p:cNvSpPr>
            <a:spLocks noChangeArrowheads="1"/>
          </p:cNvSpPr>
          <p:nvPr/>
        </p:nvSpPr>
        <p:spPr bwMode="auto">
          <a:xfrm>
            <a:off x="3398838" y="5638800"/>
            <a:ext cx="9906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67" name="Group 23"/>
          <p:cNvGrpSpPr>
            <a:grpSpLocks/>
          </p:cNvGrpSpPr>
          <p:nvPr/>
        </p:nvGrpSpPr>
        <p:grpSpPr bwMode="auto">
          <a:xfrm>
            <a:off x="4694238" y="3429000"/>
            <a:ext cx="609600" cy="304800"/>
            <a:chOff x="576" y="1632"/>
            <a:chExt cx="384" cy="192"/>
          </a:xfrm>
          <a:solidFill>
            <a:schemeClr val="accent3">
              <a:lumMod val="60000"/>
              <a:lumOff val="40000"/>
            </a:schemeClr>
          </a:solidFill>
        </p:grpSpPr>
        <p:sp>
          <p:nvSpPr>
            <p:cNvPr id="57368" name="Rectangle 24"/>
            <p:cNvSpPr>
              <a:spLocks noChangeArrowheads="1"/>
            </p:cNvSpPr>
            <p:nvPr/>
          </p:nvSpPr>
          <p:spPr bwMode="auto">
            <a:xfrm flipH="1">
              <a:off x="672" y="1632"/>
              <a:ext cx="288" cy="1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69" name="Group 25"/>
            <p:cNvGrpSpPr>
              <a:grpSpLocks/>
            </p:cNvGrpSpPr>
            <p:nvPr/>
          </p:nvGrpSpPr>
          <p:grpSpPr bwMode="auto">
            <a:xfrm>
              <a:off x="576" y="1632"/>
              <a:ext cx="384" cy="192"/>
              <a:chOff x="576" y="1632"/>
              <a:chExt cx="384" cy="192"/>
            </a:xfrm>
            <a:grpFill/>
          </p:grpSpPr>
          <p:sp>
            <p:nvSpPr>
              <p:cNvPr id="57370" name="Line 26"/>
              <p:cNvSpPr>
                <a:spLocks noChangeShapeType="1"/>
              </p:cNvSpPr>
              <p:nvPr/>
            </p:nvSpPr>
            <p:spPr bwMode="auto">
              <a:xfrm>
                <a:off x="720" y="1632"/>
                <a:ext cx="240"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71" name="Line 27"/>
              <p:cNvSpPr>
                <a:spLocks noChangeShapeType="1"/>
              </p:cNvSpPr>
              <p:nvPr/>
            </p:nvSpPr>
            <p:spPr bwMode="auto">
              <a:xfrm>
                <a:off x="720" y="1824"/>
                <a:ext cx="240"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7372" name="Group 28"/>
              <p:cNvGrpSpPr>
                <a:grpSpLocks/>
              </p:cNvGrpSpPr>
              <p:nvPr/>
            </p:nvGrpSpPr>
            <p:grpSpPr bwMode="auto">
              <a:xfrm>
                <a:off x="576" y="1632"/>
                <a:ext cx="144" cy="192"/>
                <a:chOff x="1920" y="1872"/>
                <a:chExt cx="144" cy="192"/>
              </a:xfrm>
              <a:grpFill/>
            </p:grpSpPr>
            <p:sp>
              <p:nvSpPr>
                <p:cNvPr id="57373" name="Arc 29"/>
                <p:cNvSpPr>
                  <a:spLocks/>
                </p:cNvSpPr>
                <p:nvPr/>
              </p:nvSpPr>
              <p:spPr bwMode="auto">
                <a:xfrm flipH="1">
                  <a:off x="1920" y="1872"/>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4" name="Arc 30"/>
                <p:cNvSpPr>
                  <a:spLocks/>
                </p:cNvSpPr>
                <p:nvPr/>
              </p:nvSpPr>
              <p:spPr bwMode="auto">
                <a:xfrm flipH="1" flipV="1">
                  <a:off x="1920" y="1968"/>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57375" name="AutoShape 31"/>
          <p:cNvSpPr>
            <a:spLocks noChangeArrowheads="1"/>
          </p:cNvSpPr>
          <p:nvPr/>
        </p:nvSpPr>
        <p:spPr bwMode="auto">
          <a:xfrm>
            <a:off x="3779838" y="2057400"/>
            <a:ext cx="228600" cy="457200"/>
          </a:xfrm>
          <a:prstGeom prst="upArrow">
            <a:avLst>
              <a:gd name="adj1" fmla="val 50000"/>
              <a:gd name="adj2" fmla="val 50000"/>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76" name="Group 32"/>
          <p:cNvGrpSpPr>
            <a:grpSpLocks/>
          </p:cNvGrpSpPr>
          <p:nvPr/>
        </p:nvGrpSpPr>
        <p:grpSpPr bwMode="auto">
          <a:xfrm>
            <a:off x="4618038" y="4038600"/>
            <a:ext cx="152400" cy="152400"/>
            <a:chOff x="2064" y="2304"/>
            <a:chExt cx="96" cy="96"/>
          </a:xfrm>
        </p:grpSpPr>
        <p:sp>
          <p:nvSpPr>
            <p:cNvPr id="57377" name="Oval 33"/>
            <p:cNvSpPr>
              <a:spLocks noChangeArrowheads="1"/>
            </p:cNvSpPr>
            <p:nvPr/>
          </p:nvSpPr>
          <p:spPr bwMode="auto">
            <a:xfrm>
              <a:off x="2064"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8" name="Oval 34"/>
            <p:cNvSpPr>
              <a:spLocks noChangeArrowheads="1"/>
            </p:cNvSpPr>
            <p:nvPr/>
          </p:nvSpPr>
          <p:spPr bwMode="auto">
            <a:xfrm>
              <a:off x="2064" y="230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9" name="Oval 35"/>
            <p:cNvSpPr>
              <a:spLocks noChangeArrowheads="1"/>
            </p:cNvSpPr>
            <p:nvPr/>
          </p:nvSpPr>
          <p:spPr bwMode="auto">
            <a:xfrm>
              <a:off x="2112"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380" name="Oval 36"/>
          <p:cNvSpPr>
            <a:spLocks noChangeArrowheads="1"/>
          </p:cNvSpPr>
          <p:nvPr/>
        </p:nvSpPr>
        <p:spPr bwMode="auto">
          <a:xfrm>
            <a:off x="3246438" y="38100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1" name="Oval 37"/>
          <p:cNvSpPr>
            <a:spLocks noChangeArrowheads="1"/>
          </p:cNvSpPr>
          <p:nvPr/>
        </p:nvSpPr>
        <p:spPr bwMode="auto">
          <a:xfrm>
            <a:off x="3246438" y="44958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2" name="Oval 38"/>
          <p:cNvSpPr>
            <a:spLocks noChangeArrowheads="1"/>
          </p:cNvSpPr>
          <p:nvPr/>
        </p:nvSpPr>
        <p:spPr bwMode="auto">
          <a:xfrm>
            <a:off x="3246438" y="44196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3" name="Oval 39"/>
          <p:cNvSpPr>
            <a:spLocks noChangeArrowheads="1"/>
          </p:cNvSpPr>
          <p:nvPr/>
        </p:nvSpPr>
        <p:spPr bwMode="auto">
          <a:xfrm>
            <a:off x="3398838" y="46482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4" name="Oval 40"/>
          <p:cNvSpPr>
            <a:spLocks noChangeArrowheads="1"/>
          </p:cNvSpPr>
          <p:nvPr/>
        </p:nvSpPr>
        <p:spPr bwMode="auto">
          <a:xfrm>
            <a:off x="3398838" y="45720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5" name="Oval 41"/>
          <p:cNvSpPr>
            <a:spLocks noChangeArrowheads="1"/>
          </p:cNvSpPr>
          <p:nvPr/>
        </p:nvSpPr>
        <p:spPr bwMode="auto">
          <a:xfrm>
            <a:off x="4999038" y="44196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6" name="Oval 42"/>
          <p:cNvSpPr>
            <a:spLocks noChangeArrowheads="1"/>
          </p:cNvSpPr>
          <p:nvPr/>
        </p:nvSpPr>
        <p:spPr bwMode="auto">
          <a:xfrm>
            <a:off x="4999038" y="43434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7" name="Oval 43"/>
          <p:cNvSpPr>
            <a:spLocks noChangeArrowheads="1"/>
          </p:cNvSpPr>
          <p:nvPr/>
        </p:nvSpPr>
        <p:spPr bwMode="auto">
          <a:xfrm>
            <a:off x="4541838" y="48768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8" name="Oval 44"/>
          <p:cNvSpPr>
            <a:spLocks noChangeArrowheads="1"/>
          </p:cNvSpPr>
          <p:nvPr/>
        </p:nvSpPr>
        <p:spPr bwMode="auto">
          <a:xfrm>
            <a:off x="4313238" y="51816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9" name="Oval 45"/>
          <p:cNvSpPr>
            <a:spLocks noChangeArrowheads="1"/>
          </p:cNvSpPr>
          <p:nvPr/>
        </p:nvSpPr>
        <p:spPr bwMode="auto">
          <a:xfrm>
            <a:off x="3398838" y="50292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90" name="Group 46"/>
          <p:cNvGrpSpPr>
            <a:grpSpLocks/>
          </p:cNvGrpSpPr>
          <p:nvPr/>
        </p:nvGrpSpPr>
        <p:grpSpPr bwMode="auto">
          <a:xfrm>
            <a:off x="4389438" y="3429000"/>
            <a:ext cx="152400" cy="228600"/>
            <a:chOff x="2208" y="2448"/>
            <a:chExt cx="96" cy="144"/>
          </a:xfrm>
        </p:grpSpPr>
        <p:sp>
          <p:nvSpPr>
            <p:cNvPr id="57391" name="Oval 47"/>
            <p:cNvSpPr>
              <a:spLocks noChangeArrowheads="1"/>
            </p:cNvSpPr>
            <p:nvPr/>
          </p:nvSpPr>
          <p:spPr bwMode="auto">
            <a:xfrm>
              <a:off x="2208" y="2448"/>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2" name="Oval 48"/>
            <p:cNvSpPr>
              <a:spLocks noChangeArrowheads="1"/>
            </p:cNvSpPr>
            <p:nvPr/>
          </p:nvSpPr>
          <p:spPr bwMode="auto">
            <a:xfrm>
              <a:off x="2256" y="254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3" name="Oval 49"/>
            <p:cNvSpPr>
              <a:spLocks noChangeArrowheads="1"/>
            </p:cNvSpPr>
            <p:nvPr/>
          </p:nvSpPr>
          <p:spPr bwMode="auto">
            <a:xfrm>
              <a:off x="2256" y="2496"/>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394" name="Oval 50"/>
          <p:cNvSpPr>
            <a:spLocks noChangeArrowheads="1"/>
          </p:cNvSpPr>
          <p:nvPr/>
        </p:nvSpPr>
        <p:spPr bwMode="auto">
          <a:xfrm>
            <a:off x="2484438" y="42672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5" name="Oval 51"/>
          <p:cNvSpPr>
            <a:spLocks noChangeArrowheads="1"/>
          </p:cNvSpPr>
          <p:nvPr/>
        </p:nvSpPr>
        <p:spPr bwMode="auto">
          <a:xfrm>
            <a:off x="3856038" y="35814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6" name="Oval 52"/>
          <p:cNvSpPr>
            <a:spLocks noChangeArrowheads="1"/>
          </p:cNvSpPr>
          <p:nvPr/>
        </p:nvSpPr>
        <p:spPr bwMode="auto">
          <a:xfrm>
            <a:off x="3932238" y="35052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97" name="Group 53"/>
          <p:cNvGrpSpPr>
            <a:grpSpLocks/>
          </p:cNvGrpSpPr>
          <p:nvPr/>
        </p:nvGrpSpPr>
        <p:grpSpPr bwMode="auto">
          <a:xfrm>
            <a:off x="3932238" y="4953000"/>
            <a:ext cx="152400" cy="152400"/>
            <a:chOff x="2064" y="2304"/>
            <a:chExt cx="96" cy="96"/>
          </a:xfrm>
        </p:grpSpPr>
        <p:sp>
          <p:nvSpPr>
            <p:cNvPr id="57398" name="Oval 54"/>
            <p:cNvSpPr>
              <a:spLocks noChangeArrowheads="1"/>
            </p:cNvSpPr>
            <p:nvPr/>
          </p:nvSpPr>
          <p:spPr bwMode="auto">
            <a:xfrm>
              <a:off x="2064"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9" name="Oval 55"/>
            <p:cNvSpPr>
              <a:spLocks noChangeArrowheads="1"/>
            </p:cNvSpPr>
            <p:nvPr/>
          </p:nvSpPr>
          <p:spPr bwMode="auto">
            <a:xfrm>
              <a:off x="2064" y="230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0" name="Oval 56"/>
            <p:cNvSpPr>
              <a:spLocks noChangeArrowheads="1"/>
            </p:cNvSpPr>
            <p:nvPr/>
          </p:nvSpPr>
          <p:spPr bwMode="auto">
            <a:xfrm>
              <a:off x="2112"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01" name="Oval 57"/>
          <p:cNvSpPr>
            <a:spLocks noChangeArrowheads="1"/>
          </p:cNvSpPr>
          <p:nvPr/>
        </p:nvSpPr>
        <p:spPr bwMode="auto">
          <a:xfrm>
            <a:off x="3779838" y="4343400"/>
            <a:ext cx="76200" cy="7620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2" name="Line 58"/>
          <p:cNvSpPr>
            <a:spLocks noChangeShapeType="1"/>
          </p:cNvSpPr>
          <p:nvPr/>
        </p:nvSpPr>
        <p:spPr bwMode="auto">
          <a:xfrm>
            <a:off x="3894138" y="3657600"/>
            <a:ext cx="0" cy="198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3" name="Text Box 59"/>
          <p:cNvSpPr txBox="1">
            <a:spLocks noChangeArrowheads="1"/>
          </p:cNvSpPr>
          <p:nvPr/>
        </p:nvSpPr>
        <p:spPr bwMode="auto">
          <a:xfrm>
            <a:off x="1700744" y="5731908"/>
            <a:ext cx="11705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latin typeface="Century Gothic" panose="020B0502020202020204" pitchFamily="34" charset="0"/>
              </a:rPr>
              <a:t>cathode</a:t>
            </a:r>
          </a:p>
        </p:txBody>
      </p:sp>
      <p:sp>
        <p:nvSpPr>
          <p:cNvPr id="57404" name="Text Box 60"/>
          <p:cNvSpPr txBox="1">
            <a:spLocks noChangeArrowheads="1"/>
          </p:cNvSpPr>
          <p:nvPr/>
        </p:nvSpPr>
        <p:spPr bwMode="auto">
          <a:xfrm>
            <a:off x="2971801" y="1676401"/>
            <a:ext cx="175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Century Gothic" panose="020B0502020202020204" pitchFamily="34" charset="0"/>
              </a:rPr>
              <a:t>electrons OUT</a:t>
            </a:r>
          </a:p>
        </p:txBody>
      </p:sp>
      <p:sp>
        <p:nvSpPr>
          <p:cNvPr id="57405" name="Text Box 61"/>
          <p:cNvSpPr txBox="1">
            <a:spLocks noChangeArrowheads="1"/>
          </p:cNvSpPr>
          <p:nvPr/>
        </p:nvSpPr>
        <p:spPr bwMode="auto">
          <a:xfrm>
            <a:off x="1752601" y="3124200"/>
            <a:ext cx="942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Century Gothic" panose="020B0502020202020204" pitchFamily="34" charset="0"/>
              </a:rPr>
              <a:t>anode</a:t>
            </a:r>
          </a:p>
        </p:txBody>
      </p:sp>
      <p:sp>
        <p:nvSpPr>
          <p:cNvPr id="57406" name="Text Box 62"/>
          <p:cNvSpPr txBox="1">
            <a:spLocks noChangeArrowheads="1"/>
          </p:cNvSpPr>
          <p:nvPr/>
        </p:nvSpPr>
        <p:spPr bwMode="auto">
          <a:xfrm>
            <a:off x="2286001" y="2362200"/>
            <a:ext cx="9861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Century Gothic" panose="020B0502020202020204" pitchFamily="34" charset="0"/>
              </a:rPr>
              <a:t>laser IN</a:t>
            </a:r>
          </a:p>
        </p:txBody>
      </p:sp>
      <p:sp>
        <p:nvSpPr>
          <p:cNvPr id="57407" name="Line 63"/>
          <p:cNvSpPr>
            <a:spLocks noChangeShapeType="1"/>
          </p:cNvSpPr>
          <p:nvPr/>
        </p:nvSpPr>
        <p:spPr bwMode="auto">
          <a:xfrm>
            <a:off x="3352800" y="2819400"/>
            <a:ext cx="56827" cy="6832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08" name="Line 64"/>
          <p:cNvSpPr>
            <a:spLocks noChangeShapeType="1"/>
          </p:cNvSpPr>
          <p:nvPr/>
        </p:nvSpPr>
        <p:spPr bwMode="auto">
          <a:xfrm flipH="1">
            <a:off x="4343400" y="3124200"/>
            <a:ext cx="76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7411" name="Picture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09851"/>
            <a:ext cx="42672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076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186296"/>
            <a:ext cx="11285837" cy="487490"/>
          </a:xfrm>
        </p:spPr>
        <p:txBody>
          <a:bodyPr>
            <a:noAutofit/>
          </a:bodyPr>
          <a:lstStyle/>
          <a:p>
            <a:pPr eaLnBrk="0" hangingPunct="0">
              <a:defRPr/>
            </a:pPr>
            <a:r>
              <a:rPr lang="en-US" sz="3200" b="0" kern="0" dirty="0">
                <a:latin typeface="Arial" panose="020B0604020202020204" pitchFamily="34" charset="0"/>
              </a:rPr>
              <a:t>Recent CEBAF Polarized Source Performance</a:t>
            </a:r>
          </a:p>
        </p:txBody>
      </p:sp>
      <p:pic>
        <p:nvPicPr>
          <p:cNvPr id="4" name="Content Placeholder 3"/>
          <p:cNvPicPr>
            <a:picLocks noGrp="1" noChangeAspect="1"/>
          </p:cNvPicPr>
          <p:nvPr>
            <p:ph idx="1"/>
          </p:nvPr>
        </p:nvPicPr>
        <p:blipFill>
          <a:blip r:embed="rId2"/>
          <a:stretch>
            <a:fillRect/>
          </a:stretch>
        </p:blipFill>
        <p:spPr>
          <a:xfrm>
            <a:off x="2247253" y="3065893"/>
            <a:ext cx="7267008" cy="3473021"/>
          </a:xfrm>
          <a:prstGeom prst="rect">
            <a:avLst/>
          </a:prstGeom>
        </p:spPr>
      </p:pic>
      <p:sp>
        <p:nvSpPr>
          <p:cNvPr id="6" name="Slide Number Placeholder 5"/>
          <p:cNvSpPr>
            <a:spLocks noGrp="1"/>
          </p:cNvSpPr>
          <p:nvPr>
            <p:ph type="sldNum" sz="quarter" idx="12"/>
          </p:nvPr>
        </p:nvSpPr>
        <p:spPr/>
        <p:txBody>
          <a:bodyPr/>
          <a:lstStyle/>
          <a:p>
            <a:fld id="{07E1C93C-5050-FC42-8F10-D22D4F119D13}" type="slidenum">
              <a:rPr lang="en-US" smtClean="0"/>
              <a:pPr/>
              <a:t>3</a:t>
            </a:fld>
            <a:endParaRPr lang="en-US" dirty="0"/>
          </a:p>
        </p:txBody>
      </p:sp>
      <p:sp>
        <p:nvSpPr>
          <p:cNvPr id="5" name="TextBox 4"/>
          <p:cNvSpPr txBox="1"/>
          <p:nvPr/>
        </p:nvSpPr>
        <p:spPr>
          <a:xfrm>
            <a:off x="1769528" y="967504"/>
            <a:ext cx="8570563" cy="2215991"/>
          </a:xfrm>
          <a:prstGeom prst="rect">
            <a:avLst/>
          </a:prstGeom>
          <a:noFill/>
        </p:spPr>
        <p:txBody>
          <a:bodyPr wrap="square" rtlCol="0">
            <a:spAutoFit/>
          </a:bodyPr>
          <a:lstStyle/>
          <a:p>
            <a:pPr marL="341313" lvl="1" indent="-287338">
              <a:buFont typeface="Arial" charset="0"/>
              <a:buChar char="•"/>
            </a:pPr>
            <a:r>
              <a:rPr lang="en-US" sz="2400" dirty="0">
                <a:latin typeface="Arial" panose="020B0604020202020204" pitchFamily="34" charset="0"/>
                <a:cs typeface="Arial" panose="020B0604020202020204" pitchFamily="34" charset="0"/>
              </a:rPr>
              <a:t>Strained </a:t>
            </a:r>
            <a:r>
              <a:rPr lang="en-US" sz="2400" dirty="0" err="1">
                <a:latin typeface="Arial" panose="020B0604020202020204" pitchFamily="34" charset="0"/>
                <a:cs typeface="Arial" panose="020B0604020202020204" pitchFamily="34" charset="0"/>
              </a:rPr>
              <a:t>Superlattice</a:t>
            </a:r>
            <a:r>
              <a:rPr lang="en-US" sz="2400" dirty="0">
                <a:latin typeface="Arial" panose="020B0604020202020204" pitchFamily="34" charset="0"/>
                <a:cs typeface="Arial" panose="020B0604020202020204" pitchFamily="34" charset="0"/>
              </a:rPr>
              <a:t> GaAs/</a:t>
            </a:r>
            <a:r>
              <a:rPr lang="en-US" sz="2400" dirty="0" err="1">
                <a:latin typeface="Arial" panose="020B0604020202020204" pitchFamily="34" charset="0"/>
                <a:cs typeface="Arial" panose="020B0604020202020204" pitchFamily="34" charset="0"/>
              </a:rPr>
              <a:t>GaAsP</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(SVT #5756-4)</a:t>
            </a:r>
            <a:endParaRPr lang="en-US" sz="2400" dirty="0">
              <a:latin typeface="Arial" panose="020B0604020202020204" pitchFamily="34" charset="0"/>
              <a:cs typeface="Arial" panose="020B0604020202020204" pitchFamily="34" charset="0"/>
            </a:endParaRPr>
          </a:p>
          <a:p>
            <a:pPr marL="341313" lvl="1" indent="-287338">
              <a:buFont typeface="Arial" charset="0"/>
              <a:buChar char="•"/>
            </a:pPr>
            <a:r>
              <a:rPr lang="en-US" sz="2400" dirty="0">
                <a:latin typeface="Arial" panose="020B0604020202020204" pitchFamily="34" charset="0"/>
                <a:cs typeface="Arial" panose="020B0604020202020204" pitchFamily="34" charset="0"/>
              </a:rPr>
              <a:t>Good Polarization </a:t>
            </a:r>
            <a:r>
              <a:rPr lang="en-US" sz="2400" dirty="0" smtClean="0">
                <a:latin typeface="Arial" panose="020B0604020202020204" pitchFamily="34" charset="0"/>
                <a:cs typeface="Arial" panose="020B0604020202020204" pitchFamily="34" charset="0"/>
              </a:rPr>
              <a:t>85-87%</a:t>
            </a:r>
            <a:endParaRPr lang="en-US" sz="2400" dirty="0">
              <a:latin typeface="Arial" panose="020B0604020202020204" pitchFamily="34" charset="0"/>
              <a:cs typeface="Arial" panose="020B0604020202020204" pitchFamily="34" charset="0"/>
            </a:endParaRPr>
          </a:p>
          <a:p>
            <a:pPr marL="341313" lvl="1" indent="-287338">
              <a:buFont typeface="Arial" charset="0"/>
              <a:buChar char="•"/>
            </a:pPr>
            <a:r>
              <a:rPr lang="en-US" sz="2400" dirty="0">
                <a:latin typeface="Arial" panose="020B0604020202020204" pitchFamily="34" charset="0"/>
                <a:cs typeface="Arial" panose="020B0604020202020204" pitchFamily="34" charset="0"/>
              </a:rPr>
              <a:t>Good </a:t>
            </a:r>
            <a:r>
              <a:rPr lang="en-US" sz="2400" i="1" dirty="0">
                <a:latin typeface="Arial" panose="020B0604020202020204" pitchFamily="34" charset="0"/>
                <a:cs typeface="Arial" panose="020B0604020202020204" pitchFamily="34" charset="0"/>
              </a:rPr>
              <a:t>QE</a:t>
            </a:r>
            <a:r>
              <a:rPr lang="en-US" sz="2400" dirty="0">
                <a:latin typeface="Arial" panose="020B0604020202020204" pitchFamily="34" charset="0"/>
                <a:cs typeface="Arial" panose="020B0604020202020204" pitchFamily="34" charset="0"/>
              </a:rPr>
              <a:t> &gt; 1% after activation =&gt; 6 mA/Watt/% @ 780 nm</a:t>
            </a:r>
          </a:p>
          <a:p>
            <a:pPr marL="341313" lvl="1" indent="-287338">
              <a:buFont typeface="Arial" charset="0"/>
              <a:buChar char="•"/>
            </a:pPr>
            <a:r>
              <a:rPr lang="en-US" sz="2400" b="1" dirty="0">
                <a:latin typeface="Arial" panose="020B0604020202020204" pitchFamily="34" charset="0"/>
                <a:cs typeface="Arial" panose="020B0604020202020204" pitchFamily="34" charset="0"/>
              </a:rPr>
              <a:t>Lifetime about 200 C </a:t>
            </a:r>
            <a:r>
              <a:rPr lang="en-US" sz="2400" dirty="0">
                <a:latin typeface="Arial" panose="020B0604020202020204" pitchFamily="34" charset="0"/>
                <a:cs typeface="Arial" panose="020B0604020202020204" pitchFamily="34" charset="0"/>
              </a:rPr>
              <a:t>(</a:t>
            </a:r>
            <a:r>
              <a:rPr lang="en-US" sz="2400" dirty="0">
                <a:latin typeface="Symbol" panose="05050102010706020507" pitchFamily="18" charset="2"/>
                <a:ea typeface="Symbol" charset="2"/>
                <a:cs typeface="Arial" panose="020B0604020202020204" pitchFamily="34" charset="0"/>
              </a:rPr>
              <a:t>s</a:t>
            </a:r>
            <a:r>
              <a:rPr lang="en-US" sz="2400" baseline="-25000" dirty="0">
                <a:latin typeface="Arial" panose="020B0604020202020204" pitchFamily="34" charset="0"/>
                <a:ea typeface="Symbol" charset="2"/>
                <a:cs typeface="Arial" panose="020B0604020202020204" pitchFamily="34" charset="0"/>
              </a:rPr>
              <a:t>4D</a:t>
            </a:r>
            <a:r>
              <a:rPr lang="en-US" sz="2400" dirty="0">
                <a:latin typeface="Arial" panose="020B0604020202020204" pitchFamily="34" charset="0"/>
                <a:cs typeface="Arial" panose="020B0604020202020204" pitchFamily="34" charset="0"/>
              </a:rPr>
              <a:t> ~ 1mm) at currents &lt; 200</a:t>
            </a:r>
            <a:r>
              <a:rPr lang="en-US" sz="2400" dirty="0">
                <a:latin typeface="Arial" panose="020B0604020202020204" pitchFamily="34" charset="0"/>
                <a:ea typeface="Symbol" charset="2"/>
                <a:cs typeface="Arial" panose="020B0604020202020204" pitchFamily="34" charset="0"/>
              </a:rPr>
              <a:t> </a:t>
            </a:r>
            <a:r>
              <a:rPr lang="en-US" sz="2400" dirty="0" err="1" smtClean="0">
                <a:latin typeface="Arial" panose="020B0604020202020204" pitchFamily="34" charset="0"/>
                <a:ea typeface="Symbol" charset="2"/>
                <a:cs typeface="Arial" panose="020B0604020202020204" pitchFamily="34" charset="0"/>
              </a:rPr>
              <a:t>u</a:t>
            </a:r>
            <a:r>
              <a:rPr lang="en-US" sz="2400" dirty="0" err="1" smtClean="0">
                <a:latin typeface="Arial" panose="020B0604020202020204" pitchFamily="34" charset="0"/>
                <a:cs typeface="Arial" panose="020B0604020202020204" pitchFamily="34" charset="0"/>
              </a:rPr>
              <a:t>A</a:t>
            </a:r>
            <a:endParaRPr lang="en-US" sz="2400" dirty="0" smtClean="0">
              <a:latin typeface="Arial" panose="020B0604020202020204" pitchFamily="34" charset="0"/>
              <a:cs typeface="Arial" panose="020B0604020202020204" pitchFamily="34" charset="0"/>
            </a:endParaRPr>
          </a:p>
          <a:p>
            <a:pPr marL="341313" lvl="1" indent="-287338">
              <a:buFont typeface="Arial" charset="0"/>
              <a:buChar char="•"/>
            </a:pPr>
            <a:r>
              <a:rPr lang="en-US" sz="2400" dirty="0" smtClean="0">
                <a:latin typeface="Arial" panose="020B0604020202020204" pitchFamily="34" charset="0"/>
                <a:cs typeface="Arial" panose="020B0604020202020204" pitchFamily="34" charset="0"/>
              </a:rPr>
              <a:t>Heat and re-activate during scheduled long shutdowns</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16729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1981200" y="914400"/>
            <a:ext cx="35814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dirty="0">
                <a:latin typeface="Century Gothic" panose="020B0502020202020204" pitchFamily="34" charset="0"/>
              </a:rPr>
              <a:t>We don’t run beam from electrostatic center</a:t>
            </a:r>
          </a:p>
        </p:txBody>
      </p:sp>
      <p:grpSp>
        <p:nvGrpSpPr>
          <p:cNvPr id="67648" name="Group 64"/>
          <p:cNvGrpSpPr>
            <a:grpSpLocks/>
          </p:cNvGrpSpPr>
          <p:nvPr/>
        </p:nvGrpSpPr>
        <p:grpSpPr bwMode="auto">
          <a:xfrm>
            <a:off x="1676401" y="1905000"/>
            <a:ext cx="4427538" cy="4451350"/>
            <a:chOff x="3024" y="1008"/>
            <a:chExt cx="2789" cy="2804"/>
          </a:xfrm>
        </p:grpSpPr>
        <p:sp>
          <p:nvSpPr>
            <p:cNvPr id="67649" name="AutoShape 65"/>
            <p:cNvSpPr>
              <a:spLocks noChangeArrowheads="1"/>
            </p:cNvSpPr>
            <p:nvPr/>
          </p:nvSpPr>
          <p:spPr bwMode="auto">
            <a:xfrm flipH="1">
              <a:off x="4224" y="1872"/>
              <a:ext cx="240" cy="1392"/>
            </a:xfrm>
            <a:prstGeom prst="rtTriangle">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50" name="Rectangle 66"/>
            <p:cNvSpPr>
              <a:spLocks noChangeArrowheads="1"/>
            </p:cNvSpPr>
            <p:nvPr/>
          </p:nvSpPr>
          <p:spPr bwMode="auto">
            <a:xfrm>
              <a:off x="4032" y="3264"/>
              <a:ext cx="624"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51" name="Line 67"/>
            <p:cNvSpPr>
              <a:spLocks noChangeShapeType="1"/>
            </p:cNvSpPr>
            <p:nvPr/>
          </p:nvSpPr>
          <p:spPr bwMode="auto">
            <a:xfrm>
              <a:off x="3888" y="1392"/>
              <a:ext cx="192" cy="18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grpSp>
          <p:nvGrpSpPr>
            <p:cNvPr id="67652" name="Group 68"/>
            <p:cNvGrpSpPr>
              <a:grpSpLocks/>
            </p:cNvGrpSpPr>
            <p:nvPr/>
          </p:nvGrpSpPr>
          <p:grpSpPr bwMode="auto">
            <a:xfrm>
              <a:off x="3456" y="1872"/>
              <a:ext cx="379" cy="192"/>
              <a:chOff x="576" y="1872"/>
              <a:chExt cx="379" cy="192"/>
            </a:xfrm>
          </p:grpSpPr>
          <p:sp>
            <p:nvSpPr>
              <p:cNvPr id="67653" name="Rectangle 69"/>
              <p:cNvSpPr>
                <a:spLocks noChangeArrowheads="1"/>
              </p:cNvSpPr>
              <p:nvPr/>
            </p:nvSpPr>
            <p:spPr bwMode="auto">
              <a:xfrm>
                <a:off x="576" y="1872"/>
                <a:ext cx="240" cy="192"/>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nvGrpSpPr>
              <p:cNvPr id="67654" name="Group 70"/>
              <p:cNvGrpSpPr>
                <a:grpSpLocks/>
              </p:cNvGrpSpPr>
              <p:nvPr/>
            </p:nvGrpSpPr>
            <p:grpSpPr bwMode="auto">
              <a:xfrm>
                <a:off x="576" y="1872"/>
                <a:ext cx="379" cy="192"/>
                <a:chOff x="576" y="1584"/>
                <a:chExt cx="379" cy="192"/>
              </a:xfrm>
            </p:grpSpPr>
            <p:sp>
              <p:nvSpPr>
                <p:cNvPr id="67655" name="Arc 71"/>
                <p:cNvSpPr>
                  <a:spLocks/>
                </p:cNvSpPr>
                <p:nvPr/>
              </p:nvSpPr>
              <p:spPr bwMode="auto">
                <a:xfrm>
                  <a:off x="811" y="1584"/>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56" name="Arc 72"/>
                <p:cNvSpPr>
                  <a:spLocks/>
                </p:cNvSpPr>
                <p:nvPr/>
              </p:nvSpPr>
              <p:spPr bwMode="auto">
                <a:xfrm flipV="1">
                  <a:off x="811" y="1680"/>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57" name="Line 73"/>
                <p:cNvSpPr>
                  <a:spLocks noChangeShapeType="1"/>
                </p:cNvSpPr>
                <p:nvPr/>
              </p:nvSpPr>
              <p:spPr bwMode="auto">
                <a:xfrm flipH="1">
                  <a:off x="576" y="1584"/>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658" name="Line 74"/>
                <p:cNvSpPr>
                  <a:spLocks noChangeShapeType="1"/>
                </p:cNvSpPr>
                <p:nvPr/>
              </p:nvSpPr>
              <p:spPr bwMode="auto">
                <a:xfrm flipH="1">
                  <a:off x="576" y="177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grpSp>
        </p:grpSp>
        <p:sp>
          <p:nvSpPr>
            <p:cNvPr id="67659" name="AutoShape 75"/>
            <p:cNvSpPr>
              <a:spLocks noChangeArrowheads="1"/>
            </p:cNvSpPr>
            <p:nvPr/>
          </p:nvSpPr>
          <p:spPr bwMode="auto">
            <a:xfrm>
              <a:off x="3456" y="2832"/>
              <a:ext cx="672" cy="480"/>
            </a:xfrm>
            <a:prstGeom prst="rtTriangle">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60" name="AutoShape 76"/>
            <p:cNvSpPr>
              <a:spLocks noChangeArrowheads="1"/>
            </p:cNvSpPr>
            <p:nvPr/>
          </p:nvSpPr>
          <p:spPr bwMode="auto">
            <a:xfrm flipH="1">
              <a:off x="4560" y="2832"/>
              <a:ext cx="672" cy="480"/>
            </a:xfrm>
            <a:prstGeom prst="rtTriangle">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61" name="Rectangle 77"/>
            <p:cNvSpPr>
              <a:spLocks noChangeArrowheads="1"/>
            </p:cNvSpPr>
            <p:nvPr/>
          </p:nvSpPr>
          <p:spPr bwMode="auto">
            <a:xfrm>
              <a:off x="4032" y="3264"/>
              <a:ext cx="624"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nvGrpSpPr>
            <p:cNvPr id="67662" name="Group 78"/>
            <p:cNvGrpSpPr>
              <a:grpSpLocks/>
            </p:cNvGrpSpPr>
            <p:nvPr/>
          </p:nvGrpSpPr>
          <p:grpSpPr bwMode="auto">
            <a:xfrm>
              <a:off x="4848" y="1872"/>
              <a:ext cx="384" cy="192"/>
              <a:chOff x="576" y="1632"/>
              <a:chExt cx="384" cy="192"/>
            </a:xfrm>
          </p:grpSpPr>
          <p:sp>
            <p:nvSpPr>
              <p:cNvPr id="67663" name="Rectangle 79"/>
              <p:cNvSpPr>
                <a:spLocks noChangeArrowheads="1"/>
              </p:cNvSpPr>
              <p:nvPr/>
            </p:nvSpPr>
            <p:spPr bwMode="auto">
              <a:xfrm flipH="1">
                <a:off x="672" y="1632"/>
                <a:ext cx="288" cy="192"/>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nvGrpSpPr>
              <p:cNvPr id="67664" name="Group 80"/>
              <p:cNvGrpSpPr>
                <a:grpSpLocks/>
              </p:cNvGrpSpPr>
              <p:nvPr/>
            </p:nvGrpSpPr>
            <p:grpSpPr bwMode="auto">
              <a:xfrm>
                <a:off x="576" y="1632"/>
                <a:ext cx="384" cy="192"/>
                <a:chOff x="576" y="1632"/>
                <a:chExt cx="384" cy="192"/>
              </a:xfrm>
            </p:grpSpPr>
            <p:sp>
              <p:nvSpPr>
                <p:cNvPr id="67665" name="Line 81"/>
                <p:cNvSpPr>
                  <a:spLocks noChangeShapeType="1"/>
                </p:cNvSpPr>
                <p:nvPr/>
              </p:nvSpPr>
              <p:spPr bwMode="auto">
                <a:xfrm>
                  <a:off x="720" y="1632"/>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666" name="Line 82"/>
                <p:cNvSpPr>
                  <a:spLocks noChangeShapeType="1"/>
                </p:cNvSpPr>
                <p:nvPr/>
              </p:nvSpPr>
              <p:spPr bwMode="auto">
                <a:xfrm>
                  <a:off x="720" y="1824"/>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grpSp>
              <p:nvGrpSpPr>
                <p:cNvPr id="67667" name="Group 83"/>
                <p:cNvGrpSpPr>
                  <a:grpSpLocks/>
                </p:cNvGrpSpPr>
                <p:nvPr/>
              </p:nvGrpSpPr>
              <p:grpSpPr bwMode="auto">
                <a:xfrm>
                  <a:off x="576" y="1632"/>
                  <a:ext cx="144" cy="192"/>
                  <a:chOff x="1920" y="1872"/>
                  <a:chExt cx="144" cy="192"/>
                </a:xfrm>
              </p:grpSpPr>
              <p:sp>
                <p:nvSpPr>
                  <p:cNvPr id="67668" name="Arc 84"/>
                  <p:cNvSpPr>
                    <a:spLocks/>
                  </p:cNvSpPr>
                  <p:nvPr/>
                </p:nvSpPr>
                <p:spPr bwMode="auto">
                  <a:xfrm flipH="1">
                    <a:off x="1920" y="1872"/>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69" name="Arc 85"/>
                  <p:cNvSpPr>
                    <a:spLocks/>
                  </p:cNvSpPr>
                  <p:nvPr/>
                </p:nvSpPr>
                <p:spPr bwMode="auto">
                  <a:xfrm flipH="1" flipV="1">
                    <a:off x="1920" y="1968"/>
                    <a:ext cx="144" cy="9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lumMod val="60000"/>
                      <a:lumOff val="4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grpSp>
        </p:grpSp>
        <p:sp>
          <p:nvSpPr>
            <p:cNvPr id="67670" name="AutoShape 86"/>
            <p:cNvSpPr>
              <a:spLocks noChangeArrowheads="1"/>
            </p:cNvSpPr>
            <p:nvPr/>
          </p:nvSpPr>
          <p:spPr bwMode="auto">
            <a:xfrm>
              <a:off x="4416" y="1008"/>
              <a:ext cx="144" cy="288"/>
            </a:xfrm>
            <a:prstGeom prst="upArrow">
              <a:avLst>
                <a:gd name="adj1" fmla="val 50000"/>
                <a:gd name="adj2" fmla="val 50000"/>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nvGrpSpPr>
            <p:cNvPr id="67671" name="Group 87"/>
            <p:cNvGrpSpPr>
              <a:grpSpLocks/>
            </p:cNvGrpSpPr>
            <p:nvPr/>
          </p:nvGrpSpPr>
          <p:grpSpPr bwMode="auto">
            <a:xfrm>
              <a:off x="4800" y="2256"/>
              <a:ext cx="96" cy="96"/>
              <a:chOff x="2064" y="2304"/>
              <a:chExt cx="96" cy="96"/>
            </a:xfrm>
          </p:grpSpPr>
          <p:sp>
            <p:nvSpPr>
              <p:cNvPr id="67672" name="Oval 88"/>
              <p:cNvSpPr>
                <a:spLocks noChangeArrowheads="1"/>
              </p:cNvSpPr>
              <p:nvPr/>
            </p:nvSpPr>
            <p:spPr bwMode="auto">
              <a:xfrm>
                <a:off x="2064"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73" name="Oval 89"/>
              <p:cNvSpPr>
                <a:spLocks noChangeArrowheads="1"/>
              </p:cNvSpPr>
              <p:nvPr/>
            </p:nvSpPr>
            <p:spPr bwMode="auto">
              <a:xfrm>
                <a:off x="2064" y="230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74" name="Oval 90"/>
              <p:cNvSpPr>
                <a:spLocks noChangeArrowheads="1"/>
              </p:cNvSpPr>
              <p:nvPr/>
            </p:nvSpPr>
            <p:spPr bwMode="auto">
              <a:xfrm>
                <a:off x="2112"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sp>
          <p:nvSpPr>
            <p:cNvPr id="67675" name="Oval 91"/>
            <p:cNvSpPr>
              <a:spLocks noChangeArrowheads="1"/>
            </p:cNvSpPr>
            <p:nvPr/>
          </p:nvSpPr>
          <p:spPr bwMode="auto">
            <a:xfrm>
              <a:off x="3936" y="211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76" name="Oval 92"/>
            <p:cNvSpPr>
              <a:spLocks noChangeArrowheads="1"/>
            </p:cNvSpPr>
            <p:nvPr/>
          </p:nvSpPr>
          <p:spPr bwMode="auto">
            <a:xfrm>
              <a:off x="3936" y="254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77" name="Oval 93"/>
            <p:cNvSpPr>
              <a:spLocks noChangeArrowheads="1"/>
            </p:cNvSpPr>
            <p:nvPr/>
          </p:nvSpPr>
          <p:spPr bwMode="auto">
            <a:xfrm>
              <a:off x="3936" y="2496"/>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78" name="Oval 94"/>
            <p:cNvSpPr>
              <a:spLocks noChangeArrowheads="1"/>
            </p:cNvSpPr>
            <p:nvPr/>
          </p:nvSpPr>
          <p:spPr bwMode="auto">
            <a:xfrm>
              <a:off x="4032" y="2640"/>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79" name="Oval 95"/>
            <p:cNvSpPr>
              <a:spLocks noChangeArrowheads="1"/>
            </p:cNvSpPr>
            <p:nvPr/>
          </p:nvSpPr>
          <p:spPr bwMode="auto">
            <a:xfrm>
              <a:off x="4032" y="259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0" name="Oval 96"/>
            <p:cNvSpPr>
              <a:spLocks noChangeArrowheads="1"/>
            </p:cNvSpPr>
            <p:nvPr/>
          </p:nvSpPr>
          <p:spPr bwMode="auto">
            <a:xfrm>
              <a:off x="4320" y="2640"/>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1" name="Oval 97"/>
            <p:cNvSpPr>
              <a:spLocks noChangeArrowheads="1"/>
            </p:cNvSpPr>
            <p:nvPr/>
          </p:nvSpPr>
          <p:spPr bwMode="auto">
            <a:xfrm>
              <a:off x="5040" y="2448"/>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2" name="Oval 98"/>
            <p:cNvSpPr>
              <a:spLocks noChangeArrowheads="1"/>
            </p:cNvSpPr>
            <p:nvPr/>
          </p:nvSpPr>
          <p:spPr bwMode="auto">
            <a:xfrm>
              <a:off x="4752" y="278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3" name="Oval 99"/>
            <p:cNvSpPr>
              <a:spLocks noChangeArrowheads="1"/>
            </p:cNvSpPr>
            <p:nvPr/>
          </p:nvSpPr>
          <p:spPr bwMode="auto">
            <a:xfrm>
              <a:off x="4224" y="307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4" name="Oval 100"/>
            <p:cNvSpPr>
              <a:spLocks noChangeArrowheads="1"/>
            </p:cNvSpPr>
            <p:nvPr/>
          </p:nvSpPr>
          <p:spPr bwMode="auto">
            <a:xfrm>
              <a:off x="4032" y="2880"/>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nvGrpSpPr>
            <p:cNvPr id="67685" name="Group 101"/>
            <p:cNvGrpSpPr>
              <a:grpSpLocks/>
            </p:cNvGrpSpPr>
            <p:nvPr/>
          </p:nvGrpSpPr>
          <p:grpSpPr bwMode="auto">
            <a:xfrm>
              <a:off x="4464" y="1920"/>
              <a:ext cx="96" cy="144"/>
              <a:chOff x="2208" y="2448"/>
              <a:chExt cx="96" cy="144"/>
            </a:xfrm>
          </p:grpSpPr>
          <p:sp>
            <p:nvSpPr>
              <p:cNvPr id="67686" name="Oval 102"/>
              <p:cNvSpPr>
                <a:spLocks noChangeArrowheads="1"/>
              </p:cNvSpPr>
              <p:nvPr/>
            </p:nvSpPr>
            <p:spPr bwMode="auto">
              <a:xfrm>
                <a:off x="2208" y="2448"/>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7" name="Oval 103"/>
              <p:cNvSpPr>
                <a:spLocks noChangeArrowheads="1"/>
              </p:cNvSpPr>
              <p:nvPr/>
            </p:nvSpPr>
            <p:spPr bwMode="auto">
              <a:xfrm>
                <a:off x="2256" y="254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88" name="Oval 104"/>
              <p:cNvSpPr>
                <a:spLocks noChangeArrowheads="1"/>
              </p:cNvSpPr>
              <p:nvPr/>
            </p:nvSpPr>
            <p:spPr bwMode="auto">
              <a:xfrm>
                <a:off x="2256" y="2496"/>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sp>
          <p:nvSpPr>
            <p:cNvPr id="67689" name="Oval 105"/>
            <p:cNvSpPr>
              <a:spLocks noChangeArrowheads="1"/>
            </p:cNvSpPr>
            <p:nvPr/>
          </p:nvSpPr>
          <p:spPr bwMode="auto">
            <a:xfrm>
              <a:off x="3456" y="2400"/>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90" name="Oval 106"/>
            <p:cNvSpPr>
              <a:spLocks noChangeArrowheads="1"/>
            </p:cNvSpPr>
            <p:nvPr/>
          </p:nvSpPr>
          <p:spPr bwMode="auto">
            <a:xfrm>
              <a:off x="4320" y="1968"/>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91" name="Oval 107"/>
            <p:cNvSpPr>
              <a:spLocks noChangeArrowheads="1"/>
            </p:cNvSpPr>
            <p:nvPr/>
          </p:nvSpPr>
          <p:spPr bwMode="auto">
            <a:xfrm>
              <a:off x="4368" y="1920"/>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nvGrpSpPr>
            <p:cNvPr id="67692" name="Group 108"/>
            <p:cNvGrpSpPr>
              <a:grpSpLocks/>
            </p:cNvGrpSpPr>
            <p:nvPr/>
          </p:nvGrpSpPr>
          <p:grpSpPr bwMode="auto">
            <a:xfrm>
              <a:off x="4704" y="2688"/>
              <a:ext cx="96" cy="96"/>
              <a:chOff x="2064" y="2304"/>
              <a:chExt cx="96" cy="96"/>
            </a:xfrm>
          </p:grpSpPr>
          <p:sp>
            <p:nvSpPr>
              <p:cNvPr id="67693" name="Oval 109"/>
              <p:cNvSpPr>
                <a:spLocks noChangeArrowheads="1"/>
              </p:cNvSpPr>
              <p:nvPr/>
            </p:nvSpPr>
            <p:spPr bwMode="auto">
              <a:xfrm>
                <a:off x="2064"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94" name="Oval 110"/>
              <p:cNvSpPr>
                <a:spLocks noChangeArrowheads="1"/>
              </p:cNvSpPr>
              <p:nvPr/>
            </p:nvSpPr>
            <p:spPr bwMode="auto">
              <a:xfrm>
                <a:off x="2064" y="2304"/>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95" name="Oval 111"/>
              <p:cNvSpPr>
                <a:spLocks noChangeArrowheads="1"/>
              </p:cNvSpPr>
              <p:nvPr/>
            </p:nvSpPr>
            <p:spPr bwMode="auto">
              <a:xfrm>
                <a:off x="2112" y="2352"/>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grpSp>
        <p:sp>
          <p:nvSpPr>
            <p:cNvPr id="67696" name="Oval 112"/>
            <p:cNvSpPr>
              <a:spLocks noChangeArrowheads="1"/>
            </p:cNvSpPr>
            <p:nvPr/>
          </p:nvSpPr>
          <p:spPr bwMode="auto">
            <a:xfrm>
              <a:off x="4272" y="2448"/>
              <a:ext cx="48" cy="48"/>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97" name="Line 113"/>
            <p:cNvSpPr>
              <a:spLocks noChangeShapeType="1"/>
            </p:cNvSpPr>
            <p:nvPr/>
          </p:nvSpPr>
          <p:spPr bwMode="auto">
            <a:xfrm flipH="1">
              <a:off x="4176" y="1392"/>
              <a:ext cx="192" cy="18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698" name="Arc 114"/>
            <p:cNvSpPr>
              <a:spLocks/>
            </p:cNvSpPr>
            <p:nvPr/>
          </p:nvSpPr>
          <p:spPr bwMode="auto">
            <a:xfrm flipV="1">
              <a:off x="4080" y="1008"/>
              <a:ext cx="380" cy="2256"/>
            </a:xfrm>
            <a:custGeom>
              <a:avLst/>
              <a:gdLst>
                <a:gd name="G0" fmla="+- 0 0 0"/>
                <a:gd name="G1" fmla="+- 21600 0 0"/>
                <a:gd name="G2" fmla="+- 21600 0 0"/>
                <a:gd name="T0" fmla="*/ 0 w 21364"/>
                <a:gd name="T1" fmla="*/ 0 h 21600"/>
                <a:gd name="T2" fmla="*/ 21364 w 21364"/>
                <a:gd name="T3" fmla="*/ 18419 h 21600"/>
                <a:gd name="T4" fmla="*/ 0 w 21364"/>
                <a:gd name="T5" fmla="*/ 21600 h 21600"/>
              </a:gdLst>
              <a:ahLst/>
              <a:cxnLst>
                <a:cxn ang="0">
                  <a:pos x="T0" y="T1"/>
                </a:cxn>
                <a:cxn ang="0">
                  <a:pos x="T2" y="T3"/>
                </a:cxn>
                <a:cxn ang="0">
                  <a:pos x="T4" y="T5"/>
                </a:cxn>
              </a:cxnLst>
              <a:rect l="0" t="0" r="r" b="b"/>
              <a:pathLst>
                <a:path w="21364" h="21600" fill="none" extrusionOk="0">
                  <a:moveTo>
                    <a:pt x="-1" y="0"/>
                  </a:moveTo>
                  <a:cubicBezTo>
                    <a:pt x="10700" y="0"/>
                    <a:pt x="19788" y="7834"/>
                    <a:pt x="21364" y="18418"/>
                  </a:cubicBezTo>
                </a:path>
                <a:path w="21364" h="21600" stroke="0" extrusionOk="0">
                  <a:moveTo>
                    <a:pt x="-1" y="0"/>
                  </a:moveTo>
                  <a:cubicBezTo>
                    <a:pt x="10700" y="0"/>
                    <a:pt x="19788" y="7834"/>
                    <a:pt x="21364" y="18418"/>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699" name="Arc 115"/>
            <p:cNvSpPr>
              <a:spLocks/>
            </p:cNvSpPr>
            <p:nvPr/>
          </p:nvSpPr>
          <p:spPr bwMode="auto">
            <a:xfrm flipV="1">
              <a:off x="4176" y="1008"/>
              <a:ext cx="336" cy="2256"/>
            </a:xfrm>
            <a:custGeom>
              <a:avLst/>
              <a:gdLst>
                <a:gd name="G0" fmla="+- 0 0 0"/>
                <a:gd name="G1" fmla="+- 21600 0 0"/>
                <a:gd name="G2" fmla="+- 21600 0 0"/>
                <a:gd name="T0" fmla="*/ 0 w 21350"/>
                <a:gd name="T1" fmla="*/ 0 h 21600"/>
                <a:gd name="T2" fmla="*/ 21350 w 21350"/>
                <a:gd name="T3" fmla="*/ 18321 h 21600"/>
                <a:gd name="T4" fmla="*/ 0 w 21350"/>
                <a:gd name="T5" fmla="*/ 21600 h 21600"/>
              </a:gdLst>
              <a:ahLst/>
              <a:cxnLst>
                <a:cxn ang="0">
                  <a:pos x="T0" y="T1"/>
                </a:cxn>
                <a:cxn ang="0">
                  <a:pos x="T2" y="T3"/>
                </a:cxn>
                <a:cxn ang="0">
                  <a:pos x="T4" y="T5"/>
                </a:cxn>
              </a:cxnLst>
              <a:rect l="0" t="0" r="r" b="b"/>
              <a:pathLst>
                <a:path w="21350" h="21600" fill="none" extrusionOk="0">
                  <a:moveTo>
                    <a:pt x="-1" y="0"/>
                  </a:moveTo>
                  <a:cubicBezTo>
                    <a:pt x="10663" y="0"/>
                    <a:pt x="19730" y="7781"/>
                    <a:pt x="21349" y="18321"/>
                  </a:cubicBezTo>
                </a:path>
                <a:path w="21350" h="21600" stroke="0" extrusionOk="0">
                  <a:moveTo>
                    <a:pt x="-1" y="0"/>
                  </a:moveTo>
                  <a:cubicBezTo>
                    <a:pt x="10663" y="0"/>
                    <a:pt x="19730" y="7781"/>
                    <a:pt x="21349" y="18321"/>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entury Gothic" panose="020B0502020202020204" pitchFamily="34" charset="0"/>
              </a:endParaRPr>
            </a:p>
          </p:txBody>
        </p:sp>
        <p:sp>
          <p:nvSpPr>
            <p:cNvPr id="67700" name="Line 116"/>
            <p:cNvSpPr>
              <a:spLocks noChangeShapeType="1"/>
            </p:cNvSpPr>
            <p:nvPr/>
          </p:nvSpPr>
          <p:spPr bwMode="auto">
            <a:xfrm>
              <a:off x="3888" y="1440"/>
              <a:ext cx="4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701" name="Line 117"/>
            <p:cNvSpPr>
              <a:spLocks noChangeShapeType="1"/>
            </p:cNvSpPr>
            <p:nvPr/>
          </p:nvSpPr>
          <p:spPr bwMode="auto">
            <a:xfrm flipH="1">
              <a:off x="4320" y="1440"/>
              <a:ext cx="4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702" name="Text Box 118"/>
            <p:cNvSpPr txBox="1">
              <a:spLocks noChangeArrowheads="1"/>
            </p:cNvSpPr>
            <p:nvPr/>
          </p:nvSpPr>
          <p:spPr bwMode="auto">
            <a:xfrm>
              <a:off x="3024" y="1200"/>
              <a:ext cx="95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latin typeface="Century Gothic" panose="020B0502020202020204" pitchFamily="34" charset="0"/>
                </a:rPr>
                <a:t>laser light IN</a:t>
              </a:r>
            </a:p>
          </p:txBody>
        </p:sp>
        <p:sp>
          <p:nvSpPr>
            <p:cNvPr id="67703" name="Text Box 119"/>
            <p:cNvSpPr txBox="1">
              <a:spLocks noChangeArrowheads="1"/>
            </p:cNvSpPr>
            <p:nvPr/>
          </p:nvSpPr>
          <p:spPr bwMode="auto">
            <a:xfrm>
              <a:off x="4597" y="1008"/>
              <a:ext cx="12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a:latin typeface="Century Gothic" panose="020B0502020202020204" pitchFamily="34" charset="0"/>
                </a:rPr>
                <a:t>electron beam </a:t>
              </a:r>
            </a:p>
            <a:p>
              <a:pPr algn="ctr" eaLnBrk="1" hangingPunct="1"/>
              <a:r>
                <a:rPr lang="en-US" altLang="en-US">
                  <a:latin typeface="Century Gothic" panose="020B0502020202020204" pitchFamily="34" charset="0"/>
                </a:rPr>
                <a:t>OUT</a:t>
              </a:r>
            </a:p>
          </p:txBody>
        </p:sp>
        <p:sp>
          <p:nvSpPr>
            <p:cNvPr id="67704" name="Line 120"/>
            <p:cNvSpPr>
              <a:spLocks noChangeShapeType="1"/>
            </p:cNvSpPr>
            <p:nvPr/>
          </p:nvSpPr>
          <p:spPr bwMode="auto">
            <a:xfrm flipH="1">
              <a:off x="4416" y="1968"/>
              <a:ext cx="48" cy="12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705" name="Line 121"/>
            <p:cNvSpPr>
              <a:spLocks noChangeShapeType="1"/>
            </p:cNvSpPr>
            <p:nvPr/>
          </p:nvSpPr>
          <p:spPr bwMode="auto">
            <a:xfrm flipH="1">
              <a:off x="4320" y="2640"/>
              <a:ext cx="48"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706" name="Line 122"/>
            <p:cNvSpPr>
              <a:spLocks noChangeShapeType="1"/>
            </p:cNvSpPr>
            <p:nvPr/>
          </p:nvSpPr>
          <p:spPr bwMode="auto">
            <a:xfrm>
              <a:off x="4272" y="3120"/>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panose="020B0502020202020204" pitchFamily="34" charset="0"/>
              </a:endParaRPr>
            </a:p>
          </p:txBody>
        </p:sp>
        <p:sp>
          <p:nvSpPr>
            <p:cNvPr id="67707" name="Text Box 123"/>
            <p:cNvSpPr txBox="1">
              <a:spLocks noChangeArrowheads="1"/>
            </p:cNvSpPr>
            <p:nvPr/>
          </p:nvSpPr>
          <p:spPr bwMode="auto">
            <a:xfrm>
              <a:off x="3360" y="3408"/>
              <a:ext cx="188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a:latin typeface="Century Gothic" panose="020B0502020202020204" pitchFamily="34" charset="0"/>
                </a:rPr>
                <a:t>Ions create QE trough to electrostatic center</a:t>
              </a:r>
            </a:p>
          </p:txBody>
        </p:sp>
      </p:grpSp>
      <p:pic>
        <p:nvPicPr>
          <p:cNvPr id="67709" name="Picture 125" descr="msotw9_temp0"/>
          <p:cNvPicPr>
            <a:picLocks noChangeAspect="1" noChangeArrowheads="1"/>
          </p:cNvPicPr>
          <p:nvPr/>
        </p:nvPicPr>
        <p:blipFill>
          <a:blip r:embed="rId2">
            <a:extLst>
              <a:ext uri="{28A0092B-C50C-407E-A947-70E740481C1C}">
                <a14:useLocalDpi xmlns:a14="http://schemas.microsoft.com/office/drawing/2010/main" val="0"/>
              </a:ext>
            </a:extLst>
          </a:blip>
          <a:srcRect l="6436" t="13287" r="6436" b="6644"/>
          <a:stretch>
            <a:fillRect/>
          </a:stretch>
        </p:blipFill>
        <p:spPr bwMode="auto">
          <a:xfrm>
            <a:off x="6324600" y="2125664"/>
            <a:ext cx="41148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710" name="Text Box 126"/>
          <p:cNvSpPr txBox="1">
            <a:spLocks noChangeArrowheads="1"/>
          </p:cNvSpPr>
          <p:nvPr/>
        </p:nvSpPr>
        <p:spPr bwMode="auto">
          <a:xfrm>
            <a:off x="6553200" y="914401"/>
            <a:ext cx="358140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dirty="0">
                <a:latin typeface="Century Gothic" panose="020B0502020202020204" pitchFamily="34" charset="0"/>
              </a:rPr>
              <a:t>Laser spot diameter ~0.5 mm and can be moved to different locations on the photocathode.</a:t>
            </a:r>
          </a:p>
        </p:txBody>
      </p:sp>
      <p:sp>
        <p:nvSpPr>
          <p:cNvPr id="67711" name="Rectangle 127"/>
          <p:cNvSpPr>
            <a:spLocks noChangeArrowheads="1"/>
          </p:cNvSpPr>
          <p:nvPr/>
        </p:nvSpPr>
        <p:spPr bwMode="auto">
          <a:xfrm>
            <a:off x="1676400" y="84138"/>
            <a:ext cx="883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600" b="1">
                <a:solidFill>
                  <a:schemeClr val="tx2"/>
                </a:solidFill>
                <a:latin typeface="Times" pitchFamily="18" charset="0"/>
              </a:defRPr>
            </a:lvl1pPr>
            <a:lvl2pPr algn="ctr">
              <a:defRPr sz="3600" b="1">
                <a:solidFill>
                  <a:schemeClr val="tx2"/>
                </a:solidFill>
                <a:latin typeface="Times" pitchFamily="18" charset="0"/>
              </a:defRPr>
            </a:lvl2pPr>
            <a:lvl3pPr algn="ctr">
              <a:defRPr sz="3600" b="1">
                <a:solidFill>
                  <a:schemeClr val="tx2"/>
                </a:solidFill>
                <a:latin typeface="Times" pitchFamily="18" charset="0"/>
              </a:defRPr>
            </a:lvl3pPr>
            <a:lvl4pPr algn="ctr">
              <a:defRPr sz="3600" b="1">
                <a:solidFill>
                  <a:schemeClr val="tx2"/>
                </a:solidFill>
                <a:latin typeface="Times" pitchFamily="18" charset="0"/>
              </a:defRPr>
            </a:lvl4pPr>
            <a:lvl5pPr algn="ctr">
              <a:defRPr sz="3600" b="1">
                <a:solidFill>
                  <a:schemeClr val="tx2"/>
                </a:solidFill>
                <a:latin typeface="Times" pitchFamily="18" charset="0"/>
              </a:defRPr>
            </a:lvl5pPr>
            <a:lvl6pPr marL="457200" algn="ctr" fontAlgn="base">
              <a:spcBef>
                <a:spcPct val="0"/>
              </a:spcBef>
              <a:spcAft>
                <a:spcPct val="0"/>
              </a:spcAft>
              <a:defRPr sz="3600" b="1">
                <a:solidFill>
                  <a:schemeClr val="tx2"/>
                </a:solidFill>
                <a:latin typeface="Times" pitchFamily="18" charset="0"/>
              </a:defRPr>
            </a:lvl6pPr>
            <a:lvl7pPr marL="914400" algn="ctr" fontAlgn="base">
              <a:spcBef>
                <a:spcPct val="0"/>
              </a:spcBef>
              <a:spcAft>
                <a:spcPct val="0"/>
              </a:spcAft>
              <a:defRPr sz="3600" b="1">
                <a:solidFill>
                  <a:schemeClr val="tx2"/>
                </a:solidFill>
                <a:latin typeface="Times" pitchFamily="18" charset="0"/>
              </a:defRPr>
            </a:lvl7pPr>
            <a:lvl8pPr marL="1371600" algn="ctr" fontAlgn="base">
              <a:spcBef>
                <a:spcPct val="0"/>
              </a:spcBef>
              <a:spcAft>
                <a:spcPct val="0"/>
              </a:spcAft>
              <a:defRPr sz="3600" b="1">
                <a:solidFill>
                  <a:schemeClr val="tx2"/>
                </a:solidFill>
                <a:latin typeface="Times" pitchFamily="18" charset="0"/>
              </a:defRPr>
            </a:lvl8pPr>
            <a:lvl9pPr marL="1828800" algn="ctr" fontAlgn="base">
              <a:spcBef>
                <a:spcPct val="0"/>
              </a:spcBef>
              <a:spcAft>
                <a:spcPct val="0"/>
              </a:spcAft>
              <a:defRPr sz="3600" b="1">
                <a:solidFill>
                  <a:schemeClr val="tx2"/>
                </a:solidFill>
                <a:latin typeface="Times" pitchFamily="18" charset="0"/>
              </a:defRPr>
            </a:lvl9pPr>
          </a:lstStyle>
          <a:p>
            <a:pPr eaLnBrk="1" hangingPunct="1"/>
            <a:r>
              <a:rPr lang="en-US" altLang="en-US" sz="3200" b="0" dirty="0">
                <a:solidFill>
                  <a:schemeClr val="tx1"/>
                </a:solidFill>
                <a:latin typeface="Minion Pro"/>
              </a:rPr>
              <a:t>Pragmatically Avoiding the “EC”</a:t>
            </a:r>
          </a:p>
        </p:txBody>
      </p:sp>
    </p:spTree>
    <p:extLst>
      <p:ext uri="{BB962C8B-B14F-4D97-AF65-F5344CB8AC3E}">
        <p14:creationId xmlns:p14="http://schemas.microsoft.com/office/powerpoint/2010/main" val="3466836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991"/>
            <a:ext cx="10515600" cy="711873"/>
          </a:xfrm>
        </p:spPr>
        <p:txBody>
          <a:bodyPr>
            <a:noAutofit/>
          </a:bodyPr>
          <a:lstStyle/>
          <a:p>
            <a:r>
              <a:rPr lang="en-US" b="0" dirty="0" smtClean="0">
                <a:latin typeface="Minion Pro"/>
              </a:rPr>
              <a:t>Improving Lifetime with Larger Laser Size</a:t>
            </a:r>
            <a:endParaRPr lang="en-US" b="0" dirty="0">
              <a:latin typeface="Minion Pro"/>
            </a:endParaRPr>
          </a:p>
        </p:txBody>
      </p:sp>
      <p:pic>
        <p:nvPicPr>
          <p:cNvPr id="4" name="Pictur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704975" y="4291121"/>
            <a:ext cx="8782050" cy="2138347"/>
          </a:xfrm>
          <a:prstGeom prst="rect">
            <a:avLst/>
          </a:prstGeom>
        </p:spPr>
      </p:pic>
      <p:sp>
        <p:nvSpPr>
          <p:cNvPr id="5" name="Rectangle 4"/>
          <p:cNvSpPr/>
          <p:nvPr/>
        </p:nvSpPr>
        <p:spPr>
          <a:xfrm>
            <a:off x="3384550" y="4121843"/>
            <a:ext cx="6178550" cy="338554"/>
          </a:xfrm>
          <a:prstGeom prst="rect">
            <a:avLst/>
          </a:prstGeom>
        </p:spPr>
        <p:txBody>
          <a:bodyPr wrap="square">
            <a:spAutoFit/>
          </a:bodyPr>
          <a:lstStyle/>
          <a:p>
            <a:r>
              <a:rPr lang="en-US" sz="1600" dirty="0">
                <a:solidFill>
                  <a:srgbClr val="252525"/>
                </a:solidFill>
                <a:latin typeface="Century Gothic" charset="0"/>
                <a:ea typeface="Century Gothic" charset="0"/>
                <a:cs typeface="Century Gothic" charset="0"/>
              </a:rPr>
              <a:t>J. </a:t>
            </a:r>
            <a:r>
              <a:rPr lang="en-US" sz="1600" dirty="0" err="1">
                <a:solidFill>
                  <a:srgbClr val="252525"/>
                </a:solidFill>
                <a:latin typeface="Century Gothic" charset="0"/>
                <a:ea typeface="Century Gothic" charset="0"/>
                <a:cs typeface="Century Gothic" charset="0"/>
              </a:rPr>
              <a:t>Grames</a:t>
            </a:r>
            <a:r>
              <a:rPr lang="en-US" sz="1600" dirty="0">
                <a:solidFill>
                  <a:srgbClr val="252525"/>
                </a:solidFill>
                <a:latin typeface="Century Gothic" charset="0"/>
                <a:ea typeface="Century Gothic" charset="0"/>
                <a:cs typeface="Century Gothic" charset="0"/>
              </a:rPr>
              <a:t>, et al, Phys. Rev. ST </a:t>
            </a:r>
            <a:r>
              <a:rPr lang="en-US" sz="1600" dirty="0" err="1">
                <a:solidFill>
                  <a:srgbClr val="252525"/>
                </a:solidFill>
                <a:latin typeface="Century Gothic" charset="0"/>
                <a:ea typeface="Century Gothic" charset="0"/>
                <a:cs typeface="Century Gothic" charset="0"/>
              </a:rPr>
              <a:t>Accel</a:t>
            </a:r>
            <a:r>
              <a:rPr lang="en-US" sz="1600" dirty="0">
                <a:solidFill>
                  <a:srgbClr val="252525"/>
                </a:solidFill>
                <a:latin typeface="Century Gothic" charset="0"/>
                <a:ea typeface="Century Gothic" charset="0"/>
                <a:cs typeface="Century Gothic" charset="0"/>
              </a:rPr>
              <a:t>. Beams 14 043501 (2011)</a:t>
            </a:r>
          </a:p>
        </p:txBody>
      </p:sp>
      <p:sp>
        <p:nvSpPr>
          <p:cNvPr id="3" name="TextBox 2"/>
          <p:cNvSpPr txBox="1"/>
          <p:nvPr/>
        </p:nvSpPr>
        <p:spPr>
          <a:xfrm>
            <a:off x="8013701" y="4898632"/>
            <a:ext cx="1875835" cy="369332"/>
          </a:xfrm>
          <a:prstGeom prst="rect">
            <a:avLst/>
          </a:prstGeom>
          <a:noFill/>
        </p:spPr>
        <p:txBody>
          <a:bodyPr wrap="none" rtlCol="0">
            <a:spAutoFit/>
          </a:bodyPr>
          <a:lstStyle/>
          <a:p>
            <a:r>
              <a:rPr lang="en-US" dirty="0">
                <a:latin typeface="Century Gothic" charset="0"/>
                <a:ea typeface="Century Gothic" charset="0"/>
                <a:cs typeface="Century Gothic" charset="0"/>
              </a:rPr>
              <a:t>GaAs @ 532nm</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689" y="804864"/>
            <a:ext cx="6738937" cy="333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960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81249"/>
            <a:ext cx="11250478" cy="832917"/>
          </a:xfrm>
        </p:spPr>
        <p:txBody>
          <a:bodyPr>
            <a:normAutofit/>
          </a:bodyPr>
          <a:lstStyle/>
          <a:p>
            <a:r>
              <a:rPr lang="en-US" b="0" dirty="0" smtClean="0">
                <a:latin typeface="Minion Pro"/>
              </a:rPr>
              <a:t>Improving charge lifetime with GaAs/</a:t>
            </a:r>
            <a:r>
              <a:rPr lang="en-US" b="0" dirty="0" err="1" smtClean="0">
                <a:latin typeface="Minion Pro"/>
              </a:rPr>
              <a:t>GaAsP</a:t>
            </a:r>
            <a:endParaRPr lang="en-US" b="0" dirty="0">
              <a:latin typeface="Minion Pro"/>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126" y="1218074"/>
            <a:ext cx="6200336" cy="4204826"/>
          </a:xfrm>
          <a:prstGeom prst="rect">
            <a:avLst/>
          </a:prstGeom>
        </p:spPr>
      </p:pic>
      <p:sp>
        <p:nvSpPr>
          <p:cNvPr id="5" name="Rectangle 4"/>
          <p:cNvSpPr/>
          <p:nvPr/>
        </p:nvSpPr>
        <p:spPr>
          <a:xfrm>
            <a:off x="1636494" y="894910"/>
            <a:ext cx="8483600" cy="646331"/>
          </a:xfrm>
          <a:prstGeom prst="rect">
            <a:avLst/>
          </a:prstGeom>
        </p:spPr>
        <p:txBody>
          <a:bodyPr wrap="square">
            <a:spAutoFit/>
          </a:bodyPr>
          <a:lstStyle/>
          <a:p>
            <a:pPr algn="ctr"/>
            <a:r>
              <a:rPr lang="en-US" dirty="0">
                <a:latin typeface="Century Gothic" charset="0"/>
                <a:ea typeface="Century Gothic" charset="0"/>
                <a:cs typeface="Century Gothic" charset="0"/>
              </a:rPr>
              <a:t>Indeed, we enhanced the Charge Lifetime for </a:t>
            </a:r>
            <a:r>
              <a:rPr lang="en-US" dirty="0" err="1">
                <a:latin typeface="Century Gothic" charset="0"/>
                <a:ea typeface="Century Gothic" charset="0"/>
                <a:cs typeface="Century Gothic" charset="0"/>
              </a:rPr>
              <a:t>Qweak</a:t>
            </a:r>
            <a:r>
              <a:rPr lang="en-US" dirty="0">
                <a:latin typeface="Century Gothic" charset="0"/>
                <a:ea typeface="Century Gothic" charset="0"/>
                <a:cs typeface="Century Gothic" charset="0"/>
              </a:rPr>
              <a:t> by a factor of four when doubling the laser spot size from 0.5mm to 1.0 mm (diameter)</a:t>
            </a:r>
          </a:p>
        </p:txBody>
      </p:sp>
      <p:sp>
        <p:nvSpPr>
          <p:cNvPr id="7" name="TextBox 6"/>
          <p:cNvSpPr txBox="1"/>
          <p:nvPr/>
        </p:nvSpPr>
        <p:spPr>
          <a:xfrm>
            <a:off x="1914525" y="5524500"/>
            <a:ext cx="8322578" cy="707886"/>
          </a:xfrm>
          <a:prstGeom prst="rect">
            <a:avLst/>
          </a:prstGeom>
          <a:solidFill>
            <a:srgbClr val="FFFF99"/>
          </a:solidFill>
          <a:ln>
            <a:solidFill>
              <a:schemeClr val="tx1"/>
            </a:solidFill>
          </a:ln>
        </p:spPr>
        <p:txBody>
          <a:bodyPr wrap="square" rtlCol="0">
            <a:spAutoFit/>
          </a:bodyPr>
          <a:lstStyle/>
          <a:p>
            <a:pPr algn="ctr"/>
            <a:r>
              <a:rPr lang="en-US" sz="2000" dirty="0">
                <a:latin typeface="Century Gothic" charset="0"/>
                <a:ea typeface="Century Gothic" charset="0"/>
                <a:cs typeface="Century Gothic" charset="0"/>
              </a:rPr>
              <a:t>but </a:t>
            </a:r>
            <a:r>
              <a:rPr lang="en-US" sz="2000" dirty="0" err="1">
                <a:latin typeface="Century Gothic" charset="0"/>
                <a:ea typeface="Century Gothic" charset="0"/>
                <a:cs typeface="Century Gothic" charset="0"/>
              </a:rPr>
              <a:t>milliampere</a:t>
            </a:r>
            <a:r>
              <a:rPr lang="en-US" sz="2000" dirty="0">
                <a:latin typeface="Century Gothic" charset="0"/>
                <a:ea typeface="Century Gothic" charset="0"/>
                <a:cs typeface="Century Gothic" charset="0"/>
              </a:rPr>
              <a:t> applications require </a:t>
            </a:r>
            <a:r>
              <a:rPr lang="en-US" sz="2000" dirty="0" err="1">
                <a:latin typeface="Century Gothic" charset="0"/>
                <a:ea typeface="Century Gothic" charset="0"/>
                <a:cs typeface="Century Gothic" charset="0"/>
              </a:rPr>
              <a:t>kiloCoulomb</a:t>
            </a:r>
            <a:r>
              <a:rPr lang="en-US" sz="2000" dirty="0">
                <a:latin typeface="Century Gothic" charset="0"/>
                <a:ea typeface="Century Gothic" charset="0"/>
                <a:cs typeface="Century Gothic" charset="0"/>
              </a:rPr>
              <a:t> charge lifetime to provide uninterrupted operation of reasonable duration </a:t>
            </a:r>
          </a:p>
        </p:txBody>
      </p:sp>
    </p:spTree>
    <p:extLst>
      <p:ext uri="{BB962C8B-B14F-4D97-AF65-F5344CB8AC3E}">
        <p14:creationId xmlns:p14="http://schemas.microsoft.com/office/powerpoint/2010/main" val="3323689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114301"/>
            <a:ext cx="9144000" cy="760397"/>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a:latin typeface="Minion Pro"/>
              </a:rPr>
              <a:t>Photocurrent Dependence of Laser Profile</a:t>
            </a:r>
          </a:p>
        </p:txBody>
      </p:sp>
      <p:sp>
        <p:nvSpPr>
          <p:cNvPr id="3" name="Rectangle 2"/>
          <p:cNvSpPr/>
          <p:nvPr/>
        </p:nvSpPr>
        <p:spPr>
          <a:xfrm>
            <a:off x="1651000" y="874697"/>
            <a:ext cx="8750300" cy="923330"/>
          </a:xfrm>
          <a:prstGeom prst="rect">
            <a:avLst/>
          </a:prstGeom>
        </p:spPr>
        <p:txBody>
          <a:bodyPr wrap="square">
            <a:spAutoFit/>
          </a:bodyPr>
          <a:lstStyle/>
          <a:p>
            <a:r>
              <a:rPr lang="en-US" dirty="0">
                <a:latin typeface="Century Gothic" charset="0"/>
                <a:ea typeface="Century Gothic" charset="0"/>
                <a:cs typeface="Century Gothic" charset="0"/>
              </a:rPr>
              <a:t>The scaling of photocathode lifetime, however, surely depends on the convolution of the laser profile, the photocathode QE and the ion production and dynamics in the </a:t>
            </a:r>
            <a:r>
              <a:rPr lang="en-US" dirty="0" err="1">
                <a:latin typeface="Century Gothic" charset="0"/>
                <a:ea typeface="Century Gothic" charset="0"/>
                <a:cs typeface="Century Gothic" charset="0"/>
              </a:rPr>
              <a:t>photogun</a:t>
            </a:r>
            <a:r>
              <a:rPr lang="en-US" dirty="0">
                <a:latin typeface="Century Gothic" charset="0"/>
                <a:ea typeface="Century Gothic" charset="0"/>
                <a:cs typeface="Century Gothic" charset="0"/>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591" t="9445" r="6780" b="30370"/>
          <a:stretch/>
        </p:blipFill>
        <p:spPr>
          <a:xfrm>
            <a:off x="6584950" y="2558425"/>
            <a:ext cx="3625851" cy="353874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614" t="39543" r="30288" b="25459"/>
          <a:stretch/>
        </p:blipFill>
        <p:spPr>
          <a:xfrm>
            <a:off x="8534322" y="2767632"/>
            <a:ext cx="1416859" cy="13979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945" t="22407" r="-217" b="14259"/>
          <a:stretch/>
        </p:blipFill>
        <p:spPr>
          <a:xfrm>
            <a:off x="1753331" y="2492637"/>
            <a:ext cx="4595248" cy="3604530"/>
          </a:xfrm>
          <a:prstGeom prst="rect">
            <a:avLst/>
          </a:prstGeom>
        </p:spPr>
      </p:pic>
    </p:spTree>
    <p:extLst>
      <p:ext uri="{BB962C8B-B14F-4D97-AF65-F5344CB8AC3E}">
        <p14:creationId xmlns:p14="http://schemas.microsoft.com/office/powerpoint/2010/main" val="2030951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56" y="80253"/>
            <a:ext cx="11615980" cy="824621"/>
          </a:xfrm>
        </p:spPr>
        <p:txBody>
          <a:bodyPr>
            <a:normAutofit/>
          </a:bodyPr>
          <a:lstStyle/>
          <a:p>
            <a:r>
              <a:rPr lang="en-US" b="0" cap="small" dirty="0" smtClean="0">
                <a:latin typeface="Minion Pro"/>
              </a:rPr>
              <a:t>Benefits of </a:t>
            </a:r>
            <a:r>
              <a:rPr lang="en-US" b="0" cap="small" dirty="0" smtClean="0">
                <a:solidFill>
                  <a:srgbClr val="FF0000"/>
                </a:solidFill>
                <a:latin typeface="Minion Pro"/>
              </a:rPr>
              <a:t>D</a:t>
            </a:r>
            <a:r>
              <a:rPr lang="en-US" b="0" cap="small" dirty="0" smtClean="0">
                <a:latin typeface="Minion Pro"/>
              </a:rPr>
              <a:t>istributed </a:t>
            </a:r>
            <a:r>
              <a:rPr lang="en-US" b="0" cap="small" dirty="0" smtClean="0">
                <a:solidFill>
                  <a:srgbClr val="FF0000"/>
                </a:solidFill>
                <a:latin typeface="Minion Pro"/>
              </a:rPr>
              <a:t>B</a:t>
            </a:r>
            <a:r>
              <a:rPr lang="en-US" b="0" cap="small" dirty="0" smtClean="0">
                <a:latin typeface="Minion Pro"/>
              </a:rPr>
              <a:t>ragg </a:t>
            </a:r>
            <a:r>
              <a:rPr lang="en-US" b="0" cap="small" dirty="0" smtClean="0">
                <a:solidFill>
                  <a:srgbClr val="FF0000"/>
                </a:solidFill>
                <a:latin typeface="Minion Pro"/>
              </a:rPr>
              <a:t>R</a:t>
            </a:r>
            <a:r>
              <a:rPr lang="en-US" b="0" cap="small" dirty="0" smtClean="0">
                <a:latin typeface="Minion Pro"/>
              </a:rPr>
              <a:t>eflector</a:t>
            </a:r>
            <a:endParaRPr lang="en-US" b="0" cap="small" dirty="0">
              <a:latin typeface="Minion Pro"/>
            </a:endParaRPr>
          </a:p>
        </p:txBody>
      </p:sp>
      <p:sp>
        <p:nvSpPr>
          <p:cNvPr id="3" name="Content Placeholder 2"/>
          <p:cNvSpPr>
            <a:spLocks noGrp="1"/>
          </p:cNvSpPr>
          <p:nvPr>
            <p:ph idx="1"/>
          </p:nvPr>
        </p:nvSpPr>
        <p:spPr>
          <a:xfrm>
            <a:off x="1828800" y="904874"/>
            <a:ext cx="8534400" cy="1781176"/>
          </a:xfrm>
        </p:spPr>
        <p:txBody>
          <a:bodyPr>
            <a:noAutofit/>
          </a:bodyPr>
          <a:lstStyle/>
          <a:p>
            <a:pPr>
              <a:buFont typeface="Wingdings" panose="05000000000000000000" pitchFamily="2" charset="2"/>
              <a:buChar char="Ø"/>
            </a:pPr>
            <a:r>
              <a:rPr lang="en-US" dirty="0" smtClean="0">
                <a:solidFill>
                  <a:srgbClr val="FF0000"/>
                </a:solidFill>
              </a:rPr>
              <a:t>non-DBR Photocathode </a:t>
            </a:r>
            <a:r>
              <a:rPr lang="en-US" dirty="0"/>
              <a:t>: a</a:t>
            </a:r>
            <a:r>
              <a:rPr lang="en-US" dirty="0" smtClean="0"/>
              <a:t>bsorption in the GaAs/GaAsP superlattice </a:t>
            </a:r>
            <a:r>
              <a:rPr lang="en-US" dirty="0" smtClean="0">
                <a:solidFill>
                  <a:srgbClr val="FF0000"/>
                </a:solidFill>
              </a:rPr>
              <a:t>&lt; 5%</a:t>
            </a:r>
          </a:p>
          <a:p>
            <a:pPr lvl="1">
              <a:buFont typeface="Arial" panose="020B0604020202020204" pitchFamily="34" charset="0"/>
              <a:buChar char="•"/>
            </a:pPr>
            <a:r>
              <a:rPr lang="en-US" dirty="0" smtClean="0"/>
              <a:t>Most light passes into the substrate leading to unwanted heating </a:t>
            </a:r>
          </a:p>
          <a:p>
            <a:pPr>
              <a:buFont typeface="Wingdings" panose="05000000000000000000" pitchFamily="2" charset="2"/>
              <a:buChar char="Ø"/>
            </a:pPr>
            <a:r>
              <a:rPr lang="en-US" dirty="0" smtClean="0">
                <a:solidFill>
                  <a:srgbClr val="FF0000"/>
                </a:solidFill>
              </a:rPr>
              <a:t>DBR photocathode </a:t>
            </a:r>
            <a:r>
              <a:rPr lang="en-US" dirty="0" smtClean="0"/>
              <a:t>: </a:t>
            </a:r>
            <a:r>
              <a:rPr lang="en-US" dirty="0"/>
              <a:t>a</a:t>
            </a:r>
            <a:r>
              <a:rPr lang="en-US" dirty="0" smtClean="0"/>
              <a:t>bsorption in the GaAs/GaAsP superlattice </a:t>
            </a:r>
            <a:r>
              <a:rPr lang="en-US" dirty="0" smtClean="0">
                <a:solidFill>
                  <a:srgbClr val="FF0000"/>
                </a:solidFill>
              </a:rPr>
              <a:t>&gt; 20%</a:t>
            </a:r>
          </a:p>
          <a:p>
            <a:pPr lvl="1">
              <a:buFont typeface="Arial" panose="020B0604020202020204" pitchFamily="34" charset="0"/>
              <a:buChar char="•"/>
            </a:pPr>
            <a:r>
              <a:rPr lang="en-US" dirty="0" smtClean="0"/>
              <a:t>Less light required to make required beam, less light means less heat</a:t>
            </a:r>
          </a:p>
          <a:p>
            <a:pPr>
              <a:buFont typeface="Wingdings" panose="05000000000000000000" pitchFamily="2" charset="2"/>
              <a:buChar char="Ø"/>
            </a:pPr>
            <a:r>
              <a:rPr lang="en-US" dirty="0" smtClean="0"/>
              <a:t>Great for high current initiatives like polarized positrons at CEBAF and EIC</a:t>
            </a:r>
            <a:endParaRPr lang="en-US" dirty="0"/>
          </a:p>
        </p:txBody>
      </p:sp>
      <p:sp>
        <p:nvSpPr>
          <p:cNvPr id="4" name="Slide Number Placeholder 3"/>
          <p:cNvSpPr>
            <a:spLocks noGrp="1"/>
          </p:cNvSpPr>
          <p:nvPr>
            <p:ph type="sldNum" sz="quarter" idx="4294967295"/>
          </p:nvPr>
        </p:nvSpPr>
        <p:spPr>
          <a:xfrm>
            <a:off x="5791200" y="6416676"/>
            <a:ext cx="609600" cy="365125"/>
          </a:xfrm>
          <a:prstGeom prst="rect">
            <a:avLst/>
          </a:prstGeom>
        </p:spPr>
        <p:txBody>
          <a:bodyPr/>
          <a:lstStyle/>
          <a:p>
            <a:fld id="{B6F15528-21DE-4FAA-801E-634DDDAF4B2B}" type="slidenum">
              <a:rPr lang="en-US" smtClean="0"/>
              <a:pPr/>
              <a:t>34</a:t>
            </a:fld>
            <a:endParaRPr lang="en-US" dirty="0"/>
          </a:p>
        </p:txBody>
      </p:sp>
      <p:grpSp>
        <p:nvGrpSpPr>
          <p:cNvPr id="12" name="Group 11"/>
          <p:cNvGrpSpPr/>
          <p:nvPr/>
        </p:nvGrpSpPr>
        <p:grpSpPr>
          <a:xfrm>
            <a:off x="1851572" y="2499368"/>
            <a:ext cx="9364718" cy="4028200"/>
            <a:chOff x="1064172" y="2388476"/>
            <a:chExt cx="9364718" cy="4028200"/>
          </a:xfrm>
        </p:grpSpPr>
        <p:sp>
          <p:nvSpPr>
            <p:cNvPr id="11" name="Rectangle 10"/>
            <p:cNvSpPr/>
            <p:nvPr/>
          </p:nvSpPr>
          <p:spPr>
            <a:xfrm>
              <a:off x="1064172" y="2388476"/>
              <a:ext cx="9364718" cy="402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45520" y="2514114"/>
              <a:ext cx="7714506" cy="3507105"/>
              <a:chOff x="2378666" y="2039699"/>
              <a:chExt cx="7714506" cy="3507105"/>
            </a:xfrm>
            <a:solidFill>
              <a:schemeClr val="bg1"/>
            </a:solidFill>
          </p:grpSpPr>
          <p:sp>
            <p:nvSpPr>
              <p:cNvPr id="21" name="TextBox 20"/>
              <p:cNvSpPr txBox="1"/>
              <p:nvPr/>
            </p:nvSpPr>
            <p:spPr>
              <a:xfrm>
                <a:off x="8384013" y="2888465"/>
                <a:ext cx="1709159" cy="1754326"/>
              </a:xfrm>
              <a:prstGeom prst="rect">
                <a:avLst/>
              </a:prstGeom>
              <a:grpFill/>
              <a:ln>
                <a:noFill/>
              </a:ln>
            </p:spPr>
            <p:txBody>
              <a:bodyPr wrap="square" rtlCol="0">
                <a:spAutoFit/>
              </a:bodyPr>
              <a:lstStyle/>
              <a:p>
                <a:pPr algn="ctr"/>
                <a:r>
                  <a:rPr lang="en-US" dirty="0">
                    <a:latin typeface="Century Gothic" panose="020B0502020202020204" pitchFamily="34" charset="0"/>
                  </a:rPr>
                  <a:t>Enhanced absorption occurs only at specific laser wavelengths</a:t>
                </a:r>
              </a:p>
            </p:txBody>
          </p:sp>
          <p:grpSp>
            <p:nvGrpSpPr>
              <p:cNvPr id="10" name="Group 9"/>
              <p:cNvGrpSpPr/>
              <p:nvPr/>
            </p:nvGrpSpPr>
            <p:grpSpPr>
              <a:xfrm>
                <a:off x="2378666" y="2039699"/>
                <a:ext cx="5735320" cy="3507105"/>
                <a:chOff x="1066800" y="2743438"/>
                <a:chExt cx="5735320" cy="3507105"/>
              </a:xfrm>
              <a:grpFill/>
            </p:grpSpPr>
            <p:sp>
              <p:nvSpPr>
                <p:cNvPr id="5" name="TextBox 4"/>
                <p:cNvSpPr txBox="1"/>
                <p:nvPr/>
              </p:nvSpPr>
              <p:spPr>
                <a:xfrm>
                  <a:off x="1066800" y="5881211"/>
                  <a:ext cx="2896947" cy="369332"/>
                </a:xfrm>
                <a:prstGeom prst="rect">
                  <a:avLst/>
                </a:prstGeom>
                <a:grpFill/>
                <a:ln>
                  <a:noFill/>
                </a:ln>
              </p:spPr>
              <p:txBody>
                <a:bodyPr wrap="none" rtlCol="0">
                  <a:spAutoFit/>
                </a:bodyPr>
                <a:lstStyle/>
                <a:p>
                  <a:r>
                    <a:rPr lang="en-US" dirty="0">
                      <a:latin typeface="Century Gothic" panose="020B0502020202020204" pitchFamily="34" charset="0"/>
                    </a:rPr>
                    <a:t>Non-DBR photocathode</a:t>
                  </a:r>
                </a:p>
              </p:txBody>
            </p:sp>
            <p:sp>
              <p:nvSpPr>
                <p:cNvPr id="6" name="TextBox 5"/>
                <p:cNvSpPr txBox="1"/>
                <p:nvPr/>
              </p:nvSpPr>
              <p:spPr>
                <a:xfrm>
                  <a:off x="4274841" y="5867400"/>
                  <a:ext cx="2356735" cy="369332"/>
                </a:xfrm>
                <a:prstGeom prst="rect">
                  <a:avLst/>
                </a:prstGeom>
                <a:grpFill/>
                <a:ln>
                  <a:noFill/>
                </a:ln>
              </p:spPr>
              <p:txBody>
                <a:bodyPr wrap="none" rtlCol="0">
                  <a:spAutoFit/>
                </a:bodyPr>
                <a:lstStyle/>
                <a:p>
                  <a:r>
                    <a:rPr lang="en-US" dirty="0">
                      <a:latin typeface="Century Gothic" panose="020B0502020202020204" pitchFamily="34" charset="0"/>
                    </a:rPr>
                    <a:t>DBR photocathode</a:t>
                  </a:r>
                </a:p>
              </p:txBody>
            </p:sp>
            <p:pic>
              <p:nvPicPr>
                <p:cNvPr id="7" name="Picture 6"/>
                <p:cNvPicPr>
                  <a:picLocks noChangeAspect="1"/>
                </p:cNvPicPr>
                <p:nvPr/>
              </p:nvPicPr>
              <p:blipFill>
                <a:blip r:embed="rId3"/>
                <a:stretch>
                  <a:fillRect/>
                </a:stretch>
              </p:blipFill>
              <p:spPr>
                <a:xfrm>
                  <a:off x="1066800" y="2743438"/>
                  <a:ext cx="5735320" cy="3200400"/>
                </a:xfrm>
                <a:prstGeom prst="rect">
                  <a:avLst/>
                </a:prstGeom>
                <a:grpFill/>
                <a:ln>
                  <a:noFill/>
                </a:ln>
              </p:spPr>
            </p:pic>
          </p:grpSp>
        </p:grpSp>
      </p:grpSp>
      <p:grpSp>
        <p:nvGrpSpPr>
          <p:cNvPr id="22" name="Group 21"/>
          <p:cNvGrpSpPr/>
          <p:nvPr/>
        </p:nvGrpSpPr>
        <p:grpSpPr>
          <a:xfrm>
            <a:off x="1944514" y="2670926"/>
            <a:ext cx="8114125" cy="3581400"/>
            <a:chOff x="910234" y="2674382"/>
            <a:chExt cx="8114125" cy="3581400"/>
          </a:xfrm>
        </p:grpSpPr>
        <p:sp>
          <p:nvSpPr>
            <p:cNvPr id="15" name="Rectangle 14"/>
            <p:cNvSpPr/>
            <p:nvPr/>
          </p:nvSpPr>
          <p:spPr>
            <a:xfrm>
              <a:off x="910234" y="2674382"/>
              <a:ext cx="8114125"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105595" y="2686050"/>
              <a:ext cx="7051548" cy="3569732"/>
              <a:chOff x="873252" y="1447800"/>
              <a:chExt cx="7051548" cy="3569732"/>
            </a:xfrm>
            <a:solidFill>
              <a:schemeClr val="bg1"/>
            </a:solidFill>
          </p:grpSpPr>
          <p:sp>
            <p:nvSpPr>
              <p:cNvPr id="18" name="Rectangle 17"/>
              <p:cNvSpPr/>
              <p:nvPr/>
            </p:nvSpPr>
            <p:spPr>
              <a:xfrm>
                <a:off x="4623208" y="4634467"/>
                <a:ext cx="3223316" cy="369332"/>
              </a:xfrm>
              <a:prstGeom prst="rect">
                <a:avLst/>
              </a:prstGeom>
              <a:grpFill/>
            </p:spPr>
            <p:txBody>
              <a:bodyPr wrap="square">
                <a:spAutoFit/>
              </a:bodyPr>
              <a:lstStyle/>
              <a:p>
                <a:r>
                  <a:rPr lang="en-US" dirty="0">
                    <a:latin typeface="Century Gothic" panose="020B0502020202020204" pitchFamily="34" charset="0"/>
                  </a:rPr>
                  <a:t>Photocathode with DBR</a:t>
                </a:r>
              </a:p>
            </p:txBody>
          </p:sp>
          <p:pic>
            <p:nvPicPr>
              <p:cNvPr id="19" name="Picture 18"/>
              <p:cNvPicPr>
                <a:picLocks noChangeAspect="1"/>
              </p:cNvPicPr>
              <p:nvPr/>
            </p:nvPicPr>
            <p:blipFill>
              <a:blip r:embed="rId4"/>
              <a:stretch>
                <a:fillRect/>
              </a:stretch>
            </p:blipFill>
            <p:spPr>
              <a:xfrm>
                <a:off x="873252" y="1447800"/>
                <a:ext cx="7051548" cy="3200400"/>
              </a:xfrm>
              <a:prstGeom prst="rect">
                <a:avLst/>
              </a:prstGeom>
              <a:grpFill/>
            </p:spPr>
          </p:pic>
          <p:sp>
            <p:nvSpPr>
              <p:cNvPr id="17" name="Rectangle 16"/>
              <p:cNvSpPr/>
              <p:nvPr/>
            </p:nvSpPr>
            <p:spPr>
              <a:xfrm>
                <a:off x="979088" y="4648200"/>
                <a:ext cx="3441573" cy="369332"/>
              </a:xfrm>
              <a:prstGeom prst="rect">
                <a:avLst/>
              </a:prstGeom>
              <a:grpFill/>
            </p:spPr>
            <p:txBody>
              <a:bodyPr wrap="square">
                <a:spAutoFit/>
              </a:bodyPr>
              <a:lstStyle/>
              <a:p>
                <a:r>
                  <a:rPr lang="en-US" dirty="0">
                    <a:latin typeface="Century Gothic" panose="020B0502020202020204" pitchFamily="34" charset="0"/>
                  </a:rPr>
                  <a:t>Photocathode without DBR</a:t>
                </a:r>
              </a:p>
            </p:txBody>
          </p:sp>
        </p:grpSp>
        <p:sp>
          <p:nvSpPr>
            <p:cNvPr id="8" name="TextBox 7"/>
            <p:cNvSpPr txBox="1"/>
            <p:nvPr/>
          </p:nvSpPr>
          <p:spPr>
            <a:xfrm>
              <a:off x="7628521" y="5854923"/>
              <a:ext cx="1378904" cy="369332"/>
            </a:xfrm>
            <a:prstGeom prst="rect">
              <a:avLst/>
            </a:prstGeom>
            <a:solidFill>
              <a:schemeClr val="bg1"/>
            </a:solidFill>
          </p:spPr>
          <p:txBody>
            <a:bodyPr wrap="none" rtlCol="0">
              <a:spAutoFit/>
            </a:bodyPr>
            <a:lstStyle/>
            <a:p>
              <a:r>
                <a:rPr lang="en-US" dirty="0">
                  <a:solidFill>
                    <a:srgbClr val="FF0000"/>
                  </a:solidFill>
                  <a:latin typeface="Century Gothic" panose="020B0502020202020204" pitchFamily="34" charset="0"/>
                </a:rPr>
                <a:t>(57 layers!)</a:t>
              </a:r>
            </a:p>
          </p:txBody>
        </p:sp>
      </p:grpSp>
    </p:spTree>
    <p:extLst>
      <p:ext uri="{BB962C8B-B14F-4D97-AF65-F5344CB8AC3E}">
        <p14:creationId xmlns:p14="http://schemas.microsoft.com/office/powerpoint/2010/main" val="156490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700"/>
            <a:ext cx="10515600" cy="462853"/>
          </a:xfrm>
        </p:spPr>
        <p:txBody>
          <a:bodyPr>
            <a:normAutofit fontScale="90000"/>
          </a:bodyPr>
          <a:lstStyle/>
          <a:p>
            <a:r>
              <a:rPr lang="en-US" sz="2800" b="0" dirty="0">
                <a:latin typeface="Minion Pro"/>
              </a:rPr>
              <a:t>World Record QE from High Polarization Photocathode</a:t>
            </a:r>
            <a:endParaRPr lang="en-US" sz="2800" b="0" cap="small" dirty="0">
              <a:latin typeface="Minion Pro"/>
            </a:endParaRPr>
          </a:p>
        </p:txBody>
      </p:sp>
      <p:sp>
        <p:nvSpPr>
          <p:cNvPr id="12" name="Rectangle 11"/>
          <p:cNvSpPr/>
          <p:nvPr/>
        </p:nvSpPr>
        <p:spPr>
          <a:xfrm>
            <a:off x="1691331" y="827980"/>
            <a:ext cx="8871104" cy="1200329"/>
          </a:xfrm>
          <a:prstGeom prst="rect">
            <a:avLst/>
          </a:prstGeom>
        </p:spPr>
        <p:txBody>
          <a:bodyPr wrap="square">
            <a:spAutoFit/>
          </a:bodyPr>
          <a:lstStyle/>
          <a:p>
            <a:r>
              <a:rPr lang="en-US" sz="2400" dirty="0">
                <a:latin typeface="Arial"/>
                <a:cs typeface="Arial"/>
              </a:rPr>
              <a:t>Others have tried…but very difficult to obtain QE enhancement at the laser wavelength that also provides high polarization,   CEBAF lasers operate at ~ 776 nm (doubled-telecom lasers)</a:t>
            </a:r>
            <a:endParaRPr lang="en-US" sz="2000" dirty="0">
              <a:latin typeface="Arial"/>
              <a:cs typeface="Arial"/>
            </a:endParaRPr>
          </a:p>
        </p:txBody>
      </p:sp>
      <p:sp>
        <p:nvSpPr>
          <p:cNvPr id="16" name="Content Placeholder 2"/>
          <p:cNvSpPr txBox="1">
            <a:spLocks/>
          </p:cNvSpPr>
          <p:nvPr/>
        </p:nvSpPr>
        <p:spPr>
          <a:xfrm>
            <a:off x="1691331" y="2178324"/>
            <a:ext cx="3422536" cy="3773069"/>
          </a:xfrm>
          <a:prstGeom prst="rect">
            <a:avLst/>
          </a:prstGeom>
        </p:spPr>
        <p:txBody>
          <a:bodyPr>
            <a:no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ClrTx/>
              <a:buFont typeface="Wingdings" panose="05000000000000000000" pitchFamily="2" charset="2"/>
              <a:buChar char="Ø"/>
            </a:pPr>
            <a:r>
              <a:rPr lang="en-US" sz="1600" dirty="0">
                <a:latin typeface="Century Gothic" panose="020B0502020202020204" pitchFamily="34" charset="0"/>
              </a:rPr>
              <a:t>Standard strained-superlattice</a:t>
            </a:r>
          </a:p>
          <a:p>
            <a:pPr marL="515938" lvl="1" indent="-168275">
              <a:buClrTx/>
            </a:pPr>
            <a:r>
              <a:rPr lang="en-US" sz="1600" dirty="0">
                <a:latin typeface="Century Gothic" panose="020B0502020202020204" pitchFamily="34" charset="0"/>
              </a:rPr>
              <a:t>QE = 0.89%</a:t>
            </a:r>
          </a:p>
          <a:p>
            <a:pPr marL="515938" lvl="1" indent="-168275">
              <a:buClrTx/>
            </a:pPr>
            <a:r>
              <a:rPr lang="en-US" sz="1600" dirty="0">
                <a:latin typeface="Century Gothic" panose="020B0502020202020204" pitchFamily="34" charset="0"/>
              </a:rPr>
              <a:t>Polarization = 92%</a:t>
            </a:r>
          </a:p>
          <a:p>
            <a:pPr marL="228600" indent="-228600">
              <a:buClrTx/>
              <a:buFont typeface="Wingdings" panose="05000000000000000000" pitchFamily="2" charset="2"/>
              <a:buChar char="Ø"/>
              <a:tabLst>
                <a:tab pos="228600" algn="l"/>
              </a:tabLst>
            </a:pPr>
            <a:r>
              <a:rPr lang="en-US" sz="1600" dirty="0">
                <a:latin typeface="Century Gothic" panose="020B0502020202020204" pitchFamily="34" charset="0"/>
              </a:rPr>
              <a:t>DBR</a:t>
            </a:r>
          </a:p>
          <a:p>
            <a:pPr marL="515938" lvl="1" indent="-168275">
              <a:buClrTx/>
            </a:pPr>
            <a:r>
              <a:rPr lang="en-US" sz="1600" dirty="0">
                <a:latin typeface="Century Gothic" panose="020B0502020202020204" pitchFamily="34" charset="0"/>
              </a:rPr>
              <a:t>QE = 6.4%</a:t>
            </a:r>
          </a:p>
          <a:p>
            <a:pPr marL="515938" lvl="1" indent="-168275">
              <a:buClrTx/>
            </a:pPr>
            <a:r>
              <a:rPr lang="en-US" sz="1600" dirty="0">
                <a:latin typeface="Century Gothic" panose="020B0502020202020204" pitchFamily="34" charset="0"/>
              </a:rPr>
              <a:t>Polarization = 84%</a:t>
            </a:r>
          </a:p>
          <a:p>
            <a:pPr marL="228600" indent="-228600">
              <a:buClrTx/>
              <a:buFont typeface="Wingdings" panose="05000000000000000000" pitchFamily="2" charset="2"/>
              <a:buChar char="Ø"/>
            </a:pPr>
            <a:r>
              <a:rPr lang="en-US" sz="1800" dirty="0">
                <a:latin typeface="Century Gothic" panose="020B0502020202020204" pitchFamily="34" charset="0"/>
              </a:rPr>
              <a:t>The highest reported QE of any high polarization photocathode  </a:t>
            </a:r>
          </a:p>
          <a:p>
            <a:pPr marL="228600" indent="-228600">
              <a:buClr>
                <a:schemeClr val="tx1"/>
              </a:buClr>
              <a:buFont typeface="Wingdings" panose="05000000000000000000" pitchFamily="2" charset="2"/>
              <a:buChar char="Ø"/>
            </a:pPr>
            <a:r>
              <a:rPr lang="en-US" sz="1600" dirty="0">
                <a:latin typeface="Century Gothic" panose="020B0502020202020204" pitchFamily="34" charset="0"/>
              </a:rPr>
              <a:t>Excellent candidate for mA operations, will test at CEBAF this shutdown</a:t>
            </a:r>
          </a:p>
          <a:p>
            <a:pPr marL="228600" indent="-228600">
              <a:buClr>
                <a:schemeClr val="tx1"/>
              </a:buClr>
              <a:buFont typeface="Wingdings" panose="05000000000000000000" pitchFamily="2" charset="2"/>
              <a:buChar char="Ø"/>
            </a:pPr>
            <a:r>
              <a:rPr lang="en-US" sz="1600" dirty="0">
                <a:latin typeface="Century Gothic" panose="020B0502020202020204" pitchFamily="34" charset="0"/>
              </a:rPr>
              <a:t>SBIR partnership</a:t>
            </a:r>
          </a:p>
          <a:p>
            <a:pPr marL="628650" lvl="1" indent="-171450">
              <a:buClrTx/>
            </a:pPr>
            <a:endParaRPr lang="en-US" sz="1600" dirty="0">
              <a:latin typeface="Century Gothic" panose="020B0502020202020204" pitchFamily="34" charset="0"/>
            </a:endParaRPr>
          </a:p>
        </p:txBody>
      </p:sp>
      <p:sp>
        <p:nvSpPr>
          <p:cNvPr id="9" name="Rectangle 8"/>
          <p:cNvSpPr/>
          <p:nvPr/>
        </p:nvSpPr>
        <p:spPr>
          <a:xfrm>
            <a:off x="2230538" y="6338938"/>
            <a:ext cx="7967538" cy="307777"/>
          </a:xfrm>
          <a:prstGeom prst="rect">
            <a:avLst/>
          </a:prstGeom>
        </p:spPr>
        <p:txBody>
          <a:bodyPr wrap="square">
            <a:spAutoFit/>
          </a:bodyPr>
          <a:lstStyle/>
          <a:p>
            <a:r>
              <a:rPr lang="en-US" sz="1400" b="1" dirty="0"/>
              <a:t>W. Liu,</a:t>
            </a:r>
            <a:r>
              <a:rPr lang="en-US" sz="1400" dirty="0"/>
              <a:t> S. Zhang, M. Stutzman, M. Poelker, Y. Chen, W. Lu, and A. Moy, </a:t>
            </a:r>
            <a:r>
              <a:rPr lang="fr-FR" sz="1400" dirty="0"/>
              <a:t>Appl. Phys. Lett. </a:t>
            </a:r>
            <a:r>
              <a:rPr lang="fr-FR" sz="1400" b="1" dirty="0"/>
              <a:t>109</a:t>
            </a:r>
            <a:r>
              <a:rPr lang="fr-FR" sz="1400" dirty="0"/>
              <a:t>, 252104 (2016)</a:t>
            </a:r>
            <a:endParaRPr lang="en-US" sz="1400" dirty="0"/>
          </a:p>
        </p:txBody>
      </p:sp>
      <p:grpSp>
        <p:nvGrpSpPr>
          <p:cNvPr id="22" name="Group 21"/>
          <p:cNvGrpSpPr/>
          <p:nvPr/>
        </p:nvGrpSpPr>
        <p:grpSpPr>
          <a:xfrm>
            <a:off x="5223934" y="1957167"/>
            <a:ext cx="5110071" cy="4287623"/>
            <a:chOff x="3699933" y="1957166"/>
            <a:chExt cx="5110071" cy="428762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933" y="1957166"/>
              <a:ext cx="5110071" cy="428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V="1">
              <a:off x="7298267" y="2178323"/>
              <a:ext cx="0" cy="349434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225676" y="1957166"/>
            <a:ext cx="5108328" cy="4310254"/>
            <a:chOff x="3701676" y="1957166"/>
            <a:chExt cx="5108328" cy="4310254"/>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676" y="1957166"/>
              <a:ext cx="5108328" cy="431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flipV="1">
              <a:off x="7289800" y="2243667"/>
              <a:ext cx="8467" cy="342900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44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latin typeface="Arial" panose="020B0604020202020204" pitchFamily="34" charset="0"/>
              </a:rPr>
              <a:t>Lifetime Studies at mA Beam Current</a:t>
            </a:r>
          </a:p>
        </p:txBody>
      </p:sp>
      <p:sp>
        <p:nvSpPr>
          <p:cNvPr id="3" name="Content Placeholder 2"/>
          <p:cNvSpPr>
            <a:spLocks noGrp="1"/>
          </p:cNvSpPr>
          <p:nvPr>
            <p:ph idx="1"/>
          </p:nvPr>
        </p:nvSpPr>
        <p:spPr>
          <a:xfrm>
            <a:off x="489384" y="1028754"/>
            <a:ext cx="6244630" cy="2570135"/>
          </a:xfrm>
        </p:spPr>
        <p:txBody>
          <a:bodyPr>
            <a:normAutofit/>
          </a:bodyPr>
          <a:lstStyle/>
          <a:p>
            <a:r>
              <a:rPr lang="en-US" sz="2800" dirty="0">
                <a:latin typeface="Arial" panose="020B0604020202020204" pitchFamily="34" charset="0"/>
                <a:ea typeface="Century Gothic" charset="0"/>
              </a:rPr>
              <a:t>Polarized positrons for </a:t>
            </a:r>
            <a:r>
              <a:rPr lang="en-US" sz="2800" dirty="0" smtClean="0">
                <a:latin typeface="Arial" panose="020B0604020202020204" pitchFamily="34" charset="0"/>
                <a:ea typeface="Century Gothic" charset="0"/>
              </a:rPr>
              <a:t>CEBAF </a:t>
            </a:r>
          </a:p>
          <a:p>
            <a:r>
              <a:rPr lang="en-US" sz="2800" dirty="0">
                <a:latin typeface="Arial" panose="020B0604020202020204" pitchFamily="34" charset="0"/>
                <a:ea typeface="Century Gothic" charset="0"/>
              </a:rPr>
              <a:t>H</a:t>
            </a:r>
            <a:r>
              <a:rPr lang="en-US" sz="2800" dirty="0" smtClean="0">
                <a:latin typeface="Arial" panose="020B0604020202020204" pitchFamily="34" charset="0"/>
                <a:ea typeface="Century Gothic" charset="0"/>
              </a:rPr>
              <a:t>igh Current </a:t>
            </a:r>
            <a:r>
              <a:rPr lang="en-US" sz="2800" dirty="0" err="1">
                <a:latin typeface="Arial" panose="020B0604020202020204" pitchFamily="34" charset="0"/>
                <a:ea typeface="Century Gothic" charset="0"/>
              </a:rPr>
              <a:t>eRHIC</a:t>
            </a:r>
            <a:r>
              <a:rPr lang="en-US" sz="2800" dirty="0">
                <a:latin typeface="Arial" panose="020B0604020202020204" pitchFamily="34" charset="0"/>
                <a:ea typeface="Century Gothic" charset="0"/>
              </a:rPr>
              <a:t> </a:t>
            </a:r>
            <a:r>
              <a:rPr lang="en-US" sz="2800" dirty="0" smtClean="0">
                <a:latin typeface="Arial" panose="020B0604020202020204" pitchFamily="34" charset="0"/>
                <a:ea typeface="Century Gothic" charset="0"/>
              </a:rPr>
              <a:t>EIC</a:t>
            </a:r>
          </a:p>
          <a:p>
            <a:r>
              <a:rPr lang="en-US" sz="2800" dirty="0" smtClean="0">
                <a:latin typeface="Arial" panose="020B0604020202020204" pitchFamily="34" charset="0"/>
                <a:ea typeface="Century Gothic" charset="0"/>
              </a:rPr>
              <a:t>Test the limits of lifetime scaling vs</a:t>
            </a:r>
            <a:r>
              <a:rPr lang="en-US" sz="2800" dirty="0">
                <a:latin typeface="Arial" panose="020B0604020202020204" pitchFamily="34" charset="0"/>
                <a:ea typeface="Century Gothic" charset="0"/>
              </a:rPr>
              <a:t>. laser spot </a:t>
            </a:r>
            <a:r>
              <a:rPr lang="en-US" sz="2800" dirty="0" smtClean="0">
                <a:latin typeface="Arial" panose="020B0604020202020204" pitchFamily="34" charset="0"/>
                <a:ea typeface="Century Gothic" charset="0"/>
              </a:rPr>
              <a:t>size</a:t>
            </a:r>
            <a:endParaRPr lang="en-US" sz="2800" dirty="0">
              <a:latin typeface="Arial" panose="020B0604020202020204" pitchFamily="34" charset="0"/>
              <a:ea typeface="Century Gothic" charset="0"/>
            </a:endParaRPr>
          </a:p>
        </p:txBody>
      </p:sp>
      <p:sp>
        <p:nvSpPr>
          <p:cNvPr id="6" name="Slide Number Placeholder 5"/>
          <p:cNvSpPr>
            <a:spLocks noGrp="1"/>
          </p:cNvSpPr>
          <p:nvPr>
            <p:ph type="sldNum" sz="quarter" idx="12"/>
          </p:nvPr>
        </p:nvSpPr>
        <p:spPr/>
        <p:txBody>
          <a:bodyPr/>
          <a:lstStyle/>
          <a:p>
            <a:fld id="{07E1C93C-5050-FC42-8F10-D22D4F119D13}" type="slidenum">
              <a:rPr lang="en-US" smtClean="0"/>
              <a:pPr/>
              <a:t>4</a:t>
            </a:fld>
            <a:endParaRPr lang="en-US" dirty="0"/>
          </a:p>
        </p:txBody>
      </p:sp>
      <p:grpSp>
        <p:nvGrpSpPr>
          <p:cNvPr id="5" name="Group 4"/>
          <p:cNvGrpSpPr/>
          <p:nvPr/>
        </p:nvGrpSpPr>
        <p:grpSpPr>
          <a:xfrm>
            <a:off x="1378287" y="3609920"/>
            <a:ext cx="8989742" cy="2720902"/>
            <a:chOff x="154258" y="3645737"/>
            <a:chExt cx="8989742" cy="2720902"/>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284"/>
            <a:stretch/>
          </p:blipFill>
          <p:spPr bwMode="auto">
            <a:xfrm>
              <a:off x="154258" y="4250764"/>
              <a:ext cx="8989742" cy="176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022" y="3645737"/>
              <a:ext cx="2533579" cy="646331"/>
            </a:xfrm>
            <a:prstGeom prst="rect">
              <a:avLst/>
            </a:prstGeom>
            <a:noFill/>
          </p:spPr>
          <p:txBody>
            <a:bodyPr wrap="none" rtlCol="0">
              <a:spAutoFit/>
            </a:bodyPr>
            <a:lstStyle/>
            <a:p>
              <a:pPr algn="ctr"/>
              <a:r>
                <a:rPr lang="en-US" dirty="0">
                  <a:solidFill>
                    <a:srgbClr val="FF0000"/>
                  </a:solidFill>
                  <a:latin typeface="Calibri" panose="020F0502020204030204" pitchFamily="34" charset="0"/>
                </a:rPr>
                <a:t>Make beam here</a:t>
              </a:r>
            </a:p>
            <a:p>
              <a:r>
                <a:rPr lang="en-US" dirty="0">
                  <a:solidFill>
                    <a:srgbClr val="FF0000"/>
                  </a:solidFill>
                  <a:latin typeface="Calibri" panose="020F0502020204030204" pitchFamily="34" charset="0"/>
                </a:rPr>
                <a:t>(-130kV, 0-1.5mA, 0-3pC)</a:t>
              </a:r>
            </a:p>
          </p:txBody>
        </p:sp>
        <p:sp>
          <p:nvSpPr>
            <p:cNvPr id="9" name="TextBox 8"/>
            <p:cNvSpPr txBox="1"/>
            <p:nvPr/>
          </p:nvSpPr>
          <p:spPr>
            <a:xfrm>
              <a:off x="6642308" y="4066098"/>
              <a:ext cx="1913857" cy="646331"/>
            </a:xfrm>
            <a:prstGeom prst="rect">
              <a:avLst/>
            </a:prstGeom>
            <a:noFill/>
          </p:spPr>
          <p:txBody>
            <a:bodyPr wrap="none" rtlCol="0">
              <a:spAutoFit/>
            </a:bodyPr>
            <a:lstStyle/>
            <a:p>
              <a:r>
                <a:rPr lang="en-US" dirty="0">
                  <a:solidFill>
                    <a:srgbClr val="FF0000"/>
                  </a:solidFill>
                  <a:latin typeface="Calibri" panose="020F0502020204030204" pitchFamily="34" charset="0"/>
                </a:rPr>
                <a:t>Deliver </a:t>
              </a:r>
              <a:r>
                <a:rPr lang="en-US" dirty="0" smtClean="0">
                  <a:solidFill>
                    <a:srgbClr val="FF0000"/>
                  </a:solidFill>
                  <a:latin typeface="Calibri" panose="020F0502020204030204" pitchFamily="34" charset="0"/>
                </a:rPr>
                <a:t>beam </a:t>
              </a:r>
              <a:r>
                <a:rPr lang="en-US" dirty="0">
                  <a:solidFill>
                    <a:srgbClr val="FF0000"/>
                  </a:solidFill>
                  <a:latin typeface="Calibri" panose="020F0502020204030204" pitchFamily="34" charset="0"/>
                </a:rPr>
                <a:t>here</a:t>
              </a:r>
            </a:p>
            <a:p>
              <a:pPr algn="ctr"/>
              <a:r>
                <a:rPr lang="en-US" dirty="0">
                  <a:solidFill>
                    <a:srgbClr val="FF0000"/>
                  </a:solidFill>
                  <a:latin typeface="Calibri" panose="020F0502020204030204" pitchFamily="34" charset="0"/>
                </a:rPr>
                <a:t>(Faraday cup)</a:t>
              </a:r>
            </a:p>
          </p:txBody>
        </p:sp>
        <p:sp>
          <p:nvSpPr>
            <p:cNvPr id="10" name="TextBox 9"/>
            <p:cNvSpPr txBox="1"/>
            <p:nvPr/>
          </p:nvSpPr>
          <p:spPr>
            <a:xfrm>
              <a:off x="1972053" y="5720308"/>
              <a:ext cx="2498504" cy="646331"/>
            </a:xfrm>
            <a:prstGeom prst="rect">
              <a:avLst/>
            </a:prstGeom>
            <a:noFill/>
          </p:spPr>
          <p:txBody>
            <a:bodyPr wrap="none" rtlCol="0">
              <a:spAutoFit/>
            </a:bodyPr>
            <a:lstStyle/>
            <a:p>
              <a:pPr algn="ctr"/>
              <a:r>
                <a:rPr lang="en-US" dirty="0">
                  <a:solidFill>
                    <a:srgbClr val="FF0000"/>
                  </a:solidFill>
                  <a:latin typeface="Calibri" panose="020F0502020204030204" pitchFamily="34" charset="0"/>
                </a:rPr>
                <a:t>Vary the laser beam size</a:t>
              </a:r>
            </a:p>
            <a:p>
              <a:pPr algn="ctr"/>
              <a:r>
                <a:rPr lang="en-US" dirty="0">
                  <a:solidFill>
                    <a:srgbClr val="FF0000"/>
                  </a:solidFill>
                  <a:latin typeface="Calibri" panose="020F0502020204030204" pitchFamily="34" charset="0"/>
                </a:rPr>
                <a:t>(f=499 MHz, </a:t>
              </a:r>
              <a:r>
                <a:rPr lang="en-US" dirty="0" err="1">
                  <a:solidFill>
                    <a:srgbClr val="FF0000"/>
                  </a:solidFill>
                  <a:latin typeface="Symbol" charset="2"/>
                  <a:ea typeface="Symbol" charset="2"/>
                  <a:cs typeface="Symbol" charset="2"/>
                </a:rPr>
                <a:t>s</a:t>
              </a:r>
              <a:r>
                <a:rPr lang="en-US" baseline="-25000" dirty="0" err="1">
                  <a:solidFill>
                    <a:srgbClr val="FF0000"/>
                  </a:solidFill>
                  <a:latin typeface="Calibri" panose="020F0502020204030204" pitchFamily="34" charset="0"/>
                </a:rPr>
                <a:t>t</a:t>
              </a:r>
              <a:r>
                <a:rPr lang="en-US" dirty="0">
                  <a:solidFill>
                    <a:srgbClr val="FF0000"/>
                  </a:solidFill>
                  <a:latin typeface="Calibri" panose="020F0502020204030204" pitchFamily="34" charset="0"/>
                </a:rPr>
                <a:t> ~ 50 </a:t>
              </a:r>
              <a:r>
                <a:rPr lang="en-US" dirty="0" err="1">
                  <a:solidFill>
                    <a:srgbClr val="FF0000"/>
                  </a:solidFill>
                  <a:latin typeface="Calibri" panose="020F0502020204030204" pitchFamily="34" charset="0"/>
                </a:rPr>
                <a:t>ps</a:t>
              </a:r>
              <a:r>
                <a:rPr lang="en-US" dirty="0">
                  <a:solidFill>
                    <a:srgbClr val="FF0000"/>
                  </a:solidFill>
                  <a:latin typeface="Calibri" panose="020F0502020204030204" pitchFamily="34" charset="0"/>
                </a:rPr>
                <a:t>)</a:t>
              </a:r>
            </a:p>
          </p:txBody>
        </p:sp>
        <p:cxnSp>
          <p:nvCxnSpPr>
            <p:cNvPr id="11" name="Straight Arrow Connector 10"/>
            <p:cNvCxnSpPr/>
            <p:nvPr/>
          </p:nvCxnSpPr>
          <p:spPr>
            <a:xfrm flipH="1" flipV="1">
              <a:off x="1371956" y="4992689"/>
              <a:ext cx="2600324" cy="672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71152" y="4140449"/>
              <a:ext cx="3154095" cy="646331"/>
            </a:xfrm>
            <a:prstGeom prst="rect">
              <a:avLst/>
            </a:prstGeom>
            <a:noFill/>
          </p:spPr>
          <p:txBody>
            <a:bodyPr wrap="square" rtlCol="0">
              <a:spAutoFit/>
            </a:bodyPr>
            <a:lstStyle/>
            <a:p>
              <a:pPr algn="ctr"/>
              <a:r>
                <a:rPr lang="en-US" dirty="0">
                  <a:solidFill>
                    <a:srgbClr val="FF0000"/>
                  </a:solidFill>
                  <a:latin typeface="Calibri" panose="020F0502020204030204" pitchFamily="34" charset="0"/>
                </a:rPr>
                <a:t>Monitor vacuum and radiation levels along beam line</a:t>
              </a:r>
            </a:p>
          </p:txBody>
        </p:sp>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8902"/>
          <a:stretch/>
        </p:blipFill>
        <p:spPr>
          <a:xfrm>
            <a:off x="6888917" y="1028754"/>
            <a:ext cx="3914078" cy="2674228"/>
          </a:xfrm>
          <a:prstGeom prst="rect">
            <a:avLst/>
          </a:prstGeom>
        </p:spPr>
      </p:pic>
    </p:spTree>
    <p:extLst>
      <p:ext uri="{BB962C8B-B14F-4D97-AF65-F5344CB8AC3E}">
        <p14:creationId xmlns:p14="http://schemas.microsoft.com/office/powerpoint/2010/main" val="3976077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latin typeface="Arial" panose="020B0604020202020204" pitchFamily="34" charset="0"/>
              </a:rPr>
              <a:t>GaAs/</a:t>
            </a:r>
            <a:r>
              <a:rPr lang="en-US" sz="3200" b="0" dirty="0" err="1">
                <a:latin typeface="Arial" panose="020B0604020202020204" pitchFamily="34" charset="0"/>
              </a:rPr>
              <a:t>GaAsP</a:t>
            </a:r>
            <a:r>
              <a:rPr lang="en-US" sz="3200" b="0" dirty="0">
                <a:latin typeface="Arial" panose="020B0604020202020204" pitchFamily="34" charset="0"/>
              </a:rPr>
              <a:t> </a:t>
            </a:r>
            <a:r>
              <a:rPr lang="en-US" sz="3200" b="0" dirty="0" smtClean="0">
                <a:latin typeface="Arial" panose="020B0604020202020204" pitchFamily="34" charset="0"/>
              </a:rPr>
              <a:t>charge lifetime at </a:t>
            </a:r>
            <a:r>
              <a:rPr lang="en-US" sz="3200" b="0" dirty="0">
                <a:latin typeface="Arial" panose="020B0604020202020204" pitchFamily="34" charset="0"/>
              </a:rPr>
              <a:t>mA Current</a:t>
            </a:r>
            <a:endParaRPr lang="en-US" sz="3200" dirty="0">
              <a:latin typeface="Arial" panose="020B0604020202020204" pitchFamily="34" charset="0"/>
            </a:endParaRPr>
          </a:p>
        </p:txBody>
      </p:sp>
      <p:sp>
        <p:nvSpPr>
          <p:cNvPr id="3" name="Content Placeholder 2"/>
          <p:cNvSpPr>
            <a:spLocks noGrp="1"/>
          </p:cNvSpPr>
          <p:nvPr>
            <p:ph idx="1"/>
          </p:nvPr>
        </p:nvSpPr>
        <p:spPr>
          <a:xfrm>
            <a:off x="411892" y="831081"/>
            <a:ext cx="11285837" cy="6026919"/>
          </a:xfrm>
        </p:spPr>
        <p:txBody>
          <a:bodyPr>
            <a:normAutofit/>
          </a:bodyPr>
          <a:lstStyle/>
          <a:p>
            <a:pPr marL="228600" lvl="1">
              <a:buFont typeface="Arial" panose="020B0604020202020204" pitchFamily="34" charset="0"/>
              <a:buChar char="•"/>
            </a:pPr>
            <a:r>
              <a:rPr lang="en-US" dirty="0">
                <a:latin typeface="Arial" panose="020B0604020202020204" pitchFamily="34" charset="0"/>
                <a:ea typeface="Century Gothic" charset="0"/>
              </a:rPr>
              <a:t>CEBAF charge lifetime improves with larger laser spot size, as expected, but eventually beam size becomes “too large” </a:t>
            </a:r>
          </a:p>
          <a:p>
            <a:pPr marL="228600" lvl="1">
              <a:buFont typeface="Arial" panose="020B0604020202020204" pitchFamily="34" charset="0"/>
              <a:buChar char="•"/>
            </a:pPr>
            <a:r>
              <a:rPr lang="en-US" dirty="0" smtClean="0">
                <a:latin typeface="Arial" panose="020B0604020202020204" pitchFamily="34" charset="0"/>
                <a:ea typeface="Century Gothic" charset="0"/>
              </a:rPr>
              <a:t>Small amounts of </a:t>
            </a:r>
            <a:r>
              <a:rPr lang="en-US" dirty="0" err="1" smtClean="0">
                <a:latin typeface="Arial" panose="020B0604020202020204" pitchFamily="34" charset="0"/>
                <a:ea typeface="Century Gothic" charset="0"/>
              </a:rPr>
              <a:t>beamloss</a:t>
            </a:r>
            <a:r>
              <a:rPr lang="en-US" dirty="0" smtClean="0">
                <a:latin typeface="Arial" panose="020B0604020202020204" pitchFamily="34" charset="0"/>
                <a:ea typeface="Century Gothic" charset="0"/>
              </a:rPr>
              <a:t> adversely impact lifetime – to reap the reward of large laser spot size, no </a:t>
            </a:r>
            <a:r>
              <a:rPr lang="en-US" dirty="0" err="1" smtClean="0">
                <a:latin typeface="Arial" panose="020B0604020202020204" pitchFamily="34" charset="0"/>
                <a:ea typeface="Century Gothic" charset="0"/>
              </a:rPr>
              <a:t>beamloss</a:t>
            </a:r>
            <a:r>
              <a:rPr lang="en-US" dirty="0" smtClean="0">
                <a:latin typeface="Arial" panose="020B0604020202020204" pitchFamily="34" charset="0"/>
                <a:ea typeface="Century Gothic" charset="0"/>
              </a:rPr>
              <a:t> allowed!!  </a:t>
            </a:r>
          </a:p>
          <a:p>
            <a:pPr marL="228600" lvl="1">
              <a:buFont typeface="Arial" panose="020B0604020202020204" pitchFamily="34" charset="0"/>
              <a:buChar char="•"/>
            </a:pPr>
            <a:r>
              <a:rPr lang="en-US" dirty="0" smtClean="0">
                <a:latin typeface="Arial" panose="020B0604020202020204" pitchFamily="34" charset="0"/>
                <a:ea typeface="Century Gothic" charset="0"/>
              </a:rPr>
              <a:t>Must consider intended and unintended photoemission….</a:t>
            </a:r>
            <a:endParaRPr lang="en-US" dirty="0">
              <a:latin typeface="Arial" panose="020B0604020202020204" pitchFamily="34" charset="0"/>
              <a:ea typeface="Century Gothic" charset="0"/>
            </a:endParaRPr>
          </a:p>
        </p:txBody>
      </p:sp>
      <p:sp>
        <p:nvSpPr>
          <p:cNvPr id="6" name="Slide Number Placeholder 5"/>
          <p:cNvSpPr>
            <a:spLocks noGrp="1"/>
          </p:cNvSpPr>
          <p:nvPr>
            <p:ph type="sldNum" sz="quarter" idx="12"/>
          </p:nvPr>
        </p:nvSpPr>
        <p:spPr/>
        <p:txBody>
          <a:bodyPr/>
          <a:lstStyle/>
          <a:p>
            <a:fld id="{07E1C93C-5050-FC42-8F10-D22D4F119D13}" type="slidenum">
              <a:rPr lang="en-US" smtClean="0"/>
              <a:pPr/>
              <a:t>5</a:t>
            </a:fld>
            <a:endParaRPr lang="en-US" dirty="0"/>
          </a:p>
        </p:txBody>
      </p:sp>
      <p:grpSp>
        <p:nvGrpSpPr>
          <p:cNvPr id="5" name="Group 4"/>
          <p:cNvGrpSpPr/>
          <p:nvPr/>
        </p:nvGrpSpPr>
        <p:grpSpPr>
          <a:xfrm>
            <a:off x="524201" y="2460685"/>
            <a:ext cx="8163891" cy="3928080"/>
            <a:chOff x="380034" y="828290"/>
            <a:chExt cx="8163891" cy="3928080"/>
          </a:xfrm>
        </p:grpSpPr>
        <p:pic>
          <p:nvPicPr>
            <p:cNvPr id="7" name="Picture 2" descr="C:\Users\poelker\AppData\Local\Temp\life_v_area_1000_1500_expFi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34" y="828290"/>
              <a:ext cx="8163891" cy="3928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41536" y="1854200"/>
              <a:ext cx="7515064" cy="475449"/>
              <a:chOff x="841536" y="1854200"/>
              <a:chExt cx="7515064" cy="475449"/>
            </a:xfrm>
          </p:grpSpPr>
          <p:sp>
            <p:nvSpPr>
              <p:cNvPr id="15" name="TextBox 14"/>
              <p:cNvSpPr txBox="1"/>
              <p:nvPr/>
            </p:nvSpPr>
            <p:spPr>
              <a:xfrm>
                <a:off x="841536" y="1867984"/>
                <a:ext cx="2396618" cy="461665"/>
              </a:xfrm>
              <a:prstGeom prst="rect">
                <a:avLst/>
              </a:prstGeom>
              <a:solidFill>
                <a:schemeClr val="bg1"/>
              </a:solidFill>
            </p:spPr>
            <p:txBody>
              <a:bodyPr wrap="none" rtlCol="0">
                <a:spAutoFit/>
              </a:bodyPr>
              <a:lstStyle/>
              <a:p>
                <a:r>
                  <a:rPr lang="en-US" sz="2400" b="1" dirty="0">
                    <a:solidFill>
                      <a:srgbClr val="FF0000"/>
                    </a:solidFill>
                  </a:rPr>
                  <a:t>1 mA for 4.7 days</a:t>
                </a:r>
              </a:p>
            </p:txBody>
          </p:sp>
          <p:cxnSp>
            <p:nvCxnSpPr>
              <p:cNvPr id="16" name="Straight Connector 15"/>
              <p:cNvCxnSpPr/>
              <p:nvPr/>
            </p:nvCxnSpPr>
            <p:spPr>
              <a:xfrm flipV="1">
                <a:off x="841536" y="1854200"/>
                <a:ext cx="7515064" cy="12700"/>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017176" y="2723595"/>
              <a:ext cx="1366745" cy="1626508"/>
              <a:chOff x="1017176" y="2723595"/>
              <a:chExt cx="1366745" cy="1626508"/>
            </a:xfrm>
          </p:grpSpPr>
          <p:sp>
            <p:nvSpPr>
              <p:cNvPr id="11" name="Oval 10"/>
              <p:cNvSpPr/>
              <p:nvPr/>
            </p:nvSpPr>
            <p:spPr>
              <a:xfrm>
                <a:off x="1155700" y="3023554"/>
                <a:ext cx="152400" cy="138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55700" y="2723595"/>
                <a:ext cx="1228221" cy="369332"/>
              </a:xfrm>
              <a:prstGeom prst="rect">
                <a:avLst/>
              </a:prstGeom>
              <a:noFill/>
            </p:spPr>
            <p:txBody>
              <a:bodyPr wrap="none" rtlCol="0">
                <a:spAutoFit/>
              </a:bodyPr>
              <a:lstStyle/>
              <a:p>
                <a:r>
                  <a:rPr lang="en-US" dirty="0"/>
                  <a:t>1mA(2007)</a:t>
                </a:r>
              </a:p>
            </p:txBody>
          </p:sp>
          <p:sp>
            <p:nvSpPr>
              <p:cNvPr id="13" name="Oval 12"/>
              <p:cNvSpPr/>
              <p:nvPr/>
            </p:nvSpPr>
            <p:spPr>
              <a:xfrm>
                <a:off x="1017176" y="3949758"/>
                <a:ext cx="152400" cy="138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42576" y="3980771"/>
                <a:ext cx="1228221" cy="369332"/>
              </a:xfrm>
              <a:prstGeom prst="rect">
                <a:avLst/>
              </a:prstGeom>
              <a:noFill/>
            </p:spPr>
            <p:txBody>
              <a:bodyPr wrap="none" rtlCol="0">
                <a:spAutoFit/>
              </a:bodyPr>
              <a:lstStyle/>
              <a:p>
                <a:r>
                  <a:rPr lang="en-US" dirty="0"/>
                  <a:t>4mA(2011)</a:t>
                </a:r>
              </a:p>
            </p:txBody>
          </p:sp>
        </p:grpSp>
        <p:sp>
          <p:nvSpPr>
            <p:cNvPr id="10" name="Left-Right Arrow 9"/>
            <p:cNvSpPr/>
            <p:nvPr/>
          </p:nvSpPr>
          <p:spPr>
            <a:xfrm>
              <a:off x="841536" y="3221705"/>
              <a:ext cx="1266664" cy="728053"/>
            </a:xfrm>
            <a:prstGeom prst="leftRightArrow">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CEBAF</a:t>
              </a:r>
            </a:p>
          </p:txBody>
        </p:sp>
      </p:grpSp>
      <p:pic>
        <p:nvPicPr>
          <p:cNvPr id="4" name="Picture 3"/>
          <p:cNvPicPr>
            <a:picLocks noChangeAspect="1"/>
          </p:cNvPicPr>
          <p:nvPr/>
        </p:nvPicPr>
        <p:blipFill>
          <a:blip r:embed="rId3"/>
          <a:stretch>
            <a:fillRect/>
          </a:stretch>
        </p:blipFill>
        <p:spPr>
          <a:xfrm>
            <a:off x="8800401" y="2485706"/>
            <a:ext cx="3185569" cy="3816046"/>
          </a:xfrm>
          <a:prstGeom prst="rect">
            <a:avLst/>
          </a:prstGeom>
        </p:spPr>
      </p:pic>
    </p:spTree>
    <p:extLst>
      <p:ext uri="{BB962C8B-B14F-4D97-AF65-F5344CB8AC3E}">
        <p14:creationId xmlns:p14="http://schemas.microsoft.com/office/powerpoint/2010/main" val="1048591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latin typeface="Arial" panose="020B0604020202020204" pitchFamily="34" charset="0"/>
              </a:rPr>
              <a:t>Detecting beam loss: x-ray detectors and ion pumps</a:t>
            </a:r>
            <a:endParaRPr lang="en-US" sz="3200" b="0" dirty="0">
              <a:latin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3102494" y="831850"/>
            <a:ext cx="7097831" cy="6026150"/>
          </a:xfrm>
          <a:prstGeom prst="rect">
            <a:avLst/>
          </a:prstGeom>
        </p:spPr>
      </p:pic>
      <p:sp>
        <p:nvSpPr>
          <p:cNvPr id="6" name="Slide Number Placeholder 5"/>
          <p:cNvSpPr>
            <a:spLocks noGrp="1"/>
          </p:cNvSpPr>
          <p:nvPr>
            <p:ph type="sldNum" sz="quarter" idx="12"/>
          </p:nvPr>
        </p:nvSpPr>
        <p:spPr/>
        <p:txBody>
          <a:bodyPr/>
          <a:lstStyle/>
          <a:p>
            <a:fld id="{07E1C93C-5050-FC42-8F10-D22D4F119D13}" type="slidenum">
              <a:rPr lang="en-US" smtClean="0"/>
              <a:pPr/>
              <a:t>6</a:t>
            </a:fld>
            <a:endParaRPr lang="en-US" dirty="0"/>
          </a:p>
        </p:txBody>
      </p:sp>
      <p:sp>
        <p:nvSpPr>
          <p:cNvPr id="7" name="Rectangle 6"/>
          <p:cNvSpPr/>
          <p:nvPr/>
        </p:nvSpPr>
        <p:spPr>
          <a:xfrm>
            <a:off x="567579" y="4130622"/>
            <a:ext cx="2387831" cy="1754326"/>
          </a:xfrm>
          <a:prstGeom prst="rect">
            <a:avLst/>
          </a:prstGeom>
        </p:spPr>
        <p:txBody>
          <a:bodyPr wrap="square">
            <a:spAutoFit/>
          </a:bodyPr>
          <a:lstStyle/>
          <a:p>
            <a:r>
              <a:rPr lang="en-US" dirty="0" smtClean="0">
                <a:latin typeface="Arial" panose="020B0604020202020204" pitchFamily="34" charset="0"/>
                <a:ea typeface="Century Gothic" charset="0"/>
                <a:cs typeface="Arial" panose="020B0604020202020204" pitchFamily="34" charset="0"/>
              </a:rPr>
              <a:t>We always </a:t>
            </a:r>
            <a:r>
              <a:rPr lang="en-US" dirty="0">
                <a:latin typeface="Arial" panose="020B0604020202020204" pitchFamily="34" charset="0"/>
                <a:ea typeface="Century Gothic" charset="0"/>
                <a:cs typeface="Arial" panose="020B0604020202020204" pitchFamily="34" charset="0"/>
              </a:rPr>
              <a:t>use ion pumps as beam loss monitors, but in this study, beamline pressure appeared constant</a:t>
            </a:r>
          </a:p>
        </p:txBody>
      </p:sp>
      <p:sp>
        <p:nvSpPr>
          <p:cNvPr id="8" name="Rectangle 7"/>
          <p:cNvSpPr/>
          <p:nvPr/>
        </p:nvSpPr>
        <p:spPr>
          <a:xfrm>
            <a:off x="567579" y="1160687"/>
            <a:ext cx="2534916" cy="2031325"/>
          </a:xfrm>
          <a:prstGeom prst="rect">
            <a:avLst/>
          </a:prstGeom>
        </p:spPr>
        <p:txBody>
          <a:bodyPr wrap="square">
            <a:spAutoFit/>
          </a:bodyPr>
          <a:lstStyle/>
          <a:p>
            <a:r>
              <a:rPr lang="en-US" dirty="0">
                <a:latin typeface="Arial" panose="020B0604020202020204" pitchFamily="34" charset="0"/>
                <a:ea typeface="Century Gothic" charset="0"/>
                <a:cs typeface="Arial" panose="020B0604020202020204" pitchFamily="34" charset="0"/>
              </a:rPr>
              <a:t>X-ray monitors detect low level beam loss, sensitive to ~ 1 to 5 </a:t>
            </a:r>
            <a:r>
              <a:rPr lang="en-US" dirty="0" err="1">
                <a:latin typeface="Arial" panose="020B0604020202020204" pitchFamily="34" charset="0"/>
                <a:ea typeface="Century Gothic" charset="0"/>
                <a:cs typeface="Arial" panose="020B0604020202020204" pitchFamily="34" charset="0"/>
              </a:rPr>
              <a:t>nA</a:t>
            </a:r>
            <a:r>
              <a:rPr lang="en-US" dirty="0">
                <a:latin typeface="Arial" panose="020B0604020202020204" pitchFamily="34" charset="0"/>
                <a:ea typeface="Century Gothic" charset="0"/>
                <a:cs typeface="Arial" panose="020B0604020202020204" pitchFamily="34" charset="0"/>
              </a:rPr>
              <a:t> </a:t>
            </a:r>
            <a:r>
              <a:rPr lang="en-US" dirty="0" smtClean="0">
                <a:latin typeface="Arial" panose="020B0604020202020204" pitchFamily="34" charset="0"/>
                <a:ea typeface="Century Gothic" charset="0"/>
                <a:cs typeface="Arial" panose="020B0604020202020204" pitchFamily="34" charset="0"/>
              </a:rPr>
              <a:t>loss –</a:t>
            </a:r>
          </a:p>
          <a:p>
            <a:r>
              <a:rPr lang="en-US" dirty="0" smtClean="0">
                <a:latin typeface="Arial" panose="020B0604020202020204" pitchFamily="34" charset="0"/>
                <a:ea typeface="Century Gothic" charset="0"/>
                <a:cs typeface="Arial" panose="020B0604020202020204" pitchFamily="34" charset="0"/>
              </a:rPr>
              <a:t>Even this level of </a:t>
            </a:r>
            <a:r>
              <a:rPr lang="en-US" dirty="0" err="1" smtClean="0">
                <a:latin typeface="Arial" panose="020B0604020202020204" pitchFamily="34" charset="0"/>
                <a:ea typeface="Century Gothic" charset="0"/>
                <a:cs typeface="Arial" panose="020B0604020202020204" pitchFamily="34" charset="0"/>
              </a:rPr>
              <a:t>beamloss</a:t>
            </a:r>
            <a:r>
              <a:rPr lang="en-US" dirty="0" smtClean="0">
                <a:latin typeface="Arial" panose="020B0604020202020204" pitchFamily="34" charset="0"/>
                <a:ea typeface="Century Gothic" charset="0"/>
                <a:cs typeface="Arial" panose="020B0604020202020204" pitchFamily="34" charset="0"/>
              </a:rPr>
              <a:t> adversely impacts lifetime</a:t>
            </a:r>
            <a:endParaRPr lang="en-US" dirty="0">
              <a:latin typeface="Arial" panose="020B0604020202020204" pitchFamily="34" charset="0"/>
              <a:ea typeface="Century Gothic" charset="0"/>
              <a:cs typeface="Arial" panose="020B0604020202020204" pitchFamily="34" charset="0"/>
            </a:endParaRPr>
          </a:p>
        </p:txBody>
      </p:sp>
    </p:spTree>
    <p:extLst>
      <p:ext uri="{BB962C8B-B14F-4D97-AF65-F5344CB8AC3E}">
        <p14:creationId xmlns:p14="http://schemas.microsoft.com/office/powerpoint/2010/main" val="488691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Lots of light bouncing around inside the </a:t>
            </a:r>
            <a:r>
              <a:rPr lang="en-US" sz="3200" b="0" dirty="0" err="1" smtClean="0"/>
              <a:t>photogun</a:t>
            </a:r>
            <a:endParaRPr lang="en-US" sz="3200" b="0" dirty="0"/>
          </a:p>
        </p:txBody>
      </p:sp>
      <p:pic>
        <p:nvPicPr>
          <p:cNvPr id="4" name="Content Placeholder 3"/>
          <p:cNvPicPr>
            <a:picLocks noGrp="1" noChangeAspect="1"/>
          </p:cNvPicPr>
          <p:nvPr>
            <p:ph idx="1"/>
          </p:nvPr>
        </p:nvPicPr>
        <p:blipFill>
          <a:blip r:embed="rId2"/>
          <a:stretch>
            <a:fillRect/>
          </a:stretch>
        </p:blipFill>
        <p:spPr>
          <a:xfrm>
            <a:off x="2568575" y="1667696"/>
            <a:ext cx="6972300" cy="4791075"/>
          </a:xfrm>
          <a:prstGeom prst="rect">
            <a:avLst/>
          </a:prstGeom>
        </p:spPr>
      </p:pic>
      <p:sp>
        <p:nvSpPr>
          <p:cNvPr id="6" name="Slide Number Placeholder 5"/>
          <p:cNvSpPr>
            <a:spLocks noGrp="1"/>
          </p:cNvSpPr>
          <p:nvPr>
            <p:ph type="sldNum" sz="quarter" idx="12"/>
          </p:nvPr>
        </p:nvSpPr>
        <p:spPr/>
        <p:txBody>
          <a:bodyPr/>
          <a:lstStyle/>
          <a:p>
            <a:fld id="{07E1C93C-5050-FC42-8F10-D22D4F119D13}" type="slidenum">
              <a:rPr lang="en-US" smtClean="0"/>
              <a:pPr/>
              <a:t>7</a:t>
            </a:fld>
            <a:endParaRPr lang="en-US" dirty="0"/>
          </a:p>
        </p:txBody>
      </p:sp>
      <p:sp>
        <p:nvSpPr>
          <p:cNvPr id="7" name="Rectangle 6"/>
          <p:cNvSpPr/>
          <p:nvPr/>
        </p:nvSpPr>
        <p:spPr>
          <a:xfrm>
            <a:off x="1524000" y="874697"/>
            <a:ext cx="9144000" cy="646331"/>
          </a:xfrm>
          <a:prstGeom prst="rect">
            <a:avLst/>
          </a:prstGeom>
        </p:spPr>
        <p:txBody>
          <a:bodyPr wrap="square">
            <a:spAutoFit/>
          </a:bodyPr>
          <a:lstStyle/>
          <a:p>
            <a:pPr algn="ctr"/>
            <a:r>
              <a:rPr lang="en-US" dirty="0" smtClean="0">
                <a:latin typeface="Arial" panose="020B0604020202020204" pitchFamily="34" charset="0"/>
                <a:ea typeface="Century Gothic" charset="0"/>
                <a:cs typeface="Arial" panose="020B0604020202020204" pitchFamily="34" charset="0"/>
              </a:rPr>
              <a:t>Large </a:t>
            </a:r>
            <a:r>
              <a:rPr lang="en-US" dirty="0">
                <a:latin typeface="Arial" panose="020B0604020202020204" pitchFamily="34" charset="0"/>
                <a:ea typeface="Century Gothic" charset="0"/>
                <a:cs typeface="Arial" panose="020B0604020202020204" pitchFamily="34" charset="0"/>
              </a:rPr>
              <a:t>fraction of laser light </a:t>
            </a:r>
            <a:r>
              <a:rPr lang="en-US" dirty="0" smtClean="0">
                <a:latin typeface="Arial" panose="020B0604020202020204" pitchFamily="34" charset="0"/>
                <a:ea typeface="Century Gothic" charset="0"/>
                <a:cs typeface="Arial" panose="020B0604020202020204" pitchFamily="34" charset="0"/>
              </a:rPr>
              <a:t>(~</a:t>
            </a:r>
            <a:r>
              <a:rPr lang="en-US" dirty="0" smtClean="0">
                <a:latin typeface="Arial" panose="020B0604020202020204" pitchFamily="34" charset="0"/>
                <a:ea typeface="Century Gothic" charset="0"/>
                <a:cs typeface="Arial" panose="020B0604020202020204" pitchFamily="34" charset="0"/>
              </a:rPr>
              <a:t>35%) </a:t>
            </a:r>
            <a:r>
              <a:rPr lang="en-US" dirty="0">
                <a:latin typeface="Arial" panose="020B0604020202020204" pitchFamily="34" charset="0"/>
                <a:ea typeface="Century Gothic" charset="0"/>
                <a:cs typeface="Arial" panose="020B0604020202020204" pitchFamily="34" charset="0"/>
              </a:rPr>
              <a:t>is </a:t>
            </a:r>
            <a:r>
              <a:rPr lang="en-US" dirty="0" smtClean="0">
                <a:latin typeface="Arial" panose="020B0604020202020204" pitchFamily="34" charset="0"/>
                <a:ea typeface="Century Gothic" charset="0"/>
                <a:cs typeface="Arial" panose="020B0604020202020204" pitchFamily="34" charset="0"/>
              </a:rPr>
              <a:t>reflected, leads </a:t>
            </a:r>
            <a:r>
              <a:rPr lang="en-US" dirty="0">
                <a:latin typeface="Arial" panose="020B0604020202020204" pitchFamily="34" charset="0"/>
                <a:ea typeface="Century Gothic" charset="0"/>
                <a:cs typeface="Arial" panose="020B0604020202020204" pitchFamily="34" charset="0"/>
              </a:rPr>
              <a:t>to </a:t>
            </a:r>
            <a:r>
              <a:rPr lang="en-US" dirty="0" smtClean="0">
                <a:latin typeface="Arial" panose="020B0604020202020204" pitchFamily="34" charset="0"/>
                <a:ea typeface="Century Gothic" charset="0"/>
                <a:cs typeface="Arial" panose="020B0604020202020204" pitchFamily="34" charset="0"/>
              </a:rPr>
              <a:t>stray light and stray electrons that hit the </a:t>
            </a:r>
            <a:r>
              <a:rPr lang="en-US" dirty="0" err="1" smtClean="0">
                <a:latin typeface="Arial" panose="020B0604020202020204" pitchFamily="34" charset="0"/>
                <a:ea typeface="Century Gothic" charset="0"/>
                <a:cs typeface="Arial" panose="020B0604020202020204" pitchFamily="34" charset="0"/>
              </a:rPr>
              <a:t>beampipe</a:t>
            </a:r>
            <a:r>
              <a:rPr lang="en-US" dirty="0" smtClean="0">
                <a:latin typeface="Arial" panose="020B0604020202020204" pitchFamily="34" charset="0"/>
                <a:ea typeface="Century Gothic" charset="0"/>
                <a:cs typeface="Arial" panose="020B0604020202020204" pitchFamily="34" charset="0"/>
              </a:rPr>
              <a:t>, degrading vacuum, ion bombardment and QE decay</a:t>
            </a:r>
            <a:endParaRPr lang="en-US" dirty="0">
              <a:latin typeface="Arial" panose="020B0604020202020204" pitchFamily="34" charset="0"/>
              <a:ea typeface="Century Gothic" charset="0"/>
              <a:cs typeface="Arial" panose="020B0604020202020204" pitchFamily="34" charset="0"/>
            </a:endParaRPr>
          </a:p>
        </p:txBody>
      </p:sp>
      <p:sp>
        <p:nvSpPr>
          <p:cNvPr id="5" name="TextBox 4"/>
          <p:cNvSpPr txBox="1"/>
          <p:nvPr/>
        </p:nvSpPr>
        <p:spPr>
          <a:xfrm>
            <a:off x="612183" y="2915890"/>
            <a:ext cx="1564959" cy="2031325"/>
          </a:xfrm>
          <a:prstGeom prst="rect">
            <a:avLst/>
          </a:prstGeom>
          <a:noFill/>
        </p:spPr>
        <p:txBody>
          <a:bodyPr wrap="square" rtlCol="0">
            <a:spAutoFit/>
          </a:bodyPr>
          <a:lstStyle/>
          <a:p>
            <a:pPr algn="ctr"/>
            <a:r>
              <a:rPr lang="en-US" dirty="0" smtClean="0"/>
              <a:t>Camera: looking inside vacuum chamber ~ 1m downstream of the </a:t>
            </a:r>
            <a:r>
              <a:rPr lang="en-US" dirty="0" err="1" smtClean="0"/>
              <a:t>photogun</a:t>
            </a:r>
            <a:endParaRPr lang="en-US" dirty="0"/>
          </a:p>
        </p:txBody>
      </p:sp>
    </p:spTree>
    <p:extLst>
      <p:ext uri="{BB962C8B-B14F-4D97-AF65-F5344CB8AC3E}">
        <p14:creationId xmlns:p14="http://schemas.microsoft.com/office/powerpoint/2010/main" val="1246436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smtClean="0"/>
              <a:t>Why GaAs </a:t>
            </a:r>
            <a:r>
              <a:rPr lang="en-US" sz="3200" b="0" dirty="0" err="1" smtClean="0"/>
              <a:t>nano</a:t>
            </a:r>
            <a:r>
              <a:rPr lang="en-US" sz="3200" b="0" dirty="0" smtClean="0"/>
              <a:t>-pillar array photocathode?</a:t>
            </a:r>
            <a:endParaRPr lang="en-US" sz="3200" b="0" dirty="0"/>
          </a:p>
        </p:txBody>
      </p:sp>
      <p:sp>
        <p:nvSpPr>
          <p:cNvPr id="3" name="Content Placeholder 2"/>
          <p:cNvSpPr>
            <a:spLocks noGrp="1"/>
          </p:cNvSpPr>
          <p:nvPr>
            <p:ph idx="1"/>
          </p:nvPr>
        </p:nvSpPr>
        <p:spPr>
          <a:xfrm>
            <a:off x="411892" y="831081"/>
            <a:ext cx="11285837" cy="6026919"/>
          </a:xfrm>
        </p:spPr>
        <p:txBody>
          <a:bodyPr>
            <a:normAutofit/>
          </a:bodyPr>
          <a:lstStyle/>
          <a:p>
            <a:r>
              <a:rPr lang="en-US" sz="2800" dirty="0" smtClean="0"/>
              <a:t>Laser reflections can generate unwanted beam not properly transported from the </a:t>
            </a:r>
            <a:r>
              <a:rPr lang="en-US" sz="2800" dirty="0" err="1" smtClean="0"/>
              <a:t>photogun</a:t>
            </a:r>
            <a:endParaRPr lang="en-US" sz="2800" dirty="0" smtClean="0"/>
          </a:p>
          <a:p>
            <a:r>
              <a:rPr lang="en-US" sz="2800" dirty="0"/>
              <a:t>Motivation: want a “black </a:t>
            </a:r>
            <a:r>
              <a:rPr lang="en-US" sz="2800" dirty="0" err="1"/>
              <a:t>photogun</a:t>
            </a:r>
            <a:r>
              <a:rPr lang="en-US" sz="2800" dirty="0"/>
              <a:t>” to minimize unintended photoemission, that leads to beam loss and </a:t>
            </a:r>
            <a:r>
              <a:rPr lang="en-US" sz="2800" i="1" dirty="0"/>
              <a:t>QE</a:t>
            </a:r>
            <a:r>
              <a:rPr lang="en-US" sz="2800" dirty="0"/>
              <a:t> decay</a:t>
            </a:r>
            <a:r>
              <a:rPr lang="en-US" sz="2800" dirty="0" smtClean="0"/>
              <a:t>….</a:t>
            </a:r>
          </a:p>
          <a:p>
            <a:r>
              <a:rPr lang="en-US" sz="2800" dirty="0" smtClean="0"/>
              <a:t>Nano-pillar photocathode will reduce reflectivity of GaAs surface: less unwanted photoemission, and </a:t>
            </a:r>
            <a:r>
              <a:rPr lang="en-US" sz="2800" i="1" dirty="0"/>
              <a:t>QE</a:t>
            </a:r>
            <a:r>
              <a:rPr lang="en-US" sz="2800" dirty="0" smtClean="0"/>
              <a:t> </a:t>
            </a:r>
            <a:r>
              <a:rPr lang="en-US" sz="2800" dirty="0" smtClean="0"/>
              <a:t>enhancement of ~ 30%</a:t>
            </a:r>
          </a:p>
          <a:p>
            <a:r>
              <a:rPr lang="en-US" sz="2800" dirty="0" smtClean="0"/>
              <a:t>Plus: More surface area, and localized, enhanced absorption can improve </a:t>
            </a:r>
            <a:r>
              <a:rPr lang="en-US" sz="2800" i="1" dirty="0"/>
              <a:t>QE</a:t>
            </a:r>
            <a:r>
              <a:rPr lang="en-US" sz="2800" dirty="0" smtClean="0"/>
              <a:t> </a:t>
            </a:r>
            <a:r>
              <a:rPr lang="en-US" sz="2800" dirty="0" smtClean="0"/>
              <a:t>even more</a:t>
            </a:r>
          </a:p>
          <a:p>
            <a:r>
              <a:rPr lang="en-US" sz="2800" dirty="0" smtClean="0">
                <a:solidFill>
                  <a:srgbClr val="FF0000"/>
                </a:solidFill>
              </a:rPr>
              <a:t>Electrons emitted from sides of the pillar surface, more resilient to ion bombardment?</a:t>
            </a:r>
          </a:p>
          <a:p>
            <a:r>
              <a:rPr lang="en-US" sz="2800" dirty="0" smtClean="0">
                <a:solidFill>
                  <a:srgbClr val="FF0000"/>
                </a:solidFill>
              </a:rPr>
              <a:t>What about polarization?</a:t>
            </a:r>
            <a:endParaRPr lang="en-US" sz="2800" dirty="0">
              <a:solidFill>
                <a:srgbClr val="FF0000"/>
              </a:solidFill>
            </a:endParaRPr>
          </a:p>
        </p:txBody>
      </p:sp>
      <p:sp>
        <p:nvSpPr>
          <p:cNvPr id="6" name="Slide Number Placeholder 5"/>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3515897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t>NPA Photocathode Design &amp; Study</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6" name="TextBox 5"/>
          <p:cNvSpPr txBox="1"/>
          <p:nvPr/>
        </p:nvSpPr>
        <p:spPr>
          <a:xfrm>
            <a:off x="292439" y="844093"/>
            <a:ext cx="11524741" cy="4539666"/>
          </a:xfrm>
          <a:prstGeom prst="rect">
            <a:avLst/>
          </a:prstGeom>
          <a:noFill/>
        </p:spPr>
        <p:txBody>
          <a:bodyPr wrap="square" lIns="91411" tIns="45701" rIns="91411" bIns="45701" rtlCol="0">
            <a:spAutoFit/>
          </a:bodyPr>
          <a:lstStyle/>
          <a:p>
            <a:pPr marL="304800" indent="-304800" algn="just" defTabSz="731838">
              <a:spcBef>
                <a:spcPts val="600"/>
              </a:spcBef>
              <a:buSzPct val="60000"/>
              <a:buFont typeface="Monotype Sorts" pitchFamily="2" charset="2"/>
              <a:buChar char="n"/>
              <a:defRPr/>
            </a:pPr>
            <a:r>
              <a:rPr lang="en-US" altLang="zh-CN" sz="2400" b="1" dirty="0">
                <a:solidFill>
                  <a:srgbClr val="00B050"/>
                </a:solidFill>
                <a:latin typeface="Arial" charset="0"/>
                <a:ea typeface="宋体" charset="-122"/>
              </a:rPr>
              <a:t>GaAs NPA fabrication: </a:t>
            </a:r>
          </a:p>
          <a:p>
            <a:pPr lvl="1" algn="just" defTabSz="731838">
              <a:spcBef>
                <a:spcPts val="600"/>
              </a:spcBef>
              <a:buSzPct val="60000"/>
              <a:defRPr/>
            </a:pPr>
            <a:r>
              <a:rPr lang="en-GB" altLang="zh-CN" sz="2400" dirty="0">
                <a:latin typeface="Arial" pitchFamily="34" charset="0"/>
                <a:ea typeface="宋体" charset="-122"/>
                <a:cs typeface="Arial" pitchFamily="34" charset="0"/>
              </a:rPr>
              <a:t>Substrate-Conformal Imprint Lithography (SCIL)</a:t>
            </a:r>
            <a:r>
              <a:rPr lang="en-US" altLang="zh-CN" sz="2400" dirty="0">
                <a:latin typeface="Arial" pitchFamily="34" charset="0"/>
                <a:ea typeface="宋体" charset="-122"/>
                <a:cs typeface="Arial" pitchFamily="34" charset="0"/>
              </a:rPr>
              <a:t>,</a:t>
            </a:r>
            <a:r>
              <a:rPr lang="en-GB" altLang="zh-CN" sz="2400" dirty="0">
                <a:latin typeface="Arial" pitchFamily="34" charset="0"/>
                <a:ea typeface="宋体" charset="-122"/>
                <a:cs typeface="Arial" pitchFamily="34" charset="0"/>
              </a:rPr>
              <a:t> </a:t>
            </a:r>
            <a:r>
              <a:rPr lang="en-US" altLang="zh-CN" sz="2400" dirty="0">
                <a:latin typeface="Arial" pitchFamily="34" charset="0"/>
                <a:ea typeface="宋体" charset="-122"/>
                <a:cs typeface="Arial" pitchFamily="34" charset="0"/>
              </a:rPr>
              <a:t>Reactive-Ion Etching (</a:t>
            </a:r>
            <a:r>
              <a:rPr lang="en-GB" altLang="zh-CN" sz="2400" dirty="0">
                <a:latin typeface="Arial" pitchFamily="34" charset="0"/>
                <a:ea typeface="宋体" charset="-122"/>
                <a:cs typeface="Arial" pitchFamily="34" charset="0"/>
              </a:rPr>
              <a:t>RIE)</a:t>
            </a:r>
            <a:r>
              <a:rPr lang="en-US" altLang="zh-CN" sz="2400" dirty="0">
                <a:latin typeface="Arial" pitchFamily="34" charset="0"/>
                <a:ea typeface="宋体" charset="-122"/>
                <a:cs typeface="Arial" pitchFamily="34" charset="0"/>
              </a:rPr>
              <a:t> and Inductively coupled ion etching (</a:t>
            </a:r>
            <a:r>
              <a:rPr lang="en-GB" altLang="zh-CN" sz="2400" dirty="0">
                <a:latin typeface="Arial" pitchFamily="34" charset="0"/>
                <a:ea typeface="宋体" charset="-122"/>
                <a:cs typeface="Arial" pitchFamily="34" charset="0"/>
              </a:rPr>
              <a:t>ICP) </a:t>
            </a:r>
            <a:endParaRPr lang="en-US" altLang="zh-CN" sz="2400" b="1" dirty="0" smtClean="0">
              <a:solidFill>
                <a:srgbClr val="00B050"/>
              </a:solidFill>
              <a:latin typeface="Arial" charset="0"/>
              <a:ea typeface="宋体" charset="-122"/>
            </a:endParaRPr>
          </a:p>
          <a:p>
            <a:pPr marL="304800" indent="-304800" algn="just" defTabSz="731838">
              <a:spcBef>
                <a:spcPts val="600"/>
              </a:spcBef>
              <a:buSzPct val="60000"/>
              <a:buFont typeface="Monotype Sorts" pitchFamily="2" charset="2"/>
              <a:buChar char="n"/>
              <a:defRPr/>
            </a:pPr>
            <a:r>
              <a:rPr lang="en-US" altLang="zh-CN" sz="2400" b="1" dirty="0" smtClean="0">
                <a:solidFill>
                  <a:srgbClr val="00B050"/>
                </a:solidFill>
                <a:latin typeface="Arial" charset="0"/>
                <a:ea typeface="宋体" charset="-122"/>
              </a:rPr>
              <a:t>Theoretical </a:t>
            </a:r>
            <a:r>
              <a:rPr lang="en-US" altLang="zh-CN" sz="2400" b="1" dirty="0">
                <a:solidFill>
                  <a:srgbClr val="00B050"/>
                </a:solidFill>
                <a:latin typeface="Arial" charset="0"/>
                <a:ea typeface="宋体" charset="-122"/>
              </a:rPr>
              <a:t>analysis: </a:t>
            </a:r>
            <a:endParaRPr lang="en-US" altLang="zh-CN" sz="2400" b="1" dirty="0" smtClean="0">
              <a:solidFill>
                <a:srgbClr val="00B050"/>
              </a:solidFill>
              <a:latin typeface="Arial" charset="0"/>
              <a:ea typeface="宋体" charset="-122"/>
            </a:endParaRPr>
          </a:p>
          <a:p>
            <a:pPr lvl="1" algn="just" defTabSz="731838">
              <a:spcBef>
                <a:spcPts val="600"/>
              </a:spcBef>
              <a:buSzPct val="60000"/>
              <a:defRPr/>
            </a:pPr>
            <a:r>
              <a:rPr lang="en-US" altLang="zh-CN" sz="2400" dirty="0" smtClean="0">
                <a:latin typeface="Arial" charset="0"/>
                <a:ea typeface="宋体" charset="-122"/>
              </a:rPr>
              <a:t>Optical properties simulated by FDTD algorithm. Photoemission processes simulated based on the Spicer’s three-step model and </a:t>
            </a:r>
            <a:r>
              <a:rPr lang="en-US" altLang="zh-CN" sz="2400" dirty="0" err="1" smtClean="0">
                <a:latin typeface="Arial" charset="0"/>
                <a:ea typeface="宋体" charset="-122"/>
              </a:rPr>
              <a:t>Cogenda</a:t>
            </a:r>
            <a:r>
              <a:rPr lang="en-US" altLang="zh-CN" sz="2400" dirty="0" smtClean="0">
                <a:latin typeface="Arial" charset="0"/>
                <a:ea typeface="宋体" charset="-122"/>
              </a:rPr>
              <a:t> </a:t>
            </a:r>
            <a:r>
              <a:rPr lang="en-US" altLang="zh-CN" sz="2400" dirty="0">
                <a:latin typeface="Arial" charset="0"/>
                <a:ea typeface="宋体" charset="-122"/>
              </a:rPr>
              <a:t>Technology Computer-Aided Design </a:t>
            </a:r>
            <a:r>
              <a:rPr lang="en-US" altLang="zh-CN" sz="2400" dirty="0" smtClean="0">
                <a:latin typeface="Arial" charset="0"/>
                <a:ea typeface="宋体" charset="-122"/>
              </a:rPr>
              <a:t>tool</a:t>
            </a:r>
          </a:p>
          <a:p>
            <a:pPr marL="304800" indent="-304800" algn="just" defTabSz="731838">
              <a:spcBef>
                <a:spcPts val="600"/>
              </a:spcBef>
              <a:buSzPct val="60000"/>
              <a:buFont typeface="Monotype Sorts" pitchFamily="2" charset="2"/>
              <a:buChar char="n"/>
              <a:defRPr/>
            </a:pPr>
            <a:r>
              <a:rPr lang="en-US" altLang="zh-CN" sz="2400" b="1" dirty="0" smtClean="0">
                <a:solidFill>
                  <a:srgbClr val="00B050"/>
                </a:solidFill>
                <a:latin typeface="Arial" charset="0"/>
                <a:ea typeface="宋体" charset="-122"/>
              </a:rPr>
              <a:t>Photocathode characterization: </a:t>
            </a:r>
          </a:p>
          <a:p>
            <a:pPr lvl="1" algn="just" defTabSz="731838">
              <a:spcBef>
                <a:spcPts val="600"/>
              </a:spcBef>
              <a:buSzPct val="60000"/>
              <a:defRPr/>
            </a:pPr>
            <a:r>
              <a:rPr lang="en-GB" altLang="zh-CN" sz="2400" dirty="0" smtClean="0">
                <a:latin typeface="Arial" charset="0"/>
                <a:ea typeface="宋体" charset="-122"/>
              </a:rPr>
              <a:t>Field</a:t>
            </a:r>
            <a:r>
              <a:rPr lang="en-GB" altLang="zh-CN" sz="2400" dirty="0">
                <a:latin typeface="Arial" charset="0"/>
                <a:ea typeface="宋体" charset="-122"/>
              </a:rPr>
              <a:t>-emission Scanning Electron Microscope (SEM) for </a:t>
            </a:r>
            <a:r>
              <a:rPr lang="en-GB" altLang="zh-CN" sz="2400" dirty="0" smtClean="0">
                <a:latin typeface="Arial" charset="0"/>
                <a:ea typeface="宋体" charset="-122"/>
              </a:rPr>
              <a:t>morphology, </a:t>
            </a:r>
            <a:r>
              <a:rPr lang="en-GB" altLang="zh-CN" sz="2400" dirty="0">
                <a:latin typeface="Arial" charset="0"/>
                <a:ea typeface="宋体" charset="-122"/>
              </a:rPr>
              <a:t>Spectrometer </a:t>
            </a:r>
            <a:r>
              <a:rPr lang="en-GB" altLang="zh-CN" sz="2400" dirty="0" smtClean="0">
                <a:latin typeface="Arial" charset="0"/>
                <a:ea typeface="宋体" charset="-122"/>
              </a:rPr>
              <a:t>to measure reflectance</a:t>
            </a:r>
            <a:r>
              <a:rPr lang="en-GB" altLang="zh-CN" sz="2400" dirty="0">
                <a:latin typeface="Arial" charset="0"/>
                <a:ea typeface="宋体" charset="-122"/>
              </a:rPr>
              <a:t>,</a:t>
            </a:r>
            <a:r>
              <a:rPr lang="en-GB" altLang="zh-CN" sz="2400" dirty="0"/>
              <a:t> </a:t>
            </a:r>
            <a:r>
              <a:rPr lang="en-US" altLang="zh-CN" sz="2400" dirty="0">
                <a:latin typeface="Arial" charset="0"/>
                <a:ea typeface="宋体" charset="-122"/>
              </a:rPr>
              <a:t>Cs/NF</a:t>
            </a:r>
            <a:r>
              <a:rPr lang="en-US" altLang="zh-CN" sz="2400" baseline="-25000" dirty="0">
                <a:latin typeface="Arial" charset="0"/>
                <a:ea typeface="宋体" charset="-122"/>
              </a:rPr>
              <a:t>3</a:t>
            </a:r>
            <a:r>
              <a:rPr lang="en-US" altLang="zh-CN" sz="2400" dirty="0">
                <a:latin typeface="Arial" charset="0"/>
                <a:ea typeface="宋体" charset="-122"/>
              </a:rPr>
              <a:t> </a:t>
            </a:r>
            <a:r>
              <a:rPr lang="en-US" altLang="zh-CN" sz="2400" dirty="0" smtClean="0">
                <a:latin typeface="Arial" charset="0"/>
                <a:ea typeface="宋体" charset="-122"/>
              </a:rPr>
              <a:t>activation &amp; NEA </a:t>
            </a:r>
            <a:r>
              <a:rPr lang="en-US" altLang="zh-CN" sz="2400" dirty="0">
                <a:latin typeface="Arial" charset="0"/>
                <a:ea typeface="宋体" charset="-122"/>
              </a:rPr>
              <a:t>photoemission, </a:t>
            </a:r>
            <a:r>
              <a:rPr lang="en-US" altLang="zh-CN" sz="2400" i="1" dirty="0" smtClean="0">
                <a:latin typeface="Arial" charset="0"/>
                <a:ea typeface="宋体" charset="-122"/>
              </a:rPr>
              <a:t>QE</a:t>
            </a:r>
            <a:r>
              <a:rPr lang="en-US" altLang="zh-CN" sz="2400" dirty="0" smtClean="0">
                <a:latin typeface="Arial" charset="0"/>
                <a:ea typeface="宋体" charset="-122"/>
              </a:rPr>
              <a:t> </a:t>
            </a:r>
            <a:r>
              <a:rPr lang="en-US" altLang="zh-CN" sz="2400" dirty="0" smtClean="0">
                <a:latin typeface="Arial" charset="0"/>
                <a:ea typeface="宋体" charset="-122"/>
              </a:rPr>
              <a:t>measurement vs. wavelength scan</a:t>
            </a:r>
            <a:endParaRPr lang="en-US" altLang="zh-CN" sz="2400" dirty="0">
              <a:latin typeface="Arial" charset="0"/>
              <a:ea typeface="宋体" charset="-122"/>
            </a:endParaRPr>
          </a:p>
        </p:txBody>
      </p:sp>
      <p:sp>
        <p:nvSpPr>
          <p:cNvPr id="3" name="TextBox 2"/>
          <p:cNvSpPr txBox="1"/>
          <p:nvPr/>
        </p:nvSpPr>
        <p:spPr>
          <a:xfrm>
            <a:off x="551375" y="5585239"/>
            <a:ext cx="11006867" cy="646331"/>
          </a:xfrm>
          <a:prstGeom prst="rect">
            <a:avLst/>
          </a:prstGeom>
          <a:solidFill>
            <a:srgbClr val="92D050"/>
          </a:solidFill>
        </p:spPr>
        <p:txBody>
          <a:bodyPr wrap="square" rtlCol="0">
            <a:spAutoFit/>
          </a:bodyPr>
          <a:lstStyle/>
          <a:p>
            <a:r>
              <a:rPr lang="en-US" dirty="0" smtClean="0"/>
              <a:t>Driving force behind this work:  </a:t>
            </a:r>
            <a:r>
              <a:rPr lang="en-US" dirty="0" err="1" smtClean="0"/>
              <a:t>Shukui</a:t>
            </a:r>
            <a:r>
              <a:rPr lang="en-US" dirty="0" smtClean="0"/>
              <a:t> Zhang of </a:t>
            </a:r>
            <a:r>
              <a:rPr lang="en-US" dirty="0" err="1" smtClean="0"/>
              <a:t>JLab</a:t>
            </a:r>
            <a:r>
              <a:rPr lang="en-US" dirty="0" smtClean="0"/>
              <a:t>;  </a:t>
            </a:r>
            <a:r>
              <a:rPr lang="en-US" dirty="0" err="1" smtClean="0"/>
              <a:t>Xincun</a:t>
            </a:r>
            <a:r>
              <a:rPr lang="en-US" dirty="0" smtClean="0"/>
              <a:t>  Peng and </a:t>
            </a:r>
            <a:r>
              <a:rPr lang="en-US" dirty="0" err="1" smtClean="0"/>
              <a:t>Jijun</a:t>
            </a:r>
            <a:r>
              <a:rPr lang="en-US" dirty="0" smtClean="0"/>
              <a:t> </a:t>
            </a:r>
            <a:r>
              <a:rPr lang="en-US" dirty="0"/>
              <a:t>Zou </a:t>
            </a:r>
            <a:r>
              <a:rPr lang="en-US" dirty="0" smtClean="0"/>
              <a:t>of Engineering </a:t>
            </a:r>
            <a:r>
              <a:rPr lang="en-US" dirty="0"/>
              <a:t>Research Center of New Energy Technology of Jiangxi Province, East China University of Technology, Nanchang, 330013, China </a:t>
            </a:r>
          </a:p>
        </p:txBody>
      </p:sp>
    </p:spTree>
    <p:extLst>
      <p:ext uri="{BB962C8B-B14F-4D97-AF65-F5344CB8AC3E}">
        <p14:creationId xmlns:p14="http://schemas.microsoft.com/office/powerpoint/2010/main" val="2276892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5771</TotalTime>
  <Words>2124</Words>
  <Application>Microsoft Office PowerPoint</Application>
  <PresentationFormat>Widescreen</PresentationFormat>
  <Paragraphs>227</Paragraphs>
  <Slides>35</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宋体</vt:lpstr>
      <vt:lpstr>宋体</vt:lpstr>
      <vt:lpstr>.PingFangSC-Regular</vt:lpstr>
      <vt:lpstr>22</vt:lpstr>
      <vt:lpstr>Arial</vt:lpstr>
      <vt:lpstr>Calibri</vt:lpstr>
      <vt:lpstr>Century Gothic</vt:lpstr>
      <vt:lpstr>等线</vt:lpstr>
      <vt:lpstr>Minion Pro</vt:lpstr>
      <vt:lpstr>Monotype Sorts</vt:lpstr>
      <vt:lpstr>PingFangSC-Regular</vt:lpstr>
      <vt:lpstr>Symbol</vt:lpstr>
      <vt:lpstr>Wingdings</vt:lpstr>
      <vt:lpstr>Theme1</vt:lpstr>
      <vt:lpstr>GaAs Photocathodes and Nano Pillar Array (NPA)</vt:lpstr>
      <vt:lpstr>The long campaign to improve QE and polarization</vt:lpstr>
      <vt:lpstr>Recent CEBAF Polarized Source Performance</vt:lpstr>
      <vt:lpstr>Lifetime Studies at mA Beam Current</vt:lpstr>
      <vt:lpstr>GaAs/GaAsP charge lifetime at mA Current</vt:lpstr>
      <vt:lpstr>Detecting beam loss: x-ray detectors and ion pumps</vt:lpstr>
      <vt:lpstr>Lots of light bouncing around inside the photogun</vt:lpstr>
      <vt:lpstr>Why GaAs nano-pillar array photocathode?</vt:lpstr>
      <vt:lpstr>NPA Photocathode Design &amp; Study</vt:lpstr>
      <vt:lpstr>Fabrication Process</vt:lpstr>
      <vt:lpstr>NPA Photoathode</vt:lpstr>
      <vt:lpstr>NPA Cathode Design and Simulations</vt:lpstr>
      <vt:lpstr>PowerPoint Presentation</vt:lpstr>
      <vt:lpstr>Experimental apparatus</vt:lpstr>
      <vt:lpstr>QE Measurement</vt:lpstr>
      <vt:lpstr>Summary</vt:lpstr>
      <vt:lpstr>Summary</vt:lpstr>
      <vt:lpstr>Some other GaAs photocathode studies at JLab</vt:lpstr>
      <vt:lpstr>JLab Gun Group</vt:lpstr>
      <vt:lpstr>Backup slides</vt:lpstr>
      <vt:lpstr>Nano-pillar Structure</vt:lpstr>
      <vt:lpstr>How to set the dimensions of the structure?</vt:lpstr>
      <vt:lpstr>Results: Reflectivity</vt:lpstr>
      <vt:lpstr>QE Enhancement</vt:lpstr>
      <vt:lpstr>Simulation Model setup</vt:lpstr>
      <vt:lpstr>Where do the electrons comes from?</vt:lpstr>
      <vt:lpstr>NPA cathode fabrication</vt:lpstr>
      <vt:lpstr>Ion Bombardment</vt:lpstr>
      <vt:lpstr>Ions Bombarding the Electrostatic Center</vt:lpstr>
      <vt:lpstr>PowerPoint Presentation</vt:lpstr>
      <vt:lpstr>Improving Lifetime with Larger Laser Size</vt:lpstr>
      <vt:lpstr>Improving charge lifetime with GaAs/GaAsP</vt:lpstr>
      <vt:lpstr>PowerPoint Presentation</vt:lpstr>
      <vt:lpstr>Benefits of Distributed Bragg Reflector</vt:lpstr>
      <vt:lpstr>World Record QE from High Polarization Photocathode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Matthew Poelker</cp:lastModifiedBy>
  <cp:revision>355</cp:revision>
  <dcterms:created xsi:type="dcterms:W3CDTF">2018-09-06T13:32:58Z</dcterms:created>
  <dcterms:modified xsi:type="dcterms:W3CDTF">2019-09-06T15:36:43Z</dcterms:modified>
</cp:coreProperties>
</file>