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56" r:id="rId4"/>
    <p:sldId id="265" r:id="rId5"/>
    <p:sldId id="262" r:id="rId6"/>
    <p:sldId id="264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5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568B3-F7AC-4328-A712-7763297C1DB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BDE8-2125-4EDD-81CF-822DDAEF9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67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568B3-F7AC-4328-A712-7763297C1DB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BDE8-2125-4EDD-81CF-822DDAEF9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41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568B3-F7AC-4328-A712-7763297C1DB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BDE8-2125-4EDD-81CF-822DDAEF9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90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568B3-F7AC-4328-A712-7763297C1DB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BDE8-2125-4EDD-81CF-822DDAEF9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0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568B3-F7AC-4328-A712-7763297C1DB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BDE8-2125-4EDD-81CF-822DDAEF9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8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568B3-F7AC-4328-A712-7763297C1DB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BDE8-2125-4EDD-81CF-822DDAEF9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27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568B3-F7AC-4328-A712-7763297C1DB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BDE8-2125-4EDD-81CF-822DDAEF9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5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568B3-F7AC-4328-A712-7763297C1DB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BDE8-2125-4EDD-81CF-822DDAEF9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1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568B3-F7AC-4328-A712-7763297C1DB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BDE8-2125-4EDD-81CF-822DDAEF9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6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568B3-F7AC-4328-A712-7763297C1DB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BDE8-2125-4EDD-81CF-822DDAEF9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9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568B3-F7AC-4328-A712-7763297C1DB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BDE8-2125-4EDD-81CF-822DDAEF9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04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568B3-F7AC-4328-A712-7763297C1DB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ABDE8-2125-4EDD-81CF-822DDAEF9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8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469286" y="-1483589"/>
            <a:ext cx="3971925" cy="9377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2904744" y="2438400"/>
            <a:ext cx="2770909" cy="762329"/>
            <a:chOff x="-1676400" y="1650999"/>
            <a:chExt cx="11734800" cy="3286650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074"/>
            <a:stretch/>
          </p:blipFill>
          <p:spPr bwMode="auto">
            <a:xfrm>
              <a:off x="1523998" y="1650999"/>
              <a:ext cx="8534402" cy="3286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0676" b="10473"/>
            <a:stretch/>
          </p:blipFill>
          <p:spPr bwMode="auto">
            <a:xfrm>
              <a:off x="-1676400" y="1650999"/>
              <a:ext cx="3886201" cy="2942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31439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258"/>
          <a:stretch/>
        </p:blipFill>
        <p:spPr bwMode="auto">
          <a:xfrm>
            <a:off x="1444887" y="213838"/>
            <a:ext cx="5774884" cy="458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r="4298"/>
          <a:stretch>
            <a:fillRect/>
          </a:stretch>
        </p:blipFill>
        <p:spPr bwMode="auto">
          <a:xfrm>
            <a:off x="459261" y="1696787"/>
            <a:ext cx="1697289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588476" y="1968661"/>
            <a:ext cx="1047737" cy="104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05" r="1"/>
          <a:stretch/>
        </p:blipFill>
        <p:spPr bwMode="auto">
          <a:xfrm flipH="1">
            <a:off x="7021151" y="249398"/>
            <a:ext cx="610324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474" y="1853623"/>
            <a:ext cx="1485900" cy="138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1682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57235"/>
            <a:ext cx="9049519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76"/>
          <a:stretch/>
        </p:blipFill>
        <p:spPr bwMode="auto">
          <a:xfrm>
            <a:off x="-2743200" y="1167603"/>
            <a:ext cx="4696485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756759" y="187828"/>
            <a:ext cx="1676400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We will not need </a:t>
            </a:r>
            <a:r>
              <a:rPr lang="en-US" dirty="0" err="1" smtClean="0"/>
              <a:t>buncher</a:t>
            </a:r>
            <a:r>
              <a:rPr lang="en-US" dirty="0" smtClean="0"/>
              <a:t>.  This could be Brock’s kicker, when he sends it to us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859" y="2081149"/>
            <a:ext cx="2695575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9288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ounded Rectangle 60"/>
          <p:cNvSpPr/>
          <p:nvPr/>
        </p:nvSpPr>
        <p:spPr>
          <a:xfrm>
            <a:off x="4485601" y="1756516"/>
            <a:ext cx="459425" cy="162216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-130071" y="1210058"/>
            <a:ext cx="3860587" cy="2440711"/>
            <a:chOff x="-524959" y="1202991"/>
            <a:chExt cx="3860587" cy="244071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76200" y="1842922"/>
              <a:ext cx="1383877" cy="1487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r="4298"/>
            <a:stretch>
              <a:fillRect/>
            </a:stretch>
          </p:blipFill>
          <p:spPr bwMode="auto">
            <a:xfrm>
              <a:off x="1219200" y="1731512"/>
              <a:ext cx="1833244" cy="1646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" name="Group 9"/>
            <p:cNvGrpSpPr/>
            <p:nvPr/>
          </p:nvGrpSpPr>
          <p:grpSpPr>
            <a:xfrm>
              <a:off x="1153536" y="2278367"/>
              <a:ext cx="114300" cy="631567"/>
              <a:chOff x="3505200" y="1371600"/>
              <a:chExt cx="304800" cy="609600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" name="Rounded Rectangle 5"/>
              <p:cNvSpPr/>
              <p:nvPr/>
            </p:nvSpPr>
            <p:spPr>
              <a:xfrm>
                <a:off x="3505200" y="1371600"/>
                <a:ext cx="304800" cy="609600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3505200" y="1371600"/>
                <a:ext cx="304800" cy="609600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flipH="1">
                <a:off x="3505200" y="1371600"/>
                <a:ext cx="304800" cy="609600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TextBox 10"/>
            <p:cNvSpPr txBox="1"/>
            <p:nvPr/>
          </p:nvSpPr>
          <p:spPr>
            <a:xfrm>
              <a:off x="1737504" y="1202991"/>
              <a:ext cx="5741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Gun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3107028" y="2160763"/>
              <a:ext cx="228600" cy="838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2746664" y="1344547"/>
              <a:ext cx="0" cy="1072634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2225688" y="2402125"/>
              <a:ext cx="517512" cy="18466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2222224" y="2586791"/>
              <a:ext cx="520976" cy="165069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2743200" y="2723468"/>
              <a:ext cx="0" cy="920234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-524959" y="1473590"/>
              <a:ext cx="2281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CsK2Sb </a:t>
              </a:r>
              <a:r>
                <a:rPr lang="en-US" dirty="0" err="1" smtClean="0"/>
                <a:t>depo</a:t>
              </a:r>
              <a:r>
                <a:rPr lang="en-US" dirty="0" smtClean="0"/>
                <a:t> chamber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960521" y="1775846"/>
            <a:ext cx="228600" cy="1622167"/>
            <a:chOff x="4343400" y="1676400"/>
            <a:chExt cx="228600" cy="1622167"/>
          </a:xfrm>
        </p:grpSpPr>
        <p:sp>
          <p:nvSpPr>
            <p:cNvPr id="22" name="Block Arc 21"/>
            <p:cNvSpPr/>
            <p:nvPr/>
          </p:nvSpPr>
          <p:spPr>
            <a:xfrm>
              <a:off x="4343400" y="1676400"/>
              <a:ext cx="228600" cy="1529834"/>
            </a:xfrm>
            <a:prstGeom prst="blockArc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Block Arc 22"/>
            <p:cNvSpPr/>
            <p:nvPr/>
          </p:nvSpPr>
          <p:spPr>
            <a:xfrm flipV="1">
              <a:off x="4343400" y="1768733"/>
              <a:ext cx="228600" cy="1529834"/>
            </a:xfrm>
            <a:prstGeom prst="blockArc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706227" y="2008199"/>
            <a:ext cx="0" cy="1118801"/>
            <a:chOff x="5105400" y="2672149"/>
            <a:chExt cx="0" cy="1118801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5105400" y="2672149"/>
              <a:ext cx="0" cy="5340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105400" y="3256865"/>
              <a:ext cx="0" cy="5340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Arrow Connector 33"/>
          <p:cNvCxnSpPr/>
          <p:nvPr/>
        </p:nvCxnSpPr>
        <p:spPr>
          <a:xfrm>
            <a:off x="2222224" y="2579864"/>
            <a:ext cx="592320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5821326" y="2167691"/>
            <a:ext cx="2286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5183825" y="865364"/>
            <a:ext cx="1818601" cy="1714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8297826" y="2395198"/>
            <a:ext cx="609600" cy="452459"/>
            <a:chOff x="8305800" y="3130034"/>
            <a:chExt cx="609600" cy="452459"/>
          </a:xfrm>
        </p:grpSpPr>
        <p:sp>
          <p:nvSpPr>
            <p:cNvPr id="39" name="Rectangle 38"/>
            <p:cNvSpPr/>
            <p:nvPr/>
          </p:nvSpPr>
          <p:spPr>
            <a:xfrm>
              <a:off x="8305800" y="3130034"/>
              <a:ext cx="609600" cy="4524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8305800" y="3136961"/>
              <a:ext cx="457200" cy="2030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8305800" y="3340016"/>
              <a:ext cx="457200" cy="23657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 rot="19308517">
            <a:off x="6949999" y="417403"/>
            <a:ext cx="609600" cy="452459"/>
            <a:chOff x="8305800" y="3130034"/>
            <a:chExt cx="609600" cy="452459"/>
          </a:xfrm>
        </p:grpSpPr>
        <p:sp>
          <p:nvSpPr>
            <p:cNvPr id="46" name="Rectangle 45"/>
            <p:cNvSpPr/>
            <p:nvPr/>
          </p:nvSpPr>
          <p:spPr>
            <a:xfrm>
              <a:off x="8305800" y="3130034"/>
              <a:ext cx="609600" cy="4524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8305800" y="3136961"/>
              <a:ext cx="457200" cy="2030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8305800" y="3340016"/>
              <a:ext cx="457200" cy="23657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Oval 48"/>
          <p:cNvSpPr/>
          <p:nvPr/>
        </p:nvSpPr>
        <p:spPr>
          <a:xfrm>
            <a:off x="7254799" y="2227439"/>
            <a:ext cx="738227" cy="73342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6815951" y="2407867"/>
            <a:ext cx="306139" cy="343993"/>
            <a:chOff x="6581483" y="4471554"/>
            <a:chExt cx="493450" cy="520639"/>
          </a:xfrm>
        </p:grpSpPr>
        <p:sp>
          <p:nvSpPr>
            <p:cNvPr id="50" name="Oval 49"/>
            <p:cNvSpPr/>
            <p:nvPr/>
          </p:nvSpPr>
          <p:spPr>
            <a:xfrm>
              <a:off x="6581483" y="4471554"/>
              <a:ext cx="493450" cy="5206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>
              <a:stCxn id="50" idx="1"/>
              <a:endCxn id="50" idx="5"/>
            </p:cNvCxnSpPr>
            <p:nvPr/>
          </p:nvCxnSpPr>
          <p:spPr>
            <a:xfrm>
              <a:off x="6653747" y="4547800"/>
              <a:ext cx="348922" cy="368147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6653747" y="4547799"/>
              <a:ext cx="348922" cy="368147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 rot="19428544">
            <a:off x="6509812" y="1023748"/>
            <a:ext cx="306139" cy="343993"/>
            <a:chOff x="6581483" y="4471554"/>
            <a:chExt cx="493450" cy="520639"/>
          </a:xfrm>
        </p:grpSpPr>
        <p:sp>
          <p:nvSpPr>
            <p:cNvPr id="56" name="Oval 55"/>
            <p:cNvSpPr/>
            <p:nvPr/>
          </p:nvSpPr>
          <p:spPr>
            <a:xfrm>
              <a:off x="6581483" y="4471554"/>
              <a:ext cx="493450" cy="5206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/>
            <p:cNvCxnSpPr>
              <a:stCxn id="56" idx="1"/>
              <a:endCxn id="56" idx="5"/>
            </p:cNvCxnSpPr>
            <p:nvPr/>
          </p:nvCxnSpPr>
          <p:spPr>
            <a:xfrm>
              <a:off x="6653747" y="4547800"/>
              <a:ext cx="348922" cy="368147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6653747" y="4547799"/>
              <a:ext cx="348922" cy="368147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58"/>
          <p:cNvSpPr txBox="1"/>
          <p:nvPr/>
        </p:nvSpPr>
        <p:spPr>
          <a:xfrm>
            <a:off x="199150" y="4114800"/>
            <a:ext cx="870827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/>
              <a:t>Transverse </a:t>
            </a:r>
            <a:r>
              <a:rPr lang="en-US" dirty="0" err="1" smtClean="0"/>
              <a:t>emittance</a:t>
            </a:r>
            <a:r>
              <a:rPr lang="en-US" dirty="0" smtClean="0"/>
              <a:t>:  divergent beam on narrow slit, move slit, capture beam profile on YAG viewer with video frame grabber (dipole OFF, solenoid 2 OFF)</a:t>
            </a:r>
          </a:p>
          <a:p>
            <a:pPr marL="342900" indent="-342900">
              <a:buAutoNum type="arabicParenR"/>
            </a:pPr>
            <a:r>
              <a:rPr lang="en-US" dirty="0" smtClean="0"/>
              <a:t>Energy Spread:  divergent beam on narrow slit, dipole ON, capture beam profile on YAG viewer with video frame grabber</a:t>
            </a:r>
            <a:endParaRPr lang="en-US" dirty="0"/>
          </a:p>
          <a:p>
            <a:pPr marL="342900" indent="-342900">
              <a:buAutoNum type="arabicParenR"/>
            </a:pPr>
            <a:r>
              <a:rPr lang="en-US" dirty="0" err="1" smtClean="0"/>
              <a:t>Bunchlength</a:t>
            </a:r>
            <a:r>
              <a:rPr lang="en-US" dirty="0" smtClean="0"/>
              <a:t>: use brock cavity</a:t>
            </a:r>
          </a:p>
          <a:p>
            <a:pPr marL="342900" indent="-342900">
              <a:buAutoNum type="arabicParenR"/>
            </a:pPr>
            <a:r>
              <a:rPr lang="en-US" dirty="0" smtClean="0"/>
              <a:t>Kicker: tilt the brock cavity, drive it with RF, look at beam on downstream viewer (dipole OFF, solenoids ON, slit OUT</a:t>
            </a:r>
          </a:p>
          <a:p>
            <a:pPr marL="342900" indent="-342900">
              <a:buAutoNum type="arabicParenR"/>
            </a:pPr>
            <a:r>
              <a:rPr lang="en-US" dirty="0" smtClean="0"/>
              <a:t>Lifetime:  high current beam to dump, both solenoids ON, slit OUT, dipole OFF</a:t>
            </a:r>
          </a:p>
          <a:p>
            <a:pPr marL="342900" indent="-342900">
              <a:buAutoNum type="arabicParenR"/>
            </a:pP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7122146" y="3113949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Dif</a:t>
            </a:r>
            <a:r>
              <a:rPr lang="en-US" dirty="0" smtClean="0"/>
              <a:t> Pump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3909309" y="3497541"/>
            <a:ext cx="2638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Dif</a:t>
            </a:r>
            <a:r>
              <a:rPr lang="en-US" dirty="0" smtClean="0"/>
              <a:t> Pump + Moveable Slits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3374965" y="1350629"/>
            <a:ext cx="1331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Brock Cavity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898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94835" y="-838200"/>
            <a:ext cx="5782115" cy="8584096"/>
            <a:chOff x="294835" y="-838200"/>
            <a:chExt cx="5782115" cy="858409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600" y="-838200"/>
              <a:ext cx="1276350" cy="51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3478"/>
            <a:stretch/>
          </p:blipFill>
          <p:spPr bwMode="auto">
            <a:xfrm rot="16200000">
              <a:off x="2534478" y="1552574"/>
              <a:ext cx="1276350" cy="3935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3478"/>
            <a:stretch/>
          </p:blipFill>
          <p:spPr bwMode="auto">
            <a:xfrm rot="10800000">
              <a:off x="4800600" y="3810000"/>
              <a:ext cx="1276350" cy="3935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417326" y="2721734"/>
              <a:ext cx="43766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Vertical slit, could be on stepper motor stage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4835" y="4873487"/>
              <a:ext cx="4691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Horizontal slit, could be on stepper motor stage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640541" y="1131332"/>
              <a:ext cx="2393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Pneumatic, with viewer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19098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06112" y="690564"/>
            <a:ext cx="8399463" cy="701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781800" y="533400"/>
            <a:ext cx="58650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RGA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 flipH="1">
            <a:off x="5867401" y="902732"/>
            <a:ext cx="1207653" cy="115466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433564" y="4788023"/>
            <a:ext cx="178234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chemical </a:t>
            </a:r>
            <a:r>
              <a:rPr lang="en-US" dirty="0" smtClean="0">
                <a:solidFill>
                  <a:srgbClr val="FF0000"/>
                </a:solidFill>
              </a:rPr>
              <a:t>sources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5867400" y="4876800"/>
            <a:ext cx="566164" cy="9588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693149" y="3200400"/>
            <a:ext cx="142186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manipulators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6119010" y="3333111"/>
            <a:ext cx="574140" cy="5195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76600" y="6019800"/>
            <a:ext cx="163891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heater, window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07973" y="348734"/>
            <a:ext cx="305942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View port, </a:t>
            </a:r>
            <a:r>
              <a:rPr lang="en-US" dirty="0" smtClean="0">
                <a:solidFill>
                  <a:srgbClr val="FF0000"/>
                </a:solidFill>
              </a:rPr>
              <a:t>Heater, </a:t>
            </a:r>
            <a:r>
              <a:rPr lang="en-US" dirty="0" smtClean="0">
                <a:solidFill>
                  <a:srgbClr val="FF0000"/>
                </a:solidFill>
              </a:rPr>
              <a:t>hang </a:t>
            </a:r>
            <a:r>
              <a:rPr lang="en-US" dirty="0" smtClean="0">
                <a:solidFill>
                  <a:srgbClr val="FF0000"/>
                </a:solidFill>
              </a:rPr>
              <a:t>NEGs?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4507468"/>
            <a:ext cx="195239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Anode ring, garage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038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763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1) Gun</a:t>
            </a:r>
            <a:br>
              <a:rPr lang="en-US" dirty="0"/>
            </a:br>
            <a:r>
              <a:rPr lang="en-US" dirty="0"/>
              <a:t>    a) we need to add WP1250 NEG pumps, with semi-circle shape, upstream and downstream of the electrode</a:t>
            </a:r>
            <a:br>
              <a:rPr lang="en-US" dirty="0"/>
            </a:br>
            <a:r>
              <a:rPr lang="en-US" dirty="0"/>
              <a:t>    b) use the 5 hole anode and the 10" flange John designed (unfortunately, the half nipple on this flange is not long enough for a </a:t>
            </a:r>
            <a:r>
              <a:rPr lang="en-US" dirty="0" err="1"/>
              <a:t>haimson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    c) we need height supports for the gun chamber, such that gun ion pump clears table top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2) CsK2Sb </a:t>
            </a:r>
            <a:r>
              <a:rPr lang="en-US" dirty="0" err="1"/>
              <a:t>depo</a:t>
            </a:r>
            <a:r>
              <a:rPr lang="en-US" dirty="0"/>
              <a:t> chamber (sheep chamber)</a:t>
            </a:r>
            <a:br>
              <a:rPr lang="en-US" dirty="0"/>
            </a:br>
            <a:r>
              <a:rPr lang="en-US" dirty="0"/>
              <a:t>    a) height consistent with gun</a:t>
            </a:r>
            <a:br>
              <a:rPr lang="en-US" dirty="0"/>
            </a:br>
            <a:r>
              <a:rPr lang="en-US" dirty="0"/>
              <a:t>    b) manipulators</a:t>
            </a:r>
            <a:br>
              <a:rPr lang="en-US" dirty="0"/>
            </a:br>
            <a:r>
              <a:rPr lang="en-US" dirty="0"/>
              <a:t>    c) heaters</a:t>
            </a:r>
            <a:br>
              <a:rPr lang="en-US" dirty="0"/>
            </a:br>
            <a:r>
              <a:rPr lang="en-US" dirty="0"/>
              <a:t>    d) other things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3) </a:t>
            </a:r>
            <a:r>
              <a:rPr lang="en-US" dirty="0" err="1"/>
              <a:t>Beamline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 a) </a:t>
            </a:r>
            <a:r>
              <a:rPr lang="en-US" dirty="0" smtClean="0"/>
              <a:t>A simple </a:t>
            </a:r>
            <a:r>
              <a:rPr lang="en-US" dirty="0" err="1" smtClean="0"/>
              <a:t>beamline</a:t>
            </a:r>
            <a:r>
              <a:rPr lang="en-US" dirty="0" smtClean="0"/>
              <a:t> to start with, mate </a:t>
            </a:r>
            <a:r>
              <a:rPr lang="en-US" dirty="0"/>
              <a:t>the VA </a:t>
            </a:r>
            <a:r>
              <a:rPr lang="en-US" dirty="0" err="1"/>
              <a:t>beamline</a:t>
            </a:r>
            <a:r>
              <a:rPr lang="en-US" dirty="0"/>
              <a:t> to gun</a:t>
            </a:r>
            <a:br>
              <a:rPr lang="en-US" dirty="0"/>
            </a:br>
            <a:r>
              <a:rPr lang="en-US" dirty="0"/>
              <a:t>    b) add a </a:t>
            </a:r>
            <a:r>
              <a:rPr lang="en-US" dirty="0" err="1"/>
              <a:t>dif</a:t>
            </a:r>
            <a:r>
              <a:rPr lang="en-US" dirty="0"/>
              <a:t> pump can and dump to the other end of VA </a:t>
            </a:r>
            <a:r>
              <a:rPr lang="en-US" dirty="0" err="1"/>
              <a:t>beamline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4) Overall</a:t>
            </a:r>
            <a:br>
              <a:rPr lang="en-US" dirty="0"/>
            </a:br>
            <a:r>
              <a:rPr lang="en-US" dirty="0"/>
              <a:t>    a) where to put the gun and </a:t>
            </a:r>
            <a:r>
              <a:rPr lang="en-US" dirty="0" err="1"/>
              <a:t>beamline</a:t>
            </a:r>
            <a:r>
              <a:rPr lang="en-US" dirty="0"/>
              <a:t> in the small room, rigid HV cable from supply to gun, manipulators, a spectrometer </a:t>
            </a:r>
            <a:r>
              <a:rPr lang="en-US" dirty="0" err="1"/>
              <a:t>beamline</a:t>
            </a:r>
            <a:r>
              <a:rPr lang="en-US" dirty="0"/>
              <a:t>, how to ensure walkway.</a:t>
            </a:r>
          </a:p>
        </p:txBody>
      </p:sp>
    </p:spTree>
    <p:extLst>
      <p:ext uri="{BB962C8B-B14F-4D97-AF65-F5344CB8AC3E}">
        <p14:creationId xmlns:p14="http://schemas.microsoft.com/office/powerpoint/2010/main" val="2059732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173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Mathew Poelker</dc:creator>
  <cp:lastModifiedBy>Mathew Poelker</cp:lastModifiedBy>
  <cp:revision>11</cp:revision>
  <dcterms:created xsi:type="dcterms:W3CDTF">2015-01-23T14:23:28Z</dcterms:created>
  <dcterms:modified xsi:type="dcterms:W3CDTF">2015-06-09T15:45:20Z</dcterms:modified>
</cp:coreProperties>
</file>