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61" r:id="rId2"/>
    <p:sldId id="365" r:id="rId3"/>
    <p:sldId id="362" r:id="rId4"/>
    <p:sldId id="363" r:id="rId5"/>
    <p:sldId id="3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F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5" autoAdjust="0"/>
    <p:restoredTop sz="96408" autoAdjust="0"/>
  </p:normalViewPr>
  <p:slideViewPr>
    <p:cSldViewPr snapToGrid="0" snapToObjects="1">
      <p:cViewPr varScale="1">
        <p:scale>
          <a:sx n="58" d="100"/>
          <a:sy n="58" d="100"/>
        </p:scale>
        <p:origin x="796" y="4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September 29,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September 29,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September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-spin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E2BF8-E067-467F-AEB1-7E216845DCA2}"/>
              </a:ext>
            </a:extLst>
          </p:cNvPr>
          <p:cNvSpPr txBox="1"/>
          <p:nvPr/>
        </p:nvSpPr>
        <p:spPr>
          <a:xfrm>
            <a:off x="122116" y="742486"/>
            <a:ext cx="12470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spin tracking feature of General Particle Tracer software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Generalized to any particle and spin distribution: g-factor, mass, charge, position, momentum, spin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Built-in optimizers: Multi-Objective Global Optimizer (Genetic Algorithm), Minimum Optimization Solver (Powell Algorithm)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Compatible with custom program elements and analysis programs by users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B0FFC0-E8E3-48C5-AEBD-4F38B2162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732" y="2038120"/>
            <a:ext cx="8162477" cy="47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8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8683-E78A-4361-A0A6-4E63FBA4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on ideas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8F2BB-2344-4EEB-9918-2397D4A3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8E08F-72EF-4696-809C-0DCAAAB6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9F30453-EDCD-4FED-9618-9D0AE4B82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438" y="966788"/>
            <a:ext cx="7406575" cy="5381625"/>
          </a:xfrm>
        </p:spPr>
      </p:pic>
    </p:spTree>
    <p:extLst>
      <p:ext uri="{BB962C8B-B14F-4D97-AF65-F5344CB8AC3E}">
        <p14:creationId xmlns:p14="http://schemas.microsoft.com/office/powerpoint/2010/main" val="119637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11B0-F985-4505-9AD4-841E4197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Positron Capture for CEBAF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2AA96-9DDA-4A8B-A4A6-DF59D7CD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23C3E3D-4BA0-4F07-A474-EEDDE0BBCC6C}"/>
              </a:ext>
            </a:extLst>
          </p:cNvPr>
          <p:cNvGrpSpPr/>
          <p:nvPr/>
        </p:nvGrpSpPr>
        <p:grpSpPr>
          <a:xfrm>
            <a:off x="1175180" y="4246613"/>
            <a:ext cx="8078999" cy="2220723"/>
            <a:chOff x="453081" y="977769"/>
            <a:chExt cx="11026560" cy="214275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FF38D74-A9D0-490C-AD6B-385AAF86C7E9}"/>
                </a:ext>
              </a:extLst>
            </p:cNvPr>
            <p:cNvSpPr/>
            <p:nvPr/>
          </p:nvSpPr>
          <p:spPr>
            <a:xfrm flipV="1">
              <a:off x="8555238" y="2005311"/>
              <a:ext cx="46351" cy="190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B06BC97-60A8-43C6-AED4-D0FC3C7EB279}"/>
                </a:ext>
              </a:extLst>
            </p:cNvPr>
            <p:cNvGrpSpPr/>
            <p:nvPr/>
          </p:nvGrpSpPr>
          <p:grpSpPr>
            <a:xfrm>
              <a:off x="453081" y="977769"/>
              <a:ext cx="11026560" cy="2142755"/>
              <a:chOff x="453081" y="977769"/>
              <a:chExt cx="11026560" cy="2142755"/>
            </a:xfrm>
          </p:grpSpPr>
          <p:sp>
            <p:nvSpPr>
              <p:cNvPr id="8" name="Rounded Rectangle 67">
                <a:extLst>
                  <a:ext uri="{FF2B5EF4-FFF2-40B4-BE49-F238E27FC236}">
                    <a16:creationId xmlns:a16="http://schemas.microsoft.com/office/drawing/2014/main" id="{432A5A11-F7C6-46BF-BDBD-30E3268449DC}"/>
                  </a:ext>
                </a:extLst>
              </p:cNvPr>
              <p:cNvSpPr/>
              <p:nvPr/>
            </p:nvSpPr>
            <p:spPr>
              <a:xfrm flipH="1" flipV="1">
                <a:off x="8276150" y="1970574"/>
                <a:ext cx="208580" cy="631932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A2C2D7C-3D32-4F63-B9ED-982A6AB32455}"/>
                  </a:ext>
                </a:extLst>
              </p:cNvPr>
              <p:cNvGrpSpPr/>
              <p:nvPr/>
            </p:nvGrpSpPr>
            <p:grpSpPr>
              <a:xfrm>
                <a:off x="453081" y="977769"/>
                <a:ext cx="11026560" cy="2142755"/>
                <a:chOff x="453081" y="977769"/>
                <a:chExt cx="11026560" cy="2142755"/>
              </a:xfrm>
            </p:grpSpPr>
            <p:sp>
              <p:nvSpPr>
                <p:cNvPr id="63" name="Rounded Rectangle 67">
                  <a:extLst>
                    <a:ext uri="{FF2B5EF4-FFF2-40B4-BE49-F238E27FC236}">
                      <a16:creationId xmlns:a16="http://schemas.microsoft.com/office/drawing/2014/main" id="{BE37C67F-D439-4256-BAEE-A51546C4892E}"/>
                    </a:ext>
                  </a:extLst>
                </p:cNvPr>
                <p:cNvSpPr/>
                <p:nvPr/>
              </p:nvSpPr>
              <p:spPr>
                <a:xfrm rot="2650555" flipH="1" flipV="1">
                  <a:off x="7099001" y="1488084"/>
                  <a:ext cx="243375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Rounded Rectangle 67">
                  <a:extLst>
                    <a:ext uri="{FF2B5EF4-FFF2-40B4-BE49-F238E27FC236}">
                      <a16:creationId xmlns:a16="http://schemas.microsoft.com/office/drawing/2014/main" id="{23546A2C-1C76-45C2-AE61-AC35A8C74CA3}"/>
                    </a:ext>
                  </a:extLst>
                </p:cNvPr>
                <p:cNvSpPr/>
                <p:nvPr/>
              </p:nvSpPr>
              <p:spPr>
                <a:xfrm flipH="1" flipV="1">
                  <a:off x="1699508" y="1953122"/>
                  <a:ext cx="208580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ounded Rectangle 67">
                  <a:extLst>
                    <a:ext uri="{FF2B5EF4-FFF2-40B4-BE49-F238E27FC236}">
                      <a16:creationId xmlns:a16="http://schemas.microsoft.com/office/drawing/2014/main" id="{7C2FAC31-E6AF-4DE1-A349-3F516BB0BDDF}"/>
                    </a:ext>
                  </a:extLst>
                </p:cNvPr>
                <p:cNvSpPr/>
                <p:nvPr/>
              </p:nvSpPr>
              <p:spPr>
                <a:xfrm flipH="1" flipV="1">
                  <a:off x="2292628" y="1953122"/>
                  <a:ext cx="208580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ounded Rectangle 67">
                  <a:extLst>
                    <a:ext uri="{FF2B5EF4-FFF2-40B4-BE49-F238E27FC236}">
                      <a16:creationId xmlns:a16="http://schemas.microsoft.com/office/drawing/2014/main" id="{5951FF9D-448E-4343-A57D-0DBF4AB6AFA7}"/>
                    </a:ext>
                  </a:extLst>
                </p:cNvPr>
                <p:cNvSpPr/>
                <p:nvPr/>
              </p:nvSpPr>
              <p:spPr>
                <a:xfrm rot="19775951" flipH="1" flipV="1">
                  <a:off x="3831157" y="1566647"/>
                  <a:ext cx="208581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C260C4AA-BC80-4028-BC84-FD3F498A00D0}"/>
                    </a:ext>
                  </a:extLst>
                </p:cNvPr>
                <p:cNvGrpSpPr/>
                <p:nvPr/>
              </p:nvGrpSpPr>
              <p:grpSpPr>
                <a:xfrm>
                  <a:off x="453081" y="977769"/>
                  <a:ext cx="11026560" cy="2142755"/>
                  <a:chOff x="507406" y="905634"/>
                  <a:chExt cx="11026560" cy="2142755"/>
                </a:xfrm>
              </p:grpSpPr>
              <p:sp>
                <p:nvSpPr>
                  <p:cNvPr id="9" name="Can 79">
                    <a:extLst>
                      <a:ext uri="{FF2B5EF4-FFF2-40B4-BE49-F238E27FC236}">
                        <a16:creationId xmlns:a16="http://schemas.microsoft.com/office/drawing/2014/main" id="{3EFD0929-C7CE-48A4-BDEF-CA6D34029B2D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9484627" y="1967444"/>
                    <a:ext cx="1127748" cy="477176"/>
                  </a:xfrm>
                  <a:prstGeom prst="ca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" name="Can 80">
                    <a:extLst>
                      <a:ext uri="{FF2B5EF4-FFF2-40B4-BE49-F238E27FC236}">
                        <a16:creationId xmlns:a16="http://schemas.microsoft.com/office/drawing/2014/main" id="{AC506265-4ACE-4413-93F3-983D55DB5FDB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10059311" y="1989101"/>
                    <a:ext cx="1127748" cy="477176"/>
                  </a:xfrm>
                  <a:prstGeom prst="ca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Can 80">
                    <a:extLst>
                      <a:ext uri="{FF2B5EF4-FFF2-40B4-BE49-F238E27FC236}">
                        <a16:creationId xmlns:a16="http://schemas.microsoft.com/office/drawing/2014/main" id="{17969956-D7A0-4C1A-BDD7-D55A8A6CA099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10633996" y="2009366"/>
                    <a:ext cx="1127748" cy="477176"/>
                  </a:xfrm>
                  <a:prstGeom prst="ca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AF16E11C-D476-4335-9F40-FB5A71460D9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507406" y="905634"/>
                    <a:ext cx="11026560" cy="2142755"/>
                    <a:chOff x="875359" y="2219660"/>
                    <a:chExt cx="11014146" cy="2048153"/>
                  </a:xfrm>
                </p:grpSpPr>
                <p:sp>
                  <p:nvSpPr>
                    <p:cNvPr id="39" name="Rounded Rectangle 90">
                      <a:extLst>
                        <a:ext uri="{FF2B5EF4-FFF2-40B4-BE49-F238E27FC236}">
                          <a16:creationId xmlns:a16="http://schemas.microsoft.com/office/drawing/2014/main" id="{4F413621-4D57-4F5A-B7B1-3265337CE0A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700016" y="3652584"/>
                      <a:ext cx="269086" cy="604032"/>
                    </a:xfrm>
                    <a:prstGeom prst="roundRect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" name="Rounded Rectangle 91">
                      <a:extLst>
                        <a:ext uri="{FF2B5EF4-FFF2-40B4-BE49-F238E27FC236}">
                          <a16:creationId xmlns:a16="http://schemas.microsoft.com/office/drawing/2014/main" id="{87CD0A0E-1EEE-439F-829E-36622AAC038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272862" y="3663781"/>
                      <a:ext cx="269086" cy="604032"/>
                    </a:xfrm>
                    <a:prstGeom prst="roundRect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C4DF5C46-683F-4CD0-88E8-632D47CFAD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4601" y="2732284"/>
                      <a:ext cx="474562" cy="604031"/>
                      <a:chOff x="1608881" y="2092870"/>
                      <a:chExt cx="474562" cy="604031"/>
                    </a:xfrm>
                  </p:grpSpPr>
                  <p:sp>
                    <p:nvSpPr>
                      <p:cNvPr id="53" name="Right Triangle 52">
                        <a:extLst>
                          <a:ext uri="{FF2B5EF4-FFF2-40B4-BE49-F238E27FC236}">
                            <a16:creationId xmlns:a16="http://schemas.microsoft.com/office/drawing/2014/main" id="{DA0764F1-6C77-42AD-B9CF-58D1411C24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8881" y="2465408"/>
                        <a:ext cx="474562" cy="231493"/>
                      </a:xfrm>
                      <a:prstGeom prst="rtTriangl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ight Triangle 53">
                        <a:extLst>
                          <a:ext uri="{FF2B5EF4-FFF2-40B4-BE49-F238E27FC236}">
                            <a16:creationId xmlns:a16="http://schemas.microsoft.com/office/drawing/2014/main" id="{3E94782C-C4D7-4360-9AF8-B4B2A8CB3816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1608881" y="2092870"/>
                        <a:ext cx="474562" cy="233423"/>
                      </a:xfrm>
                      <a:prstGeom prst="rtTriangl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9556017E-4B8A-463D-8EB9-380F74E64A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359" y="2914096"/>
                      <a:ext cx="85821" cy="217006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ounded Rectangle 67">
                      <a:extLst>
                        <a:ext uri="{FF2B5EF4-FFF2-40B4-BE49-F238E27FC236}">
                          <a16:creationId xmlns:a16="http://schemas.microsoft.com/office/drawing/2014/main" id="{08F4DDAC-B655-4777-ABE0-39FAF83DEC8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732304" y="2732284"/>
                      <a:ext cx="208345" cy="604032"/>
                    </a:xfrm>
                    <a:prstGeom prst="roundRect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5E234395-F405-40ED-8118-91FA56375B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19163" y="2762440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F42EEAE3-9C86-4DA9-89AC-5C3C0FA6E2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F292F75D-7BA0-41A8-AD25-422717F77D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C7FAC4A3-BE12-4416-A735-BC1254BC8B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97120" y="2775945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4A033018-9DE0-46E8-9B01-06516F23E4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2BBA230D-3A35-4571-B995-A64B2905D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B7864F26-A3F9-49F6-8342-DDC1A10929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97177" y="2784834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E5D9BE7A-E5C9-48A4-AC7E-F07AF7AE39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72DB38F7-ECB8-41EC-BDCD-F78F86F54C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3D54BE9D-CD00-4296-AA5D-0DA9F165A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9538" y="2784834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4BD4D533-D00D-475F-AC2B-C3BFF01464F9}"/>
                        </a:ext>
                      </a:extLst>
                    </p:cNvPr>
                    <p:cNvGrpSpPr/>
                    <p:nvPr/>
                  </p:nvGrpSpPr>
                  <p:grpSpPr>
                    <a:xfrm rot="1190945">
                      <a:off x="4544807" y="3317174"/>
                      <a:ext cx="115203" cy="496579"/>
                      <a:chOff x="2504664" y="3079137"/>
                      <a:chExt cx="115203" cy="387429"/>
                    </a:xfrm>
                  </p:grpSpPr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75C11AF6-2A03-429B-B6F0-9597153BB473}"/>
                          </a:ext>
                        </a:extLst>
                      </p:cNvPr>
                      <p:cNvSpPr/>
                      <p:nvPr/>
                    </p:nvSpPr>
                    <p:spPr>
                      <a:xfrm rot="594633" flipH="1">
                        <a:off x="2504664" y="3331688"/>
                        <a:ext cx="45667" cy="1348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7E3A9C49-59F9-43CD-A946-2D2346DB8597}"/>
                          </a:ext>
                        </a:extLst>
                      </p:cNvPr>
                      <p:cNvSpPr/>
                      <p:nvPr/>
                    </p:nvSpPr>
                    <p:spPr>
                      <a:xfrm rot="732261" flipH="1">
                        <a:off x="2574199" y="3079137"/>
                        <a:ext cx="45668" cy="1348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A57B94DF-494D-43B8-9038-CDCB6D39A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8814" y="3627687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E30DD8EF-B355-483D-882E-F01CAAAAC9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12113" y="3666062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3F04BD8C-BF47-4830-B0DF-BF85BB1BB1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67DDFAFC-7765-4CBA-849B-E3F304CD9D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9B0DCFC8-B4E7-42C6-B134-DF03DFF4A8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504" y="3650081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C3346BF-1F61-4F03-AD99-3589D4B044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8587" y="2754986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Can 79">
                      <a:extLst>
                        <a:ext uri="{FF2B5EF4-FFF2-40B4-BE49-F238E27FC236}">
                          <a16:creationId xmlns:a16="http://schemas.microsoft.com/office/drawing/2014/main" id="{15ECD9B8-B7A4-4C55-BB3A-2EE035C431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777039" y="2792329"/>
                      <a:ext cx="1077958" cy="476639"/>
                    </a:xfrm>
                    <a:prstGeom prst="can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9" name="Can 80">
                      <a:extLst>
                        <a:ext uri="{FF2B5EF4-FFF2-40B4-BE49-F238E27FC236}">
                          <a16:creationId xmlns:a16="http://schemas.microsoft.com/office/drawing/2014/main" id="{5E558BF6-A94E-4FFB-B73C-398FC541D8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9321922" y="2783152"/>
                      <a:ext cx="1077958" cy="476639"/>
                    </a:xfrm>
                    <a:prstGeom prst="can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A95BD408-5691-480D-9178-FD1253E591A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4601" y="3034300"/>
                      <a:ext cx="265639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CF318A49-1C57-4C29-9056-7338889514E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4601" y="3059195"/>
                      <a:ext cx="2656390" cy="0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6A2874FE-E974-4599-8DA3-F49E8FF8EC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00991" y="3034300"/>
                      <a:ext cx="1489276" cy="86604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042189CF-F380-413A-9229-F4719D8F76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480" y="3896268"/>
                      <a:ext cx="1930451" cy="2343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581ECB09-2F80-40B9-B228-9C3D80565C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109734" y="3034300"/>
                      <a:ext cx="1083981" cy="88540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68A880D-1C74-40ED-BE25-E8EC7C790B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00991" y="2614320"/>
                      <a:ext cx="674055" cy="444875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" name="Rounded Rectangle 87">
                      <a:extLst>
                        <a:ext uri="{FF2B5EF4-FFF2-40B4-BE49-F238E27FC236}">
                          <a16:creationId xmlns:a16="http://schemas.microsoft.com/office/drawing/2014/main" id="{EA0711A5-81D1-45AF-A387-B5F9A940BF36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10315162" y="815640"/>
                      <a:ext cx="100724" cy="2908764"/>
                    </a:xfrm>
                    <a:prstGeom prst="roundRect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Hexagon 36">
                      <a:extLst>
                        <a:ext uri="{FF2B5EF4-FFF2-40B4-BE49-F238E27FC236}">
                          <a16:creationId xmlns:a16="http://schemas.microsoft.com/office/drawing/2014/main" id="{D5099D64-A89D-40A4-9F1F-A98B945AC958}"/>
                        </a:ext>
                      </a:extLst>
                    </p:cNvPr>
                    <p:cNvSpPr/>
                    <p:nvPr/>
                  </p:nvSpPr>
                  <p:spPr>
                    <a:xfrm rot="19877968">
                      <a:off x="4283197" y="2367929"/>
                      <a:ext cx="350253" cy="380150"/>
                    </a:xfrm>
                    <a:prstGeom prst="hexagon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C92CF775-E0DA-4521-9931-91AEA2BC4E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93715" y="3039126"/>
                      <a:ext cx="3695790" cy="1119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Rounded Rectangle 93">
                      <a:extLst>
                        <a:ext uri="{FF2B5EF4-FFF2-40B4-BE49-F238E27FC236}">
                          <a16:creationId xmlns:a16="http://schemas.microsoft.com/office/drawing/2014/main" id="{50FC923D-DB61-46EF-8E69-9A122FBC7653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10315161" y="2239355"/>
                      <a:ext cx="100724" cy="2908764"/>
                    </a:xfrm>
                    <a:prstGeom prst="roundRect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022C60D-208D-4753-BC9F-49AEE7929CB2}"/>
                    </a:ext>
                  </a:extLst>
                </p:cNvPr>
                <p:cNvSpPr/>
                <p:nvPr/>
              </p:nvSpPr>
              <p:spPr>
                <a:xfrm flipV="1">
                  <a:off x="8555238" y="2370685"/>
                  <a:ext cx="46351" cy="1901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9B539D3-EF58-4384-8E69-9B1065C21015}"/>
                  </a:ext>
                </a:extLst>
              </p:cNvPr>
              <p:cNvSpPr txBox="1"/>
              <p:nvPr/>
            </p:nvSpPr>
            <p:spPr>
              <a:xfrm>
                <a:off x="190275" y="983861"/>
                <a:ext cx="406249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Collimation used to reduce normalized emittance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Multiple1497 MHz 5 cell cavities gives 123 MeV beam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Emittance is still larger and efficiency is below desired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Optimization of target geometry and beam size may help emittance.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Updating GEANT4 for a polarization of 0.9 instead of 1</a:t>
                </a:r>
                <a:endParaRPr lang="en-US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9B539D3-EF58-4384-8E69-9B1065C21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5" y="983861"/>
                <a:ext cx="4062492" cy="3785652"/>
              </a:xfrm>
              <a:prstGeom prst="rect">
                <a:avLst/>
              </a:prstGeom>
              <a:blipFill>
                <a:blip r:embed="rId2"/>
                <a:stretch>
                  <a:fillRect l="-1349" t="-805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A3B50861-F6BF-41AB-9CE2-B526EB9F0719}"/>
              </a:ext>
            </a:extLst>
          </p:cNvPr>
          <p:cNvGrpSpPr/>
          <p:nvPr/>
        </p:nvGrpSpPr>
        <p:grpSpPr>
          <a:xfrm>
            <a:off x="10004870" y="3713978"/>
            <a:ext cx="1958749" cy="2347048"/>
            <a:chOff x="6385038" y="4153568"/>
            <a:chExt cx="1958749" cy="2347048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56EC066-1074-4CA8-A268-46A04467276A}"/>
                </a:ext>
              </a:extLst>
            </p:cNvPr>
            <p:cNvSpPr txBox="1"/>
            <p:nvPr/>
          </p:nvSpPr>
          <p:spPr>
            <a:xfrm>
              <a:off x="6532938" y="4153568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Legend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EE71DD8-2F38-47F1-B92E-9DB169D1231C}"/>
                </a:ext>
              </a:extLst>
            </p:cNvPr>
            <p:cNvSpPr/>
            <p:nvPr/>
          </p:nvSpPr>
          <p:spPr>
            <a:xfrm>
              <a:off x="6385039" y="4587633"/>
              <a:ext cx="167603" cy="1467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91DFE3E-D160-4E11-B59C-A64BFC5D5BF8}"/>
                </a:ext>
              </a:extLst>
            </p:cNvPr>
            <p:cNvSpPr/>
            <p:nvPr/>
          </p:nvSpPr>
          <p:spPr>
            <a:xfrm>
              <a:off x="6393966" y="4860379"/>
              <a:ext cx="167603" cy="146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FC98C23-D78C-4B27-95D0-AC04B7AA20B0}"/>
                </a:ext>
              </a:extLst>
            </p:cNvPr>
            <p:cNvSpPr/>
            <p:nvPr/>
          </p:nvSpPr>
          <p:spPr>
            <a:xfrm>
              <a:off x="6385038" y="5153720"/>
              <a:ext cx="167603" cy="1467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C355F0B-FEF8-4BD2-8F04-A57F77164D18}"/>
                </a:ext>
              </a:extLst>
            </p:cNvPr>
            <p:cNvSpPr/>
            <p:nvPr/>
          </p:nvSpPr>
          <p:spPr>
            <a:xfrm>
              <a:off x="6394675" y="5420070"/>
              <a:ext cx="167603" cy="14679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3176904-9816-426C-9F36-47CA6FE45603}"/>
                </a:ext>
              </a:extLst>
            </p:cNvPr>
            <p:cNvSpPr/>
            <p:nvPr/>
          </p:nvSpPr>
          <p:spPr>
            <a:xfrm>
              <a:off x="6398023" y="5703597"/>
              <a:ext cx="167603" cy="14679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D3EC253-CD8A-499A-900D-083051ED9EDB}"/>
                </a:ext>
              </a:extLst>
            </p:cNvPr>
            <p:cNvSpPr/>
            <p:nvPr/>
          </p:nvSpPr>
          <p:spPr>
            <a:xfrm>
              <a:off x="6393966" y="5972870"/>
              <a:ext cx="167603" cy="1467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6B929DF-1936-4DCA-ACC1-A0F0537BB8AB}"/>
                </a:ext>
              </a:extLst>
            </p:cNvPr>
            <p:cNvSpPr/>
            <p:nvPr/>
          </p:nvSpPr>
          <p:spPr>
            <a:xfrm>
              <a:off x="6393966" y="6257454"/>
              <a:ext cx="167603" cy="1467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2631A76-D32F-44A9-9B05-F1D8D8C8FF45}"/>
                </a:ext>
              </a:extLst>
            </p:cNvPr>
            <p:cNvSpPr txBox="1"/>
            <p:nvPr/>
          </p:nvSpPr>
          <p:spPr>
            <a:xfrm>
              <a:off x="6546051" y="4469291"/>
              <a:ext cx="179773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Target</a:t>
              </a:r>
            </a:p>
            <a:p>
              <a:r>
                <a:rPr lang="en-US" dirty="0"/>
                <a:t>Conical Solenoid</a:t>
              </a:r>
            </a:p>
            <a:p>
              <a:r>
                <a:rPr lang="en-US" dirty="0"/>
                <a:t>Solenoid</a:t>
              </a:r>
            </a:p>
            <a:p>
              <a:r>
                <a:rPr lang="en-US" dirty="0"/>
                <a:t>Quadrupole</a:t>
              </a:r>
            </a:p>
            <a:p>
              <a:r>
                <a:rPr lang="en-US" dirty="0"/>
                <a:t>Dipole</a:t>
              </a:r>
            </a:p>
            <a:p>
              <a:r>
                <a:rPr lang="en-US" dirty="0"/>
                <a:t>Collimator/dump</a:t>
              </a:r>
            </a:p>
            <a:p>
              <a:r>
                <a:rPr lang="en-US" dirty="0"/>
                <a:t>RF Cavity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982BA1CF-4AEA-4797-8FAD-003ABF1F4191}"/>
              </a:ext>
            </a:extLst>
          </p:cNvPr>
          <p:cNvSpPr/>
          <p:nvPr/>
        </p:nvSpPr>
        <p:spPr>
          <a:xfrm flipV="1">
            <a:off x="7572479" y="5301404"/>
            <a:ext cx="33961" cy="19704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98B030-B90B-406B-A404-C4F3845032B7}"/>
              </a:ext>
            </a:extLst>
          </p:cNvPr>
          <p:cNvSpPr/>
          <p:nvPr/>
        </p:nvSpPr>
        <p:spPr>
          <a:xfrm flipV="1">
            <a:off x="7572479" y="5680073"/>
            <a:ext cx="33961" cy="19704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14C51FF-6FE5-4889-9B8B-ADCB365A0011}"/>
              </a:ext>
            </a:extLst>
          </p:cNvPr>
          <p:cNvSpPr/>
          <p:nvPr/>
        </p:nvSpPr>
        <p:spPr>
          <a:xfrm flipV="1">
            <a:off x="7969269" y="5297765"/>
            <a:ext cx="33961" cy="19704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DF0F5D1-9B76-43D5-A767-833BF0829413}"/>
              </a:ext>
            </a:extLst>
          </p:cNvPr>
          <p:cNvSpPr/>
          <p:nvPr/>
        </p:nvSpPr>
        <p:spPr>
          <a:xfrm flipV="1">
            <a:off x="7969269" y="5676434"/>
            <a:ext cx="33961" cy="19704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508DC4D-A387-4141-99A7-142AAA00D20D}"/>
              </a:ext>
            </a:extLst>
          </p:cNvPr>
          <p:cNvSpPr/>
          <p:nvPr/>
        </p:nvSpPr>
        <p:spPr>
          <a:xfrm flipV="1">
            <a:off x="8363800" y="5288463"/>
            <a:ext cx="33961" cy="19704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7EDCEF-8F96-430A-B868-FCB4B1348CEB}"/>
              </a:ext>
            </a:extLst>
          </p:cNvPr>
          <p:cNvSpPr/>
          <p:nvPr/>
        </p:nvSpPr>
        <p:spPr>
          <a:xfrm flipV="1">
            <a:off x="8363800" y="5667132"/>
            <a:ext cx="33961" cy="19704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BD7D4D-9255-47E3-A174-DC14E77FEF17}"/>
              </a:ext>
            </a:extLst>
          </p:cNvPr>
          <p:cNvSpPr/>
          <p:nvPr/>
        </p:nvSpPr>
        <p:spPr>
          <a:xfrm flipV="1">
            <a:off x="8796665" y="5311189"/>
            <a:ext cx="33961" cy="19704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2948D78-5572-4C70-A49D-36C0B6BC9CB9}"/>
              </a:ext>
            </a:extLst>
          </p:cNvPr>
          <p:cNvSpPr/>
          <p:nvPr/>
        </p:nvSpPr>
        <p:spPr>
          <a:xfrm flipV="1">
            <a:off x="8796665" y="5689858"/>
            <a:ext cx="33961" cy="19704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99EB4-8E48-424B-8B6C-8820CDEF6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041" y="927740"/>
            <a:ext cx="8101517" cy="28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8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3226-3996-40B8-A40F-BBEB65F0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more particles/statistics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7044FF-CF70-47B0-BDE9-CA1F40B36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339" y="1428766"/>
            <a:ext cx="8040390" cy="40004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451F9-C3DE-4546-9573-5C949D16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14D84-DCC4-4CEE-9C93-B6AC8F54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FAF46-4CAA-411F-8A0C-1D63793B2526}"/>
              </a:ext>
            </a:extLst>
          </p:cNvPr>
          <p:cNvSpPr txBox="1"/>
          <p:nvPr/>
        </p:nvSpPr>
        <p:spPr>
          <a:xfrm>
            <a:off x="334890" y="2059339"/>
            <a:ext cx="33558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are looking promising but number of particles makes distribution look questionable.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smaller histogram buckets, the distribution becomes disjoined and not a continuous distribution.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Calculation of emittance becomes questionable along with other quantities.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0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1E1F-7D9D-4016-A1BD-DD560DD9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Unpolarized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22D82-B25F-430D-B0E2-182DDEB87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/>
          <a:p>
            <a:r>
              <a:rPr lang="en-US" dirty="0"/>
              <a:t>Capture of lower energy higher emittance particles to reach efficiency goals.</a:t>
            </a:r>
          </a:p>
          <a:p>
            <a:r>
              <a:rPr lang="en-US" dirty="0"/>
              <a:t>Lowering emittance still requires many stages of collimation but the momentum spread becomes an disadvantage.</a:t>
            </a:r>
          </a:p>
          <a:p>
            <a:r>
              <a:rPr lang="en-US" dirty="0"/>
              <a:t>Introduction of an early bunching cavity may be able allow conditions for both polarized and unpolarized beam.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0AA5E-5C70-4745-B90F-2F5106DF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23211-5DA1-4F12-9753-78508730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424CC46-5DA2-4551-B821-5C406DEE2AC3}"/>
              </a:ext>
            </a:extLst>
          </p:cNvPr>
          <p:cNvGrpSpPr/>
          <p:nvPr/>
        </p:nvGrpSpPr>
        <p:grpSpPr>
          <a:xfrm>
            <a:off x="1681378" y="3227385"/>
            <a:ext cx="8555891" cy="2220723"/>
            <a:chOff x="1175180" y="4272089"/>
            <a:chExt cx="8555891" cy="2220723"/>
          </a:xfrm>
        </p:grpSpPr>
        <p:sp>
          <p:nvSpPr>
            <p:cNvPr id="112" name="Can 79">
              <a:extLst>
                <a:ext uri="{FF2B5EF4-FFF2-40B4-BE49-F238E27FC236}">
                  <a16:creationId xmlns:a16="http://schemas.microsoft.com/office/drawing/2014/main" id="{DC15E741-3F60-43DA-B308-3C04DE5AA5E2}"/>
                </a:ext>
              </a:extLst>
            </p:cNvPr>
            <p:cNvSpPr/>
            <p:nvPr/>
          </p:nvSpPr>
          <p:spPr>
            <a:xfrm rot="5400000" flipV="1">
              <a:off x="2415003" y="5434722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D8C356-57E2-44ED-A0A0-C0E201B5181F}"/>
                </a:ext>
              </a:extLst>
            </p:cNvPr>
            <p:cNvSpPr/>
            <p:nvPr/>
          </p:nvSpPr>
          <p:spPr>
            <a:xfrm flipV="1">
              <a:off x="7588404" y="5337020"/>
              <a:ext cx="33961" cy="197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67">
              <a:extLst>
                <a:ext uri="{FF2B5EF4-FFF2-40B4-BE49-F238E27FC236}">
                  <a16:creationId xmlns:a16="http://schemas.microsoft.com/office/drawing/2014/main" id="{A67965E1-4B70-4C5C-9FA4-6C0B68F904C7}"/>
                </a:ext>
              </a:extLst>
            </p:cNvPr>
            <p:cNvSpPr/>
            <p:nvPr/>
          </p:nvSpPr>
          <p:spPr>
            <a:xfrm flipH="1" flipV="1">
              <a:off x="7383920" y="5301019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67">
              <a:extLst>
                <a:ext uri="{FF2B5EF4-FFF2-40B4-BE49-F238E27FC236}">
                  <a16:creationId xmlns:a16="http://schemas.microsoft.com/office/drawing/2014/main" id="{ADA4A114-5F32-4B31-BC72-58C975524C88}"/>
                </a:ext>
              </a:extLst>
            </p:cNvPr>
            <p:cNvSpPr/>
            <p:nvPr/>
          </p:nvSpPr>
          <p:spPr>
            <a:xfrm rot="2650555" flipH="1" flipV="1">
              <a:off x="6521440" y="4800973"/>
              <a:ext cx="178317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67">
              <a:extLst>
                <a:ext uri="{FF2B5EF4-FFF2-40B4-BE49-F238E27FC236}">
                  <a16:creationId xmlns:a16="http://schemas.microsoft.com/office/drawing/2014/main" id="{8332827E-6D2E-42C3-8FF8-9C00054D6E3E}"/>
                </a:ext>
              </a:extLst>
            </p:cNvPr>
            <p:cNvSpPr/>
            <p:nvPr/>
          </p:nvSpPr>
          <p:spPr>
            <a:xfrm flipH="1" flipV="1">
              <a:off x="2088419" y="5257456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67">
              <a:extLst>
                <a:ext uri="{FF2B5EF4-FFF2-40B4-BE49-F238E27FC236}">
                  <a16:creationId xmlns:a16="http://schemas.microsoft.com/office/drawing/2014/main" id="{3D942709-780D-46A5-BEA5-5D1C04E83316}"/>
                </a:ext>
              </a:extLst>
            </p:cNvPr>
            <p:cNvSpPr/>
            <p:nvPr/>
          </p:nvSpPr>
          <p:spPr>
            <a:xfrm flipH="1" flipV="1">
              <a:off x="2522989" y="5257456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67">
              <a:extLst>
                <a:ext uri="{FF2B5EF4-FFF2-40B4-BE49-F238E27FC236}">
                  <a16:creationId xmlns:a16="http://schemas.microsoft.com/office/drawing/2014/main" id="{240FF40E-0DDC-4FA0-B255-068B7F64510D}"/>
                </a:ext>
              </a:extLst>
            </p:cNvPr>
            <p:cNvSpPr/>
            <p:nvPr/>
          </p:nvSpPr>
          <p:spPr>
            <a:xfrm rot="19775951" flipH="1" flipV="1">
              <a:off x="4127139" y="4882394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an 79">
              <a:extLst>
                <a:ext uri="{FF2B5EF4-FFF2-40B4-BE49-F238E27FC236}">
                  <a16:creationId xmlns:a16="http://schemas.microsoft.com/office/drawing/2014/main" id="{371C3AE3-7C19-4979-A26D-78F10C2D032B}"/>
                </a:ext>
              </a:extLst>
            </p:cNvPr>
            <p:cNvSpPr/>
            <p:nvPr/>
          </p:nvSpPr>
          <p:spPr>
            <a:xfrm rot="5400000" flipV="1">
              <a:off x="8058301" y="5444994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an 80">
              <a:extLst>
                <a:ext uri="{FF2B5EF4-FFF2-40B4-BE49-F238E27FC236}">
                  <a16:creationId xmlns:a16="http://schemas.microsoft.com/office/drawing/2014/main" id="{F0A4A70B-2DAF-4974-981E-AA81C88FEBD1}"/>
                </a:ext>
              </a:extLst>
            </p:cNvPr>
            <p:cNvSpPr/>
            <p:nvPr/>
          </p:nvSpPr>
          <p:spPr>
            <a:xfrm rot="5400000" flipV="1">
              <a:off x="8479364" y="5467439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80">
              <a:extLst>
                <a:ext uri="{FF2B5EF4-FFF2-40B4-BE49-F238E27FC236}">
                  <a16:creationId xmlns:a16="http://schemas.microsoft.com/office/drawing/2014/main" id="{ABAB67F2-E2CF-4636-A207-BA66E25E9649}"/>
                </a:ext>
              </a:extLst>
            </p:cNvPr>
            <p:cNvSpPr/>
            <p:nvPr/>
          </p:nvSpPr>
          <p:spPr>
            <a:xfrm rot="5400000" flipV="1">
              <a:off x="8900427" y="5488442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90">
              <a:extLst>
                <a:ext uri="{FF2B5EF4-FFF2-40B4-BE49-F238E27FC236}">
                  <a16:creationId xmlns:a16="http://schemas.microsoft.com/office/drawing/2014/main" id="{5D27543B-9A37-4ABF-9E26-1CB2BE74F8A3}"/>
                </a:ext>
              </a:extLst>
            </p:cNvPr>
            <p:cNvSpPr/>
            <p:nvPr/>
          </p:nvSpPr>
          <p:spPr>
            <a:xfrm flipH="1" flipV="1">
              <a:off x="5191012" y="4284229"/>
              <a:ext cx="197378" cy="65492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91">
              <a:extLst>
                <a:ext uri="{FF2B5EF4-FFF2-40B4-BE49-F238E27FC236}">
                  <a16:creationId xmlns:a16="http://schemas.microsoft.com/office/drawing/2014/main" id="{7BAE6C1A-7368-4C9D-BF22-0D6ADBF16813}"/>
                </a:ext>
              </a:extLst>
            </p:cNvPr>
            <p:cNvSpPr/>
            <p:nvPr/>
          </p:nvSpPr>
          <p:spPr>
            <a:xfrm flipH="1" flipV="1">
              <a:off x="5611201" y="4272089"/>
              <a:ext cx="197378" cy="65492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BA94690-F5B5-47C2-B7A0-F13DC10B08D6}"/>
                </a:ext>
              </a:extLst>
            </p:cNvPr>
            <p:cNvGrpSpPr/>
            <p:nvPr/>
          </p:nvGrpSpPr>
          <p:grpSpPr>
            <a:xfrm flipV="1">
              <a:off x="1299321" y="5256596"/>
              <a:ext cx="348097" cy="654924"/>
              <a:chOff x="1608881" y="2092870"/>
              <a:chExt cx="474562" cy="604031"/>
            </a:xfrm>
          </p:grpSpPr>
          <p:sp>
            <p:nvSpPr>
              <p:cNvPr id="57" name="Right Triangle 56">
                <a:extLst>
                  <a:ext uri="{FF2B5EF4-FFF2-40B4-BE49-F238E27FC236}">
                    <a16:creationId xmlns:a16="http://schemas.microsoft.com/office/drawing/2014/main" id="{2B3902AF-5FCA-418D-8661-71F2233D86BF}"/>
                  </a:ext>
                </a:extLst>
              </p:cNvPr>
              <p:cNvSpPr/>
              <p:nvPr/>
            </p:nvSpPr>
            <p:spPr>
              <a:xfrm>
                <a:off x="1608881" y="2465408"/>
                <a:ext cx="474562" cy="23149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ight Triangle 57">
                <a:extLst>
                  <a:ext uri="{FF2B5EF4-FFF2-40B4-BE49-F238E27FC236}">
                    <a16:creationId xmlns:a16="http://schemas.microsoft.com/office/drawing/2014/main" id="{231DB8F6-6691-46FF-AF55-680199AB6803}"/>
                  </a:ext>
                </a:extLst>
              </p:cNvPr>
              <p:cNvSpPr/>
              <p:nvPr/>
            </p:nvSpPr>
            <p:spPr>
              <a:xfrm flipV="1">
                <a:off x="1608881" y="2092870"/>
                <a:ext cx="474562" cy="23342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281296-F984-4938-A3F3-368DB41F2A62}"/>
                </a:ext>
              </a:extLst>
            </p:cNvPr>
            <p:cNvSpPr/>
            <p:nvPr/>
          </p:nvSpPr>
          <p:spPr>
            <a:xfrm flipV="1">
              <a:off x="1175180" y="5479099"/>
              <a:ext cx="62951" cy="2352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67">
              <a:extLst>
                <a:ext uri="{FF2B5EF4-FFF2-40B4-BE49-F238E27FC236}">
                  <a16:creationId xmlns:a16="http://schemas.microsoft.com/office/drawing/2014/main" id="{471F7A9D-8635-4871-B7B9-5E106A2C48ED}"/>
                </a:ext>
              </a:extLst>
            </p:cNvPr>
            <p:cNvSpPr/>
            <p:nvPr/>
          </p:nvSpPr>
          <p:spPr>
            <a:xfrm flipH="1" flipV="1">
              <a:off x="1803759" y="5256595"/>
              <a:ext cx="152823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F7CBB6E-6561-4D9A-AD12-21FDC043CC1F}"/>
                </a:ext>
              </a:extLst>
            </p:cNvPr>
            <p:cNvGrpSpPr/>
            <p:nvPr/>
          </p:nvGrpSpPr>
          <p:grpSpPr>
            <a:xfrm flipV="1">
              <a:off x="1647417" y="5303106"/>
              <a:ext cx="33961" cy="575717"/>
              <a:chOff x="2210765" y="3014732"/>
              <a:chExt cx="46299" cy="41426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52DC8AA-4D0C-40C6-AFDA-69959A5C2328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4C1A015-5FD1-4B31-9A13-DED16F7D3FB7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1EF4DB-96D3-4378-8462-98132BEA106B}"/>
                </a:ext>
              </a:extLst>
            </p:cNvPr>
            <p:cNvGrpSpPr/>
            <p:nvPr/>
          </p:nvGrpSpPr>
          <p:grpSpPr>
            <a:xfrm flipV="1">
              <a:off x="2364760" y="5288463"/>
              <a:ext cx="33961" cy="575717"/>
              <a:chOff x="2210765" y="3014732"/>
              <a:chExt cx="46299" cy="41426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5A22EB-A9A5-4ABB-8429-35DC2E144202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26BF1C8-C8E6-478E-8A9D-73B679AA4788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A3DD5E0-68E7-42B1-8A7D-D9D20654531D}"/>
                </a:ext>
              </a:extLst>
            </p:cNvPr>
            <p:cNvGrpSpPr/>
            <p:nvPr/>
          </p:nvGrpSpPr>
          <p:grpSpPr>
            <a:xfrm flipV="1">
              <a:off x="3281800" y="5304301"/>
              <a:ext cx="33961" cy="575717"/>
              <a:chOff x="2210765" y="3014732"/>
              <a:chExt cx="46299" cy="41426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317CA7C-7E15-4E33-81B9-ACA149CEB13E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9B1965B-DC2D-411E-B036-FF1C0EC995D4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BD91FF-B54A-4A14-BD3B-9DF9004C5D23}"/>
                </a:ext>
              </a:extLst>
            </p:cNvPr>
            <p:cNvSpPr/>
            <p:nvPr/>
          </p:nvSpPr>
          <p:spPr>
            <a:xfrm flipV="1">
              <a:off x="3474245" y="5328582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86ED8AF-3BE1-4AC7-917D-438A279A57D4}"/>
                </a:ext>
              </a:extLst>
            </p:cNvPr>
            <p:cNvGrpSpPr/>
            <p:nvPr/>
          </p:nvGrpSpPr>
          <p:grpSpPr>
            <a:xfrm rot="20409055" flipV="1">
              <a:off x="4343653" y="4764406"/>
              <a:ext cx="84503" cy="538419"/>
              <a:chOff x="2504664" y="3079137"/>
              <a:chExt cx="115203" cy="38742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375CF95-C054-40C1-B55E-A19DBB6CF49A}"/>
                  </a:ext>
                </a:extLst>
              </p:cNvPr>
              <p:cNvSpPr/>
              <p:nvPr/>
            </p:nvSpPr>
            <p:spPr>
              <a:xfrm rot="594633" flipH="1">
                <a:off x="2504664" y="3331688"/>
                <a:ext cx="45667" cy="1348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17BE5DA-B550-49F0-8369-4D0DB8F29018}"/>
                  </a:ext>
                </a:extLst>
              </p:cNvPr>
              <p:cNvSpPr/>
              <p:nvPr/>
            </p:nvSpPr>
            <p:spPr>
              <a:xfrm rot="732261" flipH="1">
                <a:off x="2574199" y="3079137"/>
                <a:ext cx="45668" cy="1348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448474D-85FD-47D5-8339-59B3E059D781}"/>
                </a:ext>
              </a:extLst>
            </p:cNvPr>
            <p:cNvSpPr/>
            <p:nvPr/>
          </p:nvSpPr>
          <p:spPr>
            <a:xfrm flipV="1">
              <a:off x="4566646" y="4414713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E5FE3A-2B7C-4F29-A20F-CB2029314357}"/>
                </a:ext>
              </a:extLst>
            </p:cNvPr>
            <p:cNvGrpSpPr/>
            <p:nvPr/>
          </p:nvGrpSpPr>
          <p:grpSpPr>
            <a:xfrm flipV="1">
              <a:off x="5493289" y="4348824"/>
              <a:ext cx="33961" cy="575717"/>
              <a:chOff x="2210765" y="3014732"/>
              <a:chExt cx="46299" cy="41426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F388AF7-2698-4FFD-8249-96BC49710EA5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A5BCFD7-FDE1-42B0-AFB4-EDFEE73B70F4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BDB486-6427-4A0A-A515-D010305416C6}"/>
                </a:ext>
              </a:extLst>
            </p:cNvPr>
            <p:cNvSpPr/>
            <p:nvPr/>
          </p:nvSpPr>
          <p:spPr>
            <a:xfrm flipV="1">
              <a:off x="5942485" y="4390432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EAB9B86-C9DD-4C47-BB5D-41AD993A9B62}"/>
                </a:ext>
              </a:extLst>
            </p:cNvPr>
            <p:cNvSpPr/>
            <p:nvPr/>
          </p:nvSpPr>
          <p:spPr>
            <a:xfrm flipV="1">
              <a:off x="6789018" y="5360945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an 79">
              <a:extLst>
                <a:ext uri="{FF2B5EF4-FFF2-40B4-BE49-F238E27FC236}">
                  <a16:creationId xmlns:a16="http://schemas.microsoft.com/office/drawing/2014/main" id="{62FA4B9F-4C38-41E2-B8F9-D662A0576776}"/>
                </a:ext>
              </a:extLst>
            </p:cNvPr>
            <p:cNvSpPr/>
            <p:nvPr/>
          </p:nvSpPr>
          <p:spPr>
            <a:xfrm rot="5400000" flipV="1">
              <a:off x="7258998" y="5438683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an 80">
              <a:extLst>
                <a:ext uri="{FF2B5EF4-FFF2-40B4-BE49-F238E27FC236}">
                  <a16:creationId xmlns:a16="http://schemas.microsoft.com/office/drawing/2014/main" id="{0260CAA4-7B3B-463D-80C5-B9151CCE5F86}"/>
                </a:ext>
              </a:extLst>
            </p:cNvPr>
            <p:cNvSpPr/>
            <p:nvPr/>
          </p:nvSpPr>
          <p:spPr>
            <a:xfrm rot="5400000" flipV="1">
              <a:off x="7658676" y="5448633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89CD16-C2E4-4581-9A18-EE654BDA045F}"/>
                </a:ext>
              </a:extLst>
            </p:cNvPr>
            <p:cNvCxnSpPr>
              <a:cxnSpLocks/>
            </p:cNvCxnSpPr>
            <p:nvPr/>
          </p:nvCxnSpPr>
          <p:spPr>
            <a:xfrm>
              <a:off x="1299321" y="5584057"/>
              <a:ext cx="2425383" cy="2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339A3A9-4F71-4076-9F41-22113EF8D412}"/>
                </a:ext>
              </a:extLst>
            </p:cNvPr>
            <p:cNvCxnSpPr>
              <a:cxnSpLocks/>
            </p:cNvCxnSpPr>
            <p:nvPr/>
          </p:nvCxnSpPr>
          <p:spPr>
            <a:xfrm>
              <a:off x="1299321" y="5557065"/>
              <a:ext cx="2425383" cy="2547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4AB7207-2EF9-4E74-A300-CB5003AD6F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4705" y="4670520"/>
              <a:ext cx="1092401" cy="939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6ED1C15-E5AD-409C-9C9E-6266FBAF6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860" y="4649525"/>
              <a:ext cx="1416007" cy="2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CE2C7C1-18E6-4809-AACB-E8FAE3DCA299}"/>
                </a:ext>
              </a:extLst>
            </p:cNvPr>
            <p:cNvCxnSpPr>
              <a:cxnSpLocks/>
            </p:cNvCxnSpPr>
            <p:nvPr/>
          </p:nvCxnSpPr>
          <p:spPr>
            <a:xfrm>
              <a:off x="6225056" y="4649523"/>
              <a:ext cx="795112" cy="960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A8E1E32-7437-4D02-8A84-D8C8DD67B265}"/>
                </a:ext>
              </a:extLst>
            </p:cNvPr>
            <p:cNvCxnSpPr>
              <a:cxnSpLocks/>
            </p:cNvCxnSpPr>
            <p:nvPr/>
          </p:nvCxnSpPr>
          <p:spPr>
            <a:xfrm>
              <a:off x="3724705" y="5582541"/>
              <a:ext cx="494427" cy="48235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87">
              <a:extLst>
                <a:ext uri="{FF2B5EF4-FFF2-40B4-BE49-F238E27FC236}">
                  <a16:creationId xmlns:a16="http://schemas.microsoft.com/office/drawing/2014/main" id="{B4F93DB6-E4BD-4225-8E0A-7E1669DEF2BB}"/>
                </a:ext>
              </a:extLst>
            </p:cNvPr>
            <p:cNvSpPr/>
            <p:nvPr/>
          </p:nvSpPr>
          <p:spPr>
            <a:xfrm rot="16200000" flipH="1" flipV="1">
              <a:off x="8558609" y="5371401"/>
              <a:ext cx="109211" cy="21336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3D190769-6786-4F3B-B459-CF77169170B5}"/>
                </a:ext>
              </a:extLst>
            </p:cNvPr>
            <p:cNvSpPr/>
            <p:nvPr/>
          </p:nvSpPr>
          <p:spPr>
            <a:xfrm rot="1722032" flipV="1">
              <a:off x="4151759" y="5919870"/>
              <a:ext cx="256914" cy="412180"/>
            </a:xfrm>
            <a:prstGeom prst="hexag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F6D4AA0-3090-4A18-B865-C288A0A6A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168" y="5592159"/>
              <a:ext cx="2710903" cy="12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93">
              <a:extLst>
                <a:ext uri="{FF2B5EF4-FFF2-40B4-BE49-F238E27FC236}">
                  <a16:creationId xmlns:a16="http://schemas.microsoft.com/office/drawing/2014/main" id="{958EDD2B-68B0-4AF7-B598-2D17D0C8B350}"/>
                </a:ext>
              </a:extLst>
            </p:cNvPr>
            <p:cNvSpPr/>
            <p:nvPr/>
          </p:nvSpPr>
          <p:spPr>
            <a:xfrm rot="16200000" flipH="1" flipV="1">
              <a:off x="8558608" y="3827729"/>
              <a:ext cx="109211" cy="21336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4AE6D7-103D-4962-9390-57FF38D8E053}"/>
                </a:ext>
              </a:extLst>
            </p:cNvPr>
            <p:cNvSpPr/>
            <p:nvPr/>
          </p:nvSpPr>
          <p:spPr>
            <a:xfrm flipV="1">
              <a:off x="7588404" y="5715689"/>
              <a:ext cx="33961" cy="197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35A172FA-12CA-4C84-A3C6-0E7E87E9CC1F}"/>
              </a:ext>
            </a:extLst>
          </p:cNvPr>
          <p:cNvSpPr/>
          <p:nvPr/>
        </p:nvSpPr>
        <p:spPr>
          <a:xfrm rot="4909145">
            <a:off x="2059806" y="3501169"/>
            <a:ext cx="534811" cy="285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595D8085-ED9A-4493-9490-4414283B4A87}"/>
              </a:ext>
            </a:extLst>
          </p:cNvPr>
          <p:cNvSpPr/>
          <p:nvPr/>
        </p:nvSpPr>
        <p:spPr>
          <a:xfrm rot="4909145">
            <a:off x="3156421" y="3532034"/>
            <a:ext cx="534811" cy="285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FCC9F752-37A3-4675-B4E6-968A136052A1}"/>
              </a:ext>
            </a:extLst>
          </p:cNvPr>
          <p:cNvSpPr/>
          <p:nvPr/>
        </p:nvSpPr>
        <p:spPr>
          <a:xfrm rot="16982758">
            <a:off x="2423129" y="5222047"/>
            <a:ext cx="534811" cy="285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7733218-1AAF-488F-B342-11B402A5BA60}"/>
              </a:ext>
            </a:extLst>
          </p:cNvPr>
          <p:cNvSpPr txBox="1"/>
          <p:nvPr/>
        </p:nvSpPr>
        <p:spPr>
          <a:xfrm>
            <a:off x="1850311" y="3018725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Here?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7C6E031-BAF4-47D9-8387-819FDCAB3ABC}"/>
              </a:ext>
            </a:extLst>
          </p:cNvPr>
          <p:cNvSpPr txBox="1"/>
          <p:nvPr/>
        </p:nvSpPr>
        <p:spPr>
          <a:xfrm>
            <a:off x="3101395" y="3048952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Here?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D0632B8-1501-4777-B79E-ABF7D713F5FA}"/>
              </a:ext>
            </a:extLst>
          </p:cNvPr>
          <p:cNvSpPr txBox="1"/>
          <p:nvPr/>
        </p:nvSpPr>
        <p:spPr>
          <a:xfrm>
            <a:off x="2222464" y="5620160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Here?</a:t>
            </a:r>
          </a:p>
        </p:txBody>
      </p:sp>
    </p:spTree>
    <p:extLst>
      <p:ext uri="{BB962C8B-B14F-4D97-AF65-F5344CB8AC3E}">
        <p14:creationId xmlns:p14="http://schemas.microsoft.com/office/powerpoint/2010/main" val="287697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4086</TotalTime>
  <Words>234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.PingFangSC-Regular</vt:lpstr>
      <vt:lpstr>Arial</vt:lpstr>
      <vt:lpstr>Calibri</vt:lpstr>
      <vt:lpstr>Cambria Math</vt:lpstr>
      <vt:lpstr>PingFangSC-Regular</vt:lpstr>
      <vt:lpstr>Office Theme</vt:lpstr>
      <vt:lpstr>GPT -spin</vt:lpstr>
      <vt:lpstr>Early on ideas</vt:lpstr>
      <vt:lpstr>Polarized Positron Capture for CEBAF</vt:lpstr>
      <vt:lpstr>Need more particles/statistics</vt:lpstr>
      <vt:lpstr>Unpolarized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Mark Stefani</cp:lastModifiedBy>
  <cp:revision>454</cp:revision>
  <dcterms:created xsi:type="dcterms:W3CDTF">2020-07-30T15:47:04Z</dcterms:created>
  <dcterms:modified xsi:type="dcterms:W3CDTF">2021-09-29T11:07:18Z</dcterms:modified>
</cp:coreProperties>
</file>