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9" r:id="rId5"/>
    <p:sldId id="258" r:id="rId6"/>
    <p:sldId id="260" r:id="rId7"/>
  </p:sldIdLst>
  <p:sldSz cx="9144000" cy="6858000" type="screen4x3"/>
  <p:notesSz cx="7302500" cy="95885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4D4D4D"/>
    <a:srgbClr val="1E338B"/>
    <a:srgbClr val="0000CC"/>
    <a:srgbClr val="FF0000"/>
    <a:srgbClr val="333333"/>
    <a:srgbClr val="1C1C1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3525" autoAdjust="0"/>
  </p:normalViewPr>
  <p:slideViewPr>
    <p:cSldViewPr>
      <p:cViewPr varScale="1">
        <p:scale>
          <a:sx n="108" d="100"/>
          <a:sy n="108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t" anchorCtr="0" compatLnSpc="1">
            <a:prstTxWarp prst="textNoShape">
              <a:avLst/>
            </a:prstTxWarp>
          </a:bodyPr>
          <a:lstStyle>
            <a:lvl1pPr algn="l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t" anchorCtr="0" compatLnSpc="1">
            <a:prstTxWarp prst="textNoShape">
              <a:avLst/>
            </a:prstTxWarp>
          </a:bodyPr>
          <a:lstStyle>
            <a:lvl1pPr algn="r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0663"/>
            <a:ext cx="31638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b" anchorCtr="0" compatLnSpc="1">
            <a:prstTxWarp prst="textNoShape">
              <a:avLst/>
            </a:prstTxWarp>
          </a:bodyPr>
          <a:lstStyle>
            <a:lvl1pPr algn="l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10663"/>
            <a:ext cx="31638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b" anchorCtr="0" compatLnSpc="1">
            <a:prstTxWarp prst="textNoShape">
              <a:avLst/>
            </a:prstTxWarp>
          </a:bodyPr>
          <a:lstStyle>
            <a:lvl1pPr algn="r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C2BE1CA-F215-433D-8FFF-C65D864F3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1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t" anchorCtr="0" compatLnSpc="1">
            <a:prstTxWarp prst="textNoShape">
              <a:avLst/>
            </a:prstTxWarp>
          </a:bodyPr>
          <a:lstStyle>
            <a:lvl1pPr algn="l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t" anchorCtr="0" compatLnSpc="1">
            <a:prstTxWarp prst="textNoShape">
              <a:avLst/>
            </a:prstTxWarp>
          </a:bodyPr>
          <a:lstStyle>
            <a:lvl1pPr algn="r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0663"/>
            <a:ext cx="31638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b" anchorCtr="0" compatLnSpc="1">
            <a:prstTxWarp prst="textNoShape">
              <a:avLst/>
            </a:prstTxWarp>
          </a:bodyPr>
          <a:lstStyle>
            <a:lvl1pPr algn="l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10663"/>
            <a:ext cx="31638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0" tIns="48584" rIns="97170" bIns="48584" numCol="1" anchor="b" anchorCtr="0" compatLnSpc="1">
            <a:prstTxWarp prst="textNoShape">
              <a:avLst/>
            </a:prstTxWarp>
          </a:bodyPr>
          <a:lstStyle>
            <a:lvl1pPr algn="r" defTabSz="97260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E84F0FC-B4B3-4DF9-A849-0258DE86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7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4F0FC-B4B3-4DF9-A849-0258DE8659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8601-366E-401F-96F1-5CA15198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4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3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0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2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37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75E705-C75D-4A11-AA68-0F44CF065C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14400" y="933450"/>
            <a:ext cx="8229600" cy="133350"/>
          </a:xfrm>
          <a:prstGeom prst="rect">
            <a:avLst/>
          </a:prstGeom>
          <a:gradFill rotWithShape="1">
            <a:gsLst>
              <a:gs pos="0">
                <a:srgbClr val="1E338B"/>
              </a:gs>
              <a:gs pos="50000">
                <a:srgbClr val="1E338B">
                  <a:gamma/>
                  <a:tint val="15686"/>
                  <a:invGamma/>
                </a:srgbClr>
              </a:gs>
              <a:gs pos="100000">
                <a:srgbClr val="1E338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09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8"/>
          <a:stretch/>
        </p:blipFill>
        <p:spPr bwMode="auto">
          <a:xfrm>
            <a:off x="7239000" y="152400"/>
            <a:ext cx="1828800" cy="7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605472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58" r="69451" b="-8135"/>
          <a:stretch/>
        </p:blipFill>
        <p:spPr bwMode="auto">
          <a:xfrm>
            <a:off x="41364" y="-52253"/>
            <a:ext cx="1058091" cy="11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838200" y="933450"/>
            <a:ext cx="8305800" cy="95250"/>
          </a:xfrm>
          <a:prstGeom prst="rect">
            <a:avLst/>
          </a:prstGeom>
          <a:gradFill rotWithShape="1">
            <a:gsLst>
              <a:gs pos="0">
                <a:srgbClr val="1E338B"/>
              </a:gs>
              <a:gs pos="50000">
                <a:srgbClr val="DCDFED"/>
              </a:gs>
              <a:gs pos="100000">
                <a:srgbClr val="1E33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rgbClr val="141654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mtClean="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393" b="20999"/>
          <a:stretch/>
        </p:blipFill>
        <p:spPr>
          <a:xfrm>
            <a:off x="7045322" y="219456"/>
            <a:ext cx="2098678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4165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41654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41654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41654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41654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41654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algn="ctr" eaLnBrk="1" hangingPunct="1"/>
              <a:t>1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3240" y="71408"/>
            <a:ext cx="7848600" cy="738821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kern="0" dirty="0" smtClean="0">
                <a:solidFill>
                  <a:srgbClr val="141654"/>
                </a:solidFill>
              </a:rPr>
              <a:t>Positron Production </a:t>
            </a:r>
            <a:br>
              <a:rPr lang="en-US" sz="3200" kern="0" dirty="0" smtClean="0">
                <a:solidFill>
                  <a:srgbClr val="141654"/>
                </a:solidFill>
              </a:rPr>
            </a:br>
            <a:r>
              <a:rPr lang="en-US" sz="3200" kern="0" dirty="0" smtClean="0">
                <a:solidFill>
                  <a:srgbClr val="141654"/>
                </a:solidFill>
              </a:rPr>
              <a:t>Conceptual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6645"/>
            <a:ext cx="8001000" cy="4799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4000" y="2090487"/>
            <a:ext cx="41783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10 MeV, 100 </a:t>
            </a: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kW CW</a:t>
            </a: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Superconducting Electron</a:t>
            </a:r>
            <a:b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Linac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7516" y="1096645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flowing liquid metal target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78461" y="1643605"/>
            <a:ext cx="452700" cy="284037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9300" y="5589095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positron-electron pair production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505425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positron separation and capture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492500" y="4470400"/>
            <a:ext cx="1485900" cy="1219142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02400" y="4762440"/>
            <a:ext cx="482600" cy="590525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2033375">
            <a:off x="7467363" y="4511631"/>
            <a:ext cx="892690" cy="3506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2033375">
            <a:off x="7097455" y="5070430"/>
            <a:ext cx="892690" cy="3506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19390" y="4214814"/>
            <a:ext cx="1323975" cy="1"/>
          </a:xfrm>
          <a:prstGeom prst="line">
            <a:avLst/>
          </a:prstGeom>
          <a:ln w="38100">
            <a:solidFill>
              <a:srgbClr val="00B0F0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85000" y="1334375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solenoid magnets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631161" y="1643605"/>
            <a:ext cx="810228" cy="119219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141654"/>
                </a:solidFill>
              </a:rPr>
              <a:t>flow</a:t>
            </a:r>
            <a:endParaRPr lang="en-US" dirty="0">
              <a:solidFill>
                <a:srgbClr val="1416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10 MeV Accelerator with Positron Target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94" y="1066800"/>
            <a:ext cx="8909430" cy="2856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76200" y="3810000"/>
            <a:ext cx="9022814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Electron Source</a:t>
            </a:r>
          </a:p>
          <a:p>
            <a:pPr lvl="1"/>
            <a:r>
              <a:rPr lang="en-US" sz="2000" kern="0" dirty="0" smtClean="0"/>
              <a:t>350 MHz, 100 kV normal-conducting resonant cavity</a:t>
            </a:r>
          </a:p>
          <a:p>
            <a:pPr lvl="1"/>
            <a:r>
              <a:rPr lang="en-US" sz="2000" kern="0" dirty="0" smtClean="0"/>
              <a:t>integrated, gated thermionic cathode</a:t>
            </a:r>
          </a:p>
          <a:p>
            <a:pPr marL="0" indent="0">
              <a:buNone/>
            </a:pPr>
            <a:r>
              <a:rPr lang="en-US" sz="2400" kern="0" dirty="0" smtClean="0"/>
              <a:t>10 MV superconducting cryomodule</a:t>
            </a:r>
          </a:p>
          <a:p>
            <a:pPr lvl="1"/>
            <a:r>
              <a:rPr lang="en-US" sz="2000" kern="0" dirty="0" smtClean="0"/>
              <a:t>3-cell, 350 MHz niobium resonator</a:t>
            </a:r>
          </a:p>
          <a:p>
            <a:pPr lvl="1"/>
            <a:r>
              <a:rPr lang="en-US" sz="2000" kern="0" dirty="0" smtClean="0"/>
              <a:t>thermal and magnetic </a:t>
            </a:r>
            <a:r>
              <a:rPr lang="en-US" sz="2000" kern="0" dirty="0" smtClean="0"/>
              <a:t>shields</a:t>
            </a:r>
          </a:p>
          <a:p>
            <a:pPr marL="57150" indent="0">
              <a:buNone/>
            </a:pPr>
            <a:r>
              <a:rPr lang="en-US" sz="2400" kern="0" dirty="0" smtClean="0"/>
              <a:t>Proof of concept test successfully complete with simplified LBE target</a:t>
            </a:r>
            <a:endParaRPr lang="en-US" sz="2400" kern="0" dirty="0"/>
          </a:p>
          <a:p>
            <a:pPr lvl="1"/>
            <a:endParaRPr lang="en-US" sz="2400" kern="0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</p:spPr>
        <p:txBody>
          <a:bodyPr/>
          <a:lstStyle/>
          <a:p>
            <a:pPr algn="ctr"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algn="ctr" eaLnBrk="1" hangingPunct="1"/>
              <a:t>2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487060"/>
            <a:ext cx="457200" cy="457200"/>
          </a:xfrm>
        </p:spPr>
        <p:txBody>
          <a:bodyPr/>
          <a:lstStyle/>
          <a:p>
            <a:pPr algn="ctr"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algn="ctr" eaLnBrk="1" hangingPunct="1"/>
              <a:t>3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33350"/>
            <a:ext cx="8189417" cy="127104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kern="0" dirty="0" smtClean="0">
                <a:solidFill>
                  <a:srgbClr val="141654"/>
                </a:solidFill>
              </a:rPr>
              <a:t>Liquid Metal Target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018683"/>
            <a:ext cx="89098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Input electron beam passes through: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0.25 mm 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2 mm LBE, </a:t>
            </a: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for </a:t>
            </a: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highest rate of production of e</a:t>
            </a:r>
            <a:r>
              <a:rPr lang="en-US" sz="2000" baseline="30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+</a:t>
            </a: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 </a:t>
            </a:r>
            <a:endParaRPr lang="en-US" sz="2000" dirty="0" smtClean="0">
              <a:solidFill>
                <a:srgbClr val="3333CC">
                  <a:lumMod val="50000"/>
                </a:srgbClr>
              </a:solidFill>
              <a:latin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0.25 </a:t>
            </a: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mm </a:t>
            </a:r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SS</a:t>
            </a:r>
          </a:p>
          <a:p>
            <a:pPr algn="l"/>
            <a:r>
              <a:rPr lang="en-US" sz="2000" dirty="0" smtClean="0">
                <a:solidFill>
                  <a:srgbClr val="3333CC">
                    <a:lumMod val="50000"/>
                  </a:srgbClr>
                </a:solidFill>
                <a:latin typeface="Times New Roman"/>
              </a:rPr>
              <a:t>Prototype target expected to handle &gt;10 kW</a:t>
            </a:r>
            <a:endParaRPr lang="en-US" sz="2000" dirty="0">
              <a:solidFill>
                <a:srgbClr val="3333CC">
                  <a:lumMod val="50000"/>
                </a:srgbClr>
              </a:solidFill>
              <a:latin typeface="Times New Roman"/>
            </a:endParaRPr>
          </a:p>
          <a:p>
            <a:pPr algn="l"/>
            <a:endParaRPr lang="en-US" sz="2400" dirty="0" smtClean="0">
              <a:solidFill>
                <a:srgbClr val="3333CC">
                  <a:lumMod val="50000"/>
                </a:srgbClr>
              </a:solidFill>
              <a:latin typeface="Times New Roman"/>
            </a:endParaRPr>
          </a:p>
          <a:p>
            <a:pPr marL="742896" lvl="1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742896" lvl="1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0" y="3061576"/>
            <a:ext cx="3581656" cy="36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0354" y="2878835"/>
            <a:ext cx="186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141654"/>
                </a:solidFill>
                <a:latin typeface="Times New Roman"/>
              </a:rPr>
              <a:t>Stainless Steel</a:t>
            </a:r>
            <a:endParaRPr lang="en-US" dirty="0">
              <a:solidFill>
                <a:srgbClr val="141654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174" y="2858432"/>
            <a:ext cx="381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141654"/>
                </a:solidFill>
                <a:latin typeface="Times New Roman"/>
              </a:rPr>
              <a:t>Thin layer of lead-bismuth eutectic</a:t>
            </a:r>
            <a:endParaRPr lang="en-US" dirty="0">
              <a:solidFill>
                <a:srgbClr val="141654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828" y="3752941"/>
            <a:ext cx="139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141654"/>
                </a:solidFill>
                <a:latin typeface="Times New Roman"/>
              </a:rPr>
              <a:t>Input (e</a:t>
            </a:r>
            <a:r>
              <a:rPr lang="en-US" baseline="30000" dirty="0" smtClean="0">
                <a:solidFill>
                  <a:srgbClr val="141654"/>
                </a:solidFill>
                <a:latin typeface="Times New Roman"/>
              </a:rPr>
              <a:t>-</a:t>
            </a:r>
            <a:r>
              <a:rPr lang="en-US" dirty="0" smtClean="0">
                <a:solidFill>
                  <a:srgbClr val="141654"/>
                </a:solidFill>
                <a:latin typeface="Times New Roman"/>
              </a:rPr>
              <a:t>)</a:t>
            </a:r>
            <a:endParaRPr lang="en-US" dirty="0">
              <a:solidFill>
                <a:srgbClr val="141654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5182" y="3548393"/>
            <a:ext cx="181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141654"/>
                </a:solidFill>
                <a:latin typeface="Times New Roman"/>
              </a:rPr>
              <a:t>Output (e</a:t>
            </a:r>
            <a:r>
              <a:rPr lang="en-US" baseline="30000" dirty="0" smtClean="0">
                <a:solidFill>
                  <a:srgbClr val="141654"/>
                </a:solidFill>
                <a:latin typeface="Times New Roman"/>
              </a:rPr>
              <a:t>-</a:t>
            </a:r>
            <a:r>
              <a:rPr lang="en-US" dirty="0" smtClean="0">
                <a:solidFill>
                  <a:srgbClr val="141654"/>
                </a:solidFill>
                <a:latin typeface="Times New Roman"/>
              </a:rPr>
              <a:t>,e</a:t>
            </a:r>
            <a:r>
              <a:rPr lang="en-US" baseline="30000" dirty="0" smtClean="0">
                <a:solidFill>
                  <a:srgbClr val="141654"/>
                </a:solidFill>
                <a:latin typeface="Times New Roman"/>
              </a:rPr>
              <a:t>+</a:t>
            </a:r>
            <a:r>
              <a:rPr lang="en-US" dirty="0" smtClean="0">
                <a:solidFill>
                  <a:srgbClr val="141654"/>
                </a:solidFill>
                <a:latin typeface="Times New Roman"/>
              </a:rPr>
              <a:t>,</a:t>
            </a:r>
            <a:r>
              <a:rPr lang="el-GR" dirty="0" smtClean="0">
                <a:solidFill>
                  <a:srgbClr val="141654"/>
                </a:solidFill>
                <a:latin typeface="Times New Roman"/>
              </a:rPr>
              <a:t>γ</a:t>
            </a:r>
            <a:r>
              <a:rPr lang="en-US" dirty="0" smtClean="0">
                <a:solidFill>
                  <a:srgbClr val="141654"/>
                </a:solidFill>
                <a:latin typeface="Times New Roman"/>
              </a:rPr>
              <a:t>)</a:t>
            </a:r>
            <a:endParaRPr lang="en-US" dirty="0">
              <a:solidFill>
                <a:srgbClr val="141654"/>
              </a:solidFill>
              <a:latin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93135" y="4102391"/>
            <a:ext cx="973924" cy="668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9178" y="3320541"/>
            <a:ext cx="1557076" cy="1216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00134" y="3305473"/>
            <a:ext cx="1594574" cy="1327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4114800" y="3227764"/>
            <a:ext cx="2321027" cy="1649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 flipH="1">
            <a:off x="5705186" y="3917725"/>
            <a:ext cx="908092" cy="875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39552" y="4948373"/>
            <a:ext cx="1416702" cy="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27052" y="4948373"/>
            <a:ext cx="1416702" cy="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39552" y="4792798"/>
            <a:ext cx="1416702" cy="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39552" y="5100773"/>
            <a:ext cx="1416702" cy="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42677" y="5100773"/>
            <a:ext cx="1362506" cy="31750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342677" y="4473590"/>
            <a:ext cx="1362506" cy="319208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</p:spPr>
        <p:txBody>
          <a:bodyPr/>
          <a:lstStyle/>
          <a:p>
            <a:pPr algn="ctr"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algn="ctr" eaLnBrk="1" hangingPunct="1"/>
              <a:t>4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40855"/>
            <a:ext cx="7848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Positron System Hardware</a:t>
            </a:r>
            <a:endParaRPr lang="en-US" kern="0" dirty="0">
              <a:solidFill>
                <a:srgbClr val="141654"/>
              </a:solidFill>
            </a:endParaRPr>
          </a:p>
        </p:txBody>
      </p:sp>
      <p:pic>
        <p:nvPicPr>
          <p:cNvPr id="1026" name="Picture 2" descr="N:\Project Engineering\15-0014 Liquid Metal Target for Positrons (Phase II)\Photos\20160804_1417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11695" b="13220"/>
          <a:stretch/>
        </p:blipFill>
        <p:spPr bwMode="auto">
          <a:xfrm>
            <a:off x="1933802" y="1212254"/>
            <a:ext cx="5053267" cy="52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859" y="1212254"/>
            <a:ext cx="17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Liquid Metal</a:t>
            </a:r>
          </a:p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Converter</a:t>
            </a:r>
            <a:endParaRPr lang="en-US" dirty="0">
              <a:solidFill>
                <a:srgbClr val="141654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6458" y="5379153"/>
            <a:ext cx="23748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Capture Solenoid</a:t>
            </a:r>
            <a:endParaRPr lang="en-US" dirty="0">
              <a:solidFill>
                <a:srgbClr val="141654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4922" y="2870522"/>
            <a:ext cx="1250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Separation</a:t>
            </a:r>
          </a:p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Dipole</a:t>
            </a:r>
            <a:endParaRPr lang="en-US" dirty="0">
              <a:solidFill>
                <a:srgbClr val="141654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1357" y="5773172"/>
            <a:ext cx="2318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Positron Solenoids</a:t>
            </a:r>
            <a:endParaRPr lang="en-US" dirty="0">
              <a:solidFill>
                <a:srgbClr val="141654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8541" y="2241994"/>
            <a:ext cx="1881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Electron Dump</a:t>
            </a:r>
            <a:endParaRPr lang="en-US" dirty="0">
              <a:solidFill>
                <a:srgbClr val="141654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9446" y="4115469"/>
            <a:ext cx="1780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Positron Target</a:t>
            </a:r>
            <a:endParaRPr lang="en-US" dirty="0">
              <a:solidFill>
                <a:srgbClr val="14165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337" y="4484801"/>
            <a:ext cx="15679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654"/>
                </a:solidFill>
                <a:latin typeface="+mj-lt"/>
              </a:rPr>
              <a:t>Converter Solenoid</a:t>
            </a:r>
            <a:endParaRPr lang="en-US" dirty="0">
              <a:solidFill>
                <a:srgbClr val="141654"/>
              </a:solidFill>
              <a:latin typeface="+mj-lt"/>
            </a:endParaRPr>
          </a:p>
        </p:txBody>
      </p:sp>
      <p:cxnSp>
        <p:nvCxnSpPr>
          <p:cNvPr id="13" name="Straight Connector 12"/>
          <p:cNvCxnSpPr>
            <a:stCxn id="6" idx="2"/>
          </p:cNvCxnSpPr>
          <p:nvPr/>
        </p:nvCxnSpPr>
        <p:spPr>
          <a:xfrm>
            <a:off x="1171159" y="1858585"/>
            <a:ext cx="2185499" cy="1937911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04709" y="4115469"/>
            <a:ext cx="1493134" cy="641727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0"/>
          </p:cNvCxnSpPr>
          <p:nvPr/>
        </p:nvCxnSpPr>
        <p:spPr>
          <a:xfrm flipV="1">
            <a:off x="3253908" y="4115469"/>
            <a:ext cx="531014" cy="1263684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2"/>
          </p:cNvCxnSpPr>
          <p:nvPr/>
        </p:nvCxnSpPr>
        <p:spPr>
          <a:xfrm flipH="1">
            <a:off x="4305783" y="3516853"/>
            <a:ext cx="104172" cy="279643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79939" y="2611326"/>
            <a:ext cx="0" cy="905527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</p:cNvCxnSpPr>
          <p:nvPr/>
        </p:nvCxnSpPr>
        <p:spPr>
          <a:xfrm flipH="1">
            <a:off x="6599446" y="4484801"/>
            <a:ext cx="890076" cy="894352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0"/>
          </p:cNvCxnSpPr>
          <p:nvPr/>
        </p:nvCxnSpPr>
        <p:spPr>
          <a:xfrm flipH="1" flipV="1">
            <a:off x="4878541" y="4386805"/>
            <a:ext cx="722060" cy="1386367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</p:cNvCxnSpPr>
          <p:nvPr/>
        </p:nvCxnSpPr>
        <p:spPr>
          <a:xfrm flipV="1">
            <a:off x="5600601" y="4884516"/>
            <a:ext cx="279338" cy="888656"/>
          </a:xfrm>
          <a:prstGeom prst="line">
            <a:avLst/>
          </a:prstGeom>
          <a:ln w="28575">
            <a:solidFill>
              <a:srgbClr val="141654"/>
            </a:solidFill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4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algn="ctr" eaLnBrk="1" hangingPunct="1"/>
              <a:t>5</a:t>
            </a:fld>
            <a:endParaRPr lang="en-US" sz="1400" dirty="0">
              <a:latin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347" y="2895600"/>
            <a:ext cx="5288096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109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2915</TotalTime>
  <Words>146</Words>
  <Application>Microsoft Office PowerPoint</Application>
  <PresentationFormat>On-screen Show (4:3)</PresentationFormat>
  <Paragraphs>42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Blank</vt:lpstr>
      <vt:lpstr>2_Default Design</vt:lpstr>
      <vt:lpstr>PowerPoint Presentation</vt:lpstr>
      <vt:lpstr>10 MeV Accelerator with Positron Target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McCarter</dc:creator>
  <cp:lastModifiedBy>James McCarter</cp:lastModifiedBy>
  <cp:revision>5</cp:revision>
  <dcterms:created xsi:type="dcterms:W3CDTF">2016-09-12T15:21:24Z</dcterms:created>
  <dcterms:modified xsi:type="dcterms:W3CDTF">2016-09-14T15:56:58Z</dcterms:modified>
</cp:coreProperties>
</file>