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0" autoAdjust="0"/>
    <p:restoredTop sz="92007"/>
  </p:normalViewPr>
  <p:slideViewPr>
    <p:cSldViewPr snapToGrid="0">
      <p:cViewPr varScale="1">
        <p:scale>
          <a:sx n="97" d="100"/>
          <a:sy n="97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Anode</a:t>
            </a:r>
            <a:r>
              <a:rPr lang="en-US" baseline="0"/>
              <a:t> Current vs. Voltage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23-Jun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Sheet3!$B$3:$B$7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Sheet3!$C$3:$C$7</c:f>
              <c:numCache>
                <c:formatCode>General</c:formatCode>
                <c:ptCount val="5"/>
                <c:pt idx="0">
                  <c:v>1.08287E-11</c:v>
                </c:pt>
                <c:pt idx="1">
                  <c:v>8.3462E-12</c:v>
                </c:pt>
                <c:pt idx="2">
                  <c:v>8.29591E-12</c:v>
                </c:pt>
                <c:pt idx="3">
                  <c:v>8.81708E-12</c:v>
                </c:pt>
                <c:pt idx="4">
                  <c:v>8.32103E-12</c:v>
                </c:pt>
              </c:numCache>
            </c:numRef>
          </c:yVal>
          <c:smooth val="0"/>
        </c:ser>
        <c:ser>
          <c:idx val="1"/>
          <c:order val="1"/>
          <c:tx>
            <c:v>30-Jun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Sheet3!$B$20:$B$24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Sheet3!$C$20:$C$24</c:f>
              <c:numCache>
                <c:formatCode>0.00E+00</c:formatCode>
                <c:ptCount val="5"/>
                <c:pt idx="0" formatCode="General">
                  <c:v>8.29474E-12</c:v>
                </c:pt>
                <c:pt idx="1">
                  <c:v>8.50041E-12</c:v>
                </c:pt>
                <c:pt idx="2" formatCode="General">
                  <c:v>8.39369E-12</c:v>
                </c:pt>
                <c:pt idx="3" formatCode="General">
                  <c:v>8.528E-12</c:v>
                </c:pt>
                <c:pt idx="4" formatCode="General">
                  <c:v>9.33168E-12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244832"/>
        <c:axId val="2079251248"/>
      </c:scatterChart>
      <c:valAx>
        <c:axId val="2079244832"/>
        <c:scaling>
          <c:orientation val="minMax"/>
          <c:min val="12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  <a:r>
                  <a:rPr lang="en-US" baseline="0"/>
                  <a:t> (kV)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251248"/>
        <c:crosses val="autoZero"/>
        <c:crossBetween val="midCat"/>
      </c:valAx>
      <c:valAx>
        <c:axId val="2079251248"/>
        <c:scaling>
          <c:orientation val="minMax"/>
          <c:min val="6.00000000000001E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Anode</a:t>
                </a:r>
                <a:r>
                  <a:rPr lang="en-US" baseline="0"/>
                  <a:t> Current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24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Ch.</a:t>
            </a:r>
            <a:r>
              <a:rPr lang="en-US" baseline="0" dirty="0"/>
              <a:t> 2 </a:t>
            </a:r>
            <a:r>
              <a:rPr lang="en-US" baseline="0" dirty="0" smtClean="0"/>
              <a:t>(Top) Radiation </a:t>
            </a:r>
            <a:r>
              <a:rPr lang="en-US" baseline="0" dirty="0"/>
              <a:t>vs. Voltage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23-Jun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Sheet3!$B$3:$B$7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Sheet3!$G$3:$G$7</c:f>
              <c:numCache>
                <c:formatCode>General</c:formatCode>
                <c:ptCount val="5"/>
                <c:pt idx="0">
                  <c:v>0.589343</c:v>
                </c:pt>
                <c:pt idx="1">
                  <c:v>0.259696</c:v>
                </c:pt>
                <c:pt idx="2">
                  <c:v>0.141071</c:v>
                </c:pt>
                <c:pt idx="3">
                  <c:v>0.125807</c:v>
                </c:pt>
                <c:pt idx="4">
                  <c:v>0.158273</c:v>
                </c:pt>
              </c:numCache>
            </c:numRef>
          </c:yVal>
          <c:smooth val="0"/>
        </c:ser>
        <c:ser>
          <c:idx val="1"/>
          <c:order val="1"/>
          <c:tx>
            <c:v>30-Jun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Sheet3!$B$20:$B$24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Sheet3!$G$20:$G$24</c:f>
              <c:numCache>
                <c:formatCode>General</c:formatCode>
                <c:ptCount val="5"/>
                <c:pt idx="0">
                  <c:v>0.827283</c:v>
                </c:pt>
                <c:pt idx="1">
                  <c:v>0.275626</c:v>
                </c:pt>
                <c:pt idx="2">
                  <c:v>0.155337</c:v>
                </c:pt>
                <c:pt idx="3">
                  <c:v>0.148377</c:v>
                </c:pt>
                <c:pt idx="4">
                  <c:v>0.128902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8663216"/>
        <c:axId val="2078641520"/>
      </c:scatterChart>
      <c:valAx>
        <c:axId val="2078663216"/>
        <c:scaling>
          <c:orientation val="minMax"/>
          <c:min val="12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  <a:r>
                  <a:rPr lang="en-US" baseline="0"/>
                  <a:t> (kV)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641520"/>
        <c:crosses val="autoZero"/>
        <c:crossBetween val="midCat"/>
      </c:valAx>
      <c:valAx>
        <c:axId val="207864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Ch.</a:t>
                </a:r>
                <a:r>
                  <a:rPr lang="en-US" baseline="0"/>
                  <a:t> 2 Radiation (cps)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663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Ch.</a:t>
            </a:r>
            <a:r>
              <a:rPr lang="en-US" baseline="0" dirty="0"/>
              <a:t> 8 </a:t>
            </a:r>
            <a:r>
              <a:rPr lang="en-US" baseline="0" dirty="0" smtClean="0"/>
              <a:t>(Bottom) Radiation </a:t>
            </a:r>
            <a:r>
              <a:rPr lang="en-US" baseline="0" dirty="0"/>
              <a:t>vs. </a:t>
            </a:r>
            <a:r>
              <a:rPr lang="en-US" baseline="0" dirty="0" smtClean="0"/>
              <a:t>Voltage Bottom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23-Jun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Sheet3!$B$3:$B$7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Sheet3!$E$3:$E$7</c:f>
              <c:numCache>
                <c:formatCode>General</c:formatCode>
                <c:ptCount val="5"/>
                <c:pt idx="0">
                  <c:v>0.993341</c:v>
                </c:pt>
                <c:pt idx="1">
                  <c:v>0.53669</c:v>
                </c:pt>
                <c:pt idx="2">
                  <c:v>0.157774</c:v>
                </c:pt>
                <c:pt idx="3">
                  <c:v>0.135319</c:v>
                </c:pt>
                <c:pt idx="4">
                  <c:v>0.154578</c:v>
                </c:pt>
              </c:numCache>
            </c:numRef>
          </c:yVal>
          <c:smooth val="0"/>
        </c:ser>
        <c:ser>
          <c:idx val="1"/>
          <c:order val="1"/>
          <c:tx>
            <c:v>30-Jun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Sheet3!$B$20:$B$24</c:f>
              <c:numCache>
                <c:formatCode>General</c:formatCode>
                <c:ptCount val="5"/>
                <c:pt idx="0">
                  <c:v>210.0</c:v>
                </c:pt>
                <c:pt idx="1">
                  <c:v>200.0</c:v>
                </c:pt>
                <c:pt idx="2">
                  <c:v>180.0</c:v>
                </c:pt>
                <c:pt idx="3">
                  <c:v>150.0</c:v>
                </c:pt>
                <c:pt idx="4">
                  <c:v>130.0</c:v>
                </c:pt>
              </c:numCache>
            </c:numRef>
          </c:xVal>
          <c:yVal>
            <c:numRef>
              <c:f>Sheet3!$E$20:$E$24</c:f>
              <c:numCache>
                <c:formatCode>General</c:formatCode>
                <c:ptCount val="5"/>
                <c:pt idx="0">
                  <c:v>1.72197</c:v>
                </c:pt>
                <c:pt idx="1">
                  <c:v>0.563016</c:v>
                </c:pt>
                <c:pt idx="2">
                  <c:v>0.172394</c:v>
                </c:pt>
                <c:pt idx="3">
                  <c:v>0.140207</c:v>
                </c:pt>
                <c:pt idx="4">
                  <c:v>0.149739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840880"/>
        <c:axId val="2059832224"/>
      </c:scatterChart>
      <c:valAx>
        <c:axId val="2079840880"/>
        <c:scaling>
          <c:orientation val="minMax"/>
          <c:min val="12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  <a:r>
                  <a:rPr lang="en-US" baseline="0"/>
                  <a:t> (kV)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832224"/>
        <c:crosses val="autoZero"/>
        <c:crossBetween val="midCat"/>
      </c:valAx>
      <c:valAx>
        <c:axId val="205983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Ch. 8 Radiation (cps)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840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Anode</a:t>
            </a:r>
            <a:r>
              <a:rPr lang="en-US" baseline="0"/>
              <a:t> Current vs. Time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Sheet3!$A$3</c:f>
              <c:numCache>
                <c:formatCode>d\-mmm</c:formatCode>
                <c:ptCount val="1"/>
                <c:pt idx="0">
                  <c:v>42909.0</c:v>
                </c:pt>
              </c:numCache>
            </c:numRef>
          </c:xVal>
          <c:yVal>
            <c:numRef>
              <c:f>Sheet3!$C$4</c:f>
              <c:numCache>
                <c:formatCode>General</c:formatCode>
                <c:ptCount val="1"/>
                <c:pt idx="0">
                  <c:v>8.3462E-12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Sheet3!$A$12</c:f>
              <c:numCache>
                <c:formatCode>d\-mmm</c:formatCode>
                <c:ptCount val="1"/>
                <c:pt idx="0">
                  <c:v>42914.0</c:v>
                </c:pt>
              </c:numCache>
            </c:numRef>
          </c:xVal>
          <c:yVal>
            <c:numRef>
              <c:f>Sheet3!$C$13</c:f>
              <c:numCache>
                <c:formatCode>General</c:formatCode>
                <c:ptCount val="1"/>
                <c:pt idx="0">
                  <c:v>7.87692E-12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Sheet3!$A$17</c:f>
              <c:numCache>
                <c:formatCode>d\-mmm</c:formatCode>
                <c:ptCount val="1"/>
                <c:pt idx="0">
                  <c:v>42915.0</c:v>
                </c:pt>
              </c:numCache>
            </c:numRef>
          </c:xVal>
          <c:yVal>
            <c:numRef>
              <c:f>Sheet3!$C$18</c:f>
              <c:numCache>
                <c:formatCode>General</c:formatCode>
                <c:ptCount val="1"/>
                <c:pt idx="0">
                  <c:v>8.88807E-12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Sheet3!$A$20</c:f>
              <c:numCache>
                <c:formatCode>d\-mmm</c:formatCode>
                <c:ptCount val="1"/>
                <c:pt idx="0">
                  <c:v>42916.0</c:v>
                </c:pt>
              </c:numCache>
            </c:numRef>
          </c:xVal>
          <c:yVal>
            <c:numRef>
              <c:f>Sheet3!$C$21</c:f>
              <c:numCache>
                <c:formatCode>0.00E+00</c:formatCode>
                <c:ptCount val="1"/>
                <c:pt idx="0">
                  <c:v>8.50041E-12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628992"/>
        <c:axId val="2089126656"/>
      </c:scatterChart>
      <c:valAx>
        <c:axId val="209062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(Date)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26656"/>
        <c:crosses val="autoZero"/>
        <c:crossBetween val="midCat"/>
      </c:valAx>
      <c:valAx>
        <c:axId val="20891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Anode</a:t>
                </a:r>
                <a:r>
                  <a:rPr lang="en-US" baseline="0"/>
                  <a:t> Current (A)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2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Ch.</a:t>
            </a:r>
            <a:r>
              <a:rPr lang="en-US" baseline="0" dirty="0"/>
              <a:t> 2 </a:t>
            </a:r>
            <a:r>
              <a:rPr lang="en-US" baseline="0" dirty="0" smtClean="0"/>
              <a:t>(Top) Radiation </a:t>
            </a:r>
            <a:r>
              <a:rPr lang="en-US" baseline="0" dirty="0"/>
              <a:t>vs. Time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Sheet3!$A$3</c:f>
              <c:numCache>
                <c:formatCode>d\-mmm</c:formatCode>
                <c:ptCount val="1"/>
                <c:pt idx="0">
                  <c:v>42909.0</c:v>
                </c:pt>
              </c:numCache>
            </c:numRef>
          </c:xVal>
          <c:yVal>
            <c:numRef>
              <c:f>Sheet3!$G$4</c:f>
              <c:numCache>
                <c:formatCode>General</c:formatCode>
                <c:ptCount val="1"/>
                <c:pt idx="0">
                  <c:v>0.259696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Sheet3!$A$12</c:f>
              <c:numCache>
                <c:formatCode>d\-mmm</c:formatCode>
                <c:ptCount val="1"/>
                <c:pt idx="0">
                  <c:v>42914.0</c:v>
                </c:pt>
              </c:numCache>
            </c:numRef>
          </c:xVal>
          <c:yVal>
            <c:numRef>
              <c:f>Sheet3!$G$13</c:f>
              <c:numCache>
                <c:formatCode>General</c:formatCode>
                <c:ptCount val="1"/>
                <c:pt idx="0">
                  <c:v>0.26091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Sheet3!$A$17</c:f>
              <c:numCache>
                <c:formatCode>d\-mmm</c:formatCode>
                <c:ptCount val="1"/>
                <c:pt idx="0">
                  <c:v>42915.0</c:v>
                </c:pt>
              </c:numCache>
            </c:numRef>
          </c:xVal>
          <c:yVal>
            <c:numRef>
              <c:f>Sheet3!$G$18</c:f>
              <c:numCache>
                <c:formatCode>General</c:formatCode>
                <c:ptCount val="1"/>
                <c:pt idx="0">
                  <c:v>0.277138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Sheet3!$A$20</c:f>
              <c:numCache>
                <c:formatCode>d\-mmm</c:formatCode>
                <c:ptCount val="1"/>
                <c:pt idx="0">
                  <c:v>42916.0</c:v>
                </c:pt>
              </c:numCache>
            </c:numRef>
          </c:xVal>
          <c:yVal>
            <c:numRef>
              <c:f>Sheet3!$G$21</c:f>
              <c:numCache>
                <c:formatCode>General</c:formatCode>
                <c:ptCount val="1"/>
                <c:pt idx="0">
                  <c:v>0.275626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611760"/>
        <c:axId val="2090655824"/>
      </c:scatterChart>
      <c:valAx>
        <c:axId val="209061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(Date)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55824"/>
        <c:crosses val="autoZero"/>
        <c:crossBetween val="midCat"/>
      </c:valAx>
      <c:valAx>
        <c:axId val="209065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Ch.</a:t>
                </a:r>
                <a:r>
                  <a:rPr lang="en-US" baseline="0"/>
                  <a:t> 2 Radiation (cps)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11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Ch.</a:t>
            </a:r>
            <a:r>
              <a:rPr lang="en-US" baseline="0" dirty="0"/>
              <a:t> 8 </a:t>
            </a:r>
            <a:r>
              <a:rPr lang="en-US" baseline="0" dirty="0" smtClean="0"/>
              <a:t>(Bottom) Radiation </a:t>
            </a:r>
            <a:r>
              <a:rPr lang="en-US" baseline="0" dirty="0"/>
              <a:t>vs. Time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Sheet3!$A$3</c:f>
              <c:numCache>
                <c:formatCode>d\-mmm</c:formatCode>
                <c:ptCount val="1"/>
                <c:pt idx="0">
                  <c:v>42909.0</c:v>
                </c:pt>
              </c:numCache>
            </c:numRef>
          </c:xVal>
          <c:yVal>
            <c:numRef>
              <c:f>Sheet3!$E$4</c:f>
              <c:numCache>
                <c:formatCode>General</c:formatCode>
                <c:ptCount val="1"/>
                <c:pt idx="0">
                  <c:v>0.53669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Sheet3!$A$12</c:f>
              <c:numCache>
                <c:formatCode>d\-mmm</c:formatCode>
                <c:ptCount val="1"/>
                <c:pt idx="0">
                  <c:v>42914.0</c:v>
                </c:pt>
              </c:numCache>
            </c:numRef>
          </c:xVal>
          <c:yVal>
            <c:numRef>
              <c:f>Sheet3!$E$13</c:f>
              <c:numCache>
                <c:formatCode>General</c:formatCode>
                <c:ptCount val="1"/>
                <c:pt idx="0">
                  <c:v>0.593017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Sheet3!$A$17</c:f>
              <c:numCache>
                <c:formatCode>d\-mmm</c:formatCode>
                <c:ptCount val="1"/>
                <c:pt idx="0">
                  <c:v>42915.0</c:v>
                </c:pt>
              </c:numCache>
            </c:numRef>
          </c:xVal>
          <c:yVal>
            <c:numRef>
              <c:f>Sheet3!$E$18</c:f>
              <c:numCache>
                <c:formatCode>General</c:formatCode>
                <c:ptCount val="1"/>
                <c:pt idx="0">
                  <c:v>0.532583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Sheet3!$A$20</c:f>
              <c:numCache>
                <c:formatCode>d\-mmm</c:formatCode>
                <c:ptCount val="1"/>
                <c:pt idx="0">
                  <c:v>42916.0</c:v>
                </c:pt>
              </c:numCache>
            </c:numRef>
          </c:xVal>
          <c:yVal>
            <c:numRef>
              <c:f>Sheet3!$E$21</c:f>
              <c:numCache>
                <c:formatCode>General</c:formatCode>
                <c:ptCount val="1"/>
                <c:pt idx="0">
                  <c:v>0.563016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045552"/>
        <c:axId val="2089036656"/>
      </c:scatterChart>
      <c:valAx>
        <c:axId val="208904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(Date)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036656"/>
        <c:crosses val="autoZero"/>
        <c:crossBetween val="midCat"/>
      </c:valAx>
      <c:valAx>
        <c:axId val="208903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</a:t>
                </a:r>
                <a:r>
                  <a:rPr lang="en-US" baseline="0"/>
                  <a:t>. 8 Radiation (cps)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04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EB50-B08D-4FD2-B09C-18DB6AFB1231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7A44-B319-4E86-AAB6-984D3E84F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65656"/>
              </p:ext>
            </p:extLst>
          </p:nvPr>
        </p:nvGraphicFramePr>
        <p:xfrm>
          <a:off x="194239" y="961954"/>
          <a:ext cx="4257227" cy="244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55722"/>
              </p:ext>
            </p:extLst>
          </p:nvPr>
        </p:nvGraphicFramePr>
        <p:xfrm>
          <a:off x="4813069" y="981942"/>
          <a:ext cx="4243649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82367"/>
              </p:ext>
            </p:extLst>
          </p:nvPr>
        </p:nvGraphicFramePr>
        <p:xfrm>
          <a:off x="2360815" y="3450821"/>
          <a:ext cx="4102331" cy="254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90500"/>
            <a:ext cx="767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shown for CEBAF upgrade Gun being tested in UITF</a:t>
            </a:r>
          </a:p>
          <a:p>
            <a:r>
              <a:rPr lang="en-US" dirty="0" smtClean="0"/>
              <a:t>Anode current improved slightly over time, but field emission got slightly worse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0" y="4025900"/>
            <a:ext cx="1968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taken from </a:t>
            </a:r>
            <a:r>
              <a:rPr lang="en-US" dirty="0" err="1" smtClean="0"/>
              <a:t>Archiver</a:t>
            </a:r>
            <a:r>
              <a:rPr lang="en-US" dirty="0" smtClean="0"/>
              <a:t> signals by summer student Elliott Holliday using “</a:t>
            </a:r>
            <a:r>
              <a:rPr lang="en-US" dirty="0" err="1" smtClean="0"/>
              <a:t>myStats</a:t>
            </a:r>
            <a:r>
              <a:rPr lang="en-US" dirty="0" smtClean="0"/>
              <a:t>” </a:t>
            </a:r>
            <a:r>
              <a:rPr lang="en-US" dirty="0" smtClean="0"/>
              <a:t>tool. All values shown are the averages over certain time.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2868" y="3981157"/>
            <a:ext cx="787790" cy="40796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028" y="4178299"/>
            <a:ext cx="196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scale!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22166" y="1378634"/>
            <a:ext cx="492369" cy="2954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59655" y="3052689"/>
            <a:ext cx="426623" cy="112561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8812" y="4093699"/>
            <a:ext cx="1786597" cy="5345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2364"/>
              </p:ext>
            </p:extLst>
          </p:nvPr>
        </p:nvGraphicFramePr>
        <p:xfrm>
          <a:off x="-1" y="969474"/>
          <a:ext cx="4459779" cy="248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777612"/>
              </p:ext>
            </p:extLst>
          </p:nvPr>
        </p:nvGraphicFramePr>
        <p:xfrm>
          <a:off x="4567844" y="941124"/>
          <a:ext cx="4488873" cy="250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40972"/>
              </p:ext>
            </p:extLst>
          </p:nvPr>
        </p:nvGraphicFramePr>
        <p:xfrm>
          <a:off x="2391093" y="3488229"/>
          <a:ext cx="4167649" cy="248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6200" y="292100"/>
            <a:ext cx="633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shown for CEBAF upgrade Gun being tested in UITF at 200kV</a:t>
            </a:r>
          </a:p>
          <a:p>
            <a:r>
              <a:rPr lang="en-US" dirty="0" smtClean="0"/>
              <a:t>Hard to discern a pattern over time, but looks like field emission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0" y="4025900"/>
            <a:ext cx="1968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taken from </a:t>
            </a:r>
            <a:r>
              <a:rPr lang="en-US" dirty="0" err="1" smtClean="0"/>
              <a:t>Archiver</a:t>
            </a:r>
            <a:r>
              <a:rPr lang="en-US" dirty="0" smtClean="0"/>
              <a:t> signals by summer student Elliott Holliday using “</a:t>
            </a:r>
            <a:r>
              <a:rPr lang="en-US" dirty="0" err="1" smtClean="0"/>
              <a:t>myStats</a:t>
            </a:r>
            <a:r>
              <a:rPr lang="en-US" dirty="0" smtClean="0"/>
              <a:t>” </a:t>
            </a:r>
            <a:r>
              <a:rPr lang="en-US" dirty="0"/>
              <a:t>tool. All values shown are the averages over certain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554" y="4023555"/>
            <a:ext cx="196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scale!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30326" y="4037428"/>
            <a:ext cx="858129" cy="1688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590843" y="3024554"/>
            <a:ext cx="496961" cy="99900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67421" y="1308295"/>
            <a:ext cx="492369" cy="2954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8812" y="3953022"/>
            <a:ext cx="1786597" cy="5345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272"/>
            <a:ext cx="2372139" cy="133432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967409" y="6096000"/>
            <a:ext cx="463826" cy="649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22146" y="6110772"/>
            <a:ext cx="196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next page</a:t>
            </a:r>
            <a:r>
              <a:rPr lang="is-I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226</Words>
  <Application>Microsoft Macintosh PowerPoint</Application>
  <PresentationFormat>Letter Paper (8.5x11 in)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Holliday</dc:creator>
  <cp:lastModifiedBy>Carlos H.G.</cp:lastModifiedBy>
  <cp:revision>9</cp:revision>
  <dcterms:created xsi:type="dcterms:W3CDTF">2017-06-30T15:32:29Z</dcterms:created>
  <dcterms:modified xsi:type="dcterms:W3CDTF">2017-06-30T18:22:49Z</dcterms:modified>
</cp:coreProperties>
</file>