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7"/>
  </p:notesMasterIdLst>
  <p:sldIdLst>
    <p:sldId id="310" r:id="rId2"/>
    <p:sldId id="279" r:id="rId3"/>
    <p:sldId id="283" r:id="rId4"/>
    <p:sldId id="311" r:id="rId5"/>
    <p:sldId id="277" r:id="rId6"/>
    <p:sldId id="276" r:id="rId7"/>
    <p:sldId id="291" r:id="rId8"/>
    <p:sldId id="275" r:id="rId9"/>
    <p:sldId id="269" r:id="rId10"/>
    <p:sldId id="298" r:id="rId11"/>
    <p:sldId id="299" r:id="rId12"/>
    <p:sldId id="319" r:id="rId13"/>
    <p:sldId id="312" r:id="rId14"/>
    <p:sldId id="313" r:id="rId15"/>
    <p:sldId id="314" r:id="rId16"/>
    <p:sldId id="315" r:id="rId17"/>
    <p:sldId id="316" r:id="rId18"/>
    <p:sldId id="317" r:id="rId19"/>
    <p:sldId id="272" r:id="rId20"/>
    <p:sldId id="271" r:id="rId21"/>
    <p:sldId id="270" r:id="rId22"/>
    <p:sldId id="278" r:id="rId23"/>
    <p:sldId id="318" r:id="rId24"/>
    <p:sldId id="308" r:id="rId25"/>
    <p:sldId id="309" r:id="rId26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0066FF"/>
    <a:srgbClr val="AF018A"/>
    <a:srgbClr val="A80891"/>
    <a:srgbClr val="8E227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5" autoAdjust="0"/>
    <p:restoredTop sz="86461" autoAdjust="0"/>
  </p:normalViewPr>
  <p:slideViewPr>
    <p:cSldViewPr>
      <p:cViewPr varScale="1">
        <p:scale>
          <a:sx n="113" d="100"/>
          <a:sy n="113" d="100"/>
        </p:scale>
        <p:origin x="-180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C46D-D4AE-4966-8B03-CD737D2C976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DF2CD-7FFB-4872-B1B1-0AC59B86425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gm:t>
    </dgm:pt>
    <dgm:pt modelId="{F414C2E7-AF81-4EA4-A3E5-5C1382DE3442}" type="parTrans" cxnId="{BF26EF3C-1474-42EA-9FC3-13052DC0EDE1}">
      <dgm:prSet/>
      <dgm:spPr/>
      <dgm:t>
        <a:bodyPr/>
        <a:lstStyle/>
        <a:p>
          <a:endParaRPr lang="en-US"/>
        </a:p>
      </dgm:t>
    </dgm:pt>
    <dgm:pt modelId="{AA22994D-109F-421E-97A9-A20A2228F7FC}" type="sibTrans" cxnId="{BF26EF3C-1474-42EA-9FC3-13052DC0EDE1}">
      <dgm:prSet/>
      <dgm:spPr/>
      <dgm:t>
        <a:bodyPr/>
        <a:lstStyle/>
        <a:p>
          <a:endParaRPr lang="en-US"/>
        </a:p>
      </dgm:t>
    </dgm:pt>
    <dgm:pt modelId="{DAE0D0CC-DA1C-4021-A3A3-1345495715C0}" type="pres">
      <dgm:prSet presAssocID="{C16EC46D-D4AE-4966-8B03-CD737D2C97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8757F1-1E43-4CC6-AE02-46796F8AB611}" type="pres">
      <dgm:prSet presAssocID="{DDBDF2CD-7FFB-4872-B1B1-0AC59B864257}" presName="node" presStyleLbl="node1" presStyleIdx="0" presStyleCnt="1" custLinFactNeighborX="3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EDB9A-CFE7-4B02-A484-C4CDD4D5C026}" type="presOf" srcId="{DDBDF2CD-7FFB-4872-B1B1-0AC59B864257}" destId="{CC8757F1-1E43-4CC6-AE02-46796F8AB611}" srcOrd="0" destOrd="0" presId="urn:microsoft.com/office/officeart/2005/8/layout/default#1"/>
    <dgm:cxn modelId="{BF26EF3C-1474-42EA-9FC3-13052DC0EDE1}" srcId="{C16EC46D-D4AE-4966-8B03-CD737D2C976F}" destId="{DDBDF2CD-7FFB-4872-B1B1-0AC59B864257}" srcOrd="0" destOrd="0" parTransId="{F414C2E7-AF81-4EA4-A3E5-5C1382DE3442}" sibTransId="{AA22994D-109F-421E-97A9-A20A2228F7FC}"/>
    <dgm:cxn modelId="{DB325C5D-9BEC-4B4B-ACCB-48E66479A0CC}" type="presOf" srcId="{C16EC46D-D4AE-4966-8B03-CD737D2C976F}" destId="{DAE0D0CC-DA1C-4021-A3A3-1345495715C0}" srcOrd="0" destOrd="0" presId="urn:microsoft.com/office/officeart/2005/8/layout/default#1"/>
    <dgm:cxn modelId="{2D1FD2E3-7795-4A28-A5FE-46506D5510FF}" type="presParOf" srcId="{DAE0D0CC-DA1C-4021-A3A3-1345495715C0}" destId="{CC8757F1-1E43-4CC6-AE02-46796F8AB611}" srcOrd="0" destOrd="0" presId="urn:microsoft.com/office/officeart/2005/8/layout/default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757F1-1E43-4CC6-AE02-46796F8AB611}">
      <dsp:nvSpPr>
        <dsp:cNvPr id="0" name=""/>
        <dsp:cNvSpPr/>
      </dsp:nvSpPr>
      <dsp:spPr>
        <a:xfrm>
          <a:off x="115150" y="151"/>
          <a:ext cx="1402828" cy="841696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sp:txBody>
      <dsp:txXfrm>
        <a:off x="115150" y="151"/>
        <a:ext cx="1402828" cy="841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8018" y="0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/>
          <a:lstStyle>
            <a:lvl1pPr algn="r">
              <a:defRPr sz="1200"/>
            </a:lvl1pPr>
          </a:lstStyle>
          <a:p>
            <a:fld id="{738905A3-B2B2-4BFE-831F-F6DEF575DAFA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9" tIns="45395" rIns="90789" bIns="4539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5" y="4385944"/>
            <a:ext cx="5546731" cy="4153859"/>
          </a:xfrm>
          <a:prstGeom prst="rect">
            <a:avLst/>
          </a:prstGeom>
        </p:spPr>
        <p:txBody>
          <a:bodyPr vert="horz" lIns="90789" tIns="45395" rIns="90789" bIns="453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0309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8018" y="8770309"/>
            <a:ext cx="3004610" cy="461013"/>
          </a:xfrm>
          <a:prstGeom prst="rect">
            <a:avLst/>
          </a:prstGeom>
        </p:spPr>
        <p:txBody>
          <a:bodyPr vert="horz" lIns="90789" tIns="45395" rIns="90789" bIns="45395" rtlCol="0" anchor="b"/>
          <a:lstStyle>
            <a:lvl1pPr algn="r">
              <a:defRPr sz="1200"/>
            </a:lvl1pPr>
          </a:lstStyle>
          <a:p>
            <a:fld id="{77956DCB-2E64-4D82-A038-6C24758C9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4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59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0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355E9-F950-4FAD-B091-26841D161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688E1-A31F-4EE4-B836-53E750FD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4AEB7-3E4B-43E8-B24A-E536C6054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5F0A8-7477-47BE-9F52-3C63B0E87E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32D1-45B0-4BBA-A58D-8DC8B7D0A4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C0C3E-48AC-4D82-A768-991C694962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5844-78D9-4A6E-AED9-FB292D08A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9AF75-2E98-4B2B-973E-C7319B5201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9614F-0BB8-4FC8-8875-EA7B5E61CE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51490-95C6-46D7-A58D-4137D93652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3267-CC39-411A-B863-9DCF6A91A6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4B8CF-D484-4C3E-B5B9-09BE265700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3038323"/>
              </p:ext>
            </p:extLst>
          </p:nvPr>
        </p:nvGraphicFramePr>
        <p:xfrm>
          <a:off x="274367" y="411513"/>
          <a:ext cx="8439754" cy="6204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120"/>
                <a:gridCol w="699536"/>
                <a:gridCol w="479494"/>
                <a:gridCol w="482248"/>
                <a:gridCol w="1116040"/>
                <a:gridCol w="1081132"/>
                <a:gridCol w="885796"/>
                <a:gridCol w="885796"/>
                <a:gridCol w="885796"/>
                <a:gridCol w="885796"/>
              </a:tblGrid>
              <a:tr h="8423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Pol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Charge</a:t>
                      </a:r>
                    </a:p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Asym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Position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Angle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Diff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2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HAPPEx-</a:t>
                      </a:r>
                      <a:r>
                        <a:rPr lang="en-US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38.8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(15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15,050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4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G0-</a:t>
                      </a:r>
                      <a:r>
                        <a:rPr lang="en-US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Forward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Achieved)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3.0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73.7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H </a:t>
                      </a:r>
                      <a:endParaRPr lang="en-US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20 cm)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3,000-40,000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300±300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7±4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>
                          <a:latin typeface="+mn-lt"/>
                          <a:ea typeface="Times New Roman"/>
                          <a:cs typeface="Times New Roman"/>
                        </a:rPr>
                        <a:t>3±1</a:t>
                      </a: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87.1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3.484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89.4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16900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3±3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ym typeface="Wingdings"/>
                        </a:rPr>
                        <a:t>0.5±0.1</a:t>
                      </a:r>
                      <a:endParaRPr lang="en-US" sz="12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</a:t>
                      </a:r>
                      <a:r>
                        <a:rPr lang="en-US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Achieved)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1.056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89.2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(0.5 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mm)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657±60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100±130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2±3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E0FFD1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QWeak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-I</a:t>
                      </a: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Run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1.155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89.0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180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(35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281±46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8±15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1±1</a:t>
                      </a:r>
                      <a:endParaRPr lang="en-US" sz="12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0.1±0.02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?</a:t>
                      </a:r>
                      <a:endParaRPr lang="en-US" sz="1200" baseline="300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526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+mn-lt"/>
                          <a:ea typeface="Times New Roman"/>
                          <a:cs typeface="Times New Roman"/>
                        </a:rPr>
                        <a:t>PREx-II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1.0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208</a:t>
                      </a: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Pb (0.5mm)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500±15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100±10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1±1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0.3±0.1</a:t>
                      </a: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200" baseline="30000" dirty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5259" marR="75259" marT="37630" marB="37630" anchor="ctr">
                    <a:solidFill>
                      <a:srgbClr val="FFCCCC"/>
                    </a:solidFill>
                  </a:tcPr>
                </a:tc>
              </a:tr>
              <a:tr h="570610"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11.0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90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85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aseline="30000" dirty="0" smtClean="0"/>
                        <a:t>1</a:t>
                      </a:r>
                      <a:r>
                        <a:rPr lang="en-US" sz="1200" dirty="0" smtClean="0"/>
                        <a:t>H</a:t>
                      </a:r>
                    </a:p>
                    <a:p>
                      <a:pPr algn="ctr"/>
                      <a:r>
                        <a:rPr lang="en-US" sz="12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35.6±0.74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0.5±0.5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0.05±0.05</a:t>
                      </a:r>
                      <a:endParaRPr lang="en-US" sz="12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ym typeface="Wingdings"/>
                        </a:rPr>
                        <a:t>10</a:t>
                      </a:r>
                      <a:r>
                        <a:rPr lang="en-US" sz="1200" baseline="30000" dirty="0" smtClean="0">
                          <a:sym typeface="Wingdings"/>
                        </a:rPr>
                        <a:t>-4</a:t>
                      </a:r>
                      <a:endParaRPr lang="en-US" sz="12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 bwMode="auto">
          <a:xfrm>
            <a:off x="5212073" y="4069073"/>
            <a:ext cx="3474682" cy="1280146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21" y="8502"/>
            <a:ext cx="582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Poelker</a:t>
            </a:r>
            <a:r>
              <a:rPr lang="en-US" dirty="0" smtClean="0"/>
              <a:t>, MOLLER collaboration mtg., January 23,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098178" y="1614850"/>
            <a:ext cx="38531" cy="26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9047" tIns="9523" rIns="19047" bIns="9523" anchor="ctr">
            <a:spAutoFit/>
          </a:bodyPr>
          <a:lstStyle/>
          <a:p>
            <a:endParaRPr lang="en-US" sz="1600"/>
          </a:p>
        </p:txBody>
      </p:sp>
      <p:grpSp>
        <p:nvGrpSpPr>
          <p:cNvPr id="19" name="Group 18"/>
          <p:cNvGrpSpPr/>
          <p:nvPr/>
        </p:nvGrpSpPr>
        <p:grpSpPr>
          <a:xfrm>
            <a:off x="3624037" y="3936095"/>
            <a:ext cx="3540574" cy="1292619"/>
            <a:chOff x="3123348" y="3974311"/>
            <a:chExt cx="3540574" cy="129261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3348" y="3974311"/>
              <a:ext cx="1774264" cy="1292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7612" y="3974312"/>
              <a:ext cx="1766310" cy="1292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0841" y="675551"/>
            <a:ext cx="5639152" cy="168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 descr="C:\Documents and Settings\hansknec\Desktop\snap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591" y="3557727"/>
            <a:ext cx="2865704" cy="1500911"/>
          </a:xfrm>
          <a:prstGeom prst="rect">
            <a:avLst/>
          </a:prstGeom>
          <a:noFill/>
        </p:spPr>
      </p:pic>
      <p:pic>
        <p:nvPicPr>
          <p:cNvPr id="30" name="Picture 11" descr="C:\Documents and Settings\hansknec\Desktop\snap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736" y="675551"/>
            <a:ext cx="1499021" cy="1033643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23591" y="163877"/>
            <a:ext cx="2127250" cy="511674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attempts and problems encountered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591" y="1825757"/>
            <a:ext cx="2127250" cy="757896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Two commercial high-speed / high-voltage transistor (~$8000)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34855" y="363202"/>
            <a:ext cx="4991919" cy="265453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This approach needed big capacitors…. lots of current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50841" y="2380415"/>
            <a:ext cx="6402299" cy="1004117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Exaggeration of voltage droop on cell and subsequent re-charge after a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flip. Droop causes a serious problem when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flip rate was changed from a toggle to a pseudo-random pattern: 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pockels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cell “memory”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889993" y="495929"/>
            <a:ext cx="1157169" cy="1884486"/>
            <a:chOff x="7943174" y="675551"/>
            <a:chExt cx="1157169" cy="1884486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 r="12326"/>
            <a:stretch>
              <a:fillRect/>
            </a:stretch>
          </p:blipFill>
          <p:spPr bwMode="auto">
            <a:xfrm>
              <a:off x="7950486" y="675551"/>
              <a:ext cx="1149857" cy="1044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43174" y="1709195"/>
              <a:ext cx="1157169" cy="85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7" name="TextBox 36"/>
          <p:cNvSpPr txBox="1"/>
          <p:nvPr/>
        </p:nvSpPr>
        <p:spPr>
          <a:xfrm>
            <a:off x="178736" y="5228714"/>
            <a:ext cx="1957973" cy="757896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high-voltage switch   (~$10,000) All-in-one commercial bipolar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81637" y="5361441"/>
            <a:ext cx="6191429" cy="1004117"/>
          </a:xfrm>
          <a:prstGeom prst="rect">
            <a:avLst/>
          </a:prstGeom>
          <a:noFill/>
        </p:spPr>
        <p:txBody>
          <a:bodyPr wrap="square" lIns="19047" tIns="9523" rIns="19047" bIns="9523" rtlCol="0">
            <a:spAutoFit/>
          </a:bodyPr>
          <a:lstStyle/>
          <a:p>
            <a:pPr algn="l"/>
            <a:r>
              <a:rPr lang="en-US" sz="1600" dirty="0" smtClean="0">
                <a:latin typeface="Arial" pitchFamily="34" charset="0"/>
                <a:cs typeface="Arial" pitchFamily="34" charset="0"/>
              </a:rPr>
              <a:t>Charge droop was greatly improved, but high speed ringing of the cell was a problem for the settling time.   In addition, the large high-speed switching currents created a noise induced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pickup on sensitive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helicity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DAQ components.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736" y="6424478"/>
            <a:ext cx="284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Work of John </a:t>
            </a:r>
            <a:r>
              <a:rPr lang="en-US" sz="2000" dirty="0" err="1" smtClean="0"/>
              <a:t>Hansknecht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14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49087" y="1214210"/>
            <a:ext cx="6066506" cy="2619016"/>
            <a:chOff x="1649087" y="2021535"/>
            <a:chExt cx="6066506" cy="2619016"/>
          </a:xfrm>
        </p:grpSpPr>
        <p:grpSp>
          <p:nvGrpSpPr>
            <p:cNvPr id="17" name="Group 16"/>
            <p:cNvGrpSpPr/>
            <p:nvPr/>
          </p:nvGrpSpPr>
          <p:grpSpPr>
            <a:xfrm>
              <a:off x="1649087" y="2021535"/>
              <a:ext cx="6066506" cy="2138700"/>
              <a:chOff x="1649087" y="2021535"/>
              <a:chExt cx="6066506" cy="2138700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44031" y="2195237"/>
                <a:ext cx="3471562" cy="1791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49087" y="2021535"/>
                <a:ext cx="2428875" cy="2138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2343622" y="4313542"/>
              <a:ext cx="4241494" cy="3270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9047" tIns="9523" rIns="19047" bIns="9523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Encapsulated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Opto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-diode  $67 each 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48299" y="324091"/>
            <a:ext cx="4103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Solution: </a:t>
            </a:r>
            <a:r>
              <a:rPr lang="en-US" sz="3600" dirty="0" err="1" smtClean="0"/>
              <a:t>Opto</a:t>
            </a:r>
            <a:r>
              <a:rPr lang="en-US" sz="3600" dirty="0" smtClean="0"/>
              <a:t>-diode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920269" y="4069073"/>
            <a:ext cx="54679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I = C</a:t>
            </a:r>
            <a:r>
              <a:rPr lang="el-GR" sz="2400" b="1" dirty="0" smtClean="0">
                <a:solidFill>
                  <a:srgbClr val="FF0000"/>
                </a:solidFill>
              </a:rPr>
              <a:t>Δ</a:t>
            </a:r>
            <a:r>
              <a:rPr lang="en-US" sz="2400" b="1" dirty="0" smtClean="0">
                <a:solidFill>
                  <a:srgbClr val="FF0000"/>
                </a:solidFill>
              </a:rPr>
              <a:t>V/ Charge time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+/- quarter wave voltage = 5120V  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Cell capacitance = 6pf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Desired charge time = 100us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Calculated current is only 307uA !!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78736" y="6436053"/>
            <a:ext cx="284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Work of John </a:t>
            </a:r>
            <a:r>
              <a:rPr lang="en-US" sz="2000" dirty="0" err="1" smtClean="0"/>
              <a:t>Hansknecht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05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89" y="3520439"/>
            <a:ext cx="2460625" cy="274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Group 24"/>
          <p:cNvGrpSpPr/>
          <p:nvPr/>
        </p:nvGrpSpPr>
        <p:grpSpPr>
          <a:xfrm>
            <a:off x="5669268" y="228635"/>
            <a:ext cx="3350932" cy="3083170"/>
            <a:chOff x="5793068" y="176805"/>
            <a:chExt cx="3350932" cy="3083170"/>
          </a:xfrm>
        </p:grpSpPr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3068" y="1919586"/>
              <a:ext cx="1787185" cy="134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3068" y="176805"/>
              <a:ext cx="1787184" cy="1363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7667968" y="1919586"/>
              <a:ext cx="1476032" cy="881006"/>
            </a:xfrm>
            <a:prstGeom prst="rect">
              <a:avLst/>
            </a:prstGeom>
            <a:noFill/>
          </p:spPr>
          <p:txBody>
            <a:bodyPr wrap="square" lIns="19047" tIns="9523" rIns="19047" bIns="9523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Pockels cell λ/2 transition optical result.  ~70us with no ringing.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7968" y="176805"/>
              <a:ext cx="1476032" cy="1096450"/>
            </a:xfrm>
            <a:prstGeom prst="rect">
              <a:avLst/>
            </a:prstGeom>
            <a:noFill/>
          </p:spPr>
          <p:txBody>
            <a:bodyPr wrap="square" lIns="19047" tIns="9523" rIns="19047" bIns="9523" rtlCol="0">
              <a:spAutoFit/>
            </a:bodyPr>
            <a:lstStyle/>
            <a:p>
              <a:pPr algn="l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Pockels cell λ/2 flipping at 1kHz.</a:t>
              </a:r>
            </a:p>
            <a:p>
              <a:pPr algn="l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Perfect symmetry and no voltage droop over time.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1489" y="0"/>
            <a:ext cx="5402522" cy="3362765"/>
            <a:chOff x="558472" y="338551"/>
            <a:chExt cx="5402522" cy="3362765"/>
          </a:xfrm>
        </p:grpSpPr>
        <p:grpSp>
          <p:nvGrpSpPr>
            <p:cNvPr id="23" name="Group 22"/>
            <p:cNvGrpSpPr/>
            <p:nvPr/>
          </p:nvGrpSpPr>
          <p:grpSpPr>
            <a:xfrm>
              <a:off x="649911" y="841503"/>
              <a:ext cx="5311083" cy="2859813"/>
              <a:chOff x="743205" y="841503"/>
              <a:chExt cx="5311083" cy="2859813"/>
            </a:xfrm>
          </p:grpSpPr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610" t="2950" r="2519" b="14454"/>
              <a:stretch>
                <a:fillRect/>
              </a:stretch>
            </p:blipFill>
            <p:spPr bwMode="auto">
              <a:xfrm>
                <a:off x="743205" y="841503"/>
                <a:ext cx="5311083" cy="28598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743205" y="841503"/>
                <a:ext cx="1762651" cy="2962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9047" tIns="9523" rIns="19047" bIns="9523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Push-Pull Circuit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58472" y="338551"/>
              <a:ext cx="44380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FF"/>
                  </a:solidFill>
                </a:rPr>
                <a:t>New </a:t>
              </a:r>
              <a:r>
                <a:rPr lang="en-US" sz="2000" i="1" dirty="0" err="1" smtClean="0">
                  <a:solidFill>
                    <a:srgbClr val="0000FF"/>
                  </a:solidFill>
                </a:rPr>
                <a:t>Opto</a:t>
              </a:r>
              <a:r>
                <a:rPr lang="en-US" sz="2000" i="1" dirty="0" smtClean="0">
                  <a:solidFill>
                    <a:srgbClr val="0000FF"/>
                  </a:solidFill>
                </a:rPr>
                <a:t> Diode </a:t>
              </a:r>
              <a:r>
                <a:rPr lang="en-US" sz="2000" i="1" dirty="0" err="1" smtClean="0">
                  <a:solidFill>
                    <a:srgbClr val="0000FF"/>
                  </a:solidFill>
                </a:rPr>
                <a:t>Pockels</a:t>
              </a:r>
              <a:r>
                <a:rPr lang="en-US" sz="2000" i="1" dirty="0" smtClean="0">
                  <a:solidFill>
                    <a:srgbClr val="0000FF"/>
                  </a:solidFill>
                </a:rPr>
                <a:t> Cell Switch </a:t>
              </a:r>
              <a:endParaRPr lang="en-US" sz="2000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8736" y="6424478"/>
            <a:ext cx="3116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Work of John </a:t>
            </a:r>
            <a:r>
              <a:rPr lang="en-US" sz="2000" dirty="0" err="1" smtClean="0">
                <a:solidFill>
                  <a:srgbClr val="FF0000"/>
                </a:solidFill>
              </a:rPr>
              <a:t>Hansknecht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 descr="IMG_20141211_10554225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14803" r="31019" b="2796"/>
          <a:stretch/>
        </p:blipFill>
        <p:spPr>
          <a:xfrm>
            <a:off x="3566171" y="3520439"/>
            <a:ext cx="2392746" cy="2743170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 bwMode="auto">
          <a:xfrm>
            <a:off x="2743220" y="4617707"/>
            <a:ext cx="640073" cy="548634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6463" y="3703317"/>
            <a:ext cx="283460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Reversal at 2kHz is possible, but with increased dead time.</a:t>
            </a:r>
          </a:p>
          <a:p>
            <a:endParaRPr lang="en-US" dirty="0"/>
          </a:p>
          <a:p>
            <a:r>
              <a:rPr lang="en-US" dirty="0" smtClean="0"/>
              <a:t>Rise time of ~60-70usec appears limited by KD*P.</a:t>
            </a:r>
          </a:p>
          <a:p>
            <a:endParaRPr lang="en-US" dirty="0"/>
          </a:p>
          <a:p>
            <a:r>
              <a:rPr lang="en-US" dirty="0" smtClean="0"/>
              <a:t>RTP is option (no </a:t>
            </a:r>
            <a:r>
              <a:rPr lang="en-US" dirty="0" err="1" smtClean="0"/>
              <a:t>piezo</a:t>
            </a:r>
            <a:r>
              <a:rPr lang="en-US" dirty="0" smtClean="0"/>
              <a:t> effect), but polarization quality suffers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0893" y="152400"/>
            <a:ext cx="4804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err="1" smtClean="0">
                <a:solidFill>
                  <a:srgbClr val="0000FF"/>
                </a:solidFill>
              </a:rPr>
              <a:t>Mott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</a:t>
            </a:r>
            <a:r>
              <a:rPr lang="fr-FR" altLang="en-US" sz="2800" i="1" dirty="0" err="1" smtClean="0">
                <a:solidFill>
                  <a:srgbClr val="0000FF"/>
                </a:solidFill>
              </a:rPr>
              <a:t>Polarimeter</a:t>
            </a:r>
            <a:r>
              <a:rPr lang="fr-FR" altLang="en-US" sz="2800" i="1" smtClean="0">
                <a:solidFill>
                  <a:srgbClr val="0000FF"/>
                </a:solidFill>
              </a:rPr>
              <a:t> at CEBAF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7170" name="Picture 2" descr="M:\mottgrp\images\140201\photo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899798"/>
            <a:ext cx="8424863" cy="57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0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zimbra.jlab.org/service/home/~/Au_target.gif?auth=co&amp;loc=en_US&amp;id=88992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/>
          <a:stretch/>
        </p:blipFill>
        <p:spPr bwMode="auto">
          <a:xfrm>
            <a:off x="1554513" y="2423171"/>
            <a:ext cx="5943535" cy="398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5879" y="777269"/>
            <a:ext cx="6675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M. </a:t>
            </a:r>
            <a:r>
              <a:rPr lang="en-US" dirty="0" err="1" smtClean="0"/>
              <a:t>Steigerwald</a:t>
            </a:r>
            <a:r>
              <a:rPr lang="en-US" dirty="0" smtClean="0"/>
              <a:t> reported MeV Mott Polarimeter at SPIN 2000, with total accuracy </a:t>
            </a:r>
            <a:r>
              <a:rPr lang="en-US" dirty="0" smtClean="0">
                <a:solidFill>
                  <a:srgbClr val="0000FF"/>
                </a:solidFill>
              </a:rPr>
              <a:t>1.1% dominated by theory (~0.8%)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Still that accurate?  Can we test theory ???  =&gt; motivates a new “campaign” to study 5 MeV Mott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806" y="137196"/>
            <a:ext cx="3730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Tests of Mott accuracy in 2015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011708" y="2697488"/>
            <a:ext cx="731512" cy="1188707"/>
          </a:xfrm>
          <a:prstGeom prst="ellipse">
            <a:avLst/>
          </a:prstGeom>
          <a:noFill/>
          <a:ln w="44450" cap="flat" cmpd="sng" algn="ctr">
            <a:solidFill>
              <a:schemeClr val="accent6">
                <a:alpha val="3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907" y="137196"/>
            <a:ext cx="6309291" cy="731512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Accurate Mott </a:t>
            </a:r>
            <a:r>
              <a:rPr lang="en-US" sz="3600" dirty="0" err="1" smtClean="0">
                <a:solidFill>
                  <a:srgbClr val="0000FF"/>
                </a:solidFill>
              </a:rPr>
              <a:t>Polarimetry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45" y="868708"/>
            <a:ext cx="841238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List of improvements and </a:t>
            </a:r>
            <a:r>
              <a:rPr lang="en-US" sz="2400" dirty="0" smtClean="0"/>
              <a:t>tasks:</a:t>
            </a:r>
            <a:endParaRPr lang="en-US" sz="2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Reduce background using time of flight analysis, laser at 31 </a:t>
            </a:r>
            <a:r>
              <a:rPr lang="en-US" sz="2400" dirty="0" smtClean="0"/>
              <a:t>MHz</a:t>
            </a:r>
            <a:endParaRPr lang="en-US" sz="2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Reduce background using Be dump </a:t>
            </a:r>
            <a:r>
              <a:rPr lang="en-US" sz="2400" dirty="0" smtClean="0"/>
              <a:t>plate</a:t>
            </a:r>
            <a:endParaRPr lang="en-US" sz="2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Upgrade DAQ to operate at higher data rates, higher beam currents (i.e., measure polarization at your current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Exhaustive studies of systematic </a:t>
            </a:r>
            <a:r>
              <a:rPr lang="en-US" sz="2400" dirty="0" smtClean="0"/>
              <a:t>errors</a:t>
            </a:r>
            <a:endParaRPr lang="en-US" sz="2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GEANT modeling and assistance from theorists to help pin down the Sherman function at zero foil </a:t>
            </a:r>
            <a:r>
              <a:rPr lang="en-US" sz="2400" dirty="0" smtClean="0"/>
              <a:t>thickness</a:t>
            </a:r>
            <a:endParaRPr lang="en-US" sz="24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Different </a:t>
            </a:r>
            <a:r>
              <a:rPr lang="en-US" sz="2400" dirty="0" err="1" smtClean="0"/>
              <a:t>Zs</a:t>
            </a:r>
            <a:r>
              <a:rPr lang="en-US" sz="2400" dirty="0" smtClean="0"/>
              <a:t>, different </a:t>
            </a:r>
            <a:r>
              <a:rPr lang="en-US" sz="2400" dirty="0" smtClean="0"/>
              <a:t>energies</a:t>
            </a:r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Two run periods planned: 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Jan 2015 and Summer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196" y="6080731"/>
            <a:ext cx="6492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Gay, Grames, Horowitz, </a:t>
            </a:r>
            <a:r>
              <a:rPr lang="en-US" sz="2000" dirty="0" err="1" smtClean="0"/>
              <a:t>Mamun</a:t>
            </a:r>
            <a:r>
              <a:rPr lang="en-US" sz="2000" dirty="0" smtClean="0"/>
              <a:t>, McHugh, </a:t>
            </a:r>
            <a:r>
              <a:rPr lang="en-US" sz="2000" dirty="0" err="1" smtClean="0"/>
              <a:t>Opper</a:t>
            </a:r>
            <a:r>
              <a:rPr lang="en-US" sz="2000" dirty="0" smtClean="0"/>
              <a:t>, </a:t>
            </a:r>
            <a:r>
              <a:rPr lang="en-US" sz="2000" dirty="0" err="1" smtClean="0"/>
              <a:t>Poelker</a:t>
            </a:r>
            <a:r>
              <a:rPr lang="en-US" sz="2000" dirty="0" smtClean="0"/>
              <a:t>, Roca-</a:t>
            </a:r>
            <a:r>
              <a:rPr lang="en-US" sz="2000" dirty="0" err="1" smtClean="0"/>
              <a:t>Maza</a:t>
            </a:r>
            <a:r>
              <a:rPr lang="en-US" sz="2000" dirty="0" smtClean="0"/>
              <a:t>, Sinclair, </a:t>
            </a:r>
            <a:r>
              <a:rPr lang="en-US" sz="2000" dirty="0" err="1" smtClean="0"/>
              <a:t>Stutzman</a:t>
            </a:r>
            <a:r>
              <a:rPr lang="en-US" sz="2000" dirty="0" smtClean="0"/>
              <a:t>, Suleiman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49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0893" y="152400"/>
            <a:ext cx="5426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err="1" smtClean="0">
                <a:solidFill>
                  <a:srgbClr val="0000FF"/>
                </a:solidFill>
              </a:rPr>
              <a:t>Role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of </a:t>
            </a:r>
            <a:r>
              <a:rPr lang="fr-FR" altLang="en-US" sz="2800" i="1" dirty="0" err="1" smtClean="0">
                <a:solidFill>
                  <a:srgbClr val="0000FF"/>
                </a:solidFill>
              </a:rPr>
              <a:t>Beam</a:t>
            </a:r>
            <a:r>
              <a:rPr lang="fr-FR" altLang="en-US" sz="2800" i="1" dirty="0" smtClean="0">
                <a:solidFill>
                  <a:srgbClr val="0000FF"/>
                </a:solidFill>
              </a:rPr>
              <a:t> Dump Background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b="18954"/>
          <a:stretch/>
        </p:blipFill>
        <p:spPr bwMode="auto">
          <a:xfrm>
            <a:off x="263101" y="838200"/>
            <a:ext cx="857609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grames\Desktop\G4Mott\gold_1um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39944" r="2065" b="39610"/>
          <a:stretch/>
        </p:blipFill>
        <p:spPr bwMode="auto">
          <a:xfrm>
            <a:off x="1981201" y="4110989"/>
            <a:ext cx="7010400" cy="11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rames\Desktop\G4Mott\gold_10um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40391" r="7166" b="41062"/>
          <a:stretch/>
        </p:blipFill>
        <p:spPr bwMode="auto">
          <a:xfrm>
            <a:off x="1981201" y="5364480"/>
            <a:ext cx="701040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grames\Desktop\G4Mott\gold_500nm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41360" r="9650" b="40829"/>
          <a:stretch/>
        </p:blipFill>
        <p:spPr bwMode="auto">
          <a:xfrm>
            <a:off x="1981201" y="2903219"/>
            <a:ext cx="7010400" cy="116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81201" y="2903219"/>
            <a:ext cx="689612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0.1 um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4124980"/>
            <a:ext cx="689612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1.0 um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5334000"/>
            <a:ext cx="644728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</a:t>
            </a:r>
          </a:p>
          <a:p>
            <a:pPr algn="ctr"/>
            <a:r>
              <a:rPr lang="en-US" sz="1400" dirty="0" smtClean="0"/>
              <a:t>10 um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6600" y="2209800"/>
            <a:ext cx="5334000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200400" y="2030730"/>
            <a:ext cx="5410200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33400" y="1752600"/>
            <a:ext cx="2667000" cy="27813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200" y="1447800"/>
            <a:ext cx="2424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12 ns round trip time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33400" y="1855470"/>
            <a:ext cx="2667000" cy="278130"/>
          </a:xfrm>
          <a:prstGeom prst="straightConnector1">
            <a:avLst/>
          </a:prstGeom>
          <a:ln w="44450">
            <a:solidFill>
              <a:srgbClr val="230397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46050" y="2133600"/>
            <a:ext cx="3054350" cy="0"/>
          </a:xfrm>
          <a:prstGeom prst="straightConnector1">
            <a:avLst/>
          </a:prstGeom>
          <a:ln w="44450">
            <a:solidFill>
              <a:srgbClr val="230397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04800" y="2286000"/>
            <a:ext cx="15440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30397"/>
                </a:solidFill>
              </a:rPr>
              <a:t>499 MHz (2ns)</a:t>
            </a:r>
            <a:endParaRPr lang="en-US" b="1" dirty="0">
              <a:solidFill>
                <a:srgbClr val="23039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520" y="5857220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M. McHugh</a:t>
            </a:r>
          </a:p>
          <a:p>
            <a:pPr algn="ctr"/>
            <a:r>
              <a:rPr lang="en-US" dirty="0" smtClean="0"/>
              <a:t>Joe </a:t>
            </a:r>
            <a:r>
              <a:rPr lang="en-US" dirty="0" err="1" smtClean="0"/>
              <a:t>Grames</a:t>
            </a:r>
            <a:endParaRPr lang="en-US" dirty="0" smtClean="0"/>
          </a:p>
          <a:p>
            <a:pPr algn="ctr"/>
            <a:r>
              <a:rPr lang="en-US" dirty="0" err="1" smtClean="0"/>
              <a:t>Riad</a:t>
            </a:r>
            <a:r>
              <a:rPr lang="en-US" dirty="0" smtClean="0"/>
              <a:t> Suleiman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6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0893" y="152400"/>
            <a:ext cx="4608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smtClean="0">
                <a:solidFill>
                  <a:srgbClr val="0000FF"/>
                </a:solidFill>
              </a:rPr>
              <a:t>Time Of Flight </a:t>
            </a:r>
            <a:r>
              <a:rPr lang="fr-FR" altLang="en-US" sz="2800" i="1" dirty="0" err="1" smtClean="0">
                <a:solidFill>
                  <a:srgbClr val="0000FF"/>
                </a:solidFill>
              </a:rPr>
              <a:t>Separation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13" name="Picture 5" descr="MottTime_246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53388" r="25205" b="3564"/>
          <a:stretch/>
        </p:blipFill>
        <p:spPr bwMode="auto">
          <a:xfrm>
            <a:off x="4329999" y="3699903"/>
            <a:ext cx="4495800" cy="300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52976" y="3905660"/>
            <a:ext cx="1139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TARGET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STRAGGLERS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DUMP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6" name="Picture 5" descr="MottTime_246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2990" r="16080" b="52659"/>
          <a:stretch/>
        </p:blipFill>
        <p:spPr bwMode="auto">
          <a:xfrm>
            <a:off x="0" y="3703317"/>
            <a:ext cx="4101399" cy="307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576" y="3958524"/>
            <a:ext cx="1139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TARGET</a:t>
            </a:r>
          </a:p>
          <a:p>
            <a:r>
              <a:rPr lang="en-US" sz="1400" b="1" dirty="0" smtClean="0">
                <a:solidFill>
                  <a:srgbClr val="0033CC"/>
                </a:solidFill>
              </a:rPr>
              <a:t>STRAGGLERS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DUMP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8757" y="3154683"/>
            <a:ext cx="705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f</a:t>
            </a:r>
            <a:r>
              <a:rPr lang="en-US" i="1" baseline="-25000" dirty="0" err="1" smtClean="0"/>
              <a:t>beam</a:t>
            </a:r>
            <a:r>
              <a:rPr lang="en-US" dirty="0" smtClean="0"/>
              <a:t> = 31.1875 MHz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/>
              <a:t>16 ns repetition rate &gt; 12 ns “clearing time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b="18954"/>
          <a:stretch/>
        </p:blipFill>
        <p:spPr bwMode="auto">
          <a:xfrm>
            <a:off x="274367" y="868708"/>
            <a:ext cx="857609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3287866" y="2514625"/>
            <a:ext cx="5334000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211666" y="2335555"/>
            <a:ext cx="5410200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194586" y="2240293"/>
            <a:ext cx="1017081" cy="95263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40466" y="1752625"/>
            <a:ext cx="2424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12 ns round trip time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44666" y="2160295"/>
            <a:ext cx="2667000" cy="278130"/>
          </a:xfrm>
          <a:prstGeom prst="straightConnector1">
            <a:avLst/>
          </a:prstGeom>
          <a:ln w="44450">
            <a:solidFill>
              <a:srgbClr val="230397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7316" y="2438425"/>
            <a:ext cx="3054350" cy="0"/>
          </a:xfrm>
          <a:prstGeom prst="straightConnector1">
            <a:avLst/>
          </a:prstGeom>
          <a:ln w="44450">
            <a:solidFill>
              <a:srgbClr val="230397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4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152400"/>
            <a:ext cx="2850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fr-FR" altLang="en-US" sz="2800" i="1" dirty="0" smtClean="0">
                <a:solidFill>
                  <a:srgbClr val="0000FF"/>
                </a:solidFill>
              </a:rPr>
              <a:t>Be Dump Design</a:t>
            </a:r>
            <a:endParaRPr lang="fr-FR" altLang="en-US" sz="2800" i="1" dirty="0">
              <a:solidFill>
                <a:srgbClr val="0000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/>
          <a:stretch/>
        </p:blipFill>
        <p:spPr bwMode="auto">
          <a:xfrm>
            <a:off x="6081005" y="1064528"/>
            <a:ext cx="2786571" cy="262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967666" y="1392291"/>
            <a:ext cx="759620" cy="3758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99360" y="838254"/>
            <a:ext cx="214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Kalrez</a:t>
            </a:r>
            <a:r>
              <a:rPr lang="en-US" dirty="0" smtClean="0"/>
              <a:t>™ high temp (240C) </a:t>
            </a:r>
            <a:r>
              <a:rPr lang="en-US" dirty="0" err="1" smtClean="0"/>
              <a:t>o-ring</a:t>
            </a:r>
            <a:endParaRPr lang="en-US" dirty="0"/>
          </a:p>
        </p:txBody>
      </p:sp>
      <p:pic>
        <p:nvPicPr>
          <p:cNvPr id="13" name="Picture 4" descr="C:\Users\grames\Desktop\photo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0846" r="15646" b="3695"/>
          <a:stretch/>
        </p:blipFill>
        <p:spPr bwMode="auto">
          <a:xfrm>
            <a:off x="4847325" y="3858763"/>
            <a:ext cx="2467359" cy="283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93686" y="4221221"/>
            <a:ext cx="1683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Dump should work fine to 1 kW (200uA @ 5MeV) so limitation will be </a:t>
            </a:r>
            <a:r>
              <a:rPr lang="en-US" sz="2000" dirty="0" err="1" smtClean="0"/>
              <a:t>deadtime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5033" y="1556067"/>
            <a:ext cx="4569312" cy="4341449"/>
            <a:chOff x="822675" y="228599"/>
            <a:chExt cx="7199662" cy="6465757"/>
          </a:xfrm>
        </p:grpSpPr>
        <p:pic>
          <p:nvPicPr>
            <p:cNvPr id="15" name="Picture 2" descr="C:\Documents and Settings\grames\My Documents\G4Mott\Plot3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" t="-1" r="6147" b="1437"/>
            <a:stretch/>
          </p:blipFill>
          <p:spPr bwMode="auto">
            <a:xfrm>
              <a:off x="822675" y="228599"/>
              <a:ext cx="7199662" cy="6465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-52949" y="3037792"/>
              <a:ext cx="2120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Number of Electrons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8000" y="6208012"/>
              <a:ext cx="2619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Momentum [MeV/c]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34000" y="1371600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Cu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3962400" y="1653064"/>
              <a:ext cx="1391633" cy="142720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763926" y="2895600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Al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3962400" y="3150114"/>
              <a:ext cx="1829880" cy="16504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92702" y="374546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C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3962400" y="4047460"/>
              <a:ext cx="2140399" cy="165048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629400" y="4648200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Be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4647314" y="4893188"/>
              <a:ext cx="1982087" cy="974212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68751" y="6344295"/>
            <a:ext cx="437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M. McHugh, Joe </a:t>
            </a:r>
            <a:r>
              <a:rPr lang="en-US" dirty="0" err="1" smtClean="0"/>
              <a:t>Grames</a:t>
            </a:r>
            <a:r>
              <a:rPr lang="en-US" dirty="0" smtClean="0"/>
              <a:t>, </a:t>
            </a:r>
            <a:r>
              <a:rPr lang="en-US" dirty="0" err="1" smtClean="0"/>
              <a:t>Riad</a:t>
            </a:r>
            <a:r>
              <a:rPr lang="en-US" dirty="0" smtClean="0"/>
              <a:t> Suleiman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97053" y="5736656"/>
            <a:ext cx="2467342" cy="923330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Load-locked </a:t>
            </a:r>
            <a:r>
              <a:rPr lang="en-US" dirty="0" err="1" smtClean="0"/>
              <a:t>photogun</a:t>
            </a:r>
            <a:endParaRPr lang="en-US" dirty="0" smtClean="0"/>
          </a:p>
          <a:p>
            <a:pPr algn="ctr"/>
            <a:r>
              <a:rPr lang="en-US" dirty="0"/>
              <a:t>a</a:t>
            </a:r>
            <a:r>
              <a:rPr lang="en-US" dirty="0" smtClean="0"/>
              <a:t>nd baked </a:t>
            </a:r>
            <a:r>
              <a:rPr lang="en-US" dirty="0" err="1" smtClean="0"/>
              <a:t>beamline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Pressure ~ 4 e-12Torr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65802" y="5736656"/>
            <a:ext cx="3749001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“200kV gun” is identical to our “130kV gun”, except for a niobium cathode electrode….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67" y="228635"/>
            <a:ext cx="2745367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Old Injector Test Cave….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0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Always Tweaking the Design</a:t>
            </a:r>
            <a:endParaRPr lang="en-US" dirty="0"/>
          </a:p>
        </p:txBody>
      </p:sp>
      <p:pic>
        <p:nvPicPr>
          <p:cNvPr id="4" name="Picture 7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0146" y="1029566"/>
            <a:ext cx="3756891" cy="281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2876993" y="2364509"/>
            <a:ext cx="2221345" cy="1369291"/>
            <a:chOff x="2889827" y="2438400"/>
            <a:chExt cx="2221345" cy="1369291"/>
          </a:xfrm>
        </p:grpSpPr>
        <p:sp>
          <p:nvSpPr>
            <p:cNvPr id="12" name="Curved Up Arrow 11"/>
            <p:cNvSpPr/>
            <p:nvPr/>
          </p:nvSpPr>
          <p:spPr>
            <a:xfrm>
              <a:off x="288982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Endless </a:t>
              </a:r>
              <a:r>
                <a:rPr lang="en-US" dirty="0" smtClean="0"/>
                <a:t>quest </a:t>
              </a:r>
              <a:r>
                <a:rPr lang="en-US" dirty="0" smtClean="0"/>
                <a:t>for perfection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054" y="905412"/>
            <a:ext cx="2514600" cy="3209140"/>
            <a:chOff x="90054" y="928255"/>
            <a:chExt cx="2514600" cy="3209140"/>
          </a:xfrm>
        </p:grpSpPr>
        <p:pic>
          <p:nvPicPr>
            <p:cNvPr id="5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607137" y="1124528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48"/>
          <p:cNvPicPr>
            <a:picLocks noChangeAspect="1" noChangeArrowheads="1"/>
          </p:cNvPicPr>
          <p:nvPr/>
        </p:nvPicPr>
        <p:blipFill>
          <a:blip r:embed="rId6" cstate="print"/>
          <a:srcRect t="21854" b="2511"/>
          <a:stretch>
            <a:fillRect/>
          </a:stretch>
        </p:blipFill>
        <p:spPr bwMode="auto">
          <a:xfrm>
            <a:off x="2139281" y="761999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648167" y="3477902"/>
            <a:ext cx="2428870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Use this gun for </a:t>
            </a:r>
            <a:r>
              <a:rPr lang="en-US" dirty="0" err="1" smtClean="0">
                <a:solidFill>
                  <a:srgbClr val="FF0000"/>
                </a:solidFill>
              </a:rPr>
              <a:t>PRex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8" y="1447800"/>
            <a:ext cx="874499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8976" y="685830"/>
            <a:ext cx="3344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 Injector Test Cave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32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1219200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2076" y="531770"/>
            <a:ext cx="761682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Might be a good place to develop PV-related upgrades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43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920" y="-38100"/>
            <a:ext cx="4634345" cy="906808"/>
          </a:xfrm>
        </p:spPr>
        <p:txBody>
          <a:bodyPr/>
          <a:lstStyle/>
          <a:p>
            <a:r>
              <a:rPr lang="en-US" sz="3600" dirty="0" smtClean="0"/>
              <a:t>350kV Inverted Gun</a:t>
            </a:r>
            <a:endParaRPr lang="en-US" sz="36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39870" y="832836"/>
            <a:ext cx="4633057" cy="5429962"/>
            <a:chOff x="4335190" y="936708"/>
            <a:chExt cx="4633057" cy="5429962"/>
          </a:xfrm>
        </p:grpSpPr>
        <p:sp>
          <p:nvSpPr>
            <p:cNvPr id="21" name="TextBox 20"/>
            <p:cNvSpPr txBox="1"/>
            <p:nvPr/>
          </p:nvSpPr>
          <p:spPr>
            <a:xfrm>
              <a:off x="5092080" y="5166341"/>
              <a:ext cx="37952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6213" indent="-176213">
                <a:buFont typeface="Wingdings" pitchFamily="2" charset="2"/>
                <a:buChar char="§"/>
              </a:pPr>
              <a:r>
                <a:rPr lang="en-US" dirty="0" smtClean="0"/>
                <a:t>Longer insulator</a:t>
              </a:r>
            </a:p>
            <a:p>
              <a:pPr marL="176213" indent="-176213">
                <a:buFont typeface="Wingdings" pitchFamily="2" charset="2"/>
                <a:buChar char="§"/>
              </a:pPr>
              <a:r>
                <a:rPr lang="en-US" dirty="0" smtClean="0"/>
                <a:t>Spherical electrode</a:t>
              </a:r>
            </a:p>
            <a:p>
              <a:pPr marL="176213" indent="-176213">
                <a:buFont typeface="Wingdings" pitchFamily="2" charset="2"/>
                <a:buChar char="§"/>
              </a:pPr>
              <a:r>
                <a:rPr lang="en-US" dirty="0" smtClean="0"/>
                <a:t>Thin NEG sheet to move ground plane further away</a:t>
              </a:r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298"/>
            <a:stretch>
              <a:fillRect/>
            </a:stretch>
          </p:blipFill>
          <p:spPr bwMode="auto">
            <a:xfrm>
              <a:off x="4335190" y="936708"/>
              <a:ext cx="4633057" cy="4160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277919" y="5257780"/>
            <a:ext cx="4201802" cy="1200329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What’s in a name?  We will likely use our “350kV gun” for injector upgrade, plenty of voltage headroom means less likely to fail at 200kV…..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4479721" y="4709146"/>
            <a:ext cx="595446" cy="548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461262" y="847970"/>
            <a:ext cx="3992774" cy="4018630"/>
            <a:chOff x="417967" y="952705"/>
            <a:chExt cx="3992774" cy="4018630"/>
          </a:xfrm>
        </p:grpSpPr>
        <p:grpSp>
          <p:nvGrpSpPr>
            <p:cNvPr id="15" name="Group 20"/>
            <p:cNvGrpSpPr>
              <a:grpSpLocks/>
            </p:cNvGrpSpPr>
            <p:nvPr/>
          </p:nvGrpSpPr>
          <p:grpSpPr bwMode="auto">
            <a:xfrm>
              <a:off x="417967" y="952705"/>
              <a:ext cx="3992774" cy="3531096"/>
              <a:chOff x="4694026" y="3174504"/>
              <a:chExt cx="3992774" cy="3531096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0789" t="3780" r="12138" b="18327"/>
              <a:stretch>
                <a:fillRect/>
              </a:stretch>
            </p:blipFill>
            <p:spPr bwMode="auto">
              <a:xfrm>
                <a:off x="4694026" y="3174504"/>
                <a:ext cx="3697990" cy="3248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8153400" y="6248400"/>
                <a:ext cx="533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38800" y="61722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3562350" y="4305300"/>
              <a:ext cx="38100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876300" y="4224698"/>
              <a:ext cx="55245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856008" y="3980735"/>
              <a:ext cx="3305666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200kV Inverted Gun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6132" y="3765910"/>
              <a:ext cx="722618" cy="5213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385931" y="3786001"/>
              <a:ext cx="722618" cy="5213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2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30" y="137196"/>
            <a:ext cx="5303507" cy="495356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PRex</a:t>
            </a:r>
            <a:r>
              <a:rPr lang="en-US" sz="3200" dirty="0" smtClean="0">
                <a:solidFill>
                  <a:srgbClr val="0000FF"/>
                </a:solidFill>
              </a:rPr>
              <a:t> To–Do List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89" y="868708"/>
            <a:ext cx="89610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Must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Install Stewart Platform for remote optimization of PC using e-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Prepare </a:t>
            </a:r>
            <a:r>
              <a:rPr lang="en-US" sz="2000" dirty="0" smtClean="0"/>
              <a:t>for beam matching to maximize damping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Test </a:t>
            </a:r>
            <a:r>
              <a:rPr lang="en-US" sz="2000" dirty="0"/>
              <a:t>of Mott polarimeter absolute precision and </a:t>
            </a:r>
            <a:r>
              <a:rPr lang="en-US" sz="2000" dirty="0" smtClean="0"/>
              <a:t>systematics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Should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Optimize 2-Wien spin flipper optics, characterize limitations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Improve diagnostics to measure/compare “dc” vs. HC beam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Complete </a:t>
            </a:r>
            <a:r>
              <a:rPr lang="en-US" sz="2000" dirty="0" smtClean="0"/>
              <a:t>the upgrade of the helicity </a:t>
            </a:r>
            <a:r>
              <a:rPr lang="en-US" sz="2000" dirty="0" smtClean="0"/>
              <a:t>magnets </a:t>
            </a:r>
            <a:r>
              <a:rPr lang="en-US" sz="2000" dirty="0" smtClean="0"/>
              <a:t>controls</a:t>
            </a:r>
            <a:endParaRPr lang="en-US" sz="2400" dirty="0" smtClean="0"/>
          </a:p>
          <a:p>
            <a:r>
              <a:rPr lang="en-US" sz="2000" dirty="0" smtClean="0"/>
              <a:t>Like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Augment </a:t>
            </a:r>
            <a:r>
              <a:rPr lang="en-US" sz="2000" dirty="0" err="1" smtClean="0"/>
              <a:t>helicity</a:t>
            </a:r>
            <a:r>
              <a:rPr lang="en-US" sz="2000" dirty="0" smtClean="0"/>
              <a:t> steering dipoles with </a:t>
            </a:r>
            <a:r>
              <a:rPr lang="en-US" sz="2000" dirty="0" err="1" smtClean="0"/>
              <a:t>helicity</a:t>
            </a:r>
            <a:r>
              <a:rPr lang="en-US" sz="2000" dirty="0" smtClean="0"/>
              <a:t> size quads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Model E-field to maximize PC </a:t>
            </a:r>
            <a:r>
              <a:rPr lang="en-US" sz="2000" dirty="0" smtClean="0"/>
              <a:t>uniformity, buy a properly engineered </a:t>
            </a:r>
            <a:r>
              <a:rPr lang="en-US" sz="2000" dirty="0" err="1" smtClean="0"/>
              <a:t>pockel</a:t>
            </a:r>
            <a:r>
              <a:rPr lang="en-US" sz="2000" dirty="0" smtClean="0"/>
              <a:t> cell, one with the correct cell-diameter-to-laser-beam-diameter aspect ratio, with thoughtfully engineered electrodes to provide the most uniform electric field across laser beam profile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08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96"/>
            <a:ext cx="8229600" cy="914390"/>
          </a:xfrm>
        </p:spPr>
        <p:txBody>
          <a:bodyPr/>
          <a:lstStyle/>
          <a:p>
            <a:r>
              <a:rPr lang="en-US" sz="3600" dirty="0" smtClean="0"/>
              <a:t>MOLLER to </a:t>
            </a:r>
            <a:r>
              <a:rPr lang="en-US" sz="3600" dirty="0" smtClean="0"/>
              <a:t>do list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31562" y="1153706"/>
            <a:ext cx="77508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Upgrade the injector, 200kV gun, new ¼ </a:t>
            </a:r>
            <a:r>
              <a:rPr lang="en-US" sz="2400" dirty="0" err="1" smtClean="0"/>
              <a:t>cryomodule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 </a:t>
            </a:r>
            <a:r>
              <a:rPr lang="en-US" sz="2400" dirty="0" smtClean="0"/>
              <a:t>kHz </a:t>
            </a:r>
            <a:r>
              <a:rPr lang="en-US" sz="2400" dirty="0" err="1"/>
              <a:t>P</a:t>
            </a:r>
            <a:r>
              <a:rPr lang="en-US" sz="2400" dirty="0" err="1" smtClean="0"/>
              <a:t>ockels</a:t>
            </a:r>
            <a:r>
              <a:rPr lang="en-US" sz="2400" dirty="0" smtClean="0"/>
              <a:t> cell switch, stable voltage and minimum transition time between helicity </a:t>
            </a:r>
            <a:r>
              <a:rPr lang="en-US" sz="2400" dirty="0" smtClean="0"/>
              <a:t>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Improve </a:t>
            </a:r>
            <a:r>
              <a:rPr lang="en-US" sz="2400" dirty="0" smtClean="0"/>
              <a:t>2-Wien Spin Flipper </a:t>
            </a:r>
            <a:r>
              <a:rPr lang="en-US" sz="2400" dirty="0" smtClean="0"/>
              <a:t>optics, one that can accommodate feedback to keep transverse polarization minimized….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Consider liquid crystal modulator array to control polarization over laser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profile?</a:t>
            </a:r>
            <a:endParaRPr lang="en-US" sz="24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Helicity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correlated beam size monitor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en-US" sz="24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96"/>
            <a:ext cx="8229600" cy="1097268"/>
          </a:xfrm>
        </p:spPr>
        <p:txBody>
          <a:bodyPr/>
          <a:lstStyle/>
          <a:p>
            <a:r>
              <a:rPr lang="en-US" dirty="0" smtClean="0"/>
              <a:t>Parity Beam Kick Off Meeting</a:t>
            </a:r>
            <a:br>
              <a:rPr lang="en-US" dirty="0" smtClean="0"/>
            </a:br>
            <a:r>
              <a:rPr lang="en-US" sz="1200" dirty="0" smtClean="0"/>
              <a:t>partial notes from Kent and some of my edits, from our Dec 17 meeting at </a:t>
            </a:r>
            <a:r>
              <a:rPr lang="en-US" sz="1200" dirty="0" err="1" smtClean="0"/>
              <a:t>JLab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45" y="1325903"/>
            <a:ext cx="8229600" cy="5029145"/>
          </a:xfrm>
        </p:spPr>
        <p:txBody>
          <a:bodyPr/>
          <a:lstStyle/>
          <a:p>
            <a:r>
              <a:rPr lang="en-US" sz="1400" dirty="0" smtClean="0"/>
              <a:t>Propose to meet every </a:t>
            </a:r>
            <a:r>
              <a:rPr lang="en-US" sz="1400" dirty="0"/>
              <a:t>couple of </a:t>
            </a:r>
            <a:r>
              <a:rPr lang="en-US" sz="1400" dirty="0" smtClean="0"/>
              <a:t>months, to benefit </a:t>
            </a:r>
            <a:r>
              <a:rPr lang="en-US" sz="1400" dirty="0" err="1" smtClean="0"/>
              <a:t>PRex</a:t>
            </a:r>
            <a:r>
              <a:rPr lang="en-US" sz="1400" dirty="0" smtClean="0"/>
              <a:t> and MOLLER</a:t>
            </a:r>
          </a:p>
          <a:p>
            <a:pPr lvl="1"/>
            <a:r>
              <a:rPr lang="en-US" sz="1400" dirty="0" smtClean="0"/>
              <a:t>Arne, </a:t>
            </a:r>
            <a:r>
              <a:rPr lang="en-US" sz="1400" dirty="0"/>
              <a:t>Matt, Joe, Yves, Jay, Reza, Alicia, KK, Kent, Paul, Dave </a:t>
            </a:r>
            <a:r>
              <a:rPr lang="en-US" sz="1400" dirty="0" smtClean="0"/>
              <a:t>Armstrong, others welcome </a:t>
            </a:r>
          </a:p>
          <a:p>
            <a:r>
              <a:rPr lang="en-US" sz="1400" dirty="0" smtClean="0"/>
              <a:t>We </a:t>
            </a:r>
            <a:r>
              <a:rPr lang="en-US" sz="1400" dirty="0"/>
              <a:t>discussed the change in </a:t>
            </a:r>
            <a:r>
              <a:rPr lang="en-US" sz="1400" dirty="0" smtClean="0"/>
              <a:t>Moller proposal </a:t>
            </a:r>
            <a:r>
              <a:rPr lang="en-US" sz="1400" dirty="0"/>
              <a:t>to lower beam current and higher polarization: now 60uA / 90</a:t>
            </a:r>
            <a:r>
              <a:rPr lang="en-US" sz="1400" dirty="0" smtClean="0"/>
              <a:t>% </a:t>
            </a:r>
          </a:p>
          <a:p>
            <a:r>
              <a:rPr lang="en-US" sz="1400" dirty="0" smtClean="0"/>
              <a:t>Issues </a:t>
            </a:r>
            <a:r>
              <a:rPr lang="en-US" sz="1400" dirty="0"/>
              <a:t>raised regarding running at high energy </a:t>
            </a:r>
            <a:endParaRPr lang="en-US" sz="1400" dirty="0" smtClean="0"/>
          </a:p>
          <a:p>
            <a:pPr lvl="1"/>
            <a:r>
              <a:rPr lang="en-US" sz="1400" dirty="0" smtClean="0"/>
              <a:t>Depolarization </a:t>
            </a:r>
            <a:r>
              <a:rPr lang="en-US" sz="1400" dirty="0"/>
              <a:t>at higher passes? </a:t>
            </a:r>
            <a:endParaRPr lang="en-US" sz="1400" dirty="0" smtClean="0"/>
          </a:p>
          <a:p>
            <a:pPr lvl="1"/>
            <a:r>
              <a:rPr lang="en-US" sz="1400" dirty="0" smtClean="0"/>
              <a:t>Energy-stability </a:t>
            </a:r>
            <a:r>
              <a:rPr lang="en-US" sz="1400" dirty="0"/>
              <a:t>-&gt; precession to the Hall? How large an effect might this be? </a:t>
            </a:r>
            <a:endParaRPr lang="en-US" sz="1400" dirty="0" smtClean="0"/>
          </a:p>
          <a:p>
            <a:pPr lvl="1"/>
            <a:r>
              <a:rPr lang="en-US" sz="1400" dirty="0" smtClean="0"/>
              <a:t>synchrotron </a:t>
            </a:r>
            <a:r>
              <a:rPr lang="en-US" sz="1400" dirty="0"/>
              <a:t>radiation </a:t>
            </a:r>
            <a:r>
              <a:rPr lang="en-US" sz="1400" dirty="0" smtClean="0"/>
              <a:t>– added noise and beam width/clipping </a:t>
            </a:r>
            <a:r>
              <a:rPr lang="en-US" sz="1400" dirty="0"/>
              <a:t>might be spin-state dependent? </a:t>
            </a:r>
            <a:endParaRPr lang="en-US" sz="1400" dirty="0" smtClean="0"/>
          </a:p>
          <a:p>
            <a:pPr lvl="1"/>
            <a:r>
              <a:rPr lang="en-US" sz="1400" dirty="0" smtClean="0"/>
              <a:t>Feedback to minimize transverse polarization</a:t>
            </a:r>
          </a:p>
          <a:p>
            <a:r>
              <a:rPr lang="en-US" sz="1400" dirty="0" smtClean="0"/>
              <a:t>Issues </a:t>
            </a:r>
            <a:r>
              <a:rPr lang="en-US" sz="1400" dirty="0"/>
              <a:t>regarding injector </a:t>
            </a:r>
            <a:endParaRPr lang="en-US" sz="1400" dirty="0" smtClean="0"/>
          </a:p>
          <a:p>
            <a:pPr lvl="1"/>
            <a:r>
              <a:rPr lang="en-US" sz="1400" dirty="0"/>
              <a:t>2kHz </a:t>
            </a:r>
            <a:r>
              <a:rPr lang="en-US" sz="1400" dirty="0" smtClean="0"/>
              <a:t>flip </a:t>
            </a:r>
            <a:r>
              <a:rPr lang="en-US" sz="1400" dirty="0"/>
              <a:t>rates </a:t>
            </a:r>
            <a:r>
              <a:rPr lang="en-US" sz="1400" dirty="0" smtClean="0"/>
              <a:t>not </a:t>
            </a:r>
            <a:r>
              <a:rPr lang="en-US" sz="1400" dirty="0"/>
              <a:t>yet </a:t>
            </a:r>
            <a:r>
              <a:rPr lang="en-US" sz="1400" dirty="0" smtClean="0"/>
              <a:t>demonstrated</a:t>
            </a:r>
          </a:p>
          <a:p>
            <a:pPr lvl="1"/>
            <a:r>
              <a:rPr lang="en-US" sz="1400" dirty="0" smtClean="0"/>
              <a:t>4-hall </a:t>
            </a:r>
            <a:r>
              <a:rPr lang="en-US" sz="1400" dirty="0"/>
              <a:t>operation </a:t>
            </a:r>
            <a:r>
              <a:rPr lang="en-US" sz="1400" dirty="0" smtClean="0"/>
              <a:t>and/or </a:t>
            </a:r>
            <a:r>
              <a:rPr lang="en-US" sz="1400" dirty="0"/>
              <a:t>multiple A/B/C 5th </a:t>
            </a:r>
            <a:r>
              <a:rPr lang="en-US" sz="1400" dirty="0" smtClean="0"/>
              <a:t>pass requires 249.5 MHz bunch rep rate, and 2x </a:t>
            </a:r>
            <a:r>
              <a:rPr lang="en-US" sz="1400" dirty="0"/>
              <a:t>charge density. </a:t>
            </a:r>
            <a:r>
              <a:rPr lang="en-US" sz="1400" dirty="0" smtClean="0"/>
              <a:t> Approaches </a:t>
            </a:r>
            <a:r>
              <a:rPr lang="en-US" sz="1400" dirty="0" err="1"/>
              <a:t>Qweak</a:t>
            </a:r>
            <a:r>
              <a:rPr lang="en-US" sz="1400" dirty="0"/>
              <a:t> levels </a:t>
            </a:r>
            <a:r>
              <a:rPr lang="en-US" sz="1400" dirty="0" smtClean="0"/>
              <a:t>at injector </a:t>
            </a:r>
          </a:p>
          <a:p>
            <a:pPr lvl="1"/>
            <a:r>
              <a:rPr lang="en-US" sz="1400" dirty="0" smtClean="0"/>
              <a:t>New injector expected </a:t>
            </a:r>
            <a:r>
              <a:rPr lang="en-US" sz="1400" dirty="0"/>
              <a:t>by 2019: 200 </a:t>
            </a:r>
            <a:r>
              <a:rPr lang="en-US" sz="1400" dirty="0" err="1"/>
              <a:t>keV</a:t>
            </a:r>
            <a:r>
              <a:rPr lang="en-US" sz="1400" dirty="0"/>
              <a:t> Gun, new 1/4 </a:t>
            </a:r>
            <a:r>
              <a:rPr lang="en-US" sz="1400" dirty="0" err="1" smtClean="0"/>
              <a:t>Cryo</a:t>
            </a:r>
            <a:r>
              <a:rPr lang="en-US" sz="1400" dirty="0" smtClean="0"/>
              <a:t>, new </a:t>
            </a:r>
            <a:r>
              <a:rPr lang="en-US" sz="1400" dirty="0" err="1" smtClean="0"/>
              <a:t>Wiens</a:t>
            </a:r>
            <a:r>
              <a:rPr lang="en-US" sz="1400" dirty="0" smtClean="0"/>
              <a:t> and </a:t>
            </a:r>
            <a:r>
              <a:rPr lang="en-US" sz="1400" dirty="0"/>
              <a:t>different </a:t>
            </a:r>
            <a:r>
              <a:rPr lang="en-US" sz="1400" dirty="0" smtClean="0"/>
              <a:t>configuration, expect the </a:t>
            </a:r>
            <a:r>
              <a:rPr lang="en-US" sz="1400" dirty="0" err="1" smtClean="0"/>
              <a:t>prebuncher</a:t>
            </a:r>
            <a:r>
              <a:rPr lang="en-US" sz="1400" dirty="0" smtClean="0"/>
              <a:t> to be superfluous </a:t>
            </a:r>
          </a:p>
          <a:p>
            <a:pPr lvl="1"/>
            <a:r>
              <a:rPr lang="en-US" sz="1400" dirty="0" smtClean="0"/>
              <a:t>More </a:t>
            </a:r>
            <a:r>
              <a:rPr lang="en-US" sz="1400" dirty="0"/>
              <a:t>complete tests to learn limitations of present </a:t>
            </a:r>
            <a:r>
              <a:rPr lang="en-US" sz="1400" dirty="0" smtClean="0"/>
              <a:t>2-wien </a:t>
            </a:r>
            <a:r>
              <a:rPr lang="en-US" sz="1400" dirty="0"/>
              <a:t>system will be </a:t>
            </a:r>
            <a:r>
              <a:rPr lang="en-US" sz="1400" dirty="0" smtClean="0"/>
              <a:t>performed soon</a:t>
            </a:r>
          </a:p>
          <a:p>
            <a:pPr lvl="1"/>
            <a:r>
              <a:rPr lang="en-US" sz="1400" dirty="0" smtClean="0"/>
              <a:t>Matching </a:t>
            </a:r>
            <a:r>
              <a:rPr lang="en-US" sz="1400" dirty="0"/>
              <a:t>and </a:t>
            </a:r>
            <a:r>
              <a:rPr lang="en-US" sz="1400" dirty="0" smtClean="0"/>
              <a:t>optics: "phase </a:t>
            </a:r>
            <a:r>
              <a:rPr lang="en-US" sz="1400" dirty="0"/>
              <a:t>trombone" is setup in Hall A line for 12 GeV (might also be possible for PREX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smtClean="0"/>
              <a:t>Polarization and Polarimetry issues: </a:t>
            </a:r>
            <a:r>
              <a:rPr lang="en-US" sz="1400" dirty="0"/>
              <a:t>Spin dance? </a:t>
            </a:r>
            <a:r>
              <a:rPr lang="en-US" sz="1400" dirty="0" smtClean="0"/>
              <a:t>Feedback on Horizontal Wien? Complete remote control of </a:t>
            </a:r>
            <a:r>
              <a:rPr lang="en-US" sz="1400" dirty="0" err="1" smtClean="0"/>
              <a:t>pockel</a:t>
            </a:r>
            <a:r>
              <a:rPr lang="en-US" sz="1400" dirty="0" smtClean="0"/>
              <a:t> cell alignment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26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6179"/>
          <a:stretch/>
        </p:blipFill>
        <p:spPr bwMode="auto">
          <a:xfrm>
            <a:off x="1828830" y="2005875"/>
            <a:ext cx="5489136" cy="37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148" y="960147"/>
            <a:ext cx="838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Higher Voltage = Better Transmission = Better Beam Quality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(and maybe longer lifetime)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5648" y="137196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130 kV Inverted Gun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77651" y="5989292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Prebuncher</a:t>
            </a:r>
            <a:r>
              <a:rPr lang="en-US" dirty="0" smtClean="0"/>
              <a:t> operating at modest power takes care of the 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pic>
        <p:nvPicPr>
          <p:cNvPr id="3" name="Picture 2" descr="C:\Users\jhenry\Desktop\print_screen\ScreenShot728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19" y="3154683"/>
            <a:ext cx="3967685" cy="19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ultiply 3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Multiply 4"/>
          <p:cNvSpPr/>
          <p:nvPr/>
        </p:nvSpPr>
        <p:spPr bwMode="auto">
          <a:xfrm>
            <a:off x="6309341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ircular Arrow 5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357" y="2606049"/>
            <a:ext cx="41358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Replace 130kV gun with 200kV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Replace ¼ CM with an improved ¼ CM having an SRF capture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</a:t>
            </a:r>
            <a:r>
              <a:rPr lang="en-US" sz="2400" dirty="0" err="1" smtClean="0"/>
              <a:t>prebuncher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Improve the two-Wien spin flipper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More attention paid to </a:t>
            </a:r>
            <a:r>
              <a:rPr lang="en-US" sz="2400" dirty="0" err="1" smtClean="0"/>
              <a:t>beamline</a:t>
            </a:r>
            <a:r>
              <a:rPr lang="en-US" sz="2400" dirty="0" smtClean="0"/>
              <a:t> vacuum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002" y="149569"/>
            <a:ext cx="8677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MOLLER Injector:  200kV gun + New ¼ CM with SRF capture section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3649" y="5094240"/>
            <a:ext cx="4444999" cy="1477328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Our new “1/4 </a:t>
            </a:r>
            <a:r>
              <a:rPr lang="en-US" dirty="0" err="1" smtClean="0"/>
              <a:t>cryomodule</a:t>
            </a:r>
            <a:r>
              <a:rPr lang="en-US" dirty="0" smtClean="0"/>
              <a:t>”:</a:t>
            </a:r>
          </a:p>
          <a:p>
            <a:pPr algn="ctr"/>
            <a:r>
              <a:rPr lang="en-US" dirty="0" smtClean="0"/>
              <a:t>2 cell capture section + 7 cell cavity,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hould provide 10 MeV beam and introduce no x/y coupling, allow better matching, more adiabatic damping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2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17" idx="2"/>
          </p:cNvCxnSpPr>
          <p:nvPr/>
        </p:nvCxnSpPr>
        <p:spPr bwMode="auto">
          <a:xfrm flipH="1">
            <a:off x="2536345" y="1610524"/>
            <a:ext cx="1251622" cy="1049548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655" y="13159"/>
            <a:ext cx="7286867" cy="808806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Electron Spin </a:t>
            </a:r>
            <a:r>
              <a:rPr lang="en-US" sz="3600" dirty="0" smtClean="0">
                <a:solidFill>
                  <a:schemeClr val="bg1"/>
                </a:solidFill>
              </a:rPr>
              <a:t>Manipulation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 bwMode="auto">
          <a:xfrm flipH="1">
            <a:off x="4572002" y="2296411"/>
            <a:ext cx="966042" cy="1132589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2"/>
          </p:cNvCxnSpPr>
          <p:nvPr/>
        </p:nvCxnSpPr>
        <p:spPr bwMode="auto">
          <a:xfrm flipH="1">
            <a:off x="5694745" y="3036060"/>
            <a:ext cx="1292018" cy="887761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4664896" y="1746016"/>
            <a:ext cx="1746296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Two Solenoids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2536343" y="1060129"/>
            <a:ext cx="2503248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Horizontal Wien Filter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879008" y="2485665"/>
            <a:ext cx="2215510" cy="5503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Vertical Wien Filter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928" y="4343390"/>
            <a:ext cx="3605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arder to flip spin than we imagined, more “things” change than just spin direction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Beam orbit downstream of </a:t>
            </a:r>
            <a:r>
              <a:rPr lang="en-US" dirty="0" err="1" smtClean="0">
                <a:solidFill>
                  <a:schemeClr val="bg1"/>
                </a:solidFill>
              </a:rPr>
              <a:t>HWien</a:t>
            </a:r>
            <a:r>
              <a:rPr lang="en-US" dirty="0" smtClean="0">
                <a:solidFill>
                  <a:schemeClr val="bg1"/>
                </a:solidFill>
              </a:rPr>
              <a:t> sensitive to laser/</a:t>
            </a:r>
            <a:r>
              <a:rPr lang="en-US" dirty="0" err="1" smtClean="0">
                <a:solidFill>
                  <a:schemeClr val="bg1"/>
                </a:solidFill>
              </a:rPr>
              <a:t>prebuncher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mis</a:t>
            </a:r>
            <a:r>
              <a:rPr lang="en-US" dirty="0" smtClean="0">
                <a:solidFill>
                  <a:schemeClr val="bg1"/>
                </a:solidFill>
              </a:rPr>
              <a:t>-)phasing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Don’t know what to do about this….</a:t>
            </a:r>
          </a:p>
        </p:txBody>
      </p:sp>
    </p:spTree>
    <p:extLst>
      <p:ext uri="{BB962C8B-B14F-4D97-AF65-F5344CB8AC3E}">
        <p14:creationId xmlns:p14="http://schemas.microsoft.com/office/powerpoint/2010/main" val="35124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80460"/>
            <a:ext cx="8991599" cy="30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2209799" y="3168657"/>
            <a:ext cx="533400" cy="15240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7924799" y="3066235"/>
            <a:ext cx="381000" cy="304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409405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05799" y="4209235"/>
            <a:ext cx="381000" cy="3048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409405" y="42846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858793" y="3217841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6860381" y="4360841"/>
            <a:ext cx="457200" cy="158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16200000">
            <a:off x="7422375" y="1681895"/>
            <a:ext cx="228600" cy="533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16200000">
            <a:off x="4743675" y="1593282"/>
            <a:ext cx="228600" cy="1295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70160" y="1212282"/>
            <a:ext cx="2623809" cy="830997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“Spin Reversal”</a:t>
            </a:r>
          </a:p>
          <a:p>
            <a:pPr algn="ctr"/>
            <a:r>
              <a:rPr lang="en-US" sz="1600" dirty="0" smtClean="0"/>
              <a:t>Vertical Wien = 90 deg</a:t>
            </a:r>
          </a:p>
          <a:p>
            <a:pPr algn="ctr"/>
            <a:r>
              <a:rPr lang="en-US" sz="1600" dirty="0" smtClean="0"/>
              <a:t>Two Solenoids = ±90 deg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082300" y="1212282"/>
            <a:ext cx="2985498" cy="58477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“Longitudinal Polarization”</a:t>
            </a:r>
          </a:p>
          <a:p>
            <a:pPr algn="ctr"/>
            <a:r>
              <a:rPr lang="en-US" sz="1600" dirty="0" smtClean="0"/>
              <a:t>Horizontal Wien = {-90…+90}</a:t>
            </a:r>
          </a:p>
        </p:txBody>
      </p:sp>
      <p:grpSp>
        <p:nvGrpSpPr>
          <p:cNvPr id="16" name="Group 32"/>
          <p:cNvGrpSpPr/>
          <p:nvPr/>
        </p:nvGrpSpPr>
        <p:grpSpPr>
          <a:xfrm>
            <a:off x="4876799" y="3321057"/>
            <a:ext cx="228600" cy="228600"/>
            <a:chOff x="4495800" y="914400"/>
            <a:chExt cx="228600" cy="228600"/>
          </a:xfrm>
          <a:solidFill>
            <a:schemeClr val="bg2"/>
          </a:solidFill>
        </p:grpSpPr>
        <p:sp>
          <p:nvSpPr>
            <p:cNvPr id="17" name="Oval 16"/>
            <p:cNvSpPr/>
            <p:nvPr/>
          </p:nvSpPr>
          <p:spPr>
            <a:xfrm>
              <a:off x="4495800" y="914400"/>
              <a:ext cx="228600" cy="2286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990600"/>
              <a:ext cx="76200" cy="76200"/>
            </a:xfrm>
            <a:prstGeom prst="ellipse">
              <a:avLst/>
            </a:prstGeom>
            <a:grp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101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181599" y="3599635"/>
            <a:ext cx="152400" cy="3048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4957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467599" y="3675835"/>
            <a:ext cx="381000" cy="152400"/>
          </a:xfrm>
          <a:prstGeom prst="rect">
            <a:avLst/>
          </a:prstGeom>
          <a:solidFill>
            <a:srgbClr val="7030A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57599" y="3473457"/>
            <a:ext cx="609600" cy="1588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55"/>
          <p:cNvGrpSpPr/>
          <p:nvPr/>
        </p:nvGrpSpPr>
        <p:grpSpPr>
          <a:xfrm>
            <a:off x="169223" y="1212282"/>
            <a:ext cx="2743200" cy="990600"/>
            <a:chOff x="990600" y="5334000"/>
            <a:chExt cx="2743200" cy="99060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219200" y="5791200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19200" y="617061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904999" y="5650468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LEFT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90600" y="5334000"/>
              <a:ext cx="2743200" cy="990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5000" y="59552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RIGHT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9200" y="5474732"/>
              <a:ext cx="381000" cy="1588"/>
            </a:xfrm>
            <a:prstGeom prst="straightConnector1">
              <a:avLst/>
            </a:prstGeom>
            <a:noFill/>
            <a:ln w="508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904999" y="5334000"/>
              <a:ext cx="1557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From Gun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029" y="137196"/>
            <a:ext cx="7204270" cy="808806"/>
          </a:xfrm>
        </p:spPr>
        <p:txBody>
          <a:bodyPr/>
          <a:lstStyle/>
          <a:p>
            <a:r>
              <a:rPr lang="en-US" sz="4000" dirty="0" smtClean="0"/>
              <a:t>Electron Spin Reversal for PV</a:t>
            </a:r>
            <a:endParaRPr lang="en-US" sz="4000" dirty="0"/>
          </a:p>
        </p:txBody>
      </p:sp>
      <p:sp>
        <p:nvSpPr>
          <p:cNvPr id="32" name="Rectangle 93"/>
          <p:cNvSpPr>
            <a:spLocks noChangeArrowheads="1"/>
          </p:cNvSpPr>
          <p:nvPr/>
        </p:nvSpPr>
        <p:spPr bwMode="auto">
          <a:xfrm>
            <a:off x="555896" y="5389376"/>
            <a:ext cx="8098476" cy="121262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 smtClean="0">
                <a:latin typeface="Arial" charset="0"/>
              </a:rPr>
              <a:t>Pondering a new </a:t>
            </a:r>
            <a:r>
              <a:rPr lang="en-US" sz="2400" dirty="0" err="1" smtClean="0">
                <a:latin typeface="Arial" charset="0"/>
              </a:rPr>
              <a:t>beamline</a:t>
            </a:r>
            <a:r>
              <a:rPr lang="en-US" sz="2400" dirty="0" smtClean="0">
                <a:latin typeface="Arial" charset="0"/>
              </a:rPr>
              <a:t>, but will it behave differently?  Reluctant to move </a:t>
            </a:r>
            <a:r>
              <a:rPr lang="en-US" sz="2400" dirty="0" err="1" smtClean="0">
                <a:latin typeface="Arial" charset="0"/>
              </a:rPr>
              <a:t>prebuncher</a:t>
            </a:r>
            <a:r>
              <a:rPr lang="en-US" sz="2400" dirty="0" smtClean="0">
                <a:latin typeface="Arial" charset="0"/>
              </a:rPr>
              <a:t> for </a:t>
            </a:r>
            <a:r>
              <a:rPr lang="en-US" sz="2400" dirty="0" err="1" smtClean="0">
                <a:latin typeface="Arial" charset="0"/>
              </a:rPr>
              <a:t>Prex</a:t>
            </a:r>
            <a:r>
              <a:rPr lang="en-US" sz="2400" dirty="0" smtClean="0">
                <a:latin typeface="Arial" charset="0"/>
              </a:rPr>
              <a:t>.  Would rather wait until we upgrade injector, and simply remove it. 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27" y="137196"/>
            <a:ext cx="8229600" cy="1143000"/>
          </a:xfrm>
        </p:spPr>
        <p:txBody>
          <a:bodyPr/>
          <a:lstStyle/>
          <a:p>
            <a:r>
              <a:rPr lang="en-US" dirty="0" smtClean="0"/>
              <a:t>Two Wien Improvements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772" y="1234464"/>
            <a:ext cx="7863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Do a better job characterizing optics, and compensate asymmetric focusing using quads, to achieve “perfect” spin flip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Mis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-matched E and B fields create mini-chicane, with e-beam displaced from zero potential, which introduces a time delay…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0123" y="3450679"/>
            <a:ext cx="7772315" cy="2748262"/>
            <a:chOff x="457245" y="3638666"/>
            <a:chExt cx="7772315" cy="274826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6" t="43322" r="8776" b="3893"/>
            <a:stretch/>
          </p:blipFill>
          <p:spPr bwMode="auto">
            <a:xfrm>
              <a:off x="457245" y="3894116"/>
              <a:ext cx="4484451" cy="223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634" y="3638666"/>
              <a:ext cx="3108926" cy="274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98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1959" y="623279"/>
            <a:ext cx="8192326" cy="6097527"/>
            <a:chOff x="146834" y="99052"/>
            <a:chExt cx="8795216" cy="662175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341370" y="960147"/>
              <a:ext cx="40233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5400000">
              <a:off x="3763264" y="3561569"/>
              <a:ext cx="52028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 flipH="1" flipV="1">
              <a:off x="4353026" y="2688312"/>
              <a:ext cx="5486343" cy="14630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186058909"/>
                </p:ext>
              </p:extLst>
            </p:nvPr>
          </p:nvGraphicFramePr>
          <p:xfrm>
            <a:off x="695468" y="502952"/>
            <a:ext cx="1645902" cy="914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3804394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94081" y="228635"/>
              <a:ext cx="1076072" cy="30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Attenuator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50296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1589" y="1234464"/>
              <a:ext cx="1523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    PC          WP  LP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 flipH="1" flipV="1">
              <a:off x="6181808" y="777269"/>
              <a:ext cx="365756" cy="365756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16200000">
              <a:off x="6227528" y="1463061"/>
              <a:ext cx="274317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39003" y="1600220"/>
              <a:ext cx="679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Shutter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5400000" flipH="1" flipV="1">
              <a:off x="6776162" y="1371622"/>
              <a:ext cx="1828781" cy="4571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54936" y="99052"/>
              <a:ext cx="1268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Rotatable GaAs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Photocathode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399987" y="4567399"/>
              <a:ext cx="412393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 rot="16200000">
              <a:off x="7398362" y="3932300"/>
              <a:ext cx="9602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20694" y="4067187"/>
              <a:ext cx="1064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V-Wien Filter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56125" y="2697488"/>
              <a:ext cx="735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Vacuum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Window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44832" y="2231115"/>
              <a:ext cx="891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15° Dipole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090369" y="6126451"/>
              <a:ext cx="548635" cy="93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900000">
              <a:off x="6905531" y="3213848"/>
              <a:ext cx="457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53393" y="594391"/>
              <a:ext cx="640073" cy="182878"/>
            </a:xfrm>
            <a:prstGeom prst="line">
              <a:avLst/>
            </a:prstGeom>
            <a:ln w="762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518176" y="6027174"/>
              <a:ext cx="5854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PZT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Mirror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900000">
              <a:off x="6539775" y="5764963"/>
              <a:ext cx="45719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675138" y="5888675"/>
              <a:ext cx="587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IHWP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900000">
              <a:off x="6722653" y="3936183"/>
              <a:ext cx="45719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64686" y="3602700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RHWP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 rot="900000">
              <a:off x="6602056" y="4544801"/>
              <a:ext cx="274317" cy="45719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33460" y="4974285"/>
              <a:ext cx="958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Pockels 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Cell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900000">
              <a:off x="6541538" y="5661664"/>
              <a:ext cx="36575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975614" y="6629365"/>
              <a:ext cx="54863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718784" y="2148854"/>
              <a:ext cx="182878" cy="27431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58857" y="4800585"/>
              <a:ext cx="182878" cy="2743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53122" y="2788927"/>
              <a:ext cx="1071126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Delayed 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 Fiber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3101" y="5074902"/>
              <a:ext cx="909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HV Supply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(0 – 4 kV)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01662" y="2240293"/>
              <a:ext cx="909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HV Supply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(0 – 90 V)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 flipH="1" flipV="1">
              <a:off x="6051187" y="4382572"/>
              <a:ext cx="0" cy="1018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>
            <a:xfrm>
              <a:off x="1518418" y="5623536"/>
              <a:ext cx="1097270" cy="100582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c 40"/>
            <p:cNvSpPr/>
            <p:nvPr/>
          </p:nvSpPr>
          <p:spPr>
            <a:xfrm>
              <a:off x="1792736" y="5166341"/>
              <a:ext cx="365756" cy="822952"/>
            </a:xfrm>
            <a:prstGeom prst="arc">
              <a:avLst>
                <a:gd name="adj1" fmla="val 16739944"/>
                <a:gd name="adj2" fmla="val 8449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21151" y="3611878"/>
              <a:ext cx="1828779" cy="18287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70141" y="598929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CEBAF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834" y="3429000"/>
              <a:ext cx="7168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Hall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2615686" y="2606049"/>
              <a:ext cx="4" cy="59212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432015" y="3250594"/>
              <a:ext cx="1" cy="109359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524248" y="3198167"/>
              <a:ext cx="714811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T-Settle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890004" y="2331732"/>
              <a:ext cx="1828780" cy="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endCxn id="35" idx="0"/>
            </p:cNvCxnSpPr>
            <p:nvPr/>
          </p:nvCxnSpPr>
          <p:spPr>
            <a:xfrm rot="16200000" flipH="1">
              <a:off x="3667238" y="3017526"/>
              <a:ext cx="2468851" cy="1097266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255760" y="4617707"/>
              <a:ext cx="188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Charge Feedback (PITA)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61954" y="6080731"/>
              <a:ext cx="74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Electron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Beam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64321" y="2010354"/>
              <a:ext cx="1071127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 Fiber</a:t>
              </a:r>
            </a:p>
          </p:txBody>
        </p:sp>
        <p:cxnSp>
          <p:nvCxnSpPr>
            <p:cNvPr id="53" name="Elbow Connector 52"/>
            <p:cNvCxnSpPr>
              <a:stCxn id="79" idx="0"/>
              <a:endCxn id="35" idx="1"/>
            </p:cNvCxnSpPr>
            <p:nvPr/>
          </p:nvCxnSpPr>
          <p:spPr>
            <a:xfrm>
              <a:off x="2798565" y="4571993"/>
              <a:ext cx="2560292" cy="365751"/>
            </a:xfrm>
            <a:prstGeom prst="bentConnector3">
              <a:avLst>
                <a:gd name="adj1" fmla="val 17033"/>
              </a:avLst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>
              <a:endCxn id="34" idx="2"/>
            </p:cNvCxnSpPr>
            <p:nvPr/>
          </p:nvCxnSpPr>
          <p:spPr>
            <a:xfrm rot="5400000" flipH="1" flipV="1">
              <a:off x="2981443" y="2697489"/>
              <a:ext cx="2103097" cy="1554463"/>
            </a:xfrm>
            <a:prstGeom prst="bentConnector3">
              <a:avLst>
                <a:gd name="adj1" fmla="val 30490"/>
              </a:avLst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255760" y="3977634"/>
              <a:ext cx="16946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Charge Feedback (IA)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255760" y="685831"/>
              <a:ext cx="182878" cy="5486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72882" y="1234464"/>
              <a:ext cx="10864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LP  HWP  LP</a:t>
              </a: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4535906" y="822960"/>
              <a:ext cx="548634" cy="27431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5400000">
              <a:off x="5267418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21516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072882" y="868708"/>
              <a:ext cx="548634" cy="1828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8" idx="2"/>
            </p:cNvCxnSpPr>
            <p:nvPr/>
          </p:nvCxnSpPr>
          <p:spPr>
            <a:xfrm rot="16200000" flipH="1">
              <a:off x="4295868" y="1611631"/>
              <a:ext cx="102871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901662" y="228635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IA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16200000" flipH="1">
              <a:off x="3353840" y="953506"/>
              <a:ext cx="545952" cy="10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4993101" y="960148"/>
              <a:ext cx="548636" cy="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6" name="Left Brace 65"/>
            <p:cNvSpPr/>
            <p:nvPr/>
          </p:nvSpPr>
          <p:spPr>
            <a:xfrm rot="5400000">
              <a:off x="3543797" y="123476"/>
              <a:ext cx="155448" cy="9144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Left Brace 66"/>
            <p:cNvSpPr>
              <a:spLocks noChangeAspect="1"/>
            </p:cNvSpPr>
            <p:nvPr/>
          </p:nvSpPr>
          <p:spPr>
            <a:xfrm rot="5400000">
              <a:off x="5029224" y="9633"/>
              <a:ext cx="202083" cy="118872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7279076" y="2057415"/>
              <a:ext cx="365756" cy="73151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/>
            <p:cNvCxnSpPr>
              <a:stCxn id="41" idx="0"/>
              <a:endCxn id="42" idx="1"/>
            </p:cNvCxnSpPr>
            <p:nvPr/>
          </p:nvCxnSpPr>
          <p:spPr>
            <a:xfrm rot="10800000">
              <a:off x="688970" y="3879697"/>
              <a:ext cx="1348028" cy="1310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1518419" y="4709146"/>
              <a:ext cx="274317" cy="2743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21151" y="4343390"/>
              <a:ext cx="611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Target</a:t>
              </a:r>
            </a:p>
          </p:txBody>
        </p:sp>
        <p:sp>
          <p:nvSpPr>
            <p:cNvPr id="72" name="Can 71"/>
            <p:cNvSpPr/>
            <p:nvPr/>
          </p:nvSpPr>
          <p:spPr>
            <a:xfrm rot="18900000">
              <a:off x="872360" y="4049365"/>
              <a:ext cx="365756" cy="393201"/>
            </a:xfrm>
            <a:prstGeom prst="can">
              <a:avLst>
                <a:gd name="adj" fmla="val 2811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86907" y="4617707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BCM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1224" y="4892024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BPMs</a:t>
              </a:r>
            </a:p>
          </p:txBody>
        </p:sp>
        <p:sp>
          <p:nvSpPr>
            <p:cNvPr id="75" name="Isosceles Triangle 74"/>
            <p:cNvSpPr/>
            <p:nvPr/>
          </p:nvSpPr>
          <p:spPr>
            <a:xfrm>
              <a:off x="3072882" y="6355048"/>
              <a:ext cx="365756" cy="36575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Isosceles Triangle 75"/>
            <p:cNvSpPr/>
            <p:nvPr/>
          </p:nvSpPr>
          <p:spPr>
            <a:xfrm flipV="1">
              <a:off x="2890004" y="6355048"/>
              <a:ext cx="365756" cy="36575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347199" y="5989292"/>
              <a:ext cx="1309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5 MeV 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Helicity Magnets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1244102" y="4434829"/>
              <a:ext cx="274317" cy="27431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Hexagon 78"/>
            <p:cNvSpPr/>
            <p:nvPr/>
          </p:nvSpPr>
          <p:spPr>
            <a:xfrm>
              <a:off x="2249931" y="4343390"/>
              <a:ext cx="548634" cy="457205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54740" y="4341149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Parity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DAQ</a:t>
              </a:r>
            </a:p>
          </p:txBody>
        </p:sp>
        <p:cxnSp>
          <p:nvCxnSpPr>
            <p:cNvPr id="81" name="Elbow Connector 80"/>
            <p:cNvCxnSpPr/>
            <p:nvPr/>
          </p:nvCxnSpPr>
          <p:spPr>
            <a:xfrm rot="5400000">
              <a:off x="1244896" y="4434035"/>
              <a:ext cx="3840438" cy="158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3164321" y="2606049"/>
              <a:ext cx="806631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nHelicity </a:t>
              </a:r>
            </a:p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  <p:cxnSp>
          <p:nvCxnSpPr>
            <p:cNvPr id="83" name="Straight Connector 82"/>
            <p:cNvCxnSpPr>
              <a:endCxn id="79" idx="3"/>
            </p:cNvCxnSpPr>
            <p:nvPr/>
          </p:nvCxnSpPr>
          <p:spPr>
            <a:xfrm flipV="1">
              <a:off x="1792736" y="4571993"/>
              <a:ext cx="457195" cy="2285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endCxn id="79" idx="3"/>
            </p:cNvCxnSpPr>
            <p:nvPr/>
          </p:nvCxnSpPr>
          <p:spPr>
            <a:xfrm>
              <a:off x="1518419" y="4571982"/>
              <a:ext cx="731512" cy="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890004" y="2514610"/>
              <a:ext cx="274317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lbow Connector 180"/>
            <p:cNvCxnSpPr/>
            <p:nvPr/>
          </p:nvCxnSpPr>
          <p:spPr>
            <a:xfrm>
              <a:off x="2981443" y="4572000"/>
              <a:ext cx="18943" cy="1781711"/>
            </a:xfrm>
            <a:prstGeom prst="straightConnector1">
              <a:avLst/>
            </a:prstGeom>
            <a:ln>
              <a:solidFill>
                <a:srgbClr val="00B05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180132" y="4892024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Position</a:t>
              </a:r>
            </a:p>
            <a:p>
              <a:pPr algn="ctr"/>
              <a:r>
                <a:rPr lang="en-US" sz="12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Feedback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975614" y="2148854"/>
              <a:ext cx="916243" cy="461665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</a:rPr>
                <a:t>Helicity Generator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rot="16200000">
              <a:off x="7413939" y="4485525"/>
              <a:ext cx="9602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736271" y="4615024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H-Wien Filter</a:t>
              </a:r>
            </a:p>
          </p:txBody>
        </p:sp>
        <p:sp>
          <p:nvSpPr>
            <p:cNvPr id="92" name="Rectangle 91"/>
            <p:cNvSpPr/>
            <p:nvPr/>
          </p:nvSpPr>
          <p:spPr>
            <a:xfrm rot="16200000">
              <a:off x="7423517" y="4169603"/>
              <a:ext cx="4571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/>
            <p:cNvSpPr/>
            <p:nvPr/>
          </p:nvSpPr>
          <p:spPr>
            <a:xfrm rot="16200000">
              <a:off x="7423517" y="4274805"/>
              <a:ext cx="45719" cy="548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736271" y="4328280"/>
              <a:ext cx="1205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Spin Solenoids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>
              <a:off x="2432014" y="2612357"/>
              <a:ext cx="0" cy="17657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>
              <a:off x="2615690" y="3659832"/>
              <a:ext cx="4" cy="668448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3738" y="0"/>
            <a:ext cx="5897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All of the same knobs exist today….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17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842963"/>
            <a:ext cx="7894637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765" y="158776"/>
            <a:ext cx="884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Stewart Platform: complete RC of PC alignment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506867" y="1234464"/>
            <a:ext cx="2011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LINUX-based software/freeware from hobbyists who build flight simulators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0373" y="6078943"/>
            <a:ext cx="256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X, Y, pitch, roll and yaw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7417</TotalTime>
  <Words>1584</Words>
  <Application>Microsoft Office PowerPoint</Application>
  <PresentationFormat>On-screen Show (4:3)</PresentationFormat>
  <Paragraphs>369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PowerPoint Presentation</vt:lpstr>
      <vt:lpstr>Always Tweaking the Design</vt:lpstr>
      <vt:lpstr>PowerPoint Presentation</vt:lpstr>
      <vt:lpstr>PowerPoint Presentation</vt:lpstr>
      <vt:lpstr>4p Electron Spin Manipulation</vt:lpstr>
      <vt:lpstr>Electron Spin Reversal for PV</vt:lpstr>
      <vt:lpstr>Two Wien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Accurate Mott Polarimetry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350kV Inverted Gun</vt:lpstr>
      <vt:lpstr>PRex To–Do List </vt:lpstr>
      <vt:lpstr>MOLLER to do list</vt:lpstr>
      <vt:lpstr>Parity Beam Kick Off Meeting partial notes from Kent and some of my edits, from our Dec 17 meeting at JLab 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Jefferson Lab</dc:creator>
  <cp:lastModifiedBy>Mathew Poelker</cp:lastModifiedBy>
  <cp:revision>255</cp:revision>
  <dcterms:created xsi:type="dcterms:W3CDTF">2010-11-15T19:55:20Z</dcterms:created>
  <dcterms:modified xsi:type="dcterms:W3CDTF">2015-01-23T14:08:55Z</dcterms:modified>
</cp:coreProperties>
</file>