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306" r:id="rId2"/>
    <p:sldId id="353" r:id="rId3"/>
    <p:sldId id="381" r:id="rId4"/>
    <p:sldId id="347" r:id="rId5"/>
    <p:sldId id="326" r:id="rId6"/>
    <p:sldId id="336" r:id="rId7"/>
    <p:sldId id="396" r:id="rId8"/>
    <p:sldId id="340" r:id="rId9"/>
    <p:sldId id="386" r:id="rId10"/>
    <p:sldId id="417" r:id="rId11"/>
    <p:sldId id="418" r:id="rId12"/>
    <p:sldId id="423" r:id="rId13"/>
    <p:sldId id="419" r:id="rId14"/>
    <p:sldId id="420" r:id="rId15"/>
    <p:sldId id="421" r:id="rId16"/>
    <p:sldId id="422" r:id="rId17"/>
    <p:sldId id="352" r:id="rId18"/>
    <p:sldId id="397" r:id="rId19"/>
    <p:sldId id="369" r:id="rId20"/>
    <p:sldId id="384" r:id="rId21"/>
    <p:sldId id="398" r:id="rId22"/>
    <p:sldId id="371" r:id="rId23"/>
    <p:sldId id="378" r:id="rId24"/>
    <p:sldId id="389" r:id="rId25"/>
    <p:sldId id="391" r:id="rId26"/>
    <p:sldId id="376" r:id="rId27"/>
    <p:sldId id="400" r:id="rId28"/>
    <p:sldId id="399" r:id="rId29"/>
    <p:sldId id="341" r:id="rId30"/>
    <p:sldId id="406" r:id="rId31"/>
    <p:sldId id="407" r:id="rId32"/>
    <p:sldId id="408" r:id="rId33"/>
    <p:sldId id="409" r:id="rId34"/>
    <p:sldId id="410" r:id="rId35"/>
    <p:sldId id="416" r:id="rId36"/>
    <p:sldId id="323" r:id="rId37"/>
    <p:sldId id="355" r:id="rId38"/>
    <p:sldId id="411" r:id="rId39"/>
    <p:sldId id="413" r:id="rId40"/>
    <p:sldId id="302" r:id="rId41"/>
    <p:sldId id="424" r:id="rId42"/>
    <p:sldId id="357" r:id="rId43"/>
    <p:sldId id="405" r:id="rId44"/>
    <p:sldId id="415" r:id="rId45"/>
    <p:sldId id="377" r:id="rId46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7C80"/>
    <a:srgbClr val="CCECFF"/>
    <a:srgbClr val="FF3399"/>
    <a:srgbClr val="40911F"/>
    <a:srgbClr val="034ABD"/>
    <a:srgbClr val="66FF33"/>
    <a:srgbClr val="FFFF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638" autoAdjust="0"/>
  </p:normalViewPr>
  <p:slideViewPr>
    <p:cSldViewPr snapToGrid="0" snapToObjects="1">
      <p:cViewPr varScale="1">
        <p:scale>
          <a:sx n="81" d="100"/>
          <a:sy n="81" d="100"/>
        </p:scale>
        <p:origin x="-204" y="-84"/>
      </p:cViewPr>
      <p:guideLst>
        <p:guide orient="horz" pos="2298"/>
        <p:guide pos="2873"/>
      </p:guideLst>
    </p:cSldViewPr>
  </p:slideViewPr>
  <p:outlineViewPr>
    <p:cViewPr>
      <p:scale>
        <a:sx n="33" d="100"/>
        <a:sy n="33" d="100"/>
      </p:scale>
      <p:origin x="318" y="3108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3.xml"/><Relationship Id="rId1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grp\group\inj_group\IonPumpTests\Injector%20lab%20projects\Ion%20Pump%20studies\Matt's%20Hgun%20bleedin%201-7-08-2%20marcy%20modifications%207_26_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oelker\My%20Documents\injector\Gun%20Voltage%20Study\CEBAF%20transmission%20data%208_0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oelker\My%20Documents\injector\Gun%20Voltage%20Study\CEBAF%20transmission%20data%208_0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Extractor Gauge Pressure vs.</a:t>
            </a:r>
            <a:r>
              <a:rPr lang="en-US" baseline="0" dirty="0" smtClean="0"/>
              <a:t> </a:t>
            </a:r>
          </a:p>
          <a:p>
            <a:pPr>
              <a:defRPr/>
            </a:pPr>
            <a:r>
              <a:rPr lang="en-US" baseline="0" dirty="0" smtClean="0"/>
              <a:t>UHV Ion Pump Current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989807524059495"/>
          <c:y val="0.23495370370370369"/>
          <c:w val="0.74836592300962379"/>
          <c:h val="0.57049394867308822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0"/>
            <c:dispEq val="0"/>
          </c:trendline>
          <c:xVal>
            <c:numRef>
              <c:f>Sheet1!$Q$4:$Q$49</c:f>
              <c:numCache>
                <c:formatCode>General</c:formatCode>
                <c:ptCount val="46"/>
                <c:pt idx="0">
                  <c:v>0.25</c:v>
                </c:pt>
                <c:pt idx="1">
                  <c:v>0.28000000000000008</c:v>
                </c:pt>
                <c:pt idx="2">
                  <c:v>0.6500000000000058</c:v>
                </c:pt>
                <c:pt idx="3">
                  <c:v>0.94000000000000061</c:v>
                </c:pt>
                <c:pt idx="4">
                  <c:v>1</c:v>
                </c:pt>
                <c:pt idx="5">
                  <c:v>1.1100000000000001</c:v>
                </c:pt>
                <c:pt idx="6">
                  <c:v>1.159999999999989</c:v>
                </c:pt>
                <c:pt idx="7">
                  <c:v>1.47</c:v>
                </c:pt>
                <c:pt idx="8">
                  <c:v>1.53</c:v>
                </c:pt>
                <c:pt idx="9">
                  <c:v>1.6400000000000001</c:v>
                </c:pt>
                <c:pt idx="10">
                  <c:v>1.9600000000000048</c:v>
                </c:pt>
                <c:pt idx="11">
                  <c:v>2.27</c:v>
                </c:pt>
                <c:pt idx="12">
                  <c:v>2.74</c:v>
                </c:pt>
                <c:pt idx="13">
                  <c:v>3.1</c:v>
                </c:pt>
                <c:pt idx="14">
                  <c:v>3.15</c:v>
                </c:pt>
                <c:pt idx="15">
                  <c:v>4.04</c:v>
                </c:pt>
                <c:pt idx="16">
                  <c:v>4.26</c:v>
                </c:pt>
                <c:pt idx="17">
                  <c:v>4.5</c:v>
                </c:pt>
                <c:pt idx="18">
                  <c:v>5.44</c:v>
                </c:pt>
                <c:pt idx="19">
                  <c:v>6.5</c:v>
                </c:pt>
                <c:pt idx="20">
                  <c:v>7.07</c:v>
                </c:pt>
                <c:pt idx="21">
                  <c:v>7.56</c:v>
                </c:pt>
                <c:pt idx="22">
                  <c:v>8.52</c:v>
                </c:pt>
                <c:pt idx="23">
                  <c:v>9.07</c:v>
                </c:pt>
                <c:pt idx="24">
                  <c:v>0.26</c:v>
                </c:pt>
                <c:pt idx="25">
                  <c:v>3</c:v>
                </c:pt>
                <c:pt idx="26">
                  <c:v>3.82</c:v>
                </c:pt>
                <c:pt idx="27">
                  <c:v>4.5999999999999996</c:v>
                </c:pt>
                <c:pt idx="28">
                  <c:v>6.1599999999999975</c:v>
                </c:pt>
                <c:pt idx="29">
                  <c:v>8</c:v>
                </c:pt>
                <c:pt idx="30">
                  <c:v>8.4</c:v>
                </c:pt>
                <c:pt idx="31">
                  <c:v>10.7</c:v>
                </c:pt>
                <c:pt idx="32">
                  <c:v>12.2</c:v>
                </c:pt>
                <c:pt idx="33">
                  <c:v>17.399999999999999</c:v>
                </c:pt>
                <c:pt idx="34">
                  <c:v>21.1</c:v>
                </c:pt>
                <c:pt idx="35">
                  <c:v>42.2</c:v>
                </c:pt>
                <c:pt idx="36">
                  <c:v>64</c:v>
                </c:pt>
                <c:pt idx="37">
                  <c:v>80</c:v>
                </c:pt>
                <c:pt idx="38">
                  <c:v>107</c:v>
                </c:pt>
                <c:pt idx="39">
                  <c:v>350</c:v>
                </c:pt>
                <c:pt idx="40">
                  <c:v>880</c:v>
                </c:pt>
                <c:pt idx="41">
                  <c:v>1250</c:v>
                </c:pt>
                <c:pt idx="42">
                  <c:v>1500</c:v>
                </c:pt>
                <c:pt idx="43">
                  <c:v>2620</c:v>
                </c:pt>
                <c:pt idx="44">
                  <c:v>3150</c:v>
                </c:pt>
                <c:pt idx="45">
                  <c:v>3580</c:v>
                </c:pt>
              </c:numCache>
            </c:numRef>
          </c:xVal>
          <c:yVal>
            <c:numRef>
              <c:f>Sheet1!$T$4:$T$49</c:f>
              <c:numCache>
                <c:formatCode>General</c:formatCode>
                <c:ptCount val="46"/>
                <c:pt idx="0">
                  <c:v>6.4000000000001989E-12</c:v>
                </c:pt>
                <c:pt idx="1">
                  <c:v>6.7000000000002069E-12</c:v>
                </c:pt>
                <c:pt idx="2">
                  <c:v>1.4000000000000362E-11</c:v>
                </c:pt>
                <c:pt idx="3">
                  <c:v>1.7600000000000549E-11</c:v>
                </c:pt>
                <c:pt idx="4">
                  <c:v>1.8400000000000545E-11</c:v>
                </c:pt>
                <c:pt idx="5">
                  <c:v>2.0000000000000584E-11</c:v>
                </c:pt>
                <c:pt idx="6">
                  <c:v>2.0800000000000625E-11</c:v>
                </c:pt>
                <c:pt idx="7">
                  <c:v>2.4600000000000686E-11</c:v>
                </c:pt>
                <c:pt idx="8">
                  <c:v>2.6200000000000802E-11</c:v>
                </c:pt>
                <c:pt idx="9">
                  <c:v>2.7800000000000876E-11</c:v>
                </c:pt>
                <c:pt idx="10">
                  <c:v>3.1200000000000911E-11</c:v>
                </c:pt>
                <c:pt idx="11">
                  <c:v>3.680000000000111E-11</c:v>
                </c:pt>
                <c:pt idx="12">
                  <c:v>3.9000000000001029E-11</c:v>
                </c:pt>
                <c:pt idx="13">
                  <c:v>4.2400000000001277E-11</c:v>
                </c:pt>
                <c:pt idx="14">
                  <c:v>4.3600000000000914E-11</c:v>
                </c:pt>
                <c:pt idx="15">
                  <c:v>5.2400000000001597E-11</c:v>
                </c:pt>
                <c:pt idx="16">
                  <c:v>5.4000000000001707E-11</c:v>
                </c:pt>
                <c:pt idx="17">
                  <c:v>5.5400000000001619E-11</c:v>
                </c:pt>
                <c:pt idx="18">
                  <c:v>6.540000000000185E-11</c:v>
                </c:pt>
                <c:pt idx="19">
                  <c:v>7.0000000000001968E-11</c:v>
                </c:pt>
                <c:pt idx="20">
                  <c:v>7.2800000000002091E-11</c:v>
                </c:pt>
                <c:pt idx="21">
                  <c:v>7.6000000000001999E-11</c:v>
                </c:pt>
                <c:pt idx="22">
                  <c:v>8.1600000000002089E-11</c:v>
                </c:pt>
                <c:pt idx="23">
                  <c:v>8.5000000000002214E-11</c:v>
                </c:pt>
                <c:pt idx="24">
                  <c:v>6.5000000000001924E-12</c:v>
                </c:pt>
                <c:pt idx="25">
                  <c:v>3.680000000000111E-11</c:v>
                </c:pt>
                <c:pt idx="26">
                  <c:v>4.1400000000000983E-11</c:v>
                </c:pt>
                <c:pt idx="27">
                  <c:v>5.2200000000001323E-11</c:v>
                </c:pt>
                <c:pt idx="28">
                  <c:v>6.4800000000002041E-11</c:v>
                </c:pt>
                <c:pt idx="29">
                  <c:v>7.7000000000002203E-11</c:v>
                </c:pt>
                <c:pt idx="30">
                  <c:v>8.0400000000001759E-11</c:v>
                </c:pt>
                <c:pt idx="31">
                  <c:v>9.5000000000002451E-11</c:v>
                </c:pt>
                <c:pt idx="32">
                  <c:v>1.0800000000000316E-10</c:v>
                </c:pt>
                <c:pt idx="33">
                  <c:v>1.3000000000000366E-10</c:v>
                </c:pt>
                <c:pt idx="34">
                  <c:v>1.5000000000000398E-10</c:v>
                </c:pt>
                <c:pt idx="35">
                  <c:v>2.4600000000000644E-10</c:v>
                </c:pt>
                <c:pt idx="36">
                  <c:v>3.6600000000001021E-10</c:v>
                </c:pt>
                <c:pt idx="37">
                  <c:v>6.000000000000154E-10</c:v>
                </c:pt>
                <c:pt idx="38">
                  <c:v>7.5200000000001808E-10</c:v>
                </c:pt>
                <c:pt idx="39">
                  <c:v>1.740000000000043E-9</c:v>
                </c:pt>
                <c:pt idx="40">
                  <c:v>2.9200000000000656E-9</c:v>
                </c:pt>
                <c:pt idx="41">
                  <c:v>4.2800000000001076E-9</c:v>
                </c:pt>
                <c:pt idx="42">
                  <c:v>5.0200000000000931E-9</c:v>
                </c:pt>
                <c:pt idx="43">
                  <c:v>7.8200000000001537E-9</c:v>
                </c:pt>
                <c:pt idx="44">
                  <c:v>9.2500000000001887E-9</c:v>
                </c:pt>
                <c:pt idx="45">
                  <c:v>1.0200000000000263E-8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164672"/>
        <c:axId val="71166592"/>
      </c:scatterChart>
      <c:valAx>
        <c:axId val="71164672"/>
        <c:scaling>
          <c:logBase val="10"/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current (nA)</a:t>
                </a:r>
              </a:p>
            </c:rich>
          </c:tx>
          <c:layout/>
          <c:overlay val="0"/>
        </c:title>
        <c:numFmt formatCode="0.E+00" sourceLinked="0"/>
        <c:majorTickMark val="none"/>
        <c:minorTickMark val="none"/>
        <c:tickLblPos val="nextTo"/>
        <c:crossAx val="71166592"/>
        <c:crossesAt val="1.0000000000000327E-12"/>
        <c:crossBetween val="midCat"/>
      </c:valAx>
      <c:valAx>
        <c:axId val="71166592"/>
        <c:scaling>
          <c:logBase val="10"/>
          <c:orientation val="minMax"/>
          <c:max val="1.0000000000000258E-8"/>
          <c:min val="1.0000000000000327E-12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Pressure (Torr)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1164672"/>
        <c:crossesAt val="1.0000000000000327E-12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>
                <a:latin typeface="Arial" pitchFamily="34" charset="0"/>
                <a:cs typeface="Arial" pitchFamily="34" charset="0"/>
              </a:defRPr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Electron Bunchlength 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vs. 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Gun Voltage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9054579115110862"/>
          <c:y val="0.19068627450980388"/>
          <c:w val="0.64984837832771825"/>
          <c:h val="0.57508144202562961"/>
        </c:manualLayout>
      </c:layout>
      <c:scatterChart>
        <c:scatterStyle val="smoothMarker"/>
        <c:varyColors val="0"/>
        <c:ser>
          <c:idx val="3"/>
          <c:order val="0"/>
          <c:tx>
            <c:v>115kV</c:v>
          </c:tx>
          <c:spPr>
            <a:ln>
              <a:solidFill>
                <a:srgbClr val="034ABD"/>
              </a:solidFill>
            </a:ln>
          </c:spPr>
          <c:marker>
            <c:symbol val="circle"/>
            <c:size val="7"/>
            <c:spPr>
              <a:solidFill>
                <a:srgbClr val="034ABD"/>
              </a:solidFill>
              <a:ln>
                <a:solidFill>
                  <a:srgbClr val="034ABD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voltage.xlsx]Sheet1'!$J$4:$J$9</c:f>
              <c:numCache>
                <c:formatCode>General</c:formatCode>
                <c:ptCount val="6"/>
                <c:pt idx="0">
                  <c:v>0.8</c:v>
                </c:pt>
                <c:pt idx="1">
                  <c:v>12</c:v>
                </c:pt>
                <c:pt idx="2">
                  <c:v>51</c:v>
                </c:pt>
                <c:pt idx="3">
                  <c:v>98</c:v>
                </c:pt>
                <c:pt idx="4">
                  <c:v>148</c:v>
                </c:pt>
                <c:pt idx="5">
                  <c:v>198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voltage.xlsx]Sheet1'!$L$4:$L$9</c:f>
              <c:numCache>
                <c:formatCode>General</c:formatCode>
                <c:ptCount val="6"/>
                <c:pt idx="0">
                  <c:v>43.77104377104304</c:v>
                </c:pt>
                <c:pt idx="1">
                  <c:v>60.606060606060595</c:v>
                </c:pt>
                <c:pt idx="2">
                  <c:v>104.37710437710435</c:v>
                </c:pt>
                <c:pt idx="3">
                  <c:v>138.04713804713847</c:v>
                </c:pt>
                <c:pt idx="4">
                  <c:v>161.61616161615916</c:v>
                </c:pt>
                <c:pt idx="5">
                  <c:v>188.55218855219135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spPr>
            <a:ln>
              <a:solidFill>
                <a:srgbClr val="40911F"/>
              </a:solidFill>
            </a:ln>
          </c:spPr>
          <c:marker>
            <c:spPr>
              <a:solidFill>
                <a:srgbClr val="40911F"/>
              </a:solidFill>
              <a:ln>
                <a:solidFill>
                  <a:srgbClr val="40911F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voltage.xlsx]Sheet1'!$G$4:$G$13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25</c:v>
                </c:pt>
                <c:pt idx="3">
                  <c:v>51</c:v>
                </c:pt>
                <c:pt idx="4">
                  <c:v>75</c:v>
                </c:pt>
                <c:pt idx="5">
                  <c:v>100</c:v>
                </c:pt>
                <c:pt idx="6">
                  <c:v>125</c:v>
                </c:pt>
                <c:pt idx="7">
                  <c:v>153</c:v>
                </c:pt>
                <c:pt idx="8">
                  <c:v>175</c:v>
                </c:pt>
                <c:pt idx="9">
                  <c:v>202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voltage.xlsx]Sheet1'!$I$4:$I$13</c:f>
              <c:numCache>
                <c:formatCode>General</c:formatCode>
                <c:ptCount val="10"/>
                <c:pt idx="0">
                  <c:v>43.859649122806744</c:v>
                </c:pt>
                <c:pt idx="1">
                  <c:v>70.175438596487808</c:v>
                </c:pt>
                <c:pt idx="2">
                  <c:v>96.491228070176746</c:v>
                </c:pt>
                <c:pt idx="3">
                  <c:v>125.73099415204678</c:v>
                </c:pt>
                <c:pt idx="4">
                  <c:v>149.12280701754591</c:v>
                </c:pt>
                <c:pt idx="5">
                  <c:v>152.04678362572992</c:v>
                </c:pt>
                <c:pt idx="6">
                  <c:v>181.2865497076024</c:v>
                </c:pt>
                <c:pt idx="7">
                  <c:v>198.83040935672841</c:v>
                </c:pt>
                <c:pt idx="8">
                  <c:v>213.45029239766271</c:v>
                </c:pt>
                <c:pt idx="9">
                  <c:v>233.91812865497081</c:v>
                </c:pt>
              </c:numCache>
            </c:numRef>
          </c:yVal>
          <c:smooth val="1"/>
        </c:ser>
        <c:ser>
          <c:idx val="1"/>
          <c:order val="2"/>
          <c:tx>
            <c:v>85kV</c:v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voltage.xlsx]Sheet1'!$D$4:$D$13</c:f>
              <c:numCache>
                <c:formatCode>General</c:formatCode>
                <c:ptCount val="10"/>
                <c:pt idx="0">
                  <c:v>1</c:v>
                </c:pt>
                <c:pt idx="1">
                  <c:v>13.1</c:v>
                </c:pt>
                <c:pt idx="2">
                  <c:v>28</c:v>
                </c:pt>
                <c:pt idx="3">
                  <c:v>54</c:v>
                </c:pt>
                <c:pt idx="4">
                  <c:v>79</c:v>
                </c:pt>
                <c:pt idx="5">
                  <c:v>104</c:v>
                </c:pt>
                <c:pt idx="6">
                  <c:v>128</c:v>
                </c:pt>
                <c:pt idx="7">
                  <c:v>155</c:v>
                </c:pt>
                <c:pt idx="8">
                  <c:v>178</c:v>
                </c:pt>
                <c:pt idx="9">
                  <c:v>204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voltage.xlsx]Sheet1'!$F$4:$F$13</c:f>
              <c:numCache>
                <c:formatCode>General</c:formatCode>
                <c:ptCount val="10"/>
                <c:pt idx="0">
                  <c:v>53.872053872053883</c:v>
                </c:pt>
                <c:pt idx="1">
                  <c:v>77.441077441078789</c:v>
                </c:pt>
                <c:pt idx="2">
                  <c:v>107.74410774410906</c:v>
                </c:pt>
                <c:pt idx="3">
                  <c:v>144.78114478114475</c:v>
                </c:pt>
                <c:pt idx="4">
                  <c:v>158.24915824915394</c:v>
                </c:pt>
                <c:pt idx="5">
                  <c:v>181.81818181818181</c:v>
                </c:pt>
                <c:pt idx="6">
                  <c:v>208.75420875420875</c:v>
                </c:pt>
                <c:pt idx="7">
                  <c:v>232.32323232323247</c:v>
                </c:pt>
                <c:pt idx="8">
                  <c:v>255.89225589225597</c:v>
                </c:pt>
                <c:pt idx="9">
                  <c:v>269.3602693602694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rgbClr val="C00000"/>
              </a:solidFill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voltage.xlsx]Sheet1'!$A$4:$A$13</c:f>
              <c:numCache>
                <c:formatCode>General</c:formatCode>
                <c:ptCount val="10"/>
                <c:pt idx="0">
                  <c:v>0.8</c:v>
                </c:pt>
                <c:pt idx="1">
                  <c:v>11</c:v>
                </c:pt>
                <c:pt idx="2">
                  <c:v>24.5</c:v>
                </c:pt>
                <c:pt idx="3">
                  <c:v>48.4</c:v>
                </c:pt>
                <c:pt idx="4">
                  <c:v>69.5</c:v>
                </c:pt>
                <c:pt idx="5">
                  <c:v>90.5</c:v>
                </c:pt>
                <c:pt idx="6">
                  <c:v>111.3</c:v>
                </c:pt>
                <c:pt idx="7">
                  <c:v>131.80000000000001</c:v>
                </c:pt>
                <c:pt idx="8">
                  <c:v>148</c:v>
                </c:pt>
                <c:pt idx="9">
                  <c:v>168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voltage.xlsx]Sheet1'!$C$4:$C$13</c:f>
              <c:numCache>
                <c:formatCode>General</c:formatCode>
                <c:ptCount val="10"/>
                <c:pt idx="0">
                  <c:v>50.854700854700845</c:v>
                </c:pt>
                <c:pt idx="1">
                  <c:v>77.777777777777658</c:v>
                </c:pt>
                <c:pt idx="2">
                  <c:v>113.67521367521402</c:v>
                </c:pt>
                <c:pt idx="3">
                  <c:v>152.56410256409995</c:v>
                </c:pt>
                <c:pt idx="4">
                  <c:v>173.5042735042735</c:v>
                </c:pt>
                <c:pt idx="5">
                  <c:v>203.41880341880341</c:v>
                </c:pt>
                <c:pt idx="6">
                  <c:v>227.35042735043336</c:v>
                </c:pt>
                <c:pt idx="7">
                  <c:v>245.29914529914066</c:v>
                </c:pt>
                <c:pt idx="8">
                  <c:v>260.25641025640869</c:v>
                </c:pt>
                <c:pt idx="9">
                  <c:v>278.20512820512823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293568"/>
        <c:axId val="71337088"/>
      </c:scatterChart>
      <c:valAx>
        <c:axId val="71293568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Ave. Gun Current </a:t>
                </a:r>
                <a:r>
                  <a:rPr lang="en-US" b="0" dirty="0" smtClean="0"/>
                  <a:t>(μA</a:t>
                </a:r>
                <a:r>
                  <a:rPr lang="en-US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5627343457067867"/>
              <c:y val="0.8840686274509821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1337088"/>
        <c:crosses val="autoZero"/>
        <c:crossBetween val="midCat"/>
        <c:majorUnit val="50"/>
        <c:minorUnit val="10"/>
      </c:valAx>
      <c:valAx>
        <c:axId val="713370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0" dirty="0">
                    <a:latin typeface="Arial" pitchFamily="34" charset="0"/>
                    <a:cs typeface="Arial" pitchFamily="34" charset="0"/>
                  </a:rPr>
                  <a:t>Electron Bunchlength (ps)</a:t>
                </a:r>
              </a:p>
            </c:rich>
          </c:tx>
          <c:layout>
            <c:manualLayout>
              <c:xMode val="edge"/>
              <c:yMode val="edge"/>
              <c:x val="2.9307742782152545E-2"/>
              <c:y val="0.1252149915084158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12935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502976190476186"/>
          <c:y val="0.43687085070249204"/>
          <c:w val="0.16497023809524033"/>
          <c:h val="0.35456692913386639"/>
        </c:manualLayout>
      </c:layout>
      <c:overlay val="0"/>
      <c:txPr>
        <a:bodyPr/>
        <a:lstStyle/>
        <a:p>
          <a:pPr>
            <a:defRPr sz="10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b="0" dirty="0"/>
              <a:t>Transmission </a:t>
            </a:r>
            <a:r>
              <a:rPr lang="en-US" sz="1400" b="0" dirty="0" smtClean="0"/>
              <a:t>vs. </a:t>
            </a:r>
            <a:r>
              <a:rPr lang="en-US" sz="1400" b="0" dirty="0"/>
              <a:t>Gun Voltage</a:t>
            </a:r>
          </a:p>
        </c:rich>
      </c:tx>
      <c:layout>
        <c:manualLayout>
          <c:xMode val="edge"/>
          <c:yMode val="edge"/>
          <c:x val="0.16450417561441183"/>
          <c:y val="2.99170140497144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235099021713195"/>
          <c:y val="0.18826648346809499"/>
          <c:w val="0.65573228346458023"/>
          <c:h val="0.57529450362822365"/>
        </c:manualLayout>
      </c:layout>
      <c:scatterChart>
        <c:scatterStyle val="smoothMarker"/>
        <c:varyColors val="0"/>
        <c:ser>
          <c:idx val="1"/>
          <c:order val="0"/>
          <c:tx>
            <c:v>115kV</c:v>
          </c:tx>
          <c:spPr>
            <a:ln>
              <a:solidFill>
                <a:srgbClr val="034ABD"/>
              </a:solidFill>
            </a:ln>
          </c:spPr>
          <c:marker>
            <c:symbol val="circle"/>
            <c:size val="7"/>
            <c:spPr>
              <a:solidFill>
                <a:srgbClr val="034ABD"/>
              </a:solidFill>
              <a:ln>
                <a:solidFill>
                  <a:srgbClr val="034ABD"/>
                </a:solidFill>
              </a:ln>
            </c:spPr>
          </c:marker>
          <c:xVal>
            <c:numRef>
              <c:f>Sheet1!$D$87:$D$95</c:f>
              <c:numCache>
                <c:formatCode>General</c:formatCode>
                <c:ptCount val="9"/>
                <c:pt idx="0">
                  <c:v>11.7</c:v>
                </c:pt>
                <c:pt idx="1">
                  <c:v>26</c:v>
                </c:pt>
                <c:pt idx="2">
                  <c:v>51.4</c:v>
                </c:pt>
                <c:pt idx="3">
                  <c:v>74.8</c:v>
                </c:pt>
                <c:pt idx="4">
                  <c:v>98.2</c:v>
                </c:pt>
                <c:pt idx="5">
                  <c:v>122.2</c:v>
                </c:pt>
                <c:pt idx="6">
                  <c:v>148</c:v>
                </c:pt>
                <c:pt idx="7">
                  <c:v>170.5</c:v>
                </c:pt>
                <c:pt idx="8">
                  <c:v>198</c:v>
                </c:pt>
              </c:numCache>
            </c:numRef>
          </c:xVal>
          <c:yVal>
            <c:numRef>
              <c:f>Sheet1!$J$87:$J$95</c:f>
              <c:numCache>
                <c:formatCode>General</c:formatCode>
                <c:ptCount val="9"/>
                <c:pt idx="0">
                  <c:v>96.581196581196593</c:v>
                </c:pt>
                <c:pt idx="1">
                  <c:v>92.692307692307679</c:v>
                </c:pt>
                <c:pt idx="2">
                  <c:v>82.490272373540819</c:v>
                </c:pt>
                <c:pt idx="3">
                  <c:v>73.262032085561458</c:v>
                </c:pt>
                <c:pt idx="4">
                  <c:v>67.006109979633393</c:v>
                </c:pt>
                <c:pt idx="5">
                  <c:v>61.783960720130963</c:v>
                </c:pt>
                <c:pt idx="6">
                  <c:v>57.635135135136061</c:v>
                </c:pt>
                <c:pt idx="7">
                  <c:v>54.897360703811998</c:v>
                </c:pt>
                <c:pt idx="8">
                  <c:v>51.313131313131308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spPr>
            <a:ln>
              <a:solidFill>
                <a:srgbClr val="40911F"/>
              </a:solidFill>
            </a:ln>
          </c:spPr>
          <c:marker>
            <c:spPr>
              <a:solidFill>
                <a:srgbClr val="40911F"/>
              </a:solidFill>
              <a:ln>
                <a:solidFill>
                  <a:srgbClr val="40911F"/>
                </a:solidFill>
              </a:ln>
            </c:spPr>
          </c:marker>
          <c:xVal>
            <c:numRef>
              <c:f>Sheet1!$D$3:$D$11</c:f>
              <c:numCache>
                <c:formatCode>General</c:formatCode>
                <c:ptCount val="9"/>
                <c:pt idx="0">
                  <c:v>10.1</c:v>
                </c:pt>
                <c:pt idx="1">
                  <c:v>24.8</c:v>
                </c:pt>
                <c:pt idx="2">
                  <c:v>51</c:v>
                </c:pt>
                <c:pt idx="3">
                  <c:v>75.2</c:v>
                </c:pt>
                <c:pt idx="4">
                  <c:v>100</c:v>
                </c:pt>
                <c:pt idx="5">
                  <c:v>125.4</c:v>
                </c:pt>
                <c:pt idx="6">
                  <c:v>153</c:v>
                </c:pt>
                <c:pt idx="7">
                  <c:v>174.6</c:v>
                </c:pt>
                <c:pt idx="8">
                  <c:v>202</c:v>
                </c:pt>
              </c:numCache>
            </c:numRef>
          </c:xVal>
          <c:yVal>
            <c:numRef>
              <c:f>Sheet1!$J$3:$J$11</c:f>
              <c:numCache>
                <c:formatCode>General</c:formatCode>
                <c:ptCount val="9"/>
                <c:pt idx="0">
                  <c:v>99.009900990099013</c:v>
                </c:pt>
                <c:pt idx="1">
                  <c:v>92.741935483871927</c:v>
                </c:pt>
                <c:pt idx="2">
                  <c:v>77.843137254901919</c:v>
                </c:pt>
                <c:pt idx="3">
                  <c:v>66.755319148936181</c:v>
                </c:pt>
                <c:pt idx="4">
                  <c:v>59.20000000000001</c:v>
                </c:pt>
                <c:pt idx="5">
                  <c:v>52.791068580542245</c:v>
                </c:pt>
                <c:pt idx="6">
                  <c:v>47.450980392156858</c:v>
                </c:pt>
                <c:pt idx="7">
                  <c:v>44.215349369988552</c:v>
                </c:pt>
                <c:pt idx="8">
                  <c:v>40.594059405940115</c:v>
                </c:pt>
              </c:numCache>
            </c:numRef>
          </c:yVal>
          <c:smooth val="1"/>
        </c:ser>
        <c:ser>
          <c:idx val="3"/>
          <c:order val="2"/>
          <c:tx>
            <c:v>85kV</c:v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Sheet1!$D$63:$D$71</c:f>
              <c:numCache>
                <c:formatCode>General</c:formatCode>
                <c:ptCount val="9"/>
                <c:pt idx="0">
                  <c:v>13.1</c:v>
                </c:pt>
                <c:pt idx="1">
                  <c:v>28.1</c:v>
                </c:pt>
                <c:pt idx="2">
                  <c:v>54.7</c:v>
                </c:pt>
                <c:pt idx="3">
                  <c:v>79.3</c:v>
                </c:pt>
                <c:pt idx="4">
                  <c:v>104.1</c:v>
                </c:pt>
                <c:pt idx="5">
                  <c:v>128.80000000000001</c:v>
                </c:pt>
                <c:pt idx="6">
                  <c:v>155.80000000000001</c:v>
                </c:pt>
                <c:pt idx="7">
                  <c:v>178.5</c:v>
                </c:pt>
                <c:pt idx="8">
                  <c:v>204</c:v>
                </c:pt>
              </c:numCache>
            </c:numRef>
          </c:xVal>
          <c:yVal>
            <c:numRef>
              <c:f>Sheet1!$J$63:$J$71</c:f>
              <c:numCache>
                <c:formatCode>General</c:formatCode>
                <c:ptCount val="9"/>
                <c:pt idx="0">
                  <c:v>93.893129770993127</c:v>
                </c:pt>
                <c:pt idx="1">
                  <c:v>83.274021352313156</c:v>
                </c:pt>
                <c:pt idx="2">
                  <c:v>67.276051188299789</c:v>
                </c:pt>
                <c:pt idx="3">
                  <c:v>56.242118537200511</c:v>
                </c:pt>
                <c:pt idx="4">
                  <c:v>47.646493756003842</c:v>
                </c:pt>
                <c:pt idx="5">
                  <c:v>40.916149068322945</c:v>
                </c:pt>
                <c:pt idx="6">
                  <c:v>35.044929396661999</c:v>
                </c:pt>
                <c:pt idx="7">
                  <c:v>30.92436974789916</c:v>
                </c:pt>
                <c:pt idx="8">
                  <c:v>27.205882352941089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rgbClr val="C00000"/>
              </a:solidFill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Sheet1!$D$39:$D$47</c:f>
              <c:numCache>
                <c:formatCode>General</c:formatCode>
                <c:ptCount val="9"/>
                <c:pt idx="0">
                  <c:v>11</c:v>
                </c:pt>
                <c:pt idx="1">
                  <c:v>24.5</c:v>
                </c:pt>
                <c:pt idx="2">
                  <c:v>48.4</c:v>
                </c:pt>
                <c:pt idx="3">
                  <c:v>69.5</c:v>
                </c:pt>
                <c:pt idx="4">
                  <c:v>90.5</c:v>
                </c:pt>
                <c:pt idx="5">
                  <c:v>111.3</c:v>
                </c:pt>
                <c:pt idx="6">
                  <c:v>131.80000000000001</c:v>
                </c:pt>
                <c:pt idx="7">
                  <c:v>148</c:v>
                </c:pt>
                <c:pt idx="8">
                  <c:v>168</c:v>
                </c:pt>
              </c:numCache>
            </c:numRef>
          </c:xVal>
          <c:yVal>
            <c:numRef>
              <c:f>Sheet1!$J$39:$J$47</c:f>
              <c:numCache>
                <c:formatCode>General</c:formatCode>
                <c:ptCount val="9"/>
                <c:pt idx="0">
                  <c:v>77.272727272725504</c:v>
                </c:pt>
                <c:pt idx="1">
                  <c:v>61.632653061224474</c:v>
                </c:pt>
                <c:pt idx="2">
                  <c:v>45.247933884297495</c:v>
                </c:pt>
                <c:pt idx="3">
                  <c:v>35.971223021582077</c:v>
                </c:pt>
                <c:pt idx="4">
                  <c:v>29.060773480662789</c:v>
                </c:pt>
                <c:pt idx="5">
                  <c:v>23.719676549864989</c:v>
                </c:pt>
                <c:pt idx="6">
                  <c:v>19.802731411229129</c:v>
                </c:pt>
                <c:pt idx="7">
                  <c:v>17.297297297297288</c:v>
                </c:pt>
                <c:pt idx="8">
                  <c:v>14.523809523809522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347584"/>
        <c:axId val="71440256"/>
      </c:scatterChart>
      <c:valAx>
        <c:axId val="71347584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b="0" dirty="0" smtClean="0"/>
                  <a:t>Ave. Gun Current (μA</a:t>
                </a:r>
                <a:r>
                  <a:rPr lang="en-US" sz="1200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4803913147220233"/>
              <c:y val="0.878148062374571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1440256"/>
        <c:crosses val="autoZero"/>
        <c:crossBetween val="midCat"/>
        <c:majorUnit val="50"/>
        <c:minorUnit val="10"/>
      </c:valAx>
      <c:valAx>
        <c:axId val="71440256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 dirty="0"/>
                  <a:t>Transmission (%)</a:t>
                </a:r>
              </a:p>
            </c:rich>
          </c:tx>
          <c:layout>
            <c:manualLayout>
              <c:xMode val="edge"/>
              <c:yMode val="edge"/>
              <c:x val="3.0303030303030311E-2"/>
              <c:y val="0.242830785857650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13475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785349558578667"/>
          <c:y val="0.16174778488259792"/>
          <c:w val="0.20127606776425672"/>
          <c:h val="0.29224910522548331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EC46D-D4AE-4966-8B03-CD737D2C976F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DF2CD-7FFB-4872-B1B1-0AC59B86425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gm:t>
    </dgm:pt>
    <dgm:pt modelId="{F414C2E7-AF81-4EA4-A3E5-5C1382DE3442}" type="parTrans" cxnId="{BF26EF3C-1474-42EA-9FC3-13052DC0EDE1}">
      <dgm:prSet/>
      <dgm:spPr/>
      <dgm:t>
        <a:bodyPr/>
        <a:lstStyle/>
        <a:p>
          <a:endParaRPr lang="en-US"/>
        </a:p>
      </dgm:t>
    </dgm:pt>
    <dgm:pt modelId="{AA22994D-109F-421E-97A9-A20A2228F7FC}" type="sibTrans" cxnId="{BF26EF3C-1474-42EA-9FC3-13052DC0EDE1}">
      <dgm:prSet/>
      <dgm:spPr/>
      <dgm:t>
        <a:bodyPr/>
        <a:lstStyle/>
        <a:p>
          <a:endParaRPr lang="en-US"/>
        </a:p>
      </dgm:t>
    </dgm:pt>
    <dgm:pt modelId="{DAE0D0CC-DA1C-4021-A3A3-1345495715C0}" type="pres">
      <dgm:prSet presAssocID="{C16EC46D-D4AE-4966-8B03-CD737D2C97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8757F1-1E43-4CC6-AE02-46796F8AB611}" type="pres">
      <dgm:prSet presAssocID="{DDBDF2CD-7FFB-4872-B1B1-0AC59B864257}" presName="node" presStyleLbl="node1" presStyleIdx="0" presStyleCnt="1" custLinFactNeighborX="3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2B26A9-7981-449A-86F6-511C0237F903}" type="presOf" srcId="{C16EC46D-D4AE-4966-8B03-CD737D2C976F}" destId="{DAE0D0CC-DA1C-4021-A3A3-1345495715C0}" srcOrd="0" destOrd="0" presId="urn:microsoft.com/office/officeart/2005/8/layout/default#1"/>
    <dgm:cxn modelId="{BF26EF3C-1474-42EA-9FC3-13052DC0EDE1}" srcId="{C16EC46D-D4AE-4966-8B03-CD737D2C976F}" destId="{DDBDF2CD-7FFB-4872-B1B1-0AC59B864257}" srcOrd="0" destOrd="0" parTransId="{F414C2E7-AF81-4EA4-A3E5-5C1382DE3442}" sibTransId="{AA22994D-109F-421E-97A9-A20A2228F7FC}"/>
    <dgm:cxn modelId="{A4207745-B874-4748-AAB2-DEB9A0389892}" type="presOf" srcId="{DDBDF2CD-7FFB-4872-B1B1-0AC59B864257}" destId="{CC8757F1-1E43-4CC6-AE02-46796F8AB611}" srcOrd="0" destOrd="0" presId="urn:microsoft.com/office/officeart/2005/8/layout/default#1"/>
    <dgm:cxn modelId="{A2852E5B-9325-4C9D-8EFD-D5F81F91A88B}" type="presParOf" srcId="{DAE0D0CC-DA1C-4021-A3A3-1345495715C0}" destId="{CC8757F1-1E43-4CC6-AE02-46796F8AB611}" srcOrd="0" destOrd="0" presId="urn:microsoft.com/office/officeart/2005/8/layout/default#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+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50FFB83C-8C04-4480-9A7A-7946511BF37E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D07E68C9-994E-4EA7-98A7-FF85CEED637F}" type="presOf" srcId="{E7DB4790-66F9-4FAE-B3A6-F5A89784EF34}" destId="{6E8ADBFD-1840-4149-A28A-32A73D667819}" srcOrd="0" destOrd="0" presId="urn:microsoft.com/office/officeart/2005/8/layout/radial3"/>
    <dgm:cxn modelId="{5F2A122A-B291-4D4A-8D25-8ED7F3A04A42}" type="presParOf" srcId="{6E8ADBFD-1840-4149-A28A-32A73D667819}" destId="{BB00C0C8-536A-4B6F-941A-A000C4AEFC52}" srcOrd="0" destOrd="0" presId="urn:microsoft.com/office/officeart/2005/8/layout/radial3"/>
    <dgm:cxn modelId="{37ECE3BA-696A-4362-AB46-05E53A3DA3C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31B8F7FA-E612-4175-B20F-6A202044E3FB}" type="presOf" srcId="{E7DB4790-66F9-4FAE-B3A6-F5A89784EF34}" destId="{6E8ADBFD-1840-4149-A28A-32A73D667819}" srcOrd="0" destOrd="0" presId="urn:microsoft.com/office/officeart/2005/8/layout/radial3"/>
    <dgm:cxn modelId="{9F361E89-14F5-4A1B-8859-0F0B9522C284}" type="presOf" srcId="{32B379EE-C4C6-4DEB-BC6E-AA70418963DE}" destId="{B4ACF52A-0C6C-4C74-9EA1-BAAFDB7CE6B3}" srcOrd="0" destOrd="0" presId="urn:microsoft.com/office/officeart/2005/8/layout/radial3"/>
    <dgm:cxn modelId="{BD13C1A2-ABE2-40EF-895F-266E475E649F}" type="presParOf" srcId="{6E8ADBFD-1840-4149-A28A-32A73D667819}" destId="{BB00C0C8-536A-4B6F-941A-A000C4AEFC52}" srcOrd="0" destOrd="0" presId="urn:microsoft.com/office/officeart/2005/8/layout/radial3"/>
    <dgm:cxn modelId="{CCF34D81-DAD4-48E8-9C28-4C44B189C972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408A1481-A71A-4573-A7A8-3D2669152BAA}" type="presOf" srcId="{32B379EE-C4C6-4DEB-BC6E-AA70418963DE}" destId="{B4ACF52A-0C6C-4C74-9EA1-BAAFDB7CE6B3}" srcOrd="0" destOrd="0" presId="urn:microsoft.com/office/officeart/2005/8/layout/radial3"/>
    <dgm:cxn modelId="{00705886-A28E-4A33-A6B9-39197166AB2B}" type="presOf" srcId="{E7DB4790-66F9-4FAE-B3A6-F5A89784EF34}" destId="{6E8ADBFD-1840-4149-A28A-32A73D667819}" srcOrd="0" destOrd="0" presId="urn:microsoft.com/office/officeart/2005/8/layout/radial3"/>
    <dgm:cxn modelId="{F446F058-70D4-4003-88DC-94217CAC5867}" type="presParOf" srcId="{6E8ADBFD-1840-4149-A28A-32A73D667819}" destId="{BB00C0C8-536A-4B6F-941A-A000C4AEFC52}" srcOrd="0" destOrd="0" presId="urn:microsoft.com/office/officeart/2005/8/layout/radial3"/>
    <dgm:cxn modelId="{CA0F96C5-F687-4698-A609-DA15262E7C6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 smtClean="0"/>
            <a:t>NEA Surface Activation</a:t>
          </a:r>
          <a:endParaRPr lang="en-US" sz="2000" dirty="0"/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BF85F8AC-ADF7-4536-9AF8-1E50C492E01E}" type="presOf" srcId="{6F93D793-8290-452B-BADC-04138B1233B7}" destId="{E8919A34-F569-456C-AC0E-A8B7D56B85ED}" srcOrd="0" destOrd="0" presId="urn:microsoft.com/office/officeart/2005/8/layout/hProcess3"/>
    <dgm:cxn modelId="{919E1334-D73F-4989-B1AE-D015B2EA46FC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830C922-386F-4449-A7B7-DCED35127C4E}" type="presParOf" srcId="{6AA33476-1E25-49D6-8333-A4329E68A908}" destId="{557B1103-050B-4035-9375-6474EEC0E124}" srcOrd="0" destOrd="0" presId="urn:microsoft.com/office/officeart/2005/8/layout/hProcess3"/>
    <dgm:cxn modelId="{E3F7FA39-D3E8-4B5B-A6F5-39DD22F24737}" type="presParOf" srcId="{6AA33476-1E25-49D6-8333-A4329E68A908}" destId="{364EB4B5-0ADB-4220-9978-8CD5B053E6D9}" srcOrd="1" destOrd="0" presId="urn:microsoft.com/office/officeart/2005/8/layout/hProcess3"/>
    <dgm:cxn modelId="{7B41B8D3-8132-4C84-93B3-69B98973F618}" type="presParOf" srcId="{364EB4B5-0ADB-4220-9978-8CD5B053E6D9}" destId="{0303F2A8-9E57-4D49-8D83-50E27A840C47}" srcOrd="0" destOrd="0" presId="urn:microsoft.com/office/officeart/2005/8/layout/hProcess3"/>
    <dgm:cxn modelId="{87A48D90-FBAE-48C6-8839-D6994D805334}" type="presParOf" srcId="{364EB4B5-0ADB-4220-9978-8CD5B053E6D9}" destId="{F6A3549F-803A-4678-98E4-C47A95A75BAF}" srcOrd="1" destOrd="0" presId="urn:microsoft.com/office/officeart/2005/8/layout/hProcess3"/>
    <dgm:cxn modelId="{91C34654-F7DE-45C7-B272-F712627C0AA9}" type="presParOf" srcId="{F6A3549F-803A-4678-98E4-C47A95A75BAF}" destId="{5076DCDF-352E-43B1-ABCC-C16810BC5018}" srcOrd="0" destOrd="0" presId="urn:microsoft.com/office/officeart/2005/8/layout/hProcess3"/>
    <dgm:cxn modelId="{33D1E7E6-2807-42E4-8480-5C9058E68485}" type="presParOf" srcId="{F6A3549F-803A-4678-98E4-C47A95A75BAF}" destId="{E8919A34-F569-456C-AC0E-A8B7D56B85ED}" srcOrd="1" destOrd="0" presId="urn:microsoft.com/office/officeart/2005/8/layout/hProcess3"/>
    <dgm:cxn modelId="{7E4705E7-5575-4CD6-9B98-F54F4897E810}" type="presParOf" srcId="{F6A3549F-803A-4678-98E4-C47A95A75BAF}" destId="{6737E6F5-A6C1-4863-8C6E-4D96A4FB5B7C}" srcOrd="2" destOrd="0" presId="urn:microsoft.com/office/officeart/2005/8/layout/hProcess3"/>
    <dgm:cxn modelId="{1382E6CE-C6A4-409A-8256-C5418D51FCC0}" type="presParOf" srcId="{F6A3549F-803A-4678-98E4-C47A95A75BAF}" destId="{C904A36F-3F6A-4363-AA08-D57BE9AF4758}" srcOrd="3" destOrd="0" presId="urn:microsoft.com/office/officeart/2005/8/layout/hProcess3"/>
    <dgm:cxn modelId="{E049D853-C969-4014-AA87-122D19242C80}" type="presParOf" srcId="{364EB4B5-0ADB-4220-9978-8CD5B053E6D9}" destId="{A65CF6FF-A15D-4C76-9962-19D2C5E7E311}" srcOrd="2" destOrd="0" presId="urn:microsoft.com/office/officeart/2005/8/layout/hProcess3"/>
    <dgm:cxn modelId="{87B4CE08-F7DA-4C0A-9DD3-4CFF4B4207AD}" type="presParOf" srcId="{364EB4B5-0ADB-4220-9978-8CD5B053E6D9}" destId="{0E3DF5A0-320B-4B40-9736-DB2B19FF054E}" srcOrd="3" destOrd="0" presId="urn:microsoft.com/office/officeart/2005/8/layout/hProcess3"/>
    <dgm:cxn modelId="{16DFB741-8EB7-4227-900C-05C85FA12872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D18C21C1-FBBC-44ED-8FE2-F5641294A95B}" type="presOf" srcId="{32B379EE-C4C6-4DEB-BC6E-AA70418963DE}" destId="{B4ACF52A-0C6C-4C74-9EA1-BAAFDB7CE6B3}" srcOrd="0" destOrd="0" presId="urn:microsoft.com/office/officeart/2005/8/layout/radial3"/>
    <dgm:cxn modelId="{FDDCED77-7310-4CA7-9E84-7194EE8596CF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567189A1-160E-48C7-8BA9-C6A98B273F2A}" type="presParOf" srcId="{6E8ADBFD-1840-4149-A28A-32A73D667819}" destId="{BB00C0C8-536A-4B6F-941A-A000C4AEFC52}" srcOrd="0" destOrd="0" presId="urn:microsoft.com/office/officeart/2005/8/layout/radial3"/>
    <dgm:cxn modelId="{D4EF1631-3504-4D8E-87CA-88AB26E5FC73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3B78DD42-8687-4D2E-8525-5D7B3C2A4E32}" type="presOf" srcId="{E7DB4790-66F9-4FAE-B3A6-F5A89784EF34}" destId="{6E8ADBFD-1840-4149-A28A-32A73D667819}" srcOrd="0" destOrd="0" presId="urn:microsoft.com/office/officeart/2005/8/layout/radial3"/>
    <dgm:cxn modelId="{89EBEEE7-0B65-42D6-A9AB-5E08B21143BF}" type="presOf" srcId="{32B379EE-C4C6-4DEB-BC6E-AA70418963DE}" destId="{B4ACF52A-0C6C-4C74-9EA1-BAAFDB7CE6B3}" srcOrd="0" destOrd="0" presId="urn:microsoft.com/office/officeart/2005/8/layout/radial3"/>
    <dgm:cxn modelId="{472F939D-0D52-467F-B710-A1061C4FB10F}" type="presParOf" srcId="{6E8ADBFD-1840-4149-A28A-32A73D667819}" destId="{BB00C0C8-536A-4B6F-941A-A000C4AEFC52}" srcOrd="0" destOrd="0" presId="urn:microsoft.com/office/officeart/2005/8/layout/radial3"/>
    <dgm:cxn modelId="{8D5D6A56-6DC8-4A90-B91D-FBD8C658DCA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C131C02A-33DA-415B-BB42-DCA8F58BD9BB}" type="presOf" srcId="{32B379EE-C4C6-4DEB-BC6E-AA70418963DE}" destId="{B4ACF52A-0C6C-4C74-9EA1-BAAFDB7CE6B3}" srcOrd="0" destOrd="0" presId="urn:microsoft.com/office/officeart/2005/8/layout/radial3"/>
    <dgm:cxn modelId="{030B9520-82EE-42FA-8B1D-1DAEF4023C05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A488CE-4D83-40B8-96DC-BDF07747D31F}" type="presParOf" srcId="{6E8ADBFD-1840-4149-A28A-32A73D667819}" destId="{BB00C0C8-536A-4B6F-941A-A000C4AEFC52}" srcOrd="0" destOrd="0" presId="urn:microsoft.com/office/officeart/2005/8/layout/radial3"/>
    <dgm:cxn modelId="{B435E501-B537-4624-B450-83B6E39832D5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757F1-1E43-4CC6-AE02-46796F8AB611}">
      <dsp:nvSpPr>
        <dsp:cNvPr id="0" name=""/>
        <dsp:cNvSpPr/>
      </dsp:nvSpPr>
      <dsp:spPr>
        <a:xfrm>
          <a:off x="115415" y="71"/>
          <a:ext cx="1523745" cy="914247"/>
        </a:xfrm>
        <a:prstGeom prst="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sp:txBody>
      <dsp:txXfrm>
        <a:off x="115415" y="71"/>
        <a:ext cx="1523745" cy="914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+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NEA Surface Activation</a:t>
          </a:r>
          <a:endParaRPr lang="en-US" sz="2000" kern="1200" dirty="0"/>
        </a:p>
      </dsp:txBody>
      <dsp:txXfrm>
        <a:off x="171171" y="391716"/>
        <a:ext cx="1738652" cy="756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1" cy="449161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</a:t>
          </a:r>
          <a:endParaRPr lang="en-US" sz="2000" kern="1200" dirty="0"/>
        </a:p>
      </dsp:txBody>
      <dsp:txXfrm>
        <a:off x="69796" y="65778"/>
        <a:ext cx="317605" cy="3176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1" cy="449161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</a:t>
          </a:r>
          <a:endParaRPr lang="en-US" sz="2000" kern="1200" dirty="0"/>
        </a:p>
      </dsp:txBody>
      <dsp:txXfrm>
        <a:off x="69796" y="65778"/>
        <a:ext cx="317605" cy="3176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1" cy="449161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</a:t>
          </a:r>
          <a:endParaRPr lang="en-US" sz="2000" kern="1200" dirty="0"/>
        </a:p>
      </dsp:txBody>
      <dsp:txXfrm>
        <a:off x="69796" y="65778"/>
        <a:ext cx="317605" cy="317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43344" cy="465455"/>
          </a:xfrm>
          <a:prstGeom prst="rect">
            <a:avLst/>
          </a:prstGeom>
        </p:spPr>
        <p:txBody>
          <a:bodyPr vert="horz" lIns="93288" tIns="46643" rIns="93288" bIns="4664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4"/>
            <a:ext cx="3043344" cy="465455"/>
          </a:xfrm>
          <a:prstGeom prst="rect">
            <a:avLst/>
          </a:prstGeom>
        </p:spPr>
        <p:txBody>
          <a:bodyPr vert="horz" lIns="93288" tIns="46643" rIns="93288" bIns="46643" rtlCol="0"/>
          <a:lstStyle>
            <a:lvl1pPr algn="r">
              <a:defRPr sz="1200"/>
            </a:lvl1pPr>
          </a:lstStyle>
          <a:p>
            <a:fld id="{AEE2A098-F6E1-4EA0-A707-FFBBE20BA5BB}" type="datetimeFigureOut">
              <a:rPr lang="en-US" smtClean="0"/>
              <a:pPr/>
              <a:t>1/22/2014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8" tIns="46643" rIns="93288" bIns="4664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6"/>
            <a:ext cx="5618480" cy="4189095"/>
          </a:xfrm>
          <a:prstGeom prst="rect">
            <a:avLst/>
          </a:prstGeom>
        </p:spPr>
        <p:txBody>
          <a:bodyPr vert="horz" lIns="93288" tIns="46643" rIns="93288" bIns="4664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2032"/>
            <a:ext cx="3043344" cy="465455"/>
          </a:xfrm>
          <a:prstGeom prst="rect">
            <a:avLst/>
          </a:prstGeom>
        </p:spPr>
        <p:txBody>
          <a:bodyPr vert="horz" lIns="93288" tIns="46643" rIns="93288" bIns="4664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2"/>
            <a:ext cx="3043344" cy="465455"/>
          </a:xfrm>
          <a:prstGeom prst="rect">
            <a:avLst/>
          </a:prstGeom>
        </p:spPr>
        <p:txBody>
          <a:bodyPr vert="horz" lIns="93288" tIns="46643" rIns="93288" bIns="46643" rtlCol="0" anchor="b"/>
          <a:lstStyle>
            <a:lvl1pPr algn="r">
              <a:defRPr sz="1200"/>
            </a:lvl1pPr>
          </a:lstStyle>
          <a:p>
            <a:fld id="{ADB4C350-8ACE-402A-8AA1-76A8138984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684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6071C-58E2-4639-9468-9ED4C873A94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432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A333B-D980-47C0-AFB0-966E2B97C2C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F5CE5-2275-4147-ACA8-1BF50322363E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3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5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05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1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C8E3C3F-DBF8-46B2-AB8A-F1157E347456}" type="datetimeFigureOut">
              <a:rPr lang="en-US" smtClean="0"/>
              <a:pPr/>
              <a:t>1/22/2014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18" Type="http://schemas.openxmlformats.org/officeDocument/2006/relationships/diagramColors" Target="../diagrams/colors8.xml"/><Relationship Id="rId3" Type="http://schemas.openxmlformats.org/officeDocument/2006/relationships/oleObject" Target="../embeddings/oleObject2.bin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17" Type="http://schemas.openxmlformats.org/officeDocument/2006/relationships/diagramQuickStyle" Target="../diagrams/quickStyle8.xml"/><Relationship Id="rId2" Type="http://schemas.openxmlformats.org/officeDocument/2006/relationships/slideLayout" Target="../slideLayouts/slideLayout12.xml"/><Relationship Id="rId16" Type="http://schemas.openxmlformats.org/officeDocument/2006/relationships/diagramLayout" Target="../diagrams/layout8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5" Type="http://schemas.openxmlformats.org/officeDocument/2006/relationships/diagramData" Target="../diagrams/data8.xml"/><Relationship Id="rId10" Type="http://schemas.openxmlformats.org/officeDocument/2006/relationships/diagramData" Target="../diagrams/data7.xml"/><Relationship Id="rId19" Type="http://schemas.microsoft.com/office/2007/relationships/diagramDrawing" Target="../diagrams/drawing8.xml"/><Relationship Id="rId4" Type="http://schemas.openxmlformats.org/officeDocument/2006/relationships/image" Target="../media/image30.wmf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jlabgrp\group\inj_group\suleiman\TRIUMF\Fig1a-movie.av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9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536" y="0"/>
            <a:ext cx="6388685" cy="1366345"/>
          </a:xfrm>
        </p:spPr>
        <p:txBody>
          <a:bodyPr/>
          <a:lstStyle/>
          <a:p>
            <a:pPr algn="ctr"/>
            <a:r>
              <a:rPr lang="en-US" sz="4400" dirty="0" smtClean="0"/>
              <a:t>Jefferson Lab</a:t>
            </a:r>
            <a:br>
              <a:rPr lang="en-US" sz="4400" dirty="0" smtClean="0"/>
            </a:br>
            <a:r>
              <a:rPr lang="en-US" sz="4400" dirty="0" smtClean="0"/>
              <a:t>Polarized Photogun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7536" y="4713789"/>
            <a:ext cx="7339938" cy="1085127"/>
          </a:xfrm>
          <a:solidFill>
            <a:schemeClr val="bg1"/>
          </a:solidFill>
        </p:spPr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en-US" sz="2000" dirty="0" smtClean="0"/>
              <a:t>P. Adderley, J. Clark, S. Covert, J. Grames, J. Hansknecht, </a:t>
            </a:r>
          </a:p>
          <a:p>
            <a:pPr marL="342900" indent="-342900">
              <a:lnSpc>
                <a:spcPct val="80000"/>
              </a:lnSpc>
            </a:pPr>
            <a:r>
              <a:rPr lang="en-US" sz="2000" dirty="0" smtClean="0"/>
              <a:t>R. Mammei, M. Poelker, M. Stutzman,</a:t>
            </a:r>
          </a:p>
          <a:p>
            <a:pPr marL="342900" indent="-342900">
              <a:lnSpc>
                <a:spcPct val="80000"/>
              </a:lnSpc>
            </a:pPr>
            <a:r>
              <a:rPr lang="en-US" sz="2000" dirty="0" smtClean="0"/>
              <a:t>R. Suleiman, K. Surles-Law</a:t>
            </a:r>
            <a:endParaRPr lang="en-US" sz="2000" dirty="0"/>
          </a:p>
        </p:txBody>
      </p:sp>
      <p:pic>
        <p:nvPicPr>
          <p:cNvPr id="4" name="Picture 2" descr="C:\Documents and Settings\poelker\My Documents\My Pictures\2010-04 (Apr)\DSC_9303.jpg"/>
          <p:cNvPicPr>
            <a:picLocks noChangeAspect="1" noChangeArrowheads="1"/>
          </p:cNvPicPr>
          <p:nvPr/>
        </p:nvPicPr>
        <p:blipFill>
          <a:blip r:embed="rId2" cstate="print"/>
          <a:srcRect t="5358" b="5358"/>
          <a:stretch>
            <a:fillRect/>
          </a:stretch>
        </p:blipFill>
        <p:spPr bwMode="auto">
          <a:xfrm>
            <a:off x="2298588" y="1618023"/>
            <a:ext cx="384056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65690" y="6298058"/>
            <a:ext cx="506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TRIUMF, Vancouver, Canada, </a:t>
            </a:r>
            <a:r>
              <a:rPr lang="en-US" smtClean="0"/>
              <a:t>January 19, </a:t>
            </a:r>
            <a:r>
              <a:rPr lang="en-US" dirty="0" smtClean="0"/>
              <a:t>2011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24809" cy="762000"/>
          </a:xfrm>
        </p:spPr>
        <p:txBody>
          <a:bodyPr/>
          <a:lstStyle/>
          <a:p>
            <a:r>
              <a:rPr lang="en-US" dirty="0"/>
              <a:t>Polarized </a:t>
            </a:r>
            <a:r>
              <a:rPr lang="en-US" dirty="0" smtClean="0"/>
              <a:t>e-Source Requirements</a:t>
            </a:r>
            <a:endParaRPr lang="en-US" dirty="0"/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615951" y="2431813"/>
            <a:ext cx="2266950" cy="3711576"/>
            <a:chOff x="2151" y="1479"/>
            <a:chExt cx="1428" cy="2338"/>
          </a:xfrm>
        </p:grpSpPr>
        <p:sp>
          <p:nvSpPr>
            <p:cNvPr id="458824" name="Text Box 72"/>
            <p:cNvSpPr txBox="1">
              <a:spLocks noChangeArrowheads="1"/>
            </p:cNvSpPr>
            <p:nvPr/>
          </p:nvSpPr>
          <p:spPr bwMode="auto">
            <a:xfrm>
              <a:off x="2151" y="1479"/>
              <a:ext cx="14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 b="0" dirty="0">
                  <a:latin typeface="Arial" charset="0"/>
                </a:rPr>
                <a:t>Superlattice </a:t>
              </a:r>
              <a:r>
                <a:rPr lang="en-US" sz="1800" b="0" dirty="0" smtClean="0">
                  <a:latin typeface="Arial" charset="0"/>
                </a:rPr>
                <a:t>GaAs</a:t>
              </a:r>
              <a:endParaRPr lang="en-US" sz="1800" b="0" dirty="0">
                <a:latin typeface="Arial" charset="0"/>
              </a:endParaRPr>
            </a:p>
          </p:txBody>
        </p:sp>
        <p:sp>
          <p:nvSpPr>
            <p:cNvPr id="458825" name="Text Box 73"/>
            <p:cNvSpPr txBox="1">
              <a:spLocks noChangeArrowheads="1"/>
            </p:cNvSpPr>
            <p:nvPr/>
          </p:nvSpPr>
          <p:spPr bwMode="auto">
            <a:xfrm>
              <a:off x="2443" y="3235"/>
              <a:ext cx="789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0" dirty="0" smtClean="0">
                  <a:latin typeface="Arial" charset="0"/>
                </a:rPr>
                <a:t>QE </a:t>
              </a:r>
              <a:r>
                <a:rPr lang="en-US" sz="1800" b="0" dirty="0">
                  <a:latin typeface="Arial" charset="0"/>
                </a:rPr>
                <a:t>~ </a:t>
              </a:r>
              <a:r>
                <a:rPr lang="en-US" sz="1800" b="0" dirty="0" smtClean="0">
                  <a:latin typeface="Arial" charset="0"/>
                </a:rPr>
                <a:t>1%</a:t>
              </a:r>
              <a:endParaRPr lang="en-US" sz="1800" b="0" dirty="0">
                <a:latin typeface="Arial" charset="0"/>
              </a:endParaRPr>
            </a:p>
            <a:p>
              <a:pPr algn="ctr"/>
              <a:r>
                <a:rPr lang="en-US" sz="1800" b="0" dirty="0">
                  <a:latin typeface="Arial" charset="0"/>
                </a:rPr>
                <a:t>Pol ~ 85%</a:t>
              </a:r>
            </a:p>
            <a:p>
              <a:pPr algn="ctr"/>
              <a:r>
                <a:rPr lang="en-US" sz="1800" b="0" dirty="0">
                  <a:latin typeface="Arial" charset="0"/>
                </a:rPr>
                <a:t>@ 780 nm</a:t>
              </a:r>
            </a:p>
          </p:txBody>
        </p:sp>
        <p:grpSp>
          <p:nvGrpSpPr>
            <p:cNvPr id="3" name="Group 75"/>
            <p:cNvGrpSpPr>
              <a:grpSpLocks/>
            </p:cNvGrpSpPr>
            <p:nvPr/>
          </p:nvGrpSpPr>
          <p:grpSpPr bwMode="auto">
            <a:xfrm>
              <a:off x="2494" y="1929"/>
              <a:ext cx="687" cy="1283"/>
              <a:chOff x="2497" y="2256"/>
              <a:chExt cx="594" cy="1165"/>
            </a:xfrm>
          </p:grpSpPr>
          <p:grpSp>
            <p:nvGrpSpPr>
              <p:cNvPr id="4" name="Group 76"/>
              <p:cNvGrpSpPr>
                <a:grpSpLocks/>
              </p:cNvGrpSpPr>
              <p:nvPr/>
            </p:nvGrpSpPr>
            <p:grpSpPr bwMode="auto">
              <a:xfrm>
                <a:off x="2497" y="2256"/>
                <a:ext cx="594" cy="1165"/>
                <a:chOff x="2498" y="2256"/>
                <a:chExt cx="594" cy="1165"/>
              </a:xfrm>
            </p:grpSpPr>
            <p:sp>
              <p:nvSpPr>
                <p:cNvPr id="458829" name="Rectangle 77" descr="Trellis"/>
                <p:cNvSpPr>
                  <a:spLocks noChangeArrowheads="1"/>
                </p:cNvSpPr>
                <p:nvPr/>
              </p:nvSpPr>
              <p:spPr bwMode="auto">
                <a:xfrm>
                  <a:off x="2498" y="2256"/>
                  <a:ext cx="593" cy="1165"/>
                </a:xfrm>
                <a:prstGeom prst="rect">
                  <a:avLst/>
                </a:prstGeom>
                <a:pattFill prst="trellis">
                  <a:fgClr>
                    <a:srgbClr val="B3A8A3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sz="1800" b="0" dirty="0" err="1">
                      <a:latin typeface="Arial" charset="0"/>
                    </a:rPr>
                    <a:t>chekc</a:t>
                  </a:r>
                  <a:endParaRPr lang="en-US" sz="1800" b="0" dirty="0">
                    <a:latin typeface="Arial" charset="0"/>
                  </a:endParaRPr>
                </a:p>
              </p:txBody>
            </p:sp>
            <p:sp>
              <p:nvSpPr>
                <p:cNvPr id="458830" name="Rectangle 78"/>
                <p:cNvSpPr>
                  <a:spLocks noChangeArrowheads="1"/>
                </p:cNvSpPr>
                <p:nvPr/>
              </p:nvSpPr>
              <p:spPr bwMode="auto">
                <a:xfrm>
                  <a:off x="2499" y="2599"/>
                  <a:ext cx="593" cy="346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79"/>
              <p:cNvGrpSpPr>
                <a:grpSpLocks/>
              </p:cNvGrpSpPr>
              <p:nvPr/>
            </p:nvGrpSpPr>
            <p:grpSpPr bwMode="auto">
              <a:xfrm>
                <a:off x="2498" y="2256"/>
                <a:ext cx="592" cy="401"/>
                <a:chOff x="4224" y="1104"/>
                <a:chExt cx="1008" cy="576"/>
              </a:xfrm>
            </p:grpSpPr>
            <p:sp>
              <p:nvSpPr>
                <p:cNvPr id="458832" name="Rectangle 80"/>
                <p:cNvSpPr>
                  <a:spLocks noChangeArrowheads="1"/>
                </p:cNvSpPr>
                <p:nvPr/>
              </p:nvSpPr>
              <p:spPr bwMode="auto">
                <a:xfrm>
                  <a:off x="4224" y="1104"/>
                  <a:ext cx="1008" cy="4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833" name="Rectangle 81"/>
                <p:cNvSpPr>
                  <a:spLocks noChangeArrowheads="1"/>
                </p:cNvSpPr>
                <p:nvPr/>
              </p:nvSpPr>
              <p:spPr bwMode="auto">
                <a:xfrm>
                  <a:off x="4224" y="1152"/>
                  <a:ext cx="1008" cy="48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834" name="Rectangle 82"/>
                <p:cNvSpPr>
                  <a:spLocks noChangeArrowheads="1"/>
                </p:cNvSpPr>
                <p:nvPr/>
              </p:nvSpPr>
              <p:spPr bwMode="auto">
                <a:xfrm>
                  <a:off x="4224" y="1200"/>
                  <a:ext cx="1008" cy="4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835" name="Rectangle 83"/>
                <p:cNvSpPr>
                  <a:spLocks noChangeArrowheads="1"/>
                </p:cNvSpPr>
                <p:nvPr/>
              </p:nvSpPr>
              <p:spPr bwMode="auto">
                <a:xfrm>
                  <a:off x="4224" y="1248"/>
                  <a:ext cx="1008" cy="48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836" name="Rectangle 84"/>
                <p:cNvSpPr>
                  <a:spLocks noChangeArrowheads="1"/>
                </p:cNvSpPr>
                <p:nvPr/>
              </p:nvSpPr>
              <p:spPr bwMode="auto">
                <a:xfrm>
                  <a:off x="4224" y="1296"/>
                  <a:ext cx="1008" cy="4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837" name="Rectangle 85"/>
                <p:cNvSpPr>
                  <a:spLocks noChangeArrowheads="1"/>
                </p:cNvSpPr>
                <p:nvPr/>
              </p:nvSpPr>
              <p:spPr bwMode="auto">
                <a:xfrm>
                  <a:off x="4224" y="1344"/>
                  <a:ext cx="1008" cy="48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838" name="Rectangle 86"/>
                <p:cNvSpPr>
                  <a:spLocks noChangeArrowheads="1"/>
                </p:cNvSpPr>
                <p:nvPr/>
              </p:nvSpPr>
              <p:spPr bwMode="auto">
                <a:xfrm>
                  <a:off x="4224" y="1392"/>
                  <a:ext cx="1008" cy="4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839" name="Rectangle 87"/>
                <p:cNvSpPr>
                  <a:spLocks noChangeArrowheads="1"/>
                </p:cNvSpPr>
                <p:nvPr/>
              </p:nvSpPr>
              <p:spPr bwMode="auto">
                <a:xfrm>
                  <a:off x="4224" y="1440"/>
                  <a:ext cx="1008" cy="48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840" name="Rectangle 88"/>
                <p:cNvSpPr>
                  <a:spLocks noChangeArrowheads="1"/>
                </p:cNvSpPr>
                <p:nvPr/>
              </p:nvSpPr>
              <p:spPr bwMode="auto">
                <a:xfrm>
                  <a:off x="4224" y="1488"/>
                  <a:ext cx="1008" cy="4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841" name="Rectangle 89"/>
                <p:cNvSpPr>
                  <a:spLocks noChangeArrowheads="1"/>
                </p:cNvSpPr>
                <p:nvPr/>
              </p:nvSpPr>
              <p:spPr bwMode="auto">
                <a:xfrm>
                  <a:off x="4224" y="1536"/>
                  <a:ext cx="1008" cy="48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842" name="Rectangle 90"/>
                <p:cNvSpPr>
                  <a:spLocks noChangeArrowheads="1"/>
                </p:cNvSpPr>
                <p:nvPr/>
              </p:nvSpPr>
              <p:spPr bwMode="auto">
                <a:xfrm>
                  <a:off x="4224" y="1584"/>
                  <a:ext cx="1008" cy="4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843" name="Rectangle 91"/>
                <p:cNvSpPr>
                  <a:spLocks noChangeArrowheads="1"/>
                </p:cNvSpPr>
                <p:nvPr/>
              </p:nvSpPr>
              <p:spPr bwMode="auto">
                <a:xfrm>
                  <a:off x="4224" y="1632"/>
                  <a:ext cx="1008" cy="48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" name="Group 93"/>
          <p:cNvGrpSpPr>
            <a:grpSpLocks noChangeAspect="1"/>
          </p:cNvGrpSpPr>
          <p:nvPr/>
        </p:nvGrpSpPr>
        <p:grpSpPr bwMode="auto">
          <a:xfrm>
            <a:off x="2882901" y="2431813"/>
            <a:ext cx="3427412" cy="3538538"/>
            <a:chOff x="3505" y="1440"/>
            <a:chExt cx="2159" cy="222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3505" y="1728"/>
              <a:ext cx="2159" cy="1941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984" y="1440"/>
              <a:ext cx="12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 dirty="0">
                  <a:latin typeface="Arial" charset="0"/>
                </a:rPr>
                <a:t>Fiber-based Laser</a:t>
              </a:r>
            </a:p>
          </p:txBody>
        </p:sp>
      </p:grpSp>
      <p:sp>
        <p:nvSpPr>
          <p:cNvPr id="458852" name="Text Box 100"/>
          <p:cNvSpPr txBox="1">
            <a:spLocks noChangeArrowheads="1"/>
          </p:cNvSpPr>
          <p:nvPr/>
        </p:nvSpPr>
        <p:spPr bwMode="auto">
          <a:xfrm>
            <a:off x="371867" y="1539677"/>
            <a:ext cx="2897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0" dirty="0">
                <a:solidFill>
                  <a:srgbClr val="034ABD"/>
                </a:solidFill>
                <a:latin typeface="Arial" charset="0"/>
              </a:rPr>
              <a:t>Good Photocathode</a:t>
            </a:r>
          </a:p>
        </p:txBody>
      </p:sp>
      <p:sp>
        <p:nvSpPr>
          <p:cNvPr id="458853" name="Text Box 101"/>
          <p:cNvSpPr txBox="1">
            <a:spLocks noChangeArrowheads="1"/>
          </p:cNvSpPr>
          <p:nvPr/>
        </p:nvSpPr>
        <p:spPr bwMode="auto">
          <a:xfrm>
            <a:off x="3598015" y="1539677"/>
            <a:ext cx="17940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0" dirty="0">
                <a:solidFill>
                  <a:srgbClr val="034ABD"/>
                </a:solidFill>
                <a:latin typeface="Arial" charset="0"/>
              </a:rPr>
              <a:t>Good </a:t>
            </a:r>
            <a:r>
              <a:rPr lang="en-US" sz="2400" b="0" dirty="0" smtClean="0">
                <a:solidFill>
                  <a:srgbClr val="034ABD"/>
                </a:solidFill>
                <a:latin typeface="Arial" charset="0"/>
              </a:rPr>
              <a:t>Laser</a:t>
            </a:r>
            <a:endParaRPr lang="en-US" sz="2400" b="0" dirty="0">
              <a:solidFill>
                <a:srgbClr val="034ABD"/>
              </a:solidFill>
              <a:latin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1445" y="762000"/>
            <a:ext cx="76995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All three halls get polarized e-beam from the same gun and photocathode</a:t>
            </a:r>
          </a:p>
          <a:p>
            <a:pPr algn="ctr"/>
            <a:r>
              <a:rPr lang="en-US" dirty="0" smtClean="0"/>
              <a:t>~ 35 Wks continuous operation at high average current, high polarization</a:t>
            </a:r>
            <a:endParaRPr lang="en-US" dirty="0"/>
          </a:p>
        </p:txBody>
      </p:sp>
      <p:sp>
        <p:nvSpPr>
          <p:cNvPr id="458850" name="Text Box 98"/>
          <p:cNvSpPr txBox="1">
            <a:spLocks noChangeArrowheads="1"/>
          </p:cNvSpPr>
          <p:nvPr/>
        </p:nvSpPr>
        <p:spPr bwMode="auto">
          <a:xfrm>
            <a:off x="6755451" y="2431167"/>
            <a:ext cx="1633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 smtClean="0">
                <a:latin typeface="Arial" charset="0"/>
              </a:rPr>
              <a:t>Inverted </a:t>
            </a:r>
            <a:r>
              <a:rPr lang="en-US" sz="1800" b="0" dirty="0" smtClean="0">
                <a:latin typeface="Arial" charset="0"/>
              </a:rPr>
              <a:t>Guns</a:t>
            </a:r>
            <a:endParaRPr lang="en-US" sz="1800" b="0" dirty="0">
              <a:latin typeface="Arial" charset="0"/>
            </a:endParaRPr>
          </a:p>
        </p:txBody>
      </p:sp>
      <p:sp>
        <p:nvSpPr>
          <p:cNvPr id="458851" name="Text Box 99"/>
          <p:cNvSpPr txBox="1">
            <a:spLocks noChangeArrowheads="1"/>
          </p:cNvSpPr>
          <p:nvPr/>
        </p:nvSpPr>
        <p:spPr bwMode="auto">
          <a:xfrm>
            <a:off x="6900809" y="1546087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0" dirty="0">
                <a:solidFill>
                  <a:srgbClr val="034ABD"/>
                </a:solidFill>
                <a:latin typeface="Arial" charset="0"/>
              </a:rPr>
              <a:t>Good gun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16520" y="5146934"/>
            <a:ext cx="2044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Good Vacuum</a:t>
            </a:r>
          </a:p>
          <a:p>
            <a:pPr algn="ctr"/>
            <a:r>
              <a:rPr lang="en-US" dirty="0" smtClean="0"/>
              <a:t>No Field Emission</a:t>
            </a:r>
          </a:p>
          <a:p>
            <a:pPr algn="ctr"/>
            <a:r>
              <a:rPr lang="en-US" dirty="0" smtClean="0"/>
              <a:t>Long Lifetime</a:t>
            </a:r>
            <a:endParaRPr lang="en-US" dirty="0"/>
          </a:p>
        </p:txBody>
      </p:sp>
      <p:pic>
        <p:nvPicPr>
          <p:cNvPr id="39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10313" y="2967594"/>
            <a:ext cx="2682240" cy="2011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6372646" cy="683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Photoemission from GaAs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FF0000"/>
                </a:solidFill>
              </a:rPr>
              <a:t>Bare GaAs surface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FF0000"/>
                </a:solidFill>
              </a:rPr>
              <a:t>Large Work Function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FF0000"/>
                </a:solidFill>
              </a:rPr>
              <a:t>Positive Electron Affinity (PEA)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1279860" y="3279539"/>
            <a:ext cx="3089331" cy="2743203"/>
            <a:chOff x="-688" y="2743130"/>
            <a:chExt cx="3089331" cy="2743203"/>
          </a:xfrm>
        </p:grpSpPr>
        <p:grpSp>
          <p:nvGrpSpPr>
            <p:cNvPr id="72" name="Group 71"/>
            <p:cNvGrpSpPr/>
            <p:nvPr/>
          </p:nvGrpSpPr>
          <p:grpSpPr>
            <a:xfrm>
              <a:off x="-688" y="2743130"/>
              <a:ext cx="3089331" cy="2743203"/>
              <a:chOff x="1051125" y="2500132"/>
              <a:chExt cx="3089331" cy="2743203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FF0000"/>
                    </a:solidFill>
                  </a:rPr>
                  <a:t>PEA=4.07 eV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sz="2400" baseline="-25000" dirty="0" smtClean="0">
                    <a:latin typeface="Times New Roman" pitchFamily="18" charset="0"/>
                    <a:cs typeface="Times New Roman" pitchFamily="18" charset="0"/>
                  </a:rPr>
                  <a:t>gap</a:t>
                </a:r>
                <a:endParaRPr lang="en-US" sz="2000" dirty="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Conduction</a:t>
                </a:r>
              </a:p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Band</a:t>
                </a:r>
                <a:endParaRPr lang="en-US" sz="1600" dirty="0"/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Valence</a:t>
                </a:r>
              </a:p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Band</a:t>
                </a:r>
                <a:endParaRPr lang="en-US" sz="1600" dirty="0"/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62481" y="4918118"/>
                <a:ext cx="759824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FF0000"/>
                    </a:solidFill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28447" y="4918118"/>
                <a:ext cx="1012009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FF0000"/>
                    </a:solidFill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2" y="856527"/>
            <a:ext cx="3323587" cy="2106592"/>
          </a:xfrm>
          <a:prstGeom prst="wedgeRoundRectCallout">
            <a:avLst>
              <a:gd name="adj1" fmla="val -26197"/>
              <a:gd name="adj2" fmla="val 6541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339933"/>
                </a:solidFill>
              </a:rPr>
              <a:t>Dipole layers of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339933"/>
                </a:solidFill>
              </a:rPr>
              <a:t>Cesium + NF</a:t>
            </a:r>
            <a:r>
              <a:rPr lang="en-US" sz="2000" b="1" kern="0" baseline="-25000" dirty="0" smtClean="0">
                <a:solidFill>
                  <a:srgbClr val="339933"/>
                </a:solidFill>
              </a:rPr>
              <a:t>3</a:t>
            </a:r>
            <a:endParaRPr lang="en-US" sz="2000" b="1" kern="0" dirty="0" smtClean="0">
              <a:solidFill>
                <a:srgbClr val="339933"/>
              </a:solidFill>
            </a:endParaRP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339933"/>
                </a:solidFill>
              </a:rPr>
              <a:t>Reduces Work Function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339933"/>
                </a:solidFill>
              </a:rPr>
              <a:t>Negative Electron Affinity (NEA)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5051067" y="3279539"/>
            <a:ext cx="3965612" cy="2743201"/>
            <a:chOff x="5051067" y="3279539"/>
            <a:chExt cx="3965612" cy="2743201"/>
          </a:xfrm>
        </p:grpSpPr>
        <p:grpSp>
          <p:nvGrpSpPr>
            <p:cNvPr id="119" name="Group 118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102" name="Group 101"/>
              <p:cNvGrpSpPr/>
              <p:nvPr/>
            </p:nvGrpSpPr>
            <p:grpSpPr>
              <a:xfrm>
                <a:off x="5051067" y="3279539"/>
                <a:ext cx="3965612" cy="2743201"/>
                <a:chOff x="6690771" y="2751795"/>
                <a:chExt cx="3965612" cy="2743201"/>
              </a:xfrm>
            </p:grpSpPr>
            <p:grpSp>
              <p:nvGrpSpPr>
                <p:cNvPr id="75" name="Group 74"/>
                <p:cNvGrpSpPr/>
                <p:nvPr/>
              </p:nvGrpSpPr>
              <p:grpSpPr>
                <a:xfrm>
                  <a:off x="6690771" y="2751795"/>
                  <a:ext cx="3965612" cy="2734538"/>
                  <a:chOff x="1805651" y="2508797"/>
                  <a:chExt cx="3965612" cy="2734538"/>
                </a:xfrm>
              </p:grpSpPr>
              <p:grpSp>
                <p:nvGrpSpPr>
                  <p:cNvPr id="77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78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l-GR" sz="2000" dirty="0" smtClean="0">
                        <a:solidFill>
                          <a:srgbClr val="40911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NEA</a:t>
                    </a:r>
                    <a:r>
                      <a:rPr lang="en-US" sz="20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62481" y="4918118"/>
                    <a:ext cx="759824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28447" y="4918118"/>
                    <a:ext cx="1012009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50584" y="5193077"/>
              <a:ext cx="682880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9144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7C80"/>
                  </a:solidFill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61144" y="1099594"/>
          <a:ext cx="2122026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6372646" cy="68317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NEA Activation of GaAs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99681" name="Object 6"/>
          <p:cNvGraphicFramePr>
            <a:graphicFrameLocks noChangeAspect="1"/>
          </p:cNvGraphicFramePr>
          <p:nvPr/>
        </p:nvGraphicFramePr>
        <p:xfrm>
          <a:off x="1039813" y="4110038"/>
          <a:ext cx="494347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55" name="Equation" r:id="rId4" imgW="1917360" imgH="203040" progId="Equation.3">
                  <p:embed/>
                </p:oleObj>
              </mc:Choice>
              <mc:Fallback>
                <p:oleObj name="Equation" r:id="rId4" imgW="191736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813" y="4110038"/>
                        <a:ext cx="4943475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ounded Rectangular Callout 51"/>
          <p:cNvSpPr/>
          <p:nvPr/>
        </p:nvSpPr>
        <p:spPr bwMode="auto">
          <a:xfrm>
            <a:off x="335665" y="1088020"/>
            <a:ext cx="2639029" cy="2109884"/>
          </a:xfrm>
          <a:prstGeom prst="wedgeRoundRectCallout">
            <a:avLst>
              <a:gd name="adj1" fmla="val 69140"/>
              <a:gd name="adj2" fmla="val -20824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“</a:t>
            </a:r>
            <a:r>
              <a:rPr lang="en-US" sz="2000" b="1" dirty="0" smtClean="0"/>
              <a:t>Activate</a:t>
            </a:r>
            <a:r>
              <a:rPr lang="en-US" sz="2000" dirty="0" smtClean="0"/>
              <a:t>” GaAs photocathode by applying about one mono-layer of Cesium and NF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to very clean surface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2376181" y="2219446"/>
            <a:ext cx="2813443" cy="159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291255" y="94386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QE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3439704" y="3442296"/>
            <a:ext cx="300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endParaRPr lang="en-US" b="1" dirty="0"/>
          </a:p>
        </p:txBody>
      </p:sp>
      <p:sp>
        <p:nvSpPr>
          <p:cNvPr id="33" name="Freeform 32"/>
          <p:cNvSpPr/>
          <p:nvPr/>
        </p:nvSpPr>
        <p:spPr bwMode="auto">
          <a:xfrm>
            <a:off x="4315335" y="2615184"/>
            <a:ext cx="625033" cy="1055225"/>
          </a:xfrm>
          <a:custGeom>
            <a:avLst/>
            <a:gdLst>
              <a:gd name="connsiteX0" fmla="*/ 0 w 625033"/>
              <a:gd name="connsiteY0" fmla="*/ 991564 h 1055225"/>
              <a:gd name="connsiteX1" fmla="*/ 127322 w 625033"/>
              <a:gd name="connsiteY1" fmla="*/ 898967 h 1055225"/>
              <a:gd name="connsiteX2" fmla="*/ 370390 w 625033"/>
              <a:gd name="connsiteY2" fmla="*/ 54015 h 1055225"/>
              <a:gd name="connsiteX3" fmla="*/ 625033 w 625033"/>
              <a:gd name="connsiteY3" fmla="*/ 574876 h 105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33" h="1055225">
                <a:moveTo>
                  <a:pt x="0" y="991564"/>
                </a:moveTo>
                <a:cubicBezTo>
                  <a:pt x="32795" y="1023394"/>
                  <a:pt x="65590" y="1055225"/>
                  <a:pt x="127322" y="898967"/>
                </a:cubicBezTo>
                <a:cubicBezTo>
                  <a:pt x="189054" y="742709"/>
                  <a:pt x="287438" y="108030"/>
                  <a:pt x="370390" y="54015"/>
                </a:cubicBezTo>
                <a:cubicBezTo>
                  <a:pt x="453342" y="0"/>
                  <a:pt x="539187" y="287438"/>
                  <a:pt x="625033" y="574876"/>
                </a:cubicBezTo>
              </a:path>
            </a:pathLst>
          </a:custGeom>
          <a:ln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4941368" y="1972917"/>
            <a:ext cx="439838" cy="1224987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2" name="Freeform 41"/>
          <p:cNvSpPr/>
          <p:nvPr/>
        </p:nvSpPr>
        <p:spPr bwMode="auto">
          <a:xfrm>
            <a:off x="5382206" y="2025003"/>
            <a:ext cx="231493" cy="897158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5614699" y="1681619"/>
            <a:ext cx="439838" cy="1240541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6055537" y="1715534"/>
            <a:ext cx="231493" cy="941408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5" name="Freeform 44"/>
          <p:cNvSpPr/>
          <p:nvPr/>
        </p:nvSpPr>
        <p:spPr bwMode="auto">
          <a:xfrm>
            <a:off x="6288030" y="1426977"/>
            <a:ext cx="439838" cy="1229965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6728868" y="1450359"/>
            <a:ext cx="231493" cy="1015049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6961361" y="1088020"/>
            <a:ext cx="439838" cy="1377388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8" name="Freeform 47"/>
          <p:cNvSpPr/>
          <p:nvPr/>
        </p:nvSpPr>
        <p:spPr bwMode="auto">
          <a:xfrm>
            <a:off x="7402199" y="1106424"/>
            <a:ext cx="232779" cy="1215342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9" name="Freeform 48"/>
          <p:cNvSpPr/>
          <p:nvPr/>
        </p:nvSpPr>
        <p:spPr bwMode="auto">
          <a:xfrm>
            <a:off x="7635980" y="1088020"/>
            <a:ext cx="441125" cy="1215342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941368" y="2828572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3399"/>
                </a:solidFill>
              </a:rPr>
              <a:t>NF</a:t>
            </a:r>
            <a:r>
              <a:rPr lang="en-US" baseline="-25000" dirty="0" smtClean="0">
                <a:solidFill>
                  <a:srgbClr val="FF3399"/>
                </a:solidFill>
              </a:rPr>
              <a:t>3</a:t>
            </a:r>
            <a:endParaRPr lang="en-US" dirty="0">
              <a:solidFill>
                <a:srgbClr val="FF3399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473574" y="307296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782106" y="3626962"/>
            <a:ext cx="4609002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1484918" y="4892634"/>
          <a:ext cx="6151939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4779"/>
                <a:gridCol w="52271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GaAs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Light Reflection Coefficient (~ 0.3)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GaAs layer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thickness (~ 0.1 </a:t>
                      </a:r>
                      <a:r>
                        <a:rPr lang="el-GR" baseline="0" dirty="0" smtClean="0"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m)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lang="en-US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az-Cyrl-AZ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Һ</a:t>
                      </a:r>
                      <a:r>
                        <a:rPr lang="el-GR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Photo-absorption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Coefficient (~ 5x10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cm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B(</a:t>
                      </a:r>
                      <a:r>
                        <a:rPr lang="el-GR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χ</a:t>
                      </a:r>
                      <a:r>
                        <a:rPr lang="en-US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Surface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Tunneling Probability(~ 0.2)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7636857" y="3670409"/>
            <a:ext cx="693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Time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36512" y="0"/>
            <a:ext cx="2970213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+mj-lt"/>
              </a:rPr>
              <a:t>Bulk </a:t>
            </a:r>
            <a:r>
              <a:rPr lang="en-US" sz="3600" b="1" dirty="0">
                <a:solidFill>
                  <a:srgbClr val="000000"/>
                </a:solidFill>
                <a:latin typeface="+mj-lt"/>
              </a:rPr>
              <a:t>GaAs</a:t>
            </a:r>
          </a:p>
        </p:txBody>
      </p:sp>
      <p:sp>
        <p:nvSpPr>
          <p:cNvPr id="13319" name="Rectangle 62"/>
          <p:cNvSpPr>
            <a:spLocks noChangeArrowheads="1"/>
          </p:cNvSpPr>
          <p:nvPr/>
        </p:nvSpPr>
        <p:spPr bwMode="auto">
          <a:xfrm>
            <a:off x="1657350" y="1866900"/>
            <a:ext cx="323850" cy="4191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98786" y="736600"/>
            <a:ext cx="8044673" cy="12208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en-US" sz="2000" dirty="0" smtClean="0"/>
              <a:t>Laser excitation from P</a:t>
            </a:r>
            <a:r>
              <a:rPr lang="en-US" sz="2000" baseline="-25000" dirty="0" smtClean="0"/>
              <a:t>3/2</a:t>
            </a:r>
            <a:r>
              <a:rPr lang="en-US" sz="2000" dirty="0" smtClean="0"/>
              <a:t> to S</a:t>
            </a:r>
            <a:r>
              <a:rPr lang="en-US" sz="2000" baseline="-25000" dirty="0" smtClean="0"/>
              <a:t>1/2</a:t>
            </a:r>
            <a:r>
              <a:rPr lang="en-US" sz="2000" dirty="0" smtClean="0"/>
              <a:t> 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gap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&lt; E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&lt;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gap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Δ</a:t>
            </a:r>
          </a:p>
          <a:p>
            <a:pPr marL="514350" indent="-514350"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514350" lvl="0" indent="-514350">
              <a:buFont typeface="Wingdings" pitchFamily="2" charset="2"/>
              <a:buChar char="Ø"/>
            </a:pPr>
            <a:endParaRPr lang="en-US" sz="2000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Electron Polarization:</a:t>
            </a:r>
          </a:p>
        </p:txBody>
      </p:sp>
      <p:graphicFrame>
        <p:nvGraphicFramePr>
          <p:cNvPr id="197634" name="Object 3"/>
          <p:cNvGraphicFramePr>
            <a:graphicFrameLocks noChangeAspect="1"/>
          </p:cNvGraphicFramePr>
          <p:nvPr/>
        </p:nvGraphicFramePr>
        <p:xfrm>
          <a:off x="3325040" y="1273215"/>
          <a:ext cx="2559653" cy="86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5" name="Equation" r:id="rId3" imgW="1066680" imgH="393480" progId="Equation.3">
                  <p:embed/>
                </p:oleObj>
              </mc:Choice>
              <mc:Fallback>
                <p:oleObj name="Equation" r:id="rId3" imgW="106668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040" y="1273215"/>
                        <a:ext cx="2559653" cy="86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TextBox 104"/>
          <p:cNvSpPr txBox="1"/>
          <p:nvPr/>
        </p:nvSpPr>
        <p:spPr>
          <a:xfrm>
            <a:off x="3533850" y="5657671"/>
            <a:ext cx="456598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σ+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Right-handed circularly polarized light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/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σ-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C000"/>
                </a:solidFill>
              </a:rPr>
              <a:t>: Left-handed circularly polarized light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Reverse electron polarization by reversing light polarization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4112941" y="2639425"/>
            <a:ext cx="4834557" cy="3229603"/>
            <a:chOff x="4140601" y="2500926"/>
            <a:chExt cx="4834557" cy="3229603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3191207" y="3883307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flipV="1">
              <a:off x="4573588" y="5267276"/>
              <a:ext cx="4049551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Rectangle 58"/>
            <p:cNvSpPr/>
            <p:nvPr/>
          </p:nvSpPr>
          <p:spPr>
            <a:xfrm>
              <a:off x="8127490" y="5268864"/>
              <a:ext cx="4956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 </a:t>
              </a:r>
              <a:r>
                <a:rPr lang="en-US" dirty="0" smtClean="0">
                  <a:cs typeface="Times New Roman" pitchFamily="18" charset="0"/>
                </a:rPr>
                <a:t>m</a:t>
              </a:r>
              <a:r>
                <a:rPr lang="en-US" baseline="-25000" dirty="0" smtClean="0">
                  <a:cs typeface="Times New Roman" pitchFamily="18" charset="0"/>
                </a:rPr>
                <a:t>j</a:t>
              </a:r>
              <a:endParaRPr lang="en-US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140601" y="2500929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E</a:t>
              </a:r>
              <a:endParaRPr lang="en-US" dirty="0"/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5579114" y="4803497"/>
              <a:ext cx="520861" cy="0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>
              <a:off x="6805500" y="4803497"/>
              <a:ext cx="520861" cy="0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5517764" y="4803497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-1</a:t>
              </a:r>
              <a:r>
                <a:rPr lang="en-US" dirty="0" smtClean="0">
                  <a:solidFill>
                    <a:srgbClr val="7030A0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751372" y="4803497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+1</a:t>
              </a:r>
              <a:r>
                <a:rPr lang="en-US" dirty="0" smtClean="0">
                  <a:solidFill>
                    <a:srgbClr val="7030A0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 bwMode="auto">
            <a:xfrm rot="5400000" flipH="1" flipV="1">
              <a:off x="6855736" y="3884895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Rectangle 68"/>
            <p:cNvSpPr/>
            <p:nvPr/>
          </p:nvSpPr>
          <p:spPr>
            <a:xfrm>
              <a:off x="8239705" y="2502514"/>
              <a:ext cx="274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J</a:t>
              </a:r>
              <a:endParaRPr lang="en-US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239704" y="4714408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7030A0"/>
                  </a:solidFill>
                </a:rPr>
                <a:t> 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2400" baseline="-250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>
              <a:off x="4872942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872942" y="4109013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40911F"/>
                  </a:solidFill>
                </a:rPr>
                <a:t>-3</a:t>
              </a:r>
              <a:r>
                <a:rPr lang="en-US" dirty="0" smtClean="0">
                  <a:solidFill>
                    <a:srgbClr val="40911F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40911F"/>
                </a:solidFill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 bwMode="auto">
            <a:xfrm>
              <a:off x="5803966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5803966" y="4109013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40911F"/>
                  </a:solidFill>
                </a:rPr>
                <a:t>-1</a:t>
              </a:r>
              <a:r>
                <a:rPr lang="en-US" dirty="0" smtClean="0">
                  <a:solidFill>
                    <a:srgbClr val="40911F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40911F"/>
                </a:solidFill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 bwMode="auto">
            <a:xfrm>
              <a:off x="6690023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 bwMode="auto">
            <a:xfrm>
              <a:off x="7538066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7538066" y="4109013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40911F"/>
                  </a:solidFill>
                </a:rPr>
                <a:t>+3</a:t>
              </a:r>
              <a:r>
                <a:rPr lang="en-US" dirty="0" smtClean="0">
                  <a:solidFill>
                    <a:srgbClr val="40911F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40911F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690023" y="4109013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40911F"/>
                  </a:solidFill>
                </a:rPr>
                <a:t>+1</a:t>
              </a:r>
              <a:r>
                <a:rPr lang="en-US" dirty="0" smtClean="0">
                  <a:solidFill>
                    <a:srgbClr val="40911F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40911F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8257289" y="3996607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40911F"/>
                  </a:solidFill>
                </a:rPr>
                <a:t> </a:t>
              </a:r>
              <a:r>
                <a:rPr lang="en-US" sz="2400" dirty="0" smtClean="0">
                  <a:solidFill>
                    <a:srgbClr val="40911F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2400" baseline="-25000" dirty="0" smtClean="0">
                  <a:solidFill>
                    <a:srgbClr val="40911F"/>
                  </a:solidFill>
                  <a:latin typeface="Times New Roman" pitchFamily="18" charset="0"/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821830" y="2722700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34ABD"/>
                  </a:solidFill>
                </a:rPr>
                <a:t>-1</a:t>
              </a:r>
              <a:r>
                <a:rPr lang="en-US" dirty="0" smtClean="0">
                  <a:solidFill>
                    <a:srgbClr val="034ABD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034ABD"/>
                </a:solidFill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 bwMode="auto">
            <a:xfrm>
              <a:off x="5799063" y="3092029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>
              <a:off x="6704837" y="3092032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6637218" y="2722700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34ABD"/>
                  </a:solidFill>
                </a:rPr>
                <a:t>+1</a:t>
              </a:r>
              <a:r>
                <a:rPr lang="en-US" dirty="0" smtClean="0">
                  <a:solidFill>
                    <a:srgbClr val="034ABD"/>
                  </a:solidFill>
                  <a:cs typeface="Times New Roman" pitchFamily="18" charset="0"/>
                </a:rPr>
                <a:t>/2</a:t>
              </a:r>
              <a:endParaRPr lang="en-US" dirty="0">
                <a:solidFill>
                  <a:srgbClr val="034ABD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271119" y="282409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34ABD"/>
                  </a:solidFill>
                </a:rPr>
                <a:t> </a:t>
              </a:r>
              <a:r>
                <a:rPr lang="en-US" sz="2400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400" baseline="-25000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 bwMode="auto">
            <a:xfrm rot="5400000" flipH="1" flipV="1">
              <a:off x="5122091" y="3131131"/>
              <a:ext cx="1016982" cy="93878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 bwMode="auto">
            <a:xfrm rot="5400000" flipH="1" flipV="1">
              <a:off x="6060877" y="3131127"/>
              <a:ext cx="1016982" cy="93878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>
              <a:off x="4845691" y="3417242"/>
              <a:ext cx="6094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σ+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6031324" y="3173644"/>
              <a:ext cx="1016983" cy="853759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6957149" y="3173640"/>
              <a:ext cx="1016983" cy="853759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7639055" y="3417242"/>
              <a:ext cx="5389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C000"/>
                  </a:solidFill>
                </a:rPr>
                <a:t> </a:t>
              </a:r>
              <a:r>
                <a:rPr lang="en-US" sz="24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σ-</a:t>
              </a:r>
              <a:endParaRPr lang="en-US" sz="2400" b="1" dirty="0">
                <a:solidFill>
                  <a:srgbClr val="FFC000"/>
                </a:solidFill>
              </a:endParaRPr>
            </a:p>
          </p:txBody>
        </p:sp>
        <p:graphicFrame>
          <p:nvGraphicFramePr>
            <p:cNvPr id="106" name="Diagram 105"/>
            <p:cNvGraphicFramePr/>
            <p:nvPr/>
          </p:nvGraphicFramePr>
          <p:xfrm>
            <a:off x="5455153" y="3316613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sp>
        <p:nvSpPr>
          <p:cNvPr id="113" name="Freeform 112"/>
          <p:cNvSpPr/>
          <p:nvPr/>
        </p:nvSpPr>
        <p:spPr bwMode="auto">
          <a:xfrm>
            <a:off x="795528" y="2500926"/>
            <a:ext cx="1159397" cy="784829"/>
          </a:xfrm>
          <a:custGeom>
            <a:avLst/>
            <a:gdLst>
              <a:gd name="connsiteX0" fmla="*/ 0 w 995422"/>
              <a:gd name="connsiteY0" fmla="*/ 0 h 532435"/>
              <a:gd name="connsiteX1" fmla="*/ 509286 w 995422"/>
              <a:gd name="connsiteY1" fmla="*/ 532435 h 532435"/>
              <a:gd name="connsiteX2" fmla="*/ 995422 w 995422"/>
              <a:gd name="connsiteY2" fmla="*/ 0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5422" h="532435">
                <a:moveTo>
                  <a:pt x="0" y="0"/>
                </a:moveTo>
                <a:cubicBezTo>
                  <a:pt x="171691" y="266217"/>
                  <a:pt x="343382" y="532435"/>
                  <a:pt x="509286" y="532435"/>
                </a:cubicBezTo>
                <a:cubicBezTo>
                  <a:pt x="675190" y="532435"/>
                  <a:pt x="835306" y="266217"/>
                  <a:pt x="995422" y="0"/>
                </a:cubicBezTo>
              </a:path>
            </a:pathLst>
          </a:custGeom>
          <a:ln>
            <a:solidFill>
              <a:srgbClr val="034ABD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34ABD"/>
              </a:solidFill>
              <a:effectLst/>
              <a:latin typeface="Times" pitchFamily="18" charset="0"/>
            </a:endParaRPr>
          </a:p>
        </p:txBody>
      </p:sp>
      <p:sp>
        <p:nvSpPr>
          <p:cNvPr id="114" name="Freeform 113"/>
          <p:cNvSpPr/>
          <p:nvPr/>
        </p:nvSpPr>
        <p:spPr bwMode="auto">
          <a:xfrm>
            <a:off x="902825" y="4327003"/>
            <a:ext cx="925975" cy="395468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40911F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5" name="Freeform 114"/>
          <p:cNvSpPr/>
          <p:nvPr/>
        </p:nvSpPr>
        <p:spPr bwMode="auto">
          <a:xfrm>
            <a:off x="902825" y="4339845"/>
            <a:ext cx="925975" cy="567066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40911F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6" name="Freeform 115"/>
          <p:cNvSpPr/>
          <p:nvPr/>
        </p:nvSpPr>
        <p:spPr bwMode="auto">
          <a:xfrm>
            <a:off x="902825" y="4873396"/>
            <a:ext cx="925975" cy="395468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98786" y="2962590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34ABD"/>
                </a:solidFill>
              </a:rPr>
              <a:t> </a:t>
            </a:r>
            <a:r>
              <a:rPr lang="en-US" sz="2400" dirty="0" smtClean="0">
                <a:solidFill>
                  <a:srgbClr val="034ABD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aseline="-25000" dirty="0" smtClean="0">
                <a:solidFill>
                  <a:srgbClr val="034ABD"/>
                </a:solidFill>
                <a:latin typeface="Times New Roman" pitchFamily="18" charset="0"/>
                <a:cs typeface="Times New Roman" pitchFamily="18" charset="0"/>
              </a:rPr>
              <a:t>1/2</a:t>
            </a:r>
            <a:endParaRPr lang="en-US" sz="2400" dirty="0">
              <a:solidFill>
                <a:srgbClr val="034ABD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98786" y="4165963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40911F"/>
                </a:solidFill>
              </a:rPr>
              <a:t> </a:t>
            </a:r>
            <a:r>
              <a:rPr lang="en-US" sz="2400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aseline="-25000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3/2</a:t>
            </a:r>
            <a:endParaRPr lang="en-US" sz="2400" dirty="0">
              <a:solidFill>
                <a:srgbClr val="40911F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198786" y="4906911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1/2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120" name="Straight Arrow Connector 119"/>
          <p:cNvCxnSpPr/>
          <p:nvPr/>
        </p:nvCxnSpPr>
        <p:spPr bwMode="auto">
          <a:xfrm rot="5400000">
            <a:off x="1643944" y="3806379"/>
            <a:ext cx="104124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21" name="Straight Arrow Connector 120"/>
          <p:cNvCxnSpPr/>
          <p:nvPr/>
        </p:nvCxnSpPr>
        <p:spPr bwMode="auto">
          <a:xfrm rot="5400000">
            <a:off x="1897196" y="4606820"/>
            <a:ext cx="531568" cy="15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1382380" y="3286549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1382380" y="4327003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1387501" y="4873399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9" name="Rectangle 128"/>
          <p:cNvSpPr/>
          <p:nvPr/>
        </p:nvSpPr>
        <p:spPr>
          <a:xfrm>
            <a:off x="2055983" y="3534942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gap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dirty="0" smtClean="0">
                <a:cs typeface="Times New Roman" pitchFamily="18" charset="0"/>
              </a:rPr>
              <a:t>1.42 eV</a:t>
            </a:r>
            <a:endParaRPr lang="en-US" sz="2000" dirty="0"/>
          </a:p>
        </p:txBody>
      </p:sp>
      <p:sp>
        <p:nvSpPr>
          <p:cNvPr id="130" name="Rectangle 129"/>
          <p:cNvSpPr/>
          <p:nvPr/>
        </p:nvSpPr>
        <p:spPr>
          <a:xfrm>
            <a:off x="2165362" y="4341832"/>
            <a:ext cx="152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Δ=</a:t>
            </a:r>
            <a:r>
              <a:rPr lang="en-US" sz="2000" dirty="0" smtClean="0">
                <a:cs typeface="Times New Roman" pitchFamily="18" charset="0"/>
              </a:rPr>
              <a:t>0.34 eV</a:t>
            </a:r>
            <a:endParaRPr lang="en-US" sz="2000" dirty="0"/>
          </a:p>
        </p:txBody>
      </p:sp>
      <p:cxnSp>
        <p:nvCxnSpPr>
          <p:cNvPr id="131" name="Straight Arrow Connector 130"/>
          <p:cNvCxnSpPr/>
          <p:nvPr/>
        </p:nvCxnSpPr>
        <p:spPr bwMode="auto">
          <a:xfrm rot="5400000" flipH="1" flipV="1">
            <a:off x="0" y="3984608"/>
            <a:ext cx="2766349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2" name="Straight Arrow Connector 131"/>
          <p:cNvCxnSpPr/>
          <p:nvPr/>
        </p:nvCxnSpPr>
        <p:spPr bwMode="auto">
          <a:xfrm>
            <a:off x="1387501" y="5366988"/>
            <a:ext cx="129349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5" name="Rectangle 134"/>
          <p:cNvSpPr/>
          <p:nvPr/>
        </p:nvSpPr>
        <p:spPr>
          <a:xfrm>
            <a:off x="1414982" y="263942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2680995" y="517607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endParaRPr lang="en-US" dirty="0"/>
          </a:p>
        </p:txBody>
      </p:sp>
      <p:graphicFrame>
        <p:nvGraphicFramePr>
          <p:cNvPr id="139" name="Diagram 138"/>
          <p:cNvGraphicFramePr/>
          <p:nvPr/>
        </p:nvGraphicFramePr>
        <p:xfrm>
          <a:off x="7154195" y="3455112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0" name="Diagram 139"/>
          <p:cNvGraphicFramePr/>
          <p:nvPr/>
        </p:nvGraphicFramePr>
        <p:xfrm>
          <a:off x="6287755" y="3607512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41" name="Rectangle 140"/>
          <p:cNvSpPr/>
          <p:nvPr/>
        </p:nvSpPr>
        <p:spPr>
          <a:xfrm>
            <a:off x="902825" y="406284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0" y="0"/>
            <a:ext cx="8472667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3600" b="1" dirty="0" smtClean="0">
                <a:latin typeface="+mj-lt"/>
              </a:rPr>
              <a:t>Higher P: Breaking GaAs Degeneracy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66" y="736598"/>
            <a:ext cx="912003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en-US" sz="2400" dirty="0" smtClean="0"/>
              <a:t>Split degeneracy of P</a:t>
            </a:r>
            <a:r>
              <a:rPr lang="en-US" sz="2400" baseline="-25000" dirty="0" smtClean="0"/>
              <a:t>3/2</a:t>
            </a:r>
            <a:r>
              <a:rPr lang="en-US" sz="2400" dirty="0" smtClean="0"/>
              <a:t> : Introduce strain on GaAs crystal by growing it on substrate (GaAsP) with different lattice constant  </a:t>
            </a:r>
          </a:p>
          <a:p>
            <a:pPr marL="514350" indent="-514350"/>
            <a:endParaRPr lang="en-US" sz="2400" dirty="0" smtClean="0"/>
          </a:p>
          <a:p>
            <a:pPr marL="514350" indent="-514350">
              <a:buFont typeface="Wingdings" pitchFamily="2" charset="2"/>
              <a:buChar char="Ø"/>
            </a:pPr>
            <a:r>
              <a:rPr lang="en-US" sz="2400" dirty="0" smtClean="0"/>
              <a:t>High polarization by laser excitation from P</a:t>
            </a:r>
            <a:r>
              <a:rPr lang="en-US" sz="2400" baseline="-25000" dirty="0" smtClean="0"/>
              <a:t>3/2</a:t>
            </a:r>
            <a:r>
              <a:rPr lang="en-US" sz="2400" dirty="0" smtClean="0"/>
              <a:t> to S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 :</a:t>
            </a:r>
          </a:p>
          <a:p>
            <a:pPr marL="971550" lvl="1" indent="-51435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gap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&lt; E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&lt;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gap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δ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62632" y="5497975"/>
            <a:ext cx="72187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en-US" sz="2400" dirty="0" smtClean="0"/>
              <a:t>Higher QE: Alternating layers of GaAs and GaAsP – </a:t>
            </a:r>
            <a:r>
              <a:rPr lang="en-US" sz="2400" b="1" dirty="0" smtClean="0"/>
              <a:t>Superlattice GaAs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3297497" y="2773078"/>
            <a:ext cx="5627710" cy="2336962"/>
            <a:chOff x="2997865" y="2916816"/>
            <a:chExt cx="5627710" cy="2336962"/>
          </a:xfrm>
        </p:grpSpPr>
        <p:cxnSp>
          <p:nvCxnSpPr>
            <p:cNvPr id="86" name="Straight Connector 85"/>
            <p:cNvCxnSpPr/>
            <p:nvPr/>
          </p:nvCxnSpPr>
          <p:spPr bwMode="auto">
            <a:xfrm>
              <a:off x="6682908" y="449892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 bwMode="auto">
            <a:xfrm>
              <a:off x="3925683" y="450051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 bwMode="auto">
            <a:xfrm>
              <a:off x="4572000" y="3378481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 bwMode="auto">
            <a:xfrm>
              <a:off x="5771403" y="3379423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87" name="Group 86"/>
            <p:cNvGrpSpPr/>
            <p:nvPr/>
          </p:nvGrpSpPr>
          <p:grpSpPr>
            <a:xfrm>
              <a:off x="2997865" y="2916816"/>
              <a:ext cx="5627710" cy="2336962"/>
              <a:chOff x="2997865" y="2916816"/>
              <a:chExt cx="5627710" cy="2336962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2997865" y="2916816"/>
                <a:ext cx="5627710" cy="2336962"/>
                <a:chOff x="3044133" y="2929713"/>
                <a:chExt cx="5627710" cy="2336962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6683223" y="4513420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+3/2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323142" y="3666350"/>
                  <a:ext cx="75373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/>
                    <a:t> </a:t>
                  </a:r>
                  <a:r>
                    <a:rPr lang="en-US" sz="2400" dirty="0" smtClean="0"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  <a:r>
                    <a:rPr lang="en-US" sz="2400" baseline="-25000" dirty="0" smtClean="0">
                      <a:latin typeface="Times New Roman" pitchFamily="18" charset="0"/>
                      <a:cs typeface="Times New Roman" pitchFamily="18" charset="0"/>
                    </a:rPr>
                    <a:t>gap</a:t>
                  </a:r>
                  <a:endParaRPr lang="en-US" sz="2400" dirty="0"/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 bwMode="auto">
                <a:xfrm rot="5400000">
                  <a:off x="7135446" y="4694260"/>
                  <a:ext cx="368541" cy="6852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47" name="Rectangle 46"/>
                <p:cNvSpPr/>
                <p:nvPr/>
              </p:nvSpPr>
              <p:spPr>
                <a:xfrm>
                  <a:off x="7324731" y="4497234"/>
                  <a:ext cx="1347112" cy="769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dirty="0" smtClean="0"/>
                    <a:t> </a:t>
                  </a:r>
                  <a:r>
                    <a:rPr lang="en-US" sz="2400" dirty="0" smtClean="0">
                      <a:latin typeface="Times New Roman" pitchFamily="18" charset="0"/>
                      <a:cs typeface="Times New Roman" pitchFamily="18" charset="0"/>
                    </a:rPr>
                    <a:t>δ</a:t>
                  </a:r>
                  <a:r>
                    <a:rPr lang="en-US" sz="2000" dirty="0" smtClean="0">
                      <a:cs typeface="Times New Roman" pitchFamily="18" charset="0"/>
                    </a:rPr>
                    <a:t>=20</a:t>
                  </a:r>
                  <a:r>
                    <a:rPr lang="en-US" sz="2000" dirty="0" smtClean="0"/>
                    <a:t>–</a:t>
                  </a:r>
                  <a:r>
                    <a:rPr lang="en-US" sz="2000" dirty="0" smtClean="0">
                      <a:cs typeface="Times New Roman" pitchFamily="18" charset="0"/>
                    </a:rPr>
                    <a:t>50 </a:t>
                  </a:r>
                </a:p>
                <a:p>
                  <a:pPr algn="ctr"/>
                  <a:r>
                    <a:rPr lang="en-US" sz="2000" dirty="0" smtClean="0">
                      <a:cs typeface="Times New Roman" pitchFamily="18" charset="0"/>
                    </a:rPr>
                    <a:t>meV</a:t>
                  </a:r>
                  <a:endParaRPr lang="en-US" sz="2000" dirty="0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4326215" y="2929713"/>
                  <a:ext cx="117371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34ABD"/>
                      </a:solidFill>
                    </a:rPr>
                    <a:t> </a:t>
                  </a:r>
                  <a:r>
                    <a:rPr lang="en-US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m</a:t>
                  </a:r>
                  <a:r>
                    <a:rPr lang="en-US" baseline="-25000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j</a:t>
                  </a:r>
                  <a:r>
                    <a:rPr lang="en-US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 = -1/2</a:t>
                  </a:r>
                  <a:endParaRPr lang="en-US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792976" y="3022046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+1/2</a:t>
                  </a:r>
                  <a:endParaRPr lang="en-US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048687" y="3199307"/>
                  <a:ext cx="70403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34ABD"/>
                      </a:solidFill>
                    </a:rPr>
                    <a:t> </a:t>
                  </a:r>
                  <a:r>
                    <a:rPr lang="en-US" sz="2400" dirty="0" smtClean="0">
                      <a:solidFill>
                        <a:srgbClr val="034ABD"/>
                      </a:solidFill>
                      <a:latin typeface="Times New Roman" pitchFamily="18" charset="0"/>
                      <a:cs typeface="Times New Roman" pitchFamily="18" charset="0"/>
                    </a:rPr>
                    <a:t>S</a:t>
                  </a:r>
                  <a:r>
                    <a:rPr lang="en-US" sz="2400" baseline="-25000" dirty="0" smtClean="0">
                      <a:solidFill>
                        <a:srgbClr val="034ABD"/>
                      </a:solidFill>
                      <a:latin typeface="Times New Roman" pitchFamily="18" charset="0"/>
                      <a:cs typeface="Times New Roman" pitchFamily="18" charset="0"/>
                    </a:rPr>
                    <a:t>1/2</a:t>
                  </a:r>
                  <a:endParaRPr lang="en-US" sz="2400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3044133" y="4282586"/>
                  <a:ext cx="70403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40911F"/>
                      </a:solidFill>
                    </a:rPr>
                    <a:t> </a:t>
                  </a:r>
                  <a:r>
                    <a:rPr lang="en-US" sz="2400" dirty="0" smtClean="0">
                      <a:solidFill>
                        <a:srgbClr val="40911F"/>
                      </a:solidFill>
                      <a:latin typeface="Times New Roman" pitchFamily="18" charset="0"/>
                      <a:cs typeface="Times New Roman" pitchFamily="18" charset="0"/>
                    </a:rPr>
                    <a:t>P</a:t>
                  </a:r>
                  <a:r>
                    <a:rPr lang="en-US" sz="2400" baseline="-25000" dirty="0" smtClean="0">
                      <a:solidFill>
                        <a:srgbClr val="40911F"/>
                      </a:solidFill>
                      <a:latin typeface="Times New Roman" pitchFamily="18" charset="0"/>
                      <a:cs typeface="Times New Roman" pitchFamily="18" charset="0"/>
                    </a:rPr>
                    <a:t>3/2</a:t>
                  </a:r>
                  <a:endParaRPr lang="en-US" sz="2400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3739357" y="4513419"/>
                  <a:ext cx="115608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40911F"/>
                      </a:solidFill>
                    </a:rPr>
                    <a:t> </a:t>
                  </a:r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m</a:t>
                  </a:r>
                  <a:r>
                    <a:rPr lang="en-US" baseline="-25000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j</a:t>
                  </a:r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 = -3/2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4917723" y="4881955"/>
                  <a:ext cx="5822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-1/2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881177" y="4881158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40911F"/>
                      </a:solidFill>
                    </a:rPr>
                    <a:t>+1</a:t>
                  </a:r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3949603" y="3660972"/>
                  <a:ext cx="60946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24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σ+</a:t>
                  </a:r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5817671" y="3660972"/>
                  <a:ext cx="53893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FFC000"/>
                      </a:solidFill>
                    </a:rPr>
                    <a:t> </a:t>
                  </a:r>
                  <a:r>
                    <a:rPr lang="en-US" sz="24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σ-</a:t>
                  </a:r>
                  <a:endParaRPr lang="en-US" sz="2400" b="1" dirty="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59" name="Straight Arrow Connector 58"/>
                <p:cNvCxnSpPr>
                  <a:stCxn id="52" idx="0"/>
                  <a:endCxn id="48" idx="2"/>
                </p:cNvCxnSpPr>
                <p:nvPr/>
              </p:nvCxnSpPr>
              <p:spPr bwMode="auto">
                <a:xfrm rot="5400000" flipH="1" flipV="1">
                  <a:off x="4054217" y="3654562"/>
                  <a:ext cx="1122041" cy="59567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>
                  <a:endCxn id="49" idx="2"/>
                </p:cNvCxnSpPr>
                <p:nvPr/>
              </p:nvCxnSpPr>
              <p:spPr bwMode="auto">
                <a:xfrm rot="16200000" flipV="1">
                  <a:off x="6001706" y="3502608"/>
                  <a:ext cx="1105856" cy="883396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" name="Straight Arrow Connector 67"/>
              <p:cNvCxnSpPr/>
              <p:nvPr/>
            </p:nvCxnSpPr>
            <p:spPr bwMode="auto">
              <a:xfrm rot="16200000" flipH="1">
                <a:off x="6717445" y="3937911"/>
                <a:ext cx="1120447" cy="158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cxnSp>
          <p:nvCxnSpPr>
            <p:cNvPr id="82" name="Straight Connector 81"/>
            <p:cNvCxnSpPr/>
            <p:nvPr/>
          </p:nvCxnSpPr>
          <p:spPr bwMode="auto">
            <a:xfrm>
              <a:off x="4866552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>
              <a:off x="5834909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05" y="0"/>
            <a:ext cx="7279707" cy="764489"/>
          </a:xfrm>
        </p:spPr>
        <p:txBody>
          <a:bodyPr/>
          <a:lstStyle/>
          <a:p>
            <a:r>
              <a:rPr lang="en-US" dirty="0" smtClean="0"/>
              <a:t>GaAs Photocathode Evolution</a:t>
            </a:r>
            <a:endParaRPr lang="en-US" dirty="0"/>
          </a:p>
        </p:txBody>
      </p:sp>
      <p:grpSp>
        <p:nvGrpSpPr>
          <p:cNvPr id="3" name="Group 56"/>
          <p:cNvGrpSpPr/>
          <p:nvPr/>
        </p:nvGrpSpPr>
        <p:grpSpPr>
          <a:xfrm>
            <a:off x="369578" y="1085645"/>
            <a:ext cx="2581156" cy="4218439"/>
            <a:chOff x="212361" y="1002392"/>
            <a:chExt cx="2581156" cy="4218439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3"/>
              <a:ext cx="1320651" cy="2052233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212361" y="3743503"/>
              <a:ext cx="2581156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QE </a:t>
              </a:r>
              <a:r>
                <a:rPr lang="en-US" dirty="0"/>
                <a:t>~ </a:t>
              </a:r>
              <a:r>
                <a:rPr lang="en-US" dirty="0" smtClean="0"/>
                <a:t>20%, 120 μA/mW</a:t>
              </a:r>
              <a:endParaRPr lang="en-US" dirty="0"/>
            </a:p>
            <a:p>
              <a:pPr algn="ctr"/>
              <a:r>
                <a:rPr lang="en-US" dirty="0" smtClean="0"/>
                <a:t>Unpolarized @ 532 nm</a:t>
              </a:r>
            </a:p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>QE ~ 5%, 30 μA/mW</a:t>
              </a:r>
            </a:p>
            <a:p>
              <a:pPr algn="ctr"/>
              <a:r>
                <a:rPr lang="en-US" dirty="0" smtClean="0"/>
                <a:t>Pol ~ 40%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271474" y="1085645"/>
            <a:ext cx="2388795" cy="3642493"/>
            <a:chOff x="2899725" y="725393"/>
            <a:chExt cx="2388795" cy="3642493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2899725" y="3444556"/>
              <a:ext cx="238879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QE ~ </a:t>
              </a:r>
              <a:r>
                <a:rPr lang="en-US" dirty="0" smtClean="0"/>
                <a:t>0.2%, 1 </a:t>
              </a:r>
              <a:r>
                <a:rPr lang="el-GR" dirty="0" smtClean="0"/>
                <a:t>μ</a:t>
              </a:r>
              <a:r>
                <a:rPr lang="en-US" dirty="0" smtClean="0"/>
                <a:t>A/mW</a:t>
              </a:r>
              <a:endParaRPr lang="en-US" dirty="0"/>
            </a:p>
            <a:p>
              <a:pPr algn="ctr"/>
              <a:r>
                <a:rPr lang="en-US" dirty="0"/>
                <a:t>Pol ~ 75</a:t>
              </a:r>
              <a:r>
                <a:rPr lang="en-US" dirty="0" smtClean="0"/>
                <a:t>% @ </a:t>
              </a:r>
              <a:r>
                <a:rPr lang="en-US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2201772"/>
              <a:chOff x="3135310" y="1189565"/>
              <a:chExt cx="1749801" cy="2201772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2094780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60269" y="1085645"/>
            <a:ext cx="3104686" cy="3664441"/>
            <a:chOff x="5107784" y="735405"/>
            <a:chExt cx="3104686" cy="3664441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624458" y="3476516"/>
              <a:ext cx="2374369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No strain relaxation</a:t>
              </a:r>
            </a:p>
            <a:p>
              <a:pPr algn="ctr"/>
              <a:r>
                <a:rPr lang="en-US" dirty="0"/>
                <a:t>QE ~ 1</a:t>
              </a:r>
              <a:r>
                <a:rPr lang="en-US" dirty="0" smtClean="0"/>
                <a:t>%, 6 μA/mW</a:t>
              </a:r>
              <a:endParaRPr lang="en-US" dirty="0"/>
            </a:p>
            <a:p>
              <a:pPr algn="ctr"/>
              <a:r>
                <a:rPr lang="en-US" dirty="0"/>
                <a:t>Pol ~ 85</a:t>
              </a:r>
              <a:r>
                <a:rPr lang="en-US" dirty="0" smtClean="0"/>
                <a:t>% @ </a:t>
              </a:r>
              <a:r>
                <a:rPr lang="en-US" dirty="0"/>
                <a:t>780 nm</a:t>
              </a:r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2196492"/>
              <a:chOff x="5605968" y="1125745"/>
              <a:chExt cx="2232662" cy="2196492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2094780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3" name="Rectangle 42"/>
          <p:cNvSpPr/>
          <p:nvPr/>
        </p:nvSpPr>
        <p:spPr>
          <a:xfrm>
            <a:off x="6420036" y="5304084"/>
            <a:ext cx="24695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el-GR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λ</a:t>
            </a:r>
            <a:endParaRPr lang="en-US" sz="2400" b="1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hc = </a:t>
            </a: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1240 eV.nm</a:t>
            </a:r>
            <a:endParaRPr lang="en-US" sz="2400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3271474" y="5304084"/>
          <a:ext cx="314856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530"/>
                <a:gridCol w="1136516"/>
                <a:gridCol w="11365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 smtClean="0"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λ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(nm)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800" b="1" baseline="-25000" dirty="0" smtClean="0"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(eV)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Color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Green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523449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949440" y="3309521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234565" y="2523449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5715000" cy="762000"/>
          </a:xfrm>
        </p:spPr>
        <p:txBody>
          <a:bodyPr/>
          <a:lstStyle/>
          <a:p>
            <a:r>
              <a:rPr lang="en-US" dirty="0" smtClean="0"/>
              <a:t>Fiber-based </a:t>
            </a:r>
            <a:r>
              <a:rPr lang="en-US" dirty="0"/>
              <a:t>Drive 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914400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486400" y="2743200"/>
            <a:ext cx="0" cy="12954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2199190" y="2286000"/>
            <a:ext cx="183941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 flipV="1">
            <a:off x="5334000" y="1676400"/>
            <a:ext cx="1219200" cy="3048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01392" name="Picture 16" descr="DSCF00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437" y="1981200"/>
            <a:ext cx="2239963" cy="1681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219200"/>
            <a:ext cx="108234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/>
              <a:t>1560 nm</a:t>
            </a:r>
            <a:endParaRPr lang="en-US" sz="1800" dirty="0"/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57600" y="762000"/>
            <a:ext cx="95410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20000"/>
                </a:solidFill>
              </a:rPr>
              <a:t>780 nm</a:t>
            </a:r>
            <a:endParaRPr lang="en-US" sz="1800" dirty="0">
              <a:solidFill>
                <a:srgbClr val="F20000"/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965040" y="3853934"/>
            <a:ext cx="110799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/>
              <a:t>499 MHz</a:t>
            </a:r>
            <a:endParaRPr lang="en-US" sz="1800" dirty="0"/>
          </a:p>
        </p:txBody>
      </p:sp>
      <p:cxnSp>
        <p:nvCxnSpPr>
          <p:cNvPr id="3" name="Straight Arrow Connector 2"/>
          <p:cNvCxnSpPr>
            <a:stCxn id="17" idx="0"/>
          </p:cNvCxnSpPr>
          <p:nvPr/>
        </p:nvCxnSpPr>
        <p:spPr bwMode="auto">
          <a:xfrm rot="5400000" flipH="1" flipV="1">
            <a:off x="2266252" y="3148388"/>
            <a:ext cx="958332" cy="4527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98437" y="1131331"/>
            <a:ext cx="2239963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RF </a:t>
            </a:r>
            <a:r>
              <a:rPr lang="en-US" sz="1600" dirty="0" smtClean="0"/>
              <a:t>Locked Low-Power (1 mW)</a:t>
            </a:r>
            <a:endParaRPr lang="en-US" sz="1600" dirty="0"/>
          </a:p>
          <a:p>
            <a:pPr algn="ctr"/>
            <a:r>
              <a:rPr lang="en-US" sz="1600" dirty="0"/>
              <a:t>1560 nm </a:t>
            </a:r>
            <a:r>
              <a:rPr lang="en-US" sz="1600" dirty="0" smtClean="0"/>
              <a:t>Fiber </a:t>
            </a:r>
            <a:r>
              <a:rPr lang="en-US" sz="1600" dirty="0"/>
              <a:t>D</a:t>
            </a:r>
            <a:r>
              <a:rPr lang="en-US" sz="1600" dirty="0" smtClean="0"/>
              <a:t>iode</a:t>
            </a:r>
            <a:endParaRPr lang="en-US" sz="1600" dirty="0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553200" y="845403"/>
            <a:ext cx="2257425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Frequency-doubler </a:t>
            </a:r>
          </a:p>
          <a:p>
            <a:pPr algn="ctr"/>
            <a:r>
              <a:rPr lang="en-US" sz="1600" dirty="0" smtClean="0"/>
              <a:t>1560 </a:t>
            </a:r>
            <a:r>
              <a:rPr lang="en-US" sz="1600" dirty="0"/>
              <a:t>nm to 780 </a:t>
            </a:r>
            <a:r>
              <a:rPr lang="en-US" sz="1600" dirty="0" smtClean="0"/>
              <a:t>nm</a:t>
            </a:r>
          </a:p>
          <a:p>
            <a:pPr algn="ctr"/>
            <a:r>
              <a:rPr lang="en-US" sz="1600" dirty="0" smtClean="0"/>
              <a:t>30% Efficiency (2 W)</a:t>
            </a:r>
            <a:endParaRPr lang="en-US" sz="1600" dirty="0"/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8957" y="3730625"/>
            <a:ext cx="476068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1676400"/>
            <a:ext cx="2257425" cy="1739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314700" y="4702115"/>
            <a:ext cx="502919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High Power (6 W) </a:t>
            </a:r>
            <a:r>
              <a:rPr lang="en-US" sz="2000" dirty="0"/>
              <a:t>1560 nm </a:t>
            </a:r>
            <a:r>
              <a:rPr lang="en-US" sz="2000" dirty="0" smtClean="0"/>
              <a:t>Fiber </a:t>
            </a:r>
            <a:r>
              <a:rPr lang="en-US" sz="2000" dirty="0"/>
              <a:t>A</a:t>
            </a:r>
            <a:r>
              <a:rPr lang="en-US" sz="2000" dirty="0" smtClean="0"/>
              <a:t>mplifier</a:t>
            </a:r>
            <a:endParaRPr lang="en-US" sz="2000" dirty="0"/>
          </a:p>
        </p:txBody>
      </p:sp>
      <p:pic>
        <p:nvPicPr>
          <p:cNvPr id="23" name="Picture 22" descr="LaserPape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040" y="5252695"/>
            <a:ext cx="521392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397919"/>
            <a:ext cx="4876800" cy="3657600"/>
          </a:xfrm>
          <a:prstGeom prst="rect">
            <a:avLst/>
          </a:prstGeom>
          <a:noFill/>
        </p:spPr>
      </p:pic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427038" y="5069711"/>
            <a:ext cx="1505540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Storage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Manipulator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s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7" name="Text Box 11"/>
          <p:cNvSpPr txBox="1">
            <a:spLocks noChangeArrowheads="1"/>
          </p:cNvSpPr>
          <p:nvPr/>
        </p:nvSpPr>
        <p:spPr bwMode="auto">
          <a:xfrm>
            <a:off x="200025" y="2475428"/>
            <a:ext cx="2018501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Loading Chamber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sp useBgFill="1">
        <p:nvSpPr>
          <p:cNvPr id="15" name="Rectangle 4"/>
          <p:cNvSpPr>
            <a:spLocks noChangeArrowheads="1"/>
          </p:cNvSpPr>
          <p:nvPr/>
        </p:nvSpPr>
        <p:spPr bwMode="auto">
          <a:xfrm>
            <a:off x="1" y="0"/>
            <a:ext cx="4953000" cy="643766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square" lIns="90488" tIns="44450" rIns="90488" bIns="44450" anchor="ctr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chemeClr val="tx2"/>
                </a:solidFill>
                <a:latin typeface="+mj-lt"/>
              </a:rPr>
              <a:t>Load-lock Photogun</a:t>
            </a:r>
            <a:endParaRPr lang="en-US" altLang="en-US" sz="3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33" y="663652"/>
            <a:ext cx="909606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Best vacuum inside HV Chamber, which is never vented except to change electrodes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Photocathode Heat and Activation takes place inside Preparation Chamber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Use “Suitcase” to replace photocathodes through a Loading Chamber</a:t>
            </a:r>
            <a:endParaRPr lang="en-US" dirty="0"/>
          </a:p>
        </p:txBody>
      </p:sp>
      <p:sp>
        <p:nvSpPr>
          <p:cNvPr id="37899" name="Text Box 13"/>
          <p:cNvSpPr txBox="1">
            <a:spLocks noChangeArrowheads="1"/>
          </p:cNvSpPr>
          <p:nvPr/>
        </p:nvSpPr>
        <p:spPr bwMode="auto">
          <a:xfrm>
            <a:off x="6324600" y="2290762"/>
            <a:ext cx="2390398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Preparation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Chamber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37899" idx="1"/>
          </p:cNvCxnSpPr>
          <p:nvPr/>
        </p:nvCxnSpPr>
        <p:spPr>
          <a:xfrm rot="10800000" flipV="1">
            <a:off x="4213234" y="2475428"/>
            <a:ext cx="2111367" cy="12213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7897" idx="2"/>
          </p:cNvCxnSpPr>
          <p:nvPr/>
        </p:nvCxnSpPr>
        <p:spPr>
          <a:xfrm rot="16200000" flipH="1">
            <a:off x="1354471" y="2699565"/>
            <a:ext cx="1341914" cy="16323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7896" idx="3"/>
          </p:cNvCxnSpPr>
          <p:nvPr/>
        </p:nvCxnSpPr>
        <p:spPr>
          <a:xfrm flipV="1">
            <a:off x="1932578" y="4016417"/>
            <a:ext cx="393934" cy="13764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37896" idx="3"/>
          </p:cNvCxnSpPr>
          <p:nvPr/>
        </p:nvCxnSpPr>
        <p:spPr>
          <a:xfrm flipV="1">
            <a:off x="1932578" y="4560427"/>
            <a:ext cx="1946870" cy="832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7196634" y="3817342"/>
            <a:ext cx="1518364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HV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Chamber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10800000" flipV="1">
            <a:off x="5694746" y="4016415"/>
            <a:ext cx="1501888" cy="17025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3757802" y="1863981"/>
            <a:ext cx="1826141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Activation Laser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>
          <a:xfrm rot="5400000">
            <a:off x="4240482" y="2414368"/>
            <a:ext cx="611446" cy="2493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90185" y="2901045"/>
            <a:ext cx="7879253" cy="3263900"/>
            <a:chOff x="655147" y="1981200"/>
            <a:chExt cx="7879253" cy="32639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5147" y="1981200"/>
              <a:ext cx="3307253" cy="326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2039241"/>
              <a:ext cx="4572000" cy="2894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6400800" y="2667000"/>
              <a:ext cx="20311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Manipulator Key (male)</a:t>
              </a:r>
              <a:endParaRPr lang="en-US" sz="1400" dirty="0">
                <a:cs typeface="Tahoma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5524500" y="2476500"/>
              <a:ext cx="381003" cy="3048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6200000" flipH="1">
              <a:off x="6553200" y="3124200"/>
              <a:ext cx="457200" cy="1524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638800" y="2133600"/>
              <a:ext cx="16480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Puck Stop (rolling)</a:t>
              </a:r>
              <a:endParaRPr lang="en-US" sz="1400" dirty="0">
                <a:cs typeface="Tahoma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V="1">
              <a:off x="5143500" y="3848100"/>
              <a:ext cx="533400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5954812" y="3440212"/>
              <a:ext cx="1219200" cy="28237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114800" y="4267200"/>
              <a:ext cx="16482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Puck Key (female)</a:t>
              </a:r>
              <a:endParaRPr lang="en-US" sz="1400" dirty="0">
                <a:cs typeface="Tahoma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5295900" y="3619500"/>
              <a:ext cx="914400" cy="381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 flipH="1">
              <a:off x="457201" y="2895601"/>
              <a:ext cx="1447800" cy="38099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62000" y="2057400"/>
              <a:ext cx="100059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Puck (Mo)</a:t>
              </a:r>
              <a:endParaRPr lang="en-US" sz="1400" dirty="0">
                <a:cs typeface="Tahoma" pitchFamily="34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5400000">
              <a:off x="2133601" y="2514599"/>
              <a:ext cx="304800" cy="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209800" y="2057400"/>
              <a:ext cx="9119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Ring (Ta)</a:t>
              </a:r>
              <a:endParaRPr lang="en-US" sz="1400" dirty="0">
                <a:cs typeface="Tahoma" pitchFamily="34" charset="0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10800000" flipV="1">
              <a:off x="2438400" y="2514599"/>
              <a:ext cx="762000" cy="53339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124200" y="2286000"/>
              <a:ext cx="6739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GaAs</a:t>
              </a:r>
              <a:endParaRPr lang="en-US" sz="1400" dirty="0">
                <a:cs typeface="Tahoma" pitchFamily="34" charset="0"/>
              </a:endParaRPr>
            </a:p>
          </p:txBody>
        </p:sp>
      </p:grp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179274" y="254643"/>
            <a:ext cx="84901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indent="-177800" eaLnBrk="1" hangingPunct="1"/>
            <a:r>
              <a:rPr lang="en-US" sz="2000" dirty="0"/>
              <a:t>Key Features</a:t>
            </a:r>
            <a:r>
              <a:rPr lang="en-US" sz="2000" dirty="0" smtClean="0"/>
              <a:t>:</a:t>
            </a:r>
          </a:p>
          <a:p>
            <a:pPr marL="177800" indent="-177800" eaLnBrk="1" hangingPunct="1"/>
            <a:endParaRPr lang="en-US" sz="2000" dirty="0"/>
          </a:p>
          <a:p>
            <a:pPr marL="177800" indent="-177800">
              <a:buFontTx/>
              <a:buChar char="•"/>
            </a:pPr>
            <a:r>
              <a:rPr lang="en-US" sz="2000" dirty="0" smtClean="0"/>
              <a:t>5 </a:t>
            </a:r>
            <a:r>
              <a:rPr lang="en-US" sz="2000" dirty="0"/>
              <a:t>pucks </a:t>
            </a:r>
            <a:r>
              <a:rPr lang="en-US" sz="2000" dirty="0" smtClean="0"/>
              <a:t>can be stored in Storage Manipulators</a:t>
            </a:r>
          </a:p>
          <a:p>
            <a:pPr marL="177800" indent="-177800">
              <a:buFontTx/>
              <a:buChar char="•"/>
            </a:pPr>
            <a:r>
              <a:rPr lang="en-US" sz="2000" dirty="0" smtClean="0"/>
              <a:t>8 </a:t>
            </a:r>
            <a:r>
              <a:rPr lang="en-US" sz="2000" dirty="0"/>
              <a:t>hours to </a:t>
            </a:r>
            <a:r>
              <a:rPr lang="en-US" sz="2000" dirty="0" smtClean="0"/>
              <a:t>heat and activate </a:t>
            </a:r>
            <a:r>
              <a:rPr lang="en-US" sz="2000" dirty="0"/>
              <a:t>new </a:t>
            </a:r>
            <a:r>
              <a:rPr lang="en-US" sz="2000" dirty="0" smtClean="0"/>
              <a:t>sample</a:t>
            </a:r>
          </a:p>
          <a:p>
            <a:pPr marL="177800" indent="-177800">
              <a:buFontTx/>
              <a:buChar char="•"/>
            </a:pPr>
            <a:r>
              <a:rPr lang="en-US" sz="2000" dirty="0" smtClean="0"/>
              <a:t>Mask to limit active area</a:t>
            </a:r>
            <a:endParaRPr lang="en-US" sz="2000" dirty="0"/>
          </a:p>
          <a:p>
            <a:pPr marL="177800" indent="-177800">
              <a:buFontTx/>
              <a:buChar char="•"/>
            </a:pPr>
            <a:r>
              <a:rPr lang="en-US" sz="2000" dirty="0"/>
              <a:t>Suitcase for installing new photocathodes (one day to replace all pucks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3295" y="914399"/>
            <a:ext cx="5276538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lectrode_composit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947" y="3625769"/>
            <a:ext cx="6088415" cy="2743200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559" y="292020"/>
            <a:ext cx="310012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509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754774" cy="808806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055" y="609853"/>
            <a:ext cx="6141864" cy="6248147"/>
          </a:xfrm>
        </p:spPr>
        <p:txBody>
          <a:bodyPr/>
          <a:lstStyle/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Jefferson Lab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Polarized Electron Injector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Electron Spin Manipulation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Parity Violation (PV) Experiments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Polarized Electron Source:</a:t>
            </a:r>
          </a:p>
          <a:p>
            <a:pPr marL="971550" lvl="1" indent="-514350">
              <a:buClr>
                <a:schemeClr val="tx1"/>
              </a:buClr>
              <a:buFont typeface="+mj-lt"/>
              <a:buAutoNum type="romanUcPeriod"/>
            </a:pPr>
            <a:r>
              <a:rPr lang="en-US" dirty="0" smtClean="0"/>
              <a:t>Photoemission from GaAs</a:t>
            </a:r>
          </a:p>
          <a:p>
            <a:pPr marL="971550" lvl="1" indent="-514350">
              <a:buClr>
                <a:schemeClr val="tx1"/>
              </a:buClr>
              <a:buFont typeface="+mj-lt"/>
              <a:buAutoNum type="romanUcPeriod"/>
            </a:pPr>
            <a:r>
              <a:rPr lang="en-US" dirty="0" smtClean="0"/>
              <a:t>Fiber-based Drive Laser</a:t>
            </a:r>
          </a:p>
          <a:p>
            <a:pPr marL="971550" lvl="1" indent="-514350">
              <a:buClr>
                <a:schemeClr val="tx1"/>
              </a:buClr>
              <a:buFont typeface="+mj-lt"/>
              <a:buAutoNum type="romanUcPeriod"/>
            </a:pPr>
            <a:r>
              <a:rPr lang="en-US" dirty="0" smtClean="0"/>
              <a:t>Load-Lock Photogun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Key Features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Vacuum and Ion Back-bombardment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Measure Lifetime vs. Laser Position and Active Area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Benefits of Higher Gun Voltage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Road to Higher Gun Voltage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Summary and Outlook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37224" cy="808806"/>
          </a:xfrm>
        </p:spPr>
        <p:txBody>
          <a:bodyPr/>
          <a:lstStyle/>
          <a:p>
            <a:r>
              <a:rPr lang="en-US" dirty="0" smtClean="0"/>
              <a:t>Imperfect Vacuum = Finite Lifetime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5483" y="808806"/>
            <a:ext cx="5276644" cy="2862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Ion back-bombardment – with characteristic QE “trench” from laser spot to electrostatic center of photocathode – damages the NEA of GaAs</a:t>
            </a:r>
          </a:p>
          <a:p>
            <a:pPr marL="174625" indent="-174625">
              <a:buFont typeface="Arial" pitchFamily="34" charset="0"/>
              <a:buChar char="•"/>
            </a:pPr>
            <a:endParaRPr lang="en-US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High energy ions are focused to electrostatic center: create QE “hole”. We don’t run beam from electrostatic center</a:t>
            </a:r>
          </a:p>
          <a:p>
            <a:pPr marL="174625" indent="-174625">
              <a:buFont typeface="Arial" pitchFamily="34" charset="0"/>
              <a:buChar char="•"/>
            </a:pPr>
            <a:endParaRPr lang="en-US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288" y="3842795"/>
            <a:ext cx="3506637" cy="27432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715988" y="855425"/>
            <a:ext cx="3152626" cy="2142490"/>
            <a:chOff x="5539701" y="850190"/>
            <a:chExt cx="3152626" cy="2142490"/>
          </a:xfrm>
        </p:grpSpPr>
        <p:sp>
          <p:nvSpPr>
            <p:cNvPr id="9" name="Text Box 60"/>
            <p:cNvSpPr txBox="1">
              <a:spLocks noChangeArrowheads="1"/>
            </p:cNvSpPr>
            <p:nvPr/>
          </p:nvSpPr>
          <p:spPr bwMode="auto">
            <a:xfrm>
              <a:off x="5539701" y="850190"/>
              <a:ext cx="1143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/>
                <a:t>Residual</a:t>
              </a:r>
            </a:p>
            <a:p>
              <a:pPr algn="ctr"/>
              <a:r>
                <a:rPr lang="en-US" sz="1800" dirty="0" smtClean="0"/>
                <a:t>Gas</a:t>
              </a: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auto">
            <a:xfrm>
              <a:off x="5812291" y="2280940"/>
              <a:ext cx="82586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7C80"/>
                  </a:solidFill>
                </a:rPr>
                <a:t>Laser</a:t>
              </a:r>
              <a:endParaRPr lang="en-US" sz="2000" dirty="0">
                <a:solidFill>
                  <a:srgbClr val="FF7C80"/>
                </a:solidFill>
              </a:endParaRPr>
            </a:p>
          </p:txBody>
        </p:sp>
        <p:sp>
          <p:nvSpPr>
            <p:cNvPr id="15" name="AutoShape 69"/>
            <p:cNvSpPr>
              <a:spLocks noChangeArrowheads="1"/>
            </p:cNvSpPr>
            <p:nvPr/>
          </p:nvSpPr>
          <p:spPr bwMode="auto">
            <a:xfrm rot="16200000" flipH="1">
              <a:off x="7626317" y="1279956"/>
              <a:ext cx="312696" cy="1634549"/>
            </a:xfrm>
            <a:prstGeom prst="rtTriangl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Rectangle 70"/>
            <p:cNvSpPr>
              <a:spLocks noChangeArrowheads="1"/>
            </p:cNvSpPr>
            <p:nvPr/>
          </p:nvSpPr>
          <p:spPr bwMode="auto">
            <a:xfrm rot="16200000">
              <a:off x="8258816" y="1912456"/>
              <a:ext cx="739100" cy="568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Line 71"/>
            <p:cNvSpPr>
              <a:spLocks noChangeShapeType="1"/>
            </p:cNvSpPr>
            <p:nvPr/>
          </p:nvSpPr>
          <p:spPr bwMode="auto">
            <a:xfrm rot="16200000">
              <a:off x="7462862" y="1343917"/>
              <a:ext cx="227415" cy="20467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8" name="Group 72"/>
            <p:cNvGrpSpPr>
              <a:grpSpLocks/>
            </p:cNvGrpSpPr>
            <p:nvPr/>
          </p:nvGrpSpPr>
          <p:grpSpPr bwMode="auto">
            <a:xfrm rot="16200000">
              <a:off x="6837469" y="2651556"/>
              <a:ext cx="454831" cy="227416"/>
              <a:chOff x="576" y="1872"/>
              <a:chExt cx="384" cy="192"/>
            </a:xfrm>
          </p:grpSpPr>
          <p:sp>
            <p:nvSpPr>
              <p:cNvPr id="60" name="Rectangle 73"/>
              <p:cNvSpPr>
                <a:spLocks noChangeArrowheads="1"/>
              </p:cNvSpPr>
              <p:nvPr/>
            </p:nvSpPr>
            <p:spPr bwMode="auto">
              <a:xfrm>
                <a:off x="576" y="1872"/>
                <a:ext cx="240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61" name="Group 74"/>
              <p:cNvGrpSpPr>
                <a:grpSpLocks/>
              </p:cNvGrpSpPr>
              <p:nvPr/>
            </p:nvGrpSpPr>
            <p:grpSpPr bwMode="auto">
              <a:xfrm>
                <a:off x="576" y="1872"/>
                <a:ext cx="384" cy="192"/>
                <a:chOff x="576" y="1584"/>
                <a:chExt cx="384" cy="192"/>
              </a:xfrm>
            </p:grpSpPr>
            <p:sp>
              <p:nvSpPr>
                <p:cNvPr id="62" name="Arc 75"/>
                <p:cNvSpPr>
                  <a:spLocks/>
                </p:cNvSpPr>
                <p:nvPr/>
              </p:nvSpPr>
              <p:spPr bwMode="auto">
                <a:xfrm>
                  <a:off x="816" y="1584"/>
                  <a:ext cx="144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3" name="Arc 76"/>
                <p:cNvSpPr>
                  <a:spLocks/>
                </p:cNvSpPr>
                <p:nvPr/>
              </p:nvSpPr>
              <p:spPr bwMode="auto">
                <a:xfrm flipV="1">
                  <a:off x="816" y="1680"/>
                  <a:ext cx="144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4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576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5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576" y="177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9" name="AutoShape 79"/>
            <p:cNvSpPr>
              <a:spLocks noChangeArrowheads="1"/>
            </p:cNvSpPr>
            <p:nvPr/>
          </p:nvSpPr>
          <p:spPr bwMode="auto">
            <a:xfrm rot="16200000">
              <a:off x="7974547" y="2310433"/>
              <a:ext cx="795954" cy="568539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AutoShape 80"/>
            <p:cNvSpPr>
              <a:spLocks noChangeArrowheads="1"/>
            </p:cNvSpPr>
            <p:nvPr/>
          </p:nvSpPr>
          <p:spPr bwMode="auto">
            <a:xfrm rot="16200000" flipH="1">
              <a:off x="7974547" y="1002794"/>
              <a:ext cx="795954" cy="568539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Rectangle 81"/>
            <p:cNvSpPr>
              <a:spLocks noChangeArrowheads="1"/>
            </p:cNvSpPr>
            <p:nvPr/>
          </p:nvSpPr>
          <p:spPr bwMode="auto">
            <a:xfrm rot="16200000">
              <a:off x="8258816" y="1912456"/>
              <a:ext cx="739100" cy="568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22" name="Group 82"/>
            <p:cNvGrpSpPr>
              <a:grpSpLocks/>
            </p:cNvGrpSpPr>
            <p:nvPr/>
          </p:nvGrpSpPr>
          <p:grpSpPr bwMode="auto">
            <a:xfrm rot="16200000">
              <a:off x="6837469" y="1002795"/>
              <a:ext cx="454831" cy="227416"/>
              <a:chOff x="576" y="1632"/>
              <a:chExt cx="384" cy="192"/>
            </a:xfrm>
          </p:grpSpPr>
          <p:sp>
            <p:nvSpPr>
              <p:cNvPr id="53" name="Rectangle 83"/>
              <p:cNvSpPr>
                <a:spLocks noChangeArrowheads="1"/>
              </p:cNvSpPr>
              <p:nvPr/>
            </p:nvSpPr>
            <p:spPr bwMode="auto">
              <a:xfrm flipH="1">
                <a:off x="672" y="1632"/>
                <a:ext cx="288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54" name="Group 84"/>
              <p:cNvGrpSpPr>
                <a:grpSpLocks/>
              </p:cNvGrpSpPr>
              <p:nvPr/>
            </p:nvGrpSpPr>
            <p:grpSpPr bwMode="auto">
              <a:xfrm>
                <a:off x="576" y="1632"/>
                <a:ext cx="384" cy="192"/>
                <a:chOff x="576" y="1632"/>
                <a:chExt cx="384" cy="192"/>
              </a:xfrm>
            </p:grpSpPr>
            <p:sp>
              <p:nvSpPr>
                <p:cNvPr id="55" name="Line 85"/>
                <p:cNvSpPr>
                  <a:spLocks noChangeShapeType="1"/>
                </p:cNvSpPr>
                <p:nvPr/>
              </p:nvSpPr>
              <p:spPr bwMode="auto">
                <a:xfrm>
                  <a:off x="720" y="163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" name="Line 86"/>
                <p:cNvSpPr>
                  <a:spLocks noChangeShapeType="1"/>
                </p:cNvSpPr>
                <p:nvPr/>
              </p:nvSpPr>
              <p:spPr bwMode="auto">
                <a:xfrm>
                  <a:off x="720" y="182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57" name="Group 87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144" cy="192"/>
                  <a:chOff x="1920" y="1872"/>
                  <a:chExt cx="144" cy="192"/>
                </a:xfrm>
              </p:grpSpPr>
              <p:sp>
                <p:nvSpPr>
                  <p:cNvPr id="58" name="Arc 88"/>
                  <p:cNvSpPr>
                    <a:spLocks/>
                  </p:cNvSpPr>
                  <p:nvPr/>
                </p:nvSpPr>
                <p:spPr bwMode="auto">
                  <a:xfrm flipH="1">
                    <a:off x="1920" y="1872"/>
                    <a:ext cx="144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9" name="Arc 89"/>
                  <p:cNvSpPr>
                    <a:spLocks/>
                  </p:cNvSpPr>
                  <p:nvPr/>
                </p:nvSpPr>
                <p:spPr bwMode="auto">
                  <a:xfrm flipH="1" flipV="1">
                    <a:off x="1920" y="1968"/>
                    <a:ext cx="144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23" name="Group 91"/>
            <p:cNvGrpSpPr>
              <a:grpSpLocks/>
            </p:cNvGrpSpPr>
            <p:nvPr/>
          </p:nvGrpSpPr>
          <p:grpSpPr bwMode="auto">
            <a:xfrm rot="16200000">
              <a:off x="7406008" y="1287064"/>
              <a:ext cx="113708" cy="113708"/>
              <a:chOff x="2064" y="2304"/>
              <a:chExt cx="96" cy="96"/>
            </a:xfrm>
          </p:grpSpPr>
          <p:sp>
            <p:nvSpPr>
              <p:cNvPr id="50" name="Oval 92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" name="Oval 93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" name="Oval 94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24" name="Oval 95"/>
            <p:cNvSpPr>
              <a:spLocks noChangeArrowheads="1"/>
            </p:cNvSpPr>
            <p:nvPr/>
          </p:nvSpPr>
          <p:spPr bwMode="auto">
            <a:xfrm rot="16200000">
              <a:off x="7235446" y="2367287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" name="Oval 96"/>
            <p:cNvSpPr>
              <a:spLocks noChangeArrowheads="1"/>
            </p:cNvSpPr>
            <p:nvPr/>
          </p:nvSpPr>
          <p:spPr bwMode="auto">
            <a:xfrm rot="16200000">
              <a:off x="7747131" y="2367287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" name="Oval 97"/>
            <p:cNvSpPr>
              <a:spLocks noChangeArrowheads="1"/>
            </p:cNvSpPr>
            <p:nvPr/>
          </p:nvSpPr>
          <p:spPr bwMode="auto">
            <a:xfrm rot="16200000">
              <a:off x="7690277" y="2367287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" name="Oval 98"/>
            <p:cNvSpPr>
              <a:spLocks noChangeArrowheads="1"/>
            </p:cNvSpPr>
            <p:nvPr/>
          </p:nvSpPr>
          <p:spPr bwMode="auto">
            <a:xfrm rot="16200000">
              <a:off x="7860839" y="2253579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" name="Oval 99"/>
            <p:cNvSpPr>
              <a:spLocks noChangeArrowheads="1"/>
            </p:cNvSpPr>
            <p:nvPr/>
          </p:nvSpPr>
          <p:spPr bwMode="auto">
            <a:xfrm rot="16200000">
              <a:off x="7803985" y="2253579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" name="Oval 100"/>
            <p:cNvSpPr>
              <a:spLocks noChangeArrowheads="1"/>
            </p:cNvSpPr>
            <p:nvPr/>
          </p:nvSpPr>
          <p:spPr bwMode="auto">
            <a:xfrm rot="16200000">
              <a:off x="7860839" y="1912456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Oval 101"/>
            <p:cNvSpPr>
              <a:spLocks noChangeArrowheads="1"/>
            </p:cNvSpPr>
            <p:nvPr/>
          </p:nvSpPr>
          <p:spPr bwMode="auto">
            <a:xfrm rot="16200000">
              <a:off x="7633423" y="1059648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1" name="Oval 102"/>
            <p:cNvSpPr>
              <a:spLocks noChangeArrowheads="1"/>
            </p:cNvSpPr>
            <p:nvPr/>
          </p:nvSpPr>
          <p:spPr bwMode="auto">
            <a:xfrm rot="16200000">
              <a:off x="8031401" y="1400772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" name="Oval 103"/>
            <p:cNvSpPr>
              <a:spLocks noChangeArrowheads="1"/>
            </p:cNvSpPr>
            <p:nvPr/>
          </p:nvSpPr>
          <p:spPr bwMode="auto">
            <a:xfrm rot="16200000">
              <a:off x="8351204" y="2026164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Oval 104"/>
            <p:cNvSpPr>
              <a:spLocks noChangeArrowheads="1"/>
            </p:cNvSpPr>
            <p:nvPr/>
          </p:nvSpPr>
          <p:spPr bwMode="auto">
            <a:xfrm rot="16200000">
              <a:off x="8145108" y="2253579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4" name="Group 105"/>
            <p:cNvGrpSpPr>
              <a:grpSpLocks/>
            </p:cNvGrpSpPr>
            <p:nvPr/>
          </p:nvGrpSpPr>
          <p:grpSpPr bwMode="auto">
            <a:xfrm rot="16200000">
              <a:off x="7036458" y="1656614"/>
              <a:ext cx="113708" cy="170562"/>
              <a:chOff x="2208" y="2448"/>
              <a:chExt cx="96" cy="144"/>
            </a:xfrm>
          </p:grpSpPr>
          <p:sp>
            <p:nvSpPr>
              <p:cNvPr id="47" name="Oval 106"/>
              <p:cNvSpPr>
                <a:spLocks noChangeArrowheads="1"/>
              </p:cNvSpPr>
              <p:nvPr/>
            </p:nvSpPr>
            <p:spPr bwMode="auto">
              <a:xfrm>
                <a:off x="2208" y="244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Oval 107"/>
              <p:cNvSpPr>
                <a:spLocks noChangeArrowheads="1"/>
              </p:cNvSpPr>
              <p:nvPr/>
            </p:nvSpPr>
            <p:spPr bwMode="auto">
              <a:xfrm>
                <a:off x="225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Oval 108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35" name="Oval 109"/>
            <p:cNvSpPr>
              <a:spLocks noChangeArrowheads="1"/>
            </p:cNvSpPr>
            <p:nvPr/>
          </p:nvSpPr>
          <p:spPr bwMode="auto">
            <a:xfrm rot="16200000">
              <a:off x="7619210" y="2772370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" name="Oval 110"/>
            <p:cNvSpPr>
              <a:spLocks noChangeArrowheads="1"/>
            </p:cNvSpPr>
            <p:nvPr/>
          </p:nvSpPr>
          <p:spPr bwMode="auto">
            <a:xfrm rot="16200000">
              <a:off x="7064885" y="1912456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Oval 111"/>
            <p:cNvSpPr>
              <a:spLocks noChangeArrowheads="1"/>
            </p:cNvSpPr>
            <p:nvPr/>
          </p:nvSpPr>
          <p:spPr bwMode="auto">
            <a:xfrm rot="16200000">
              <a:off x="7008031" y="1855602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8" name="Group 112"/>
            <p:cNvGrpSpPr>
              <a:grpSpLocks/>
            </p:cNvGrpSpPr>
            <p:nvPr/>
          </p:nvGrpSpPr>
          <p:grpSpPr bwMode="auto">
            <a:xfrm rot="16200000">
              <a:off x="8002974" y="1997737"/>
              <a:ext cx="113708" cy="113708"/>
              <a:chOff x="2064" y="2304"/>
              <a:chExt cx="96" cy="96"/>
            </a:xfrm>
          </p:grpSpPr>
          <p:sp>
            <p:nvSpPr>
              <p:cNvPr id="44" name="Oval 113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5" name="Oval 114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6" name="Oval 115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39" name="Oval 116"/>
            <p:cNvSpPr>
              <a:spLocks noChangeArrowheads="1"/>
            </p:cNvSpPr>
            <p:nvPr/>
          </p:nvSpPr>
          <p:spPr bwMode="auto">
            <a:xfrm rot="16200000">
              <a:off x="7633423" y="1969310"/>
              <a:ext cx="56854" cy="568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5949127" y="1926670"/>
              <a:ext cx="2743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Line 59"/>
            <p:cNvSpPr>
              <a:spLocks noChangeShapeType="1"/>
            </p:cNvSpPr>
            <p:nvPr/>
          </p:nvSpPr>
          <p:spPr bwMode="auto">
            <a:xfrm rot="16200000">
              <a:off x="8503406" y="1950951"/>
              <a:ext cx="1184" cy="2060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Line 59"/>
            <p:cNvSpPr>
              <a:spLocks noChangeShapeType="1"/>
            </p:cNvSpPr>
            <p:nvPr/>
          </p:nvSpPr>
          <p:spPr bwMode="auto">
            <a:xfrm rot="16200000" flipH="1">
              <a:off x="8212622" y="1987077"/>
              <a:ext cx="7107" cy="2132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cxnSp>
          <p:nvCxnSpPr>
            <p:cNvPr id="66" name="Straight Arrow Connector 65"/>
            <p:cNvCxnSpPr>
              <a:stCxn id="9" idx="3"/>
            </p:cNvCxnSpPr>
            <p:nvPr/>
          </p:nvCxnSpPr>
          <p:spPr bwMode="auto">
            <a:xfrm>
              <a:off x="6682701" y="1173356"/>
              <a:ext cx="325330" cy="5116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7" name="Rounded Rectangular Callout 66"/>
          <p:cNvSpPr/>
          <p:nvPr/>
        </p:nvSpPr>
        <p:spPr bwMode="auto">
          <a:xfrm>
            <a:off x="5881862" y="3842795"/>
            <a:ext cx="3059742" cy="2104639"/>
          </a:xfrm>
          <a:prstGeom prst="wedgeRoundRectCallout">
            <a:avLst>
              <a:gd name="adj1" fmla="val -70803"/>
              <a:gd name="adj2" fmla="val -6264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7475" indent="-117475">
              <a:buFont typeface="Arial" pitchFamily="34" charset="0"/>
              <a:buChar char="•"/>
            </a:pPr>
            <a:r>
              <a:rPr lang="en-US" dirty="0" smtClean="0"/>
              <a:t>Photocathode “QE scan”</a:t>
            </a:r>
          </a:p>
          <a:p>
            <a:pPr marL="574675" lvl="1" indent="-117475">
              <a:buFont typeface="Arial" pitchFamily="34" charset="0"/>
              <a:buChar char="•"/>
            </a:pPr>
            <a:r>
              <a:rPr lang="en-US" dirty="0" smtClean="0"/>
              <a:t>Active area = 5 mm</a:t>
            </a:r>
          </a:p>
          <a:p>
            <a:pPr marL="574675" lvl="1" indent="-117475">
              <a:buFont typeface="Arial" pitchFamily="34" charset="0"/>
              <a:buChar char="•"/>
            </a:pPr>
            <a:r>
              <a:rPr lang="en-US" dirty="0" smtClean="0"/>
              <a:t>Laser size = 0.4 mm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dirty="0" smtClean="0"/>
              <a:t>Can run beam from 6 locations (spots) before heating and reactivating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54969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Ion Back-bombardment</a:t>
            </a:r>
          </a:p>
        </p:txBody>
      </p:sp>
      <p:pic>
        <p:nvPicPr>
          <p:cNvPr id="5" name="Fig1a-movi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08806"/>
          </a:xfrm>
        </p:spPr>
        <p:txBody>
          <a:bodyPr/>
          <a:lstStyle/>
          <a:p>
            <a:r>
              <a:rPr lang="en-US" dirty="0" smtClean="0"/>
              <a:t>Reduce Outgassing &amp; Improve Pumping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8806"/>
            <a:ext cx="6009389" cy="3740045"/>
          </a:xfrm>
        </p:spPr>
        <p:txBody>
          <a:bodyPr/>
          <a:lstStyle/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sz="2000" dirty="0" smtClean="0"/>
              <a:t>Primary source of gas in Polarized Gun: hydrogen outgassing</a:t>
            </a:r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sz="2000" dirty="0" smtClean="0"/>
              <a:t>To reduce outgassing:</a:t>
            </a:r>
          </a:p>
          <a:p>
            <a:pPr marL="971550" lvl="1" indent="-5143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/>
              <a:t>Reduce thick flange area</a:t>
            </a:r>
          </a:p>
          <a:p>
            <a:pPr marL="971550" lvl="1" indent="-5143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/>
              <a:t>HV Chamber 400°C bake for 10 days</a:t>
            </a:r>
          </a:p>
          <a:p>
            <a:pPr marL="971550" lvl="1" indent="-514350">
              <a:buClr>
                <a:schemeClr val="tx1"/>
              </a:buClr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sz="2000" dirty="0" smtClean="0"/>
              <a:t>Pump system combines:</a:t>
            </a:r>
          </a:p>
          <a:p>
            <a:pPr marL="971550" lvl="1" indent="-5143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/>
              <a:t>Non-Evaporable Getters (NEGs) (Zr-V-Fe)</a:t>
            </a:r>
          </a:p>
          <a:p>
            <a:pPr marL="971550" lvl="1" indent="-5143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/>
              <a:t>Ion Pumps</a:t>
            </a:r>
          </a:p>
        </p:txBody>
      </p:sp>
      <p:pic>
        <p:nvPicPr>
          <p:cNvPr id="4" name="Picture 3" descr="M:\inj_group\INV_GUN_2009\photos in tunnel\inv_gun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09390" y="939225"/>
            <a:ext cx="2612570" cy="27432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>
            <a:stCxn id="19" idx="0"/>
          </p:cNvCxnSpPr>
          <p:nvPr/>
        </p:nvCxnSpPr>
        <p:spPr bwMode="auto">
          <a:xfrm rot="16200000" flipV="1">
            <a:off x="7643660" y="3269115"/>
            <a:ext cx="340222" cy="6599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09389" y="3953888"/>
            <a:ext cx="92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1206" y="4733270"/>
            <a:ext cx="295872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/>
              <a:t>Outgassing rate: 1.0×10</a:t>
            </a:r>
            <a:r>
              <a:rPr lang="en-US" sz="2000" baseline="30000" dirty="0" smtClean="0"/>
              <a:t>-13 </a:t>
            </a:r>
            <a:r>
              <a:rPr lang="en-US" sz="2000" dirty="0" smtClean="0"/>
              <a:t>Torr</a:t>
            </a:r>
            <a:r>
              <a:rPr lang="en-US" sz="2000" baseline="30000" dirty="0" smtClean="0"/>
              <a:t>.</a:t>
            </a:r>
            <a:r>
              <a:rPr lang="en-US" sz="2000" dirty="0" smtClean="0"/>
              <a:t>L/s</a:t>
            </a:r>
            <a:r>
              <a:rPr lang="en-US" sz="2000" baseline="30000" dirty="0" smtClean="0"/>
              <a:t>.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baseline="30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/>
              <a:t>Extractor Gauge: 2.0×10</a:t>
            </a:r>
            <a:r>
              <a:rPr lang="en-US" sz="2000" baseline="30000" dirty="0" smtClean="0"/>
              <a:t>-12</a:t>
            </a:r>
            <a:r>
              <a:rPr lang="en-US" sz="2000" dirty="0" smtClean="0"/>
              <a:t> Torr (raw value), our lowest value</a:t>
            </a:r>
            <a:endParaRPr lang="en-US" sz="2000" dirty="0"/>
          </a:p>
        </p:txBody>
      </p:sp>
      <p:pic>
        <p:nvPicPr>
          <p:cNvPr id="14" name="Picture 13" descr="P100029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930" y="4386262"/>
            <a:ext cx="3048000" cy="2286000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2" idx="2"/>
          </p:cNvCxnSpPr>
          <p:nvPr/>
        </p:nvCxnSpPr>
        <p:spPr bwMode="auto">
          <a:xfrm rot="5400000">
            <a:off x="5297815" y="4544825"/>
            <a:ext cx="1395102" cy="9518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483774" y="3769222"/>
            <a:ext cx="131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 Pump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Injector Test Cave</a:t>
            </a:r>
          </a:p>
        </p:txBody>
      </p:sp>
      <p:pic>
        <p:nvPicPr>
          <p:cNvPr id="4" name="Picture 3" descr="its_di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166812"/>
            <a:ext cx="9048750" cy="452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3915" y="4676701"/>
            <a:ext cx="1197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SUITCASE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>
            <a:off x="1383917" y="4027990"/>
            <a:ext cx="664803" cy="6481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00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83" y="0"/>
            <a:ext cx="839204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Measure Lifetime vs. Laser Position and</a:t>
            </a:r>
          </a:p>
          <a:p>
            <a:pPr algn="ctr"/>
            <a:r>
              <a:rPr lang="en-US" sz="3600" dirty="0" smtClean="0"/>
              <a:t> Active Area</a:t>
            </a:r>
            <a:endParaRPr lang="en-US" sz="3600" dirty="0"/>
          </a:p>
        </p:txBody>
      </p:sp>
      <p:pic>
        <p:nvPicPr>
          <p:cNvPr id="3" name="Picture 2" descr="qep_pl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08" y="3943529"/>
            <a:ext cx="4045057" cy="2743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496" y="1371600"/>
            <a:ext cx="36487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>
              <a:buFont typeface="+mj-lt"/>
              <a:buAutoNum type="romanUcPeriod"/>
            </a:pPr>
            <a:r>
              <a:rPr lang="en-US" sz="2000" dirty="0" smtClean="0"/>
              <a:t>Activate with different Masks: 5 mm, 7 mm, and No Mask (12.8 mm)</a:t>
            </a:r>
          </a:p>
          <a:p>
            <a:pPr marL="400050" lvl="0" indent="-400050">
              <a:buFont typeface="+mj-lt"/>
              <a:buAutoNum type="romanUcPeriod"/>
            </a:pPr>
            <a:endParaRPr lang="en-US" sz="2000" dirty="0" smtClean="0"/>
          </a:p>
          <a:p>
            <a:pPr marL="400050" lvl="0" indent="-400050">
              <a:buFont typeface="+mj-lt"/>
              <a:buAutoNum type="romanUcPeriod"/>
            </a:pPr>
            <a:r>
              <a:rPr lang="en-US" sz="2000" dirty="0" smtClean="0"/>
              <a:t>Measure Lifetime from different spots on Bulk GaAs with 532 nm green laser</a:t>
            </a:r>
          </a:p>
        </p:txBody>
      </p:sp>
      <p:pic>
        <p:nvPicPr>
          <p:cNvPr id="5" name="Picture 4" descr="P10003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967" y="1371600"/>
            <a:ext cx="3657600" cy="2743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16200000" flipV="1">
            <a:off x="5366388" y="3818304"/>
            <a:ext cx="1467794" cy="6370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10800000" flipV="1">
            <a:off x="6086571" y="2103120"/>
            <a:ext cx="1824056" cy="3539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0800000" flipV="1">
            <a:off x="5582093" y="1478767"/>
            <a:ext cx="2328530" cy="6654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 flipV="1">
            <a:off x="6973543" y="2886234"/>
            <a:ext cx="937080" cy="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086570" y="4870716"/>
            <a:ext cx="152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NF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Leak Valve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910623" y="2716960"/>
            <a:ext cx="51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910627" y="1779954"/>
            <a:ext cx="12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Bias Ring</a:t>
            </a:r>
          </a:p>
          <a:p>
            <a:pPr algn="ctr"/>
            <a:r>
              <a:rPr lang="en-US" dirty="0" smtClean="0"/>
              <a:t>+200 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910623" y="1309489"/>
            <a:ext cx="75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5781767" y="2716960"/>
            <a:ext cx="2281256" cy="12091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63023" y="3758863"/>
            <a:ext cx="93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Heater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rot="16200000" flipV="1">
            <a:off x="6142719" y="3670560"/>
            <a:ext cx="1072384" cy="5892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6973543" y="4316718"/>
            <a:ext cx="195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Manipulator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escan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110" y="793154"/>
            <a:ext cx="7083046" cy="4572000"/>
          </a:xfrm>
          <a:prstGeom prst="rect">
            <a:avLst/>
          </a:prstGeom>
        </p:spPr>
      </p:pic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255181" y="1418897"/>
            <a:ext cx="1180214" cy="5534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After </a:t>
            </a:r>
          </a:p>
          <a:p>
            <a:pPr algn="ctr"/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Activation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" y="3822306"/>
            <a:ext cx="1629109" cy="5534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After Lifetime Measurements</a:t>
            </a:r>
            <a:endParaRPr lang="en-US" sz="1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4006" y="5887592"/>
            <a:ext cx="1646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Electrostatic Center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rot="16200000" flipV="1">
            <a:off x="4575915" y="4679392"/>
            <a:ext cx="1788560" cy="62783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stCxn id="11" idx="0"/>
          </p:cNvCxnSpPr>
          <p:nvPr/>
        </p:nvCxnSpPr>
        <p:spPr bwMode="auto">
          <a:xfrm rot="5400000" flipH="1" flipV="1">
            <a:off x="3577316" y="4535790"/>
            <a:ext cx="1511830" cy="11917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359889" y="5887591"/>
            <a:ext cx="75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Spot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29383" y="608488"/>
            <a:ext cx="93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53607" y="608488"/>
            <a:ext cx="93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mm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00081" y="608488"/>
            <a:ext cx="113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12.8 mm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7591" y="274037"/>
          <a:ext cx="8022816" cy="368489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15223"/>
                <a:gridCol w="1666897"/>
                <a:gridCol w="1591061"/>
                <a:gridCol w="1591061"/>
                <a:gridCol w="1658574"/>
              </a:tblGrid>
              <a:tr h="7714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I=0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(HV = </a:t>
                      </a:r>
                      <a:r>
                        <a:rPr lang="en-US" sz="1600" dirty="0" smtClean="0"/>
                        <a:t>0, 100 </a:t>
                      </a:r>
                      <a:r>
                        <a:rPr lang="en-US" sz="1600" dirty="0"/>
                        <a:t>kV)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 = 2 </a:t>
                      </a:r>
                      <a:r>
                        <a:rPr lang="en-US" sz="1600" dirty="0" smtClean="0"/>
                        <a:t>mA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dirty="0" smtClean="0"/>
                        <a:t>Bulk GaAs, 532 nm, 350 </a:t>
                      </a:r>
                      <a:r>
                        <a:rPr lang="el-GR" sz="1600" dirty="0" smtClean="0"/>
                        <a:t>μ</a:t>
                      </a:r>
                      <a:r>
                        <a:rPr lang="en-US" sz="1600" dirty="0" smtClean="0"/>
                        <a:t>m Laser Spot) </a:t>
                      </a:r>
                      <a:endParaRPr lang="en-US" sz="1600" dirty="0"/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(HV </a:t>
                      </a:r>
                      <a:r>
                        <a:rPr lang="en-US" sz="1600" dirty="0" smtClean="0"/>
                        <a:t>=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100 </a:t>
                      </a:r>
                      <a:r>
                        <a:rPr lang="en-US" sz="1600" dirty="0"/>
                        <a:t>kV)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67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 mm Active Area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 mm Active Area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12.8 mm Active Area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BD"/>
                    </a:solidFill>
                  </a:tcPr>
                </a:tc>
              </a:tr>
              <a:tr h="5067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Anode Current (pA)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0.0 ± 0.3 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0.0 ± 0.3 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0.0 ± 0.3 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-100 </a:t>
                      </a:r>
                      <a:r>
                        <a:rPr lang="en-US" sz="1600" baseline="0" dirty="0" smtClean="0"/>
                        <a:t>–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/>
                        <a:t>-</a:t>
                      </a:r>
                      <a:r>
                        <a:rPr lang="en-US" sz="1600" dirty="0" smtClean="0"/>
                        <a:t>1000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BD"/>
                    </a:solidFill>
                  </a:tcPr>
                </a:tc>
              </a:tr>
              <a:tr h="5067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X-ray Detector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(E-2 mR/h)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0.6 ± 0.3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1.5 ± 0.5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1.8 ± 0.5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 </a:t>
                      </a:r>
                      <a:r>
                        <a:rPr lang="en-US" sz="1600" baseline="0" dirty="0" smtClean="0"/>
                        <a:t>–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/>
                        <a:t>7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BD"/>
                    </a:solidFill>
                  </a:tcPr>
                </a:tc>
              </a:tr>
              <a:tr h="5067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Gun Vacuum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(pA)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 </a:t>
                      </a:r>
                      <a:r>
                        <a:rPr lang="en-US" sz="1600" baseline="0" dirty="0" smtClean="0"/>
                        <a:t>–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/>
                        <a:t>30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BD"/>
                    </a:solidFill>
                  </a:tcPr>
                </a:tc>
              </a:tr>
              <a:tr h="6701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Y-Chamber </a:t>
                      </a:r>
                      <a:r>
                        <a:rPr lang="en-US" sz="1600" dirty="0" smtClean="0"/>
                        <a:t>Vacuum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(nA</a:t>
                      </a:r>
                      <a:r>
                        <a:rPr lang="en-US" sz="1600" dirty="0"/>
                        <a:t>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3.0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3.0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3.0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4 </a:t>
                      </a:r>
                      <a:r>
                        <a:rPr lang="en-US" sz="1600" baseline="0" dirty="0" smtClean="0"/>
                        <a:t>–</a:t>
                      </a:r>
                      <a:r>
                        <a:rPr lang="en-US" sz="1600" dirty="0" smtClean="0"/>
                        <a:t>  </a:t>
                      </a:r>
                      <a:r>
                        <a:rPr lang="en-US" sz="1600" dirty="0"/>
                        <a:t>20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ABD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622622" y="4199861"/>
            <a:ext cx="25213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en-US" sz="1600" dirty="0" smtClean="0"/>
              <a:t>This is the range of values at the start of the lifetime measurements. The anode current is proportional to the laser power.</a:t>
            </a:r>
            <a:endParaRPr lang="en-US" sz="16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677798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Arrow Connector 6"/>
          <p:cNvCxnSpPr>
            <a:stCxn id="3" idx="0"/>
          </p:cNvCxnSpPr>
          <p:nvPr/>
        </p:nvCxnSpPr>
        <p:spPr bwMode="auto">
          <a:xfrm rot="16200000" flipV="1">
            <a:off x="6390578" y="2707128"/>
            <a:ext cx="2336337" cy="64913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44624" y="2019783"/>
            <a:ext cx="67417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7366" y="289367"/>
            <a:ext cx="792902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Finite lifetime due to ion back-bombardment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Lesson: it is extremely important to manage ALL of the extracted beam. Beam from outside 5 mm active area can hit beam-pipe walls, degrade vacuum, reduce lifetime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6" y="0"/>
            <a:ext cx="7141396" cy="808806"/>
          </a:xfrm>
        </p:spPr>
        <p:txBody>
          <a:bodyPr/>
          <a:lstStyle/>
          <a:p>
            <a:r>
              <a:rPr lang="en-US" dirty="0" smtClean="0"/>
              <a:t>Benefits of Higher Gun Voltage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5814" y="808806"/>
            <a:ext cx="80523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Reduce space-charge-induced emittance growth, maintain small transverse beam profile and short bunch-length. In other words, make a “stiff” beam right from the gun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 smtClean="0"/>
              <a:t>Address current density limitation due to Child’s Law (Space Charge Limit) </a:t>
            </a:r>
          </a:p>
          <a:p>
            <a:pPr marL="514350" indent="-514350">
              <a:buFont typeface="+mj-lt"/>
              <a:buAutoNum type="romanU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 smtClean="0"/>
              <a:t>Reduce problems associated with Surface Charge Limit (</a:t>
            </a:r>
            <a:r>
              <a:rPr lang="en-US" sz="2400" i="1" dirty="0" smtClean="0"/>
              <a:t>i.e.</a:t>
            </a:r>
            <a:r>
              <a:rPr lang="en-US" sz="2400" dirty="0" smtClean="0"/>
              <a:t>, QE reduction at high laser power)</a:t>
            </a:r>
          </a:p>
          <a:p>
            <a:pPr marL="514350" indent="-514350">
              <a:buFont typeface="+mj-lt"/>
              <a:buAutoNum type="romanU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 smtClean="0"/>
              <a:t>Prolong Charge Lifetime</a:t>
            </a:r>
          </a:p>
        </p:txBody>
      </p:sp>
      <p:sp>
        <p:nvSpPr>
          <p:cNvPr id="4" name="Rectangle 93"/>
          <p:cNvSpPr>
            <a:spLocks noChangeArrowheads="1"/>
          </p:cNvSpPr>
          <p:nvPr/>
        </p:nvSpPr>
        <p:spPr bwMode="auto">
          <a:xfrm>
            <a:off x="2699176" y="5517788"/>
            <a:ext cx="5379953" cy="12126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dirty="0">
                <a:latin typeface="Arial" charset="0"/>
              </a:rPr>
              <a:t>Biggest </a:t>
            </a:r>
            <a:r>
              <a:rPr lang="en-US" sz="2400" dirty="0" smtClean="0">
                <a:latin typeface="Arial" charset="0"/>
              </a:rPr>
              <a:t>Obstacle</a:t>
            </a:r>
            <a:r>
              <a:rPr lang="en-US" sz="2400" dirty="0">
                <a:latin typeface="Arial" charset="0"/>
              </a:rPr>
              <a:t>: Field </a:t>
            </a:r>
            <a:r>
              <a:rPr lang="en-US" sz="2400" dirty="0" smtClean="0">
                <a:latin typeface="Arial" charset="0"/>
              </a:rPr>
              <a:t>Emission and </a:t>
            </a:r>
            <a:r>
              <a:rPr lang="en-US" sz="2400" dirty="0">
                <a:latin typeface="Arial" charset="0"/>
              </a:rPr>
              <a:t>HV </a:t>
            </a:r>
            <a:r>
              <a:rPr lang="en-US" sz="2400" dirty="0" smtClean="0">
                <a:latin typeface="Arial" charset="0"/>
              </a:rPr>
              <a:t>Breakdown… which </a:t>
            </a:r>
            <a:r>
              <a:rPr lang="en-US" sz="2400" dirty="0">
                <a:latin typeface="Arial" charset="0"/>
              </a:rPr>
              <a:t>lead to </a:t>
            </a:r>
            <a:r>
              <a:rPr lang="en-US" sz="2400" dirty="0" smtClean="0">
                <a:latin typeface="Arial" charset="0"/>
              </a:rPr>
              <a:t>bad vacuum and photocathode death</a:t>
            </a: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erialAccelSiteTestlab"/>
          <p:cNvPicPr>
            <a:picLocks noChangeAspect="1" noChangeArrowheads="1"/>
          </p:cNvPicPr>
          <p:nvPr/>
        </p:nvPicPr>
        <p:blipFill>
          <a:blip r:embed="rId3"/>
          <a:srcRect t="2592" b="3859"/>
          <a:stretch>
            <a:fillRect/>
          </a:stretch>
        </p:blipFill>
        <p:spPr bwMode="auto">
          <a:xfrm>
            <a:off x="0" y="0"/>
            <a:ext cx="916305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2185" y="11637"/>
            <a:ext cx="6861602" cy="808806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Jefferson Lab Accelerator Site</a:t>
            </a:r>
          </a:p>
        </p:txBody>
      </p:sp>
      <p:cxnSp>
        <p:nvCxnSpPr>
          <p:cNvPr id="4" name="Straight Arrow Connector 8"/>
          <p:cNvCxnSpPr>
            <a:cxnSpLocks noChangeShapeType="1"/>
            <a:stCxn id="7" idx="2"/>
          </p:cNvCxnSpPr>
          <p:nvPr/>
        </p:nvCxnSpPr>
        <p:spPr bwMode="auto">
          <a:xfrm rot="16200000" flipH="1">
            <a:off x="3016738" y="2847812"/>
            <a:ext cx="1233754" cy="1634132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" name="Straight Arrow Connector 8"/>
          <p:cNvCxnSpPr>
            <a:cxnSpLocks noChangeShapeType="1"/>
            <a:stCxn id="8" idx="2"/>
          </p:cNvCxnSpPr>
          <p:nvPr/>
        </p:nvCxnSpPr>
        <p:spPr bwMode="auto">
          <a:xfrm rot="16200000" flipH="1">
            <a:off x="966253" y="3942090"/>
            <a:ext cx="952597" cy="867096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2044265" y="2222339"/>
            <a:ext cx="1544567" cy="825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solidFill>
                  <a:srgbClr val="FF0000"/>
                </a:solidFill>
                <a:ea typeface="+mj-ea"/>
                <a:cs typeface="+mj-cs"/>
              </a:rPr>
              <a:t>CEBAF Injector</a:t>
            </a:r>
            <a:endParaRPr lang="en-US" sz="2400" b="1" kern="0" dirty="0">
              <a:solidFill>
                <a:srgbClr val="333399"/>
              </a:solidFill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41906" y="3048000"/>
            <a:ext cx="1734193" cy="8513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solidFill>
                  <a:srgbClr val="FF0000"/>
                </a:solidFill>
                <a:ea typeface="+mj-ea"/>
                <a:cs typeface="+mj-cs"/>
              </a:rPr>
              <a:t> Injector</a:t>
            </a:r>
          </a:p>
          <a:p>
            <a:pPr algn="ctr" eaLnBrk="0" hangingPunct="0">
              <a:defRPr/>
            </a:pPr>
            <a:r>
              <a:rPr lang="en-US" sz="2400" b="1" kern="0" dirty="0" smtClean="0">
                <a:solidFill>
                  <a:srgbClr val="FF0000"/>
                </a:solidFill>
                <a:ea typeface="+mj-ea"/>
                <a:cs typeface="+mj-cs"/>
              </a:rPr>
              <a:t>Test Cave</a:t>
            </a:r>
            <a:endParaRPr lang="en-US" sz="2400" b="1" kern="0" dirty="0">
              <a:solidFill>
                <a:srgbClr val="333399"/>
              </a:solidFill>
              <a:ea typeface="+mj-ea"/>
              <a:cs typeface="+mj-cs"/>
            </a:endParaRPr>
          </a:p>
        </p:txBody>
      </p:sp>
      <p:cxnSp>
        <p:nvCxnSpPr>
          <p:cNvPr id="22" name="Straight Arrow Connector 11"/>
          <p:cNvCxnSpPr>
            <a:cxnSpLocks noChangeShapeType="1"/>
            <a:stCxn id="28" idx="3"/>
          </p:cNvCxnSpPr>
          <p:nvPr/>
        </p:nvCxnSpPr>
        <p:spPr bwMode="auto">
          <a:xfrm flipV="1">
            <a:off x="5966268" y="5070231"/>
            <a:ext cx="754577" cy="576110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12"/>
          <p:cNvCxnSpPr>
            <a:cxnSpLocks noChangeShapeType="1"/>
            <a:stCxn id="28" idx="3"/>
          </p:cNvCxnSpPr>
          <p:nvPr/>
        </p:nvCxnSpPr>
        <p:spPr bwMode="auto">
          <a:xfrm flipV="1">
            <a:off x="5966268" y="5070230"/>
            <a:ext cx="1348936" cy="576111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13"/>
          <p:cNvCxnSpPr>
            <a:cxnSpLocks noChangeShapeType="1"/>
            <a:stCxn id="28" idx="3"/>
          </p:cNvCxnSpPr>
          <p:nvPr/>
        </p:nvCxnSpPr>
        <p:spPr bwMode="auto">
          <a:xfrm flipV="1">
            <a:off x="5966268" y="5070230"/>
            <a:ext cx="2217036" cy="576111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5" name="Straight Arrow Connector 26"/>
          <p:cNvCxnSpPr>
            <a:cxnSpLocks noChangeShapeType="1"/>
            <a:stCxn id="27" idx="1"/>
          </p:cNvCxnSpPr>
          <p:nvPr/>
        </p:nvCxnSpPr>
        <p:spPr bwMode="auto">
          <a:xfrm rot="10800000" flipV="1">
            <a:off x="4016420" y="1423686"/>
            <a:ext cx="2704425" cy="1261640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" name="Straight Arrow Connector 28"/>
          <p:cNvCxnSpPr>
            <a:cxnSpLocks noChangeShapeType="1"/>
            <a:stCxn id="27" idx="1"/>
          </p:cNvCxnSpPr>
          <p:nvPr/>
        </p:nvCxnSpPr>
        <p:spPr bwMode="auto">
          <a:xfrm rot="10800000" flipV="1">
            <a:off x="6111438" y="1423686"/>
            <a:ext cx="609407" cy="999282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7" name="Title 1"/>
          <p:cNvSpPr txBox="1">
            <a:spLocks/>
          </p:cNvSpPr>
          <p:nvPr/>
        </p:nvSpPr>
        <p:spPr bwMode="auto">
          <a:xfrm>
            <a:off x="6720844" y="924045"/>
            <a:ext cx="2245331" cy="9992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ea typeface="+mj-ea"/>
                <a:cs typeface="+mj-cs"/>
              </a:rPr>
              <a:t>2 SRF </a:t>
            </a:r>
            <a:r>
              <a:rPr lang="en-US" sz="2400" b="1" kern="0" dirty="0" smtClean="0"/>
              <a:t>Linacs </a:t>
            </a:r>
            <a:r>
              <a:rPr lang="en-US" sz="2400" b="1" kern="0" dirty="0" smtClean="0">
                <a:ea typeface="+mj-ea"/>
                <a:cs typeface="+mj-cs"/>
              </a:rPr>
              <a:t>(600 MeV)</a:t>
            </a:r>
            <a:endParaRPr lang="en-US" sz="2400" b="1" kern="0" dirty="0">
              <a:ea typeface="+mj-ea"/>
              <a:cs typeface="+mj-cs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3588832" y="5254906"/>
            <a:ext cx="2377436" cy="7828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ea typeface="+mj-ea"/>
                <a:cs typeface="+mj-cs"/>
              </a:rPr>
              <a:t>3 Experimental Halls</a:t>
            </a:r>
          </a:p>
        </p:txBody>
      </p:sp>
      <p:cxnSp>
        <p:nvCxnSpPr>
          <p:cNvPr id="48" name="Straight Arrow Connector 28"/>
          <p:cNvCxnSpPr>
            <a:cxnSpLocks noChangeShapeType="1"/>
            <a:stCxn id="47" idx="1"/>
          </p:cNvCxnSpPr>
          <p:nvPr/>
        </p:nvCxnSpPr>
        <p:spPr bwMode="auto">
          <a:xfrm rot="10800000" flipV="1">
            <a:off x="6111440" y="3047999"/>
            <a:ext cx="1203765" cy="999283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47" name="Title 1"/>
          <p:cNvSpPr txBox="1">
            <a:spLocks/>
          </p:cNvSpPr>
          <p:nvPr/>
        </p:nvSpPr>
        <p:spPr bwMode="auto">
          <a:xfrm>
            <a:off x="7315204" y="2756039"/>
            <a:ext cx="1115217" cy="5839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ea typeface="+mj-ea"/>
                <a:cs typeface="+mj-cs"/>
              </a:rPr>
              <a:t>Arcs</a:t>
            </a:r>
            <a:endParaRPr lang="en-US" sz="2400" b="1" kern="0" dirty="0">
              <a:ea typeface="+mj-ea"/>
              <a:cs typeface="+mj-cs"/>
            </a:endParaRPr>
          </a:p>
        </p:txBody>
      </p:sp>
      <p:cxnSp>
        <p:nvCxnSpPr>
          <p:cNvPr id="50" name="Straight Arrow Connector 28"/>
          <p:cNvCxnSpPr>
            <a:cxnSpLocks noChangeShapeType="1"/>
            <a:stCxn id="53" idx="3"/>
          </p:cNvCxnSpPr>
          <p:nvPr/>
        </p:nvCxnSpPr>
        <p:spPr bwMode="auto">
          <a:xfrm flipV="1">
            <a:off x="2523281" y="924046"/>
            <a:ext cx="1493136" cy="256572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53" name="Title 1"/>
          <p:cNvSpPr txBox="1">
            <a:spLocks/>
          </p:cNvSpPr>
          <p:nvPr/>
        </p:nvSpPr>
        <p:spPr bwMode="auto">
          <a:xfrm>
            <a:off x="1408064" y="888657"/>
            <a:ext cx="1115217" cy="5839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ea typeface="+mj-ea"/>
                <a:cs typeface="+mj-cs"/>
              </a:rPr>
              <a:t>Arcs</a:t>
            </a:r>
            <a:endParaRPr lang="en-US" sz="2400" b="1" kern="0" dirty="0"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6390167" cy="64858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Emittance and Brightness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61034" y="771960"/>
            <a:ext cx="47916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Normalized Emittance from GaAs:</a:t>
            </a:r>
            <a:endParaRPr lang="en-US" sz="2000" dirty="0">
              <a:cs typeface="Times New Roman" pitchFamily="18" charset="0"/>
            </a:endParaRPr>
          </a:p>
        </p:txBody>
      </p:sp>
      <p:graphicFrame>
        <p:nvGraphicFramePr>
          <p:cNvPr id="128001" name="Object 2"/>
          <p:cNvGraphicFramePr>
            <a:graphicFrameLocks noChangeAspect="1"/>
          </p:cNvGraphicFramePr>
          <p:nvPr/>
        </p:nvGraphicFramePr>
        <p:xfrm>
          <a:off x="5507038" y="622300"/>
          <a:ext cx="3311525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3" name="Equation" r:id="rId3" imgW="1511280" imgH="507960" progId="Equation.3">
                  <p:embed/>
                </p:oleObj>
              </mc:Choice>
              <mc:Fallback>
                <p:oleObj name="Equation" r:id="rId3" imgW="151128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622300"/>
                        <a:ext cx="3311525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61033" y="1689904"/>
          <a:ext cx="6773076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5964"/>
                <a:gridCol w="60271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en-US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Bunch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Charge (= 0.4 pC, 200 </a:t>
                      </a:r>
                      <a:r>
                        <a:rPr lang="el-GR" baseline="0" dirty="0" smtClean="0"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A and 499 MHz)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Electric Field at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GaAs surface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eff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Effective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Temperature of GaAs (= 300 – 400 K, 780 nm)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eff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Thermal Energy (= 34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eV)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61034" y="5294634"/>
            <a:ext cx="3685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Normalized Brightness:</a:t>
            </a:r>
          </a:p>
        </p:txBody>
      </p:sp>
      <p:graphicFrame>
        <p:nvGraphicFramePr>
          <p:cNvPr id="128002" name="Object 2"/>
          <p:cNvGraphicFramePr>
            <a:graphicFrameLocks noChangeAspect="1"/>
          </p:cNvGraphicFramePr>
          <p:nvPr/>
        </p:nvGraphicFramePr>
        <p:xfrm>
          <a:off x="3572669" y="5694744"/>
          <a:ext cx="1976437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4" name="Equation" r:id="rId5" imgW="901440" imgH="393480" progId="Equation.3">
                  <p:embed/>
                </p:oleObj>
              </mc:Choice>
              <mc:Fallback>
                <p:oleObj name="Equation" r:id="rId5" imgW="90144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2669" y="5694744"/>
                        <a:ext cx="1976437" cy="862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ounded Rectangular Callout 23"/>
          <p:cNvSpPr/>
          <p:nvPr/>
        </p:nvSpPr>
        <p:spPr bwMode="auto">
          <a:xfrm>
            <a:off x="5971969" y="5312780"/>
            <a:ext cx="2084011" cy="1100810"/>
          </a:xfrm>
          <a:prstGeom prst="wedgeRoundRectCallout">
            <a:avLst>
              <a:gd name="adj1" fmla="val -68504"/>
              <a:gd name="adj2" fmla="val 2121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Brightness is proportional to Gun HV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4258470" y="3173264"/>
          <a:ext cx="426339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341"/>
                <a:gridCol w="1423686"/>
                <a:gridCol w="12963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Gun HV (kV)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  <a:cs typeface="Times New Roman" pitchFamily="18" charset="0"/>
                        </a:rPr>
                        <a:t>(MV/m)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ε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dirty="0" smtClean="0"/>
                        <a:t>(μm)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0"/>
          <p:cNvSpPr txBox="1">
            <a:spLocks noChangeArrowheads="1"/>
          </p:cNvSpPr>
          <p:nvPr/>
        </p:nvSpPr>
        <p:spPr bwMode="auto">
          <a:xfrm>
            <a:off x="0" y="679364"/>
            <a:ext cx="4710896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>
                <a:cs typeface="Arial" charset="0"/>
              </a:rPr>
              <a:t> At higher gun HV, bunchlength is shorter – when Chopper Slit is fully open, it passes 111 ps - and space </a:t>
            </a:r>
            <a:r>
              <a:rPr lang="en-US" sz="2000" dirty="0">
                <a:cs typeface="Arial" charset="0"/>
              </a:rPr>
              <a:t>charge emittance blow-up </a:t>
            </a:r>
            <a:r>
              <a:rPr lang="en-US" sz="2000" dirty="0" smtClean="0">
                <a:cs typeface="Arial" charset="0"/>
              </a:rPr>
              <a:t>is suppressed </a:t>
            </a:r>
          </a:p>
          <a:p>
            <a:pPr marL="342900" indent="-342900">
              <a:buFont typeface="Courier New" pitchFamily="49" charset="0"/>
              <a:buChar char="o"/>
            </a:pPr>
            <a:endParaRPr lang="en-US" sz="2000" dirty="0" smtClean="0">
              <a:cs typeface="Arial" charset="0"/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>
                <a:cs typeface="Arial" charset="0"/>
              </a:rPr>
              <a:t>Transmission through </a:t>
            </a:r>
            <a:r>
              <a:rPr lang="en-US" sz="2000" dirty="0">
                <a:cs typeface="Arial" charset="0"/>
              </a:rPr>
              <a:t>Injector, improves at higher gun </a:t>
            </a:r>
            <a:r>
              <a:rPr lang="en-US" sz="2000" dirty="0" smtClean="0">
                <a:cs typeface="Arial" charset="0"/>
              </a:rPr>
              <a:t>voltage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>
                <a:cs typeface="Arial" charset="0"/>
              </a:rPr>
              <a:t>Better transmission prolongs lifetime: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 smtClean="0">
                <a:cs typeface="Arial" charset="0"/>
              </a:rPr>
              <a:t>Less beam loss that degrades vacuum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 smtClean="0">
                <a:cs typeface="Arial" charset="0"/>
              </a:rPr>
              <a:t>Lower current from gun creates less ions and thus slows NEA damage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>
                <a:cs typeface="Arial" charset="0"/>
              </a:rPr>
              <a:t>Better transmission reduces current fluctuations and thus improves Hall measurement of helicity-correlated charge asymmetry</a:t>
            </a:r>
            <a:endParaRPr lang="en-US" sz="2000" dirty="0">
              <a:cs typeface="Arial" charset="0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4710896" y="838200"/>
          <a:ext cx="4267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4710896" y="3648075"/>
          <a:ext cx="4267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-1" y="0"/>
            <a:ext cx="7581015" cy="64858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Bunchlength and Transmission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310659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Space Charge Limit at CEBAF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756122" y="1847481"/>
          <a:ext cx="35052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2" name="Equation" r:id="rId3" imgW="1600200" imgH="228600" progId="Equation.3">
                  <p:embed/>
                </p:oleObj>
              </mc:Choice>
              <mc:Fallback>
                <p:oleObj name="Equation" r:id="rId3" imgW="16002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6122" y="1847481"/>
                        <a:ext cx="3505200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27"/>
          <p:cNvSpPr txBox="1">
            <a:spLocks noChangeArrowheads="1"/>
          </p:cNvSpPr>
          <p:nvPr/>
        </p:nvSpPr>
        <p:spPr bwMode="auto">
          <a:xfrm>
            <a:off x="912628" y="1977656"/>
            <a:ext cx="193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Child’s Law (1D):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635722" y="3141662"/>
          <a:ext cx="2309813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3" name="Equation" r:id="rId5" imgW="1054080" imgH="431640" progId="Equation.3">
                  <p:embed/>
                </p:oleObj>
              </mc:Choice>
              <mc:Fallback>
                <p:oleObj name="Equation" r:id="rId5" imgW="105408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722" y="3141662"/>
                        <a:ext cx="2309813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 Box 27"/>
          <p:cNvSpPr txBox="1">
            <a:spLocks noChangeArrowheads="1"/>
          </p:cNvSpPr>
          <p:nvPr/>
        </p:nvSpPr>
        <p:spPr bwMode="auto">
          <a:xfrm>
            <a:off x="910246" y="3429000"/>
            <a:ext cx="3878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Child’s Law (2D) (PRL </a:t>
            </a:r>
            <a:r>
              <a:rPr lang="en-US" b="1" dirty="0"/>
              <a:t>87</a:t>
            </a:r>
            <a:r>
              <a:rPr lang="en-US" dirty="0"/>
              <a:t>, 278301) :</a:t>
            </a:r>
          </a:p>
        </p:txBody>
      </p:sp>
      <p:sp>
        <p:nvSpPr>
          <p:cNvPr id="2057" name="Text Box 27"/>
          <p:cNvSpPr txBox="1">
            <a:spLocks noChangeArrowheads="1"/>
          </p:cNvSpPr>
          <p:nvPr/>
        </p:nvSpPr>
        <p:spPr bwMode="auto">
          <a:xfrm>
            <a:off x="912628" y="5359400"/>
            <a:ext cx="331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Short Pulse (PRL </a:t>
            </a:r>
            <a:r>
              <a:rPr lang="en-US" b="1" dirty="0"/>
              <a:t>98</a:t>
            </a:r>
            <a:r>
              <a:rPr lang="en-US" dirty="0"/>
              <a:t>, 164802):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172171" y="4826000"/>
          <a:ext cx="4175125" cy="12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4" name="Equation" r:id="rId7" imgW="1904760" imgH="583920" progId="Equation.3">
                  <p:embed/>
                </p:oleObj>
              </mc:Choice>
              <mc:Fallback>
                <p:oleObj name="Equation" r:id="rId7" imgW="1904760" imgH="5839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2171" y="4826000"/>
                        <a:ext cx="4175125" cy="1277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3903209" y="5943601"/>
          <a:ext cx="4176713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5" name="Equation" r:id="rId9" imgW="1904760" imgH="444240" progId="Equation.3">
                  <p:embed/>
                </p:oleObj>
              </mc:Choice>
              <mc:Fallback>
                <p:oleObj name="Equation" r:id="rId9" imgW="1904760" imgH="4442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3209" y="5943601"/>
                        <a:ext cx="4176713" cy="881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223284" y="1201479"/>
            <a:ext cx="79560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 Maximum current density that can be transported across cathode-anode</a:t>
            </a:r>
            <a:endParaRPr lang="en-US" dirty="0"/>
          </a:p>
          <a:p>
            <a:pPr marL="342900" indent="-342900"/>
            <a:r>
              <a:rPr lang="en-US" dirty="0" smtClean="0"/>
              <a:t>gap is (for an infinite charge plane):</a:t>
            </a: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223284" y="2693950"/>
            <a:ext cx="6968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For electron emission from a finite circular spot on the cathode:</a:t>
            </a:r>
            <a:endParaRPr lang="en-US" dirty="0"/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223284" y="4456668"/>
            <a:ext cx="4506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For CEBAF electron beam (499 MHz):</a:t>
            </a:r>
            <a:endParaRPr lang="en-US" dirty="0"/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6443634" y="1847810"/>
            <a:ext cx="10038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[A/cm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9704" y="1896730"/>
            <a:ext cx="6741761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80962" y="233916"/>
          <a:ext cx="4817577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417"/>
                <a:gridCol w="41551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Gun 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Voltage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Cathode-anode Gap (6.3 cm)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Laser Spot Size (0.5 mm = </a:t>
                      </a:r>
                      <a:r>
                        <a:rPr lang="en-US" i="1" dirty="0" smtClean="0">
                          <a:latin typeface="Arial" pitchFamily="34" charset="0"/>
                          <a:cs typeface="Arial" pitchFamily="34" charset="0"/>
                        </a:rPr>
                        <a:t>2r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Bunch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length (50 ps)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τ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Gap Transit Time (0.96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ns at 100 kV)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31774" y="771960"/>
            <a:ext cx="85997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NEA of GaAs depends on Gun HV. QE increases with external Electric Field at GaAs surface,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>
                <a:cs typeface="Times New Roman" pitchFamily="18" charset="0"/>
              </a:rPr>
              <a:t>,</a:t>
            </a:r>
            <a:endParaRPr lang="en-US" sz="2000" dirty="0">
              <a:cs typeface="Times New Roman" pitchFamily="18" charset="0"/>
            </a:endParaRPr>
          </a:p>
        </p:txBody>
      </p:sp>
      <p:graphicFrame>
        <p:nvGraphicFramePr>
          <p:cNvPr id="195587" name="Object 2"/>
          <p:cNvGraphicFramePr>
            <a:graphicFrameLocks noChangeAspect="1"/>
          </p:cNvGraphicFramePr>
          <p:nvPr/>
        </p:nvGraphicFramePr>
        <p:xfrm>
          <a:off x="811213" y="3366531"/>
          <a:ext cx="3424237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0" name="Equation" r:id="rId3" imgW="1562040" imgH="507960" progId="Equation.3">
                  <p:embed/>
                </p:oleObj>
              </mc:Choice>
              <mc:Fallback>
                <p:oleObj name="Equation" r:id="rId3" imgW="1562040" imgH="5079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3366531"/>
                        <a:ext cx="3424237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589" name="Object 2"/>
          <p:cNvGraphicFramePr>
            <a:graphicFrameLocks noChangeAspect="1"/>
          </p:cNvGraphicFramePr>
          <p:nvPr/>
        </p:nvGraphicFramePr>
        <p:xfrm>
          <a:off x="811213" y="1630363"/>
          <a:ext cx="3309937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1" name="Equation" r:id="rId5" imgW="1511280" imgH="457200" progId="Equation.3">
                  <p:embed/>
                </p:oleObj>
              </mc:Choice>
              <mc:Fallback>
                <p:oleObj name="Equation" r:id="rId5" imgW="151128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1630363"/>
                        <a:ext cx="3309937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itle 7"/>
          <p:cNvSpPr>
            <a:spLocks noGrp="1"/>
          </p:cNvSpPr>
          <p:nvPr>
            <p:ph type="title"/>
          </p:nvPr>
        </p:nvSpPr>
        <p:spPr>
          <a:xfrm>
            <a:off x="231775" y="0"/>
            <a:ext cx="5187333" cy="808806"/>
          </a:xfrm>
        </p:spPr>
        <p:txBody>
          <a:bodyPr/>
          <a:lstStyle/>
          <a:p>
            <a:r>
              <a:rPr lang="en-US" dirty="0" smtClean="0"/>
              <a:t>Surface Charge Limit</a:t>
            </a:r>
            <a:endParaRPr lang="en-US" dirty="0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36072" y="2658645"/>
            <a:ext cx="9007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457200"/>
            <a:r>
              <a:rPr lang="en-US" sz="2000" dirty="0" smtClean="0">
                <a:cs typeface="Times New Roman" pitchFamily="18" charset="0"/>
              </a:rPr>
              <a:t>Where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dirty="0" smtClean="0">
                <a:cs typeface="Times New Roman" pitchFamily="18" charset="0"/>
              </a:rPr>
              <a:t> (~200 meV) is the zero-field NEA value (Physics Letters A </a:t>
            </a:r>
            <a:r>
              <a:rPr lang="en-US" sz="2000" b="1" dirty="0" smtClean="0">
                <a:cs typeface="Times New Roman" pitchFamily="18" charset="0"/>
              </a:rPr>
              <a:t>282</a:t>
            </a:r>
            <a:r>
              <a:rPr lang="en-US" sz="2000" dirty="0" smtClean="0">
                <a:cs typeface="Times New Roman" pitchFamily="18" charset="0"/>
              </a:rPr>
              <a:t>, 309) and potential barrier lowering due to Electric Field is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136072" y="4541751"/>
            <a:ext cx="60332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457200"/>
            <a:r>
              <a:rPr lang="en-US" sz="2000" dirty="0" smtClean="0">
                <a:cs typeface="Times New Roman" pitchFamily="18" charset="0"/>
              </a:rPr>
              <a:t>Where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cs typeface="Times New Roman" pitchFamily="18" charset="0"/>
              </a:rPr>
              <a:t>(= 13.1) is GaAs relative permittivity.</a:t>
            </a:r>
            <a:endParaRPr lang="en-US" sz="2000" dirty="0">
              <a:cs typeface="Times New Roman" pitchFamily="18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1619795" y="5115113"/>
          <a:ext cx="4753194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398"/>
                <a:gridCol w="1584398"/>
                <a:gridCol w="15843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Gun HV (kV)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  <a:cs typeface="Times New Roman" pitchFamily="18" charset="0"/>
                        </a:rPr>
                        <a:t>(MV/m)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U(E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dirty="0" smtClean="0"/>
                        <a:t>) (meV)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008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2" name="Group 81"/>
          <p:cNvGrpSpPr/>
          <p:nvPr/>
        </p:nvGrpSpPr>
        <p:grpSpPr>
          <a:xfrm>
            <a:off x="6597570" y="3680745"/>
            <a:ext cx="2430364" cy="2176048"/>
            <a:chOff x="6597570" y="3680745"/>
            <a:chExt cx="2430364" cy="2176048"/>
          </a:xfrm>
        </p:grpSpPr>
        <p:cxnSp>
          <p:nvCxnSpPr>
            <p:cNvPr id="36" name="Straight Connector 35"/>
            <p:cNvCxnSpPr/>
            <p:nvPr/>
          </p:nvCxnSpPr>
          <p:spPr bwMode="auto">
            <a:xfrm rot="10800000">
              <a:off x="6771191" y="4340506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 bwMode="auto">
            <a:xfrm rot="10800000">
              <a:off x="6771191" y="5254906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 rot="5400000">
              <a:off x="6693059" y="4765876"/>
              <a:ext cx="2176045" cy="578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Freeform 44"/>
            <p:cNvSpPr/>
            <p:nvPr/>
          </p:nvSpPr>
          <p:spPr bwMode="auto">
            <a:xfrm>
              <a:off x="7326775" y="4340506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7326774" y="5254907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 rot="16200000" flipH="1">
              <a:off x="7136320" y="4322612"/>
              <a:ext cx="1445783" cy="16205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 bwMode="auto">
            <a:xfrm>
              <a:off x="7940234" y="4704794"/>
              <a:ext cx="740780" cy="4217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6597570" y="4340506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6597570" y="5254906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 rot="5400000">
              <a:off x="8429891" y="4521460"/>
              <a:ext cx="363496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34ABD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64" name="Rectangle 63"/>
            <p:cNvSpPr/>
            <p:nvPr/>
          </p:nvSpPr>
          <p:spPr>
            <a:xfrm>
              <a:off x="8612436" y="4340506"/>
              <a:ext cx="41549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34ABD"/>
                  </a:solidFill>
                  <a:cs typeface="Times New Roman" pitchFamily="18" charset="0"/>
                </a:rPr>
                <a:t> </a:t>
              </a:r>
              <a:r>
                <a:rPr lang="el-GR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χ</a:t>
              </a:r>
              <a:r>
                <a:rPr lang="en-US" dirty="0" smtClean="0">
                  <a:solidFill>
                    <a:srgbClr val="034ABD"/>
                  </a:solidFill>
                  <a:cs typeface="Times New Roman" pitchFamily="18" charset="0"/>
                </a:rPr>
                <a:t> </a:t>
              </a:r>
              <a:endParaRPr lang="en-US" dirty="0">
                <a:solidFill>
                  <a:srgbClr val="034ABD"/>
                </a:solidFill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 bwMode="auto">
            <a:xfrm rot="5400000">
              <a:off x="6565494" y="4804022"/>
              <a:ext cx="927033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69" name="Freeform 68"/>
            <p:cNvSpPr/>
            <p:nvPr/>
          </p:nvSpPr>
          <p:spPr bwMode="auto">
            <a:xfrm>
              <a:off x="7940237" y="4857196"/>
              <a:ext cx="740780" cy="2693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solidFill>
                <a:srgbClr val="40911F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8610845" y="4726851"/>
              <a:ext cx="3" cy="1433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40911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4" name="Rectangle 73"/>
          <p:cNvSpPr/>
          <p:nvPr/>
        </p:nvSpPr>
        <p:spPr>
          <a:xfrm>
            <a:off x="8241630" y="4900535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U(E</a:t>
            </a:r>
            <a:r>
              <a:rPr lang="en-US" baseline="-25000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40911F"/>
                </a:solidFill>
              </a:rPr>
              <a:t>) </a:t>
            </a:r>
            <a:endParaRPr lang="en-US" dirty="0">
              <a:solidFill>
                <a:srgbClr val="40911F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415548" y="4572529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gap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L10mAfi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532" y="2743200"/>
            <a:ext cx="3369733" cy="4114800"/>
          </a:xfrm>
          <a:prstGeom prst="rect">
            <a:avLst/>
          </a:prstGeom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10311" y="162046"/>
            <a:ext cx="870115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000" dirty="0" smtClean="0"/>
              <a:t>Surface Charge Limit, also known as Surface Photovoltage Effect, reduces NEA of GaAs: </a:t>
            </a:r>
            <a:r>
              <a:rPr lang="en-US" dirty="0" smtClean="0"/>
              <a:t>Photoelectrons trapped near GaAs surface produce opposing field that reduces NEA resulting in QE reduction at high laser power (LP),</a:t>
            </a:r>
            <a:endParaRPr lang="en-US" dirty="0"/>
          </a:p>
        </p:txBody>
      </p:sp>
      <p:graphicFrame>
        <p:nvGraphicFramePr>
          <p:cNvPr id="196610" name="Object 2"/>
          <p:cNvGraphicFramePr>
            <a:graphicFrameLocks noChangeAspect="1"/>
          </p:cNvGraphicFramePr>
          <p:nvPr/>
        </p:nvGraphicFramePr>
        <p:xfrm>
          <a:off x="1603516" y="1367308"/>
          <a:ext cx="3865562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2" name="Equation" r:id="rId5" imgW="1765080" imgH="482400" progId="Equation.3">
                  <p:embed/>
                </p:oleObj>
              </mc:Choice>
              <mc:Fallback>
                <p:oleObj name="Equation" r:id="rId5" imgW="1765080" imgH="482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516" y="1367308"/>
                        <a:ext cx="3865562" cy="1055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136072" y="2490880"/>
            <a:ext cx="48249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457200"/>
            <a:r>
              <a:rPr lang="en-US" sz="2000" dirty="0" smtClean="0">
                <a:cs typeface="Times New Roman" pitchFamily="18" charset="0"/>
              </a:rPr>
              <a:t>Where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U(LP) </a:t>
            </a:r>
            <a:r>
              <a:rPr lang="en-US" sz="2000" dirty="0" smtClean="0">
                <a:cs typeface="Times New Roman" pitchFamily="18" charset="0"/>
              </a:rPr>
              <a:t>is up-shifting of potential barrier due to photovoltage.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222958" y="3448672"/>
            <a:ext cx="41954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457200">
              <a:buFont typeface="Wingdings" pitchFamily="2" charset="2"/>
              <a:buChar char="Ø"/>
            </a:pPr>
            <a:r>
              <a:rPr lang="en-US" sz="2400" dirty="0" smtClean="0">
                <a:cs typeface="Times New Roman" pitchFamily="18" charset="0"/>
              </a:rPr>
              <a:t>For heavily Zn doped GaAs surface,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U(LP) → 0</a:t>
            </a:r>
            <a:endParaRPr lang="en-US" sz="2400" dirty="0" smtClean="0">
              <a:cs typeface="Times New Roman" pitchFamily="18" charset="0"/>
            </a:endParaRPr>
          </a:p>
          <a:p>
            <a:pPr indent="-457200">
              <a:buFont typeface="Wingdings" pitchFamily="2" charset="2"/>
              <a:buChar char="Ø"/>
            </a:pPr>
            <a:r>
              <a:rPr lang="en-US" sz="2400" dirty="0" smtClean="0">
                <a:cs typeface="Times New Roman" pitchFamily="18" charset="0"/>
              </a:rPr>
              <a:t>Higher Gun HV suppresses photovoltage</a:t>
            </a:r>
            <a:endParaRPr lang="en-US" sz="2400" dirty="0">
              <a:cs typeface="Times New Roman" pitchFamily="18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6380413" y="1170867"/>
            <a:ext cx="2644666" cy="2176048"/>
            <a:chOff x="6011125" y="1468864"/>
            <a:chExt cx="2644666" cy="2176048"/>
          </a:xfrm>
        </p:grpSpPr>
        <p:cxnSp>
          <p:nvCxnSpPr>
            <p:cNvPr id="32" name="Straight Connector 31"/>
            <p:cNvCxnSpPr/>
            <p:nvPr/>
          </p:nvCxnSpPr>
          <p:spPr bwMode="auto">
            <a:xfrm rot="10800000">
              <a:off x="6366768" y="2128625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10800000">
              <a:off x="6366768" y="3043025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6288636" y="2553995"/>
              <a:ext cx="2176045" cy="578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Freeform 34"/>
            <p:cNvSpPr/>
            <p:nvPr/>
          </p:nvSpPr>
          <p:spPr bwMode="auto">
            <a:xfrm>
              <a:off x="6922352" y="2128625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6922351" y="3043026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rot="16200000" flipH="1">
              <a:off x="6731897" y="2110731"/>
              <a:ext cx="1445783" cy="16205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Freeform 37"/>
            <p:cNvSpPr/>
            <p:nvPr/>
          </p:nvSpPr>
          <p:spPr bwMode="auto">
            <a:xfrm>
              <a:off x="7535811" y="2492913"/>
              <a:ext cx="740780" cy="4217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6193147" y="2128625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6193147" y="3043025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rot="5400000">
              <a:off x="8035454" y="2309579"/>
              <a:ext cx="363496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34ABD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42" name="Rectangle 41"/>
            <p:cNvSpPr/>
            <p:nvPr/>
          </p:nvSpPr>
          <p:spPr>
            <a:xfrm>
              <a:off x="8214516" y="2128625"/>
              <a:ext cx="402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χ</a:t>
              </a:r>
              <a:r>
                <a:rPr lang="en-US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dirty="0">
                <a:solidFill>
                  <a:srgbClr val="034AB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rot="5400000">
              <a:off x="6161071" y="2592141"/>
              <a:ext cx="927033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44" name="Rectangle 43"/>
            <p:cNvSpPr/>
            <p:nvPr/>
          </p:nvSpPr>
          <p:spPr>
            <a:xfrm>
              <a:off x="6011125" y="2360648"/>
              <a:ext cx="612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aseline="-25000" dirty="0" smtClean="0">
                  <a:latin typeface="Times New Roman" pitchFamily="18" charset="0"/>
                  <a:cs typeface="Times New Roman" pitchFamily="18" charset="0"/>
                </a:rPr>
                <a:t>gap</a:t>
              </a:r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7535814" y="2645315"/>
              <a:ext cx="740780" cy="2693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solidFill>
                <a:srgbClr val="40911F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>
              <a:off x="8217999" y="2517989"/>
              <a:ext cx="3" cy="1433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40911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Freeform 46"/>
            <p:cNvSpPr/>
            <p:nvPr/>
          </p:nvSpPr>
          <p:spPr bwMode="auto">
            <a:xfrm>
              <a:off x="7535811" y="2360649"/>
              <a:ext cx="740780" cy="184666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777024" y="2687120"/>
              <a:ext cx="8787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solidFill>
                    <a:srgbClr val="40911F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dirty="0" smtClean="0">
                  <a:solidFill>
                    <a:srgbClr val="40911F"/>
                  </a:solidFill>
                  <a:latin typeface="Times New Roman" pitchFamily="18" charset="0"/>
                  <a:cs typeface="Times New Roman" pitchFamily="18" charset="0"/>
                </a:rPr>
                <a:t>U(E</a:t>
              </a:r>
              <a:r>
                <a:rPr lang="en-US" baseline="-25000" dirty="0" smtClean="0">
                  <a:solidFill>
                    <a:srgbClr val="40911F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dirty="0" smtClean="0">
                  <a:solidFill>
                    <a:srgbClr val="40911F"/>
                  </a:solidFill>
                </a:rPr>
                <a:t>) </a:t>
              </a:r>
              <a:endParaRPr lang="en-US" dirty="0">
                <a:solidFill>
                  <a:srgbClr val="40911F"/>
                </a:solidFill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rot="16200000" flipV="1">
              <a:off x="7939862" y="2501248"/>
              <a:ext cx="235972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ectangle 53"/>
            <p:cNvSpPr/>
            <p:nvPr/>
          </p:nvSpPr>
          <p:spPr>
            <a:xfrm>
              <a:off x="7413697" y="2085799"/>
              <a:ext cx="8322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U(LP)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6886937" y="2129742"/>
              <a:ext cx="486136" cy="138896"/>
            </a:xfrm>
            <a:custGeom>
              <a:avLst/>
              <a:gdLst>
                <a:gd name="connsiteX0" fmla="*/ 0 w 486136"/>
                <a:gd name="connsiteY0" fmla="*/ 0 h 138896"/>
                <a:gd name="connsiteX1" fmla="*/ 347240 w 486136"/>
                <a:gd name="connsiteY1" fmla="*/ 23149 h 138896"/>
                <a:gd name="connsiteX2" fmla="*/ 486136 w 486136"/>
                <a:gd name="connsiteY2" fmla="*/ 138896 h 13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136" h="138896">
                  <a:moveTo>
                    <a:pt x="0" y="0"/>
                  </a:moveTo>
                  <a:cubicBezTo>
                    <a:pt x="133108" y="0"/>
                    <a:pt x="266217" y="0"/>
                    <a:pt x="347240" y="23149"/>
                  </a:cubicBezTo>
                  <a:cubicBezTo>
                    <a:pt x="428263" y="46298"/>
                    <a:pt x="457199" y="92597"/>
                    <a:pt x="486136" y="138896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6886937" y="3043026"/>
              <a:ext cx="486136" cy="138896"/>
            </a:xfrm>
            <a:custGeom>
              <a:avLst/>
              <a:gdLst>
                <a:gd name="connsiteX0" fmla="*/ 0 w 486136"/>
                <a:gd name="connsiteY0" fmla="*/ 0 h 138896"/>
                <a:gd name="connsiteX1" fmla="*/ 347240 w 486136"/>
                <a:gd name="connsiteY1" fmla="*/ 23149 h 138896"/>
                <a:gd name="connsiteX2" fmla="*/ 486136 w 486136"/>
                <a:gd name="connsiteY2" fmla="*/ 138896 h 13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136" h="138896">
                  <a:moveTo>
                    <a:pt x="0" y="0"/>
                  </a:moveTo>
                  <a:cubicBezTo>
                    <a:pt x="133108" y="0"/>
                    <a:pt x="266217" y="0"/>
                    <a:pt x="347240" y="23149"/>
                  </a:cubicBezTo>
                  <a:cubicBezTo>
                    <a:pt x="428263" y="46298"/>
                    <a:pt x="457199" y="92597"/>
                    <a:pt x="486136" y="138896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1" name="Rounded Rectangular Callout 30"/>
          <p:cNvSpPr/>
          <p:nvPr/>
        </p:nvSpPr>
        <p:spPr bwMode="auto">
          <a:xfrm>
            <a:off x="7334265" y="5198926"/>
            <a:ext cx="1577200" cy="619983"/>
          </a:xfrm>
          <a:prstGeom prst="wedgeRoundRectCallout">
            <a:avLst>
              <a:gd name="adj1" fmla="val -60222"/>
              <a:gd name="adj2" fmla="val 82513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/>
          </a:p>
        </p:txBody>
      </p:sp>
      <p:graphicFrame>
        <p:nvGraphicFramePr>
          <p:cNvPr id="196611" name="Object 2"/>
          <p:cNvGraphicFramePr>
            <a:graphicFrameLocks noChangeAspect="1"/>
          </p:cNvGraphicFramePr>
          <p:nvPr/>
        </p:nvGraphicFramePr>
        <p:xfrm>
          <a:off x="7429285" y="5303339"/>
          <a:ext cx="1434054" cy="36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3" name="Equation" r:id="rId7" imgW="939600" imgH="241200" progId="Equation.3">
                  <p:embed/>
                </p:oleObj>
              </mc:Choice>
              <mc:Fallback>
                <p:oleObj name="Equation" r:id="rId7" imgW="93960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285" y="5303339"/>
                        <a:ext cx="1434054" cy="36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4286" y="0"/>
            <a:ext cx="7786686" cy="762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200" dirty="0" smtClean="0"/>
              <a:t>Prolong Photocathode Charge Lifetime</a:t>
            </a:r>
          </a:p>
        </p:txBody>
      </p:sp>
      <p:pic>
        <p:nvPicPr>
          <p:cNvPr id="18437" name="Picture 58" descr="ion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6940" y="1490070"/>
            <a:ext cx="40450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70" descr="ionx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179" y="1490070"/>
            <a:ext cx="4045057" cy="2743200"/>
          </a:xfrm>
          <a:prstGeom prst="rect">
            <a:avLst/>
          </a:prstGeom>
        </p:spPr>
      </p:pic>
      <p:sp>
        <p:nvSpPr>
          <p:cNvPr id="72" name="Rounded Rectangular Callout 71"/>
          <p:cNvSpPr/>
          <p:nvPr/>
        </p:nvSpPr>
        <p:spPr bwMode="auto">
          <a:xfrm>
            <a:off x="1747777" y="762000"/>
            <a:ext cx="2546999" cy="793941"/>
          </a:xfrm>
          <a:prstGeom prst="wedgeRoundRectCallout">
            <a:avLst>
              <a:gd name="adj1" fmla="val -51033"/>
              <a:gd name="adj2" fmla="val 11987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Most ions created at low energy</a:t>
            </a:r>
            <a:endParaRPr lang="en-US" sz="2000" dirty="0"/>
          </a:p>
        </p:txBody>
      </p:sp>
      <p:sp>
        <p:nvSpPr>
          <p:cNvPr id="73" name="Rounded Rectangular Callout 72"/>
          <p:cNvSpPr/>
          <p:nvPr/>
        </p:nvSpPr>
        <p:spPr bwMode="auto">
          <a:xfrm>
            <a:off x="5903089" y="762000"/>
            <a:ext cx="3065148" cy="793941"/>
          </a:xfrm>
          <a:prstGeom prst="wedgeRoundRectCallout">
            <a:avLst>
              <a:gd name="adj1" fmla="val -30641"/>
              <a:gd name="adj2" fmla="val 12133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Most ions created close to GaAs surface</a:t>
            </a:r>
            <a:endParaRPr lang="en-US" sz="2000" dirty="0"/>
          </a:p>
        </p:txBody>
      </p:sp>
      <p:sp>
        <p:nvSpPr>
          <p:cNvPr id="74" name="Text Box 65"/>
          <p:cNvSpPr txBox="1">
            <a:spLocks noChangeArrowheads="1"/>
          </p:cNvSpPr>
          <p:nvPr/>
        </p:nvSpPr>
        <p:spPr bwMode="auto">
          <a:xfrm>
            <a:off x="735283" y="5034061"/>
            <a:ext cx="277184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Beam Current: 2.0 mA</a:t>
            </a:r>
          </a:p>
          <a:p>
            <a:r>
              <a:rPr lang="en-US" dirty="0" smtClean="0"/>
              <a:t>Vacuum: 8.0 × 10</a:t>
            </a:r>
            <a:r>
              <a:rPr lang="en-US" baseline="30000" dirty="0" smtClean="0"/>
              <a:t>-12</a:t>
            </a:r>
            <a:r>
              <a:rPr lang="en-US" dirty="0" smtClean="0"/>
              <a:t> Torr</a:t>
            </a:r>
            <a:endParaRPr lang="en-US" dirty="0"/>
          </a:p>
        </p:txBody>
      </p:sp>
      <p:pic>
        <p:nvPicPr>
          <p:cNvPr id="75" name="Picture 74" descr="ionYx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43" y="4114800"/>
            <a:ext cx="4045057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nYV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23" y="152400"/>
            <a:ext cx="4045057" cy="2743200"/>
          </a:xfrm>
          <a:prstGeom prst="rect">
            <a:avLst/>
          </a:prstGeom>
        </p:spPr>
      </p:pic>
      <p:pic>
        <p:nvPicPr>
          <p:cNvPr id="5" name="Picture 4" descr="ionYV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3" y="2895600"/>
            <a:ext cx="4045057" cy="2743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49821" y="228600"/>
            <a:ext cx="3948113" cy="5060950"/>
            <a:chOff x="5029200" y="990600"/>
            <a:chExt cx="3948113" cy="5060950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5638800" y="990600"/>
              <a:ext cx="2819400" cy="3505200"/>
              <a:chOff x="576" y="1248"/>
              <a:chExt cx="1776" cy="2208"/>
            </a:xfrm>
          </p:grpSpPr>
          <p:sp>
            <p:nvSpPr>
              <p:cNvPr id="19" name="AutoShape 4"/>
              <p:cNvSpPr>
                <a:spLocks noChangeArrowheads="1"/>
              </p:cNvSpPr>
              <p:nvPr/>
            </p:nvSpPr>
            <p:spPr bwMode="auto">
              <a:xfrm flipV="1">
                <a:off x="1392" y="2064"/>
                <a:ext cx="144" cy="1344"/>
              </a:xfrm>
              <a:custGeom>
                <a:avLst/>
                <a:gdLst>
                  <a:gd name="T0" fmla="*/ 126 w 21600"/>
                  <a:gd name="T1" fmla="*/ 672 h 21600"/>
                  <a:gd name="T2" fmla="*/ 72 w 21600"/>
                  <a:gd name="T3" fmla="*/ 1344 h 21600"/>
                  <a:gd name="T4" fmla="*/ 18 w 21600"/>
                  <a:gd name="T5" fmla="*/ 672 h 21600"/>
                  <a:gd name="T6" fmla="*/ 7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Line 5"/>
              <p:cNvSpPr>
                <a:spLocks noChangeShapeType="1"/>
              </p:cNvSpPr>
              <p:nvPr/>
            </p:nvSpPr>
            <p:spPr bwMode="auto">
              <a:xfrm>
                <a:off x="1200" y="1536"/>
                <a:ext cx="192" cy="18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 flipH="1">
                <a:off x="1536" y="1536"/>
                <a:ext cx="192" cy="18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 flipH="1">
                <a:off x="1392" y="1488"/>
                <a:ext cx="48" cy="19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1488" y="1488"/>
                <a:ext cx="48" cy="19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4" name="Group 9"/>
              <p:cNvGrpSpPr>
                <a:grpSpLocks/>
              </p:cNvGrpSpPr>
              <p:nvPr/>
            </p:nvGrpSpPr>
            <p:grpSpPr bwMode="auto">
              <a:xfrm>
                <a:off x="576" y="2016"/>
                <a:ext cx="384" cy="192"/>
                <a:chOff x="576" y="1872"/>
                <a:chExt cx="384" cy="192"/>
              </a:xfrm>
            </p:grpSpPr>
            <p:sp>
              <p:nvSpPr>
                <p:cNvPr id="66" name="Rectangle 10"/>
                <p:cNvSpPr>
                  <a:spLocks noChangeArrowheads="1"/>
                </p:cNvSpPr>
                <p:nvPr/>
              </p:nvSpPr>
              <p:spPr bwMode="auto">
                <a:xfrm>
                  <a:off x="576" y="1872"/>
                  <a:ext cx="240" cy="192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grpSp>
              <p:nvGrpSpPr>
                <p:cNvPr id="67" name="Group 11"/>
                <p:cNvGrpSpPr>
                  <a:grpSpLocks/>
                </p:cNvGrpSpPr>
                <p:nvPr/>
              </p:nvGrpSpPr>
              <p:grpSpPr bwMode="auto">
                <a:xfrm>
                  <a:off x="576" y="1872"/>
                  <a:ext cx="384" cy="192"/>
                  <a:chOff x="576" y="1584"/>
                  <a:chExt cx="384" cy="192"/>
                </a:xfrm>
              </p:grpSpPr>
              <p:sp>
                <p:nvSpPr>
                  <p:cNvPr id="68" name="Arc 12"/>
                  <p:cNvSpPr>
                    <a:spLocks/>
                  </p:cNvSpPr>
                  <p:nvPr/>
                </p:nvSpPr>
                <p:spPr bwMode="auto">
                  <a:xfrm>
                    <a:off x="816" y="1584"/>
                    <a:ext cx="144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44 w 21600"/>
                      <a:gd name="T3" fmla="*/ 96 h 21600"/>
                      <a:gd name="T4" fmla="*/ 0 w 21600"/>
                      <a:gd name="T5" fmla="*/ 96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" name="Arc 13"/>
                  <p:cNvSpPr>
                    <a:spLocks/>
                  </p:cNvSpPr>
                  <p:nvPr/>
                </p:nvSpPr>
                <p:spPr bwMode="auto">
                  <a:xfrm flipV="1">
                    <a:off x="816" y="1680"/>
                    <a:ext cx="144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44 w 21600"/>
                      <a:gd name="T3" fmla="*/ 96 h 21600"/>
                      <a:gd name="T4" fmla="*/ 0 w 21600"/>
                      <a:gd name="T5" fmla="*/ 96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" name="Line 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6" y="1584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71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6" y="1776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25" name="AutoShape 16"/>
              <p:cNvSpPr>
                <a:spLocks noChangeArrowheads="1"/>
              </p:cNvSpPr>
              <p:nvPr/>
            </p:nvSpPr>
            <p:spPr bwMode="auto">
              <a:xfrm>
                <a:off x="576" y="2976"/>
                <a:ext cx="672" cy="480"/>
              </a:xfrm>
              <a:prstGeom prst="rtTriangle">
                <a:avLst/>
              </a:prstGeom>
              <a:solidFill>
                <a:srgbClr val="B2B2B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AutoShape 17"/>
              <p:cNvSpPr>
                <a:spLocks noChangeArrowheads="1"/>
              </p:cNvSpPr>
              <p:nvPr/>
            </p:nvSpPr>
            <p:spPr bwMode="auto">
              <a:xfrm flipH="1">
                <a:off x="1680" y="2976"/>
                <a:ext cx="672" cy="480"/>
              </a:xfrm>
              <a:prstGeom prst="rtTriangle">
                <a:avLst/>
              </a:prstGeom>
              <a:solidFill>
                <a:srgbClr val="B2B2B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7" name="Rectangle 18"/>
              <p:cNvSpPr>
                <a:spLocks noChangeArrowheads="1"/>
              </p:cNvSpPr>
              <p:nvPr/>
            </p:nvSpPr>
            <p:spPr bwMode="auto">
              <a:xfrm>
                <a:off x="1152" y="3408"/>
                <a:ext cx="624" cy="48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28" name="Group 19"/>
              <p:cNvGrpSpPr>
                <a:grpSpLocks/>
              </p:cNvGrpSpPr>
              <p:nvPr/>
            </p:nvGrpSpPr>
            <p:grpSpPr bwMode="auto">
              <a:xfrm>
                <a:off x="1968" y="2016"/>
                <a:ext cx="384" cy="192"/>
                <a:chOff x="576" y="1632"/>
                <a:chExt cx="384" cy="192"/>
              </a:xfrm>
            </p:grpSpPr>
            <p:sp>
              <p:nvSpPr>
                <p:cNvPr id="59" name="Rectangle 20"/>
                <p:cNvSpPr>
                  <a:spLocks noChangeArrowheads="1"/>
                </p:cNvSpPr>
                <p:nvPr/>
              </p:nvSpPr>
              <p:spPr bwMode="auto">
                <a:xfrm flipH="1">
                  <a:off x="672" y="1632"/>
                  <a:ext cx="288" cy="192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grpSp>
              <p:nvGrpSpPr>
                <p:cNvPr id="60" name="Group 21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384" cy="192"/>
                  <a:chOff x="576" y="1632"/>
                  <a:chExt cx="384" cy="192"/>
                </a:xfrm>
              </p:grpSpPr>
              <p:sp>
                <p:nvSpPr>
                  <p:cNvPr id="61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720" y="1632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720" y="1824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grpSp>
                <p:nvGrpSpPr>
                  <p:cNvPr id="63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576" y="1632"/>
                    <a:ext cx="144" cy="192"/>
                    <a:chOff x="1920" y="1872"/>
                    <a:chExt cx="144" cy="192"/>
                  </a:xfrm>
                </p:grpSpPr>
                <p:sp>
                  <p:nvSpPr>
                    <p:cNvPr id="64" name="Arc 25"/>
                    <p:cNvSpPr>
                      <a:spLocks/>
                    </p:cNvSpPr>
                    <p:nvPr/>
                  </p:nvSpPr>
                  <p:spPr bwMode="auto">
                    <a:xfrm flipH="1">
                      <a:off x="1920" y="1872"/>
                      <a:ext cx="144" cy="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44 w 21600"/>
                        <a:gd name="T3" fmla="*/ 96 h 21600"/>
                        <a:gd name="T4" fmla="*/ 0 w 21600"/>
                        <a:gd name="T5" fmla="*/ 96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5" name="Arc 26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1920" y="1968"/>
                      <a:ext cx="144" cy="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44 w 21600"/>
                        <a:gd name="T3" fmla="*/ 96 h 21600"/>
                        <a:gd name="T4" fmla="*/ 0 w 21600"/>
                        <a:gd name="T5" fmla="*/ 96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1200" y="1584"/>
                <a:ext cx="48" cy="4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 flipH="1">
                <a:off x="1680" y="1584"/>
                <a:ext cx="48" cy="4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AutoShape 29"/>
              <p:cNvSpPr>
                <a:spLocks noChangeArrowheads="1"/>
              </p:cNvSpPr>
              <p:nvPr/>
            </p:nvSpPr>
            <p:spPr bwMode="auto">
              <a:xfrm>
                <a:off x="1392" y="1248"/>
                <a:ext cx="144" cy="192"/>
              </a:xfrm>
              <a:prstGeom prst="upArrow">
                <a:avLst>
                  <a:gd name="adj1" fmla="val 50000"/>
                  <a:gd name="adj2" fmla="val 33333"/>
                </a:avLst>
              </a:prstGeom>
              <a:solidFill>
                <a:srgbClr val="FF5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1920" y="2400"/>
                <a:ext cx="96" cy="96"/>
                <a:chOff x="2064" y="2304"/>
                <a:chExt cx="96" cy="96"/>
              </a:xfrm>
            </p:grpSpPr>
            <p:sp>
              <p:nvSpPr>
                <p:cNvPr id="56" name="Oval 31"/>
                <p:cNvSpPr>
                  <a:spLocks noChangeArrowheads="1"/>
                </p:cNvSpPr>
                <p:nvPr/>
              </p:nvSpPr>
              <p:spPr bwMode="auto">
                <a:xfrm>
                  <a:off x="2064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Oval 32"/>
                <p:cNvSpPr>
                  <a:spLocks noChangeArrowheads="1"/>
                </p:cNvSpPr>
                <p:nvPr/>
              </p:nvSpPr>
              <p:spPr bwMode="auto">
                <a:xfrm>
                  <a:off x="2064" y="2304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8" name="Oval 33"/>
                <p:cNvSpPr>
                  <a:spLocks noChangeArrowheads="1"/>
                </p:cNvSpPr>
                <p:nvPr/>
              </p:nvSpPr>
              <p:spPr bwMode="auto">
                <a:xfrm>
                  <a:off x="2112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33" name="Oval 34"/>
              <p:cNvSpPr>
                <a:spLocks noChangeArrowheads="1"/>
              </p:cNvSpPr>
              <p:nvPr/>
            </p:nvSpPr>
            <p:spPr bwMode="auto">
              <a:xfrm>
                <a:off x="1056" y="225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" name="Oval 35"/>
              <p:cNvSpPr>
                <a:spLocks noChangeArrowheads="1"/>
              </p:cNvSpPr>
              <p:nvPr/>
            </p:nvSpPr>
            <p:spPr bwMode="auto">
              <a:xfrm>
                <a:off x="1056" y="268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" name="Oval 36"/>
              <p:cNvSpPr>
                <a:spLocks noChangeArrowheads="1"/>
              </p:cNvSpPr>
              <p:nvPr/>
            </p:nvSpPr>
            <p:spPr bwMode="auto">
              <a:xfrm>
                <a:off x="1056" y="2640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Oval 37"/>
              <p:cNvSpPr>
                <a:spLocks noChangeArrowheads="1"/>
              </p:cNvSpPr>
              <p:nvPr/>
            </p:nvSpPr>
            <p:spPr bwMode="auto">
              <a:xfrm>
                <a:off x="1152" y="278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" name="Oval 38"/>
              <p:cNvSpPr>
                <a:spLocks noChangeArrowheads="1"/>
              </p:cNvSpPr>
              <p:nvPr/>
            </p:nvSpPr>
            <p:spPr bwMode="auto">
              <a:xfrm>
                <a:off x="1152" y="273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" name="Oval 39"/>
              <p:cNvSpPr>
                <a:spLocks noChangeArrowheads="1"/>
              </p:cNvSpPr>
              <p:nvPr/>
            </p:nvSpPr>
            <p:spPr bwMode="auto">
              <a:xfrm>
                <a:off x="2160" y="2640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9" name="Oval 40"/>
              <p:cNvSpPr>
                <a:spLocks noChangeArrowheads="1"/>
              </p:cNvSpPr>
              <p:nvPr/>
            </p:nvSpPr>
            <p:spPr bwMode="auto">
              <a:xfrm>
                <a:off x="2160" y="259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Oval 41"/>
              <p:cNvSpPr>
                <a:spLocks noChangeArrowheads="1"/>
              </p:cNvSpPr>
              <p:nvPr/>
            </p:nvSpPr>
            <p:spPr bwMode="auto">
              <a:xfrm>
                <a:off x="1872" y="292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" name="Oval 42"/>
              <p:cNvSpPr>
                <a:spLocks noChangeArrowheads="1"/>
              </p:cNvSpPr>
              <p:nvPr/>
            </p:nvSpPr>
            <p:spPr bwMode="auto">
              <a:xfrm>
                <a:off x="1728" y="3120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2" name="Oval 43"/>
              <p:cNvSpPr>
                <a:spLocks noChangeArrowheads="1"/>
              </p:cNvSpPr>
              <p:nvPr/>
            </p:nvSpPr>
            <p:spPr bwMode="auto">
              <a:xfrm>
                <a:off x="1152" y="302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43" name="Group 44"/>
              <p:cNvGrpSpPr>
                <a:grpSpLocks/>
              </p:cNvGrpSpPr>
              <p:nvPr/>
            </p:nvGrpSpPr>
            <p:grpSpPr bwMode="auto">
              <a:xfrm>
                <a:off x="1776" y="2016"/>
                <a:ext cx="96" cy="144"/>
                <a:chOff x="2208" y="2448"/>
                <a:chExt cx="96" cy="144"/>
              </a:xfrm>
            </p:grpSpPr>
            <p:sp>
              <p:nvSpPr>
                <p:cNvPr id="53" name="Oval 45"/>
                <p:cNvSpPr>
                  <a:spLocks noChangeArrowheads="1"/>
                </p:cNvSpPr>
                <p:nvPr/>
              </p:nvSpPr>
              <p:spPr bwMode="auto">
                <a:xfrm>
                  <a:off x="2208" y="2448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4" name="Oval 46"/>
                <p:cNvSpPr>
                  <a:spLocks noChangeArrowheads="1"/>
                </p:cNvSpPr>
                <p:nvPr/>
              </p:nvSpPr>
              <p:spPr bwMode="auto">
                <a:xfrm>
                  <a:off x="2256" y="2544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5" name="Oval 47"/>
                <p:cNvSpPr>
                  <a:spLocks noChangeArrowheads="1"/>
                </p:cNvSpPr>
                <p:nvPr/>
              </p:nvSpPr>
              <p:spPr bwMode="auto">
                <a:xfrm>
                  <a:off x="2256" y="2496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44" name="Oval 48"/>
              <p:cNvSpPr>
                <a:spLocks noChangeArrowheads="1"/>
              </p:cNvSpPr>
              <p:nvPr/>
            </p:nvSpPr>
            <p:spPr bwMode="auto">
              <a:xfrm>
                <a:off x="57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5" name="Oval 49"/>
              <p:cNvSpPr>
                <a:spLocks noChangeArrowheads="1"/>
              </p:cNvSpPr>
              <p:nvPr/>
            </p:nvSpPr>
            <p:spPr bwMode="auto">
              <a:xfrm>
                <a:off x="1440" y="292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46" name="Group 50"/>
              <p:cNvGrpSpPr>
                <a:grpSpLocks/>
              </p:cNvGrpSpPr>
              <p:nvPr/>
            </p:nvGrpSpPr>
            <p:grpSpPr bwMode="auto">
              <a:xfrm>
                <a:off x="1440" y="3168"/>
                <a:ext cx="96" cy="96"/>
                <a:chOff x="2064" y="2304"/>
                <a:chExt cx="96" cy="96"/>
              </a:xfrm>
            </p:grpSpPr>
            <p:sp>
              <p:nvSpPr>
                <p:cNvPr id="50" name="Oval 51"/>
                <p:cNvSpPr>
                  <a:spLocks noChangeArrowheads="1"/>
                </p:cNvSpPr>
                <p:nvPr/>
              </p:nvSpPr>
              <p:spPr bwMode="auto">
                <a:xfrm>
                  <a:off x="2064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1" name="Oval 52"/>
                <p:cNvSpPr>
                  <a:spLocks noChangeArrowheads="1"/>
                </p:cNvSpPr>
                <p:nvPr/>
              </p:nvSpPr>
              <p:spPr bwMode="auto">
                <a:xfrm>
                  <a:off x="2064" y="2304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2" name="Oval 53"/>
                <p:cNvSpPr>
                  <a:spLocks noChangeArrowheads="1"/>
                </p:cNvSpPr>
                <p:nvPr/>
              </p:nvSpPr>
              <p:spPr bwMode="auto">
                <a:xfrm>
                  <a:off x="2112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47" name="Oval 54"/>
              <p:cNvSpPr>
                <a:spLocks noChangeArrowheads="1"/>
              </p:cNvSpPr>
              <p:nvPr/>
            </p:nvSpPr>
            <p:spPr bwMode="auto">
              <a:xfrm>
                <a:off x="1440" y="211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Oval 55"/>
              <p:cNvSpPr>
                <a:spLocks noChangeArrowheads="1"/>
              </p:cNvSpPr>
              <p:nvPr/>
            </p:nvSpPr>
            <p:spPr bwMode="auto">
              <a:xfrm>
                <a:off x="1440" y="206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Line 56"/>
              <p:cNvSpPr>
                <a:spLocks noChangeShapeType="1"/>
              </p:cNvSpPr>
              <p:nvPr/>
            </p:nvSpPr>
            <p:spPr bwMode="auto">
              <a:xfrm>
                <a:off x="1464" y="2160"/>
                <a:ext cx="0" cy="12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Line 66"/>
            <p:cNvSpPr>
              <a:spLocks noChangeShapeType="1"/>
            </p:cNvSpPr>
            <p:nvPr/>
          </p:nvSpPr>
          <p:spPr bwMode="auto">
            <a:xfrm>
              <a:off x="5562600" y="3886200"/>
              <a:ext cx="182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67"/>
            <p:cNvSpPr>
              <a:spLocks noChangeShapeType="1"/>
            </p:cNvSpPr>
            <p:nvPr/>
          </p:nvSpPr>
          <p:spPr bwMode="auto">
            <a:xfrm>
              <a:off x="6781800" y="4191000"/>
              <a:ext cx="152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68"/>
            <p:cNvSpPr>
              <a:spLocks noChangeShapeType="1"/>
            </p:cNvSpPr>
            <p:nvPr/>
          </p:nvSpPr>
          <p:spPr bwMode="auto">
            <a:xfrm>
              <a:off x="5791200" y="38862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69"/>
            <p:cNvSpPr>
              <a:spLocks noChangeShapeType="1"/>
            </p:cNvSpPr>
            <p:nvPr/>
          </p:nvSpPr>
          <p:spPr bwMode="auto">
            <a:xfrm>
              <a:off x="7848600" y="4191000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 Box 70"/>
            <p:cNvSpPr txBox="1">
              <a:spLocks noChangeArrowheads="1"/>
            </p:cNvSpPr>
            <p:nvPr/>
          </p:nvSpPr>
          <p:spPr bwMode="auto">
            <a:xfrm>
              <a:off x="5029200" y="4648200"/>
              <a:ext cx="25304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/>
                <a:t>Low energy ion column for </a:t>
              </a:r>
              <a:r>
                <a:rPr lang="en-US" dirty="0" smtClean="0"/>
                <a:t>100 kV </a:t>
              </a:r>
              <a:r>
                <a:rPr lang="en-US" dirty="0"/>
                <a:t>gun</a:t>
              </a:r>
            </a:p>
          </p:txBody>
        </p:sp>
        <p:sp>
          <p:nvSpPr>
            <p:cNvPr id="15" name="Text Box 71"/>
            <p:cNvSpPr txBox="1">
              <a:spLocks noChangeArrowheads="1"/>
            </p:cNvSpPr>
            <p:nvPr/>
          </p:nvSpPr>
          <p:spPr bwMode="auto">
            <a:xfrm>
              <a:off x="6400800" y="5410200"/>
              <a:ext cx="25304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/>
                <a:t>Low energy ion column for </a:t>
              </a:r>
              <a:r>
                <a:rPr lang="en-US" dirty="0" smtClean="0"/>
                <a:t>200 kV </a:t>
              </a:r>
              <a:r>
                <a:rPr lang="en-US" dirty="0"/>
                <a:t>gun</a:t>
              </a:r>
            </a:p>
          </p:txBody>
        </p:sp>
        <p:sp>
          <p:nvSpPr>
            <p:cNvPr id="16" name="Line 72"/>
            <p:cNvSpPr>
              <a:spLocks noChangeShapeType="1"/>
            </p:cNvSpPr>
            <p:nvPr/>
          </p:nvSpPr>
          <p:spPr bwMode="auto">
            <a:xfrm flipV="1">
              <a:off x="8610600" y="2514600"/>
              <a:ext cx="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Line 73"/>
            <p:cNvSpPr>
              <a:spLocks noChangeShapeType="1"/>
            </p:cNvSpPr>
            <p:nvPr/>
          </p:nvSpPr>
          <p:spPr bwMode="auto">
            <a:xfrm>
              <a:off x="8229600" y="4495800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 Box 75"/>
            <p:cNvSpPr txBox="1">
              <a:spLocks noChangeArrowheads="1"/>
            </p:cNvSpPr>
            <p:nvPr/>
          </p:nvSpPr>
          <p:spPr bwMode="auto">
            <a:xfrm rot="-5400000">
              <a:off x="8162132" y="3344068"/>
              <a:ext cx="1263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Ion energy</a:t>
              </a:r>
            </a:p>
          </p:txBody>
        </p:sp>
      </p:grpSp>
      <p:sp>
        <p:nvSpPr>
          <p:cNvPr id="72" name="Text Box 57"/>
          <p:cNvSpPr txBox="1">
            <a:spLocks noChangeArrowheads="1"/>
          </p:cNvSpPr>
          <p:nvPr/>
        </p:nvSpPr>
        <p:spPr bwMode="auto">
          <a:xfrm>
            <a:off x="3273421" y="5638800"/>
            <a:ext cx="44958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At 200 kV, only 60% of ions are created compared to 100 kV, longer lifetime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741" y="2441575"/>
            <a:ext cx="209225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6074" y="1473200"/>
            <a:ext cx="15369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7720" y="761426"/>
            <a:ext cx="3691480" cy="71177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 smtClean="0">
                <a:latin typeface="+mn-lt"/>
                <a:cs typeface="Arial" pitchFamily="34" charset="0"/>
              </a:rPr>
              <a:t>New Inverted Gun</a:t>
            </a:r>
            <a:endParaRPr lang="en-US" sz="3200" dirty="0">
              <a:latin typeface="+mn-lt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1417320" y="3648075"/>
            <a:ext cx="16204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279605" y="3300412"/>
            <a:ext cx="352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dirty="0">
                <a:solidFill>
                  <a:srgbClr val="3333CC"/>
                </a:solidFill>
                <a:latin typeface="Calibri" pitchFamily="34" charset="0"/>
              </a:rPr>
              <a:t>e</a:t>
            </a:r>
            <a:r>
              <a:rPr lang="en-US" baseline="30000" dirty="0">
                <a:solidFill>
                  <a:srgbClr val="3333CC"/>
                </a:solidFill>
                <a:latin typeface="Calibri" pitchFamily="34" charset="0"/>
              </a:rPr>
              <a:t>-</a:t>
            </a: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1632030" y="3211234"/>
            <a:ext cx="1130490" cy="28761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694136" y="1774825"/>
            <a:ext cx="1531938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 eaLnBrk="0" hangingPunct="0"/>
            <a:r>
              <a:rPr lang="en-US" sz="1600" dirty="0"/>
              <a:t>Medical x-ray technology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34000" y="2819400"/>
            <a:ext cx="3505200" cy="2743200"/>
            <a:chOff x="5257800" y="3505200"/>
            <a:chExt cx="3505200" cy="320040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270283" y="3447374"/>
            <a:ext cx="1877437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/>
              <a:t>New Ceramic</a:t>
            </a:r>
            <a:endParaRPr lang="en-US" sz="1600" dirty="0"/>
          </a:p>
          <a:p>
            <a:pPr>
              <a:buFontTx/>
              <a:buChar char="•"/>
            </a:pPr>
            <a:r>
              <a:rPr lang="en-US" sz="1600" dirty="0"/>
              <a:t> Compact</a:t>
            </a:r>
          </a:p>
          <a:p>
            <a:pPr>
              <a:buFontTx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$</a:t>
            </a:r>
            <a:r>
              <a:rPr lang="en-US" sz="1600" dirty="0"/>
              <a:t>5k</a:t>
            </a:r>
          </a:p>
          <a:p>
            <a:pPr>
              <a:buFontTx/>
              <a:buChar char="•"/>
            </a:pPr>
            <a:r>
              <a:rPr lang="en-US" sz="1600" dirty="0"/>
              <a:t> Less metal at HV</a:t>
            </a:r>
          </a:p>
          <a:p>
            <a:pPr>
              <a:buFontTx/>
              <a:buChar char="•"/>
            </a:pPr>
            <a:r>
              <a:rPr lang="en-US" sz="1600" dirty="0"/>
              <a:t> No SF</a:t>
            </a:r>
            <a:r>
              <a:rPr lang="en-US" sz="1600" baseline="-25000" dirty="0"/>
              <a:t>6</a:t>
            </a:r>
            <a:r>
              <a:rPr lang="en-US" sz="1600" dirty="0"/>
              <a:t> of N</a:t>
            </a:r>
            <a:r>
              <a:rPr lang="en-US" sz="1600" baseline="-25000" dirty="0"/>
              <a:t>2</a:t>
            </a: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V="1">
            <a:off x="5147720" y="3498850"/>
            <a:ext cx="1843389" cy="6102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856" y="4889500"/>
            <a:ext cx="17240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960173" y="5288340"/>
            <a:ext cx="55940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itchFamily="2" charset="2"/>
              <a:buChar char="ü"/>
            </a:pPr>
            <a:r>
              <a:rPr lang="en-US" sz="1600" dirty="0" smtClean="0">
                <a:cs typeface="Arial" pitchFamily="34" charset="0"/>
              </a:rPr>
              <a:t>Moved away from “conventional” insulator used on most GaAs Photoguns today – expensive, months to build, prone to damage from field emission.  </a:t>
            </a:r>
          </a:p>
          <a:p>
            <a:pPr marL="400050" indent="-400050">
              <a:buFont typeface="Wingdings" pitchFamily="2" charset="2"/>
              <a:buChar char="ü"/>
            </a:pPr>
            <a:r>
              <a:rPr lang="en-US" sz="1600" dirty="0" smtClean="0">
                <a:cs typeface="Arial" pitchFamily="34" charset="0"/>
              </a:rPr>
              <a:t>High gradient locations not related to beam optics, lots of metal to polish.</a:t>
            </a:r>
          </a:p>
          <a:p>
            <a:pPr marL="400050" indent="-400050">
              <a:buFont typeface="Wingdings" pitchFamily="2" charset="2"/>
              <a:buChar char="ü"/>
            </a:pPr>
            <a:r>
              <a:rPr lang="en-US" sz="1600" dirty="0" smtClean="0">
                <a:cs typeface="Arial" pitchFamily="34" charset="0"/>
              </a:rPr>
              <a:t>Less flanges material, less outgassing, better vacuum.</a:t>
            </a:r>
            <a:endParaRPr lang="en-US" sz="1600" dirty="0">
              <a:cs typeface="Arial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537761" y="880151"/>
            <a:ext cx="1880235" cy="59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Arial" pitchFamily="34" charset="0"/>
              </a:rPr>
              <a:t>Old Gun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0" y="0"/>
            <a:ext cx="7141396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Road to Higher Gun Voltage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820724" y="1641574"/>
            <a:ext cx="2212887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/>
              <a:t>Old Ceramic</a:t>
            </a:r>
            <a:endParaRPr lang="en-US" sz="1600" u="sng" dirty="0"/>
          </a:p>
          <a:p>
            <a:pPr>
              <a:buFontTx/>
              <a:buChar char="•"/>
            </a:pPr>
            <a:r>
              <a:rPr lang="en-US" sz="1600" dirty="0"/>
              <a:t> Exposed to field emission</a:t>
            </a:r>
          </a:p>
          <a:p>
            <a:pPr>
              <a:buFontTx/>
              <a:buChar char="•"/>
            </a:pPr>
            <a:r>
              <a:rPr lang="en-US" sz="1600" dirty="0"/>
              <a:t> Large area</a:t>
            </a:r>
          </a:p>
          <a:p>
            <a:pPr>
              <a:buFontTx/>
              <a:buChar char="•"/>
            </a:pPr>
            <a:r>
              <a:rPr lang="en-US" sz="1600" dirty="0"/>
              <a:t> Expensive </a:t>
            </a:r>
            <a:r>
              <a:rPr lang="en-US" sz="1600" dirty="0" smtClean="0"/>
              <a:t>($</a:t>
            </a:r>
            <a:r>
              <a:rPr lang="en-US" sz="1600" dirty="0"/>
              <a:t>50k)</a:t>
            </a:r>
          </a:p>
          <a:p>
            <a:pPr>
              <a:buFontTx/>
              <a:buChar char="•"/>
            </a:pPr>
            <a:r>
              <a:rPr lang="en-US" sz="1600" dirty="0"/>
              <a:t> Lots of metal at HV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4679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6764" y="3429000"/>
            <a:ext cx="3657600" cy="2743200"/>
          </a:xfrm>
          <a:prstGeom prst="rect">
            <a:avLst/>
          </a:prstGeom>
          <a:noFill/>
        </p:spPr>
      </p:pic>
      <p:sp>
        <p:nvSpPr>
          <p:cNvPr id="32" name="Rectangular Callout 31"/>
          <p:cNvSpPr/>
          <p:nvPr/>
        </p:nvSpPr>
        <p:spPr bwMode="auto">
          <a:xfrm rot="-10800000" flipV="1">
            <a:off x="304800" y="3429000"/>
            <a:ext cx="4267201" cy="2566687"/>
          </a:xfrm>
          <a:prstGeom prst="wedgeRectCallout">
            <a:avLst>
              <a:gd name="adj1" fmla="val 20363"/>
              <a:gd name="adj2" fmla="val -69745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6213" indent="-176213" algn="ctr"/>
            <a:r>
              <a:rPr lang="en-US" b="1" dirty="0" smtClean="0"/>
              <a:t>Inverted Gun #1 at CEBAF</a:t>
            </a:r>
          </a:p>
          <a:p>
            <a:pPr marL="176213" indent="-176213" algn="ctr"/>
            <a:endParaRPr lang="en-US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/>
              <a:t>HV Conditioned to 150 kV with Stainless Steel Electrode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/>
              <a:t>100 kV Lifetime ~ 100 C at 180 μA with transmission </a:t>
            </a:r>
            <a:r>
              <a:rPr lang="en-US" smtClean="0"/>
              <a:t>of 85%</a:t>
            </a:r>
            <a:endParaRPr lang="en-US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/>
              <a:t>Now at 130 kV for QWeak. Lifetime ~ 100 C at 180 μA with transmission of 95%</a:t>
            </a:r>
            <a:endParaRPr lang="en-US" dirty="0"/>
          </a:p>
        </p:txBody>
      </p:sp>
      <p:sp>
        <p:nvSpPr>
          <p:cNvPr id="31" name="Rectangular Callout 30"/>
          <p:cNvSpPr/>
          <p:nvPr/>
        </p:nvSpPr>
        <p:spPr bwMode="auto">
          <a:xfrm>
            <a:off x="4572002" y="393539"/>
            <a:ext cx="4375228" cy="2574340"/>
          </a:xfrm>
          <a:prstGeom prst="wedgeRectCallout">
            <a:avLst>
              <a:gd name="adj1" fmla="val -20833"/>
              <a:gd name="adj2" fmla="val 67366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4625" indent="-174625" algn="ctr">
              <a:spcBef>
                <a:spcPts val="200"/>
              </a:spcBef>
              <a:spcAft>
                <a:spcPts val="200"/>
              </a:spcAft>
            </a:pPr>
            <a:r>
              <a:rPr lang="en-US" b="1" dirty="0" smtClean="0"/>
              <a:t>Inverted Gun #2 at Test Cave</a:t>
            </a:r>
          </a:p>
          <a:p>
            <a:pPr marL="174625" indent="-174625" algn="ctr">
              <a:spcBef>
                <a:spcPts val="200"/>
              </a:spcBef>
              <a:spcAft>
                <a:spcPts val="200"/>
              </a:spcAft>
            </a:pPr>
            <a:endParaRPr lang="en-US" dirty="0" smtClean="0"/>
          </a:p>
          <a:p>
            <a:pPr marL="176213" indent="-1762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/>
              <a:t>HV Conditioned to 225 kV, with large grain Niobium (Nb) Electrode  </a:t>
            </a:r>
          </a:p>
          <a:p>
            <a:pPr marL="176213" indent="-1762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/>
              <a:t>Performs well at 140 kV</a:t>
            </a:r>
          </a:p>
          <a:p>
            <a:pPr marL="176213" indent="-1762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/>
              <a:t>Problematic at 200 kV. Field emission (~ nA) and vacuum bursts that ruin QE</a:t>
            </a:r>
          </a:p>
          <a:p>
            <a:pPr marL="176213" indent="-1762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/>
              <a:t>Preparing for “Plan B”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" name="Rectangle 323"/>
          <p:cNvSpPr>
            <a:spLocks noChangeArrowheads="1"/>
          </p:cNvSpPr>
          <p:nvPr/>
        </p:nvSpPr>
        <p:spPr bwMode="auto">
          <a:xfrm>
            <a:off x="66675" y="0"/>
            <a:ext cx="6064250" cy="11430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US" altLang="en-US" sz="3600" b="1" dirty="0">
                <a:solidFill>
                  <a:schemeClr val="tx2"/>
                </a:solidFill>
                <a:latin typeface="+mj-lt"/>
              </a:rPr>
              <a:t>ontinuous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E</a:t>
            </a:r>
            <a:r>
              <a:rPr lang="en-US" altLang="en-US" sz="3600" b="1" dirty="0">
                <a:solidFill>
                  <a:schemeClr val="tx2"/>
                </a:solidFill>
                <a:latin typeface="+mj-lt"/>
              </a:rPr>
              <a:t>lectron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B</a:t>
            </a:r>
            <a:r>
              <a:rPr lang="en-US" altLang="en-US" sz="3600" b="1" dirty="0">
                <a:solidFill>
                  <a:schemeClr val="tx2"/>
                </a:solidFill>
                <a:latin typeface="+mj-lt"/>
              </a:rPr>
              <a:t>eam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altLang="en-US" sz="3600" b="1" dirty="0">
                <a:solidFill>
                  <a:schemeClr val="tx2"/>
                </a:solidFill>
                <a:latin typeface="+mj-lt"/>
              </a:rPr>
              <a:t>ccelerator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F</a:t>
            </a:r>
            <a:r>
              <a:rPr lang="en-US" altLang="en-US" sz="3600" b="1" dirty="0">
                <a:solidFill>
                  <a:schemeClr val="tx2"/>
                </a:solidFill>
                <a:latin typeface="+mj-lt"/>
              </a:rPr>
              <a:t>acility</a:t>
            </a:r>
            <a:endParaRPr lang="en-US" sz="36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93" name="Group 65"/>
          <p:cNvGrpSpPr>
            <a:grpSpLocks/>
          </p:cNvGrpSpPr>
          <p:nvPr/>
        </p:nvGrpSpPr>
        <p:grpSpPr bwMode="auto">
          <a:xfrm>
            <a:off x="163274" y="1471357"/>
            <a:ext cx="5002451" cy="1663363"/>
            <a:chOff x="841" y="2054"/>
            <a:chExt cx="3985" cy="1704"/>
          </a:xfrm>
        </p:grpSpPr>
        <p:sp>
          <p:nvSpPr>
            <p:cNvPr id="294" name="Text Box 29"/>
            <p:cNvSpPr txBox="1">
              <a:spLocks noChangeArrowheads="1"/>
            </p:cNvSpPr>
            <p:nvPr/>
          </p:nvSpPr>
          <p:spPr bwMode="auto">
            <a:xfrm>
              <a:off x="841" y="2081"/>
              <a:ext cx="3852" cy="28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000000"/>
                </a:solidFill>
              </a:endParaRPr>
            </a:p>
          </p:txBody>
        </p:sp>
        <p:sp>
          <p:nvSpPr>
            <p:cNvPr id="295" name="Arc 30"/>
            <p:cNvSpPr>
              <a:spLocks/>
            </p:cNvSpPr>
            <p:nvPr/>
          </p:nvSpPr>
          <p:spPr bwMode="auto">
            <a:xfrm>
              <a:off x="1236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" name="Arc 31"/>
            <p:cNvSpPr>
              <a:spLocks/>
            </p:cNvSpPr>
            <p:nvPr/>
          </p:nvSpPr>
          <p:spPr bwMode="auto">
            <a:xfrm rot="-10800000">
              <a:off x="1380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" name="Arc 32"/>
            <p:cNvSpPr>
              <a:spLocks/>
            </p:cNvSpPr>
            <p:nvPr/>
          </p:nvSpPr>
          <p:spPr bwMode="auto">
            <a:xfrm flipV="1">
              <a:off x="1524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Arc 33"/>
            <p:cNvSpPr>
              <a:spLocks/>
            </p:cNvSpPr>
            <p:nvPr/>
          </p:nvSpPr>
          <p:spPr bwMode="auto">
            <a:xfrm rot="10800000" flipV="1">
              <a:off x="1092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" name="Arc 34"/>
            <p:cNvSpPr>
              <a:spLocks/>
            </p:cNvSpPr>
            <p:nvPr/>
          </p:nvSpPr>
          <p:spPr bwMode="auto">
            <a:xfrm>
              <a:off x="1811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" name="Arc 35"/>
            <p:cNvSpPr>
              <a:spLocks/>
            </p:cNvSpPr>
            <p:nvPr/>
          </p:nvSpPr>
          <p:spPr bwMode="auto">
            <a:xfrm rot="-10800000">
              <a:off x="1956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" name="Arc 36"/>
            <p:cNvSpPr>
              <a:spLocks/>
            </p:cNvSpPr>
            <p:nvPr/>
          </p:nvSpPr>
          <p:spPr bwMode="auto">
            <a:xfrm flipV="1">
              <a:off x="2100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" name="Arc 37"/>
            <p:cNvSpPr>
              <a:spLocks/>
            </p:cNvSpPr>
            <p:nvPr/>
          </p:nvSpPr>
          <p:spPr bwMode="auto">
            <a:xfrm rot="10800000" flipV="1">
              <a:off x="1668" y="2391"/>
              <a:ext cx="143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" name="Arc 38"/>
            <p:cNvSpPr>
              <a:spLocks/>
            </p:cNvSpPr>
            <p:nvPr/>
          </p:nvSpPr>
          <p:spPr bwMode="auto">
            <a:xfrm>
              <a:off x="2388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" name="Arc 39"/>
            <p:cNvSpPr>
              <a:spLocks/>
            </p:cNvSpPr>
            <p:nvPr/>
          </p:nvSpPr>
          <p:spPr bwMode="auto">
            <a:xfrm rot="-10800000">
              <a:off x="2532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" name="Arc 40"/>
            <p:cNvSpPr>
              <a:spLocks/>
            </p:cNvSpPr>
            <p:nvPr/>
          </p:nvSpPr>
          <p:spPr bwMode="auto">
            <a:xfrm flipV="1">
              <a:off x="2676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" name="Arc 41"/>
            <p:cNvSpPr>
              <a:spLocks/>
            </p:cNvSpPr>
            <p:nvPr/>
          </p:nvSpPr>
          <p:spPr bwMode="auto">
            <a:xfrm rot="10800000" flipV="1">
              <a:off x="2244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" name="Arc 42"/>
            <p:cNvSpPr>
              <a:spLocks/>
            </p:cNvSpPr>
            <p:nvPr/>
          </p:nvSpPr>
          <p:spPr bwMode="auto">
            <a:xfrm>
              <a:off x="2964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" name="Arc 43"/>
            <p:cNvSpPr>
              <a:spLocks/>
            </p:cNvSpPr>
            <p:nvPr/>
          </p:nvSpPr>
          <p:spPr bwMode="auto">
            <a:xfrm rot="-10800000">
              <a:off x="3108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" name="Arc 44"/>
            <p:cNvSpPr>
              <a:spLocks/>
            </p:cNvSpPr>
            <p:nvPr/>
          </p:nvSpPr>
          <p:spPr bwMode="auto">
            <a:xfrm flipV="1">
              <a:off x="3252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" name="Arc 45"/>
            <p:cNvSpPr>
              <a:spLocks/>
            </p:cNvSpPr>
            <p:nvPr/>
          </p:nvSpPr>
          <p:spPr bwMode="auto">
            <a:xfrm rot="10800000" flipV="1">
              <a:off x="2821" y="2391"/>
              <a:ext cx="143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" name="Arc 46"/>
            <p:cNvSpPr>
              <a:spLocks/>
            </p:cNvSpPr>
            <p:nvPr/>
          </p:nvSpPr>
          <p:spPr bwMode="auto">
            <a:xfrm>
              <a:off x="3540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" name="Arc 47"/>
            <p:cNvSpPr>
              <a:spLocks/>
            </p:cNvSpPr>
            <p:nvPr/>
          </p:nvSpPr>
          <p:spPr bwMode="auto">
            <a:xfrm rot="10800000" flipV="1">
              <a:off x="3396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" name="Line 48"/>
            <p:cNvSpPr>
              <a:spLocks noChangeShapeType="1"/>
            </p:cNvSpPr>
            <p:nvPr/>
          </p:nvSpPr>
          <p:spPr bwMode="auto">
            <a:xfrm flipV="1">
              <a:off x="985" y="2102"/>
              <a:ext cx="0" cy="16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" name="Line 49"/>
            <p:cNvSpPr>
              <a:spLocks noChangeShapeType="1"/>
            </p:cNvSpPr>
            <p:nvPr/>
          </p:nvSpPr>
          <p:spPr bwMode="auto">
            <a:xfrm>
              <a:off x="996" y="3110"/>
              <a:ext cx="35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" name="Rectangle 50"/>
            <p:cNvSpPr>
              <a:spLocks noChangeArrowheads="1"/>
            </p:cNvSpPr>
            <p:nvPr/>
          </p:nvSpPr>
          <p:spPr bwMode="auto">
            <a:xfrm>
              <a:off x="1188" y="2391"/>
              <a:ext cx="86" cy="7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" name="Rectangle 51"/>
            <p:cNvSpPr>
              <a:spLocks noChangeArrowheads="1"/>
            </p:cNvSpPr>
            <p:nvPr/>
          </p:nvSpPr>
          <p:spPr bwMode="auto">
            <a:xfrm>
              <a:off x="2916" y="2391"/>
              <a:ext cx="96" cy="7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" name="Rectangle 52"/>
            <p:cNvSpPr>
              <a:spLocks noChangeArrowheads="1"/>
            </p:cNvSpPr>
            <p:nvPr/>
          </p:nvSpPr>
          <p:spPr bwMode="auto">
            <a:xfrm>
              <a:off x="1102" y="2054"/>
              <a:ext cx="3724" cy="37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0000"/>
                  </a:solidFill>
                </a:rPr>
                <a:t>A</a:t>
              </a:r>
              <a:r>
                <a:rPr lang="en-US" sz="1800" kern="0" dirty="0">
                  <a:solidFill>
                    <a:srgbClr val="33CC33"/>
                  </a:solidFill>
                </a:rPr>
                <a:t>	</a:t>
              </a:r>
              <a:r>
                <a:rPr lang="en-US" sz="1800" kern="0" dirty="0" smtClean="0">
                  <a:solidFill>
                    <a:srgbClr val="33CC33"/>
                  </a:solidFill>
                </a:rPr>
                <a:t>    </a:t>
              </a:r>
              <a:r>
                <a:rPr lang="en-US" sz="1800" kern="0" dirty="0" smtClean="0">
                  <a:solidFill>
                    <a:srgbClr val="00B0F0"/>
                  </a:solidFill>
                </a:rPr>
                <a:t>B</a:t>
              </a:r>
              <a:r>
                <a:rPr lang="en-US" sz="1800" kern="0" dirty="0" smtClean="0">
                  <a:solidFill>
                    <a:sysClr val="windowText" lastClr="000000"/>
                  </a:solidFill>
                </a:rPr>
                <a:t>         </a:t>
              </a:r>
              <a:r>
                <a:rPr lang="en-US" sz="1800" kern="0" dirty="0">
                  <a:solidFill>
                    <a:srgbClr val="66FF33"/>
                  </a:solidFill>
                </a:rPr>
                <a:t>C</a:t>
              </a:r>
              <a:r>
                <a:rPr lang="en-US" sz="1800" kern="0" dirty="0">
                  <a:solidFill>
                    <a:sysClr val="windowText" lastClr="000000"/>
                  </a:solidFill>
                </a:rPr>
                <a:t>         </a:t>
              </a:r>
              <a:r>
                <a:rPr lang="en-US" sz="1800" kern="0" dirty="0">
                  <a:solidFill>
                    <a:srgbClr val="FF0000"/>
                  </a:solidFill>
                </a:rPr>
                <a:t>A</a:t>
              </a:r>
              <a:r>
                <a:rPr lang="en-US" sz="1800" kern="0" dirty="0">
                  <a:solidFill>
                    <a:sysClr val="windowText" lastClr="000000"/>
                  </a:solidFill>
                </a:rPr>
                <a:t>	 </a:t>
              </a:r>
              <a:r>
                <a:rPr lang="en-US" sz="1800" kern="0" dirty="0" smtClean="0">
                  <a:solidFill>
                    <a:sysClr val="windowText" lastClr="000000"/>
                  </a:solidFill>
                </a:rPr>
                <a:t>  </a:t>
              </a:r>
              <a:r>
                <a:rPr lang="en-US" sz="1800" kern="0" dirty="0" smtClean="0">
                  <a:solidFill>
                    <a:srgbClr val="00B0F0"/>
                  </a:solidFill>
                </a:rPr>
                <a:t>B</a:t>
              </a:r>
              <a:r>
                <a:rPr lang="en-US" sz="1800" kern="0" dirty="0" smtClean="0">
                  <a:solidFill>
                    <a:sysClr val="windowText" lastClr="000000"/>
                  </a:solidFill>
                </a:rPr>
                <a:t>         </a:t>
              </a:r>
              <a:r>
                <a:rPr lang="en-US" sz="1800" kern="0" dirty="0">
                  <a:solidFill>
                    <a:srgbClr val="66FF33"/>
                  </a:solidFill>
                </a:rPr>
                <a:t>C</a:t>
              </a:r>
            </a:p>
          </p:txBody>
        </p:sp>
        <p:sp>
          <p:nvSpPr>
            <p:cNvPr id="318" name="Rectangle 53"/>
            <p:cNvSpPr>
              <a:spLocks noChangeArrowheads="1"/>
            </p:cNvSpPr>
            <p:nvPr/>
          </p:nvSpPr>
          <p:spPr bwMode="auto">
            <a:xfrm>
              <a:off x="1764" y="2966"/>
              <a:ext cx="96" cy="144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" name="Rectangle 54"/>
            <p:cNvSpPr>
              <a:spLocks noChangeArrowheads="1"/>
            </p:cNvSpPr>
            <p:nvPr/>
          </p:nvSpPr>
          <p:spPr bwMode="auto">
            <a:xfrm>
              <a:off x="3492" y="2966"/>
              <a:ext cx="96" cy="144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" name="Rectangle 55"/>
            <p:cNvSpPr>
              <a:spLocks noChangeArrowheads="1"/>
            </p:cNvSpPr>
            <p:nvPr/>
          </p:nvSpPr>
          <p:spPr bwMode="auto">
            <a:xfrm>
              <a:off x="2340" y="2677"/>
              <a:ext cx="97" cy="433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" name="Arc 56"/>
            <p:cNvSpPr>
              <a:spLocks/>
            </p:cNvSpPr>
            <p:nvPr/>
          </p:nvSpPr>
          <p:spPr bwMode="auto">
            <a:xfrm rot="-10800000">
              <a:off x="3684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" name="Arc 57"/>
            <p:cNvSpPr>
              <a:spLocks/>
            </p:cNvSpPr>
            <p:nvPr/>
          </p:nvSpPr>
          <p:spPr bwMode="auto">
            <a:xfrm flipV="1">
              <a:off x="3828" y="3039"/>
              <a:ext cx="143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" name="Arc 58"/>
            <p:cNvSpPr>
              <a:spLocks/>
            </p:cNvSpPr>
            <p:nvPr/>
          </p:nvSpPr>
          <p:spPr bwMode="auto">
            <a:xfrm>
              <a:off x="4116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" name="Arc 59"/>
            <p:cNvSpPr>
              <a:spLocks/>
            </p:cNvSpPr>
            <p:nvPr/>
          </p:nvSpPr>
          <p:spPr bwMode="auto">
            <a:xfrm rot="10800000" flipV="1">
              <a:off x="3972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" name="Rectangle 60"/>
            <p:cNvSpPr>
              <a:spLocks noChangeArrowheads="1"/>
            </p:cNvSpPr>
            <p:nvPr/>
          </p:nvSpPr>
          <p:spPr bwMode="auto">
            <a:xfrm>
              <a:off x="4068" y="2677"/>
              <a:ext cx="96" cy="433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286219" y="1968500"/>
            <a:ext cx="8813331" cy="4591050"/>
            <a:chOff x="-323381" y="1143000"/>
            <a:chExt cx="8813331" cy="4591050"/>
          </a:xfrm>
        </p:grpSpPr>
        <p:sp>
          <p:nvSpPr>
            <p:cNvPr id="30831" name="Rectangle 6"/>
            <p:cNvSpPr>
              <a:spLocks noChangeArrowheads="1"/>
            </p:cNvSpPr>
            <p:nvPr/>
          </p:nvSpPr>
          <p:spPr bwMode="auto">
            <a:xfrm>
              <a:off x="2165350" y="3375025"/>
              <a:ext cx="215900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32" name="Rectangle 7"/>
            <p:cNvSpPr>
              <a:spLocks noChangeArrowheads="1"/>
            </p:cNvSpPr>
            <p:nvPr/>
          </p:nvSpPr>
          <p:spPr bwMode="auto">
            <a:xfrm>
              <a:off x="2171700" y="3381375"/>
              <a:ext cx="209550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33" name="Freeform 8"/>
            <p:cNvSpPr>
              <a:spLocks/>
            </p:cNvSpPr>
            <p:nvPr/>
          </p:nvSpPr>
          <p:spPr bwMode="auto">
            <a:xfrm>
              <a:off x="2381250" y="2927350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34" name="Freeform 9"/>
            <p:cNvSpPr>
              <a:spLocks/>
            </p:cNvSpPr>
            <p:nvPr/>
          </p:nvSpPr>
          <p:spPr bwMode="auto">
            <a:xfrm>
              <a:off x="2384425" y="2930525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35" name="Freeform 10"/>
            <p:cNvSpPr>
              <a:spLocks/>
            </p:cNvSpPr>
            <p:nvPr/>
          </p:nvSpPr>
          <p:spPr bwMode="auto">
            <a:xfrm>
              <a:off x="2165350" y="292735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36" name="Freeform 11"/>
            <p:cNvSpPr>
              <a:spLocks/>
            </p:cNvSpPr>
            <p:nvPr/>
          </p:nvSpPr>
          <p:spPr bwMode="auto">
            <a:xfrm>
              <a:off x="2168525" y="293052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37" name="Rectangle 12"/>
            <p:cNvSpPr>
              <a:spLocks noChangeArrowheads="1"/>
            </p:cNvSpPr>
            <p:nvPr/>
          </p:nvSpPr>
          <p:spPr bwMode="auto">
            <a:xfrm>
              <a:off x="1358900" y="338455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38" name="Rectangle 13"/>
            <p:cNvSpPr>
              <a:spLocks noChangeArrowheads="1"/>
            </p:cNvSpPr>
            <p:nvPr/>
          </p:nvSpPr>
          <p:spPr bwMode="auto">
            <a:xfrm>
              <a:off x="1365250" y="339090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39" name="Freeform 14"/>
            <p:cNvSpPr>
              <a:spLocks/>
            </p:cNvSpPr>
            <p:nvPr/>
          </p:nvSpPr>
          <p:spPr bwMode="auto">
            <a:xfrm>
              <a:off x="1571625" y="293687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0" name="Freeform 15"/>
            <p:cNvSpPr>
              <a:spLocks/>
            </p:cNvSpPr>
            <p:nvPr/>
          </p:nvSpPr>
          <p:spPr bwMode="auto">
            <a:xfrm>
              <a:off x="1574800" y="294005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1" name="Freeform 16"/>
            <p:cNvSpPr>
              <a:spLocks/>
            </p:cNvSpPr>
            <p:nvPr/>
          </p:nvSpPr>
          <p:spPr bwMode="auto">
            <a:xfrm>
              <a:off x="1358900" y="293687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2" name="Freeform 17"/>
            <p:cNvSpPr>
              <a:spLocks/>
            </p:cNvSpPr>
            <p:nvPr/>
          </p:nvSpPr>
          <p:spPr bwMode="auto">
            <a:xfrm>
              <a:off x="1362075" y="294005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3" name="Rectangle 18"/>
            <p:cNvSpPr>
              <a:spLocks noChangeArrowheads="1"/>
            </p:cNvSpPr>
            <p:nvPr/>
          </p:nvSpPr>
          <p:spPr bwMode="auto">
            <a:xfrm>
              <a:off x="1778000" y="337185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4" name="Rectangle 19"/>
            <p:cNvSpPr>
              <a:spLocks noChangeArrowheads="1"/>
            </p:cNvSpPr>
            <p:nvPr/>
          </p:nvSpPr>
          <p:spPr bwMode="auto">
            <a:xfrm>
              <a:off x="1784350" y="337820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5" name="Freeform 20"/>
            <p:cNvSpPr>
              <a:spLocks/>
            </p:cNvSpPr>
            <p:nvPr/>
          </p:nvSpPr>
          <p:spPr bwMode="auto">
            <a:xfrm>
              <a:off x="1990725" y="292417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6" name="Freeform 21"/>
            <p:cNvSpPr>
              <a:spLocks/>
            </p:cNvSpPr>
            <p:nvPr/>
          </p:nvSpPr>
          <p:spPr bwMode="auto">
            <a:xfrm>
              <a:off x="1993900" y="292735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7" name="Freeform 22"/>
            <p:cNvSpPr>
              <a:spLocks/>
            </p:cNvSpPr>
            <p:nvPr/>
          </p:nvSpPr>
          <p:spPr bwMode="auto">
            <a:xfrm>
              <a:off x="1778000" y="292417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8" name="Freeform 23"/>
            <p:cNvSpPr>
              <a:spLocks/>
            </p:cNvSpPr>
            <p:nvPr/>
          </p:nvSpPr>
          <p:spPr bwMode="auto">
            <a:xfrm>
              <a:off x="1781175" y="292735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9" name="Freeform 24"/>
            <p:cNvSpPr>
              <a:spLocks/>
            </p:cNvSpPr>
            <p:nvPr/>
          </p:nvSpPr>
          <p:spPr bwMode="auto">
            <a:xfrm>
              <a:off x="1489075" y="4676775"/>
              <a:ext cx="101600" cy="111125"/>
            </a:xfrm>
            <a:custGeom>
              <a:avLst/>
              <a:gdLst>
                <a:gd name="T0" fmla="*/ 46 w 64"/>
                <a:gd name="T1" fmla="*/ 66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2 w 64"/>
                <a:gd name="T9" fmla="*/ 48 h 70"/>
                <a:gd name="T10" fmla="*/ 64 w 64"/>
                <a:gd name="T11" fmla="*/ 42 h 70"/>
                <a:gd name="T12" fmla="*/ 64 w 64"/>
                <a:gd name="T13" fmla="*/ 34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0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2 h 70"/>
                <a:gd name="T34" fmla="*/ 12 w 64"/>
                <a:gd name="T35" fmla="*/ 6 h 70"/>
                <a:gd name="T36" fmla="*/ 6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4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6 h 70"/>
                <a:gd name="T58" fmla="*/ 28 w 64"/>
                <a:gd name="T59" fmla="*/ 68 h 70"/>
                <a:gd name="T60" fmla="*/ 34 w 64"/>
                <a:gd name="T61" fmla="*/ 70 h 70"/>
                <a:gd name="T62" fmla="*/ 40 w 64"/>
                <a:gd name="T63" fmla="*/ 68 h 70"/>
                <a:gd name="T64" fmla="*/ 46 w 64"/>
                <a:gd name="T65" fmla="*/ 66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6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2" y="48"/>
                  </a:lnTo>
                  <a:lnTo>
                    <a:pt x="64" y="42"/>
                  </a:lnTo>
                  <a:lnTo>
                    <a:pt x="64" y="34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40" y="68"/>
                  </a:lnTo>
                  <a:lnTo>
                    <a:pt x="46" y="6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0" name="Line 25"/>
            <p:cNvSpPr>
              <a:spLocks noChangeShapeType="1"/>
            </p:cNvSpPr>
            <p:nvPr/>
          </p:nvSpPr>
          <p:spPr bwMode="auto">
            <a:xfrm flipH="1">
              <a:off x="1508125" y="461645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1" name="Line 26"/>
            <p:cNvSpPr>
              <a:spLocks noChangeShapeType="1"/>
            </p:cNvSpPr>
            <p:nvPr/>
          </p:nvSpPr>
          <p:spPr bwMode="auto">
            <a:xfrm flipH="1">
              <a:off x="1568450" y="4708525"/>
              <a:ext cx="123825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2" name="Freeform 27"/>
            <p:cNvSpPr>
              <a:spLocks/>
            </p:cNvSpPr>
            <p:nvPr/>
          </p:nvSpPr>
          <p:spPr bwMode="auto">
            <a:xfrm>
              <a:off x="1628775" y="4610100"/>
              <a:ext cx="79375" cy="101600"/>
            </a:xfrm>
            <a:custGeom>
              <a:avLst/>
              <a:gdLst>
                <a:gd name="T0" fmla="*/ 38 w 50"/>
                <a:gd name="T1" fmla="*/ 64 h 64"/>
                <a:gd name="T2" fmla="*/ 44 w 50"/>
                <a:gd name="T3" fmla="*/ 56 h 64"/>
                <a:gd name="T4" fmla="*/ 50 w 50"/>
                <a:gd name="T5" fmla="*/ 46 h 64"/>
                <a:gd name="T6" fmla="*/ 50 w 50"/>
                <a:gd name="T7" fmla="*/ 34 h 64"/>
                <a:gd name="T8" fmla="*/ 46 w 50"/>
                <a:gd name="T9" fmla="*/ 22 h 64"/>
                <a:gd name="T10" fmla="*/ 44 w 50"/>
                <a:gd name="T11" fmla="*/ 16 h 64"/>
                <a:gd name="T12" fmla="*/ 38 w 50"/>
                <a:gd name="T13" fmla="*/ 10 h 64"/>
                <a:gd name="T14" fmla="*/ 34 w 50"/>
                <a:gd name="T15" fmla="*/ 6 h 64"/>
                <a:gd name="T16" fmla="*/ 28 w 50"/>
                <a:gd name="T17" fmla="*/ 4 h 64"/>
                <a:gd name="T18" fmla="*/ 22 w 50"/>
                <a:gd name="T19" fmla="*/ 2 h 64"/>
                <a:gd name="T20" fmla="*/ 16 w 50"/>
                <a:gd name="T21" fmla="*/ 0 h 64"/>
                <a:gd name="T22" fmla="*/ 8 w 50"/>
                <a:gd name="T23" fmla="*/ 2 h 64"/>
                <a:gd name="T24" fmla="*/ 2 w 50"/>
                <a:gd name="T25" fmla="*/ 4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8" y="64"/>
                  </a:moveTo>
                  <a:lnTo>
                    <a:pt x="44" y="56"/>
                  </a:lnTo>
                  <a:lnTo>
                    <a:pt x="50" y="46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4" y="16"/>
                  </a:lnTo>
                  <a:lnTo>
                    <a:pt x="38" y="10"/>
                  </a:lnTo>
                  <a:lnTo>
                    <a:pt x="34" y="6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3" name="Freeform 28"/>
            <p:cNvSpPr>
              <a:spLocks/>
            </p:cNvSpPr>
            <p:nvPr/>
          </p:nvSpPr>
          <p:spPr bwMode="auto">
            <a:xfrm>
              <a:off x="3492500" y="3514725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4 w 66"/>
                <a:gd name="T25" fmla="*/ 4 h 70"/>
                <a:gd name="T26" fmla="*/ 36 w 66"/>
                <a:gd name="T27" fmla="*/ 2 h 70"/>
                <a:gd name="T28" fmla="*/ 30 w 66"/>
                <a:gd name="T29" fmla="*/ 0 h 70"/>
                <a:gd name="T30" fmla="*/ 24 w 66"/>
                <a:gd name="T31" fmla="*/ 2 h 70"/>
                <a:gd name="T32" fmla="*/ 18 w 66"/>
                <a:gd name="T33" fmla="*/ 4 h 70"/>
                <a:gd name="T34" fmla="*/ 12 w 66"/>
                <a:gd name="T35" fmla="*/ 6 h 70"/>
                <a:gd name="T36" fmla="*/ 8 w 66"/>
                <a:gd name="T37" fmla="*/ 12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4 w 66"/>
                <a:gd name="T49" fmla="*/ 48 h 70"/>
                <a:gd name="T50" fmla="*/ 6 w 66"/>
                <a:gd name="T51" fmla="*/ 54 h 70"/>
                <a:gd name="T52" fmla="*/ 12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4" name="Line 29"/>
            <p:cNvSpPr>
              <a:spLocks noChangeShapeType="1"/>
            </p:cNvSpPr>
            <p:nvPr/>
          </p:nvSpPr>
          <p:spPr bwMode="auto">
            <a:xfrm flipH="1">
              <a:off x="3511550" y="345440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5" name="Line 30"/>
            <p:cNvSpPr>
              <a:spLocks noChangeShapeType="1"/>
            </p:cNvSpPr>
            <p:nvPr/>
          </p:nvSpPr>
          <p:spPr bwMode="auto">
            <a:xfrm flipH="1">
              <a:off x="3571875" y="354965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6" name="Freeform 31"/>
            <p:cNvSpPr>
              <a:spLocks/>
            </p:cNvSpPr>
            <p:nvPr/>
          </p:nvSpPr>
          <p:spPr bwMode="auto">
            <a:xfrm>
              <a:off x="3635375" y="3451225"/>
              <a:ext cx="76200" cy="98425"/>
            </a:xfrm>
            <a:custGeom>
              <a:avLst/>
              <a:gdLst>
                <a:gd name="T0" fmla="*/ 36 w 48"/>
                <a:gd name="T1" fmla="*/ 62 h 62"/>
                <a:gd name="T2" fmla="*/ 44 w 48"/>
                <a:gd name="T3" fmla="*/ 54 h 62"/>
                <a:gd name="T4" fmla="*/ 48 w 48"/>
                <a:gd name="T5" fmla="*/ 44 h 62"/>
                <a:gd name="T6" fmla="*/ 48 w 48"/>
                <a:gd name="T7" fmla="*/ 32 h 62"/>
                <a:gd name="T8" fmla="*/ 46 w 48"/>
                <a:gd name="T9" fmla="*/ 20 h 62"/>
                <a:gd name="T10" fmla="*/ 42 w 48"/>
                <a:gd name="T11" fmla="*/ 14 h 62"/>
                <a:gd name="T12" fmla="*/ 38 w 48"/>
                <a:gd name="T13" fmla="*/ 10 h 62"/>
                <a:gd name="T14" fmla="*/ 32 w 48"/>
                <a:gd name="T15" fmla="*/ 4 h 62"/>
                <a:gd name="T16" fmla="*/ 26 w 48"/>
                <a:gd name="T17" fmla="*/ 2 h 62"/>
                <a:gd name="T18" fmla="*/ 20 w 48"/>
                <a:gd name="T19" fmla="*/ 0 h 62"/>
                <a:gd name="T20" fmla="*/ 14 w 48"/>
                <a:gd name="T21" fmla="*/ 0 h 62"/>
                <a:gd name="T22" fmla="*/ 8 w 48"/>
                <a:gd name="T23" fmla="*/ 0 h 62"/>
                <a:gd name="T24" fmla="*/ 2 w 48"/>
                <a:gd name="T25" fmla="*/ 2 h 62"/>
                <a:gd name="T26" fmla="*/ 0 w 48"/>
                <a:gd name="T27" fmla="*/ 2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62"/>
                <a:gd name="T44" fmla="*/ 48 w 48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62">
                  <a:moveTo>
                    <a:pt x="36" y="62"/>
                  </a:moveTo>
                  <a:lnTo>
                    <a:pt x="44" y="54"/>
                  </a:lnTo>
                  <a:lnTo>
                    <a:pt x="48" y="44"/>
                  </a:lnTo>
                  <a:lnTo>
                    <a:pt x="48" y="32"/>
                  </a:lnTo>
                  <a:lnTo>
                    <a:pt x="46" y="20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4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7" name="Line 32"/>
            <p:cNvSpPr>
              <a:spLocks noChangeShapeType="1"/>
            </p:cNvSpPr>
            <p:nvPr/>
          </p:nvSpPr>
          <p:spPr bwMode="auto">
            <a:xfrm flipH="1">
              <a:off x="3444875" y="3606800"/>
              <a:ext cx="127000" cy="2095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8" name="Line 33"/>
            <p:cNvSpPr>
              <a:spLocks noChangeShapeType="1"/>
            </p:cNvSpPr>
            <p:nvPr/>
          </p:nvSpPr>
          <p:spPr bwMode="auto">
            <a:xfrm flipV="1">
              <a:off x="3282950" y="3530600"/>
              <a:ext cx="238125" cy="3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9" name="Freeform 34"/>
            <p:cNvSpPr>
              <a:spLocks/>
            </p:cNvSpPr>
            <p:nvPr/>
          </p:nvSpPr>
          <p:spPr bwMode="auto">
            <a:xfrm>
              <a:off x="4965700" y="1860550"/>
              <a:ext cx="1539875" cy="917575"/>
            </a:xfrm>
            <a:custGeom>
              <a:avLst/>
              <a:gdLst>
                <a:gd name="T0" fmla="*/ 82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4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4 h 578"/>
                <a:gd name="T32" fmla="*/ 956 w 970"/>
                <a:gd name="T33" fmla="*/ 0 h 578"/>
                <a:gd name="T34" fmla="*/ 82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2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4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4"/>
                  </a:lnTo>
                  <a:lnTo>
                    <a:pt x="956" y="0"/>
                  </a:lnTo>
                  <a:lnTo>
                    <a:pt x="82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0" name="Freeform 35"/>
            <p:cNvSpPr>
              <a:spLocks/>
            </p:cNvSpPr>
            <p:nvPr/>
          </p:nvSpPr>
          <p:spPr bwMode="auto">
            <a:xfrm>
              <a:off x="5715000" y="3460750"/>
              <a:ext cx="171450" cy="82550"/>
            </a:xfrm>
            <a:custGeom>
              <a:avLst/>
              <a:gdLst>
                <a:gd name="T0" fmla="*/ 68 w 108"/>
                <a:gd name="T1" fmla="*/ 0 h 52"/>
                <a:gd name="T2" fmla="*/ 0 w 108"/>
                <a:gd name="T3" fmla="*/ 34 h 52"/>
                <a:gd name="T4" fmla="*/ 38 w 108"/>
                <a:gd name="T5" fmla="*/ 52 h 52"/>
                <a:gd name="T6" fmla="*/ 108 w 108"/>
                <a:gd name="T7" fmla="*/ 14 h 52"/>
                <a:gd name="T8" fmla="*/ 68 w 108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2"/>
                <a:gd name="T17" fmla="*/ 108 w 10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2">
                  <a:moveTo>
                    <a:pt x="68" y="0"/>
                  </a:moveTo>
                  <a:lnTo>
                    <a:pt x="0" y="34"/>
                  </a:lnTo>
                  <a:lnTo>
                    <a:pt x="38" y="52"/>
                  </a:lnTo>
                  <a:lnTo>
                    <a:pt x="108" y="1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3E3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1" name="Freeform 36"/>
            <p:cNvSpPr>
              <a:spLocks/>
            </p:cNvSpPr>
            <p:nvPr/>
          </p:nvSpPr>
          <p:spPr bwMode="auto">
            <a:xfrm>
              <a:off x="6159500" y="2378075"/>
              <a:ext cx="1539875" cy="917575"/>
            </a:xfrm>
            <a:custGeom>
              <a:avLst/>
              <a:gdLst>
                <a:gd name="T0" fmla="*/ 80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6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6 h 578"/>
                <a:gd name="T32" fmla="*/ 956 w 970"/>
                <a:gd name="T33" fmla="*/ 0 h 578"/>
                <a:gd name="T34" fmla="*/ 80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0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6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6"/>
                  </a:lnTo>
                  <a:lnTo>
                    <a:pt x="956" y="0"/>
                  </a:lnTo>
                  <a:lnTo>
                    <a:pt x="80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2" name="Freeform 37"/>
            <p:cNvSpPr>
              <a:spLocks/>
            </p:cNvSpPr>
            <p:nvPr/>
          </p:nvSpPr>
          <p:spPr bwMode="auto">
            <a:xfrm>
              <a:off x="4587875" y="4124325"/>
              <a:ext cx="641350" cy="187325"/>
            </a:xfrm>
            <a:custGeom>
              <a:avLst/>
              <a:gdLst>
                <a:gd name="T0" fmla="*/ 214 w 404"/>
                <a:gd name="T1" fmla="*/ 0 h 118"/>
                <a:gd name="T2" fmla="*/ 182 w 404"/>
                <a:gd name="T3" fmla="*/ 8 h 118"/>
                <a:gd name="T4" fmla="*/ 114 w 404"/>
                <a:gd name="T5" fmla="*/ 32 h 118"/>
                <a:gd name="T6" fmla="*/ 76 w 404"/>
                <a:gd name="T7" fmla="*/ 46 h 118"/>
                <a:gd name="T8" fmla="*/ 42 w 404"/>
                <a:gd name="T9" fmla="*/ 58 h 118"/>
                <a:gd name="T10" fmla="*/ 18 w 404"/>
                <a:gd name="T11" fmla="*/ 72 h 118"/>
                <a:gd name="T12" fmla="*/ 10 w 404"/>
                <a:gd name="T13" fmla="*/ 76 h 118"/>
                <a:gd name="T14" fmla="*/ 4 w 404"/>
                <a:gd name="T15" fmla="*/ 82 h 118"/>
                <a:gd name="T16" fmla="*/ 2 w 404"/>
                <a:gd name="T17" fmla="*/ 88 h 118"/>
                <a:gd name="T18" fmla="*/ 0 w 404"/>
                <a:gd name="T19" fmla="*/ 94 h 118"/>
                <a:gd name="T20" fmla="*/ 2 w 404"/>
                <a:gd name="T21" fmla="*/ 98 h 118"/>
                <a:gd name="T22" fmla="*/ 6 w 404"/>
                <a:gd name="T23" fmla="*/ 102 h 118"/>
                <a:gd name="T24" fmla="*/ 14 w 404"/>
                <a:gd name="T25" fmla="*/ 104 h 118"/>
                <a:gd name="T26" fmla="*/ 24 w 404"/>
                <a:gd name="T27" fmla="*/ 106 h 118"/>
                <a:gd name="T28" fmla="*/ 56 w 404"/>
                <a:gd name="T29" fmla="*/ 110 h 118"/>
                <a:gd name="T30" fmla="*/ 134 w 404"/>
                <a:gd name="T31" fmla="*/ 116 h 118"/>
                <a:gd name="T32" fmla="*/ 170 w 404"/>
                <a:gd name="T33" fmla="*/ 118 h 118"/>
                <a:gd name="T34" fmla="*/ 206 w 404"/>
                <a:gd name="T35" fmla="*/ 118 h 118"/>
                <a:gd name="T36" fmla="*/ 240 w 404"/>
                <a:gd name="T37" fmla="*/ 116 h 118"/>
                <a:gd name="T38" fmla="*/ 276 w 404"/>
                <a:gd name="T39" fmla="*/ 110 h 118"/>
                <a:gd name="T40" fmla="*/ 312 w 404"/>
                <a:gd name="T41" fmla="*/ 104 h 118"/>
                <a:gd name="T42" fmla="*/ 348 w 404"/>
                <a:gd name="T43" fmla="*/ 96 h 118"/>
                <a:gd name="T44" fmla="*/ 376 w 404"/>
                <a:gd name="T45" fmla="*/ 86 h 118"/>
                <a:gd name="T46" fmla="*/ 394 w 404"/>
                <a:gd name="T47" fmla="*/ 78 h 118"/>
                <a:gd name="T48" fmla="*/ 400 w 404"/>
                <a:gd name="T49" fmla="*/ 74 h 118"/>
                <a:gd name="T50" fmla="*/ 404 w 404"/>
                <a:gd name="T51" fmla="*/ 70 h 118"/>
                <a:gd name="T52" fmla="*/ 404 w 404"/>
                <a:gd name="T53" fmla="*/ 64 h 118"/>
                <a:gd name="T54" fmla="*/ 404 w 404"/>
                <a:gd name="T55" fmla="*/ 60 h 118"/>
                <a:gd name="T56" fmla="*/ 402 w 404"/>
                <a:gd name="T57" fmla="*/ 56 h 118"/>
                <a:gd name="T58" fmla="*/ 398 w 404"/>
                <a:gd name="T59" fmla="*/ 52 h 118"/>
                <a:gd name="T60" fmla="*/ 386 w 404"/>
                <a:gd name="T61" fmla="*/ 44 h 118"/>
                <a:gd name="T62" fmla="*/ 368 w 404"/>
                <a:gd name="T63" fmla="*/ 36 h 118"/>
                <a:gd name="T64" fmla="*/ 348 w 404"/>
                <a:gd name="T65" fmla="*/ 30 h 118"/>
                <a:gd name="T66" fmla="*/ 304 w 404"/>
                <a:gd name="T67" fmla="*/ 18 h 118"/>
                <a:gd name="T68" fmla="*/ 260 w 404"/>
                <a:gd name="T69" fmla="*/ 8 h 118"/>
                <a:gd name="T70" fmla="*/ 214 w 404"/>
                <a:gd name="T71" fmla="*/ 0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4"/>
                <a:gd name="T109" fmla="*/ 0 h 118"/>
                <a:gd name="T110" fmla="*/ 404 w 404"/>
                <a:gd name="T111" fmla="*/ 118 h 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4" h="118">
                  <a:moveTo>
                    <a:pt x="214" y="0"/>
                  </a:moveTo>
                  <a:lnTo>
                    <a:pt x="182" y="8"/>
                  </a:lnTo>
                  <a:lnTo>
                    <a:pt x="114" y="32"/>
                  </a:lnTo>
                  <a:lnTo>
                    <a:pt x="76" y="46"/>
                  </a:lnTo>
                  <a:lnTo>
                    <a:pt x="42" y="58"/>
                  </a:lnTo>
                  <a:lnTo>
                    <a:pt x="18" y="72"/>
                  </a:lnTo>
                  <a:lnTo>
                    <a:pt x="10" y="76"/>
                  </a:lnTo>
                  <a:lnTo>
                    <a:pt x="4" y="82"/>
                  </a:lnTo>
                  <a:lnTo>
                    <a:pt x="2" y="88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6" y="102"/>
                  </a:lnTo>
                  <a:lnTo>
                    <a:pt x="14" y="104"/>
                  </a:lnTo>
                  <a:lnTo>
                    <a:pt x="24" y="106"/>
                  </a:lnTo>
                  <a:lnTo>
                    <a:pt x="56" y="110"/>
                  </a:lnTo>
                  <a:lnTo>
                    <a:pt x="134" y="116"/>
                  </a:lnTo>
                  <a:lnTo>
                    <a:pt x="170" y="118"/>
                  </a:lnTo>
                  <a:lnTo>
                    <a:pt x="206" y="118"/>
                  </a:lnTo>
                  <a:lnTo>
                    <a:pt x="240" y="116"/>
                  </a:lnTo>
                  <a:lnTo>
                    <a:pt x="276" y="110"/>
                  </a:lnTo>
                  <a:lnTo>
                    <a:pt x="312" y="104"/>
                  </a:lnTo>
                  <a:lnTo>
                    <a:pt x="348" y="96"/>
                  </a:lnTo>
                  <a:lnTo>
                    <a:pt x="376" y="86"/>
                  </a:lnTo>
                  <a:lnTo>
                    <a:pt x="394" y="78"/>
                  </a:lnTo>
                  <a:lnTo>
                    <a:pt x="400" y="74"/>
                  </a:lnTo>
                  <a:lnTo>
                    <a:pt x="404" y="70"/>
                  </a:lnTo>
                  <a:lnTo>
                    <a:pt x="404" y="64"/>
                  </a:lnTo>
                  <a:lnTo>
                    <a:pt x="404" y="60"/>
                  </a:lnTo>
                  <a:lnTo>
                    <a:pt x="402" y="56"/>
                  </a:lnTo>
                  <a:lnTo>
                    <a:pt x="398" y="52"/>
                  </a:lnTo>
                  <a:lnTo>
                    <a:pt x="386" y="44"/>
                  </a:lnTo>
                  <a:lnTo>
                    <a:pt x="368" y="36"/>
                  </a:lnTo>
                  <a:lnTo>
                    <a:pt x="348" y="30"/>
                  </a:lnTo>
                  <a:lnTo>
                    <a:pt x="304" y="18"/>
                  </a:lnTo>
                  <a:lnTo>
                    <a:pt x="260" y="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3" name="Freeform 38"/>
            <p:cNvSpPr>
              <a:spLocks/>
            </p:cNvSpPr>
            <p:nvPr/>
          </p:nvSpPr>
          <p:spPr bwMode="auto">
            <a:xfrm>
              <a:off x="4448175" y="3956050"/>
              <a:ext cx="479425" cy="155575"/>
            </a:xfrm>
            <a:custGeom>
              <a:avLst/>
              <a:gdLst>
                <a:gd name="T0" fmla="*/ 156 w 302"/>
                <a:gd name="T1" fmla="*/ 0 h 98"/>
                <a:gd name="T2" fmla="*/ 84 w 302"/>
                <a:gd name="T3" fmla="*/ 24 h 98"/>
                <a:gd name="T4" fmla="*/ 32 w 302"/>
                <a:gd name="T5" fmla="*/ 44 h 98"/>
                <a:gd name="T6" fmla="*/ 14 w 302"/>
                <a:gd name="T7" fmla="*/ 52 h 98"/>
                <a:gd name="T8" fmla="*/ 8 w 302"/>
                <a:gd name="T9" fmla="*/ 56 h 98"/>
                <a:gd name="T10" fmla="*/ 4 w 302"/>
                <a:gd name="T11" fmla="*/ 60 h 98"/>
                <a:gd name="T12" fmla="*/ 0 w 302"/>
                <a:gd name="T13" fmla="*/ 70 h 98"/>
                <a:gd name="T14" fmla="*/ 0 w 302"/>
                <a:gd name="T15" fmla="*/ 74 h 98"/>
                <a:gd name="T16" fmla="*/ 2 w 302"/>
                <a:gd name="T17" fmla="*/ 76 h 98"/>
                <a:gd name="T18" fmla="*/ 6 w 302"/>
                <a:gd name="T19" fmla="*/ 78 h 98"/>
                <a:gd name="T20" fmla="*/ 12 w 302"/>
                <a:gd name="T21" fmla="*/ 80 h 98"/>
                <a:gd name="T22" fmla="*/ 34 w 302"/>
                <a:gd name="T23" fmla="*/ 84 h 98"/>
                <a:gd name="T24" fmla="*/ 90 w 302"/>
                <a:gd name="T25" fmla="*/ 90 h 98"/>
                <a:gd name="T26" fmla="*/ 132 w 302"/>
                <a:gd name="T27" fmla="*/ 94 h 98"/>
                <a:gd name="T28" fmla="*/ 176 w 302"/>
                <a:gd name="T29" fmla="*/ 98 h 98"/>
                <a:gd name="T30" fmla="*/ 220 w 302"/>
                <a:gd name="T31" fmla="*/ 98 h 98"/>
                <a:gd name="T32" fmla="*/ 258 w 302"/>
                <a:gd name="T33" fmla="*/ 96 h 98"/>
                <a:gd name="T34" fmla="*/ 274 w 302"/>
                <a:gd name="T35" fmla="*/ 94 h 98"/>
                <a:gd name="T36" fmla="*/ 286 w 302"/>
                <a:gd name="T37" fmla="*/ 90 h 98"/>
                <a:gd name="T38" fmla="*/ 296 w 302"/>
                <a:gd name="T39" fmla="*/ 84 h 98"/>
                <a:gd name="T40" fmla="*/ 300 w 302"/>
                <a:gd name="T41" fmla="*/ 76 h 98"/>
                <a:gd name="T42" fmla="*/ 302 w 302"/>
                <a:gd name="T43" fmla="*/ 66 h 98"/>
                <a:gd name="T44" fmla="*/ 300 w 302"/>
                <a:gd name="T45" fmla="*/ 58 h 98"/>
                <a:gd name="T46" fmla="*/ 294 w 302"/>
                <a:gd name="T47" fmla="*/ 50 h 98"/>
                <a:gd name="T48" fmla="*/ 286 w 302"/>
                <a:gd name="T49" fmla="*/ 42 h 98"/>
                <a:gd name="T50" fmla="*/ 276 w 302"/>
                <a:gd name="T51" fmla="*/ 34 h 98"/>
                <a:gd name="T52" fmla="*/ 264 w 302"/>
                <a:gd name="T53" fmla="*/ 28 h 98"/>
                <a:gd name="T54" fmla="*/ 236 w 302"/>
                <a:gd name="T55" fmla="*/ 18 h 98"/>
                <a:gd name="T56" fmla="*/ 208 w 302"/>
                <a:gd name="T57" fmla="*/ 10 h 98"/>
                <a:gd name="T58" fmla="*/ 182 w 302"/>
                <a:gd name="T59" fmla="*/ 4 h 98"/>
                <a:gd name="T60" fmla="*/ 156 w 302"/>
                <a:gd name="T61" fmla="*/ 0 h 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02"/>
                <a:gd name="T94" fmla="*/ 0 h 98"/>
                <a:gd name="T95" fmla="*/ 302 w 302"/>
                <a:gd name="T96" fmla="*/ 98 h 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02" h="98">
                  <a:moveTo>
                    <a:pt x="156" y="0"/>
                  </a:moveTo>
                  <a:lnTo>
                    <a:pt x="84" y="24"/>
                  </a:lnTo>
                  <a:lnTo>
                    <a:pt x="32" y="44"/>
                  </a:lnTo>
                  <a:lnTo>
                    <a:pt x="14" y="52"/>
                  </a:lnTo>
                  <a:lnTo>
                    <a:pt x="8" y="56"/>
                  </a:lnTo>
                  <a:lnTo>
                    <a:pt x="4" y="6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6" y="78"/>
                  </a:lnTo>
                  <a:lnTo>
                    <a:pt x="12" y="80"/>
                  </a:lnTo>
                  <a:lnTo>
                    <a:pt x="34" y="84"/>
                  </a:lnTo>
                  <a:lnTo>
                    <a:pt x="90" y="90"/>
                  </a:lnTo>
                  <a:lnTo>
                    <a:pt x="132" y="94"/>
                  </a:lnTo>
                  <a:lnTo>
                    <a:pt x="176" y="98"/>
                  </a:lnTo>
                  <a:lnTo>
                    <a:pt x="220" y="98"/>
                  </a:lnTo>
                  <a:lnTo>
                    <a:pt x="258" y="96"/>
                  </a:lnTo>
                  <a:lnTo>
                    <a:pt x="274" y="94"/>
                  </a:lnTo>
                  <a:lnTo>
                    <a:pt x="286" y="90"/>
                  </a:lnTo>
                  <a:lnTo>
                    <a:pt x="296" y="84"/>
                  </a:lnTo>
                  <a:lnTo>
                    <a:pt x="300" y="76"/>
                  </a:lnTo>
                  <a:lnTo>
                    <a:pt x="302" y="66"/>
                  </a:lnTo>
                  <a:lnTo>
                    <a:pt x="300" y="58"/>
                  </a:lnTo>
                  <a:lnTo>
                    <a:pt x="294" y="50"/>
                  </a:lnTo>
                  <a:lnTo>
                    <a:pt x="286" y="42"/>
                  </a:lnTo>
                  <a:lnTo>
                    <a:pt x="276" y="34"/>
                  </a:lnTo>
                  <a:lnTo>
                    <a:pt x="264" y="28"/>
                  </a:lnTo>
                  <a:lnTo>
                    <a:pt x="236" y="18"/>
                  </a:lnTo>
                  <a:lnTo>
                    <a:pt x="208" y="10"/>
                  </a:lnTo>
                  <a:lnTo>
                    <a:pt x="182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4" name="Freeform 39"/>
            <p:cNvSpPr>
              <a:spLocks/>
            </p:cNvSpPr>
            <p:nvPr/>
          </p:nvSpPr>
          <p:spPr bwMode="auto">
            <a:xfrm>
              <a:off x="3981450" y="3762375"/>
              <a:ext cx="708025" cy="212725"/>
            </a:xfrm>
            <a:custGeom>
              <a:avLst/>
              <a:gdLst>
                <a:gd name="T0" fmla="*/ 234 w 446"/>
                <a:gd name="T1" fmla="*/ 0 h 134"/>
                <a:gd name="T2" fmla="*/ 200 w 446"/>
                <a:gd name="T3" fmla="*/ 10 h 134"/>
                <a:gd name="T4" fmla="*/ 124 w 446"/>
                <a:gd name="T5" fmla="*/ 36 h 134"/>
                <a:gd name="T6" fmla="*/ 84 w 446"/>
                <a:gd name="T7" fmla="*/ 50 h 134"/>
                <a:gd name="T8" fmla="*/ 46 w 446"/>
                <a:gd name="T9" fmla="*/ 66 h 134"/>
                <a:gd name="T10" fmla="*/ 18 w 446"/>
                <a:gd name="T11" fmla="*/ 80 h 134"/>
                <a:gd name="T12" fmla="*/ 10 w 446"/>
                <a:gd name="T13" fmla="*/ 86 h 134"/>
                <a:gd name="T14" fmla="*/ 4 w 446"/>
                <a:gd name="T15" fmla="*/ 90 h 134"/>
                <a:gd name="T16" fmla="*/ 0 w 446"/>
                <a:gd name="T17" fmla="*/ 98 h 134"/>
                <a:gd name="T18" fmla="*/ 0 w 446"/>
                <a:gd name="T19" fmla="*/ 106 h 134"/>
                <a:gd name="T20" fmla="*/ 2 w 446"/>
                <a:gd name="T21" fmla="*/ 112 h 134"/>
                <a:gd name="T22" fmla="*/ 6 w 446"/>
                <a:gd name="T23" fmla="*/ 116 h 134"/>
                <a:gd name="T24" fmla="*/ 14 w 446"/>
                <a:gd name="T25" fmla="*/ 120 h 134"/>
                <a:gd name="T26" fmla="*/ 26 w 446"/>
                <a:gd name="T27" fmla="*/ 124 h 134"/>
                <a:gd name="T28" fmla="*/ 60 w 446"/>
                <a:gd name="T29" fmla="*/ 126 h 134"/>
                <a:gd name="T30" fmla="*/ 156 w 446"/>
                <a:gd name="T31" fmla="*/ 132 h 134"/>
                <a:gd name="T32" fmla="*/ 206 w 446"/>
                <a:gd name="T33" fmla="*/ 134 h 134"/>
                <a:gd name="T34" fmla="*/ 256 w 446"/>
                <a:gd name="T35" fmla="*/ 132 h 134"/>
                <a:gd name="T36" fmla="*/ 306 w 446"/>
                <a:gd name="T37" fmla="*/ 132 h 134"/>
                <a:gd name="T38" fmla="*/ 352 w 446"/>
                <a:gd name="T39" fmla="*/ 128 h 134"/>
                <a:gd name="T40" fmla="*/ 394 w 446"/>
                <a:gd name="T41" fmla="*/ 122 h 134"/>
                <a:gd name="T42" fmla="*/ 430 w 446"/>
                <a:gd name="T43" fmla="*/ 112 h 134"/>
                <a:gd name="T44" fmla="*/ 442 w 446"/>
                <a:gd name="T45" fmla="*/ 106 h 134"/>
                <a:gd name="T46" fmla="*/ 446 w 446"/>
                <a:gd name="T47" fmla="*/ 104 h 134"/>
                <a:gd name="T48" fmla="*/ 446 w 446"/>
                <a:gd name="T49" fmla="*/ 100 h 134"/>
                <a:gd name="T50" fmla="*/ 446 w 446"/>
                <a:gd name="T51" fmla="*/ 96 h 134"/>
                <a:gd name="T52" fmla="*/ 444 w 446"/>
                <a:gd name="T53" fmla="*/ 92 h 134"/>
                <a:gd name="T54" fmla="*/ 436 w 446"/>
                <a:gd name="T55" fmla="*/ 84 h 134"/>
                <a:gd name="T56" fmla="*/ 422 w 446"/>
                <a:gd name="T57" fmla="*/ 74 h 134"/>
                <a:gd name="T58" fmla="*/ 406 w 446"/>
                <a:gd name="T59" fmla="*/ 66 h 134"/>
                <a:gd name="T60" fmla="*/ 364 w 446"/>
                <a:gd name="T61" fmla="*/ 46 h 134"/>
                <a:gd name="T62" fmla="*/ 318 w 446"/>
                <a:gd name="T63" fmla="*/ 28 h 134"/>
                <a:gd name="T64" fmla="*/ 276 w 446"/>
                <a:gd name="T65" fmla="*/ 14 h 134"/>
                <a:gd name="T66" fmla="*/ 234 w 446"/>
                <a:gd name="T67" fmla="*/ 0 h 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6"/>
                <a:gd name="T103" fmla="*/ 0 h 134"/>
                <a:gd name="T104" fmla="*/ 446 w 446"/>
                <a:gd name="T105" fmla="*/ 134 h 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6" h="134">
                  <a:moveTo>
                    <a:pt x="234" y="0"/>
                  </a:moveTo>
                  <a:lnTo>
                    <a:pt x="200" y="10"/>
                  </a:lnTo>
                  <a:lnTo>
                    <a:pt x="124" y="36"/>
                  </a:lnTo>
                  <a:lnTo>
                    <a:pt x="84" y="50"/>
                  </a:lnTo>
                  <a:lnTo>
                    <a:pt x="46" y="66"/>
                  </a:lnTo>
                  <a:lnTo>
                    <a:pt x="18" y="80"/>
                  </a:lnTo>
                  <a:lnTo>
                    <a:pt x="10" y="86"/>
                  </a:lnTo>
                  <a:lnTo>
                    <a:pt x="4" y="90"/>
                  </a:lnTo>
                  <a:lnTo>
                    <a:pt x="0" y="98"/>
                  </a:lnTo>
                  <a:lnTo>
                    <a:pt x="0" y="106"/>
                  </a:lnTo>
                  <a:lnTo>
                    <a:pt x="2" y="112"/>
                  </a:lnTo>
                  <a:lnTo>
                    <a:pt x="6" y="116"/>
                  </a:lnTo>
                  <a:lnTo>
                    <a:pt x="14" y="120"/>
                  </a:lnTo>
                  <a:lnTo>
                    <a:pt x="26" y="124"/>
                  </a:lnTo>
                  <a:lnTo>
                    <a:pt x="60" y="126"/>
                  </a:lnTo>
                  <a:lnTo>
                    <a:pt x="156" y="132"/>
                  </a:lnTo>
                  <a:lnTo>
                    <a:pt x="206" y="134"/>
                  </a:lnTo>
                  <a:lnTo>
                    <a:pt x="256" y="132"/>
                  </a:lnTo>
                  <a:lnTo>
                    <a:pt x="306" y="132"/>
                  </a:lnTo>
                  <a:lnTo>
                    <a:pt x="352" y="128"/>
                  </a:lnTo>
                  <a:lnTo>
                    <a:pt x="394" y="122"/>
                  </a:lnTo>
                  <a:lnTo>
                    <a:pt x="430" y="112"/>
                  </a:lnTo>
                  <a:lnTo>
                    <a:pt x="442" y="106"/>
                  </a:lnTo>
                  <a:lnTo>
                    <a:pt x="446" y="104"/>
                  </a:lnTo>
                  <a:lnTo>
                    <a:pt x="446" y="100"/>
                  </a:lnTo>
                  <a:lnTo>
                    <a:pt x="446" y="96"/>
                  </a:lnTo>
                  <a:lnTo>
                    <a:pt x="444" y="92"/>
                  </a:lnTo>
                  <a:lnTo>
                    <a:pt x="436" y="84"/>
                  </a:lnTo>
                  <a:lnTo>
                    <a:pt x="422" y="74"/>
                  </a:lnTo>
                  <a:lnTo>
                    <a:pt x="406" y="66"/>
                  </a:lnTo>
                  <a:lnTo>
                    <a:pt x="364" y="46"/>
                  </a:lnTo>
                  <a:lnTo>
                    <a:pt x="318" y="28"/>
                  </a:lnTo>
                  <a:lnTo>
                    <a:pt x="276" y="14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5" name="Freeform 40"/>
            <p:cNvSpPr>
              <a:spLocks/>
            </p:cNvSpPr>
            <p:nvPr/>
          </p:nvSpPr>
          <p:spPr bwMode="auto">
            <a:xfrm>
              <a:off x="4486275" y="2838450"/>
              <a:ext cx="292100" cy="203200"/>
            </a:xfrm>
            <a:custGeom>
              <a:avLst/>
              <a:gdLst>
                <a:gd name="T0" fmla="*/ 170 w 184"/>
                <a:gd name="T1" fmla="*/ 0 h 128"/>
                <a:gd name="T2" fmla="*/ 88 w 184"/>
                <a:gd name="T3" fmla="*/ 52 h 128"/>
                <a:gd name="T4" fmla="*/ 30 w 184"/>
                <a:gd name="T5" fmla="*/ 90 h 128"/>
                <a:gd name="T6" fmla="*/ 10 w 184"/>
                <a:gd name="T7" fmla="*/ 104 h 128"/>
                <a:gd name="T8" fmla="*/ 2 w 184"/>
                <a:gd name="T9" fmla="*/ 110 h 128"/>
                <a:gd name="T10" fmla="*/ 0 w 184"/>
                <a:gd name="T11" fmla="*/ 112 h 128"/>
                <a:gd name="T12" fmla="*/ 0 w 184"/>
                <a:gd name="T13" fmla="*/ 110 h 128"/>
                <a:gd name="T14" fmla="*/ 2 w 184"/>
                <a:gd name="T15" fmla="*/ 110 h 128"/>
                <a:gd name="T16" fmla="*/ 4 w 184"/>
                <a:gd name="T17" fmla="*/ 112 h 128"/>
                <a:gd name="T18" fmla="*/ 10 w 184"/>
                <a:gd name="T19" fmla="*/ 114 h 128"/>
                <a:gd name="T20" fmla="*/ 20 w 184"/>
                <a:gd name="T21" fmla="*/ 120 h 128"/>
                <a:gd name="T22" fmla="*/ 28 w 184"/>
                <a:gd name="T23" fmla="*/ 126 h 128"/>
                <a:gd name="T24" fmla="*/ 36 w 184"/>
                <a:gd name="T25" fmla="*/ 128 h 128"/>
                <a:gd name="T26" fmla="*/ 46 w 184"/>
                <a:gd name="T27" fmla="*/ 128 h 128"/>
                <a:gd name="T28" fmla="*/ 58 w 184"/>
                <a:gd name="T29" fmla="*/ 128 h 128"/>
                <a:gd name="T30" fmla="*/ 80 w 184"/>
                <a:gd name="T31" fmla="*/ 120 h 128"/>
                <a:gd name="T32" fmla="*/ 104 w 184"/>
                <a:gd name="T33" fmla="*/ 110 h 128"/>
                <a:gd name="T34" fmla="*/ 128 w 184"/>
                <a:gd name="T35" fmla="*/ 98 h 128"/>
                <a:gd name="T36" fmla="*/ 148 w 184"/>
                <a:gd name="T37" fmla="*/ 84 h 128"/>
                <a:gd name="T38" fmla="*/ 176 w 184"/>
                <a:gd name="T39" fmla="*/ 64 h 128"/>
                <a:gd name="T40" fmla="*/ 178 w 184"/>
                <a:gd name="T41" fmla="*/ 62 h 128"/>
                <a:gd name="T42" fmla="*/ 180 w 184"/>
                <a:gd name="T43" fmla="*/ 58 h 128"/>
                <a:gd name="T44" fmla="*/ 184 w 184"/>
                <a:gd name="T45" fmla="*/ 48 h 128"/>
                <a:gd name="T46" fmla="*/ 182 w 184"/>
                <a:gd name="T47" fmla="*/ 36 h 128"/>
                <a:gd name="T48" fmla="*/ 180 w 184"/>
                <a:gd name="T49" fmla="*/ 26 h 128"/>
                <a:gd name="T50" fmla="*/ 174 w 184"/>
                <a:gd name="T51" fmla="*/ 8 h 128"/>
                <a:gd name="T52" fmla="*/ 170 w 184"/>
                <a:gd name="T53" fmla="*/ 0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4"/>
                <a:gd name="T82" fmla="*/ 0 h 128"/>
                <a:gd name="T83" fmla="*/ 184 w 184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4" h="128">
                  <a:moveTo>
                    <a:pt x="170" y="0"/>
                  </a:moveTo>
                  <a:lnTo>
                    <a:pt x="88" y="52"/>
                  </a:lnTo>
                  <a:lnTo>
                    <a:pt x="30" y="90"/>
                  </a:lnTo>
                  <a:lnTo>
                    <a:pt x="10" y="104"/>
                  </a:lnTo>
                  <a:lnTo>
                    <a:pt x="2" y="110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4" y="112"/>
                  </a:lnTo>
                  <a:lnTo>
                    <a:pt x="10" y="114"/>
                  </a:lnTo>
                  <a:lnTo>
                    <a:pt x="20" y="12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6" y="128"/>
                  </a:lnTo>
                  <a:lnTo>
                    <a:pt x="58" y="128"/>
                  </a:lnTo>
                  <a:lnTo>
                    <a:pt x="80" y="120"/>
                  </a:lnTo>
                  <a:lnTo>
                    <a:pt x="104" y="110"/>
                  </a:lnTo>
                  <a:lnTo>
                    <a:pt x="128" y="98"/>
                  </a:lnTo>
                  <a:lnTo>
                    <a:pt x="148" y="84"/>
                  </a:lnTo>
                  <a:lnTo>
                    <a:pt x="176" y="64"/>
                  </a:lnTo>
                  <a:lnTo>
                    <a:pt x="178" y="62"/>
                  </a:lnTo>
                  <a:lnTo>
                    <a:pt x="180" y="58"/>
                  </a:lnTo>
                  <a:lnTo>
                    <a:pt x="184" y="48"/>
                  </a:lnTo>
                  <a:lnTo>
                    <a:pt x="182" y="36"/>
                  </a:lnTo>
                  <a:lnTo>
                    <a:pt x="180" y="26"/>
                  </a:lnTo>
                  <a:lnTo>
                    <a:pt x="174" y="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CCEC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6" name="Line 41"/>
            <p:cNvSpPr>
              <a:spLocks noChangeShapeType="1"/>
            </p:cNvSpPr>
            <p:nvPr/>
          </p:nvSpPr>
          <p:spPr bwMode="auto">
            <a:xfrm flipV="1">
              <a:off x="4171950" y="3714750"/>
              <a:ext cx="1177925" cy="5143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7" name="Freeform 42"/>
            <p:cNvSpPr>
              <a:spLocks/>
            </p:cNvSpPr>
            <p:nvPr/>
          </p:nvSpPr>
          <p:spPr bwMode="auto">
            <a:xfrm>
              <a:off x="4835525" y="3711575"/>
              <a:ext cx="527050" cy="917575"/>
            </a:xfrm>
            <a:custGeom>
              <a:avLst/>
              <a:gdLst>
                <a:gd name="T0" fmla="*/ 0 w 332"/>
                <a:gd name="T1" fmla="*/ 578 h 578"/>
                <a:gd name="T2" fmla="*/ 272 w 332"/>
                <a:gd name="T3" fmla="*/ 50 h 578"/>
                <a:gd name="T4" fmla="*/ 274 w 332"/>
                <a:gd name="T5" fmla="*/ 46 h 578"/>
                <a:gd name="T6" fmla="*/ 282 w 332"/>
                <a:gd name="T7" fmla="*/ 34 h 578"/>
                <a:gd name="T8" fmla="*/ 290 w 332"/>
                <a:gd name="T9" fmla="*/ 26 h 578"/>
                <a:gd name="T10" fmla="*/ 300 w 332"/>
                <a:gd name="T11" fmla="*/ 18 h 578"/>
                <a:gd name="T12" fmla="*/ 314 w 332"/>
                <a:gd name="T13" fmla="*/ 8 h 578"/>
                <a:gd name="T14" fmla="*/ 332 w 332"/>
                <a:gd name="T15" fmla="*/ 0 h 5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578"/>
                <a:gd name="T26" fmla="*/ 332 w 332"/>
                <a:gd name="T27" fmla="*/ 578 h 5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578">
                  <a:moveTo>
                    <a:pt x="0" y="578"/>
                  </a:moveTo>
                  <a:lnTo>
                    <a:pt x="272" y="50"/>
                  </a:lnTo>
                  <a:lnTo>
                    <a:pt x="274" y="46"/>
                  </a:lnTo>
                  <a:lnTo>
                    <a:pt x="282" y="34"/>
                  </a:lnTo>
                  <a:lnTo>
                    <a:pt x="290" y="26"/>
                  </a:lnTo>
                  <a:lnTo>
                    <a:pt x="300" y="18"/>
                  </a:lnTo>
                  <a:lnTo>
                    <a:pt x="314" y="8"/>
                  </a:lnTo>
                  <a:lnTo>
                    <a:pt x="33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8" name="Freeform 43"/>
            <p:cNvSpPr>
              <a:spLocks/>
            </p:cNvSpPr>
            <p:nvPr/>
          </p:nvSpPr>
          <p:spPr bwMode="auto">
            <a:xfrm>
              <a:off x="4578350" y="280670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9" name="Freeform 44"/>
            <p:cNvSpPr>
              <a:spLocks/>
            </p:cNvSpPr>
            <p:nvPr/>
          </p:nvSpPr>
          <p:spPr bwMode="auto">
            <a:xfrm>
              <a:off x="4584700" y="281305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0" name="Freeform 45"/>
            <p:cNvSpPr>
              <a:spLocks/>
            </p:cNvSpPr>
            <p:nvPr/>
          </p:nvSpPr>
          <p:spPr bwMode="auto">
            <a:xfrm>
              <a:off x="4587875" y="2809875"/>
              <a:ext cx="196850" cy="155575"/>
            </a:xfrm>
            <a:custGeom>
              <a:avLst/>
              <a:gdLst>
                <a:gd name="T0" fmla="*/ 36 w 124"/>
                <a:gd name="T1" fmla="*/ 98 h 98"/>
                <a:gd name="T2" fmla="*/ 0 w 124"/>
                <a:gd name="T3" fmla="*/ 50 h 98"/>
                <a:gd name="T4" fmla="*/ 86 w 124"/>
                <a:gd name="T5" fmla="*/ 0 h 98"/>
                <a:gd name="T6" fmla="*/ 92 w 124"/>
                <a:gd name="T7" fmla="*/ 0 h 98"/>
                <a:gd name="T8" fmla="*/ 100 w 124"/>
                <a:gd name="T9" fmla="*/ 0 h 98"/>
                <a:gd name="T10" fmla="*/ 106 w 124"/>
                <a:gd name="T11" fmla="*/ 4 h 98"/>
                <a:gd name="T12" fmla="*/ 114 w 124"/>
                <a:gd name="T13" fmla="*/ 8 h 98"/>
                <a:gd name="T14" fmla="*/ 120 w 124"/>
                <a:gd name="T15" fmla="*/ 18 h 98"/>
                <a:gd name="T16" fmla="*/ 124 w 124"/>
                <a:gd name="T17" fmla="*/ 30 h 98"/>
                <a:gd name="T18" fmla="*/ 124 w 124"/>
                <a:gd name="T19" fmla="*/ 48 h 98"/>
                <a:gd name="T20" fmla="*/ 36 w 124"/>
                <a:gd name="T21" fmla="*/ 98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98"/>
                <a:gd name="T35" fmla="*/ 124 w 124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98">
                  <a:moveTo>
                    <a:pt x="36" y="98"/>
                  </a:moveTo>
                  <a:lnTo>
                    <a:pt x="0" y="50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06" y="4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24" y="30"/>
                  </a:lnTo>
                  <a:lnTo>
                    <a:pt x="124" y="4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371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1" name="Freeform 46"/>
            <p:cNvSpPr>
              <a:spLocks/>
            </p:cNvSpPr>
            <p:nvPr/>
          </p:nvSpPr>
          <p:spPr bwMode="auto">
            <a:xfrm>
              <a:off x="4597400" y="2813050"/>
              <a:ext cx="184150" cy="142875"/>
            </a:xfrm>
            <a:custGeom>
              <a:avLst/>
              <a:gdLst>
                <a:gd name="T0" fmla="*/ 30 w 116"/>
                <a:gd name="T1" fmla="*/ 90 h 90"/>
                <a:gd name="T2" fmla="*/ 0 w 116"/>
                <a:gd name="T3" fmla="*/ 48 h 90"/>
                <a:gd name="T4" fmla="*/ 84 w 116"/>
                <a:gd name="T5" fmla="*/ 0 h 90"/>
                <a:gd name="T6" fmla="*/ 90 w 116"/>
                <a:gd name="T7" fmla="*/ 0 h 90"/>
                <a:gd name="T8" fmla="*/ 96 w 116"/>
                <a:gd name="T9" fmla="*/ 0 h 90"/>
                <a:gd name="T10" fmla="*/ 102 w 116"/>
                <a:gd name="T11" fmla="*/ 4 h 90"/>
                <a:gd name="T12" fmla="*/ 108 w 116"/>
                <a:gd name="T13" fmla="*/ 8 h 90"/>
                <a:gd name="T14" fmla="*/ 114 w 116"/>
                <a:gd name="T15" fmla="*/ 16 h 90"/>
                <a:gd name="T16" fmla="*/ 116 w 116"/>
                <a:gd name="T17" fmla="*/ 26 h 90"/>
                <a:gd name="T18" fmla="*/ 116 w 116"/>
                <a:gd name="T19" fmla="*/ 40 h 90"/>
                <a:gd name="T20" fmla="*/ 30 w 116"/>
                <a:gd name="T21" fmla="*/ 9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90"/>
                <a:gd name="T35" fmla="*/ 116 w 116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90">
                  <a:moveTo>
                    <a:pt x="30" y="90"/>
                  </a:moveTo>
                  <a:lnTo>
                    <a:pt x="0" y="48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4"/>
                  </a:lnTo>
                  <a:lnTo>
                    <a:pt x="108" y="8"/>
                  </a:lnTo>
                  <a:lnTo>
                    <a:pt x="114" y="16"/>
                  </a:lnTo>
                  <a:lnTo>
                    <a:pt x="116" y="26"/>
                  </a:lnTo>
                  <a:lnTo>
                    <a:pt x="116" y="40"/>
                  </a:lnTo>
                  <a:lnTo>
                    <a:pt x="30" y="90"/>
                  </a:lnTo>
                  <a:close/>
                </a:path>
              </a:pathLst>
            </a:custGeom>
            <a:solidFill>
              <a:srgbClr val="5B41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2" name="Freeform 47"/>
            <p:cNvSpPr>
              <a:spLocks/>
            </p:cNvSpPr>
            <p:nvPr/>
          </p:nvSpPr>
          <p:spPr bwMode="auto">
            <a:xfrm>
              <a:off x="4606925" y="2813050"/>
              <a:ext cx="174625" cy="133350"/>
            </a:xfrm>
            <a:custGeom>
              <a:avLst/>
              <a:gdLst>
                <a:gd name="T0" fmla="*/ 24 w 110"/>
                <a:gd name="T1" fmla="*/ 84 h 84"/>
                <a:gd name="T2" fmla="*/ 0 w 110"/>
                <a:gd name="T3" fmla="*/ 48 h 84"/>
                <a:gd name="T4" fmla="*/ 82 w 110"/>
                <a:gd name="T5" fmla="*/ 0 h 84"/>
                <a:gd name="T6" fmla="*/ 86 w 110"/>
                <a:gd name="T7" fmla="*/ 2 h 84"/>
                <a:gd name="T8" fmla="*/ 96 w 110"/>
                <a:gd name="T9" fmla="*/ 6 h 84"/>
                <a:gd name="T10" fmla="*/ 102 w 110"/>
                <a:gd name="T11" fmla="*/ 10 h 84"/>
                <a:gd name="T12" fmla="*/ 106 w 110"/>
                <a:gd name="T13" fmla="*/ 16 h 84"/>
                <a:gd name="T14" fmla="*/ 110 w 110"/>
                <a:gd name="T15" fmla="*/ 24 h 84"/>
                <a:gd name="T16" fmla="*/ 110 w 110"/>
                <a:gd name="T17" fmla="*/ 36 h 84"/>
                <a:gd name="T18" fmla="*/ 24 w 110"/>
                <a:gd name="T19" fmla="*/ 8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0"/>
                <a:gd name="T31" fmla="*/ 0 h 84"/>
                <a:gd name="T32" fmla="*/ 110 w 110"/>
                <a:gd name="T33" fmla="*/ 84 h 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0" h="84">
                  <a:moveTo>
                    <a:pt x="24" y="84"/>
                  </a:moveTo>
                  <a:lnTo>
                    <a:pt x="0" y="48"/>
                  </a:lnTo>
                  <a:lnTo>
                    <a:pt x="82" y="0"/>
                  </a:lnTo>
                  <a:lnTo>
                    <a:pt x="86" y="2"/>
                  </a:lnTo>
                  <a:lnTo>
                    <a:pt x="96" y="6"/>
                  </a:lnTo>
                  <a:lnTo>
                    <a:pt x="102" y="10"/>
                  </a:lnTo>
                  <a:lnTo>
                    <a:pt x="106" y="16"/>
                  </a:lnTo>
                  <a:lnTo>
                    <a:pt x="110" y="24"/>
                  </a:lnTo>
                  <a:lnTo>
                    <a:pt x="110" y="36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8069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3" name="Freeform 48"/>
            <p:cNvSpPr>
              <a:spLocks/>
            </p:cNvSpPr>
            <p:nvPr/>
          </p:nvSpPr>
          <p:spPr bwMode="auto">
            <a:xfrm>
              <a:off x="4616450" y="2816225"/>
              <a:ext cx="161925" cy="120650"/>
            </a:xfrm>
            <a:custGeom>
              <a:avLst/>
              <a:gdLst>
                <a:gd name="T0" fmla="*/ 18 w 102"/>
                <a:gd name="T1" fmla="*/ 76 h 76"/>
                <a:gd name="T2" fmla="*/ 0 w 102"/>
                <a:gd name="T3" fmla="*/ 48 h 76"/>
                <a:gd name="T4" fmla="*/ 80 w 102"/>
                <a:gd name="T5" fmla="*/ 0 h 76"/>
                <a:gd name="T6" fmla="*/ 84 w 102"/>
                <a:gd name="T7" fmla="*/ 2 h 76"/>
                <a:gd name="T8" fmla="*/ 92 w 102"/>
                <a:gd name="T9" fmla="*/ 6 h 76"/>
                <a:gd name="T10" fmla="*/ 96 w 102"/>
                <a:gd name="T11" fmla="*/ 10 h 76"/>
                <a:gd name="T12" fmla="*/ 100 w 102"/>
                <a:gd name="T13" fmla="*/ 14 h 76"/>
                <a:gd name="T14" fmla="*/ 102 w 102"/>
                <a:gd name="T15" fmla="*/ 20 h 76"/>
                <a:gd name="T16" fmla="*/ 102 w 102"/>
                <a:gd name="T17" fmla="*/ 28 h 76"/>
                <a:gd name="T18" fmla="*/ 18 w 102"/>
                <a:gd name="T19" fmla="*/ 76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76"/>
                <a:gd name="T32" fmla="*/ 102 w 102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76">
                  <a:moveTo>
                    <a:pt x="18" y="76"/>
                  </a:moveTo>
                  <a:lnTo>
                    <a:pt x="0" y="48"/>
                  </a:lnTo>
                  <a:lnTo>
                    <a:pt x="80" y="0"/>
                  </a:lnTo>
                  <a:lnTo>
                    <a:pt x="84" y="2"/>
                  </a:lnTo>
                  <a:lnTo>
                    <a:pt x="92" y="6"/>
                  </a:lnTo>
                  <a:lnTo>
                    <a:pt x="96" y="10"/>
                  </a:lnTo>
                  <a:lnTo>
                    <a:pt x="100" y="14"/>
                  </a:lnTo>
                  <a:lnTo>
                    <a:pt x="102" y="20"/>
                  </a:lnTo>
                  <a:lnTo>
                    <a:pt x="102" y="2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A996C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4" name="Freeform 49"/>
            <p:cNvSpPr>
              <a:spLocks/>
            </p:cNvSpPr>
            <p:nvPr/>
          </p:nvSpPr>
          <p:spPr bwMode="auto">
            <a:xfrm>
              <a:off x="4625975" y="2816225"/>
              <a:ext cx="152400" cy="107950"/>
            </a:xfrm>
            <a:custGeom>
              <a:avLst/>
              <a:gdLst>
                <a:gd name="T0" fmla="*/ 12 w 96"/>
                <a:gd name="T1" fmla="*/ 68 h 68"/>
                <a:gd name="T2" fmla="*/ 0 w 96"/>
                <a:gd name="T3" fmla="*/ 48 h 68"/>
                <a:gd name="T4" fmla="*/ 78 w 96"/>
                <a:gd name="T5" fmla="*/ 0 h 68"/>
                <a:gd name="T6" fmla="*/ 88 w 96"/>
                <a:gd name="T7" fmla="*/ 8 h 68"/>
                <a:gd name="T8" fmla="*/ 94 w 96"/>
                <a:gd name="T9" fmla="*/ 14 h 68"/>
                <a:gd name="T10" fmla="*/ 96 w 96"/>
                <a:gd name="T11" fmla="*/ 18 h 68"/>
                <a:gd name="T12" fmla="*/ 96 w 96"/>
                <a:gd name="T13" fmla="*/ 22 h 68"/>
                <a:gd name="T14" fmla="*/ 12 w 96"/>
                <a:gd name="T15" fmla="*/ 68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68"/>
                <a:gd name="T26" fmla="*/ 96 w 96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68">
                  <a:moveTo>
                    <a:pt x="12" y="68"/>
                  </a:moveTo>
                  <a:lnTo>
                    <a:pt x="0" y="48"/>
                  </a:lnTo>
                  <a:lnTo>
                    <a:pt x="78" y="0"/>
                  </a:lnTo>
                  <a:lnTo>
                    <a:pt x="88" y="8"/>
                  </a:lnTo>
                  <a:lnTo>
                    <a:pt x="94" y="14"/>
                  </a:lnTo>
                  <a:lnTo>
                    <a:pt x="96" y="18"/>
                  </a:lnTo>
                  <a:lnTo>
                    <a:pt x="96" y="22"/>
                  </a:lnTo>
                  <a:lnTo>
                    <a:pt x="12" y="68"/>
                  </a:lnTo>
                  <a:close/>
                </a:path>
              </a:pathLst>
            </a:custGeom>
            <a:solidFill>
              <a:srgbClr val="D4C8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5" name="Freeform 50"/>
            <p:cNvSpPr>
              <a:spLocks/>
            </p:cNvSpPr>
            <p:nvPr/>
          </p:nvSpPr>
          <p:spPr bwMode="auto">
            <a:xfrm>
              <a:off x="4632325" y="2819400"/>
              <a:ext cx="146050" cy="95250"/>
            </a:xfrm>
            <a:custGeom>
              <a:avLst/>
              <a:gdLst>
                <a:gd name="T0" fmla="*/ 92 w 92"/>
                <a:gd name="T1" fmla="*/ 16 h 60"/>
                <a:gd name="T2" fmla="*/ 8 w 92"/>
                <a:gd name="T3" fmla="*/ 60 h 60"/>
                <a:gd name="T4" fmla="*/ 0 w 92"/>
                <a:gd name="T5" fmla="*/ 46 h 60"/>
                <a:gd name="T6" fmla="*/ 78 w 92"/>
                <a:gd name="T7" fmla="*/ 0 h 60"/>
                <a:gd name="T8" fmla="*/ 92 w 92"/>
                <a:gd name="T9" fmla="*/ 16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60"/>
                <a:gd name="T17" fmla="*/ 92 w 9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60">
                  <a:moveTo>
                    <a:pt x="92" y="16"/>
                  </a:moveTo>
                  <a:lnTo>
                    <a:pt x="8" y="60"/>
                  </a:lnTo>
                  <a:lnTo>
                    <a:pt x="0" y="46"/>
                  </a:lnTo>
                  <a:lnTo>
                    <a:pt x="78" y="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6" name="Freeform 51"/>
            <p:cNvSpPr>
              <a:spLocks/>
            </p:cNvSpPr>
            <p:nvPr/>
          </p:nvSpPr>
          <p:spPr bwMode="auto">
            <a:xfrm>
              <a:off x="4562475" y="2892425"/>
              <a:ext cx="101600" cy="111125"/>
            </a:xfrm>
            <a:custGeom>
              <a:avLst/>
              <a:gdLst>
                <a:gd name="T0" fmla="*/ 46 w 64"/>
                <a:gd name="T1" fmla="*/ 68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4 w 64"/>
                <a:gd name="T9" fmla="*/ 48 h 70"/>
                <a:gd name="T10" fmla="*/ 64 w 64"/>
                <a:gd name="T11" fmla="*/ 42 h 70"/>
                <a:gd name="T12" fmla="*/ 64 w 64"/>
                <a:gd name="T13" fmla="*/ 36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2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4 h 70"/>
                <a:gd name="T34" fmla="*/ 12 w 64"/>
                <a:gd name="T35" fmla="*/ 6 h 70"/>
                <a:gd name="T36" fmla="*/ 8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6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8 h 70"/>
                <a:gd name="T58" fmla="*/ 28 w 64"/>
                <a:gd name="T59" fmla="*/ 70 h 70"/>
                <a:gd name="T60" fmla="*/ 34 w 64"/>
                <a:gd name="T61" fmla="*/ 70 h 70"/>
                <a:gd name="T62" fmla="*/ 40 w 64"/>
                <a:gd name="T63" fmla="*/ 70 h 70"/>
                <a:gd name="T64" fmla="*/ 46 w 64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8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4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13007C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7" name="Freeform 52"/>
            <p:cNvSpPr>
              <a:spLocks/>
            </p:cNvSpPr>
            <p:nvPr/>
          </p:nvSpPr>
          <p:spPr bwMode="auto">
            <a:xfrm>
              <a:off x="5080000" y="180657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8" name="Freeform 53"/>
            <p:cNvSpPr>
              <a:spLocks/>
            </p:cNvSpPr>
            <p:nvPr/>
          </p:nvSpPr>
          <p:spPr bwMode="auto">
            <a:xfrm>
              <a:off x="5086350" y="181292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9" name="Freeform 54"/>
            <p:cNvSpPr>
              <a:spLocks/>
            </p:cNvSpPr>
            <p:nvPr/>
          </p:nvSpPr>
          <p:spPr bwMode="auto">
            <a:xfrm>
              <a:off x="5089525" y="1806575"/>
              <a:ext cx="1419225" cy="863600"/>
            </a:xfrm>
            <a:custGeom>
              <a:avLst/>
              <a:gdLst>
                <a:gd name="T0" fmla="*/ 856 w 894"/>
                <a:gd name="T1" fmla="*/ 0 h 544"/>
                <a:gd name="T2" fmla="*/ 864 w 894"/>
                <a:gd name="T3" fmla="*/ 0 h 544"/>
                <a:gd name="T4" fmla="*/ 870 w 894"/>
                <a:gd name="T5" fmla="*/ 2 h 544"/>
                <a:gd name="T6" fmla="*/ 878 w 894"/>
                <a:gd name="T7" fmla="*/ 4 h 544"/>
                <a:gd name="T8" fmla="*/ 884 w 894"/>
                <a:gd name="T9" fmla="*/ 10 h 544"/>
                <a:gd name="T10" fmla="*/ 890 w 894"/>
                <a:gd name="T11" fmla="*/ 18 h 544"/>
                <a:gd name="T12" fmla="*/ 894 w 894"/>
                <a:gd name="T13" fmla="*/ 32 h 544"/>
                <a:gd name="T14" fmla="*/ 894 w 894"/>
                <a:gd name="T15" fmla="*/ 48 h 544"/>
                <a:gd name="T16" fmla="*/ 36 w 894"/>
                <a:gd name="T17" fmla="*/ 544 h 544"/>
                <a:gd name="T18" fmla="*/ 0 w 894"/>
                <a:gd name="T19" fmla="*/ 496 h 544"/>
                <a:gd name="T20" fmla="*/ 856 w 894"/>
                <a:gd name="T21" fmla="*/ 0 h 5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4"/>
                <a:gd name="T35" fmla="*/ 894 w 894"/>
                <a:gd name="T36" fmla="*/ 544 h 5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4">
                  <a:moveTo>
                    <a:pt x="856" y="0"/>
                  </a:moveTo>
                  <a:lnTo>
                    <a:pt x="864" y="0"/>
                  </a:lnTo>
                  <a:lnTo>
                    <a:pt x="870" y="2"/>
                  </a:lnTo>
                  <a:lnTo>
                    <a:pt x="878" y="4"/>
                  </a:lnTo>
                  <a:lnTo>
                    <a:pt x="884" y="10"/>
                  </a:lnTo>
                  <a:lnTo>
                    <a:pt x="890" y="18"/>
                  </a:lnTo>
                  <a:lnTo>
                    <a:pt x="894" y="32"/>
                  </a:lnTo>
                  <a:lnTo>
                    <a:pt x="894" y="48"/>
                  </a:lnTo>
                  <a:lnTo>
                    <a:pt x="36" y="544"/>
                  </a:lnTo>
                  <a:lnTo>
                    <a:pt x="0" y="49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0" name="Freeform 55"/>
            <p:cNvSpPr>
              <a:spLocks/>
            </p:cNvSpPr>
            <p:nvPr/>
          </p:nvSpPr>
          <p:spPr bwMode="auto">
            <a:xfrm>
              <a:off x="5099050" y="1809750"/>
              <a:ext cx="1409700" cy="850900"/>
            </a:xfrm>
            <a:custGeom>
              <a:avLst/>
              <a:gdLst>
                <a:gd name="T0" fmla="*/ 854 w 888"/>
                <a:gd name="T1" fmla="*/ 0 h 536"/>
                <a:gd name="T2" fmla="*/ 860 w 888"/>
                <a:gd name="T3" fmla="*/ 0 h 536"/>
                <a:gd name="T4" fmla="*/ 866 w 888"/>
                <a:gd name="T5" fmla="*/ 2 h 536"/>
                <a:gd name="T6" fmla="*/ 872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6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4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4" y="0"/>
                  </a:moveTo>
                  <a:lnTo>
                    <a:pt x="860" y="0"/>
                  </a:lnTo>
                  <a:lnTo>
                    <a:pt x="866" y="2"/>
                  </a:lnTo>
                  <a:lnTo>
                    <a:pt x="872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6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1" name="Freeform 56"/>
            <p:cNvSpPr>
              <a:spLocks/>
            </p:cNvSpPr>
            <p:nvPr/>
          </p:nvSpPr>
          <p:spPr bwMode="auto">
            <a:xfrm>
              <a:off x="5108575" y="180975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8 w 880"/>
                <a:gd name="T3" fmla="*/ 2 h 528"/>
                <a:gd name="T4" fmla="*/ 868 w 880"/>
                <a:gd name="T5" fmla="*/ 6 h 528"/>
                <a:gd name="T6" fmla="*/ 874 w 880"/>
                <a:gd name="T7" fmla="*/ 10 h 528"/>
                <a:gd name="T8" fmla="*/ 878 w 880"/>
                <a:gd name="T9" fmla="*/ 16 h 528"/>
                <a:gd name="T10" fmla="*/ 880 w 880"/>
                <a:gd name="T11" fmla="*/ 24 h 528"/>
                <a:gd name="T12" fmla="*/ 880 w 880"/>
                <a:gd name="T13" fmla="*/ 36 h 528"/>
                <a:gd name="T14" fmla="*/ 26 w 880"/>
                <a:gd name="T15" fmla="*/ 528 h 528"/>
                <a:gd name="T16" fmla="*/ 0 w 880"/>
                <a:gd name="T17" fmla="*/ 494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8" y="2"/>
                  </a:lnTo>
                  <a:lnTo>
                    <a:pt x="868" y="6"/>
                  </a:lnTo>
                  <a:lnTo>
                    <a:pt x="874" y="10"/>
                  </a:lnTo>
                  <a:lnTo>
                    <a:pt x="878" y="16"/>
                  </a:lnTo>
                  <a:lnTo>
                    <a:pt x="880" y="24"/>
                  </a:lnTo>
                  <a:lnTo>
                    <a:pt x="880" y="36"/>
                  </a:lnTo>
                  <a:lnTo>
                    <a:pt x="26" y="528"/>
                  </a:lnTo>
                  <a:lnTo>
                    <a:pt x="0" y="494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2" name="Freeform 57"/>
            <p:cNvSpPr>
              <a:spLocks/>
            </p:cNvSpPr>
            <p:nvPr/>
          </p:nvSpPr>
          <p:spPr bwMode="auto">
            <a:xfrm>
              <a:off x="5121275" y="1812925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2 w 872"/>
                <a:gd name="T3" fmla="*/ 0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0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2" y="0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0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3" name="Freeform 58"/>
            <p:cNvSpPr>
              <a:spLocks/>
            </p:cNvSpPr>
            <p:nvPr/>
          </p:nvSpPr>
          <p:spPr bwMode="auto">
            <a:xfrm>
              <a:off x="5130800" y="1812925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6 w 866"/>
                <a:gd name="T3" fmla="*/ 8 h 514"/>
                <a:gd name="T4" fmla="*/ 864 w 866"/>
                <a:gd name="T5" fmla="*/ 14 h 514"/>
                <a:gd name="T6" fmla="*/ 864 w 866"/>
                <a:gd name="T7" fmla="*/ 18 h 514"/>
                <a:gd name="T8" fmla="*/ 866 w 866"/>
                <a:gd name="T9" fmla="*/ 22 h 514"/>
                <a:gd name="T10" fmla="*/ 12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6" y="8"/>
                  </a:lnTo>
                  <a:lnTo>
                    <a:pt x="864" y="14"/>
                  </a:lnTo>
                  <a:lnTo>
                    <a:pt x="864" y="18"/>
                  </a:lnTo>
                  <a:lnTo>
                    <a:pt x="866" y="22"/>
                  </a:lnTo>
                  <a:lnTo>
                    <a:pt x="12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4" name="Freeform 59"/>
            <p:cNvSpPr>
              <a:spLocks/>
            </p:cNvSpPr>
            <p:nvPr/>
          </p:nvSpPr>
          <p:spPr bwMode="auto">
            <a:xfrm>
              <a:off x="5140325" y="1816100"/>
              <a:ext cx="1362075" cy="800100"/>
            </a:xfrm>
            <a:custGeom>
              <a:avLst/>
              <a:gdLst>
                <a:gd name="T0" fmla="*/ 858 w 858"/>
                <a:gd name="T1" fmla="*/ 14 h 504"/>
                <a:gd name="T2" fmla="*/ 8 w 858"/>
                <a:gd name="T3" fmla="*/ 504 h 504"/>
                <a:gd name="T4" fmla="*/ 0 w 858"/>
                <a:gd name="T5" fmla="*/ 490 h 504"/>
                <a:gd name="T6" fmla="*/ 846 w 858"/>
                <a:gd name="T7" fmla="*/ 0 h 504"/>
                <a:gd name="T8" fmla="*/ 858 w 858"/>
                <a:gd name="T9" fmla="*/ 14 h 5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8"/>
                <a:gd name="T16" fmla="*/ 0 h 504"/>
                <a:gd name="T17" fmla="*/ 858 w 858"/>
                <a:gd name="T18" fmla="*/ 504 h 5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8" h="504">
                  <a:moveTo>
                    <a:pt x="858" y="14"/>
                  </a:moveTo>
                  <a:lnTo>
                    <a:pt x="8" y="504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5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5" name="Freeform 60"/>
            <p:cNvSpPr>
              <a:spLocks/>
            </p:cNvSpPr>
            <p:nvPr/>
          </p:nvSpPr>
          <p:spPr bwMode="auto">
            <a:xfrm>
              <a:off x="5067300" y="2587625"/>
              <a:ext cx="104775" cy="111125"/>
            </a:xfrm>
            <a:custGeom>
              <a:avLst/>
              <a:gdLst>
                <a:gd name="T0" fmla="*/ 46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0 w 66"/>
                <a:gd name="T7" fmla="*/ 54 h 70"/>
                <a:gd name="T8" fmla="*/ 64 w 66"/>
                <a:gd name="T9" fmla="*/ 48 h 70"/>
                <a:gd name="T10" fmla="*/ 64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0 w 66"/>
                <a:gd name="T41" fmla="*/ 22 h 70"/>
                <a:gd name="T42" fmla="*/ 0 w 66"/>
                <a:gd name="T43" fmla="*/ 28 h 70"/>
                <a:gd name="T44" fmla="*/ 0 w 66"/>
                <a:gd name="T45" fmla="*/ 34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6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6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6" name="Line 61"/>
            <p:cNvSpPr>
              <a:spLocks noChangeShapeType="1"/>
            </p:cNvSpPr>
            <p:nvPr/>
          </p:nvSpPr>
          <p:spPr bwMode="auto">
            <a:xfrm flipH="1">
              <a:off x="4546600" y="2949575"/>
              <a:ext cx="66675" cy="381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7" name="Freeform 62"/>
            <p:cNvSpPr>
              <a:spLocks/>
            </p:cNvSpPr>
            <p:nvPr/>
          </p:nvSpPr>
          <p:spPr bwMode="auto">
            <a:xfrm>
              <a:off x="4578350" y="2517775"/>
              <a:ext cx="1743075" cy="762000"/>
            </a:xfrm>
            <a:custGeom>
              <a:avLst/>
              <a:gdLst>
                <a:gd name="T0" fmla="*/ 1098 w 1098"/>
                <a:gd name="T1" fmla="*/ 410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70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30 w 1098"/>
                <a:gd name="T93" fmla="*/ 86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410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70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30" y="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8" name="Freeform 63"/>
            <p:cNvSpPr>
              <a:spLocks/>
            </p:cNvSpPr>
            <p:nvPr/>
          </p:nvSpPr>
          <p:spPr bwMode="auto">
            <a:xfrm>
              <a:off x="4578350" y="2593975"/>
              <a:ext cx="1743075" cy="762000"/>
            </a:xfrm>
            <a:custGeom>
              <a:avLst/>
              <a:gdLst>
                <a:gd name="T0" fmla="*/ 1098 w 1098"/>
                <a:gd name="T1" fmla="*/ 362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68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22 w 1098"/>
                <a:gd name="T93" fmla="*/ 38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362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68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22" y="3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9" name="Freeform 64"/>
            <p:cNvSpPr>
              <a:spLocks/>
            </p:cNvSpPr>
            <p:nvPr/>
          </p:nvSpPr>
          <p:spPr bwMode="auto">
            <a:xfrm>
              <a:off x="3838575" y="2654300"/>
              <a:ext cx="2482850" cy="1117600"/>
            </a:xfrm>
            <a:custGeom>
              <a:avLst/>
              <a:gdLst>
                <a:gd name="T0" fmla="*/ 796 w 1564"/>
                <a:gd name="T1" fmla="*/ 0 h 704"/>
                <a:gd name="T2" fmla="*/ 652 w 1564"/>
                <a:gd name="T3" fmla="*/ 18 h 704"/>
                <a:gd name="T4" fmla="*/ 622 w 1564"/>
                <a:gd name="T5" fmla="*/ 34 h 704"/>
                <a:gd name="T6" fmla="*/ 598 w 1564"/>
                <a:gd name="T7" fmla="*/ 50 h 704"/>
                <a:gd name="T8" fmla="*/ 562 w 1564"/>
                <a:gd name="T9" fmla="*/ 78 h 704"/>
                <a:gd name="T10" fmla="*/ 542 w 1564"/>
                <a:gd name="T11" fmla="*/ 96 h 704"/>
                <a:gd name="T12" fmla="*/ 534 w 1564"/>
                <a:gd name="T13" fmla="*/ 102 h 704"/>
                <a:gd name="T14" fmla="*/ 512 w 1564"/>
                <a:gd name="T15" fmla="*/ 128 h 704"/>
                <a:gd name="T16" fmla="*/ 494 w 1564"/>
                <a:gd name="T17" fmla="*/ 152 h 704"/>
                <a:gd name="T18" fmla="*/ 482 w 1564"/>
                <a:gd name="T19" fmla="*/ 176 h 704"/>
                <a:gd name="T20" fmla="*/ 472 w 1564"/>
                <a:gd name="T21" fmla="*/ 198 h 704"/>
                <a:gd name="T22" fmla="*/ 468 w 1564"/>
                <a:gd name="T23" fmla="*/ 220 h 704"/>
                <a:gd name="T24" fmla="*/ 466 w 1564"/>
                <a:gd name="T25" fmla="*/ 242 h 704"/>
                <a:gd name="T26" fmla="*/ 466 w 1564"/>
                <a:gd name="T27" fmla="*/ 260 h 704"/>
                <a:gd name="T28" fmla="*/ 468 w 1564"/>
                <a:gd name="T29" fmla="*/ 280 h 704"/>
                <a:gd name="T30" fmla="*/ 474 w 1564"/>
                <a:gd name="T31" fmla="*/ 296 h 704"/>
                <a:gd name="T32" fmla="*/ 478 w 1564"/>
                <a:gd name="T33" fmla="*/ 312 h 704"/>
                <a:gd name="T34" fmla="*/ 490 w 1564"/>
                <a:gd name="T35" fmla="*/ 336 h 704"/>
                <a:gd name="T36" fmla="*/ 502 w 1564"/>
                <a:gd name="T37" fmla="*/ 352 h 704"/>
                <a:gd name="T38" fmla="*/ 506 w 1564"/>
                <a:gd name="T39" fmla="*/ 358 h 704"/>
                <a:gd name="T40" fmla="*/ 524 w 1564"/>
                <a:gd name="T41" fmla="*/ 378 h 704"/>
                <a:gd name="T42" fmla="*/ 542 w 1564"/>
                <a:gd name="T43" fmla="*/ 396 h 704"/>
                <a:gd name="T44" fmla="*/ 564 w 1564"/>
                <a:gd name="T45" fmla="*/ 412 h 704"/>
                <a:gd name="T46" fmla="*/ 586 w 1564"/>
                <a:gd name="T47" fmla="*/ 426 h 704"/>
                <a:gd name="T48" fmla="*/ 608 w 1564"/>
                <a:gd name="T49" fmla="*/ 440 h 704"/>
                <a:gd name="T50" fmla="*/ 630 w 1564"/>
                <a:gd name="T51" fmla="*/ 450 h 704"/>
                <a:gd name="T52" fmla="*/ 652 w 1564"/>
                <a:gd name="T53" fmla="*/ 460 h 704"/>
                <a:gd name="T54" fmla="*/ 674 w 1564"/>
                <a:gd name="T55" fmla="*/ 466 h 704"/>
                <a:gd name="T56" fmla="*/ 714 w 1564"/>
                <a:gd name="T57" fmla="*/ 478 h 704"/>
                <a:gd name="T58" fmla="*/ 746 w 1564"/>
                <a:gd name="T59" fmla="*/ 486 h 704"/>
                <a:gd name="T60" fmla="*/ 776 w 1564"/>
                <a:gd name="T61" fmla="*/ 490 h 704"/>
                <a:gd name="T62" fmla="*/ 872 w 1564"/>
                <a:gd name="T63" fmla="*/ 498 h 704"/>
                <a:gd name="T64" fmla="*/ 952 w 1564"/>
                <a:gd name="T65" fmla="*/ 498 h 704"/>
                <a:gd name="T66" fmla="*/ 1016 w 1564"/>
                <a:gd name="T67" fmla="*/ 498 h 704"/>
                <a:gd name="T68" fmla="*/ 1066 w 1564"/>
                <a:gd name="T69" fmla="*/ 492 h 704"/>
                <a:gd name="T70" fmla="*/ 1102 w 1564"/>
                <a:gd name="T71" fmla="*/ 488 h 704"/>
                <a:gd name="T72" fmla="*/ 1128 w 1564"/>
                <a:gd name="T73" fmla="*/ 482 h 704"/>
                <a:gd name="T74" fmla="*/ 1146 w 1564"/>
                <a:gd name="T75" fmla="*/ 476 h 704"/>
                <a:gd name="T76" fmla="*/ 1176 w 1564"/>
                <a:gd name="T77" fmla="*/ 468 h 704"/>
                <a:gd name="T78" fmla="*/ 1206 w 1564"/>
                <a:gd name="T79" fmla="*/ 456 h 704"/>
                <a:gd name="T80" fmla="*/ 1264 w 1564"/>
                <a:gd name="T81" fmla="*/ 432 h 704"/>
                <a:gd name="T82" fmla="*/ 1318 w 1564"/>
                <a:gd name="T83" fmla="*/ 406 h 704"/>
                <a:gd name="T84" fmla="*/ 1368 w 1564"/>
                <a:gd name="T85" fmla="*/ 380 h 704"/>
                <a:gd name="T86" fmla="*/ 1410 w 1564"/>
                <a:gd name="T87" fmla="*/ 356 h 704"/>
                <a:gd name="T88" fmla="*/ 1442 w 1564"/>
                <a:gd name="T89" fmla="*/ 336 h 704"/>
                <a:gd name="T90" fmla="*/ 1470 w 1564"/>
                <a:gd name="T91" fmla="*/ 318 h 704"/>
                <a:gd name="T92" fmla="*/ 1564 w 1564"/>
                <a:gd name="T93" fmla="*/ 324 h 704"/>
                <a:gd name="T94" fmla="*/ 960 w 1564"/>
                <a:gd name="T95" fmla="*/ 666 h 704"/>
                <a:gd name="T96" fmla="*/ 944 w 1564"/>
                <a:gd name="T97" fmla="*/ 672 h 704"/>
                <a:gd name="T98" fmla="*/ 922 w 1564"/>
                <a:gd name="T99" fmla="*/ 678 h 704"/>
                <a:gd name="T100" fmla="*/ 896 w 1564"/>
                <a:gd name="T101" fmla="*/ 686 h 704"/>
                <a:gd name="T102" fmla="*/ 862 w 1564"/>
                <a:gd name="T103" fmla="*/ 694 h 704"/>
                <a:gd name="T104" fmla="*/ 822 w 1564"/>
                <a:gd name="T105" fmla="*/ 700 h 704"/>
                <a:gd name="T106" fmla="*/ 776 w 1564"/>
                <a:gd name="T107" fmla="*/ 702 h 704"/>
                <a:gd name="T108" fmla="*/ 726 w 1564"/>
                <a:gd name="T109" fmla="*/ 704 h 704"/>
                <a:gd name="T110" fmla="*/ 0 w 1564"/>
                <a:gd name="T111" fmla="*/ 686 h 7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64"/>
                <a:gd name="T169" fmla="*/ 0 h 704"/>
                <a:gd name="T170" fmla="*/ 1564 w 1564"/>
                <a:gd name="T171" fmla="*/ 704 h 7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64" h="704">
                  <a:moveTo>
                    <a:pt x="796" y="0"/>
                  </a:moveTo>
                  <a:lnTo>
                    <a:pt x="652" y="18"/>
                  </a:lnTo>
                  <a:lnTo>
                    <a:pt x="622" y="34"/>
                  </a:lnTo>
                  <a:lnTo>
                    <a:pt x="598" y="50"/>
                  </a:lnTo>
                  <a:lnTo>
                    <a:pt x="562" y="78"/>
                  </a:lnTo>
                  <a:lnTo>
                    <a:pt x="542" y="96"/>
                  </a:lnTo>
                  <a:lnTo>
                    <a:pt x="534" y="102"/>
                  </a:lnTo>
                  <a:lnTo>
                    <a:pt x="512" y="128"/>
                  </a:lnTo>
                  <a:lnTo>
                    <a:pt x="494" y="152"/>
                  </a:lnTo>
                  <a:lnTo>
                    <a:pt x="482" y="176"/>
                  </a:lnTo>
                  <a:lnTo>
                    <a:pt x="472" y="198"/>
                  </a:lnTo>
                  <a:lnTo>
                    <a:pt x="468" y="220"/>
                  </a:lnTo>
                  <a:lnTo>
                    <a:pt x="466" y="242"/>
                  </a:lnTo>
                  <a:lnTo>
                    <a:pt x="466" y="260"/>
                  </a:lnTo>
                  <a:lnTo>
                    <a:pt x="468" y="280"/>
                  </a:lnTo>
                  <a:lnTo>
                    <a:pt x="474" y="296"/>
                  </a:lnTo>
                  <a:lnTo>
                    <a:pt x="478" y="312"/>
                  </a:lnTo>
                  <a:lnTo>
                    <a:pt x="490" y="336"/>
                  </a:lnTo>
                  <a:lnTo>
                    <a:pt x="502" y="352"/>
                  </a:lnTo>
                  <a:lnTo>
                    <a:pt x="506" y="358"/>
                  </a:lnTo>
                  <a:lnTo>
                    <a:pt x="524" y="378"/>
                  </a:lnTo>
                  <a:lnTo>
                    <a:pt x="542" y="396"/>
                  </a:lnTo>
                  <a:lnTo>
                    <a:pt x="564" y="412"/>
                  </a:lnTo>
                  <a:lnTo>
                    <a:pt x="586" y="426"/>
                  </a:lnTo>
                  <a:lnTo>
                    <a:pt x="608" y="440"/>
                  </a:lnTo>
                  <a:lnTo>
                    <a:pt x="630" y="450"/>
                  </a:lnTo>
                  <a:lnTo>
                    <a:pt x="652" y="460"/>
                  </a:lnTo>
                  <a:lnTo>
                    <a:pt x="674" y="466"/>
                  </a:lnTo>
                  <a:lnTo>
                    <a:pt x="714" y="478"/>
                  </a:lnTo>
                  <a:lnTo>
                    <a:pt x="746" y="486"/>
                  </a:lnTo>
                  <a:lnTo>
                    <a:pt x="776" y="490"/>
                  </a:lnTo>
                  <a:lnTo>
                    <a:pt x="872" y="498"/>
                  </a:lnTo>
                  <a:lnTo>
                    <a:pt x="952" y="498"/>
                  </a:lnTo>
                  <a:lnTo>
                    <a:pt x="1016" y="498"/>
                  </a:lnTo>
                  <a:lnTo>
                    <a:pt x="1066" y="492"/>
                  </a:lnTo>
                  <a:lnTo>
                    <a:pt x="1102" y="488"/>
                  </a:lnTo>
                  <a:lnTo>
                    <a:pt x="1128" y="482"/>
                  </a:lnTo>
                  <a:lnTo>
                    <a:pt x="1146" y="476"/>
                  </a:lnTo>
                  <a:lnTo>
                    <a:pt x="1176" y="468"/>
                  </a:lnTo>
                  <a:lnTo>
                    <a:pt x="1206" y="456"/>
                  </a:lnTo>
                  <a:lnTo>
                    <a:pt x="1264" y="432"/>
                  </a:lnTo>
                  <a:lnTo>
                    <a:pt x="1318" y="406"/>
                  </a:lnTo>
                  <a:lnTo>
                    <a:pt x="1368" y="380"/>
                  </a:lnTo>
                  <a:lnTo>
                    <a:pt x="1410" y="356"/>
                  </a:lnTo>
                  <a:lnTo>
                    <a:pt x="1442" y="336"/>
                  </a:lnTo>
                  <a:lnTo>
                    <a:pt x="1470" y="318"/>
                  </a:lnTo>
                  <a:lnTo>
                    <a:pt x="1564" y="324"/>
                  </a:lnTo>
                  <a:lnTo>
                    <a:pt x="960" y="666"/>
                  </a:lnTo>
                  <a:lnTo>
                    <a:pt x="944" y="672"/>
                  </a:lnTo>
                  <a:lnTo>
                    <a:pt x="922" y="678"/>
                  </a:lnTo>
                  <a:lnTo>
                    <a:pt x="896" y="686"/>
                  </a:lnTo>
                  <a:lnTo>
                    <a:pt x="862" y="694"/>
                  </a:lnTo>
                  <a:lnTo>
                    <a:pt x="822" y="700"/>
                  </a:lnTo>
                  <a:lnTo>
                    <a:pt x="776" y="702"/>
                  </a:lnTo>
                  <a:lnTo>
                    <a:pt x="726" y="704"/>
                  </a:lnTo>
                  <a:lnTo>
                    <a:pt x="0" y="6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4" name="Freeform 79"/>
            <p:cNvSpPr>
              <a:spLocks/>
            </p:cNvSpPr>
            <p:nvPr/>
          </p:nvSpPr>
          <p:spPr bwMode="auto">
            <a:xfrm>
              <a:off x="4225925" y="3454400"/>
              <a:ext cx="520700" cy="476250"/>
            </a:xfrm>
            <a:custGeom>
              <a:avLst/>
              <a:gdLst>
                <a:gd name="T0" fmla="*/ 144 w 328"/>
                <a:gd name="T1" fmla="*/ 300 h 300"/>
                <a:gd name="T2" fmla="*/ 122 w 328"/>
                <a:gd name="T3" fmla="*/ 298 h 300"/>
                <a:gd name="T4" fmla="*/ 102 w 328"/>
                <a:gd name="T5" fmla="*/ 294 h 300"/>
                <a:gd name="T6" fmla="*/ 84 w 328"/>
                <a:gd name="T7" fmla="*/ 290 h 300"/>
                <a:gd name="T8" fmla="*/ 68 w 328"/>
                <a:gd name="T9" fmla="*/ 284 h 300"/>
                <a:gd name="T10" fmla="*/ 54 w 328"/>
                <a:gd name="T11" fmla="*/ 276 h 300"/>
                <a:gd name="T12" fmla="*/ 42 w 328"/>
                <a:gd name="T13" fmla="*/ 268 h 300"/>
                <a:gd name="T14" fmla="*/ 32 w 328"/>
                <a:gd name="T15" fmla="*/ 260 h 300"/>
                <a:gd name="T16" fmla="*/ 24 w 328"/>
                <a:gd name="T17" fmla="*/ 250 h 300"/>
                <a:gd name="T18" fmla="*/ 12 w 328"/>
                <a:gd name="T19" fmla="*/ 234 h 300"/>
                <a:gd name="T20" fmla="*/ 4 w 328"/>
                <a:gd name="T21" fmla="*/ 218 h 300"/>
                <a:gd name="T22" fmla="*/ 0 w 328"/>
                <a:gd name="T23" fmla="*/ 204 h 300"/>
                <a:gd name="T24" fmla="*/ 0 w 328"/>
                <a:gd name="T25" fmla="*/ 0 h 300"/>
                <a:gd name="T26" fmla="*/ 328 w 328"/>
                <a:gd name="T27" fmla="*/ 2 h 300"/>
                <a:gd name="T28" fmla="*/ 328 w 328"/>
                <a:gd name="T29" fmla="*/ 200 h 300"/>
                <a:gd name="T30" fmla="*/ 318 w 328"/>
                <a:gd name="T31" fmla="*/ 220 h 300"/>
                <a:gd name="T32" fmla="*/ 310 w 328"/>
                <a:gd name="T33" fmla="*/ 238 h 300"/>
                <a:gd name="T34" fmla="*/ 298 w 328"/>
                <a:gd name="T35" fmla="*/ 254 h 300"/>
                <a:gd name="T36" fmla="*/ 290 w 328"/>
                <a:gd name="T37" fmla="*/ 262 h 300"/>
                <a:gd name="T38" fmla="*/ 282 w 328"/>
                <a:gd name="T39" fmla="*/ 270 h 300"/>
                <a:gd name="T40" fmla="*/ 270 w 328"/>
                <a:gd name="T41" fmla="*/ 276 h 300"/>
                <a:gd name="T42" fmla="*/ 260 w 328"/>
                <a:gd name="T43" fmla="*/ 280 h 300"/>
                <a:gd name="T44" fmla="*/ 234 w 328"/>
                <a:gd name="T45" fmla="*/ 290 h 300"/>
                <a:gd name="T46" fmla="*/ 208 w 328"/>
                <a:gd name="T47" fmla="*/ 294 h 300"/>
                <a:gd name="T48" fmla="*/ 184 w 328"/>
                <a:gd name="T49" fmla="*/ 298 h 300"/>
                <a:gd name="T50" fmla="*/ 164 w 328"/>
                <a:gd name="T51" fmla="*/ 300 h 300"/>
                <a:gd name="T52" fmla="*/ 144 w 328"/>
                <a:gd name="T53" fmla="*/ 300 h 3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8"/>
                <a:gd name="T82" fmla="*/ 0 h 300"/>
                <a:gd name="T83" fmla="*/ 328 w 328"/>
                <a:gd name="T84" fmla="*/ 300 h 3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8" h="300">
                  <a:moveTo>
                    <a:pt x="144" y="300"/>
                  </a:moveTo>
                  <a:lnTo>
                    <a:pt x="122" y="298"/>
                  </a:lnTo>
                  <a:lnTo>
                    <a:pt x="102" y="294"/>
                  </a:lnTo>
                  <a:lnTo>
                    <a:pt x="84" y="290"/>
                  </a:lnTo>
                  <a:lnTo>
                    <a:pt x="68" y="284"/>
                  </a:lnTo>
                  <a:lnTo>
                    <a:pt x="54" y="276"/>
                  </a:lnTo>
                  <a:lnTo>
                    <a:pt x="42" y="268"/>
                  </a:lnTo>
                  <a:lnTo>
                    <a:pt x="32" y="260"/>
                  </a:lnTo>
                  <a:lnTo>
                    <a:pt x="24" y="250"/>
                  </a:lnTo>
                  <a:lnTo>
                    <a:pt x="12" y="234"/>
                  </a:lnTo>
                  <a:lnTo>
                    <a:pt x="4" y="218"/>
                  </a:lnTo>
                  <a:lnTo>
                    <a:pt x="0" y="204"/>
                  </a:lnTo>
                  <a:lnTo>
                    <a:pt x="0" y="0"/>
                  </a:lnTo>
                  <a:lnTo>
                    <a:pt x="328" y="2"/>
                  </a:lnTo>
                  <a:lnTo>
                    <a:pt x="328" y="200"/>
                  </a:lnTo>
                  <a:lnTo>
                    <a:pt x="318" y="220"/>
                  </a:lnTo>
                  <a:lnTo>
                    <a:pt x="310" y="238"/>
                  </a:lnTo>
                  <a:lnTo>
                    <a:pt x="298" y="254"/>
                  </a:lnTo>
                  <a:lnTo>
                    <a:pt x="290" y="262"/>
                  </a:lnTo>
                  <a:lnTo>
                    <a:pt x="282" y="270"/>
                  </a:lnTo>
                  <a:lnTo>
                    <a:pt x="270" y="276"/>
                  </a:lnTo>
                  <a:lnTo>
                    <a:pt x="260" y="280"/>
                  </a:lnTo>
                  <a:lnTo>
                    <a:pt x="234" y="290"/>
                  </a:lnTo>
                  <a:lnTo>
                    <a:pt x="208" y="294"/>
                  </a:lnTo>
                  <a:lnTo>
                    <a:pt x="184" y="298"/>
                  </a:lnTo>
                  <a:lnTo>
                    <a:pt x="164" y="300"/>
                  </a:lnTo>
                  <a:lnTo>
                    <a:pt x="144" y="30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5" name="Freeform 80"/>
            <p:cNvSpPr>
              <a:spLocks/>
            </p:cNvSpPr>
            <p:nvPr/>
          </p:nvSpPr>
          <p:spPr bwMode="auto">
            <a:xfrm>
              <a:off x="4254500" y="3454400"/>
              <a:ext cx="469900" cy="476250"/>
            </a:xfrm>
            <a:custGeom>
              <a:avLst/>
              <a:gdLst>
                <a:gd name="T0" fmla="*/ 0 w 296"/>
                <a:gd name="T1" fmla="*/ 214 h 300"/>
                <a:gd name="T2" fmla="*/ 0 w 296"/>
                <a:gd name="T3" fmla="*/ 0 h 300"/>
                <a:gd name="T4" fmla="*/ 296 w 296"/>
                <a:gd name="T5" fmla="*/ 2 h 300"/>
                <a:gd name="T6" fmla="*/ 296 w 296"/>
                <a:gd name="T7" fmla="*/ 210 h 300"/>
                <a:gd name="T8" fmla="*/ 288 w 296"/>
                <a:gd name="T9" fmla="*/ 228 h 300"/>
                <a:gd name="T10" fmla="*/ 280 w 296"/>
                <a:gd name="T11" fmla="*/ 244 h 300"/>
                <a:gd name="T12" fmla="*/ 270 w 296"/>
                <a:gd name="T13" fmla="*/ 260 h 300"/>
                <a:gd name="T14" fmla="*/ 262 w 296"/>
                <a:gd name="T15" fmla="*/ 266 h 300"/>
                <a:gd name="T16" fmla="*/ 254 w 296"/>
                <a:gd name="T17" fmla="*/ 272 h 300"/>
                <a:gd name="T18" fmla="*/ 234 w 296"/>
                <a:gd name="T19" fmla="*/ 282 h 300"/>
                <a:gd name="T20" fmla="*/ 212 w 296"/>
                <a:gd name="T21" fmla="*/ 290 h 300"/>
                <a:gd name="T22" fmla="*/ 188 w 296"/>
                <a:gd name="T23" fmla="*/ 294 h 300"/>
                <a:gd name="T24" fmla="*/ 166 w 296"/>
                <a:gd name="T25" fmla="*/ 298 h 300"/>
                <a:gd name="T26" fmla="*/ 148 w 296"/>
                <a:gd name="T27" fmla="*/ 300 h 300"/>
                <a:gd name="T28" fmla="*/ 130 w 296"/>
                <a:gd name="T29" fmla="*/ 300 h 300"/>
                <a:gd name="T30" fmla="*/ 110 w 296"/>
                <a:gd name="T31" fmla="*/ 298 h 300"/>
                <a:gd name="T32" fmla="*/ 92 w 296"/>
                <a:gd name="T33" fmla="*/ 294 h 300"/>
                <a:gd name="T34" fmla="*/ 76 w 296"/>
                <a:gd name="T35" fmla="*/ 290 h 300"/>
                <a:gd name="T36" fmla="*/ 62 w 296"/>
                <a:gd name="T37" fmla="*/ 284 h 300"/>
                <a:gd name="T38" fmla="*/ 50 w 296"/>
                <a:gd name="T39" fmla="*/ 278 h 300"/>
                <a:gd name="T40" fmla="*/ 40 w 296"/>
                <a:gd name="T41" fmla="*/ 270 h 300"/>
                <a:gd name="T42" fmla="*/ 22 w 296"/>
                <a:gd name="T43" fmla="*/ 256 h 300"/>
                <a:gd name="T44" fmla="*/ 12 w 296"/>
                <a:gd name="T45" fmla="*/ 240 h 300"/>
                <a:gd name="T46" fmla="*/ 6 w 296"/>
                <a:gd name="T47" fmla="*/ 228 h 300"/>
                <a:gd name="T48" fmla="*/ 0 w 296"/>
                <a:gd name="T49" fmla="*/ 214 h 3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6"/>
                <a:gd name="T76" fmla="*/ 0 h 300"/>
                <a:gd name="T77" fmla="*/ 296 w 296"/>
                <a:gd name="T78" fmla="*/ 300 h 3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6" h="300">
                  <a:moveTo>
                    <a:pt x="0" y="214"/>
                  </a:moveTo>
                  <a:lnTo>
                    <a:pt x="0" y="0"/>
                  </a:lnTo>
                  <a:lnTo>
                    <a:pt x="296" y="2"/>
                  </a:lnTo>
                  <a:lnTo>
                    <a:pt x="296" y="210"/>
                  </a:lnTo>
                  <a:lnTo>
                    <a:pt x="288" y="228"/>
                  </a:lnTo>
                  <a:lnTo>
                    <a:pt x="280" y="244"/>
                  </a:lnTo>
                  <a:lnTo>
                    <a:pt x="270" y="260"/>
                  </a:lnTo>
                  <a:lnTo>
                    <a:pt x="262" y="266"/>
                  </a:lnTo>
                  <a:lnTo>
                    <a:pt x="254" y="272"/>
                  </a:lnTo>
                  <a:lnTo>
                    <a:pt x="234" y="282"/>
                  </a:lnTo>
                  <a:lnTo>
                    <a:pt x="212" y="290"/>
                  </a:lnTo>
                  <a:lnTo>
                    <a:pt x="188" y="294"/>
                  </a:lnTo>
                  <a:lnTo>
                    <a:pt x="166" y="298"/>
                  </a:lnTo>
                  <a:lnTo>
                    <a:pt x="148" y="300"/>
                  </a:lnTo>
                  <a:lnTo>
                    <a:pt x="130" y="300"/>
                  </a:lnTo>
                  <a:lnTo>
                    <a:pt x="110" y="298"/>
                  </a:lnTo>
                  <a:lnTo>
                    <a:pt x="92" y="294"/>
                  </a:lnTo>
                  <a:lnTo>
                    <a:pt x="76" y="290"/>
                  </a:lnTo>
                  <a:lnTo>
                    <a:pt x="62" y="284"/>
                  </a:lnTo>
                  <a:lnTo>
                    <a:pt x="50" y="278"/>
                  </a:lnTo>
                  <a:lnTo>
                    <a:pt x="40" y="270"/>
                  </a:lnTo>
                  <a:lnTo>
                    <a:pt x="22" y="256"/>
                  </a:lnTo>
                  <a:lnTo>
                    <a:pt x="12" y="240"/>
                  </a:lnTo>
                  <a:lnTo>
                    <a:pt x="6" y="22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221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6" name="Freeform 81"/>
            <p:cNvSpPr>
              <a:spLocks/>
            </p:cNvSpPr>
            <p:nvPr/>
          </p:nvSpPr>
          <p:spPr bwMode="auto">
            <a:xfrm>
              <a:off x="4286250" y="3457575"/>
              <a:ext cx="419100" cy="473075"/>
            </a:xfrm>
            <a:custGeom>
              <a:avLst/>
              <a:gdLst>
                <a:gd name="T0" fmla="*/ 0 w 264"/>
                <a:gd name="T1" fmla="*/ 224 h 298"/>
                <a:gd name="T2" fmla="*/ 0 w 264"/>
                <a:gd name="T3" fmla="*/ 0 h 298"/>
                <a:gd name="T4" fmla="*/ 264 w 264"/>
                <a:gd name="T5" fmla="*/ 0 h 298"/>
                <a:gd name="T6" fmla="*/ 264 w 264"/>
                <a:gd name="T7" fmla="*/ 218 h 298"/>
                <a:gd name="T8" fmla="*/ 256 w 264"/>
                <a:gd name="T9" fmla="*/ 234 h 298"/>
                <a:gd name="T10" fmla="*/ 248 w 264"/>
                <a:gd name="T11" fmla="*/ 248 h 298"/>
                <a:gd name="T12" fmla="*/ 238 w 264"/>
                <a:gd name="T13" fmla="*/ 262 h 298"/>
                <a:gd name="T14" fmla="*/ 232 w 264"/>
                <a:gd name="T15" fmla="*/ 268 h 298"/>
                <a:gd name="T16" fmla="*/ 224 w 264"/>
                <a:gd name="T17" fmla="*/ 274 h 298"/>
                <a:gd name="T18" fmla="*/ 206 w 264"/>
                <a:gd name="T19" fmla="*/ 282 h 298"/>
                <a:gd name="T20" fmla="*/ 186 w 264"/>
                <a:gd name="T21" fmla="*/ 288 h 298"/>
                <a:gd name="T22" fmla="*/ 166 w 264"/>
                <a:gd name="T23" fmla="*/ 292 h 298"/>
                <a:gd name="T24" fmla="*/ 130 w 264"/>
                <a:gd name="T25" fmla="*/ 296 h 298"/>
                <a:gd name="T26" fmla="*/ 114 w 264"/>
                <a:gd name="T27" fmla="*/ 298 h 298"/>
                <a:gd name="T28" fmla="*/ 96 w 264"/>
                <a:gd name="T29" fmla="*/ 296 h 298"/>
                <a:gd name="T30" fmla="*/ 80 w 264"/>
                <a:gd name="T31" fmla="*/ 294 h 298"/>
                <a:gd name="T32" fmla="*/ 66 w 264"/>
                <a:gd name="T33" fmla="*/ 290 h 298"/>
                <a:gd name="T34" fmla="*/ 54 w 264"/>
                <a:gd name="T35" fmla="*/ 284 h 298"/>
                <a:gd name="T36" fmla="*/ 42 w 264"/>
                <a:gd name="T37" fmla="*/ 278 h 298"/>
                <a:gd name="T38" fmla="*/ 34 w 264"/>
                <a:gd name="T39" fmla="*/ 272 h 298"/>
                <a:gd name="T40" fmla="*/ 20 w 264"/>
                <a:gd name="T41" fmla="*/ 258 h 298"/>
                <a:gd name="T42" fmla="*/ 10 w 264"/>
                <a:gd name="T43" fmla="*/ 246 h 298"/>
                <a:gd name="T44" fmla="*/ 4 w 264"/>
                <a:gd name="T45" fmla="*/ 234 h 298"/>
                <a:gd name="T46" fmla="*/ 0 w 264"/>
                <a:gd name="T47" fmla="*/ 224 h 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4"/>
                <a:gd name="T73" fmla="*/ 0 h 298"/>
                <a:gd name="T74" fmla="*/ 264 w 264"/>
                <a:gd name="T75" fmla="*/ 298 h 2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4" h="298">
                  <a:moveTo>
                    <a:pt x="0" y="224"/>
                  </a:moveTo>
                  <a:lnTo>
                    <a:pt x="0" y="0"/>
                  </a:lnTo>
                  <a:lnTo>
                    <a:pt x="264" y="0"/>
                  </a:lnTo>
                  <a:lnTo>
                    <a:pt x="264" y="218"/>
                  </a:lnTo>
                  <a:lnTo>
                    <a:pt x="256" y="234"/>
                  </a:lnTo>
                  <a:lnTo>
                    <a:pt x="248" y="248"/>
                  </a:lnTo>
                  <a:lnTo>
                    <a:pt x="238" y="262"/>
                  </a:lnTo>
                  <a:lnTo>
                    <a:pt x="232" y="268"/>
                  </a:lnTo>
                  <a:lnTo>
                    <a:pt x="224" y="274"/>
                  </a:lnTo>
                  <a:lnTo>
                    <a:pt x="206" y="282"/>
                  </a:lnTo>
                  <a:lnTo>
                    <a:pt x="186" y="288"/>
                  </a:lnTo>
                  <a:lnTo>
                    <a:pt x="166" y="292"/>
                  </a:lnTo>
                  <a:lnTo>
                    <a:pt x="130" y="296"/>
                  </a:lnTo>
                  <a:lnTo>
                    <a:pt x="114" y="298"/>
                  </a:lnTo>
                  <a:lnTo>
                    <a:pt x="96" y="296"/>
                  </a:lnTo>
                  <a:lnTo>
                    <a:pt x="80" y="294"/>
                  </a:lnTo>
                  <a:lnTo>
                    <a:pt x="66" y="290"/>
                  </a:lnTo>
                  <a:lnTo>
                    <a:pt x="54" y="284"/>
                  </a:lnTo>
                  <a:lnTo>
                    <a:pt x="42" y="278"/>
                  </a:lnTo>
                  <a:lnTo>
                    <a:pt x="34" y="272"/>
                  </a:lnTo>
                  <a:lnTo>
                    <a:pt x="20" y="258"/>
                  </a:lnTo>
                  <a:lnTo>
                    <a:pt x="10" y="246"/>
                  </a:lnTo>
                  <a:lnTo>
                    <a:pt x="4" y="234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33D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7" name="Freeform 82"/>
            <p:cNvSpPr>
              <a:spLocks/>
            </p:cNvSpPr>
            <p:nvPr/>
          </p:nvSpPr>
          <p:spPr bwMode="auto">
            <a:xfrm>
              <a:off x="4314825" y="3457575"/>
              <a:ext cx="368300" cy="473075"/>
            </a:xfrm>
            <a:custGeom>
              <a:avLst/>
              <a:gdLst>
                <a:gd name="T0" fmla="*/ 0 w 232"/>
                <a:gd name="T1" fmla="*/ 234 h 298"/>
                <a:gd name="T2" fmla="*/ 0 w 232"/>
                <a:gd name="T3" fmla="*/ 0 h 298"/>
                <a:gd name="T4" fmla="*/ 232 w 232"/>
                <a:gd name="T5" fmla="*/ 0 h 298"/>
                <a:gd name="T6" fmla="*/ 232 w 232"/>
                <a:gd name="T7" fmla="*/ 228 h 298"/>
                <a:gd name="T8" fmla="*/ 226 w 232"/>
                <a:gd name="T9" fmla="*/ 242 h 298"/>
                <a:gd name="T10" fmla="*/ 218 w 232"/>
                <a:gd name="T11" fmla="*/ 254 h 298"/>
                <a:gd name="T12" fmla="*/ 210 w 232"/>
                <a:gd name="T13" fmla="*/ 266 h 298"/>
                <a:gd name="T14" fmla="*/ 204 w 232"/>
                <a:gd name="T15" fmla="*/ 272 h 298"/>
                <a:gd name="T16" fmla="*/ 196 w 232"/>
                <a:gd name="T17" fmla="*/ 276 h 298"/>
                <a:gd name="T18" fmla="*/ 182 w 232"/>
                <a:gd name="T19" fmla="*/ 284 h 298"/>
                <a:gd name="T20" fmla="*/ 164 w 232"/>
                <a:gd name="T21" fmla="*/ 288 h 298"/>
                <a:gd name="T22" fmla="*/ 146 w 232"/>
                <a:gd name="T23" fmla="*/ 292 h 298"/>
                <a:gd name="T24" fmla="*/ 114 w 232"/>
                <a:gd name="T25" fmla="*/ 296 h 298"/>
                <a:gd name="T26" fmla="*/ 100 w 232"/>
                <a:gd name="T27" fmla="*/ 298 h 298"/>
                <a:gd name="T28" fmla="*/ 84 w 232"/>
                <a:gd name="T29" fmla="*/ 296 h 298"/>
                <a:gd name="T30" fmla="*/ 70 w 232"/>
                <a:gd name="T31" fmla="*/ 294 h 298"/>
                <a:gd name="T32" fmla="*/ 58 w 232"/>
                <a:gd name="T33" fmla="*/ 290 h 298"/>
                <a:gd name="T34" fmla="*/ 48 w 232"/>
                <a:gd name="T35" fmla="*/ 286 h 298"/>
                <a:gd name="T36" fmla="*/ 30 w 232"/>
                <a:gd name="T37" fmla="*/ 276 h 298"/>
                <a:gd name="T38" fmla="*/ 18 w 232"/>
                <a:gd name="T39" fmla="*/ 264 h 298"/>
                <a:gd name="T40" fmla="*/ 8 w 232"/>
                <a:gd name="T41" fmla="*/ 252 h 298"/>
                <a:gd name="T42" fmla="*/ 4 w 232"/>
                <a:gd name="T43" fmla="*/ 242 h 298"/>
                <a:gd name="T44" fmla="*/ 0 w 232"/>
                <a:gd name="T45" fmla="*/ 234 h 2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98"/>
                <a:gd name="T71" fmla="*/ 232 w 232"/>
                <a:gd name="T72" fmla="*/ 298 h 29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98">
                  <a:moveTo>
                    <a:pt x="0" y="234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232" y="228"/>
                  </a:lnTo>
                  <a:lnTo>
                    <a:pt x="226" y="242"/>
                  </a:lnTo>
                  <a:lnTo>
                    <a:pt x="218" y="254"/>
                  </a:lnTo>
                  <a:lnTo>
                    <a:pt x="210" y="266"/>
                  </a:lnTo>
                  <a:lnTo>
                    <a:pt x="204" y="272"/>
                  </a:lnTo>
                  <a:lnTo>
                    <a:pt x="196" y="276"/>
                  </a:lnTo>
                  <a:lnTo>
                    <a:pt x="182" y="284"/>
                  </a:lnTo>
                  <a:lnTo>
                    <a:pt x="164" y="288"/>
                  </a:lnTo>
                  <a:lnTo>
                    <a:pt x="146" y="292"/>
                  </a:lnTo>
                  <a:lnTo>
                    <a:pt x="114" y="296"/>
                  </a:lnTo>
                  <a:lnTo>
                    <a:pt x="100" y="298"/>
                  </a:lnTo>
                  <a:lnTo>
                    <a:pt x="84" y="296"/>
                  </a:lnTo>
                  <a:lnTo>
                    <a:pt x="70" y="294"/>
                  </a:lnTo>
                  <a:lnTo>
                    <a:pt x="58" y="290"/>
                  </a:lnTo>
                  <a:lnTo>
                    <a:pt x="48" y="286"/>
                  </a:lnTo>
                  <a:lnTo>
                    <a:pt x="30" y="276"/>
                  </a:lnTo>
                  <a:lnTo>
                    <a:pt x="18" y="264"/>
                  </a:lnTo>
                  <a:lnTo>
                    <a:pt x="8" y="252"/>
                  </a:lnTo>
                  <a:lnTo>
                    <a:pt x="4" y="242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8" name="Freeform 83"/>
            <p:cNvSpPr>
              <a:spLocks/>
            </p:cNvSpPr>
            <p:nvPr/>
          </p:nvSpPr>
          <p:spPr bwMode="auto">
            <a:xfrm>
              <a:off x="4346575" y="3457575"/>
              <a:ext cx="314325" cy="469900"/>
            </a:xfrm>
            <a:custGeom>
              <a:avLst/>
              <a:gdLst>
                <a:gd name="T0" fmla="*/ 0 w 198"/>
                <a:gd name="T1" fmla="*/ 244 h 296"/>
                <a:gd name="T2" fmla="*/ 0 w 198"/>
                <a:gd name="T3" fmla="*/ 0 h 296"/>
                <a:gd name="T4" fmla="*/ 198 w 198"/>
                <a:gd name="T5" fmla="*/ 0 h 296"/>
                <a:gd name="T6" fmla="*/ 198 w 198"/>
                <a:gd name="T7" fmla="*/ 238 h 296"/>
                <a:gd name="T8" fmla="*/ 186 w 198"/>
                <a:gd name="T9" fmla="*/ 260 h 296"/>
                <a:gd name="T10" fmla="*/ 178 w 198"/>
                <a:gd name="T11" fmla="*/ 270 h 296"/>
                <a:gd name="T12" fmla="*/ 168 w 198"/>
                <a:gd name="T13" fmla="*/ 278 h 296"/>
                <a:gd name="T14" fmla="*/ 154 w 198"/>
                <a:gd name="T15" fmla="*/ 284 h 296"/>
                <a:gd name="T16" fmla="*/ 138 w 198"/>
                <a:gd name="T17" fmla="*/ 290 h 296"/>
                <a:gd name="T18" fmla="*/ 122 w 198"/>
                <a:gd name="T19" fmla="*/ 292 h 296"/>
                <a:gd name="T20" fmla="*/ 96 w 198"/>
                <a:gd name="T21" fmla="*/ 296 h 296"/>
                <a:gd name="T22" fmla="*/ 84 w 198"/>
                <a:gd name="T23" fmla="*/ 296 h 296"/>
                <a:gd name="T24" fmla="*/ 58 w 198"/>
                <a:gd name="T25" fmla="*/ 294 h 296"/>
                <a:gd name="T26" fmla="*/ 40 w 198"/>
                <a:gd name="T27" fmla="*/ 286 h 296"/>
                <a:gd name="T28" fmla="*/ 24 w 198"/>
                <a:gd name="T29" fmla="*/ 278 h 296"/>
                <a:gd name="T30" fmla="*/ 14 w 198"/>
                <a:gd name="T31" fmla="*/ 268 h 296"/>
                <a:gd name="T32" fmla="*/ 6 w 198"/>
                <a:gd name="T33" fmla="*/ 260 h 296"/>
                <a:gd name="T34" fmla="*/ 2 w 198"/>
                <a:gd name="T35" fmla="*/ 252 h 296"/>
                <a:gd name="T36" fmla="*/ 0 w 198"/>
                <a:gd name="T37" fmla="*/ 24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8"/>
                <a:gd name="T58" fmla="*/ 0 h 296"/>
                <a:gd name="T59" fmla="*/ 198 w 19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8" h="296">
                  <a:moveTo>
                    <a:pt x="0" y="244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238"/>
                  </a:lnTo>
                  <a:lnTo>
                    <a:pt x="186" y="260"/>
                  </a:lnTo>
                  <a:lnTo>
                    <a:pt x="178" y="270"/>
                  </a:lnTo>
                  <a:lnTo>
                    <a:pt x="168" y="278"/>
                  </a:lnTo>
                  <a:lnTo>
                    <a:pt x="154" y="284"/>
                  </a:lnTo>
                  <a:lnTo>
                    <a:pt x="138" y="290"/>
                  </a:lnTo>
                  <a:lnTo>
                    <a:pt x="122" y="292"/>
                  </a:lnTo>
                  <a:lnTo>
                    <a:pt x="96" y="296"/>
                  </a:lnTo>
                  <a:lnTo>
                    <a:pt x="84" y="296"/>
                  </a:lnTo>
                  <a:lnTo>
                    <a:pt x="58" y="294"/>
                  </a:lnTo>
                  <a:lnTo>
                    <a:pt x="40" y="286"/>
                  </a:lnTo>
                  <a:lnTo>
                    <a:pt x="24" y="278"/>
                  </a:lnTo>
                  <a:lnTo>
                    <a:pt x="14" y="268"/>
                  </a:lnTo>
                  <a:lnTo>
                    <a:pt x="6" y="260"/>
                  </a:lnTo>
                  <a:lnTo>
                    <a:pt x="2" y="252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773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9" name="Freeform 84"/>
            <p:cNvSpPr>
              <a:spLocks/>
            </p:cNvSpPr>
            <p:nvPr/>
          </p:nvSpPr>
          <p:spPr bwMode="auto">
            <a:xfrm>
              <a:off x="4375150" y="3457575"/>
              <a:ext cx="266700" cy="469900"/>
            </a:xfrm>
            <a:custGeom>
              <a:avLst/>
              <a:gdLst>
                <a:gd name="T0" fmla="*/ 0 w 168"/>
                <a:gd name="T1" fmla="*/ 254 h 296"/>
                <a:gd name="T2" fmla="*/ 0 w 168"/>
                <a:gd name="T3" fmla="*/ 0 h 296"/>
                <a:gd name="T4" fmla="*/ 168 w 168"/>
                <a:gd name="T5" fmla="*/ 0 h 296"/>
                <a:gd name="T6" fmla="*/ 168 w 168"/>
                <a:gd name="T7" fmla="*/ 248 h 296"/>
                <a:gd name="T8" fmla="*/ 156 w 168"/>
                <a:gd name="T9" fmla="*/ 266 h 296"/>
                <a:gd name="T10" fmla="*/ 150 w 168"/>
                <a:gd name="T11" fmla="*/ 274 h 296"/>
                <a:gd name="T12" fmla="*/ 140 w 168"/>
                <a:gd name="T13" fmla="*/ 282 h 296"/>
                <a:gd name="T14" fmla="*/ 128 w 168"/>
                <a:gd name="T15" fmla="*/ 286 h 296"/>
                <a:gd name="T16" fmla="*/ 116 w 168"/>
                <a:gd name="T17" fmla="*/ 290 h 296"/>
                <a:gd name="T18" fmla="*/ 102 w 168"/>
                <a:gd name="T19" fmla="*/ 292 h 296"/>
                <a:gd name="T20" fmla="*/ 80 w 168"/>
                <a:gd name="T21" fmla="*/ 296 h 296"/>
                <a:gd name="T22" fmla="*/ 70 w 168"/>
                <a:gd name="T23" fmla="*/ 296 h 296"/>
                <a:gd name="T24" fmla="*/ 48 w 168"/>
                <a:gd name="T25" fmla="*/ 294 h 296"/>
                <a:gd name="T26" fmla="*/ 34 w 168"/>
                <a:gd name="T27" fmla="*/ 288 h 296"/>
                <a:gd name="T28" fmla="*/ 20 w 168"/>
                <a:gd name="T29" fmla="*/ 282 h 296"/>
                <a:gd name="T30" fmla="*/ 12 w 168"/>
                <a:gd name="T31" fmla="*/ 274 h 296"/>
                <a:gd name="T32" fmla="*/ 6 w 168"/>
                <a:gd name="T33" fmla="*/ 266 h 296"/>
                <a:gd name="T34" fmla="*/ 2 w 168"/>
                <a:gd name="T35" fmla="*/ 260 h 296"/>
                <a:gd name="T36" fmla="*/ 0 w 168"/>
                <a:gd name="T37" fmla="*/ 25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"/>
                <a:gd name="T58" fmla="*/ 0 h 296"/>
                <a:gd name="T59" fmla="*/ 168 w 16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" h="296">
                  <a:moveTo>
                    <a:pt x="0" y="254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248"/>
                  </a:lnTo>
                  <a:lnTo>
                    <a:pt x="156" y="266"/>
                  </a:lnTo>
                  <a:lnTo>
                    <a:pt x="150" y="274"/>
                  </a:lnTo>
                  <a:lnTo>
                    <a:pt x="140" y="282"/>
                  </a:lnTo>
                  <a:lnTo>
                    <a:pt x="128" y="286"/>
                  </a:lnTo>
                  <a:lnTo>
                    <a:pt x="116" y="290"/>
                  </a:lnTo>
                  <a:lnTo>
                    <a:pt x="102" y="292"/>
                  </a:lnTo>
                  <a:lnTo>
                    <a:pt x="80" y="296"/>
                  </a:lnTo>
                  <a:lnTo>
                    <a:pt x="70" y="296"/>
                  </a:lnTo>
                  <a:lnTo>
                    <a:pt x="48" y="294"/>
                  </a:lnTo>
                  <a:lnTo>
                    <a:pt x="34" y="288"/>
                  </a:lnTo>
                  <a:lnTo>
                    <a:pt x="20" y="282"/>
                  </a:lnTo>
                  <a:lnTo>
                    <a:pt x="12" y="274"/>
                  </a:lnTo>
                  <a:lnTo>
                    <a:pt x="6" y="266"/>
                  </a:lnTo>
                  <a:lnTo>
                    <a:pt x="2" y="26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890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10" name="Freeform 85"/>
            <p:cNvSpPr>
              <a:spLocks/>
            </p:cNvSpPr>
            <p:nvPr/>
          </p:nvSpPr>
          <p:spPr bwMode="auto">
            <a:xfrm>
              <a:off x="4403725" y="3457575"/>
              <a:ext cx="215900" cy="469900"/>
            </a:xfrm>
            <a:custGeom>
              <a:avLst/>
              <a:gdLst>
                <a:gd name="T0" fmla="*/ 0 w 136"/>
                <a:gd name="T1" fmla="*/ 264 h 296"/>
                <a:gd name="T2" fmla="*/ 0 w 136"/>
                <a:gd name="T3" fmla="*/ 2 h 296"/>
                <a:gd name="T4" fmla="*/ 136 w 136"/>
                <a:gd name="T5" fmla="*/ 0 h 296"/>
                <a:gd name="T6" fmla="*/ 136 w 136"/>
                <a:gd name="T7" fmla="*/ 260 h 296"/>
                <a:gd name="T8" fmla="*/ 126 w 136"/>
                <a:gd name="T9" fmla="*/ 272 h 296"/>
                <a:gd name="T10" fmla="*/ 120 w 136"/>
                <a:gd name="T11" fmla="*/ 278 h 296"/>
                <a:gd name="T12" fmla="*/ 112 w 136"/>
                <a:gd name="T13" fmla="*/ 284 h 296"/>
                <a:gd name="T14" fmla="*/ 104 w 136"/>
                <a:gd name="T15" fmla="*/ 288 h 296"/>
                <a:gd name="T16" fmla="*/ 82 w 136"/>
                <a:gd name="T17" fmla="*/ 294 h 296"/>
                <a:gd name="T18" fmla="*/ 64 w 136"/>
                <a:gd name="T19" fmla="*/ 296 h 296"/>
                <a:gd name="T20" fmla="*/ 54 w 136"/>
                <a:gd name="T21" fmla="*/ 296 h 296"/>
                <a:gd name="T22" fmla="*/ 40 w 136"/>
                <a:gd name="T23" fmla="*/ 294 h 296"/>
                <a:gd name="T24" fmla="*/ 26 w 136"/>
                <a:gd name="T25" fmla="*/ 290 h 296"/>
                <a:gd name="T26" fmla="*/ 18 w 136"/>
                <a:gd name="T27" fmla="*/ 284 h 296"/>
                <a:gd name="T28" fmla="*/ 10 w 136"/>
                <a:gd name="T29" fmla="*/ 280 h 296"/>
                <a:gd name="T30" fmla="*/ 6 w 136"/>
                <a:gd name="T31" fmla="*/ 274 h 296"/>
                <a:gd name="T32" fmla="*/ 2 w 136"/>
                <a:gd name="T33" fmla="*/ 268 h 296"/>
                <a:gd name="T34" fmla="*/ 0 w 136"/>
                <a:gd name="T35" fmla="*/ 264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6"/>
                <a:gd name="T55" fmla="*/ 0 h 296"/>
                <a:gd name="T56" fmla="*/ 136 w 136"/>
                <a:gd name="T57" fmla="*/ 296 h 2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6" h="296">
                  <a:moveTo>
                    <a:pt x="0" y="264"/>
                  </a:moveTo>
                  <a:lnTo>
                    <a:pt x="0" y="2"/>
                  </a:lnTo>
                  <a:lnTo>
                    <a:pt x="136" y="0"/>
                  </a:lnTo>
                  <a:lnTo>
                    <a:pt x="136" y="260"/>
                  </a:lnTo>
                  <a:lnTo>
                    <a:pt x="126" y="272"/>
                  </a:lnTo>
                  <a:lnTo>
                    <a:pt x="120" y="278"/>
                  </a:lnTo>
                  <a:lnTo>
                    <a:pt x="112" y="284"/>
                  </a:lnTo>
                  <a:lnTo>
                    <a:pt x="104" y="288"/>
                  </a:lnTo>
                  <a:lnTo>
                    <a:pt x="82" y="294"/>
                  </a:lnTo>
                  <a:lnTo>
                    <a:pt x="64" y="296"/>
                  </a:lnTo>
                  <a:lnTo>
                    <a:pt x="54" y="296"/>
                  </a:lnTo>
                  <a:lnTo>
                    <a:pt x="40" y="294"/>
                  </a:lnTo>
                  <a:lnTo>
                    <a:pt x="26" y="290"/>
                  </a:lnTo>
                  <a:lnTo>
                    <a:pt x="18" y="284"/>
                  </a:lnTo>
                  <a:lnTo>
                    <a:pt x="10" y="280"/>
                  </a:lnTo>
                  <a:lnTo>
                    <a:pt x="6" y="274"/>
                  </a:lnTo>
                  <a:lnTo>
                    <a:pt x="2" y="26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11" name="Freeform 86"/>
            <p:cNvSpPr>
              <a:spLocks/>
            </p:cNvSpPr>
            <p:nvPr/>
          </p:nvSpPr>
          <p:spPr bwMode="auto">
            <a:xfrm>
              <a:off x="4435475" y="3457575"/>
              <a:ext cx="165100" cy="469900"/>
            </a:xfrm>
            <a:custGeom>
              <a:avLst/>
              <a:gdLst>
                <a:gd name="T0" fmla="*/ 0 w 104"/>
                <a:gd name="T1" fmla="*/ 274 h 296"/>
                <a:gd name="T2" fmla="*/ 0 w 104"/>
                <a:gd name="T3" fmla="*/ 2 h 296"/>
                <a:gd name="T4" fmla="*/ 104 w 104"/>
                <a:gd name="T5" fmla="*/ 0 h 296"/>
                <a:gd name="T6" fmla="*/ 104 w 104"/>
                <a:gd name="T7" fmla="*/ 270 h 296"/>
                <a:gd name="T8" fmla="*/ 96 w 104"/>
                <a:gd name="T9" fmla="*/ 278 h 296"/>
                <a:gd name="T10" fmla="*/ 88 w 104"/>
                <a:gd name="T11" fmla="*/ 282 h 296"/>
                <a:gd name="T12" fmla="*/ 82 w 104"/>
                <a:gd name="T13" fmla="*/ 286 h 296"/>
                <a:gd name="T14" fmla="*/ 76 w 104"/>
                <a:gd name="T15" fmla="*/ 290 h 296"/>
                <a:gd name="T16" fmla="*/ 60 w 104"/>
                <a:gd name="T17" fmla="*/ 294 h 296"/>
                <a:gd name="T18" fmla="*/ 38 w 104"/>
                <a:gd name="T19" fmla="*/ 296 h 296"/>
                <a:gd name="T20" fmla="*/ 28 w 104"/>
                <a:gd name="T21" fmla="*/ 294 h 296"/>
                <a:gd name="T22" fmla="*/ 18 w 104"/>
                <a:gd name="T23" fmla="*/ 292 h 296"/>
                <a:gd name="T24" fmla="*/ 12 w 104"/>
                <a:gd name="T25" fmla="*/ 288 h 296"/>
                <a:gd name="T26" fmla="*/ 6 w 104"/>
                <a:gd name="T27" fmla="*/ 284 h 296"/>
                <a:gd name="T28" fmla="*/ 2 w 104"/>
                <a:gd name="T29" fmla="*/ 278 h 296"/>
                <a:gd name="T30" fmla="*/ 0 w 104"/>
                <a:gd name="T31" fmla="*/ 274 h 2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"/>
                <a:gd name="T49" fmla="*/ 0 h 296"/>
                <a:gd name="T50" fmla="*/ 104 w 104"/>
                <a:gd name="T51" fmla="*/ 296 h 2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" h="296">
                  <a:moveTo>
                    <a:pt x="0" y="274"/>
                  </a:moveTo>
                  <a:lnTo>
                    <a:pt x="0" y="2"/>
                  </a:lnTo>
                  <a:lnTo>
                    <a:pt x="104" y="0"/>
                  </a:lnTo>
                  <a:lnTo>
                    <a:pt x="104" y="270"/>
                  </a:lnTo>
                  <a:lnTo>
                    <a:pt x="96" y="278"/>
                  </a:lnTo>
                  <a:lnTo>
                    <a:pt x="88" y="282"/>
                  </a:lnTo>
                  <a:lnTo>
                    <a:pt x="82" y="286"/>
                  </a:lnTo>
                  <a:lnTo>
                    <a:pt x="76" y="290"/>
                  </a:lnTo>
                  <a:lnTo>
                    <a:pt x="60" y="294"/>
                  </a:lnTo>
                  <a:lnTo>
                    <a:pt x="38" y="296"/>
                  </a:lnTo>
                  <a:lnTo>
                    <a:pt x="28" y="294"/>
                  </a:lnTo>
                  <a:lnTo>
                    <a:pt x="18" y="292"/>
                  </a:lnTo>
                  <a:lnTo>
                    <a:pt x="12" y="288"/>
                  </a:lnTo>
                  <a:lnTo>
                    <a:pt x="6" y="284"/>
                  </a:lnTo>
                  <a:lnTo>
                    <a:pt x="2" y="278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CC7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12" name="Freeform 87"/>
            <p:cNvSpPr>
              <a:spLocks/>
            </p:cNvSpPr>
            <p:nvPr/>
          </p:nvSpPr>
          <p:spPr bwMode="auto">
            <a:xfrm>
              <a:off x="4464050" y="3457575"/>
              <a:ext cx="114300" cy="466725"/>
            </a:xfrm>
            <a:custGeom>
              <a:avLst/>
              <a:gdLst>
                <a:gd name="T0" fmla="*/ 0 w 72"/>
                <a:gd name="T1" fmla="*/ 284 h 294"/>
                <a:gd name="T2" fmla="*/ 0 w 72"/>
                <a:gd name="T3" fmla="*/ 2 h 294"/>
                <a:gd name="T4" fmla="*/ 72 w 72"/>
                <a:gd name="T5" fmla="*/ 0 h 294"/>
                <a:gd name="T6" fmla="*/ 72 w 72"/>
                <a:gd name="T7" fmla="*/ 280 h 294"/>
                <a:gd name="T8" fmla="*/ 66 w 72"/>
                <a:gd name="T9" fmla="*/ 284 h 294"/>
                <a:gd name="T10" fmla="*/ 60 w 72"/>
                <a:gd name="T11" fmla="*/ 288 h 294"/>
                <a:gd name="T12" fmla="*/ 50 w 72"/>
                <a:gd name="T13" fmla="*/ 292 h 294"/>
                <a:gd name="T14" fmla="*/ 40 w 72"/>
                <a:gd name="T15" fmla="*/ 294 h 294"/>
                <a:gd name="T16" fmla="*/ 24 w 72"/>
                <a:gd name="T17" fmla="*/ 294 h 294"/>
                <a:gd name="T18" fmla="*/ 12 w 72"/>
                <a:gd name="T19" fmla="*/ 292 h 294"/>
                <a:gd name="T20" fmla="*/ 6 w 72"/>
                <a:gd name="T21" fmla="*/ 290 h 294"/>
                <a:gd name="T22" fmla="*/ 2 w 72"/>
                <a:gd name="T23" fmla="*/ 286 h 294"/>
                <a:gd name="T24" fmla="*/ 0 w 72"/>
                <a:gd name="T25" fmla="*/ 284 h 2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294"/>
                <a:gd name="T41" fmla="*/ 72 w 72"/>
                <a:gd name="T42" fmla="*/ 294 h 2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294">
                  <a:moveTo>
                    <a:pt x="0" y="284"/>
                  </a:moveTo>
                  <a:lnTo>
                    <a:pt x="0" y="2"/>
                  </a:lnTo>
                  <a:lnTo>
                    <a:pt x="72" y="0"/>
                  </a:lnTo>
                  <a:lnTo>
                    <a:pt x="72" y="280"/>
                  </a:lnTo>
                  <a:lnTo>
                    <a:pt x="66" y="284"/>
                  </a:lnTo>
                  <a:lnTo>
                    <a:pt x="60" y="288"/>
                  </a:lnTo>
                  <a:lnTo>
                    <a:pt x="50" y="292"/>
                  </a:lnTo>
                  <a:lnTo>
                    <a:pt x="40" y="294"/>
                  </a:lnTo>
                  <a:lnTo>
                    <a:pt x="24" y="294"/>
                  </a:lnTo>
                  <a:lnTo>
                    <a:pt x="12" y="292"/>
                  </a:lnTo>
                  <a:lnTo>
                    <a:pt x="6" y="290"/>
                  </a:lnTo>
                  <a:lnTo>
                    <a:pt x="2" y="286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DE3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13" name="Freeform 88"/>
            <p:cNvSpPr>
              <a:spLocks/>
            </p:cNvSpPr>
            <p:nvPr/>
          </p:nvSpPr>
          <p:spPr bwMode="auto">
            <a:xfrm>
              <a:off x="4495800" y="3457575"/>
              <a:ext cx="60325" cy="466725"/>
            </a:xfrm>
            <a:custGeom>
              <a:avLst/>
              <a:gdLst>
                <a:gd name="T0" fmla="*/ 38 w 38"/>
                <a:gd name="T1" fmla="*/ 0 h 294"/>
                <a:gd name="T2" fmla="*/ 38 w 38"/>
                <a:gd name="T3" fmla="*/ 290 h 294"/>
                <a:gd name="T4" fmla="*/ 22 w 38"/>
                <a:gd name="T5" fmla="*/ 292 h 294"/>
                <a:gd name="T6" fmla="*/ 10 w 38"/>
                <a:gd name="T7" fmla="*/ 294 h 294"/>
                <a:gd name="T8" fmla="*/ 0 w 38"/>
                <a:gd name="T9" fmla="*/ 294 h 294"/>
                <a:gd name="T10" fmla="*/ 0 w 38"/>
                <a:gd name="T11" fmla="*/ 2 h 294"/>
                <a:gd name="T12" fmla="*/ 38 w 38"/>
                <a:gd name="T13" fmla="*/ 0 h 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294"/>
                <a:gd name="T23" fmla="*/ 38 w 38"/>
                <a:gd name="T24" fmla="*/ 294 h 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294">
                  <a:moveTo>
                    <a:pt x="38" y="0"/>
                  </a:moveTo>
                  <a:lnTo>
                    <a:pt x="38" y="290"/>
                  </a:lnTo>
                  <a:lnTo>
                    <a:pt x="22" y="292"/>
                  </a:lnTo>
                  <a:lnTo>
                    <a:pt x="10" y="294"/>
                  </a:lnTo>
                  <a:lnTo>
                    <a:pt x="0" y="294"/>
                  </a:lnTo>
                  <a:lnTo>
                    <a:pt x="0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14" name="Freeform 89"/>
            <p:cNvSpPr>
              <a:spLocks/>
            </p:cNvSpPr>
            <p:nvPr/>
          </p:nvSpPr>
          <p:spPr bwMode="auto">
            <a:xfrm>
              <a:off x="4229100" y="3317875"/>
              <a:ext cx="517525" cy="269875"/>
            </a:xfrm>
            <a:custGeom>
              <a:avLst/>
              <a:gdLst>
                <a:gd name="T0" fmla="*/ 162 w 326"/>
                <a:gd name="T1" fmla="*/ 170 h 170"/>
                <a:gd name="T2" fmla="*/ 196 w 326"/>
                <a:gd name="T3" fmla="*/ 168 h 170"/>
                <a:gd name="T4" fmla="*/ 226 w 326"/>
                <a:gd name="T5" fmla="*/ 164 h 170"/>
                <a:gd name="T6" fmla="*/ 254 w 326"/>
                <a:gd name="T7" fmla="*/ 156 h 170"/>
                <a:gd name="T8" fmla="*/ 278 w 326"/>
                <a:gd name="T9" fmla="*/ 146 h 170"/>
                <a:gd name="T10" fmla="*/ 298 w 326"/>
                <a:gd name="T11" fmla="*/ 134 h 170"/>
                <a:gd name="T12" fmla="*/ 306 w 326"/>
                <a:gd name="T13" fmla="*/ 126 h 170"/>
                <a:gd name="T14" fmla="*/ 314 w 326"/>
                <a:gd name="T15" fmla="*/ 118 h 170"/>
                <a:gd name="T16" fmla="*/ 318 w 326"/>
                <a:gd name="T17" fmla="*/ 110 h 170"/>
                <a:gd name="T18" fmla="*/ 322 w 326"/>
                <a:gd name="T19" fmla="*/ 102 h 170"/>
                <a:gd name="T20" fmla="*/ 326 w 326"/>
                <a:gd name="T21" fmla="*/ 94 h 170"/>
                <a:gd name="T22" fmla="*/ 326 w 326"/>
                <a:gd name="T23" fmla="*/ 86 h 170"/>
                <a:gd name="T24" fmla="*/ 326 w 326"/>
                <a:gd name="T25" fmla="*/ 76 h 170"/>
                <a:gd name="T26" fmla="*/ 322 w 326"/>
                <a:gd name="T27" fmla="*/ 68 h 170"/>
                <a:gd name="T28" fmla="*/ 318 w 326"/>
                <a:gd name="T29" fmla="*/ 60 h 170"/>
                <a:gd name="T30" fmla="*/ 314 w 326"/>
                <a:gd name="T31" fmla="*/ 52 h 170"/>
                <a:gd name="T32" fmla="*/ 306 w 326"/>
                <a:gd name="T33" fmla="*/ 44 h 170"/>
                <a:gd name="T34" fmla="*/ 298 w 326"/>
                <a:gd name="T35" fmla="*/ 38 h 170"/>
                <a:gd name="T36" fmla="*/ 278 w 326"/>
                <a:gd name="T37" fmla="*/ 26 h 170"/>
                <a:gd name="T38" fmla="*/ 254 w 326"/>
                <a:gd name="T39" fmla="*/ 14 h 170"/>
                <a:gd name="T40" fmla="*/ 226 w 326"/>
                <a:gd name="T41" fmla="*/ 6 h 170"/>
                <a:gd name="T42" fmla="*/ 196 w 326"/>
                <a:gd name="T43" fmla="*/ 2 h 170"/>
                <a:gd name="T44" fmla="*/ 162 w 326"/>
                <a:gd name="T45" fmla="*/ 0 h 170"/>
                <a:gd name="T46" fmla="*/ 130 w 326"/>
                <a:gd name="T47" fmla="*/ 2 h 170"/>
                <a:gd name="T48" fmla="*/ 100 w 326"/>
                <a:gd name="T49" fmla="*/ 6 h 170"/>
                <a:gd name="T50" fmla="*/ 72 w 326"/>
                <a:gd name="T51" fmla="*/ 14 h 170"/>
                <a:gd name="T52" fmla="*/ 48 w 326"/>
                <a:gd name="T53" fmla="*/ 26 h 170"/>
                <a:gd name="T54" fmla="*/ 28 w 326"/>
                <a:gd name="T55" fmla="*/ 38 h 170"/>
                <a:gd name="T56" fmla="*/ 20 w 326"/>
                <a:gd name="T57" fmla="*/ 44 h 170"/>
                <a:gd name="T58" fmla="*/ 12 w 326"/>
                <a:gd name="T59" fmla="*/ 52 h 170"/>
                <a:gd name="T60" fmla="*/ 6 w 326"/>
                <a:gd name="T61" fmla="*/ 60 h 170"/>
                <a:gd name="T62" fmla="*/ 2 w 326"/>
                <a:gd name="T63" fmla="*/ 68 h 170"/>
                <a:gd name="T64" fmla="*/ 0 w 326"/>
                <a:gd name="T65" fmla="*/ 76 h 170"/>
                <a:gd name="T66" fmla="*/ 0 w 326"/>
                <a:gd name="T67" fmla="*/ 86 h 170"/>
                <a:gd name="T68" fmla="*/ 0 w 326"/>
                <a:gd name="T69" fmla="*/ 94 h 170"/>
                <a:gd name="T70" fmla="*/ 2 w 326"/>
                <a:gd name="T71" fmla="*/ 102 h 170"/>
                <a:gd name="T72" fmla="*/ 6 w 326"/>
                <a:gd name="T73" fmla="*/ 110 h 170"/>
                <a:gd name="T74" fmla="*/ 12 w 326"/>
                <a:gd name="T75" fmla="*/ 118 h 170"/>
                <a:gd name="T76" fmla="*/ 20 w 326"/>
                <a:gd name="T77" fmla="*/ 126 h 170"/>
                <a:gd name="T78" fmla="*/ 28 w 326"/>
                <a:gd name="T79" fmla="*/ 134 h 170"/>
                <a:gd name="T80" fmla="*/ 48 w 326"/>
                <a:gd name="T81" fmla="*/ 146 h 170"/>
                <a:gd name="T82" fmla="*/ 72 w 326"/>
                <a:gd name="T83" fmla="*/ 156 h 170"/>
                <a:gd name="T84" fmla="*/ 100 w 326"/>
                <a:gd name="T85" fmla="*/ 164 h 170"/>
                <a:gd name="T86" fmla="*/ 130 w 326"/>
                <a:gd name="T87" fmla="*/ 168 h 170"/>
                <a:gd name="T88" fmla="*/ 162 w 326"/>
                <a:gd name="T89" fmla="*/ 170 h 1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6"/>
                <a:gd name="T136" fmla="*/ 0 h 170"/>
                <a:gd name="T137" fmla="*/ 326 w 326"/>
                <a:gd name="T138" fmla="*/ 170 h 1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6" h="170">
                  <a:moveTo>
                    <a:pt x="162" y="170"/>
                  </a:moveTo>
                  <a:lnTo>
                    <a:pt x="196" y="168"/>
                  </a:lnTo>
                  <a:lnTo>
                    <a:pt x="226" y="164"/>
                  </a:lnTo>
                  <a:lnTo>
                    <a:pt x="254" y="156"/>
                  </a:lnTo>
                  <a:lnTo>
                    <a:pt x="278" y="146"/>
                  </a:lnTo>
                  <a:lnTo>
                    <a:pt x="298" y="134"/>
                  </a:lnTo>
                  <a:lnTo>
                    <a:pt x="306" y="126"/>
                  </a:lnTo>
                  <a:lnTo>
                    <a:pt x="314" y="118"/>
                  </a:lnTo>
                  <a:lnTo>
                    <a:pt x="318" y="110"/>
                  </a:lnTo>
                  <a:lnTo>
                    <a:pt x="322" y="102"/>
                  </a:lnTo>
                  <a:lnTo>
                    <a:pt x="326" y="94"/>
                  </a:lnTo>
                  <a:lnTo>
                    <a:pt x="326" y="86"/>
                  </a:lnTo>
                  <a:lnTo>
                    <a:pt x="326" y="76"/>
                  </a:lnTo>
                  <a:lnTo>
                    <a:pt x="322" y="68"/>
                  </a:lnTo>
                  <a:lnTo>
                    <a:pt x="318" y="60"/>
                  </a:lnTo>
                  <a:lnTo>
                    <a:pt x="314" y="52"/>
                  </a:lnTo>
                  <a:lnTo>
                    <a:pt x="306" y="44"/>
                  </a:lnTo>
                  <a:lnTo>
                    <a:pt x="298" y="38"/>
                  </a:lnTo>
                  <a:lnTo>
                    <a:pt x="278" y="26"/>
                  </a:lnTo>
                  <a:lnTo>
                    <a:pt x="254" y="14"/>
                  </a:lnTo>
                  <a:lnTo>
                    <a:pt x="226" y="6"/>
                  </a:lnTo>
                  <a:lnTo>
                    <a:pt x="196" y="2"/>
                  </a:lnTo>
                  <a:lnTo>
                    <a:pt x="162" y="0"/>
                  </a:lnTo>
                  <a:lnTo>
                    <a:pt x="130" y="2"/>
                  </a:lnTo>
                  <a:lnTo>
                    <a:pt x="100" y="6"/>
                  </a:lnTo>
                  <a:lnTo>
                    <a:pt x="72" y="14"/>
                  </a:lnTo>
                  <a:lnTo>
                    <a:pt x="48" y="26"/>
                  </a:lnTo>
                  <a:lnTo>
                    <a:pt x="28" y="38"/>
                  </a:lnTo>
                  <a:lnTo>
                    <a:pt x="20" y="44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2" y="102"/>
                  </a:lnTo>
                  <a:lnTo>
                    <a:pt x="6" y="110"/>
                  </a:lnTo>
                  <a:lnTo>
                    <a:pt x="12" y="118"/>
                  </a:lnTo>
                  <a:lnTo>
                    <a:pt x="20" y="126"/>
                  </a:lnTo>
                  <a:lnTo>
                    <a:pt x="28" y="134"/>
                  </a:lnTo>
                  <a:lnTo>
                    <a:pt x="48" y="146"/>
                  </a:lnTo>
                  <a:lnTo>
                    <a:pt x="72" y="156"/>
                  </a:lnTo>
                  <a:lnTo>
                    <a:pt x="100" y="164"/>
                  </a:lnTo>
                  <a:lnTo>
                    <a:pt x="130" y="168"/>
                  </a:lnTo>
                  <a:lnTo>
                    <a:pt x="162" y="170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15" name="Freeform 90"/>
            <p:cNvSpPr>
              <a:spLocks/>
            </p:cNvSpPr>
            <p:nvPr/>
          </p:nvSpPr>
          <p:spPr bwMode="auto">
            <a:xfrm>
              <a:off x="4641850" y="3752850"/>
              <a:ext cx="327025" cy="301625"/>
            </a:xfrm>
            <a:custGeom>
              <a:avLst/>
              <a:gdLst>
                <a:gd name="T0" fmla="*/ 90 w 206"/>
                <a:gd name="T1" fmla="*/ 190 h 190"/>
                <a:gd name="T2" fmla="*/ 76 w 206"/>
                <a:gd name="T3" fmla="*/ 188 h 190"/>
                <a:gd name="T4" fmla="*/ 64 w 206"/>
                <a:gd name="T5" fmla="*/ 186 h 190"/>
                <a:gd name="T6" fmla="*/ 52 w 206"/>
                <a:gd name="T7" fmla="*/ 182 h 190"/>
                <a:gd name="T8" fmla="*/ 42 w 206"/>
                <a:gd name="T9" fmla="*/ 178 h 190"/>
                <a:gd name="T10" fmla="*/ 26 w 206"/>
                <a:gd name="T11" fmla="*/ 168 h 190"/>
                <a:gd name="T12" fmla="*/ 14 w 206"/>
                <a:gd name="T13" fmla="*/ 158 h 190"/>
                <a:gd name="T14" fmla="*/ 8 w 206"/>
                <a:gd name="T15" fmla="*/ 146 h 190"/>
                <a:gd name="T16" fmla="*/ 2 w 206"/>
                <a:gd name="T17" fmla="*/ 138 h 190"/>
                <a:gd name="T18" fmla="*/ 0 w 206"/>
                <a:gd name="T19" fmla="*/ 128 h 190"/>
                <a:gd name="T20" fmla="*/ 0 w 206"/>
                <a:gd name="T21" fmla="*/ 0 h 190"/>
                <a:gd name="T22" fmla="*/ 206 w 206"/>
                <a:gd name="T23" fmla="*/ 2 h 190"/>
                <a:gd name="T24" fmla="*/ 206 w 206"/>
                <a:gd name="T25" fmla="*/ 126 h 190"/>
                <a:gd name="T26" fmla="*/ 200 w 206"/>
                <a:gd name="T27" fmla="*/ 138 h 190"/>
                <a:gd name="T28" fmla="*/ 194 w 206"/>
                <a:gd name="T29" fmla="*/ 150 h 190"/>
                <a:gd name="T30" fmla="*/ 188 w 206"/>
                <a:gd name="T31" fmla="*/ 160 h 190"/>
                <a:gd name="T32" fmla="*/ 176 w 206"/>
                <a:gd name="T33" fmla="*/ 170 h 190"/>
                <a:gd name="T34" fmla="*/ 162 w 206"/>
                <a:gd name="T35" fmla="*/ 176 h 190"/>
                <a:gd name="T36" fmla="*/ 146 w 206"/>
                <a:gd name="T37" fmla="*/ 182 h 190"/>
                <a:gd name="T38" fmla="*/ 130 w 206"/>
                <a:gd name="T39" fmla="*/ 186 h 190"/>
                <a:gd name="T40" fmla="*/ 102 w 206"/>
                <a:gd name="T41" fmla="*/ 188 h 190"/>
                <a:gd name="T42" fmla="*/ 90 w 206"/>
                <a:gd name="T43" fmla="*/ 190 h 1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6"/>
                <a:gd name="T67" fmla="*/ 0 h 190"/>
                <a:gd name="T68" fmla="*/ 206 w 206"/>
                <a:gd name="T69" fmla="*/ 190 h 1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6" h="190">
                  <a:moveTo>
                    <a:pt x="90" y="190"/>
                  </a:moveTo>
                  <a:lnTo>
                    <a:pt x="76" y="188"/>
                  </a:lnTo>
                  <a:lnTo>
                    <a:pt x="64" y="186"/>
                  </a:lnTo>
                  <a:lnTo>
                    <a:pt x="52" y="182"/>
                  </a:lnTo>
                  <a:lnTo>
                    <a:pt x="42" y="178"/>
                  </a:lnTo>
                  <a:lnTo>
                    <a:pt x="26" y="168"/>
                  </a:lnTo>
                  <a:lnTo>
                    <a:pt x="14" y="158"/>
                  </a:lnTo>
                  <a:lnTo>
                    <a:pt x="8" y="146"/>
                  </a:lnTo>
                  <a:lnTo>
                    <a:pt x="2" y="138"/>
                  </a:lnTo>
                  <a:lnTo>
                    <a:pt x="0" y="128"/>
                  </a:lnTo>
                  <a:lnTo>
                    <a:pt x="0" y="0"/>
                  </a:lnTo>
                  <a:lnTo>
                    <a:pt x="206" y="2"/>
                  </a:lnTo>
                  <a:lnTo>
                    <a:pt x="206" y="126"/>
                  </a:lnTo>
                  <a:lnTo>
                    <a:pt x="200" y="138"/>
                  </a:lnTo>
                  <a:lnTo>
                    <a:pt x="194" y="150"/>
                  </a:lnTo>
                  <a:lnTo>
                    <a:pt x="188" y="160"/>
                  </a:lnTo>
                  <a:lnTo>
                    <a:pt x="176" y="170"/>
                  </a:lnTo>
                  <a:lnTo>
                    <a:pt x="162" y="176"/>
                  </a:lnTo>
                  <a:lnTo>
                    <a:pt x="146" y="182"/>
                  </a:lnTo>
                  <a:lnTo>
                    <a:pt x="130" y="186"/>
                  </a:lnTo>
                  <a:lnTo>
                    <a:pt x="102" y="188"/>
                  </a:lnTo>
                  <a:lnTo>
                    <a:pt x="90" y="19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16" name="Freeform 91"/>
            <p:cNvSpPr>
              <a:spLocks/>
            </p:cNvSpPr>
            <p:nvPr/>
          </p:nvSpPr>
          <p:spPr bwMode="auto">
            <a:xfrm>
              <a:off x="4660900" y="3752850"/>
              <a:ext cx="295275" cy="298450"/>
            </a:xfrm>
            <a:custGeom>
              <a:avLst/>
              <a:gdLst>
                <a:gd name="T0" fmla="*/ 0 w 186"/>
                <a:gd name="T1" fmla="*/ 136 h 188"/>
                <a:gd name="T2" fmla="*/ 0 w 186"/>
                <a:gd name="T3" fmla="*/ 0 h 188"/>
                <a:gd name="T4" fmla="*/ 186 w 186"/>
                <a:gd name="T5" fmla="*/ 2 h 188"/>
                <a:gd name="T6" fmla="*/ 186 w 186"/>
                <a:gd name="T7" fmla="*/ 132 h 188"/>
                <a:gd name="T8" fmla="*/ 174 w 186"/>
                <a:gd name="T9" fmla="*/ 154 h 188"/>
                <a:gd name="T10" fmla="*/ 168 w 186"/>
                <a:gd name="T11" fmla="*/ 164 h 188"/>
                <a:gd name="T12" fmla="*/ 158 w 186"/>
                <a:gd name="T13" fmla="*/ 172 h 188"/>
                <a:gd name="T14" fmla="*/ 146 w 186"/>
                <a:gd name="T15" fmla="*/ 178 h 188"/>
                <a:gd name="T16" fmla="*/ 132 w 186"/>
                <a:gd name="T17" fmla="*/ 182 h 188"/>
                <a:gd name="T18" fmla="*/ 116 w 186"/>
                <a:gd name="T19" fmla="*/ 186 h 188"/>
                <a:gd name="T20" fmla="*/ 92 w 186"/>
                <a:gd name="T21" fmla="*/ 188 h 188"/>
                <a:gd name="T22" fmla="*/ 80 w 186"/>
                <a:gd name="T23" fmla="*/ 188 h 188"/>
                <a:gd name="T24" fmla="*/ 56 w 186"/>
                <a:gd name="T25" fmla="*/ 186 h 188"/>
                <a:gd name="T26" fmla="*/ 38 w 186"/>
                <a:gd name="T27" fmla="*/ 180 h 188"/>
                <a:gd name="T28" fmla="*/ 24 w 186"/>
                <a:gd name="T29" fmla="*/ 170 h 188"/>
                <a:gd name="T30" fmla="*/ 14 w 186"/>
                <a:gd name="T31" fmla="*/ 160 h 188"/>
                <a:gd name="T32" fmla="*/ 6 w 186"/>
                <a:gd name="T33" fmla="*/ 152 h 188"/>
                <a:gd name="T34" fmla="*/ 2 w 186"/>
                <a:gd name="T35" fmla="*/ 144 h 188"/>
                <a:gd name="T36" fmla="*/ 0 w 186"/>
                <a:gd name="T37" fmla="*/ 136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188"/>
                <a:gd name="T59" fmla="*/ 186 w 18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188">
                  <a:moveTo>
                    <a:pt x="0" y="136"/>
                  </a:moveTo>
                  <a:lnTo>
                    <a:pt x="0" y="0"/>
                  </a:lnTo>
                  <a:lnTo>
                    <a:pt x="186" y="2"/>
                  </a:lnTo>
                  <a:lnTo>
                    <a:pt x="186" y="132"/>
                  </a:lnTo>
                  <a:lnTo>
                    <a:pt x="174" y="154"/>
                  </a:lnTo>
                  <a:lnTo>
                    <a:pt x="168" y="164"/>
                  </a:lnTo>
                  <a:lnTo>
                    <a:pt x="158" y="172"/>
                  </a:lnTo>
                  <a:lnTo>
                    <a:pt x="146" y="178"/>
                  </a:lnTo>
                  <a:lnTo>
                    <a:pt x="132" y="182"/>
                  </a:lnTo>
                  <a:lnTo>
                    <a:pt x="116" y="186"/>
                  </a:lnTo>
                  <a:lnTo>
                    <a:pt x="92" y="188"/>
                  </a:lnTo>
                  <a:lnTo>
                    <a:pt x="80" y="188"/>
                  </a:lnTo>
                  <a:lnTo>
                    <a:pt x="56" y="186"/>
                  </a:lnTo>
                  <a:lnTo>
                    <a:pt x="38" y="180"/>
                  </a:lnTo>
                  <a:lnTo>
                    <a:pt x="24" y="170"/>
                  </a:lnTo>
                  <a:lnTo>
                    <a:pt x="14" y="160"/>
                  </a:lnTo>
                  <a:lnTo>
                    <a:pt x="6" y="152"/>
                  </a:lnTo>
                  <a:lnTo>
                    <a:pt x="2" y="144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1E8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17" name="Freeform 92"/>
            <p:cNvSpPr>
              <a:spLocks/>
            </p:cNvSpPr>
            <p:nvPr/>
          </p:nvSpPr>
          <p:spPr bwMode="auto">
            <a:xfrm>
              <a:off x="4679950" y="3752850"/>
              <a:ext cx="263525" cy="298450"/>
            </a:xfrm>
            <a:custGeom>
              <a:avLst/>
              <a:gdLst>
                <a:gd name="T0" fmla="*/ 0 w 166"/>
                <a:gd name="T1" fmla="*/ 142 h 188"/>
                <a:gd name="T2" fmla="*/ 0 w 166"/>
                <a:gd name="T3" fmla="*/ 0 h 188"/>
                <a:gd name="T4" fmla="*/ 166 w 166"/>
                <a:gd name="T5" fmla="*/ 2 h 188"/>
                <a:gd name="T6" fmla="*/ 166 w 166"/>
                <a:gd name="T7" fmla="*/ 138 h 188"/>
                <a:gd name="T8" fmla="*/ 156 w 166"/>
                <a:gd name="T9" fmla="*/ 158 h 188"/>
                <a:gd name="T10" fmla="*/ 150 w 166"/>
                <a:gd name="T11" fmla="*/ 166 h 188"/>
                <a:gd name="T12" fmla="*/ 140 w 166"/>
                <a:gd name="T13" fmla="*/ 174 h 188"/>
                <a:gd name="T14" fmla="*/ 130 w 166"/>
                <a:gd name="T15" fmla="*/ 178 h 188"/>
                <a:gd name="T16" fmla="*/ 116 w 166"/>
                <a:gd name="T17" fmla="*/ 182 h 188"/>
                <a:gd name="T18" fmla="*/ 104 w 166"/>
                <a:gd name="T19" fmla="*/ 186 h 188"/>
                <a:gd name="T20" fmla="*/ 80 w 166"/>
                <a:gd name="T21" fmla="*/ 188 h 188"/>
                <a:gd name="T22" fmla="*/ 70 w 166"/>
                <a:gd name="T23" fmla="*/ 188 h 188"/>
                <a:gd name="T24" fmla="*/ 50 w 166"/>
                <a:gd name="T25" fmla="*/ 186 h 188"/>
                <a:gd name="T26" fmla="*/ 34 w 166"/>
                <a:gd name="T27" fmla="*/ 180 h 188"/>
                <a:gd name="T28" fmla="*/ 20 w 166"/>
                <a:gd name="T29" fmla="*/ 172 h 188"/>
                <a:gd name="T30" fmla="*/ 12 w 166"/>
                <a:gd name="T31" fmla="*/ 164 h 188"/>
                <a:gd name="T32" fmla="*/ 6 w 166"/>
                <a:gd name="T33" fmla="*/ 156 h 188"/>
                <a:gd name="T34" fmla="*/ 2 w 166"/>
                <a:gd name="T35" fmla="*/ 148 h 188"/>
                <a:gd name="T36" fmla="*/ 0 w 166"/>
                <a:gd name="T37" fmla="*/ 142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6"/>
                <a:gd name="T58" fmla="*/ 0 h 188"/>
                <a:gd name="T59" fmla="*/ 166 w 16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6" h="188">
                  <a:moveTo>
                    <a:pt x="0" y="142"/>
                  </a:moveTo>
                  <a:lnTo>
                    <a:pt x="0" y="0"/>
                  </a:lnTo>
                  <a:lnTo>
                    <a:pt x="166" y="2"/>
                  </a:lnTo>
                  <a:lnTo>
                    <a:pt x="166" y="138"/>
                  </a:lnTo>
                  <a:lnTo>
                    <a:pt x="156" y="158"/>
                  </a:lnTo>
                  <a:lnTo>
                    <a:pt x="150" y="166"/>
                  </a:lnTo>
                  <a:lnTo>
                    <a:pt x="140" y="174"/>
                  </a:lnTo>
                  <a:lnTo>
                    <a:pt x="130" y="178"/>
                  </a:lnTo>
                  <a:lnTo>
                    <a:pt x="116" y="182"/>
                  </a:lnTo>
                  <a:lnTo>
                    <a:pt x="104" y="186"/>
                  </a:lnTo>
                  <a:lnTo>
                    <a:pt x="80" y="188"/>
                  </a:lnTo>
                  <a:lnTo>
                    <a:pt x="70" y="188"/>
                  </a:lnTo>
                  <a:lnTo>
                    <a:pt x="50" y="186"/>
                  </a:lnTo>
                  <a:lnTo>
                    <a:pt x="34" y="180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6" y="156"/>
                  </a:lnTo>
                  <a:lnTo>
                    <a:pt x="2" y="14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038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18" name="Freeform 93"/>
            <p:cNvSpPr>
              <a:spLocks/>
            </p:cNvSpPr>
            <p:nvPr/>
          </p:nvSpPr>
          <p:spPr bwMode="auto">
            <a:xfrm>
              <a:off x="4699000" y="3752850"/>
              <a:ext cx="228600" cy="298450"/>
            </a:xfrm>
            <a:custGeom>
              <a:avLst/>
              <a:gdLst>
                <a:gd name="T0" fmla="*/ 0 w 144"/>
                <a:gd name="T1" fmla="*/ 148 h 188"/>
                <a:gd name="T2" fmla="*/ 0 w 144"/>
                <a:gd name="T3" fmla="*/ 0 h 188"/>
                <a:gd name="T4" fmla="*/ 144 w 144"/>
                <a:gd name="T5" fmla="*/ 2 h 188"/>
                <a:gd name="T6" fmla="*/ 144 w 144"/>
                <a:gd name="T7" fmla="*/ 146 h 188"/>
                <a:gd name="T8" fmla="*/ 136 w 144"/>
                <a:gd name="T9" fmla="*/ 162 h 188"/>
                <a:gd name="T10" fmla="*/ 130 w 144"/>
                <a:gd name="T11" fmla="*/ 168 h 188"/>
                <a:gd name="T12" fmla="*/ 122 w 144"/>
                <a:gd name="T13" fmla="*/ 174 h 188"/>
                <a:gd name="T14" fmla="*/ 112 w 144"/>
                <a:gd name="T15" fmla="*/ 180 h 188"/>
                <a:gd name="T16" fmla="*/ 102 w 144"/>
                <a:gd name="T17" fmla="*/ 184 h 188"/>
                <a:gd name="T18" fmla="*/ 90 w 144"/>
                <a:gd name="T19" fmla="*/ 186 h 188"/>
                <a:gd name="T20" fmla="*/ 70 w 144"/>
                <a:gd name="T21" fmla="*/ 188 h 188"/>
                <a:gd name="T22" fmla="*/ 62 w 144"/>
                <a:gd name="T23" fmla="*/ 188 h 188"/>
                <a:gd name="T24" fmla="*/ 42 w 144"/>
                <a:gd name="T25" fmla="*/ 186 h 188"/>
                <a:gd name="T26" fmla="*/ 28 w 144"/>
                <a:gd name="T27" fmla="*/ 180 h 188"/>
                <a:gd name="T28" fmla="*/ 18 w 144"/>
                <a:gd name="T29" fmla="*/ 174 h 188"/>
                <a:gd name="T30" fmla="*/ 10 w 144"/>
                <a:gd name="T31" fmla="*/ 168 h 188"/>
                <a:gd name="T32" fmla="*/ 4 w 144"/>
                <a:gd name="T33" fmla="*/ 160 h 188"/>
                <a:gd name="T34" fmla="*/ 2 w 144"/>
                <a:gd name="T35" fmla="*/ 154 h 188"/>
                <a:gd name="T36" fmla="*/ 0 w 144"/>
                <a:gd name="T37" fmla="*/ 148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"/>
                <a:gd name="T58" fmla="*/ 0 h 188"/>
                <a:gd name="T59" fmla="*/ 144 w 144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" h="188">
                  <a:moveTo>
                    <a:pt x="0" y="148"/>
                  </a:moveTo>
                  <a:lnTo>
                    <a:pt x="0" y="0"/>
                  </a:lnTo>
                  <a:lnTo>
                    <a:pt x="144" y="2"/>
                  </a:lnTo>
                  <a:lnTo>
                    <a:pt x="144" y="146"/>
                  </a:lnTo>
                  <a:lnTo>
                    <a:pt x="136" y="162"/>
                  </a:lnTo>
                  <a:lnTo>
                    <a:pt x="130" y="168"/>
                  </a:lnTo>
                  <a:lnTo>
                    <a:pt x="122" y="174"/>
                  </a:lnTo>
                  <a:lnTo>
                    <a:pt x="112" y="180"/>
                  </a:lnTo>
                  <a:lnTo>
                    <a:pt x="102" y="184"/>
                  </a:lnTo>
                  <a:lnTo>
                    <a:pt x="90" y="186"/>
                  </a:lnTo>
                  <a:lnTo>
                    <a:pt x="70" y="188"/>
                  </a:lnTo>
                  <a:lnTo>
                    <a:pt x="62" y="188"/>
                  </a:lnTo>
                  <a:lnTo>
                    <a:pt x="42" y="186"/>
                  </a:lnTo>
                  <a:lnTo>
                    <a:pt x="28" y="180"/>
                  </a:lnTo>
                  <a:lnTo>
                    <a:pt x="18" y="174"/>
                  </a:lnTo>
                  <a:lnTo>
                    <a:pt x="10" y="168"/>
                  </a:lnTo>
                  <a:lnTo>
                    <a:pt x="4" y="160"/>
                  </a:lnTo>
                  <a:lnTo>
                    <a:pt x="2" y="154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E552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19" name="Freeform 94"/>
            <p:cNvSpPr>
              <a:spLocks/>
            </p:cNvSpPr>
            <p:nvPr/>
          </p:nvSpPr>
          <p:spPr bwMode="auto">
            <a:xfrm>
              <a:off x="4714875" y="3756025"/>
              <a:ext cx="200025" cy="295275"/>
            </a:xfrm>
            <a:custGeom>
              <a:avLst/>
              <a:gdLst>
                <a:gd name="T0" fmla="*/ 0 w 126"/>
                <a:gd name="T1" fmla="*/ 152 h 186"/>
                <a:gd name="T2" fmla="*/ 0 w 126"/>
                <a:gd name="T3" fmla="*/ 0 h 186"/>
                <a:gd name="T4" fmla="*/ 126 w 126"/>
                <a:gd name="T5" fmla="*/ 0 h 186"/>
                <a:gd name="T6" fmla="*/ 126 w 126"/>
                <a:gd name="T7" fmla="*/ 150 h 186"/>
                <a:gd name="T8" fmla="*/ 118 w 126"/>
                <a:gd name="T9" fmla="*/ 164 h 186"/>
                <a:gd name="T10" fmla="*/ 114 w 126"/>
                <a:gd name="T11" fmla="*/ 170 h 186"/>
                <a:gd name="T12" fmla="*/ 106 w 126"/>
                <a:gd name="T13" fmla="*/ 174 h 186"/>
                <a:gd name="T14" fmla="*/ 98 w 126"/>
                <a:gd name="T15" fmla="*/ 178 h 186"/>
                <a:gd name="T16" fmla="*/ 78 w 126"/>
                <a:gd name="T17" fmla="*/ 184 h 186"/>
                <a:gd name="T18" fmla="*/ 62 w 126"/>
                <a:gd name="T19" fmla="*/ 186 h 186"/>
                <a:gd name="T20" fmla="*/ 54 w 126"/>
                <a:gd name="T21" fmla="*/ 186 h 186"/>
                <a:gd name="T22" fmla="*/ 38 w 126"/>
                <a:gd name="T23" fmla="*/ 184 h 186"/>
                <a:gd name="T24" fmla="*/ 26 w 126"/>
                <a:gd name="T25" fmla="*/ 180 h 186"/>
                <a:gd name="T26" fmla="*/ 16 w 126"/>
                <a:gd name="T27" fmla="*/ 174 h 186"/>
                <a:gd name="T28" fmla="*/ 10 w 126"/>
                <a:gd name="T29" fmla="*/ 168 h 186"/>
                <a:gd name="T30" fmla="*/ 6 w 126"/>
                <a:gd name="T31" fmla="*/ 162 h 186"/>
                <a:gd name="T32" fmla="*/ 2 w 126"/>
                <a:gd name="T33" fmla="*/ 158 h 186"/>
                <a:gd name="T34" fmla="*/ 0 w 126"/>
                <a:gd name="T35" fmla="*/ 152 h 1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6"/>
                <a:gd name="T55" fmla="*/ 0 h 186"/>
                <a:gd name="T56" fmla="*/ 126 w 126"/>
                <a:gd name="T57" fmla="*/ 186 h 18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6" h="186">
                  <a:moveTo>
                    <a:pt x="0" y="152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126" y="150"/>
                  </a:lnTo>
                  <a:lnTo>
                    <a:pt x="118" y="164"/>
                  </a:lnTo>
                  <a:lnTo>
                    <a:pt x="114" y="170"/>
                  </a:lnTo>
                  <a:lnTo>
                    <a:pt x="106" y="174"/>
                  </a:lnTo>
                  <a:lnTo>
                    <a:pt x="98" y="178"/>
                  </a:lnTo>
                  <a:lnTo>
                    <a:pt x="78" y="184"/>
                  </a:lnTo>
                  <a:lnTo>
                    <a:pt x="62" y="186"/>
                  </a:lnTo>
                  <a:lnTo>
                    <a:pt x="54" y="186"/>
                  </a:lnTo>
                  <a:lnTo>
                    <a:pt x="38" y="184"/>
                  </a:lnTo>
                  <a:lnTo>
                    <a:pt x="26" y="180"/>
                  </a:lnTo>
                  <a:lnTo>
                    <a:pt x="16" y="174"/>
                  </a:lnTo>
                  <a:lnTo>
                    <a:pt x="10" y="168"/>
                  </a:lnTo>
                  <a:lnTo>
                    <a:pt x="6" y="162"/>
                  </a:lnTo>
                  <a:lnTo>
                    <a:pt x="2" y="158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E96DA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20" name="Freeform 95"/>
            <p:cNvSpPr>
              <a:spLocks/>
            </p:cNvSpPr>
            <p:nvPr/>
          </p:nvSpPr>
          <p:spPr bwMode="auto">
            <a:xfrm>
              <a:off x="4733925" y="3756025"/>
              <a:ext cx="168275" cy="295275"/>
            </a:xfrm>
            <a:custGeom>
              <a:avLst/>
              <a:gdLst>
                <a:gd name="T0" fmla="*/ 0 w 106"/>
                <a:gd name="T1" fmla="*/ 158 h 186"/>
                <a:gd name="T2" fmla="*/ 0 w 106"/>
                <a:gd name="T3" fmla="*/ 0 h 186"/>
                <a:gd name="T4" fmla="*/ 106 w 106"/>
                <a:gd name="T5" fmla="*/ 0 h 186"/>
                <a:gd name="T6" fmla="*/ 106 w 106"/>
                <a:gd name="T7" fmla="*/ 156 h 186"/>
                <a:gd name="T8" fmla="*/ 100 w 106"/>
                <a:gd name="T9" fmla="*/ 166 h 186"/>
                <a:gd name="T10" fmla="*/ 94 w 106"/>
                <a:gd name="T11" fmla="*/ 172 h 186"/>
                <a:gd name="T12" fmla="*/ 88 w 106"/>
                <a:gd name="T13" fmla="*/ 176 h 186"/>
                <a:gd name="T14" fmla="*/ 82 w 106"/>
                <a:gd name="T15" fmla="*/ 180 h 186"/>
                <a:gd name="T16" fmla="*/ 66 w 106"/>
                <a:gd name="T17" fmla="*/ 184 h 186"/>
                <a:gd name="T18" fmla="*/ 44 w 106"/>
                <a:gd name="T19" fmla="*/ 186 h 186"/>
                <a:gd name="T20" fmla="*/ 32 w 106"/>
                <a:gd name="T21" fmla="*/ 184 h 186"/>
                <a:gd name="T22" fmla="*/ 22 w 106"/>
                <a:gd name="T23" fmla="*/ 180 h 186"/>
                <a:gd name="T24" fmla="*/ 14 w 106"/>
                <a:gd name="T25" fmla="*/ 176 h 186"/>
                <a:gd name="T26" fmla="*/ 8 w 106"/>
                <a:gd name="T27" fmla="*/ 172 h 186"/>
                <a:gd name="T28" fmla="*/ 2 w 106"/>
                <a:gd name="T29" fmla="*/ 162 h 186"/>
                <a:gd name="T30" fmla="*/ 0 w 106"/>
                <a:gd name="T31" fmla="*/ 158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186"/>
                <a:gd name="T50" fmla="*/ 106 w 10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186">
                  <a:moveTo>
                    <a:pt x="0" y="158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56"/>
                  </a:lnTo>
                  <a:lnTo>
                    <a:pt x="100" y="166"/>
                  </a:lnTo>
                  <a:lnTo>
                    <a:pt x="94" y="172"/>
                  </a:lnTo>
                  <a:lnTo>
                    <a:pt x="88" y="176"/>
                  </a:lnTo>
                  <a:lnTo>
                    <a:pt x="82" y="180"/>
                  </a:lnTo>
                  <a:lnTo>
                    <a:pt x="66" y="184"/>
                  </a:lnTo>
                  <a:lnTo>
                    <a:pt x="44" y="186"/>
                  </a:lnTo>
                  <a:lnTo>
                    <a:pt x="32" y="184"/>
                  </a:lnTo>
                  <a:lnTo>
                    <a:pt x="22" y="180"/>
                  </a:lnTo>
                  <a:lnTo>
                    <a:pt x="14" y="176"/>
                  </a:lnTo>
                  <a:lnTo>
                    <a:pt x="8" y="172"/>
                  </a:lnTo>
                  <a:lnTo>
                    <a:pt x="2" y="162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EE8A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21" name="Freeform 96"/>
            <p:cNvSpPr>
              <a:spLocks/>
            </p:cNvSpPr>
            <p:nvPr/>
          </p:nvSpPr>
          <p:spPr bwMode="auto">
            <a:xfrm>
              <a:off x="4752975" y="3756025"/>
              <a:ext cx="136525" cy="295275"/>
            </a:xfrm>
            <a:custGeom>
              <a:avLst/>
              <a:gdLst>
                <a:gd name="T0" fmla="*/ 0 w 86"/>
                <a:gd name="T1" fmla="*/ 166 h 186"/>
                <a:gd name="T2" fmla="*/ 0 w 86"/>
                <a:gd name="T3" fmla="*/ 0 h 186"/>
                <a:gd name="T4" fmla="*/ 86 w 86"/>
                <a:gd name="T5" fmla="*/ 0 h 186"/>
                <a:gd name="T6" fmla="*/ 86 w 86"/>
                <a:gd name="T7" fmla="*/ 162 h 186"/>
                <a:gd name="T8" fmla="*/ 80 w 86"/>
                <a:gd name="T9" fmla="*/ 170 h 186"/>
                <a:gd name="T10" fmla="*/ 76 w 86"/>
                <a:gd name="T11" fmla="*/ 174 h 186"/>
                <a:gd name="T12" fmla="*/ 70 w 86"/>
                <a:gd name="T13" fmla="*/ 178 h 186"/>
                <a:gd name="T14" fmla="*/ 64 w 86"/>
                <a:gd name="T15" fmla="*/ 180 h 186"/>
                <a:gd name="T16" fmla="*/ 52 w 86"/>
                <a:gd name="T17" fmla="*/ 184 h 186"/>
                <a:gd name="T18" fmla="*/ 34 w 86"/>
                <a:gd name="T19" fmla="*/ 186 h 186"/>
                <a:gd name="T20" fmla="*/ 24 w 86"/>
                <a:gd name="T21" fmla="*/ 184 h 186"/>
                <a:gd name="T22" fmla="*/ 16 w 86"/>
                <a:gd name="T23" fmla="*/ 182 h 186"/>
                <a:gd name="T24" fmla="*/ 10 w 86"/>
                <a:gd name="T25" fmla="*/ 178 h 186"/>
                <a:gd name="T26" fmla="*/ 6 w 86"/>
                <a:gd name="T27" fmla="*/ 174 h 186"/>
                <a:gd name="T28" fmla="*/ 2 w 86"/>
                <a:gd name="T29" fmla="*/ 168 h 186"/>
                <a:gd name="T30" fmla="*/ 0 w 86"/>
                <a:gd name="T31" fmla="*/ 166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86"/>
                <a:gd name="T50" fmla="*/ 86 w 8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86">
                  <a:moveTo>
                    <a:pt x="0" y="166"/>
                  </a:moveTo>
                  <a:lnTo>
                    <a:pt x="0" y="0"/>
                  </a:lnTo>
                  <a:lnTo>
                    <a:pt x="86" y="0"/>
                  </a:lnTo>
                  <a:lnTo>
                    <a:pt x="86" y="162"/>
                  </a:lnTo>
                  <a:lnTo>
                    <a:pt x="80" y="170"/>
                  </a:lnTo>
                  <a:lnTo>
                    <a:pt x="76" y="174"/>
                  </a:lnTo>
                  <a:lnTo>
                    <a:pt x="70" y="178"/>
                  </a:lnTo>
                  <a:lnTo>
                    <a:pt x="64" y="180"/>
                  </a:lnTo>
                  <a:lnTo>
                    <a:pt x="52" y="184"/>
                  </a:lnTo>
                  <a:lnTo>
                    <a:pt x="34" y="186"/>
                  </a:lnTo>
                  <a:lnTo>
                    <a:pt x="24" y="184"/>
                  </a:lnTo>
                  <a:lnTo>
                    <a:pt x="16" y="182"/>
                  </a:lnTo>
                  <a:lnTo>
                    <a:pt x="10" y="178"/>
                  </a:lnTo>
                  <a:lnTo>
                    <a:pt x="6" y="174"/>
                  </a:lnTo>
                  <a:lnTo>
                    <a:pt x="2" y="16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2A6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22" name="Freeform 97"/>
            <p:cNvSpPr>
              <a:spLocks/>
            </p:cNvSpPr>
            <p:nvPr/>
          </p:nvSpPr>
          <p:spPr bwMode="auto">
            <a:xfrm>
              <a:off x="4772025" y="3756025"/>
              <a:ext cx="104775" cy="295275"/>
            </a:xfrm>
            <a:custGeom>
              <a:avLst/>
              <a:gdLst>
                <a:gd name="T0" fmla="*/ 0 w 66"/>
                <a:gd name="T1" fmla="*/ 172 h 186"/>
                <a:gd name="T2" fmla="*/ 0 w 66"/>
                <a:gd name="T3" fmla="*/ 0 h 186"/>
                <a:gd name="T4" fmla="*/ 66 w 66"/>
                <a:gd name="T5" fmla="*/ 0 h 186"/>
                <a:gd name="T6" fmla="*/ 66 w 66"/>
                <a:gd name="T7" fmla="*/ 168 h 186"/>
                <a:gd name="T8" fmla="*/ 60 w 66"/>
                <a:gd name="T9" fmla="*/ 174 h 186"/>
                <a:gd name="T10" fmla="*/ 56 w 66"/>
                <a:gd name="T11" fmla="*/ 178 h 186"/>
                <a:gd name="T12" fmla="*/ 48 w 66"/>
                <a:gd name="T13" fmla="*/ 182 h 186"/>
                <a:gd name="T14" fmla="*/ 38 w 66"/>
                <a:gd name="T15" fmla="*/ 184 h 186"/>
                <a:gd name="T16" fmla="*/ 24 w 66"/>
                <a:gd name="T17" fmla="*/ 186 h 186"/>
                <a:gd name="T18" fmla="*/ 12 w 66"/>
                <a:gd name="T19" fmla="*/ 182 h 186"/>
                <a:gd name="T20" fmla="*/ 4 w 66"/>
                <a:gd name="T21" fmla="*/ 178 h 186"/>
                <a:gd name="T22" fmla="*/ 2 w 66"/>
                <a:gd name="T23" fmla="*/ 174 h 186"/>
                <a:gd name="T24" fmla="*/ 0 w 66"/>
                <a:gd name="T25" fmla="*/ 172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186"/>
                <a:gd name="T41" fmla="*/ 66 w 66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186">
                  <a:moveTo>
                    <a:pt x="0" y="172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68"/>
                  </a:lnTo>
                  <a:lnTo>
                    <a:pt x="60" y="174"/>
                  </a:lnTo>
                  <a:lnTo>
                    <a:pt x="56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4" y="186"/>
                  </a:lnTo>
                  <a:lnTo>
                    <a:pt x="12" y="182"/>
                  </a:lnTo>
                  <a:lnTo>
                    <a:pt x="4" y="178"/>
                  </a:lnTo>
                  <a:lnTo>
                    <a:pt x="2" y="174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6C2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23" name="Freeform 98"/>
            <p:cNvSpPr>
              <a:spLocks/>
            </p:cNvSpPr>
            <p:nvPr/>
          </p:nvSpPr>
          <p:spPr bwMode="auto">
            <a:xfrm>
              <a:off x="4791075" y="3756025"/>
              <a:ext cx="73025" cy="292100"/>
            </a:xfrm>
            <a:custGeom>
              <a:avLst/>
              <a:gdLst>
                <a:gd name="T0" fmla="*/ 0 w 46"/>
                <a:gd name="T1" fmla="*/ 178 h 184"/>
                <a:gd name="T2" fmla="*/ 0 w 46"/>
                <a:gd name="T3" fmla="*/ 0 h 184"/>
                <a:gd name="T4" fmla="*/ 46 w 46"/>
                <a:gd name="T5" fmla="*/ 0 h 184"/>
                <a:gd name="T6" fmla="*/ 46 w 46"/>
                <a:gd name="T7" fmla="*/ 176 h 184"/>
                <a:gd name="T8" fmla="*/ 38 w 46"/>
                <a:gd name="T9" fmla="*/ 180 h 184"/>
                <a:gd name="T10" fmla="*/ 32 w 46"/>
                <a:gd name="T11" fmla="*/ 182 h 184"/>
                <a:gd name="T12" fmla="*/ 24 w 46"/>
                <a:gd name="T13" fmla="*/ 184 h 184"/>
                <a:gd name="T14" fmla="*/ 16 w 46"/>
                <a:gd name="T15" fmla="*/ 184 h 184"/>
                <a:gd name="T16" fmla="*/ 8 w 46"/>
                <a:gd name="T17" fmla="*/ 184 h 184"/>
                <a:gd name="T18" fmla="*/ 4 w 46"/>
                <a:gd name="T19" fmla="*/ 182 h 184"/>
                <a:gd name="T20" fmla="*/ 0 w 46"/>
                <a:gd name="T21" fmla="*/ 178 h 1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184"/>
                <a:gd name="T35" fmla="*/ 46 w 46"/>
                <a:gd name="T36" fmla="*/ 184 h 1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184">
                  <a:moveTo>
                    <a:pt x="0" y="178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46" y="176"/>
                  </a:lnTo>
                  <a:lnTo>
                    <a:pt x="38" y="180"/>
                  </a:lnTo>
                  <a:lnTo>
                    <a:pt x="32" y="182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2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AE1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24" name="Freeform 99"/>
            <p:cNvSpPr>
              <a:spLocks/>
            </p:cNvSpPr>
            <p:nvPr/>
          </p:nvSpPr>
          <p:spPr bwMode="auto">
            <a:xfrm>
              <a:off x="4810125" y="3756025"/>
              <a:ext cx="38100" cy="292100"/>
            </a:xfrm>
            <a:custGeom>
              <a:avLst/>
              <a:gdLst>
                <a:gd name="T0" fmla="*/ 24 w 24"/>
                <a:gd name="T1" fmla="*/ 0 h 184"/>
                <a:gd name="T2" fmla="*/ 24 w 24"/>
                <a:gd name="T3" fmla="*/ 182 h 184"/>
                <a:gd name="T4" fmla="*/ 8 w 24"/>
                <a:gd name="T5" fmla="*/ 184 h 184"/>
                <a:gd name="T6" fmla="*/ 0 w 24"/>
                <a:gd name="T7" fmla="*/ 184 h 184"/>
                <a:gd name="T8" fmla="*/ 0 w 24"/>
                <a:gd name="T9" fmla="*/ 0 h 184"/>
                <a:gd name="T10" fmla="*/ 24 w 24"/>
                <a:gd name="T11" fmla="*/ 0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84"/>
                <a:gd name="T20" fmla="*/ 24 w 24"/>
                <a:gd name="T21" fmla="*/ 184 h 1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84">
                  <a:moveTo>
                    <a:pt x="24" y="0"/>
                  </a:moveTo>
                  <a:lnTo>
                    <a:pt x="24" y="182"/>
                  </a:lnTo>
                  <a:lnTo>
                    <a:pt x="8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25" name="Freeform 100"/>
            <p:cNvSpPr>
              <a:spLocks/>
            </p:cNvSpPr>
            <p:nvPr/>
          </p:nvSpPr>
          <p:spPr bwMode="auto">
            <a:xfrm>
              <a:off x="4641850" y="3667125"/>
              <a:ext cx="327025" cy="171450"/>
            </a:xfrm>
            <a:custGeom>
              <a:avLst/>
              <a:gdLst>
                <a:gd name="T0" fmla="*/ 104 w 206"/>
                <a:gd name="T1" fmla="*/ 108 h 108"/>
                <a:gd name="T2" fmla="*/ 124 w 206"/>
                <a:gd name="T3" fmla="*/ 106 h 108"/>
                <a:gd name="T4" fmla="*/ 144 w 206"/>
                <a:gd name="T5" fmla="*/ 102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8 h 108"/>
                <a:gd name="T28" fmla="*/ 144 w 206"/>
                <a:gd name="T29" fmla="*/ 4 h 108"/>
                <a:gd name="T30" fmla="*/ 124 w 206"/>
                <a:gd name="T31" fmla="*/ 0 h 108"/>
                <a:gd name="T32" fmla="*/ 104 w 206"/>
                <a:gd name="T33" fmla="*/ 0 h 108"/>
                <a:gd name="T34" fmla="*/ 82 w 206"/>
                <a:gd name="T35" fmla="*/ 0 h 108"/>
                <a:gd name="T36" fmla="*/ 64 w 206"/>
                <a:gd name="T37" fmla="*/ 4 h 108"/>
                <a:gd name="T38" fmla="*/ 46 w 206"/>
                <a:gd name="T39" fmla="*/ 8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4 w 206"/>
                <a:gd name="T61" fmla="*/ 102 h 108"/>
                <a:gd name="T62" fmla="*/ 82 w 206"/>
                <a:gd name="T63" fmla="*/ 106 h 108"/>
                <a:gd name="T64" fmla="*/ 104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4" y="108"/>
                  </a:moveTo>
                  <a:lnTo>
                    <a:pt x="124" y="106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8"/>
                  </a:lnTo>
                  <a:lnTo>
                    <a:pt x="144" y="4"/>
                  </a:lnTo>
                  <a:lnTo>
                    <a:pt x="124" y="0"/>
                  </a:lnTo>
                  <a:lnTo>
                    <a:pt x="104" y="0"/>
                  </a:lnTo>
                  <a:lnTo>
                    <a:pt x="82" y="0"/>
                  </a:lnTo>
                  <a:lnTo>
                    <a:pt x="64" y="4"/>
                  </a:lnTo>
                  <a:lnTo>
                    <a:pt x="46" y="8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4" y="102"/>
                  </a:lnTo>
                  <a:lnTo>
                    <a:pt x="82" y="106"/>
                  </a:lnTo>
                  <a:lnTo>
                    <a:pt x="104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26" name="Freeform 101"/>
            <p:cNvSpPr>
              <a:spLocks/>
            </p:cNvSpPr>
            <p:nvPr/>
          </p:nvSpPr>
          <p:spPr bwMode="auto">
            <a:xfrm>
              <a:off x="4870450" y="3886200"/>
              <a:ext cx="409575" cy="374650"/>
            </a:xfrm>
            <a:custGeom>
              <a:avLst/>
              <a:gdLst>
                <a:gd name="T0" fmla="*/ 114 w 258"/>
                <a:gd name="T1" fmla="*/ 236 h 236"/>
                <a:gd name="T2" fmla="*/ 96 w 258"/>
                <a:gd name="T3" fmla="*/ 234 h 236"/>
                <a:gd name="T4" fmla="*/ 80 w 258"/>
                <a:gd name="T5" fmla="*/ 232 h 236"/>
                <a:gd name="T6" fmla="*/ 66 w 258"/>
                <a:gd name="T7" fmla="*/ 228 h 236"/>
                <a:gd name="T8" fmla="*/ 54 w 258"/>
                <a:gd name="T9" fmla="*/ 222 h 236"/>
                <a:gd name="T10" fmla="*/ 44 w 258"/>
                <a:gd name="T11" fmla="*/ 216 h 236"/>
                <a:gd name="T12" fmla="*/ 34 w 258"/>
                <a:gd name="T13" fmla="*/ 210 h 236"/>
                <a:gd name="T14" fmla="*/ 20 w 258"/>
                <a:gd name="T15" fmla="*/ 196 h 236"/>
                <a:gd name="T16" fmla="*/ 10 w 258"/>
                <a:gd name="T17" fmla="*/ 184 h 236"/>
                <a:gd name="T18" fmla="*/ 4 w 258"/>
                <a:gd name="T19" fmla="*/ 172 h 236"/>
                <a:gd name="T20" fmla="*/ 0 w 258"/>
                <a:gd name="T21" fmla="*/ 160 h 236"/>
                <a:gd name="T22" fmla="*/ 0 w 258"/>
                <a:gd name="T23" fmla="*/ 0 h 236"/>
                <a:gd name="T24" fmla="*/ 258 w 258"/>
                <a:gd name="T25" fmla="*/ 2 h 236"/>
                <a:gd name="T26" fmla="*/ 258 w 258"/>
                <a:gd name="T27" fmla="*/ 158 h 236"/>
                <a:gd name="T28" fmla="*/ 252 w 258"/>
                <a:gd name="T29" fmla="*/ 172 h 236"/>
                <a:gd name="T30" fmla="*/ 244 w 258"/>
                <a:gd name="T31" fmla="*/ 186 h 236"/>
                <a:gd name="T32" fmla="*/ 236 w 258"/>
                <a:gd name="T33" fmla="*/ 200 h 236"/>
                <a:gd name="T34" fmla="*/ 230 w 258"/>
                <a:gd name="T35" fmla="*/ 206 h 236"/>
                <a:gd name="T36" fmla="*/ 222 w 258"/>
                <a:gd name="T37" fmla="*/ 212 h 236"/>
                <a:gd name="T38" fmla="*/ 204 w 258"/>
                <a:gd name="T39" fmla="*/ 220 h 236"/>
                <a:gd name="T40" fmla="*/ 184 w 258"/>
                <a:gd name="T41" fmla="*/ 226 h 236"/>
                <a:gd name="T42" fmla="*/ 164 w 258"/>
                <a:gd name="T43" fmla="*/ 232 h 236"/>
                <a:gd name="T44" fmla="*/ 130 w 258"/>
                <a:gd name="T45" fmla="*/ 236 h 236"/>
                <a:gd name="T46" fmla="*/ 114 w 258"/>
                <a:gd name="T47" fmla="*/ 236 h 2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8"/>
                <a:gd name="T73" fmla="*/ 0 h 236"/>
                <a:gd name="T74" fmla="*/ 258 w 258"/>
                <a:gd name="T75" fmla="*/ 236 h 2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8" h="236">
                  <a:moveTo>
                    <a:pt x="114" y="236"/>
                  </a:moveTo>
                  <a:lnTo>
                    <a:pt x="96" y="234"/>
                  </a:lnTo>
                  <a:lnTo>
                    <a:pt x="80" y="232"/>
                  </a:lnTo>
                  <a:lnTo>
                    <a:pt x="66" y="228"/>
                  </a:lnTo>
                  <a:lnTo>
                    <a:pt x="54" y="222"/>
                  </a:lnTo>
                  <a:lnTo>
                    <a:pt x="44" y="216"/>
                  </a:lnTo>
                  <a:lnTo>
                    <a:pt x="34" y="210"/>
                  </a:lnTo>
                  <a:lnTo>
                    <a:pt x="20" y="196"/>
                  </a:lnTo>
                  <a:lnTo>
                    <a:pt x="10" y="184"/>
                  </a:lnTo>
                  <a:lnTo>
                    <a:pt x="4" y="172"/>
                  </a:lnTo>
                  <a:lnTo>
                    <a:pt x="0" y="160"/>
                  </a:lnTo>
                  <a:lnTo>
                    <a:pt x="0" y="0"/>
                  </a:lnTo>
                  <a:lnTo>
                    <a:pt x="258" y="2"/>
                  </a:lnTo>
                  <a:lnTo>
                    <a:pt x="258" y="158"/>
                  </a:lnTo>
                  <a:lnTo>
                    <a:pt x="252" y="172"/>
                  </a:lnTo>
                  <a:lnTo>
                    <a:pt x="244" y="186"/>
                  </a:lnTo>
                  <a:lnTo>
                    <a:pt x="236" y="200"/>
                  </a:lnTo>
                  <a:lnTo>
                    <a:pt x="230" y="206"/>
                  </a:lnTo>
                  <a:lnTo>
                    <a:pt x="222" y="212"/>
                  </a:lnTo>
                  <a:lnTo>
                    <a:pt x="204" y="220"/>
                  </a:lnTo>
                  <a:lnTo>
                    <a:pt x="184" y="226"/>
                  </a:lnTo>
                  <a:lnTo>
                    <a:pt x="164" y="232"/>
                  </a:lnTo>
                  <a:lnTo>
                    <a:pt x="130" y="236"/>
                  </a:lnTo>
                  <a:lnTo>
                    <a:pt x="114" y="236"/>
                  </a:lnTo>
                  <a:close/>
                </a:path>
              </a:pathLst>
            </a:custGeom>
            <a:solidFill>
              <a:srgbClr val="A801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27" name="Freeform 102"/>
            <p:cNvSpPr>
              <a:spLocks/>
            </p:cNvSpPr>
            <p:nvPr/>
          </p:nvSpPr>
          <p:spPr bwMode="auto">
            <a:xfrm>
              <a:off x="4895850" y="3886200"/>
              <a:ext cx="368300" cy="374650"/>
            </a:xfrm>
            <a:custGeom>
              <a:avLst/>
              <a:gdLst>
                <a:gd name="T0" fmla="*/ 0 w 232"/>
                <a:gd name="T1" fmla="*/ 168 h 236"/>
                <a:gd name="T2" fmla="*/ 0 w 232"/>
                <a:gd name="T3" fmla="*/ 0 h 236"/>
                <a:gd name="T4" fmla="*/ 232 w 232"/>
                <a:gd name="T5" fmla="*/ 2 h 236"/>
                <a:gd name="T6" fmla="*/ 232 w 232"/>
                <a:gd name="T7" fmla="*/ 166 h 236"/>
                <a:gd name="T8" fmla="*/ 226 w 232"/>
                <a:gd name="T9" fmla="*/ 180 h 236"/>
                <a:gd name="T10" fmla="*/ 218 w 232"/>
                <a:gd name="T11" fmla="*/ 192 h 236"/>
                <a:gd name="T12" fmla="*/ 210 w 232"/>
                <a:gd name="T13" fmla="*/ 204 h 236"/>
                <a:gd name="T14" fmla="*/ 206 w 232"/>
                <a:gd name="T15" fmla="*/ 208 h 236"/>
                <a:gd name="T16" fmla="*/ 198 w 232"/>
                <a:gd name="T17" fmla="*/ 214 h 236"/>
                <a:gd name="T18" fmla="*/ 182 w 232"/>
                <a:gd name="T19" fmla="*/ 222 h 236"/>
                <a:gd name="T20" fmla="*/ 164 w 232"/>
                <a:gd name="T21" fmla="*/ 228 h 236"/>
                <a:gd name="T22" fmla="*/ 146 w 232"/>
                <a:gd name="T23" fmla="*/ 232 h 236"/>
                <a:gd name="T24" fmla="*/ 114 w 232"/>
                <a:gd name="T25" fmla="*/ 234 h 236"/>
                <a:gd name="T26" fmla="*/ 102 w 232"/>
                <a:gd name="T27" fmla="*/ 236 h 236"/>
                <a:gd name="T28" fmla="*/ 86 w 232"/>
                <a:gd name="T29" fmla="*/ 234 h 236"/>
                <a:gd name="T30" fmla="*/ 70 w 232"/>
                <a:gd name="T31" fmla="*/ 232 h 236"/>
                <a:gd name="T32" fmla="*/ 58 w 232"/>
                <a:gd name="T33" fmla="*/ 228 h 236"/>
                <a:gd name="T34" fmla="*/ 48 w 232"/>
                <a:gd name="T35" fmla="*/ 224 h 236"/>
                <a:gd name="T36" fmla="*/ 30 w 232"/>
                <a:gd name="T37" fmla="*/ 212 h 236"/>
                <a:gd name="T38" fmla="*/ 16 w 232"/>
                <a:gd name="T39" fmla="*/ 200 h 236"/>
                <a:gd name="T40" fmla="*/ 8 w 232"/>
                <a:gd name="T41" fmla="*/ 188 h 236"/>
                <a:gd name="T42" fmla="*/ 2 w 232"/>
                <a:gd name="T43" fmla="*/ 178 h 236"/>
                <a:gd name="T44" fmla="*/ 0 w 232"/>
                <a:gd name="T45" fmla="*/ 168 h 2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36"/>
                <a:gd name="T71" fmla="*/ 232 w 232"/>
                <a:gd name="T72" fmla="*/ 236 h 2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36">
                  <a:moveTo>
                    <a:pt x="0" y="168"/>
                  </a:moveTo>
                  <a:lnTo>
                    <a:pt x="0" y="0"/>
                  </a:lnTo>
                  <a:lnTo>
                    <a:pt x="232" y="2"/>
                  </a:lnTo>
                  <a:lnTo>
                    <a:pt x="232" y="166"/>
                  </a:lnTo>
                  <a:lnTo>
                    <a:pt x="226" y="180"/>
                  </a:lnTo>
                  <a:lnTo>
                    <a:pt x="218" y="192"/>
                  </a:lnTo>
                  <a:lnTo>
                    <a:pt x="210" y="204"/>
                  </a:lnTo>
                  <a:lnTo>
                    <a:pt x="206" y="208"/>
                  </a:lnTo>
                  <a:lnTo>
                    <a:pt x="198" y="214"/>
                  </a:lnTo>
                  <a:lnTo>
                    <a:pt x="182" y="222"/>
                  </a:lnTo>
                  <a:lnTo>
                    <a:pt x="164" y="228"/>
                  </a:lnTo>
                  <a:lnTo>
                    <a:pt x="146" y="232"/>
                  </a:lnTo>
                  <a:lnTo>
                    <a:pt x="114" y="234"/>
                  </a:lnTo>
                  <a:lnTo>
                    <a:pt x="102" y="236"/>
                  </a:lnTo>
                  <a:lnTo>
                    <a:pt x="86" y="234"/>
                  </a:lnTo>
                  <a:lnTo>
                    <a:pt x="70" y="232"/>
                  </a:lnTo>
                  <a:lnTo>
                    <a:pt x="58" y="228"/>
                  </a:lnTo>
                  <a:lnTo>
                    <a:pt x="48" y="224"/>
                  </a:lnTo>
                  <a:lnTo>
                    <a:pt x="30" y="212"/>
                  </a:lnTo>
                  <a:lnTo>
                    <a:pt x="16" y="200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B118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28" name="Freeform 103"/>
            <p:cNvSpPr>
              <a:spLocks/>
            </p:cNvSpPr>
            <p:nvPr/>
          </p:nvSpPr>
          <p:spPr bwMode="auto">
            <a:xfrm>
              <a:off x="4918075" y="3886200"/>
              <a:ext cx="330200" cy="374650"/>
            </a:xfrm>
            <a:custGeom>
              <a:avLst/>
              <a:gdLst>
                <a:gd name="T0" fmla="*/ 0 w 208"/>
                <a:gd name="T1" fmla="*/ 176 h 236"/>
                <a:gd name="T2" fmla="*/ 0 w 208"/>
                <a:gd name="T3" fmla="*/ 0 h 236"/>
                <a:gd name="T4" fmla="*/ 208 w 208"/>
                <a:gd name="T5" fmla="*/ 2 h 236"/>
                <a:gd name="T6" fmla="*/ 208 w 208"/>
                <a:gd name="T7" fmla="*/ 174 h 236"/>
                <a:gd name="T8" fmla="*/ 202 w 208"/>
                <a:gd name="T9" fmla="*/ 186 h 236"/>
                <a:gd name="T10" fmla="*/ 196 w 208"/>
                <a:gd name="T11" fmla="*/ 196 h 236"/>
                <a:gd name="T12" fmla="*/ 188 w 208"/>
                <a:gd name="T13" fmla="*/ 206 h 236"/>
                <a:gd name="T14" fmla="*/ 178 w 208"/>
                <a:gd name="T15" fmla="*/ 216 h 236"/>
                <a:gd name="T16" fmla="*/ 164 w 208"/>
                <a:gd name="T17" fmla="*/ 222 h 236"/>
                <a:gd name="T18" fmla="*/ 148 w 208"/>
                <a:gd name="T19" fmla="*/ 228 h 236"/>
                <a:gd name="T20" fmla="*/ 130 w 208"/>
                <a:gd name="T21" fmla="*/ 232 h 236"/>
                <a:gd name="T22" fmla="*/ 102 w 208"/>
                <a:gd name="T23" fmla="*/ 234 h 236"/>
                <a:gd name="T24" fmla="*/ 90 w 208"/>
                <a:gd name="T25" fmla="*/ 236 h 236"/>
                <a:gd name="T26" fmla="*/ 76 w 208"/>
                <a:gd name="T27" fmla="*/ 234 h 236"/>
                <a:gd name="T28" fmla="*/ 64 w 208"/>
                <a:gd name="T29" fmla="*/ 232 h 236"/>
                <a:gd name="T30" fmla="*/ 42 w 208"/>
                <a:gd name="T31" fmla="*/ 224 h 236"/>
                <a:gd name="T32" fmla="*/ 26 w 208"/>
                <a:gd name="T33" fmla="*/ 214 h 236"/>
                <a:gd name="T34" fmla="*/ 16 w 208"/>
                <a:gd name="T35" fmla="*/ 204 h 236"/>
                <a:gd name="T36" fmla="*/ 8 w 208"/>
                <a:gd name="T37" fmla="*/ 194 h 236"/>
                <a:gd name="T38" fmla="*/ 4 w 208"/>
                <a:gd name="T39" fmla="*/ 186 h 236"/>
                <a:gd name="T40" fmla="*/ 0 w 208"/>
                <a:gd name="T41" fmla="*/ 176 h 2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8"/>
                <a:gd name="T64" fmla="*/ 0 h 236"/>
                <a:gd name="T65" fmla="*/ 208 w 208"/>
                <a:gd name="T66" fmla="*/ 236 h 2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8" h="236">
                  <a:moveTo>
                    <a:pt x="0" y="176"/>
                  </a:moveTo>
                  <a:lnTo>
                    <a:pt x="0" y="0"/>
                  </a:lnTo>
                  <a:lnTo>
                    <a:pt x="208" y="2"/>
                  </a:lnTo>
                  <a:lnTo>
                    <a:pt x="208" y="174"/>
                  </a:lnTo>
                  <a:lnTo>
                    <a:pt x="202" y="186"/>
                  </a:lnTo>
                  <a:lnTo>
                    <a:pt x="196" y="196"/>
                  </a:lnTo>
                  <a:lnTo>
                    <a:pt x="188" y="206"/>
                  </a:lnTo>
                  <a:lnTo>
                    <a:pt x="178" y="216"/>
                  </a:lnTo>
                  <a:lnTo>
                    <a:pt x="164" y="222"/>
                  </a:lnTo>
                  <a:lnTo>
                    <a:pt x="148" y="228"/>
                  </a:lnTo>
                  <a:lnTo>
                    <a:pt x="130" y="232"/>
                  </a:lnTo>
                  <a:lnTo>
                    <a:pt x="102" y="234"/>
                  </a:lnTo>
                  <a:lnTo>
                    <a:pt x="90" y="236"/>
                  </a:lnTo>
                  <a:lnTo>
                    <a:pt x="76" y="234"/>
                  </a:lnTo>
                  <a:lnTo>
                    <a:pt x="64" y="232"/>
                  </a:lnTo>
                  <a:lnTo>
                    <a:pt x="42" y="224"/>
                  </a:lnTo>
                  <a:lnTo>
                    <a:pt x="26" y="214"/>
                  </a:lnTo>
                  <a:lnTo>
                    <a:pt x="16" y="204"/>
                  </a:lnTo>
                  <a:lnTo>
                    <a:pt x="8" y="194"/>
                  </a:lnTo>
                  <a:lnTo>
                    <a:pt x="4" y="18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BB2E7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29" name="Freeform 104"/>
            <p:cNvSpPr>
              <a:spLocks/>
            </p:cNvSpPr>
            <p:nvPr/>
          </p:nvSpPr>
          <p:spPr bwMode="auto">
            <a:xfrm>
              <a:off x="4943475" y="3886200"/>
              <a:ext cx="288925" cy="371475"/>
            </a:xfrm>
            <a:custGeom>
              <a:avLst/>
              <a:gdLst>
                <a:gd name="T0" fmla="*/ 0 w 182"/>
                <a:gd name="T1" fmla="*/ 184 h 234"/>
                <a:gd name="T2" fmla="*/ 0 w 182"/>
                <a:gd name="T3" fmla="*/ 0 h 234"/>
                <a:gd name="T4" fmla="*/ 182 w 182"/>
                <a:gd name="T5" fmla="*/ 2 h 234"/>
                <a:gd name="T6" fmla="*/ 182 w 182"/>
                <a:gd name="T7" fmla="*/ 180 h 234"/>
                <a:gd name="T8" fmla="*/ 170 w 182"/>
                <a:gd name="T9" fmla="*/ 200 h 234"/>
                <a:gd name="T10" fmla="*/ 164 w 182"/>
                <a:gd name="T11" fmla="*/ 210 h 234"/>
                <a:gd name="T12" fmla="*/ 154 w 182"/>
                <a:gd name="T13" fmla="*/ 218 h 234"/>
                <a:gd name="T14" fmla="*/ 142 w 182"/>
                <a:gd name="T15" fmla="*/ 224 h 234"/>
                <a:gd name="T16" fmla="*/ 128 w 182"/>
                <a:gd name="T17" fmla="*/ 228 h 234"/>
                <a:gd name="T18" fmla="*/ 112 w 182"/>
                <a:gd name="T19" fmla="*/ 232 h 234"/>
                <a:gd name="T20" fmla="*/ 88 w 182"/>
                <a:gd name="T21" fmla="*/ 234 h 234"/>
                <a:gd name="T22" fmla="*/ 78 w 182"/>
                <a:gd name="T23" fmla="*/ 234 h 234"/>
                <a:gd name="T24" fmla="*/ 54 w 182"/>
                <a:gd name="T25" fmla="*/ 232 h 234"/>
                <a:gd name="T26" fmla="*/ 36 w 182"/>
                <a:gd name="T27" fmla="*/ 226 h 234"/>
                <a:gd name="T28" fmla="*/ 22 w 182"/>
                <a:gd name="T29" fmla="*/ 218 h 234"/>
                <a:gd name="T30" fmla="*/ 12 w 182"/>
                <a:gd name="T31" fmla="*/ 208 h 234"/>
                <a:gd name="T32" fmla="*/ 6 w 182"/>
                <a:gd name="T33" fmla="*/ 200 h 234"/>
                <a:gd name="T34" fmla="*/ 2 w 182"/>
                <a:gd name="T35" fmla="*/ 192 h 234"/>
                <a:gd name="T36" fmla="*/ 0 w 182"/>
                <a:gd name="T37" fmla="*/ 184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234"/>
                <a:gd name="T59" fmla="*/ 182 w 182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234">
                  <a:moveTo>
                    <a:pt x="0" y="184"/>
                  </a:moveTo>
                  <a:lnTo>
                    <a:pt x="0" y="0"/>
                  </a:lnTo>
                  <a:lnTo>
                    <a:pt x="182" y="2"/>
                  </a:lnTo>
                  <a:lnTo>
                    <a:pt x="182" y="180"/>
                  </a:lnTo>
                  <a:lnTo>
                    <a:pt x="170" y="200"/>
                  </a:lnTo>
                  <a:lnTo>
                    <a:pt x="164" y="210"/>
                  </a:lnTo>
                  <a:lnTo>
                    <a:pt x="154" y="218"/>
                  </a:lnTo>
                  <a:lnTo>
                    <a:pt x="142" y="224"/>
                  </a:lnTo>
                  <a:lnTo>
                    <a:pt x="128" y="228"/>
                  </a:lnTo>
                  <a:lnTo>
                    <a:pt x="112" y="232"/>
                  </a:lnTo>
                  <a:lnTo>
                    <a:pt x="88" y="234"/>
                  </a:lnTo>
                  <a:lnTo>
                    <a:pt x="78" y="234"/>
                  </a:lnTo>
                  <a:lnTo>
                    <a:pt x="54" y="232"/>
                  </a:lnTo>
                  <a:lnTo>
                    <a:pt x="36" y="226"/>
                  </a:lnTo>
                  <a:lnTo>
                    <a:pt x="22" y="218"/>
                  </a:lnTo>
                  <a:lnTo>
                    <a:pt x="12" y="208"/>
                  </a:lnTo>
                  <a:lnTo>
                    <a:pt x="6" y="200"/>
                  </a:lnTo>
                  <a:lnTo>
                    <a:pt x="2" y="192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446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30" name="Freeform 105"/>
            <p:cNvSpPr>
              <a:spLocks/>
            </p:cNvSpPr>
            <p:nvPr/>
          </p:nvSpPr>
          <p:spPr bwMode="auto">
            <a:xfrm>
              <a:off x="4965700" y="3886200"/>
              <a:ext cx="247650" cy="371475"/>
            </a:xfrm>
            <a:custGeom>
              <a:avLst/>
              <a:gdLst>
                <a:gd name="T0" fmla="*/ 0 w 156"/>
                <a:gd name="T1" fmla="*/ 192 h 234"/>
                <a:gd name="T2" fmla="*/ 0 w 156"/>
                <a:gd name="T3" fmla="*/ 0 h 234"/>
                <a:gd name="T4" fmla="*/ 156 w 156"/>
                <a:gd name="T5" fmla="*/ 2 h 234"/>
                <a:gd name="T6" fmla="*/ 156 w 156"/>
                <a:gd name="T7" fmla="*/ 188 h 234"/>
                <a:gd name="T8" fmla="*/ 148 w 156"/>
                <a:gd name="T9" fmla="*/ 206 h 234"/>
                <a:gd name="T10" fmla="*/ 140 w 156"/>
                <a:gd name="T11" fmla="*/ 214 h 234"/>
                <a:gd name="T12" fmla="*/ 132 w 156"/>
                <a:gd name="T13" fmla="*/ 220 h 234"/>
                <a:gd name="T14" fmla="*/ 122 w 156"/>
                <a:gd name="T15" fmla="*/ 226 h 234"/>
                <a:gd name="T16" fmla="*/ 110 w 156"/>
                <a:gd name="T17" fmla="*/ 228 h 234"/>
                <a:gd name="T18" fmla="*/ 98 w 156"/>
                <a:gd name="T19" fmla="*/ 232 h 234"/>
                <a:gd name="T20" fmla="*/ 76 w 156"/>
                <a:gd name="T21" fmla="*/ 234 h 234"/>
                <a:gd name="T22" fmla="*/ 66 w 156"/>
                <a:gd name="T23" fmla="*/ 234 h 234"/>
                <a:gd name="T24" fmla="*/ 46 w 156"/>
                <a:gd name="T25" fmla="*/ 232 h 234"/>
                <a:gd name="T26" fmla="*/ 32 w 156"/>
                <a:gd name="T27" fmla="*/ 226 h 234"/>
                <a:gd name="T28" fmla="*/ 20 w 156"/>
                <a:gd name="T29" fmla="*/ 220 h 234"/>
                <a:gd name="T30" fmla="*/ 12 w 156"/>
                <a:gd name="T31" fmla="*/ 212 h 234"/>
                <a:gd name="T32" fmla="*/ 6 w 156"/>
                <a:gd name="T33" fmla="*/ 206 h 234"/>
                <a:gd name="T34" fmla="*/ 2 w 156"/>
                <a:gd name="T35" fmla="*/ 198 h 234"/>
                <a:gd name="T36" fmla="*/ 0 w 156"/>
                <a:gd name="T37" fmla="*/ 192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234"/>
                <a:gd name="T59" fmla="*/ 156 w 156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234">
                  <a:moveTo>
                    <a:pt x="0" y="192"/>
                  </a:moveTo>
                  <a:lnTo>
                    <a:pt x="0" y="0"/>
                  </a:lnTo>
                  <a:lnTo>
                    <a:pt x="156" y="2"/>
                  </a:lnTo>
                  <a:lnTo>
                    <a:pt x="156" y="188"/>
                  </a:lnTo>
                  <a:lnTo>
                    <a:pt x="148" y="206"/>
                  </a:lnTo>
                  <a:lnTo>
                    <a:pt x="140" y="214"/>
                  </a:lnTo>
                  <a:lnTo>
                    <a:pt x="132" y="220"/>
                  </a:lnTo>
                  <a:lnTo>
                    <a:pt x="122" y="226"/>
                  </a:lnTo>
                  <a:lnTo>
                    <a:pt x="110" y="228"/>
                  </a:lnTo>
                  <a:lnTo>
                    <a:pt x="98" y="232"/>
                  </a:lnTo>
                  <a:lnTo>
                    <a:pt x="76" y="234"/>
                  </a:lnTo>
                  <a:lnTo>
                    <a:pt x="66" y="234"/>
                  </a:lnTo>
                  <a:lnTo>
                    <a:pt x="46" y="232"/>
                  </a:lnTo>
                  <a:lnTo>
                    <a:pt x="32" y="226"/>
                  </a:lnTo>
                  <a:lnTo>
                    <a:pt x="20" y="220"/>
                  </a:lnTo>
                  <a:lnTo>
                    <a:pt x="12" y="212"/>
                  </a:lnTo>
                  <a:lnTo>
                    <a:pt x="6" y="206"/>
                  </a:lnTo>
                  <a:lnTo>
                    <a:pt x="2" y="19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E6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31" name="Freeform 106"/>
            <p:cNvSpPr>
              <a:spLocks/>
            </p:cNvSpPr>
            <p:nvPr/>
          </p:nvSpPr>
          <p:spPr bwMode="auto">
            <a:xfrm>
              <a:off x="4987925" y="3889375"/>
              <a:ext cx="209550" cy="368300"/>
            </a:xfrm>
            <a:custGeom>
              <a:avLst/>
              <a:gdLst>
                <a:gd name="T0" fmla="*/ 0 w 132"/>
                <a:gd name="T1" fmla="*/ 198 h 232"/>
                <a:gd name="T2" fmla="*/ 0 w 132"/>
                <a:gd name="T3" fmla="*/ 0 h 232"/>
                <a:gd name="T4" fmla="*/ 132 w 132"/>
                <a:gd name="T5" fmla="*/ 0 h 232"/>
                <a:gd name="T6" fmla="*/ 132 w 132"/>
                <a:gd name="T7" fmla="*/ 194 h 232"/>
                <a:gd name="T8" fmla="*/ 124 w 132"/>
                <a:gd name="T9" fmla="*/ 208 h 232"/>
                <a:gd name="T10" fmla="*/ 118 w 132"/>
                <a:gd name="T11" fmla="*/ 214 h 232"/>
                <a:gd name="T12" fmla="*/ 110 w 132"/>
                <a:gd name="T13" fmla="*/ 220 h 232"/>
                <a:gd name="T14" fmla="*/ 102 w 132"/>
                <a:gd name="T15" fmla="*/ 224 h 232"/>
                <a:gd name="T16" fmla="*/ 82 w 132"/>
                <a:gd name="T17" fmla="*/ 230 h 232"/>
                <a:gd name="T18" fmla="*/ 64 w 132"/>
                <a:gd name="T19" fmla="*/ 232 h 232"/>
                <a:gd name="T20" fmla="*/ 56 w 132"/>
                <a:gd name="T21" fmla="*/ 232 h 232"/>
                <a:gd name="T22" fmla="*/ 40 w 132"/>
                <a:gd name="T23" fmla="*/ 230 h 232"/>
                <a:gd name="T24" fmla="*/ 26 w 132"/>
                <a:gd name="T25" fmla="*/ 226 h 232"/>
                <a:gd name="T26" fmla="*/ 18 w 132"/>
                <a:gd name="T27" fmla="*/ 220 h 232"/>
                <a:gd name="T28" fmla="*/ 10 w 132"/>
                <a:gd name="T29" fmla="*/ 214 h 232"/>
                <a:gd name="T30" fmla="*/ 6 w 132"/>
                <a:gd name="T31" fmla="*/ 208 h 232"/>
                <a:gd name="T32" fmla="*/ 2 w 132"/>
                <a:gd name="T33" fmla="*/ 204 h 232"/>
                <a:gd name="T34" fmla="*/ 0 w 132"/>
                <a:gd name="T35" fmla="*/ 198 h 2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232"/>
                <a:gd name="T56" fmla="*/ 132 w 132"/>
                <a:gd name="T57" fmla="*/ 232 h 2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232">
                  <a:moveTo>
                    <a:pt x="0" y="198"/>
                  </a:moveTo>
                  <a:lnTo>
                    <a:pt x="0" y="0"/>
                  </a:lnTo>
                  <a:lnTo>
                    <a:pt x="132" y="0"/>
                  </a:lnTo>
                  <a:lnTo>
                    <a:pt x="132" y="194"/>
                  </a:lnTo>
                  <a:lnTo>
                    <a:pt x="124" y="208"/>
                  </a:lnTo>
                  <a:lnTo>
                    <a:pt x="118" y="214"/>
                  </a:lnTo>
                  <a:lnTo>
                    <a:pt x="110" y="220"/>
                  </a:lnTo>
                  <a:lnTo>
                    <a:pt x="102" y="224"/>
                  </a:lnTo>
                  <a:lnTo>
                    <a:pt x="82" y="230"/>
                  </a:lnTo>
                  <a:lnTo>
                    <a:pt x="64" y="232"/>
                  </a:lnTo>
                  <a:lnTo>
                    <a:pt x="56" y="232"/>
                  </a:lnTo>
                  <a:lnTo>
                    <a:pt x="40" y="230"/>
                  </a:lnTo>
                  <a:lnTo>
                    <a:pt x="26" y="226"/>
                  </a:lnTo>
                  <a:lnTo>
                    <a:pt x="18" y="220"/>
                  </a:lnTo>
                  <a:lnTo>
                    <a:pt x="10" y="214"/>
                  </a:lnTo>
                  <a:lnTo>
                    <a:pt x="6" y="208"/>
                  </a:lnTo>
                  <a:lnTo>
                    <a:pt x="2" y="204"/>
                  </a:lnTo>
                  <a:lnTo>
                    <a:pt x="0" y="198"/>
                  </a:lnTo>
                  <a:close/>
                </a:path>
              </a:pathLst>
            </a:custGeom>
            <a:solidFill>
              <a:srgbClr val="D77D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32" name="Freeform 107"/>
            <p:cNvSpPr>
              <a:spLocks/>
            </p:cNvSpPr>
            <p:nvPr/>
          </p:nvSpPr>
          <p:spPr bwMode="auto">
            <a:xfrm>
              <a:off x="5013325" y="3889375"/>
              <a:ext cx="168275" cy="368300"/>
            </a:xfrm>
            <a:custGeom>
              <a:avLst/>
              <a:gdLst>
                <a:gd name="T0" fmla="*/ 0 w 106"/>
                <a:gd name="T1" fmla="*/ 206 h 232"/>
                <a:gd name="T2" fmla="*/ 0 w 106"/>
                <a:gd name="T3" fmla="*/ 0 h 232"/>
                <a:gd name="T4" fmla="*/ 106 w 106"/>
                <a:gd name="T5" fmla="*/ 0 h 232"/>
                <a:gd name="T6" fmla="*/ 106 w 106"/>
                <a:gd name="T7" fmla="*/ 202 h 232"/>
                <a:gd name="T8" fmla="*/ 98 w 106"/>
                <a:gd name="T9" fmla="*/ 214 h 232"/>
                <a:gd name="T10" fmla="*/ 94 w 106"/>
                <a:gd name="T11" fmla="*/ 218 h 232"/>
                <a:gd name="T12" fmla="*/ 88 w 106"/>
                <a:gd name="T13" fmla="*/ 222 h 232"/>
                <a:gd name="T14" fmla="*/ 80 w 106"/>
                <a:gd name="T15" fmla="*/ 226 h 232"/>
                <a:gd name="T16" fmla="*/ 64 w 106"/>
                <a:gd name="T17" fmla="*/ 230 h 232"/>
                <a:gd name="T18" fmla="*/ 42 w 106"/>
                <a:gd name="T19" fmla="*/ 232 h 232"/>
                <a:gd name="T20" fmla="*/ 30 w 106"/>
                <a:gd name="T21" fmla="*/ 230 h 232"/>
                <a:gd name="T22" fmla="*/ 20 w 106"/>
                <a:gd name="T23" fmla="*/ 228 h 232"/>
                <a:gd name="T24" fmla="*/ 12 w 106"/>
                <a:gd name="T25" fmla="*/ 224 h 232"/>
                <a:gd name="T26" fmla="*/ 8 w 106"/>
                <a:gd name="T27" fmla="*/ 218 h 232"/>
                <a:gd name="T28" fmla="*/ 0 w 106"/>
                <a:gd name="T29" fmla="*/ 210 h 232"/>
                <a:gd name="T30" fmla="*/ 0 w 106"/>
                <a:gd name="T31" fmla="*/ 206 h 2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232"/>
                <a:gd name="T50" fmla="*/ 106 w 106"/>
                <a:gd name="T51" fmla="*/ 232 h 2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232">
                  <a:moveTo>
                    <a:pt x="0" y="206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202"/>
                  </a:lnTo>
                  <a:lnTo>
                    <a:pt x="98" y="214"/>
                  </a:lnTo>
                  <a:lnTo>
                    <a:pt x="94" y="218"/>
                  </a:lnTo>
                  <a:lnTo>
                    <a:pt x="88" y="222"/>
                  </a:lnTo>
                  <a:lnTo>
                    <a:pt x="80" y="226"/>
                  </a:lnTo>
                  <a:lnTo>
                    <a:pt x="64" y="230"/>
                  </a:lnTo>
                  <a:lnTo>
                    <a:pt x="42" y="232"/>
                  </a:lnTo>
                  <a:lnTo>
                    <a:pt x="30" y="230"/>
                  </a:lnTo>
                  <a:lnTo>
                    <a:pt x="20" y="228"/>
                  </a:lnTo>
                  <a:lnTo>
                    <a:pt x="12" y="224"/>
                  </a:lnTo>
                  <a:lnTo>
                    <a:pt x="8" y="218"/>
                  </a:lnTo>
                  <a:lnTo>
                    <a:pt x="0" y="210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E29B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33" name="Freeform 108"/>
            <p:cNvSpPr>
              <a:spLocks/>
            </p:cNvSpPr>
            <p:nvPr/>
          </p:nvSpPr>
          <p:spPr bwMode="auto">
            <a:xfrm>
              <a:off x="5035550" y="3889375"/>
              <a:ext cx="130175" cy="368300"/>
            </a:xfrm>
            <a:custGeom>
              <a:avLst/>
              <a:gdLst>
                <a:gd name="T0" fmla="*/ 0 w 82"/>
                <a:gd name="T1" fmla="*/ 214 h 232"/>
                <a:gd name="T2" fmla="*/ 0 w 82"/>
                <a:gd name="T3" fmla="*/ 0 h 232"/>
                <a:gd name="T4" fmla="*/ 82 w 82"/>
                <a:gd name="T5" fmla="*/ 0 h 232"/>
                <a:gd name="T6" fmla="*/ 82 w 82"/>
                <a:gd name="T7" fmla="*/ 210 h 232"/>
                <a:gd name="T8" fmla="*/ 76 w 82"/>
                <a:gd name="T9" fmla="*/ 218 h 232"/>
                <a:gd name="T10" fmla="*/ 70 w 82"/>
                <a:gd name="T11" fmla="*/ 222 h 232"/>
                <a:gd name="T12" fmla="*/ 60 w 82"/>
                <a:gd name="T13" fmla="*/ 226 h 232"/>
                <a:gd name="T14" fmla="*/ 48 w 82"/>
                <a:gd name="T15" fmla="*/ 230 h 232"/>
                <a:gd name="T16" fmla="*/ 30 w 82"/>
                <a:gd name="T17" fmla="*/ 232 h 232"/>
                <a:gd name="T18" fmla="*/ 22 w 82"/>
                <a:gd name="T19" fmla="*/ 230 h 232"/>
                <a:gd name="T20" fmla="*/ 16 w 82"/>
                <a:gd name="T21" fmla="*/ 228 h 232"/>
                <a:gd name="T22" fmla="*/ 6 w 82"/>
                <a:gd name="T23" fmla="*/ 222 h 232"/>
                <a:gd name="T24" fmla="*/ 2 w 82"/>
                <a:gd name="T25" fmla="*/ 218 h 232"/>
                <a:gd name="T26" fmla="*/ 0 w 82"/>
                <a:gd name="T27" fmla="*/ 214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232"/>
                <a:gd name="T44" fmla="*/ 82 w 82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232">
                  <a:moveTo>
                    <a:pt x="0" y="214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210"/>
                  </a:lnTo>
                  <a:lnTo>
                    <a:pt x="76" y="218"/>
                  </a:lnTo>
                  <a:lnTo>
                    <a:pt x="70" y="222"/>
                  </a:lnTo>
                  <a:lnTo>
                    <a:pt x="60" y="226"/>
                  </a:lnTo>
                  <a:lnTo>
                    <a:pt x="48" y="230"/>
                  </a:lnTo>
                  <a:lnTo>
                    <a:pt x="30" y="232"/>
                  </a:lnTo>
                  <a:lnTo>
                    <a:pt x="22" y="230"/>
                  </a:lnTo>
                  <a:lnTo>
                    <a:pt x="16" y="228"/>
                  </a:lnTo>
                  <a:lnTo>
                    <a:pt x="6" y="222"/>
                  </a:lnTo>
                  <a:lnTo>
                    <a:pt x="2" y="21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EBBA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34" name="Freeform 109"/>
            <p:cNvSpPr>
              <a:spLocks/>
            </p:cNvSpPr>
            <p:nvPr/>
          </p:nvSpPr>
          <p:spPr bwMode="auto">
            <a:xfrm>
              <a:off x="5057775" y="3889375"/>
              <a:ext cx="92075" cy="365125"/>
            </a:xfrm>
            <a:custGeom>
              <a:avLst/>
              <a:gdLst>
                <a:gd name="T0" fmla="*/ 0 w 58"/>
                <a:gd name="T1" fmla="*/ 222 h 230"/>
                <a:gd name="T2" fmla="*/ 0 w 58"/>
                <a:gd name="T3" fmla="*/ 0 h 230"/>
                <a:gd name="T4" fmla="*/ 58 w 58"/>
                <a:gd name="T5" fmla="*/ 0 h 230"/>
                <a:gd name="T6" fmla="*/ 58 w 58"/>
                <a:gd name="T7" fmla="*/ 218 h 230"/>
                <a:gd name="T8" fmla="*/ 52 w 58"/>
                <a:gd name="T9" fmla="*/ 222 h 230"/>
                <a:gd name="T10" fmla="*/ 48 w 58"/>
                <a:gd name="T11" fmla="*/ 224 h 230"/>
                <a:gd name="T12" fmla="*/ 40 w 58"/>
                <a:gd name="T13" fmla="*/ 228 h 230"/>
                <a:gd name="T14" fmla="*/ 32 w 58"/>
                <a:gd name="T15" fmla="*/ 230 h 230"/>
                <a:gd name="T16" fmla="*/ 20 w 58"/>
                <a:gd name="T17" fmla="*/ 230 h 230"/>
                <a:gd name="T18" fmla="*/ 10 w 58"/>
                <a:gd name="T19" fmla="*/ 230 h 230"/>
                <a:gd name="T20" fmla="*/ 4 w 58"/>
                <a:gd name="T21" fmla="*/ 226 h 230"/>
                <a:gd name="T22" fmla="*/ 0 w 58"/>
                <a:gd name="T23" fmla="*/ 222 h 2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8"/>
                <a:gd name="T37" fmla="*/ 0 h 230"/>
                <a:gd name="T38" fmla="*/ 58 w 58"/>
                <a:gd name="T39" fmla="*/ 230 h 2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8" h="230">
                  <a:moveTo>
                    <a:pt x="0" y="222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218"/>
                  </a:lnTo>
                  <a:lnTo>
                    <a:pt x="52" y="222"/>
                  </a:lnTo>
                  <a:lnTo>
                    <a:pt x="48" y="224"/>
                  </a:lnTo>
                  <a:lnTo>
                    <a:pt x="40" y="228"/>
                  </a:lnTo>
                  <a:lnTo>
                    <a:pt x="32" y="230"/>
                  </a:lnTo>
                  <a:lnTo>
                    <a:pt x="20" y="230"/>
                  </a:lnTo>
                  <a:lnTo>
                    <a:pt x="10" y="230"/>
                  </a:lnTo>
                  <a:lnTo>
                    <a:pt x="4" y="226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5DC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35" name="Freeform 110"/>
            <p:cNvSpPr>
              <a:spLocks/>
            </p:cNvSpPr>
            <p:nvPr/>
          </p:nvSpPr>
          <p:spPr bwMode="auto">
            <a:xfrm>
              <a:off x="5083175" y="3889375"/>
              <a:ext cx="47625" cy="365125"/>
            </a:xfrm>
            <a:custGeom>
              <a:avLst/>
              <a:gdLst>
                <a:gd name="T0" fmla="*/ 30 w 30"/>
                <a:gd name="T1" fmla="*/ 0 h 230"/>
                <a:gd name="T2" fmla="*/ 30 w 30"/>
                <a:gd name="T3" fmla="*/ 226 h 230"/>
                <a:gd name="T4" fmla="*/ 8 w 30"/>
                <a:gd name="T5" fmla="*/ 230 h 230"/>
                <a:gd name="T6" fmla="*/ 0 w 30"/>
                <a:gd name="T7" fmla="*/ 230 h 230"/>
                <a:gd name="T8" fmla="*/ 0 w 30"/>
                <a:gd name="T9" fmla="*/ 0 h 230"/>
                <a:gd name="T10" fmla="*/ 30 w 30"/>
                <a:gd name="T11" fmla="*/ 0 h 2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30"/>
                <a:gd name="T20" fmla="*/ 30 w 30"/>
                <a:gd name="T21" fmla="*/ 230 h 2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30">
                  <a:moveTo>
                    <a:pt x="30" y="0"/>
                  </a:moveTo>
                  <a:lnTo>
                    <a:pt x="30" y="226"/>
                  </a:lnTo>
                  <a:lnTo>
                    <a:pt x="8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36" name="Freeform 111"/>
            <p:cNvSpPr>
              <a:spLocks/>
            </p:cNvSpPr>
            <p:nvPr/>
          </p:nvSpPr>
          <p:spPr bwMode="auto">
            <a:xfrm>
              <a:off x="4873625" y="3778250"/>
              <a:ext cx="409575" cy="212725"/>
            </a:xfrm>
            <a:custGeom>
              <a:avLst/>
              <a:gdLst>
                <a:gd name="T0" fmla="*/ 128 w 258"/>
                <a:gd name="T1" fmla="*/ 134 h 134"/>
                <a:gd name="T2" fmla="*/ 154 w 258"/>
                <a:gd name="T3" fmla="*/ 132 h 134"/>
                <a:gd name="T4" fmla="*/ 178 w 258"/>
                <a:gd name="T5" fmla="*/ 128 h 134"/>
                <a:gd name="T6" fmla="*/ 200 w 258"/>
                <a:gd name="T7" fmla="*/ 122 h 134"/>
                <a:gd name="T8" fmla="*/ 220 w 258"/>
                <a:gd name="T9" fmla="*/ 114 h 134"/>
                <a:gd name="T10" fmla="*/ 236 w 258"/>
                <a:gd name="T11" fmla="*/ 104 h 134"/>
                <a:gd name="T12" fmla="*/ 246 w 258"/>
                <a:gd name="T13" fmla="*/ 92 h 134"/>
                <a:gd name="T14" fmla="*/ 254 w 258"/>
                <a:gd name="T15" fmla="*/ 80 h 134"/>
                <a:gd name="T16" fmla="*/ 256 w 258"/>
                <a:gd name="T17" fmla="*/ 74 h 134"/>
                <a:gd name="T18" fmla="*/ 258 w 258"/>
                <a:gd name="T19" fmla="*/ 66 h 134"/>
                <a:gd name="T20" fmla="*/ 256 w 258"/>
                <a:gd name="T21" fmla="*/ 60 h 134"/>
                <a:gd name="T22" fmla="*/ 254 w 258"/>
                <a:gd name="T23" fmla="*/ 54 h 134"/>
                <a:gd name="T24" fmla="*/ 246 w 258"/>
                <a:gd name="T25" fmla="*/ 40 h 134"/>
                <a:gd name="T26" fmla="*/ 236 w 258"/>
                <a:gd name="T27" fmla="*/ 30 h 134"/>
                <a:gd name="T28" fmla="*/ 220 w 258"/>
                <a:gd name="T29" fmla="*/ 20 h 134"/>
                <a:gd name="T30" fmla="*/ 200 w 258"/>
                <a:gd name="T31" fmla="*/ 12 h 134"/>
                <a:gd name="T32" fmla="*/ 178 w 258"/>
                <a:gd name="T33" fmla="*/ 4 h 134"/>
                <a:gd name="T34" fmla="*/ 154 w 258"/>
                <a:gd name="T35" fmla="*/ 0 h 134"/>
                <a:gd name="T36" fmla="*/ 128 w 258"/>
                <a:gd name="T37" fmla="*/ 0 h 134"/>
                <a:gd name="T38" fmla="*/ 102 w 258"/>
                <a:gd name="T39" fmla="*/ 0 h 134"/>
                <a:gd name="T40" fmla="*/ 78 w 258"/>
                <a:gd name="T41" fmla="*/ 4 h 134"/>
                <a:gd name="T42" fmla="*/ 56 w 258"/>
                <a:gd name="T43" fmla="*/ 12 h 134"/>
                <a:gd name="T44" fmla="*/ 38 w 258"/>
                <a:gd name="T45" fmla="*/ 20 h 134"/>
                <a:gd name="T46" fmla="*/ 22 w 258"/>
                <a:gd name="T47" fmla="*/ 30 h 134"/>
                <a:gd name="T48" fmla="*/ 10 w 258"/>
                <a:gd name="T49" fmla="*/ 40 h 134"/>
                <a:gd name="T50" fmla="*/ 2 w 258"/>
                <a:gd name="T51" fmla="*/ 54 h 134"/>
                <a:gd name="T52" fmla="*/ 0 w 258"/>
                <a:gd name="T53" fmla="*/ 60 h 134"/>
                <a:gd name="T54" fmla="*/ 0 w 258"/>
                <a:gd name="T55" fmla="*/ 66 h 134"/>
                <a:gd name="T56" fmla="*/ 0 w 258"/>
                <a:gd name="T57" fmla="*/ 74 h 134"/>
                <a:gd name="T58" fmla="*/ 2 w 258"/>
                <a:gd name="T59" fmla="*/ 80 h 134"/>
                <a:gd name="T60" fmla="*/ 10 w 258"/>
                <a:gd name="T61" fmla="*/ 92 h 134"/>
                <a:gd name="T62" fmla="*/ 22 w 258"/>
                <a:gd name="T63" fmla="*/ 104 h 134"/>
                <a:gd name="T64" fmla="*/ 38 w 258"/>
                <a:gd name="T65" fmla="*/ 114 h 134"/>
                <a:gd name="T66" fmla="*/ 56 w 258"/>
                <a:gd name="T67" fmla="*/ 122 h 134"/>
                <a:gd name="T68" fmla="*/ 78 w 258"/>
                <a:gd name="T69" fmla="*/ 128 h 134"/>
                <a:gd name="T70" fmla="*/ 102 w 258"/>
                <a:gd name="T71" fmla="*/ 132 h 134"/>
                <a:gd name="T72" fmla="*/ 128 w 258"/>
                <a:gd name="T73" fmla="*/ 134 h 1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8"/>
                <a:gd name="T112" fmla="*/ 0 h 134"/>
                <a:gd name="T113" fmla="*/ 258 w 258"/>
                <a:gd name="T114" fmla="*/ 134 h 1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8" h="134">
                  <a:moveTo>
                    <a:pt x="128" y="134"/>
                  </a:moveTo>
                  <a:lnTo>
                    <a:pt x="154" y="132"/>
                  </a:lnTo>
                  <a:lnTo>
                    <a:pt x="178" y="128"/>
                  </a:lnTo>
                  <a:lnTo>
                    <a:pt x="200" y="122"/>
                  </a:lnTo>
                  <a:lnTo>
                    <a:pt x="220" y="114"/>
                  </a:lnTo>
                  <a:lnTo>
                    <a:pt x="236" y="104"/>
                  </a:lnTo>
                  <a:lnTo>
                    <a:pt x="246" y="92"/>
                  </a:lnTo>
                  <a:lnTo>
                    <a:pt x="254" y="80"/>
                  </a:lnTo>
                  <a:lnTo>
                    <a:pt x="256" y="74"/>
                  </a:lnTo>
                  <a:lnTo>
                    <a:pt x="258" y="66"/>
                  </a:lnTo>
                  <a:lnTo>
                    <a:pt x="256" y="60"/>
                  </a:lnTo>
                  <a:lnTo>
                    <a:pt x="254" y="54"/>
                  </a:lnTo>
                  <a:lnTo>
                    <a:pt x="246" y="40"/>
                  </a:lnTo>
                  <a:lnTo>
                    <a:pt x="236" y="30"/>
                  </a:lnTo>
                  <a:lnTo>
                    <a:pt x="220" y="20"/>
                  </a:lnTo>
                  <a:lnTo>
                    <a:pt x="200" y="12"/>
                  </a:lnTo>
                  <a:lnTo>
                    <a:pt x="178" y="4"/>
                  </a:lnTo>
                  <a:lnTo>
                    <a:pt x="154" y="0"/>
                  </a:lnTo>
                  <a:lnTo>
                    <a:pt x="128" y="0"/>
                  </a:lnTo>
                  <a:lnTo>
                    <a:pt x="102" y="0"/>
                  </a:lnTo>
                  <a:lnTo>
                    <a:pt x="78" y="4"/>
                  </a:lnTo>
                  <a:lnTo>
                    <a:pt x="56" y="12"/>
                  </a:lnTo>
                  <a:lnTo>
                    <a:pt x="38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8" y="114"/>
                  </a:lnTo>
                  <a:lnTo>
                    <a:pt x="56" y="122"/>
                  </a:lnTo>
                  <a:lnTo>
                    <a:pt x="78" y="128"/>
                  </a:lnTo>
                  <a:lnTo>
                    <a:pt x="102" y="132"/>
                  </a:lnTo>
                  <a:lnTo>
                    <a:pt x="128" y="134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37" name="Freeform 112"/>
            <p:cNvSpPr>
              <a:spLocks/>
            </p:cNvSpPr>
            <p:nvPr/>
          </p:nvSpPr>
          <p:spPr bwMode="auto">
            <a:xfrm>
              <a:off x="3749675" y="3692525"/>
              <a:ext cx="333375" cy="95250"/>
            </a:xfrm>
            <a:custGeom>
              <a:avLst/>
              <a:gdLst>
                <a:gd name="T0" fmla="*/ 210 w 210"/>
                <a:gd name="T1" fmla="*/ 2 h 60"/>
                <a:gd name="T2" fmla="*/ 56 w 210"/>
                <a:gd name="T3" fmla="*/ 0 h 60"/>
                <a:gd name="T4" fmla="*/ 0 w 210"/>
                <a:gd name="T5" fmla="*/ 54 h 60"/>
                <a:gd name="T6" fmla="*/ 174 w 210"/>
                <a:gd name="T7" fmla="*/ 6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"/>
                <a:gd name="T13" fmla="*/ 0 h 60"/>
                <a:gd name="T14" fmla="*/ 210 w 21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" h="60">
                  <a:moveTo>
                    <a:pt x="210" y="2"/>
                  </a:moveTo>
                  <a:lnTo>
                    <a:pt x="56" y="0"/>
                  </a:lnTo>
                  <a:lnTo>
                    <a:pt x="0" y="54"/>
                  </a:lnTo>
                  <a:lnTo>
                    <a:pt x="174" y="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38" name="Freeform 113"/>
            <p:cNvSpPr>
              <a:spLocks/>
            </p:cNvSpPr>
            <p:nvPr/>
          </p:nvSpPr>
          <p:spPr bwMode="auto">
            <a:xfrm>
              <a:off x="4089400" y="4114800"/>
              <a:ext cx="320675" cy="168275"/>
            </a:xfrm>
            <a:custGeom>
              <a:avLst/>
              <a:gdLst>
                <a:gd name="T0" fmla="*/ 148 w 202"/>
                <a:gd name="T1" fmla="*/ 0 h 106"/>
                <a:gd name="T2" fmla="*/ 0 w 202"/>
                <a:gd name="T3" fmla="*/ 62 h 106"/>
                <a:gd name="T4" fmla="*/ 48 w 202"/>
                <a:gd name="T5" fmla="*/ 106 h 106"/>
                <a:gd name="T6" fmla="*/ 202 w 202"/>
                <a:gd name="T7" fmla="*/ 4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2"/>
                <a:gd name="T13" fmla="*/ 0 h 106"/>
                <a:gd name="T14" fmla="*/ 202 w 20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2" h="106">
                  <a:moveTo>
                    <a:pt x="148" y="0"/>
                  </a:moveTo>
                  <a:lnTo>
                    <a:pt x="0" y="62"/>
                  </a:lnTo>
                  <a:lnTo>
                    <a:pt x="48" y="106"/>
                  </a:lnTo>
                  <a:lnTo>
                    <a:pt x="202" y="4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39" name="Freeform 114"/>
            <p:cNvSpPr>
              <a:spLocks/>
            </p:cNvSpPr>
            <p:nvPr/>
          </p:nvSpPr>
          <p:spPr bwMode="auto">
            <a:xfrm>
              <a:off x="4727575" y="4429125"/>
              <a:ext cx="279400" cy="276225"/>
            </a:xfrm>
            <a:custGeom>
              <a:avLst/>
              <a:gdLst>
                <a:gd name="T0" fmla="*/ 82 w 176"/>
                <a:gd name="T1" fmla="*/ 0 h 174"/>
                <a:gd name="T2" fmla="*/ 0 w 176"/>
                <a:gd name="T3" fmla="*/ 144 h 174"/>
                <a:gd name="T4" fmla="*/ 100 w 176"/>
                <a:gd name="T5" fmla="*/ 174 h 174"/>
                <a:gd name="T6" fmla="*/ 176 w 176"/>
                <a:gd name="T7" fmla="*/ 22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174"/>
                <a:gd name="T14" fmla="*/ 176 w 176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174">
                  <a:moveTo>
                    <a:pt x="82" y="0"/>
                  </a:moveTo>
                  <a:lnTo>
                    <a:pt x="0" y="144"/>
                  </a:lnTo>
                  <a:lnTo>
                    <a:pt x="100" y="174"/>
                  </a:lnTo>
                  <a:lnTo>
                    <a:pt x="176" y="2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44" name="Rectangle 119"/>
            <p:cNvSpPr>
              <a:spLocks noChangeArrowheads="1"/>
            </p:cNvSpPr>
            <p:nvPr/>
          </p:nvSpPr>
          <p:spPr bwMode="auto">
            <a:xfrm>
              <a:off x="4302125" y="3575050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endParaRPr lang="en-US" sz="2400" dirty="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30945" name="Rectangle 120"/>
            <p:cNvSpPr>
              <a:spLocks noChangeArrowheads="1"/>
            </p:cNvSpPr>
            <p:nvPr/>
          </p:nvSpPr>
          <p:spPr bwMode="auto">
            <a:xfrm>
              <a:off x="4670425" y="3810000"/>
              <a:ext cx="127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b="1" dirty="0">
                  <a:solidFill>
                    <a:srgbClr val="000000"/>
                  </a:solidFill>
                  <a:latin typeface="Times" pitchFamily="18" charset="0"/>
                </a:rPr>
                <a:t>B</a:t>
              </a:r>
              <a:endParaRPr lang="en-US" sz="2400" dirty="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30946" name="Rectangle 121"/>
            <p:cNvSpPr>
              <a:spLocks noChangeArrowheads="1"/>
            </p:cNvSpPr>
            <p:nvPr/>
          </p:nvSpPr>
          <p:spPr bwMode="auto">
            <a:xfrm>
              <a:off x="4905375" y="3959225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C</a:t>
              </a:r>
              <a:endParaRPr lang="en-US" sz="2400" dirty="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30947" name="Freeform 122"/>
            <p:cNvSpPr>
              <a:spLocks/>
            </p:cNvSpPr>
            <p:nvPr/>
          </p:nvSpPr>
          <p:spPr bwMode="auto">
            <a:xfrm>
              <a:off x="6289675" y="231775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48" name="Freeform 123"/>
            <p:cNvSpPr>
              <a:spLocks/>
            </p:cNvSpPr>
            <p:nvPr/>
          </p:nvSpPr>
          <p:spPr bwMode="auto">
            <a:xfrm>
              <a:off x="6296025" y="232410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49" name="Freeform 124"/>
            <p:cNvSpPr>
              <a:spLocks/>
            </p:cNvSpPr>
            <p:nvPr/>
          </p:nvSpPr>
          <p:spPr bwMode="auto">
            <a:xfrm>
              <a:off x="6299200" y="2320925"/>
              <a:ext cx="1419225" cy="860425"/>
            </a:xfrm>
            <a:custGeom>
              <a:avLst/>
              <a:gdLst>
                <a:gd name="T0" fmla="*/ 858 w 894"/>
                <a:gd name="T1" fmla="*/ 0 h 542"/>
                <a:gd name="T2" fmla="*/ 864 w 894"/>
                <a:gd name="T3" fmla="*/ 0 h 542"/>
                <a:gd name="T4" fmla="*/ 870 w 894"/>
                <a:gd name="T5" fmla="*/ 0 h 542"/>
                <a:gd name="T6" fmla="*/ 878 w 894"/>
                <a:gd name="T7" fmla="*/ 4 h 542"/>
                <a:gd name="T8" fmla="*/ 886 w 894"/>
                <a:gd name="T9" fmla="*/ 8 h 542"/>
                <a:gd name="T10" fmla="*/ 892 w 894"/>
                <a:gd name="T11" fmla="*/ 16 h 542"/>
                <a:gd name="T12" fmla="*/ 894 w 894"/>
                <a:gd name="T13" fmla="*/ 30 h 542"/>
                <a:gd name="T14" fmla="*/ 894 w 894"/>
                <a:gd name="T15" fmla="*/ 48 h 542"/>
                <a:gd name="T16" fmla="*/ 38 w 894"/>
                <a:gd name="T17" fmla="*/ 542 h 542"/>
                <a:gd name="T18" fmla="*/ 0 w 894"/>
                <a:gd name="T19" fmla="*/ 494 h 542"/>
                <a:gd name="T20" fmla="*/ 858 w 894"/>
                <a:gd name="T21" fmla="*/ 0 h 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2"/>
                <a:gd name="T35" fmla="*/ 894 w 894"/>
                <a:gd name="T36" fmla="*/ 542 h 5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2">
                  <a:moveTo>
                    <a:pt x="858" y="0"/>
                  </a:moveTo>
                  <a:lnTo>
                    <a:pt x="864" y="0"/>
                  </a:lnTo>
                  <a:lnTo>
                    <a:pt x="870" y="0"/>
                  </a:lnTo>
                  <a:lnTo>
                    <a:pt x="878" y="4"/>
                  </a:lnTo>
                  <a:lnTo>
                    <a:pt x="886" y="8"/>
                  </a:lnTo>
                  <a:lnTo>
                    <a:pt x="892" y="16"/>
                  </a:lnTo>
                  <a:lnTo>
                    <a:pt x="894" y="30"/>
                  </a:lnTo>
                  <a:lnTo>
                    <a:pt x="894" y="48"/>
                  </a:lnTo>
                  <a:lnTo>
                    <a:pt x="38" y="542"/>
                  </a:lnTo>
                  <a:lnTo>
                    <a:pt x="0" y="49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50" name="Freeform 125"/>
            <p:cNvSpPr>
              <a:spLocks/>
            </p:cNvSpPr>
            <p:nvPr/>
          </p:nvSpPr>
          <p:spPr bwMode="auto">
            <a:xfrm>
              <a:off x="6308725" y="2320925"/>
              <a:ext cx="1409700" cy="850900"/>
            </a:xfrm>
            <a:custGeom>
              <a:avLst/>
              <a:gdLst>
                <a:gd name="T0" fmla="*/ 856 w 888"/>
                <a:gd name="T1" fmla="*/ 0 h 536"/>
                <a:gd name="T2" fmla="*/ 862 w 888"/>
                <a:gd name="T3" fmla="*/ 0 h 536"/>
                <a:gd name="T4" fmla="*/ 866 w 888"/>
                <a:gd name="T5" fmla="*/ 2 h 536"/>
                <a:gd name="T6" fmla="*/ 874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8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6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6" y="0"/>
                  </a:moveTo>
                  <a:lnTo>
                    <a:pt x="862" y="0"/>
                  </a:lnTo>
                  <a:lnTo>
                    <a:pt x="866" y="2"/>
                  </a:lnTo>
                  <a:lnTo>
                    <a:pt x="874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8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51" name="Freeform 126"/>
            <p:cNvSpPr>
              <a:spLocks/>
            </p:cNvSpPr>
            <p:nvPr/>
          </p:nvSpPr>
          <p:spPr bwMode="auto">
            <a:xfrm>
              <a:off x="6321425" y="232410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6 w 880"/>
                <a:gd name="T3" fmla="*/ 0 h 528"/>
                <a:gd name="T4" fmla="*/ 866 w 880"/>
                <a:gd name="T5" fmla="*/ 4 h 528"/>
                <a:gd name="T6" fmla="*/ 872 w 880"/>
                <a:gd name="T7" fmla="*/ 8 h 528"/>
                <a:gd name="T8" fmla="*/ 876 w 880"/>
                <a:gd name="T9" fmla="*/ 14 h 528"/>
                <a:gd name="T10" fmla="*/ 880 w 880"/>
                <a:gd name="T11" fmla="*/ 24 h 528"/>
                <a:gd name="T12" fmla="*/ 880 w 880"/>
                <a:gd name="T13" fmla="*/ 34 h 528"/>
                <a:gd name="T14" fmla="*/ 24 w 880"/>
                <a:gd name="T15" fmla="*/ 528 h 528"/>
                <a:gd name="T16" fmla="*/ 0 w 880"/>
                <a:gd name="T17" fmla="*/ 492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6" y="0"/>
                  </a:lnTo>
                  <a:lnTo>
                    <a:pt x="866" y="4"/>
                  </a:lnTo>
                  <a:lnTo>
                    <a:pt x="872" y="8"/>
                  </a:lnTo>
                  <a:lnTo>
                    <a:pt x="876" y="14"/>
                  </a:lnTo>
                  <a:lnTo>
                    <a:pt x="880" y="24"/>
                  </a:lnTo>
                  <a:lnTo>
                    <a:pt x="880" y="34"/>
                  </a:lnTo>
                  <a:lnTo>
                    <a:pt x="24" y="528"/>
                  </a:lnTo>
                  <a:lnTo>
                    <a:pt x="0" y="492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52" name="Freeform 127"/>
            <p:cNvSpPr>
              <a:spLocks/>
            </p:cNvSpPr>
            <p:nvPr/>
          </p:nvSpPr>
          <p:spPr bwMode="auto">
            <a:xfrm>
              <a:off x="6330950" y="2324100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4 w 872"/>
                <a:gd name="T3" fmla="*/ 2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2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4" y="2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2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53" name="Freeform 128"/>
            <p:cNvSpPr>
              <a:spLocks/>
            </p:cNvSpPr>
            <p:nvPr/>
          </p:nvSpPr>
          <p:spPr bwMode="auto">
            <a:xfrm>
              <a:off x="6340475" y="2324100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8 w 866"/>
                <a:gd name="T3" fmla="*/ 8 h 514"/>
                <a:gd name="T4" fmla="*/ 864 w 866"/>
                <a:gd name="T5" fmla="*/ 14 h 514"/>
                <a:gd name="T6" fmla="*/ 866 w 866"/>
                <a:gd name="T7" fmla="*/ 18 h 514"/>
                <a:gd name="T8" fmla="*/ 866 w 866"/>
                <a:gd name="T9" fmla="*/ 22 h 514"/>
                <a:gd name="T10" fmla="*/ 14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8" y="8"/>
                  </a:lnTo>
                  <a:lnTo>
                    <a:pt x="864" y="14"/>
                  </a:lnTo>
                  <a:lnTo>
                    <a:pt x="866" y="18"/>
                  </a:lnTo>
                  <a:lnTo>
                    <a:pt x="866" y="22"/>
                  </a:lnTo>
                  <a:lnTo>
                    <a:pt x="14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54" name="Freeform 129"/>
            <p:cNvSpPr>
              <a:spLocks/>
            </p:cNvSpPr>
            <p:nvPr/>
          </p:nvSpPr>
          <p:spPr bwMode="auto">
            <a:xfrm>
              <a:off x="6350000" y="2327275"/>
              <a:ext cx="1365250" cy="803275"/>
            </a:xfrm>
            <a:custGeom>
              <a:avLst/>
              <a:gdLst>
                <a:gd name="T0" fmla="*/ 860 w 860"/>
                <a:gd name="T1" fmla="*/ 16 h 506"/>
                <a:gd name="T2" fmla="*/ 8 w 860"/>
                <a:gd name="T3" fmla="*/ 506 h 506"/>
                <a:gd name="T4" fmla="*/ 0 w 860"/>
                <a:gd name="T5" fmla="*/ 490 h 506"/>
                <a:gd name="T6" fmla="*/ 846 w 860"/>
                <a:gd name="T7" fmla="*/ 0 h 506"/>
                <a:gd name="T8" fmla="*/ 860 w 860"/>
                <a:gd name="T9" fmla="*/ 16 h 5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0"/>
                <a:gd name="T16" fmla="*/ 0 h 506"/>
                <a:gd name="T17" fmla="*/ 860 w 860"/>
                <a:gd name="T18" fmla="*/ 506 h 5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0" h="506">
                  <a:moveTo>
                    <a:pt x="860" y="16"/>
                  </a:moveTo>
                  <a:lnTo>
                    <a:pt x="8" y="506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60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55" name="Freeform 130"/>
            <p:cNvSpPr>
              <a:spLocks/>
            </p:cNvSpPr>
            <p:nvPr/>
          </p:nvSpPr>
          <p:spPr bwMode="auto">
            <a:xfrm>
              <a:off x="6270625" y="3098800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56" name="Freeform 131"/>
            <p:cNvSpPr>
              <a:spLocks/>
            </p:cNvSpPr>
            <p:nvPr/>
          </p:nvSpPr>
          <p:spPr bwMode="auto">
            <a:xfrm>
              <a:off x="5791200" y="3359150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57" name="Freeform 132"/>
            <p:cNvSpPr>
              <a:spLocks/>
            </p:cNvSpPr>
            <p:nvPr/>
          </p:nvSpPr>
          <p:spPr bwMode="auto">
            <a:xfrm>
              <a:off x="5794375" y="3362325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58" name="Freeform 133"/>
            <p:cNvSpPr>
              <a:spLocks/>
            </p:cNvSpPr>
            <p:nvPr/>
          </p:nvSpPr>
          <p:spPr bwMode="auto">
            <a:xfrm>
              <a:off x="5800725" y="3343275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59" name="Freeform 134"/>
            <p:cNvSpPr>
              <a:spLocks/>
            </p:cNvSpPr>
            <p:nvPr/>
          </p:nvSpPr>
          <p:spPr bwMode="auto">
            <a:xfrm>
              <a:off x="5803900" y="3346450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60" name="Freeform 135"/>
            <p:cNvSpPr>
              <a:spLocks/>
            </p:cNvSpPr>
            <p:nvPr/>
          </p:nvSpPr>
          <p:spPr bwMode="auto">
            <a:xfrm>
              <a:off x="4578350" y="2422525"/>
              <a:ext cx="1743075" cy="765175"/>
            </a:xfrm>
            <a:custGeom>
              <a:avLst/>
              <a:gdLst>
                <a:gd name="T0" fmla="*/ 1098 w 1098"/>
                <a:gd name="T1" fmla="*/ 466 h 482"/>
                <a:gd name="T2" fmla="*/ 1004 w 1098"/>
                <a:gd name="T3" fmla="*/ 300 h 482"/>
                <a:gd name="T4" fmla="*/ 976 w 1098"/>
                <a:gd name="T5" fmla="*/ 320 h 482"/>
                <a:gd name="T6" fmla="*/ 944 w 1098"/>
                <a:gd name="T7" fmla="*/ 340 h 482"/>
                <a:gd name="T8" fmla="*/ 902 w 1098"/>
                <a:gd name="T9" fmla="*/ 364 h 482"/>
                <a:gd name="T10" fmla="*/ 852 w 1098"/>
                <a:gd name="T11" fmla="*/ 390 h 482"/>
                <a:gd name="T12" fmla="*/ 798 w 1098"/>
                <a:gd name="T13" fmla="*/ 416 h 482"/>
                <a:gd name="T14" fmla="*/ 740 w 1098"/>
                <a:gd name="T15" fmla="*/ 440 h 482"/>
                <a:gd name="T16" fmla="*/ 710 w 1098"/>
                <a:gd name="T17" fmla="*/ 450 h 482"/>
                <a:gd name="T18" fmla="*/ 680 w 1098"/>
                <a:gd name="T19" fmla="*/ 460 h 482"/>
                <a:gd name="T20" fmla="*/ 662 w 1098"/>
                <a:gd name="T21" fmla="*/ 466 h 482"/>
                <a:gd name="T22" fmla="*/ 636 w 1098"/>
                <a:gd name="T23" fmla="*/ 470 h 482"/>
                <a:gd name="T24" fmla="*/ 600 w 1098"/>
                <a:gd name="T25" fmla="*/ 476 h 482"/>
                <a:gd name="T26" fmla="*/ 550 w 1098"/>
                <a:gd name="T27" fmla="*/ 480 h 482"/>
                <a:gd name="T28" fmla="*/ 486 w 1098"/>
                <a:gd name="T29" fmla="*/ 482 h 482"/>
                <a:gd name="T30" fmla="*/ 406 w 1098"/>
                <a:gd name="T31" fmla="*/ 480 h 482"/>
                <a:gd name="T32" fmla="*/ 310 w 1098"/>
                <a:gd name="T33" fmla="*/ 474 h 482"/>
                <a:gd name="T34" fmla="*/ 280 w 1098"/>
                <a:gd name="T35" fmla="*/ 470 h 482"/>
                <a:gd name="T36" fmla="*/ 248 w 1098"/>
                <a:gd name="T37" fmla="*/ 462 h 482"/>
                <a:gd name="T38" fmla="*/ 208 w 1098"/>
                <a:gd name="T39" fmla="*/ 450 h 482"/>
                <a:gd name="T40" fmla="*/ 186 w 1098"/>
                <a:gd name="T41" fmla="*/ 442 h 482"/>
                <a:gd name="T42" fmla="*/ 164 w 1098"/>
                <a:gd name="T43" fmla="*/ 434 h 482"/>
                <a:gd name="T44" fmla="*/ 142 w 1098"/>
                <a:gd name="T45" fmla="*/ 422 h 482"/>
                <a:gd name="T46" fmla="*/ 120 w 1098"/>
                <a:gd name="T47" fmla="*/ 410 h 482"/>
                <a:gd name="T48" fmla="*/ 98 w 1098"/>
                <a:gd name="T49" fmla="*/ 396 h 482"/>
                <a:gd name="T50" fmla="*/ 76 w 1098"/>
                <a:gd name="T51" fmla="*/ 380 h 482"/>
                <a:gd name="T52" fmla="*/ 58 w 1098"/>
                <a:gd name="T53" fmla="*/ 362 h 482"/>
                <a:gd name="T54" fmla="*/ 40 w 1098"/>
                <a:gd name="T55" fmla="*/ 340 h 482"/>
                <a:gd name="T56" fmla="*/ 36 w 1098"/>
                <a:gd name="T57" fmla="*/ 336 h 482"/>
                <a:gd name="T58" fmla="*/ 24 w 1098"/>
                <a:gd name="T59" fmla="*/ 320 h 482"/>
                <a:gd name="T60" fmla="*/ 12 w 1098"/>
                <a:gd name="T61" fmla="*/ 294 h 482"/>
                <a:gd name="T62" fmla="*/ 8 w 1098"/>
                <a:gd name="T63" fmla="*/ 280 h 482"/>
                <a:gd name="T64" fmla="*/ 2 w 1098"/>
                <a:gd name="T65" fmla="*/ 262 h 482"/>
                <a:gd name="T66" fmla="*/ 0 w 1098"/>
                <a:gd name="T67" fmla="*/ 244 h 482"/>
                <a:gd name="T68" fmla="*/ 0 w 1098"/>
                <a:gd name="T69" fmla="*/ 224 h 482"/>
                <a:gd name="T70" fmla="*/ 2 w 1098"/>
                <a:gd name="T71" fmla="*/ 204 h 482"/>
                <a:gd name="T72" fmla="*/ 6 w 1098"/>
                <a:gd name="T73" fmla="*/ 182 h 482"/>
                <a:gd name="T74" fmla="*/ 16 w 1098"/>
                <a:gd name="T75" fmla="*/ 158 h 482"/>
                <a:gd name="T76" fmla="*/ 28 w 1098"/>
                <a:gd name="T77" fmla="*/ 134 h 482"/>
                <a:gd name="T78" fmla="*/ 46 w 1098"/>
                <a:gd name="T79" fmla="*/ 110 h 482"/>
                <a:gd name="T80" fmla="*/ 68 w 1098"/>
                <a:gd name="T81" fmla="*/ 86 h 482"/>
                <a:gd name="T82" fmla="*/ 76 w 1098"/>
                <a:gd name="T83" fmla="*/ 80 h 482"/>
                <a:gd name="T84" fmla="*/ 96 w 1098"/>
                <a:gd name="T85" fmla="*/ 62 h 482"/>
                <a:gd name="T86" fmla="*/ 132 w 1098"/>
                <a:gd name="T87" fmla="*/ 34 h 482"/>
                <a:gd name="T88" fmla="*/ 156 w 1098"/>
                <a:gd name="T89" fmla="*/ 18 h 482"/>
                <a:gd name="T90" fmla="*/ 186 w 1098"/>
                <a:gd name="T91" fmla="*/ 0 h 482"/>
                <a:gd name="T92" fmla="*/ 334 w 1098"/>
                <a:gd name="T93" fmla="*/ 144 h 482"/>
                <a:gd name="T94" fmla="*/ 138 w 1098"/>
                <a:gd name="T95" fmla="*/ 266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98"/>
                <a:gd name="T145" fmla="*/ 0 h 482"/>
                <a:gd name="T146" fmla="*/ 1098 w 1098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98" h="482">
                  <a:moveTo>
                    <a:pt x="1098" y="466"/>
                  </a:moveTo>
                  <a:lnTo>
                    <a:pt x="1004" y="300"/>
                  </a:lnTo>
                  <a:lnTo>
                    <a:pt x="976" y="320"/>
                  </a:lnTo>
                  <a:lnTo>
                    <a:pt x="944" y="340"/>
                  </a:lnTo>
                  <a:lnTo>
                    <a:pt x="902" y="364"/>
                  </a:lnTo>
                  <a:lnTo>
                    <a:pt x="852" y="390"/>
                  </a:lnTo>
                  <a:lnTo>
                    <a:pt x="798" y="416"/>
                  </a:lnTo>
                  <a:lnTo>
                    <a:pt x="740" y="440"/>
                  </a:lnTo>
                  <a:lnTo>
                    <a:pt x="710" y="450"/>
                  </a:lnTo>
                  <a:lnTo>
                    <a:pt x="680" y="460"/>
                  </a:lnTo>
                  <a:lnTo>
                    <a:pt x="662" y="466"/>
                  </a:lnTo>
                  <a:lnTo>
                    <a:pt x="636" y="470"/>
                  </a:lnTo>
                  <a:lnTo>
                    <a:pt x="600" y="476"/>
                  </a:lnTo>
                  <a:lnTo>
                    <a:pt x="550" y="480"/>
                  </a:lnTo>
                  <a:lnTo>
                    <a:pt x="486" y="482"/>
                  </a:lnTo>
                  <a:lnTo>
                    <a:pt x="406" y="480"/>
                  </a:lnTo>
                  <a:lnTo>
                    <a:pt x="310" y="474"/>
                  </a:lnTo>
                  <a:lnTo>
                    <a:pt x="280" y="470"/>
                  </a:lnTo>
                  <a:lnTo>
                    <a:pt x="248" y="462"/>
                  </a:lnTo>
                  <a:lnTo>
                    <a:pt x="208" y="450"/>
                  </a:lnTo>
                  <a:lnTo>
                    <a:pt x="186" y="442"/>
                  </a:lnTo>
                  <a:lnTo>
                    <a:pt x="164" y="434"/>
                  </a:lnTo>
                  <a:lnTo>
                    <a:pt x="142" y="422"/>
                  </a:lnTo>
                  <a:lnTo>
                    <a:pt x="120" y="410"/>
                  </a:lnTo>
                  <a:lnTo>
                    <a:pt x="98" y="396"/>
                  </a:lnTo>
                  <a:lnTo>
                    <a:pt x="76" y="380"/>
                  </a:lnTo>
                  <a:lnTo>
                    <a:pt x="58" y="362"/>
                  </a:lnTo>
                  <a:lnTo>
                    <a:pt x="40" y="340"/>
                  </a:lnTo>
                  <a:lnTo>
                    <a:pt x="36" y="336"/>
                  </a:lnTo>
                  <a:lnTo>
                    <a:pt x="24" y="320"/>
                  </a:lnTo>
                  <a:lnTo>
                    <a:pt x="12" y="294"/>
                  </a:lnTo>
                  <a:lnTo>
                    <a:pt x="8" y="280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4"/>
                  </a:lnTo>
                  <a:lnTo>
                    <a:pt x="2" y="204"/>
                  </a:lnTo>
                  <a:lnTo>
                    <a:pt x="6" y="182"/>
                  </a:lnTo>
                  <a:lnTo>
                    <a:pt x="16" y="158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6"/>
                  </a:lnTo>
                  <a:lnTo>
                    <a:pt x="76" y="80"/>
                  </a:lnTo>
                  <a:lnTo>
                    <a:pt x="96" y="62"/>
                  </a:lnTo>
                  <a:lnTo>
                    <a:pt x="132" y="34"/>
                  </a:lnTo>
                  <a:lnTo>
                    <a:pt x="156" y="18"/>
                  </a:lnTo>
                  <a:lnTo>
                    <a:pt x="186" y="0"/>
                  </a:lnTo>
                  <a:lnTo>
                    <a:pt x="334" y="144"/>
                  </a:lnTo>
                  <a:lnTo>
                    <a:pt x="138" y="26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63" name="Freeform 138"/>
            <p:cNvSpPr>
              <a:spLocks/>
            </p:cNvSpPr>
            <p:nvPr/>
          </p:nvSpPr>
          <p:spPr bwMode="auto">
            <a:xfrm>
              <a:off x="6489700" y="1143000"/>
              <a:ext cx="1692275" cy="1187450"/>
            </a:xfrm>
            <a:custGeom>
              <a:avLst/>
              <a:gdLst>
                <a:gd name="T0" fmla="*/ 0 w 1066"/>
                <a:gd name="T1" fmla="*/ 428 h 748"/>
                <a:gd name="T2" fmla="*/ 76 w 1066"/>
                <a:gd name="T3" fmla="*/ 170 h 748"/>
                <a:gd name="T4" fmla="*/ 88 w 1066"/>
                <a:gd name="T5" fmla="*/ 164 h 748"/>
                <a:gd name="T6" fmla="*/ 120 w 1066"/>
                <a:gd name="T7" fmla="*/ 144 h 748"/>
                <a:gd name="T8" fmla="*/ 168 w 1066"/>
                <a:gd name="T9" fmla="*/ 116 h 748"/>
                <a:gd name="T10" fmla="*/ 232 w 1066"/>
                <a:gd name="T11" fmla="*/ 86 h 748"/>
                <a:gd name="T12" fmla="*/ 270 w 1066"/>
                <a:gd name="T13" fmla="*/ 70 h 748"/>
                <a:gd name="T14" fmla="*/ 310 w 1066"/>
                <a:gd name="T15" fmla="*/ 54 h 748"/>
                <a:gd name="T16" fmla="*/ 350 w 1066"/>
                <a:gd name="T17" fmla="*/ 40 h 748"/>
                <a:gd name="T18" fmla="*/ 394 w 1066"/>
                <a:gd name="T19" fmla="*/ 26 h 748"/>
                <a:gd name="T20" fmla="*/ 440 w 1066"/>
                <a:gd name="T21" fmla="*/ 16 h 748"/>
                <a:gd name="T22" fmla="*/ 488 w 1066"/>
                <a:gd name="T23" fmla="*/ 8 h 748"/>
                <a:gd name="T24" fmla="*/ 534 w 1066"/>
                <a:gd name="T25" fmla="*/ 2 h 748"/>
                <a:gd name="T26" fmla="*/ 584 w 1066"/>
                <a:gd name="T27" fmla="*/ 0 h 748"/>
                <a:gd name="T28" fmla="*/ 598 w 1066"/>
                <a:gd name="T29" fmla="*/ 0 h 748"/>
                <a:gd name="T30" fmla="*/ 636 w 1066"/>
                <a:gd name="T31" fmla="*/ 0 h 748"/>
                <a:gd name="T32" fmla="*/ 692 w 1066"/>
                <a:gd name="T33" fmla="*/ 6 h 748"/>
                <a:gd name="T34" fmla="*/ 724 w 1066"/>
                <a:gd name="T35" fmla="*/ 8 h 748"/>
                <a:gd name="T36" fmla="*/ 760 w 1066"/>
                <a:gd name="T37" fmla="*/ 14 h 748"/>
                <a:gd name="T38" fmla="*/ 796 w 1066"/>
                <a:gd name="T39" fmla="*/ 20 h 748"/>
                <a:gd name="T40" fmla="*/ 832 w 1066"/>
                <a:gd name="T41" fmla="*/ 30 h 748"/>
                <a:gd name="T42" fmla="*/ 870 w 1066"/>
                <a:gd name="T43" fmla="*/ 40 h 748"/>
                <a:gd name="T44" fmla="*/ 904 w 1066"/>
                <a:gd name="T45" fmla="*/ 52 h 748"/>
                <a:gd name="T46" fmla="*/ 940 w 1066"/>
                <a:gd name="T47" fmla="*/ 68 h 748"/>
                <a:gd name="T48" fmla="*/ 970 w 1066"/>
                <a:gd name="T49" fmla="*/ 86 h 748"/>
                <a:gd name="T50" fmla="*/ 998 w 1066"/>
                <a:gd name="T51" fmla="*/ 108 h 748"/>
                <a:gd name="T52" fmla="*/ 1012 w 1066"/>
                <a:gd name="T53" fmla="*/ 118 h 748"/>
                <a:gd name="T54" fmla="*/ 1022 w 1066"/>
                <a:gd name="T55" fmla="*/ 132 h 748"/>
                <a:gd name="T56" fmla="*/ 1026 w 1066"/>
                <a:gd name="T57" fmla="*/ 136 h 748"/>
                <a:gd name="T58" fmla="*/ 1036 w 1066"/>
                <a:gd name="T59" fmla="*/ 148 h 748"/>
                <a:gd name="T60" fmla="*/ 1046 w 1066"/>
                <a:gd name="T61" fmla="*/ 170 h 748"/>
                <a:gd name="T62" fmla="*/ 1058 w 1066"/>
                <a:gd name="T63" fmla="*/ 198 h 748"/>
                <a:gd name="T64" fmla="*/ 1062 w 1066"/>
                <a:gd name="T65" fmla="*/ 214 h 748"/>
                <a:gd name="T66" fmla="*/ 1066 w 1066"/>
                <a:gd name="T67" fmla="*/ 232 h 748"/>
                <a:gd name="T68" fmla="*/ 1066 w 1066"/>
                <a:gd name="T69" fmla="*/ 250 h 748"/>
                <a:gd name="T70" fmla="*/ 1066 w 1066"/>
                <a:gd name="T71" fmla="*/ 270 h 748"/>
                <a:gd name="T72" fmla="*/ 1064 w 1066"/>
                <a:gd name="T73" fmla="*/ 292 h 748"/>
                <a:gd name="T74" fmla="*/ 1058 w 1066"/>
                <a:gd name="T75" fmla="*/ 314 h 748"/>
                <a:gd name="T76" fmla="*/ 1050 w 1066"/>
                <a:gd name="T77" fmla="*/ 336 h 748"/>
                <a:gd name="T78" fmla="*/ 1038 w 1066"/>
                <a:gd name="T79" fmla="*/ 360 h 748"/>
                <a:gd name="T80" fmla="*/ 1028 w 1066"/>
                <a:gd name="T81" fmla="*/ 374 h 748"/>
                <a:gd name="T82" fmla="*/ 1016 w 1066"/>
                <a:gd name="T83" fmla="*/ 386 h 748"/>
                <a:gd name="T84" fmla="*/ 1000 w 1066"/>
                <a:gd name="T85" fmla="*/ 404 h 748"/>
                <a:gd name="T86" fmla="*/ 980 w 1066"/>
                <a:gd name="T87" fmla="*/ 422 h 748"/>
                <a:gd name="T88" fmla="*/ 956 w 1066"/>
                <a:gd name="T89" fmla="*/ 440 h 748"/>
                <a:gd name="T90" fmla="*/ 930 w 1066"/>
                <a:gd name="T91" fmla="*/ 458 h 748"/>
                <a:gd name="T92" fmla="*/ 900 w 1066"/>
                <a:gd name="T93" fmla="*/ 474 h 748"/>
                <a:gd name="T94" fmla="*/ 776 w 1066"/>
                <a:gd name="T95" fmla="*/ 748 h 7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6"/>
                <a:gd name="T145" fmla="*/ 0 h 748"/>
                <a:gd name="T146" fmla="*/ 1066 w 1066"/>
                <a:gd name="T147" fmla="*/ 748 h 7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6" h="748">
                  <a:moveTo>
                    <a:pt x="0" y="428"/>
                  </a:moveTo>
                  <a:lnTo>
                    <a:pt x="76" y="170"/>
                  </a:lnTo>
                  <a:lnTo>
                    <a:pt x="88" y="164"/>
                  </a:lnTo>
                  <a:lnTo>
                    <a:pt x="120" y="144"/>
                  </a:lnTo>
                  <a:lnTo>
                    <a:pt x="168" y="116"/>
                  </a:lnTo>
                  <a:lnTo>
                    <a:pt x="232" y="86"/>
                  </a:lnTo>
                  <a:lnTo>
                    <a:pt x="270" y="70"/>
                  </a:lnTo>
                  <a:lnTo>
                    <a:pt x="310" y="54"/>
                  </a:lnTo>
                  <a:lnTo>
                    <a:pt x="350" y="40"/>
                  </a:lnTo>
                  <a:lnTo>
                    <a:pt x="394" y="26"/>
                  </a:lnTo>
                  <a:lnTo>
                    <a:pt x="440" y="16"/>
                  </a:lnTo>
                  <a:lnTo>
                    <a:pt x="488" y="8"/>
                  </a:lnTo>
                  <a:lnTo>
                    <a:pt x="534" y="2"/>
                  </a:lnTo>
                  <a:lnTo>
                    <a:pt x="584" y="0"/>
                  </a:lnTo>
                  <a:lnTo>
                    <a:pt x="598" y="0"/>
                  </a:lnTo>
                  <a:lnTo>
                    <a:pt x="636" y="0"/>
                  </a:lnTo>
                  <a:lnTo>
                    <a:pt x="692" y="6"/>
                  </a:lnTo>
                  <a:lnTo>
                    <a:pt x="724" y="8"/>
                  </a:lnTo>
                  <a:lnTo>
                    <a:pt x="760" y="14"/>
                  </a:lnTo>
                  <a:lnTo>
                    <a:pt x="796" y="20"/>
                  </a:lnTo>
                  <a:lnTo>
                    <a:pt x="832" y="30"/>
                  </a:lnTo>
                  <a:lnTo>
                    <a:pt x="870" y="40"/>
                  </a:lnTo>
                  <a:lnTo>
                    <a:pt x="904" y="52"/>
                  </a:lnTo>
                  <a:lnTo>
                    <a:pt x="940" y="68"/>
                  </a:lnTo>
                  <a:lnTo>
                    <a:pt x="970" y="86"/>
                  </a:lnTo>
                  <a:lnTo>
                    <a:pt x="998" y="108"/>
                  </a:lnTo>
                  <a:lnTo>
                    <a:pt x="1012" y="118"/>
                  </a:lnTo>
                  <a:lnTo>
                    <a:pt x="1022" y="132"/>
                  </a:lnTo>
                  <a:lnTo>
                    <a:pt x="1026" y="136"/>
                  </a:lnTo>
                  <a:lnTo>
                    <a:pt x="1036" y="148"/>
                  </a:lnTo>
                  <a:lnTo>
                    <a:pt x="1046" y="170"/>
                  </a:lnTo>
                  <a:lnTo>
                    <a:pt x="1058" y="198"/>
                  </a:lnTo>
                  <a:lnTo>
                    <a:pt x="1062" y="214"/>
                  </a:lnTo>
                  <a:lnTo>
                    <a:pt x="1066" y="232"/>
                  </a:lnTo>
                  <a:lnTo>
                    <a:pt x="1066" y="250"/>
                  </a:lnTo>
                  <a:lnTo>
                    <a:pt x="1066" y="270"/>
                  </a:lnTo>
                  <a:lnTo>
                    <a:pt x="1064" y="292"/>
                  </a:lnTo>
                  <a:lnTo>
                    <a:pt x="1058" y="314"/>
                  </a:lnTo>
                  <a:lnTo>
                    <a:pt x="1050" y="336"/>
                  </a:lnTo>
                  <a:lnTo>
                    <a:pt x="1038" y="360"/>
                  </a:lnTo>
                  <a:lnTo>
                    <a:pt x="1028" y="374"/>
                  </a:lnTo>
                  <a:lnTo>
                    <a:pt x="1016" y="386"/>
                  </a:lnTo>
                  <a:lnTo>
                    <a:pt x="1000" y="404"/>
                  </a:lnTo>
                  <a:lnTo>
                    <a:pt x="980" y="422"/>
                  </a:lnTo>
                  <a:lnTo>
                    <a:pt x="956" y="440"/>
                  </a:lnTo>
                  <a:lnTo>
                    <a:pt x="930" y="458"/>
                  </a:lnTo>
                  <a:lnTo>
                    <a:pt x="900" y="474"/>
                  </a:lnTo>
                  <a:lnTo>
                    <a:pt x="776" y="7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64" name="Freeform 139"/>
            <p:cNvSpPr>
              <a:spLocks/>
            </p:cNvSpPr>
            <p:nvPr/>
          </p:nvSpPr>
          <p:spPr bwMode="auto">
            <a:xfrm>
              <a:off x="6499225" y="1235075"/>
              <a:ext cx="1682750" cy="1098550"/>
            </a:xfrm>
            <a:custGeom>
              <a:avLst/>
              <a:gdLst>
                <a:gd name="T0" fmla="*/ 0 w 1060"/>
                <a:gd name="T1" fmla="*/ 376 h 692"/>
                <a:gd name="T2" fmla="*/ 70 w 1060"/>
                <a:gd name="T3" fmla="*/ 172 h 692"/>
                <a:gd name="T4" fmla="*/ 82 w 1060"/>
                <a:gd name="T5" fmla="*/ 164 h 692"/>
                <a:gd name="T6" fmla="*/ 114 w 1060"/>
                <a:gd name="T7" fmla="*/ 144 h 692"/>
                <a:gd name="T8" fmla="*/ 162 w 1060"/>
                <a:gd name="T9" fmla="*/ 118 h 692"/>
                <a:gd name="T10" fmla="*/ 226 w 1060"/>
                <a:gd name="T11" fmla="*/ 86 h 692"/>
                <a:gd name="T12" fmla="*/ 264 w 1060"/>
                <a:gd name="T13" fmla="*/ 70 h 692"/>
                <a:gd name="T14" fmla="*/ 304 w 1060"/>
                <a:gd name="T15" fmla="*/ 54 h 692"/>
                <a:gd name="T16" fmla="*/ 344 w 1060"/>
                <a:gd name="T17" fmla="*/ 40 h 692"/>
                <a:gd name="T18" fmla="*/ 388 w 1060"/>
                <a:gd name="T19" fmla="*/ 26 h 692"/>
                <a:gd name="T20" fmla="*/ 434 w 1060"/>
                <a:gd name="T21" fmla="*/ 16 h 692"/>
                <a:gd name="T22" fmla="*/ 482 w 1060"/>
                <a:gd name="T23" fmla="*/ 8 h 692"/>
                <a:gd name="T24" fmla="*/ 528 w 1060"/>
                <a:gd name="T25" fmla="*/ 2 h 692"/>
                <a:gd name="T26" fmla="*/ 578 w 1060"/>
                <a:gd name="T27" fmla="*/ 0 h 692"/>
                <a:gd name="T28" fmla="*/ 592 w 1060"/>
                <a:gd name="T29" fmla="*/ 0 h 692"/>
                <a:gd name="T30" fmla="*/ 630 w 1060"/>
                <a:gd name="T31" fmla="*/ 2 h 692"/>
                <a:gd name="T32" fmla="*/ 686 w 1060"/>
                <a:gd name="T33" fmla="*/ 6 h 692"/>
                <a:gd name="T34" fmla="*/ 718 w 1060"/>
                <a:gd name="T35" fmla="*/ 10 h 692"/>
                <a:gd name="T36" fmla="*/ 754 w 1060"/>
                <a:gd name="T37" fmla="*/ 14 h 692"/>
                <a:gd name="T38" fmla="*/ 790 w 1060"/>
                <a:gd name="T39" fmla="*/ 20 h 692"/>
                <a:gd name="T40" fmla="*/ 826 w 1060"/>
                <a:gd name="T41" fmla="*/ 30 h 692"/>
                <a:gd name="T42" fmla="*/ 864 w 1060"/>
                <a:gd name="T43" fmla="*/ 40 h 692"/>
                <a:gd name="T44" fmla="*/ 898 w 1060"/>
                <a:gd name="T45" fmla="*/ 52 h 692"/>
                <a:gd name="T46" fmla="*/ 934 w 1060"/>
                <a:gd name="T47" fmla="*/ 68 h 692"/>
                <a:gd name="T48" fmla="*/ 964 w 1060"/>
                <a:gd name="T49" fmla="*/ 86 h 692"/>
                <a:gd name="T50" fmla="*/ 992 w 1060"/>
                <a:gd name="T51" fmla="*/ 108 h 692"/>
                <a:gd name="T52" fmla="*/ 1006 w 1060"/>
                <a:gd name="T53" fmla="*/ 120 h 692"/>
                <a:gd name="T54" fmla="*/ 1016 w 1060"/>
                <a:gd name="T55" fmla="*/ 132 h 692"/>
                <a:gd name="T56" fmla="*/ 1020 w 1060"/>
                <a:gd name="T57" fmla="*/ 136 h 692"/>
                <a:gd name="T58" fmla="*/ 1030 w 1060"/>
                <a:gd name="T59" fmla="*/ 150 h 692"/>
                <a:gd name="T60" fmla="*/ 1040 w 1060"/>
                <a:gd name="T61" fmla="*/ 170 h 692"/>
                <a:gd name="T62" fmla="*/ 1052 w 1060"/>
                <a:gd name="T63" fmla="*/ 198 h 692"/>
                <a:gd name="T64" fmla="*/ 1056 w 1060"/>
                <a:gd name="T65" fmla="*/ 214 h 692"/>
                <a:gd name="T66" fmla="*/ 1060 w 1060"/>
                <a:gd name="T67" fmla="*/ 232 h 692"/>
                <a:gd name="T68" fmla="*/ 1060 w 1060"/>
                <a:gd name="T69" fmla="*/ 250 h 692"/>
                <a:gd name="T70" fmla="*/ 1060 w 1060"/>
                <a:gd name="T71" fmla="*/ 270 h 692"/>
                <a:gd name="T72" fmla="*/ 1058 w 1060"/>
                <a:gd name="T73" fmla="*/ 292 h 692"/>
                <a:gd name="T74" fmla="*/ 1052 w 1060"/>
                <a:gd name="T75" fmla="*/ 314 h 692"/>
                <a:gd name="T76" fmla="*/ 1044 w 1060"/>
                <a:gd name="T77" fmla="*/ 338 h 692"/>
                <a:gd name="T78" fmla="*/ 1032 w 1060"/>
                <a:gd name="T79" fmla="*/ 360 h 692"/>
                <a:gd name="T80" fmla="*/ 1022 w 1060"/>
                <a:gd name="T81" fmla="*/ 374 h 692"/>
                <a:gd name="T82" fmla="*/ 1010 w 1060"/>
                <a:gd name="T83" fmla="*/ 388 h 692"/>
                <a:gd name="T84" fmla="*/ 994 w 1060"/>
                <a:gd name="T85" fmla="*/ 404 h 692"/>
                <a:gd name="T86" fmla="*/ 974 w 1060"/>
                <a:gd name="T87" fmla="*/ 422 h 692"/>
                <a:gd name="T88" fmla="*/ 950 w 1060"/>
                <a:gd name="T89" fmla="*/ 440 h 692"/>
                <a:gd name="T90" fmla="*/ 924 w 1060"/>
                <a:gd name="T91" fmla="*/ 458 h 692"/>
                <a:gd name="T92" fmla="*/ 894 w 1060"/>
                <a:gd name="T93" fmla="*/ 474 h 692"/>
                <a:gd name="T94" fmla="*/ 778 w 1060"/>
                <a:gd name="T95" fmla="*/ 692 h 6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0"/>
                <a:gd name="T145" fmla="*/ 0 h 692"/>
                <a:gd name="T146" fmla="*/ 1060 w 1060"/>
                <a:gd name="T147" fmla="*/ 692 h 69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0" h="692">
                  <a:moveTo>
                    <a:pt x="0" y="376"/>
                  </a:moveTo>
                  <a:lnTo>
                    <a:pt x="70" y="172"/>
                  </a:lnTo>
                  <a:lnTo>
                    <a:pt x="82" y="164"/>
                  </a:lnTo>
                  <a:lnTo>
                    <a:pt x="114" y="144"/>
                  </a:lnTo>
                  <a:lnTo>
                    <a:pt x="162" y="118"/>
                  </a:lnTo>
                  <a:lnTo>
                    <a:pt x="226" y="86"/>
                  </a:lnTo>
                  <a:lnTo>
                    <a:pt x="264" y="70"/>
                  </a:lnTo>
                  <a:lnTo>
                    <a:pt x="304" y="54"/>
                  </a:lnTo>
                  <a:lnTo>
                    <a:pt x="344" y="40"/>
                  </a:lnTo>
                  <a:lnTo>
                    <a:pt x="388" y="26"/>
                  </a:lnTo>
                  <a:lnTo>
                    <a:pt x="434" y="16"/>
                  </a:lnTo>
                  <a:lnTo>
                    <a:pt x="482" y="8"/>
                  </a:lnTo>
                  <a:lnTo>
                    <a:pt x="528" y="2"/>
                  </a:lnTo>
                  <a:lnTo>
                    <a:pt x="578" y="0"/>
                  </a:lnTo>
                  <a:lnTo>
                    <a:pt x="592" y="0"/>
                  </a:lnTo>
                  <a:lnTo>
                    <a:pt x="630" y="2"/>
                  </a:lnTo>
                  <a:lnTo>
                    <a:pt x="686" y="6"/>
                  </a:lnTo>
                  <a:lnTo>
                    <a:pt x="718" y="10"/>
                  </a:lnTo>
                  <a:lnTo>
                    <a:pt x="754" y="14"/>
                  </a:lnTo>
                  <a:lnTo>
                    <a:pt x="790" y="20"/>
                  </a:lnTo>
                  <a:lnTo>
                    <a:pt x="826" y="30"/>
                  </a:lnTo>
                  <a:lnTo>
                    <a:pt x="864" y="40"/>
                  </a:lnTo>
                  <a:lnTo>
                    <a:pt x="898" y="52"/>
                  </a:lnTo>
                  <a:lnTo>
                    <a:pt x="934" y="68"/>
                  </a:lnTo>
                  <a:lnTo>
                    <a:pt x="964" y="86"/>
                  </a:lnTo>
                  <a:lnTo>
                    <a:pt x="992" y="108"/>
                  </a:lnTo>
                  <a:lnTo>
                    <a:pt x="1006" y="120"/>
                  </a:lnTo>
                  <a:lnTo>
                    <a:pt x="1016" y="132"/>
                  </a:lnTo>
                  <a:lnTo>
                    <a:pt x="1020" y="136"/>
                  </a:lnTo>
                  <a:lnTo>
                    <a:pt x="1030" y="150"/>
                  </a:lnTo>
                  <a:lnTo>
                    <a:pt x="1040" y="170"/>
                  </a:lnTo>
                  <a:lnTo>
                    <a:pt x="1052" y="198"/>
                  </a:lnTo>
                  <a:lnTo>
                    <a:pt x="1056" y="214"/>
                  </a:lnTo>
                  <a:lnTo>
                    <a:pt x="1060" y="232"/>
                  </a:lnTo>
                  <a:lnTo>
                    <a:pt x="1060" y="250"/>
                  </a:lnTo>
                  <a:lnTo>
                    <a:pt x="1060" y="270"/>
                  </a:lnTo>
                  <a:lnTo>
                    <a:pt x="1058" y="292"/>
                  </a:lnTo>
                  <a:lnTo>
                    <a:pt x="1052" y="314"/>
                  </a:lnTo>
                  <a:lnTo>
                    <a:pt x="1044" y="338"/>
                  </a:lnTo>
                  <a:lnTo>
                    <a:pt x="1032" y="360"/>
                  </a:lnTo>
                  <a:lnTo>
                    <a:pt x="1022" y="374"/>
                  </a:lnTo>
                  <a:lnTo>
                    <a:pt x="1010" y="388"/>
                  </a:lnTo>
                  <a:lnTo>
                    <a:pt x="994" y="404"/>
                  </a:lnTo>
                  <a:lnTo>
                    <a:pt x="974" y="422"/>
                  </a:lnTo>
                  <a:lnTo>
                    <a:pt x="950" y="440"/>
                  </a:lnTo>
                  <a:lnTo>
                    <a:pt x="924" y="458"/>
                  </a:lnTo>
                  <a:lnTo>
                    <a:pt x="894" y="474"/>
                  </a:lnTo>
                  <a:lnTo>
                    <a:pt x="778" y="692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65" name="Freeform 140"/>
            <p:cNvSpPr>
              <a:spLocks/>
            </p:cNvSpPr>
            <p:nvPr/>
          </p:nvSpPr>
          <p:spPr bwMode="auto">
            <a:xfrm>
              <a:off x="6511925" y="1323975"/>
              <a:ext cx="1670050" cy="1028700"/>
            </a:xfrm>
            <a:custGeom>
              <a:avLst/>
              <a:gdLst>
                <a:gd name="T0" fmla="*/ 0 w 1052"/>
                <a:gd name="T1" fmla="*/ 318 h 648"/>
                <a:gd name="T2" fmla="*/ 62 w 1052"/>
                <a:gd name="T3" fmla="*/ 172 h 648"/>
                <a:gd name="T4" fmla="*/ 74 w 1052"/>
                <a:gd name="T5" fmla="*/ 164 h 648"/>
                <a:gd name="T6" fmla="*/ 106 w 1052"/>
                <a:gd name="T7" fmla="*/ 144 h 648"/>
                <a:gd name="T8" fmla="*/ 154 w 1052"/>
                <a:gd name="T9" fmla="*/ 118 h 648"/>
                <a:gd name="T10" fmla="*/ 218 w 1052"/>
                <a:gd name="T11" fmla="*/ 86 h 648"/>
                <a:gd name="T12" fmla="*/ 256 w 1052"/>
                <a:gd name="T13" fmla="*/ 70 h 648"/>
                <a:gd name="T14" fmla="*/ 296 w 1052"/>
                <a:gd name="T15" fmla="*/ 54 h 648"/>
                <a:gd name="T16" fmla="*/ 336 w 1052"/>
                <a:gd name="T17" fmla="*/ 40 h 648"/>
                <a:gd name="T18" fmla="*/ 380 w 1052"/>
                <a:gd name="T19" fmla="*/ 28 h 648"/>
                <a:gd name="T20" fmla="*/ 426 w 1052"/>
                <a:gd name="T21" fmla="*/ 16 h 648"/>
                <a:gd name="T22" fmla="*/ 474 w 1052"/>
                <a:gd name="T23" fmla="*/ 8 h 648"/>
                <a:gd name="T24" fmla="*/ 520 w 1052"/>
                <a:gd name="T25" fmla="*/ 2 h 648"/>
                <a:gd name="T26" fmla="*/ 570 w 1052"/>
                <a:gd name="T27" fmla="*/ 0 h 648"/>
                <a:gd name="T28" fmla="*/ 584 w 1052"/>
                <a:gd name="T29" fmla="*/ 0 h 648"/>
                <a:gd name="T30" fmla="*/ 622 w 1052"/>
                <a:gd name="T31" fmla="*/ 2 h 648"/>
                <a:gd name="T32" fmla="*/ 678 w 1052"/>
                <a:gd name="T33" fmla="*/ 6 h 648"/>
                <a:gd name="T34" fmla="*/ 710 w 1052"/>
                <a:gd name="T35" fmla="*/ 10 h 648"/>
                <a:gd name="T36" fmla="*/ 746 w 1052"/>
                <a:gd name="T37" fmla="*/ 14 h 648"/>
                <a:gd name="T38" fmla="*/ 782 w 1052"/>
                <a:gd name="T39" fmla="*/ 22 h 648"/>
                <a:gd name="T40" fmla="*/ 818 w 1052"/>
                <a:gd name="T41" fmla="*/ 30 h 648"/>
                <a:gd name="T42" fmla="*/ 856 w 1052"/>
                <a:gd name="T43" fmla="*/ 40 h 648"/>
                <a:gd name="T44" fmla="*/ 890 w 1052"/>
                <a:gd name="T45" fmla="*/ 54 h 648"/>
                <a:gd name="T46" fmla="*/ 926 w 1052"/>
                <a:gd name="T47" fmla="*/ 68 h 648"/>
                <a:gd name="T48" fmla="*/ 956 w 1052"/>
                <a:gd name="T49" fmla="*/ 86 h 648"/>
                <a:gd name="T50" fmla="*/ 984 w 1052"/>
                <a:gd name="T51" fmla="*/ 108 h 648"/>
                <a:gd name="T52" fmla="*/ 998 w 1052"/>
                <a:gd name="T53" fmla="*/ 120 h 648"/>
                <a:gd name="T54" fmla="*/ 1008 w 1052"/>
                <a:gd name="T55" fmla="*/ 132 h 648"/>
                <a:gd name="T56" fmla="*/ 1012 w 1052"/>
                <a:gd name="T57" fmla="*/ 136 h 648"/>
                <a:gd name="T58" fmla="*/ 1022 w 1052"/>
                <a:gd name="T59" fmla="*/ 150 h 648"/>
                <a:gd name="T60" fmla="*/ 1032 w 1052"/>
                <a:gd name="T61" fmla="*/ 170 h 648"/>
                <a:gd name="T62" fmla="*/ 1044 w 1052"/>
                <a:gd name="T63" fmla="*/ 198 h 648"/>
                <a:gd name="T64" fmla="*/ 1048 w 1052"/>
                <a:gd name="T65" fmla="*/ 214 h 648"/>
                <a:gd name="T66" fmla="*/ 1052 w 1052"/>
                <a:gd name="T67" fmla="*/ 232 h 648"/>
                <a:gd name="T68" fmla="*/ 1052 w 1052"/>
                <a:gd name="T69" fmla="*/ 250 h 648"/>
                <a:gd name="T70" fmla="*/ 1052 w 1052"/>
                <a:gd name="T71" fmla="*/ 270 h 648"/>
                <a:gd name="T72" fmla="*/ 1050 w 1052"/>
                <a:gd name="T73" fmla="*/ 292 h 648"/>
                <a:gd name="T74" fmla="*/ 1044 w 1052"/>
                <a:gd name="T75" fmla="*/ 314 h 648"/>
                <a:gd name="T76" fmla="*/ 1036 w 1052"/>
                <a:gd name="T77" fmla="*/ 338 h 648"/>
                <a:gd name="T78" fmla="*/ 1024 w 1052"/>
                <a:gd name="T79" fmla="*/ 362 h 648"/>
                <a:gd name="T80" fmla="*/ 1014 w 1052"/>
                <a:gd name="T81" fmla="*/ 374 h 648"/>
                <a:gd name="T82" fmla="*/ 1002 w 1052"/>
                <a:gd name="T83" fmla="*/ 388 h 648"/>
                <a:gd name="T84" fmla="*/ 986 w 1052"/>
                <a:gd name="T85" fmla="*/ 404 h 648"/>
                <a:gd name="T86" fmla="*/ 966 w 1052"/>
                <a:gd name="T87" fmla="*/ 422 h 648"/>
                <a:gd name="T88" fmla="*/ 942 w 1052"/>
                <a:gd name="T89" fmla="*/ 442 h 648"/>
                <a:gd name="T90" fmla="*/ 916 w 1052"/>
                <a:gd name="T91" fmla="*/ 458 h 648"/>
                <a:gd name="T92" fmla="*/ 886 w 1052"/>
                <a:gd name="T93" fmla="*/ 474 h 648"/>
                <a:gd name="T94" fmla="*/ 768 w 1052"/>
                <a:gd name="T95" fmla="*/ 648 h 6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2"/>
                <a:gd name="T145" fmla="*/ 0 h 648"/>
                <a:gd name="T146" fmla="*/ 1052 w 1052"/>
                <a:gd name="T147" fmla="*/ 648 h 6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2" h="648">
                  <a:moveTo>
                    <a:pt x="0" y="318"/>
                  </a:moveTo>
                  <a:lnTo>
                    <a:pt x="62" y="172"/>
                  </a:lnTo>
                  <a:lnTo>
                    <a:pt x="74" y="164"/>
                  </a:lnTo>
                  <a:lnTo>
                    <a:pt x="106" y="144"/>
                  </a:lnTo>
                  <a:lnTo>
                    <a:pt x="154" y="118"/>
                  </a:lnTo>
                  <a:lnTo>
                    <a:pt x="218" y="86"/>
                  </a:lnTo>
                  <a:lnTo>
                    <a:pt x="256" y="70"/>
                  </a:lnTo>
                  <a:lnTo>
                    <a:pt x="296" y="54"/>
                  </a:lnTo>
                  <a:lnTo>
                    <a:pt x="336" y="40"/>
                  </a:lnTo>
                  <a:lnTo>
                    <a:pt x="380" y="28"/>
                  </a:lnTo>
                  <a:lnTo>
                    <a:pt x="426" y="16"/>
                  </a:lnTo>
                  <a:lnTo>
                    <a:pt x="474" y="8"/>
                  </a:lnTo>
                  <a:lnTo>
                    <a:pt x="520" y="2"/>
                  </a:lnTo>
                  <a:lnTo>
                    <a:pt x="570" y="0"/>
                  </a:lnTo>
                  <a:lnTo>
                    <a:pt x="584" y="0"/>
                  </a:lnTo>
                  <a:lnTo>
                    <a:pt x="622" y="2"/>
                  </a:lnTo>
                  <a:lnTo>
                    <a:pt x="678" y="6"/>
                  </a:lnTo>
                  <a:lnTo>
                    <a:pt x="710" y="10"/>
                  </a:lnTo>
                  <a:lnTo>
                    <a:pt x="746" y="14"/>
                  </a:lnTo>
                  <a:lnTo>
                    <a:pt x="782" y="22"/>
                  </a:lnTo>
                  <a:lnTo>
                    <a:pt x="818" y="30"/>
                  </a:lnTo>
                  <a:lnTo>
                    <a:pt x="856" y="40"/>
                  </a:lnTo>
                  <a:lnTo>
                    <a:pt x="890" y="54"/>
                  </a:lnTo>
                  <a:lnTo>
                    <a:pt x="926" y="68"/>
                  </a:lnTo>
                  <a:lnTo>
                    <a:pt x="956" y="86"/>
                  </a:lnTo>
                  <a:lnTo>
                    <a:pt x="984" y="108"/>
                  </a:lnTo>
                  <a:lnTo>
                    <a:pt x="998" y="120"/>
                  </a:lnTo>
                  <a:lnTo>
                    <a:pt x="1008" y="132"/>
                  </a:lnTo>
                  <a:lnTo>
                    <a:pt x="1012" y="136"/>
                  </a:lnTo>
                  <a:lnTo>
                    <a:pt x="1022" y="150"/>
                  </a:lnTo>
                  <a:lnTo>
                    <a:pt x="1032" y="170"/>
                  </a:lnTo>
                  <a:lnTo>
                    <a:pt x="1044" y="198"/>
                  </a:lnTo>
                  <a:lnTo>
                    <a:pt x="1048" y="214"/>
                  </a:lnTo>
                  <a:lnTo>
                    <a:pt x="1052" y="232"/>
                  </a:lnTo>
                  <a:lnTo>
                    <a:pt x="1052" y="250"/>
                  </a:lnTo>
                  <a:lnTo>
                    <a:pt x="1052" y="270"/>
                  </a:lnTo>
                  <a:lnTo>
                    <a:pt x="1050" y="292"/>
                  </a:lnTo>
                  <a:lnTo>
                    <a:pt x="1044" y="314"/>
                  </a:lnTo>
                  <a:lnTo>
                    <a:pt x="1036" y="338"/>
                  </a:lnTo>
                  <a:lnTo>
                    <a:pt x="1024" y="362"/>
                  </a:lnTo>
                  <a:lnTo>
                    <a:pt x="1014" y="374"/>
                  </a:lnTo>
                  <a:lnTo>
                    <a:pt x="1002" y="388"/>
                  </a:lnTo>
                  <a:lnTo>
                    <a:pt x="986" y="404"/>
                  </a:lnTo>
                  <a:lnTo>
                    <a:pt x="966" y="422"/>
                  </a:lnTo>
                  <a:lnTo>
                    <a:pt x="942" y="442"/>
                  </a:lnTo>
                  <a:lnTo>
                    <a:pt x="916" y="458"/>
                  </a:lnTo>
                  <a:lnTo>
                    <a:pt x="886" y="474"/>
                  </a:lnTo>
                  <a:lnTo>
                    <a:pt x="768" y="6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66" name="Freeform 141"/>
            <p:cNvSpPr>
              <a:spLocks/>
            </p:cNvSpPr>
            <p:nvPr/>
          </p:nvSpPr>
          <p:spPr bwMode="auto">
            <a:xfrm>
              <a:off x="6508750" y="1400175"/>
              <a:ext cx="1673225" cy="952500"/>
            </a:xfrm>
            <a:custGeom>
              <a:avLst/>
              <a:gdLst>
                <a:gd name="T0" fmla="*/ 0 w 1054"/>
                <a:gd name="T1" fmla="*/ 280 h 600"/>
                <a:gd name="T2" fmla="*/ 64 w 1054"/>
                <a:gd name="T3" fmla="*/ 172 h 600"/>
                <a:gd name="T4" fmla="*/ 76 w 1054"/>
                <a:gd name="T5" fmla="*/ 164 h 600"/>
                <a:gd name="T6" fmla="*/ 108 w 1054"/>
                <a:gd name="T7" fmla="*/ 144 h 600"/>
                <a:gd name="T8" fmla="*/ 156 w 1054"/>
                <a:gd name="T9" fmla="*/ 118 h 600"/>
                <a:gd name="T10" fmla="*/ 220 w 1054"/>
                <a:gd name="T11" fmla="*/ 86 h 600"/>
                <a:gd name="T12" fmla="*/ 258 w 1054"/>
                <a:gd name="T13" fmla="*/ 70 h 600"/>
                <a:gd name="T14" fmla="*/ 298 w 1054"/>
                <a:gd name="T15" fmla="*/ 54 h 600"/>
                <a:gd name="T16" fmla="*/ 338 w 1054"/>
                <a:gd name="T17" fmla="*/ 40 h 600"/>
                <a:gd name="T18" fmla="*/ 382 w 1054"/>
                <a:gd name="T19" fmla="*/ 28 h 600"/>
                <a:gd name="T20" fmla="*/ 428 w 1054"/>
                <a:gd name="T21" fmla="*/ 16 h 600"/>
                <a:gd name="T22" fmla="*/ 476 w 1054"/>
                <a:gd name="T23" fmla="*/ 8 h 600"/>
                <a:gd name="T24" fmla="*/ 522 w 1054"/>
                <a:gd name="T25" fmla="*/ 2 h 600"/>
                <a:gd name="T26" fmla="*/ 572 w 1054"/>
                <a:gd name="T27" fmla="*/ 0 h 600"/>
                <a:gd name="T28" fmla="*/ 586 w 1054"/>
                <a:gd name="T29" fmla="*/ 0 h 600"/>
                <a:gd name="T30" fmla="*/ 624 w 1054"/>
                <a:gd name="T31" fmla="*/ 2 h 600"/>
                <a:gd name="T32" fmla="*/ 680 w 1054"/>
                <a:gd name="T33" fmla="*/ 6 h 600"/>
                <a:gd name="T34" fmla="*/ 712 w 1054"/>
                <a:gd name="T35" fmla="*/ 10 h 600"/>
                <a:gd name="T36" fmla="*/ 748 w 1054"/>
                <a:gd name="T37" fmla="*/ 14 h 600"/>
                <a:gd name="T38" fmla="*/ 784 w 1054"/>
                <a:gd name="T39" fmla="*/ 22 h 600"/>
                <a:gd name="T40" fmla="*/ 820 w 1054"/>
                <a:gd name="T41" fmla="*/ 30 h 600"/>
                <a:gd name="T42" fmla="*/ 858 w 1054"/>
                <a:gd name="T43" fmla="*/ 40 h 600"/>
                <a:gd name="T44" fmla="*/ 892 w 1054"/>
                <a:gd name="T45" fmla="*/ 54 h 600"/>
                <a:gd name="T46" fmla="*/ 928 w 1054"/>
                <a:gd name="T47" fmla="*/ 68 h 600"/>
                <a:gd name="T48" fmla="*/ 958 w 1054"/>
                <a:gd name="T49" fmla="*/ 86 h 600"/>
                <a:gd name="T50" fmla="*/ 986 w 1054"/>
                <a:gd name="T51" fmla="*/ 108 h 600"/>
                <a:gd name="T52" fmla="*/ 1000 w 1054"/>
                <a:gd name="T53" fmla="*/ 120 h 600"/>
                <a:gd name="T54" fmla="*/ 1010 w 1054"/>
                <a:gd name="T55" fmla="*/ 132 h 600"/>
                <a:gd name="T56" fmla="*/ 1014 w 1054"/>
                <a:gd name="T57" fmla="*/ 136 h 600"/>
                <a:gd name="T58" fmla="*/ 1024 w 1054"/>
                <a:gd name="T59" fmla="*/ 150 h 600"/>
                <a:gd name="T60" fmla="*/ 1034 w 1054"/>
                <a:gd name="T61" fmla="*/ 170 h 600"/>
                <a:gd name="T62" fmla="*/ 1046 w 1054"/>
                <a:gd name="T63" fmla="*/ 198 h 600"/>
                <a:gd name="T64" fmla="*/ 1050 w 1054"/>
                <a:gd name="T65" fmla="*/ 214 h 600"/>
                <a:gd name="T66" fmla="*/ 1054 w 1054"/>
                <a:gd name="T67" fmla="*/ 232 h 600"/>
                <a:gd name="T68" fmla="*/ 1054 w 1054"/>
                <a:gd name="T69" fmla="*/ 250 h 600"/>
                <a:gd name="T70" fmla="*/ 1054 w 1054"/>
                <a:gd name="T71" fmla="*/ 270 h 600"/>
                <a:gd name="T72" fmla="*/ 1052 w 1054"/>
                <a:gd name="T73" fmla="*/ 292 h 600"/>
                <a:gd name="T74" fmla="*/ 1046 w 1054"/>
                <a:gd name="T75" fmla="*/ 314 h 600"/>
                <a:gd name="T76" fmla="*/ 1038 w 1054"/>
                <a:gd name="T77" fmla="*/ 338 h 600"/>
                <a:gd name="T78" fmla="*/ 1026 w 1054"/>
                <a:gd name="T79" fmla="*/ 362 h 600"/>
                <a:gd name="T80" fmla="*/ 1016 w 1054"/>
                <a:gd name="T81" fmla="*/ 374 h 600"/>
                <a:gd name="T82" fmla="*/ 1004 w 1054"/>
                <a:gd name="T83" fmla="*/ 388 h 600"/>
                <a:gd name="T84" fmla="*/ 988 w 1054"/>
                <a:gd name="T85" fmla="*/ 404 h 600"/>
                <a:gd name="T86" fmla="*/ 968 w 1054"/>
                <a:gd name="T87" fmla="*/ 422 h 600"/>
                <a:gd name="T88" fmla="*/ 944 w 1054"/>
                <a:gd name="T89" fmla="*/ 442 h 600"/>
                <a:gd name="T90" fmla="*/ 918 w 1054"/>
                <a:gd name="T91" fmla="*/ 458 h 600"/>
                <a:gd name="T92" fmla="*/ 888 w 1054"/>
                <a:gd name="T93" fmla="*/ 474 h 600"/>
                <a:gd name="T94" fmla="*/ 770 w 1054"/>
                <a:gd name="T95" fmla="*/ 600 h 6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4"/>
                <a:gd name="T145" fmla="*/ 0 h 600"/>
                <a:gd name="T146" fmla="*/ 1054 w 1054"/>
                <a:gd name="T147" fmla="*/ 600 h 6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4" h="600">
                  <a:moveTo>
                    <a:pt x="0" y="280"/>
                  </a:moveTo>
                  <a:lnTo>
                    <a:pt x="64" y="172"/>
                  </a:lnTo>
                  <a:lnTo>
                    <a:pt x="76" y="164"/>
                  </a:lnTo>
                  <a:lnTo>
                    <a:pt x="108" y="144"/>
                  </a:lnTo>
                  <a:lnTo>
                    <a:pt x="156" y="118"/>
                  </a:lnTo>
                  <a:lnTo>
                    <a:pt x="220" y="86"/>
                  </a:lnTo>
                  <a:lnTo>
                    <a:pt x="258" y="70"/>
                  </a:lnTo>
                  <a:lnTo>
                    <a:pt x="298" y="54"/>
                  </a:lnTo>
                  <a:lnTo>
                    <a:pt x="338" y="40"/>
                  </a:lnTo>
                  <a:lnTo>
                    <a:pt x="382" y="28"/>
                  </a:lnTo>
                  <a:lnTo>
                    <a:pt x="428" y="16"/>
                  </a:lnTo>
                  <a:lnTo>
                    <a:pt x="476" y="8"/>
                  </a:lnTo>
                  <a:lnTo>
                    <a:pt x="522" y="2"/>
                  </a:lnTo>
                  <a:lnTo>
                    <a:pt x="572" y="0"/>
                  </a:lnTo>
                  <a:lnTo>
                    <a:pt x="586" y="0"/>
                  </a:lnTo>
                  <a:lnTo>
                    <a:pt x="624" y="2"/>
                  </a:lnTo>
                  <a:lnTo>
                    <a:pt x="680" y="6"/>
                  </a:lnTo>
                  <a:lnTo>
                    <a:pt x="712" y="10"/>
                  </a:lnTo>
                  <a:lnTo>
                    <a:pt x="748" y="14"/>
                  </a:lnTo>
                  <a:lnTo>
                    <a:pt x="784" y="22"/>
                  </a:lnTo>
                  <a:lnTo>
                    <a:pt x="820" y="30"/>
                  </a:lnTo>
                  <a:lnTo>
                    <a:pt x="858" y="40"/>
                  </a:lnTo>
                  <a:lnTo>
                    <a:pt x="892" y="54"/>
                  </a:lnTo>
                  <a:lnTo>
                    <a:pt x="928" y="68"/>
                  </a:lnTo>
                  <a:lnTo>
                    <a:pt x="958" y="86"/>
                  </a:lnTo>
                  <a:lnTo>
                    <a:pt x="986" y="108"/>
                  </a:lnTo>
                  <a:lnTo>
                    <a:pt x="1000" y="120"/>
                  </a:lnTo>
                  <a:lnTo>
                    <a:pt x="1010" y="132"/>
                  </a:lnTo>
                  <a:lnTo>
                    <a:pt x="1014" y="136"/>
                  </a:lnTo>
                  <a:lnTo>
                    <a:pt x="1024" y="150"/>
                  </a:lnTo>
                  <a:lnTo>
                    <a:pt x="1034" y="170"/>
                  </a:lnTo>
                  <a:lnTo>
                    <a:pt x="1046" y="198"/>
                  </a:lnTo>
                  <a:lnTo>
                    <a:pt x="1050" y="214"/>
                  </a:lnTo>
                  <a:lnTo>
                    <a:pt x="1054" y="232"/>
                  </a:lnTo>
                  <a:lnTo>
                    <a:pt x="1054" y="250"/>
                  </a:lnTo>
                  <a:lnTo>
                    <a:pt x="1054" y="270"/>
                  </a:lnTo>
                  <a:lnTo>
                    <a:pt x="1052" y="292"/>
                  </a:lnTo>
                  <a:lnTo>
                    <a:pt x="1046" y="314"/>
                  </a:lnTo>
                  <a:lnTo>
                    <a:pt x="1038" y="338"/>
                  </a:lnTo>
                  <a:lnTo>
                    <a:pt x="1026" y="362"/>
                  </a:lnTo>
                  <a:lnTo>
                    <a:pt x="1016" y="374"/>
                  </a:lnTo>
                  <a:lnTo>
                    <a:pt x="1004" y="388"/>
                  </a:lnTo>
                  <a:lnTo>
                    <a:pt x="988" y="404"/>
                  </a:lnTo>
                  <a:lnTo>
                    <a:pt x="968" y="422"/>
                  </a:lnTo>
                  <a:lnTo>
                    <a:pt x="944" y="442"/>
                  </a:lnTo>
                  <a:lnTo>
                    <a:pt x="918" y="458"/>
                  </a:lnTo>
                  <a:lnTo>
                    <a:pt x="888" y="474"/>
                  </a:lnTo>
                  <a:lnTo>
                    <a:pt x="770" y="60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67" name="Freeform 142"/>
            <p:cNvSpPr>
              <a:spLocks/>
            </p:cNvSpPr>
            <p:nvPr/>
          </p:nvSpPr>
          <p:spPr bwMode="auto">
            <a:xfrm>
              <a:off x="6521450" y="1485900"/>
              <a:ext cx="1660525" cy="866775"/>
            </a:xfrm>
            <a:custGeom>
              <a:avLst/>
              <a:gdLst>
                <a:gd name="T0" fmla="*/ 0 w 1046"/>
                <a:gd name="T1" fmla="*/ 230 h 546"/>
                <a:gd name="T2" fmla="*/ 56 w 1046"/>
                <a:gd name="T3" fmla="*/ 172 h 546"/>
                <a:gd name="T4" fmla="*/ 68 w 1046"/>
                <a:gd name="T5" fmla="*/ 164 h 546"/>
                <a:gd name="T6" fmla="*/ 100 w 1046"/>
                <a:gd name="T7" fmla="*/ 144 h 546"/>
                <a:gd name="T8" fmla="*/ 148 w 1046"/>
                <a:gd name="T9" fmla="*/ 118 h 546"/>
                <a:gd name="T10" fmla="*/ 212 w 1046"/>
                <a:gd name="T11" fmla="*/ 86 h 546"/>
                <a:gd name="T12" fmla="*/ 250 w 1046"/>
                <a:gd name="T13" fmla="*/ 70 h 546"/>
                <a:gd name="T14" fmla="*/ 290 w 1046"/>
                <a:gd name="T15" fmla="*/ 54 h 546"/>
                <a:gd name="T16" fmla="*/ 330 w 1046"/>
                <a:gd name="T17" fmla="*/ 40 h 546"/>
                <a:gd name="T18" fmla="*/ 374 w 1046"/>
                <a:gd name="T19" fmla="*/ 28 h 546"/>
                <a:gd name="T20" fmla="*/ 420 w 1046"/>
                <a:gd name="T21" fmla="*/ 16 h 546"/>
                <a:gd name="T22" fmla="*/ 468 w 1046"/>
                <a:gd name="T23" fmla="*/ 8 h 546"/>
                <a:gd name="T24" fmla="*/ 514 w 1046"/>
                <a:gd name="T25" fmla="*/ 2 h 546"/>
                <a:gd name="T26" fmla="*/ 564 w 1046"/>
                <a:gd name="T27" fmla="*/ 0 h 546"/>
                <a:gd name="T28" fmla="*/ 578 w 1046"/>
                <a:gd name="T29" fmla="*/ 0 h 546"/>
                <a:gd name="T30" fmla="*/ 616 w 1046"/>
                <a:gd name="T31" fmla="*/ 2 h 546"/>
                <a:gd name="T32" fmla="*/ 672 w 1046"/>
                <a:gd name="T33" fmla="*/ 6 h 546"/>
                <a:gd name="T34" fmla="*/ 704 w 1046"/>
                <a:gd name="T35" fmla="*/ 10 h 546"/>
                <a:gd name="T36" fmla="*/ 740 w 1046"/>
                <a:gd name="T37" fmla="*/ 14 h 546"/>
                <a:gd name="T38" fmla="*/ 776 w 1046"/>
                <a:gd name="T39" fmla="*/ 22 h 546"/>
                <a:gd name="T40" fmla="*/ 812 w 1046"/>
                <a:gd name="T41" fmla="*/ 30 h 546"/>
                <a:gd name="T42" fmla="*/ 850 w 1046"/>
                <a:gd name="T43" fmla="*/ 40 h 546"/>
                <a:gd name="T44" fmla="*/ 884 w 1046"/>
                <a:gd name="T45" fmla="*/ 54 h 546"/>
                <a:gd name="T46" fmla="*/ 920 w 1046"/>
                <a:gd name="T47" fmla="*/ 68 h 546"/>
                <a:gd name="T48" fmla="*/ 950 w 1046"/>
                <a:gd name="T49" fmla="*/ 86 h 546"/>
                <a:gd name="T50" fmla="*/ 978 w 1046"/>
                <a:gd name="T51" fmla="*/ 108 h 546"/>
                <a:gd name="T52" fmla="*/ 992 w 1046"/>
                <a:gd name="T53" fmla="*/ 120 h 546"/>
                <a:gd name="T54" fmla="*/ 1002 w 1046"/>
                <a:gd name="T55" fmla="*/ 132 h 546"/>
                <a:gd name="T56" fmla="*/ 1006 w 1046"/>
                <a:gd name="T57" fmla="*/ 136 h 546"/>
                <a:gd name="T58" fmla="*/ 1016 w 1046"/>
                <a:gd name="T59" fmla="*/ 150 h 546"/>
                <a:gd name="T60" fmla="*/ 1026 w 1046"/>
                <a:gd name="T61" fmla="*/ 170 h 546"/>
                <a:gd name="T62" fmla="*/ 1038 w 1046"/>
                <a:gd name="T63" fmla="*/ 198 h 546"/>
                <a:gd name="T64" fmla="*/ 1042 w 1046"/>
                <a:gd name="T65" fmla="*/ 214 h 546"/>
                <a:gd name="T66" fmla="*/ 1046 w 1046"/>
                <a:gd name="T67" fmla="*/ 232 h 546"/>
                <a:gd name="T68" fmla="*/ 1046 w 1046"/>
                <a:gd name="T69" fmla="*/ 250 h 546"/>
                <a:gd name="T70" fmla="*/ 1046 w 1046"/>
                <a:gd name="T71" fmla="*/ 270 h 546"/>
                <a:gd name="T72" fmla="*/ 1044 w 1046"/>
                <a:gd name="T73" fmla="*/ 292 h 546"/>
                <a:gd name="T74" fmla="*/ 1038 w 1046"/>
                <a:gd name="T75" fmla="*/ 314 h 546"/>
                <a:gd name="T76" fmla="*/ 1030 w 1046"/>
                <a:gd name="T77" fmla="*/ 338 h 546"/>
                <a:gd name="T78" fmla="*/ 1018 w 1046"/>
                <a:gd name="T79" fmla="*/ 362 h 546"/>
                <a:gd name="T80" fmla="*/ 1008 w 1046"/>
                <a:gd name="T81" fmla="*/ 374 h 546"/>
                <a:gd name="T82" fmla="*/ 996 w 1046"/>
                <a:gd name="T83" fmla="*/ 388 h 546"/>
                <a:gd name="T84" fmla="*/ 980 w 1046"/>
                <a:gd name="T85" fmla="*/ 404 h 546"/>
                <a:gd name="T86" fmla="*/ 960 w 1046"/>
                <a:gd name="T87" fmla="*/ 422 h 546"/>
                <a:gd name="T88" fmla="*/ 936 w 1046"/>
                <a:gd name="T89" fmla="*/ 442 h 546"/>
                <a:gd name="T90" fmla="*/ 910 w 1046"/>
                <a:gd name="T91" fmla="*/ 458 h 546"/>
                <a:gd name="T92" fmla="*/ 880 w 1046"/>
                <a:gd name="T93" fmla="*/ 474 h 546"/>
                <a:gd name="T94" fmla="*/ 762 w 1046"/>
                <a:gd name="T95" fmla="*/ 546 h 5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46"/>
                <a:gd name="T145" fmla="*/ 0 h 546"/>
                <a:gd name="T146" fmla="*/ 1046 w 1046"/>
                <a:gd name="T147" fmla="*/ 546 h 5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46" h="546">
                  <a:moveTo>
                    <a:pt x="0" y="230"/>
                  </a:moveTo>
                  <a:lnTo>
                    <a:pt x="56" y="172"/>
                  </a:lnTo>
                  <a:lnTo>
                    <a:pt x="68" y="164"/>
                  </a:lnTo>
                  <a:lnTo>
                    <a:pt x="100" y="144"/>
                  </a:lnTo>
                  <a:lnTo>
                    <a:pt x="148" y="118"/>
                  </a:lnTo>
                  <a:lnTo>
                    <a:pt x="212" y="86"/>
                  </a:lnTo>
                  <a:lnTo>
                    <a:pt x="250" y="70"/>
                  </a:lnTo>
                  <a:lnTo>
                    <a:pt x="290" y="54"/>
                  </a:lnTo>
                  <a:lnTo>
                    <a:pt x="330" y="40"/>
                  </a:lnTo>
                  <a:lnTo>
                    <a:pt x="374" y="28"/>
                  </a:lnTo>
                  <a:lnTo>
                    <a:pt x="420" y="16"/>
                  </a:lnTo>
                  <a:lnTo>
                    <a:pt x="468" y="8"/>
                  </a:lnTo>
                  <a:lnTo>
                    <a:pt x="514" y="2"/>
                  </a:lnTo>
                  <a:lnTo>
                    <a:pt x="564" y="0"/>
                  </a:lnTo>
                  <a:lnTo>
                    <a:pt x="578" y="0"/>
                  </a:lnTo>
                  <a:lnTo>
                    <a:pt x="616" y="2"/>
                  </a:lnTo>
                  <a:lnTo>
                    <a:pt x="672" y="6"/>
                  </a:lnTo>
                  <a:lnTo>
                    <a:pt x="704" y="10"/>
                  </a:lnTo>
                  <a:lnTo>
                    <a:pt x="740" y="14"/>
                  </a:lnTo>
                  <a:lnTo>
                    <a:pt x="776" y="22"/>
                  </a:lnTo>
                  <a:lnTo>
                    <a:pt x="812" y="30"/>
                  </a:lnTo>
                  <a:lnTo>
                    <a:pt x="850" y="40"/>
                  </a:lnTo>
                  <a:lnTo>
                    <a:pt x="884" y="54"/>
                  </a:lnTo>
                  <a:lnTo>
                    <a:pt x="920" y="68"/>
                  </a:lnTo>
                  <a:lnTo>
                    <a:pt x="950" y="86"/>
                  </a:lnTo>
                  <a:lnTo>
                    <a:pt x="978" y="108"/>
                  </a:lnTo>
                  <a:lnTo>
                    <a:pt x="992" y="120"/>
                  </a:lnTo>
                  <a:lnTo>
                    <a:pt x="1002" y="132"/>
                  </a:lnTo>
                  <a:lnTo>
                    <a:pt x="1006" y="136"/>
                  </a:lnTo>
                  <a:lnTo>
                    <a:pt x="1016" y="150"/>
                  </a:lnTo>
                  <a:lnTo>
                    <a:pt x="1026" y="170"/>
                  </a:lnTo>
                  <a:lnTo>
                    <a:pt x="1038" y="198"/>
                  </a:lnTo>
                  <a:lnTo>
                    <a:pt x="1042" y="214"/>
                  </a:lnTo>
                  <a:lnTo>
                    <a:pt x="1046" y="232"/>
                  </a:lnTo>
                  <a:lnTo>
                    <a:pt x="1046" y="250"/>
                  </a:lnTo>
                  <a:lnTo>
                    <a:pt x="1046" y="270"/>
                  </a:lnTo>
                  <a:lnTo>
                    <a:pt x="1044" y="292"/>
                  </a:lnTo>
                  <a:lnTo>
                    <a:pt x="1038" y="314"/>
                  </a:lnTo>
                  <a:lnTo>
                    <a:pt x="1030" y="338"/>
                  </a:lnTo>
                  <a:lnTo>
                    <a:pt x="1018" y="362"/>
                  </a:lnTo>
                  <a:lnTo>
                    <a:pt x="1008" y="374"/>
                  </a:lnTo>
                  <a:lnTo>
                    <a:pt x="996" y="388"/>
                  </a:lnTo>
                  <a:lnTo>
                    <a:pt x="980" y="404"/>
                  </a:lnTo>
                  <a:lnTo>
                    <a:pt x="960" y="422"/>
                  </a:lnTo>
                  <a:lnTo>
                    <a:pt x="936" y="442"/>
                  </a:lnTo>
                  <a:lnTo>
                    <a:pt x="910" y="458"/>
                  </a:lnTo>
                  <a:lnTo>
                    <a:pt x="880" y="474"/>
                  </a:lnTo>
                  <a:lnTo>
                    <a:pt x="762" y="54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68" name="Freeform 143"/>
            <p:cNvSpPr>
              <a:spLocks/>
            </p:cNvSpPr>
            <p:nvPr/>
          </p:nvSpPr>
          <p:spPr bwMode="auto">
            <a:xfrm>
              <a:off x="4279900" y="3289300"/>
              <a:ext cx="419100" cy="254000"/>
            </a:xfrm>
            <a:custGeom>
              <a:avLst/>
              <a:gdLst>
                <a:gd name="T0" fmla="*/ 132 w 264"/>
                <a:gd name="T1" fmla="*/ 160 h 160"/>
                <a:gd name="T2" fmla="*/ 158 w 264"/>
                <a:gd name="T3" fmla="*/ 160 h 160"/>
                <a:gd name="T4" fmla="*/ 184 w 264"/>
                <a:gd name="T5" fmla="*/ 156 h 160"/>
                <a:gd name="T6" fmla="*/ 206 w 264"/>
                <a:gd name="T7" fmla="*/ 148 h 160"/>
                <a:gd name="T8" fmla="*/ 226 w 264"/>
                <a:gd name="T9" fmla="*/ 140 h 160"/>
                <a:gd name="T10" fmla="*/ 242 w 264"/>
                <a:gd name="T11" fmla="*/ 130 h 160"/>
                <a:gd name="T12" fmla="*/ 254 w 264"/>
                <a:gd name="T13" fmla="*/ 118 h 160"/>
                <a:gd name="T14" fmla="*/ 262 w 264"/>
                <a:gd name="T15" fmla="*/ 106 h 160"/>
                <a:gd name="T16" fmla="*/ 264 w 264"/>
                <a:gd name="T17" fmla="*/ 98 h 160"/>
                <a:gd name="T18" fmla="*/ 264 w 264"/>
                <a:gd name="T19" fmla="*/ 92 h 160"/>
                <a:gd name="T20" fmla="*/ 264 w 264"/>
                <a:gd name="T21" fmla="*/ 84 h 160"/>
                <a:gd name="T22" fmla="*/ 262 w 264"/>
                <a:gd name="T23" fmla="*/ 76 h 160"/>
                <a:gd name="T24" fmla="*/ 254 w 264"/>
                <a:gd name="T25" fmla="*/ 62 h 160"/>
                <a:gd name="T26" fmla="*/ 242 w 264"/>
                <a:gd name="T27" fmla="*/ 46 h 160"/>
                <a:gd name="T28" fmla="*/ 226 w 264"/>
                <a:gd name="T29" fmla="*/ 32 h 160"/>
                <a:gd name="T30" fmla="*/ 206 w 264"/>
                <a:gd name="T31" fmla="*/ 20 h 160"/>
                <a:gd name="T32" fmla="*/ 184 w 264"/>
                <a:gd name="T33" fmla="*/ 10 h 160"/>
                <a:gd name="T34" fmla="*/ 158 w 264"/>
                <a:gd name="T35" fmla="*/ 4 h 160"/>
                <a:gd name="T36" fmla="*/ 132 w 264"/>
                <a:gd name="T37" fmla="*/ 0 h 160"/>
                <a:gd name="T38" fmla="*/ 104 w 264"/>
                <a:gd name="T39" fmla="*/ 4 h 160"/>
                <a:gd name="T40" fmla="*/ 80 w 264"/>
                <a:gd name="T41" fmla="*/ 10 h 160"/>
                <a:gd name="T42" fmla="*/ 58 w 264"/>
                <a:gd name="T43" fmla="*/ 20 h 160"/>
                <a:gd name="T44" fmla="*/ 38 w 264"/>
                <a:gd name="T45" fmla="*/ 32 h 160"/>
                <a:gd name="T46" fmla="*/ 22 w 264"/>
                <a:gd name="T47" fmla="*/ 46 h 160"/>
                <a:gd name="T48" fmla="*/ 10 w 264"/>
                <a:gd name="T49" fmla="*/ 62 h 160"/>
                <a:gd name="T50" fmla="*/ 2 w 264"/>
                <a:gd name="T51" fmla="*/ 76 h 160"/>
                <a:gd name="T52" fmla="*/ 0 w 264"/>
                <a:gd name="T53" fmla="*/ 84 h 160"/>
                <a:gd name="T54" fmla="*/ 0 w 264"/>
                <a:gd name="T55" fmla="*/ 92 h 160"/>
                <a:gd name="T56" fmla="*/ 0 w 264"/>
                <a:gd name="T57" fmla="*/ 98 h 160"/>
                <a:gd name="T58" fmla="*/ 2 w 264"/>
                <a:gd name="T59" fmla="*/ 106 h 160"/>
                <a:gd name="T60" fmla="*/ 10 w 264"/>
                <a:gd name="T61" fmla="*/ 118 h 160"/>
                <a:gd name="T62" fmla="*/ 22 w 264"/>
                <a:gd name="T63" fmla="*/ 130 h 160"/>
                <a:gd name="T64" fmla="*/ 38 w 264"/>
                <a:gd name="T65" fmla="*/ 140 h 160"/>
                <a:gd name="T66" fmla="*/ 58 w 264"/>
                <a:gd name="T67" fmla="*/ 148 h 160"/>
                <a:gd name="T68" fmla="*/ 80 w 264"/>
                <a:gd name="T69" fmla="*/ 156 h 160"/>
                <a:gd name="T70" fmla="*/ 104 w 264"/>
                <a:gd name="T71" fmla="*/ 160 h 160"/>
                <a:gd name="T72" fmla="*/ 132 w 264"/>
                <a:gd name="T73" fmla="*/ 16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4"/>
                <a:gd name="T112" fmla="*/ 0 h 160"/>
                <a:gd name="T113" fmla="*/ 264 w 264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4" h="160">
                  <a:moveTo>
                    <a:pt x="132" y="160"/>
                  </a:moveTo>
                  <a:lnTo>
                    <a:pt x="158" y="160"/>
                  </a:lnTo>
                  <a:lnTo>
                    <a:pt x="184" y="156"/>
                  </a:lnTo>
                  <a:lnTo>
                    <a:pt x="206" y="148"/>
                  </a:lnTo>
                  <a:lnTo>
                    <a:pt x="226" y="140"/>
                  </a:lnTo>
                  <a:lnTo>
                    <a:pt x="242" y="130"/>
                  </a:lnTo>
                  <a:lnTo>
                    <a:pt x="254" y="118"/>
                  </a:lnTo>
                  <a:lnTo>
                    <a:pt x="262" y="106"/>
                  </a:lnTo>
                  <a:lnTo>
                    <a:pt x="264" y="98"/>
                  </a:lnTo>
                  <a:lnTo>
                    <a:pt x="264" y="92"/>
                  </a:lnTo>
                  <a:lnTo>
                    <a:pt x="264" y="84"/>
                  </a:lnTo>
                  <a:lnTo>
                    <a:pt x="262" y="76"/>
                  </a:lnTo>
                  <a:lnTo>
                    <a:pt x="254" y="62"/>
                  </a:lnTo>
                  <a:lnTo>
                    <a:pt x="242" y="46"/>
                  </a:lnTo>
                  <a:lnTo>
                    <a:pt x="226" y="32"/>
                  </a:lnTo>
                  <a:lnTo>
                    <a:pt x="206" y="20"/>
                  </a:lnTo>
                  <a:lnTo>
                    <a:pt x="184" y="10"/>
                  </a:lnTo>
                  <a:lnTo>
                    <a:pt x="158" y="4"/>
                  </a:lnTo>
                  <a:lnTo>
                    <a:pt x="132" y="0"/>
                  </a:lnTo>
                  <a:lnTo>
                    <a:pt x="104" y="4"/>
                  </a:lnTo>
                  <a:lnTo>
                    <a:pt x="80" y="10"/>
                  </a:lnTo>
                  <a:lnTo>
                    <a:pt x="58" y="20"/>
                  </a:lnTo>
                  <a:lnTo>
                    <a:pt x="38" y="32"/>
                  </a:lnTo>
                  <a:lnTo>
                    <a:pt x="22" y="46"/>
                  </a:lnTo>
                  <a:lnTo>
                    <a:pt x="10" y="62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10" y="118"/>
                  </a:lnTo>
                  <a:lnTo>
                    <a:pt x="22" y="130"/>
                  </a:lnTo>
                  <a:lnTo>
                    <a:pt x="38" y="140"/>
                  </a:lnTo>
                  <a:lnTo>
                    <a:pt x="58" y="148"/>
                  </a:lnTo>
                  <a:lnTo>
                    <a:pt x="80" y="156"/>
                  </a:lnTo>
                  <a:lnTo>
                    <a:pt x="104" y="160"/>
                  </a:lnTo>
                  <a:lnTo>
                    <a:pt x="132" y="16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69" name="Freeform 144"/>
            <p:cNvSpPr>
              <a:spLocks/>
            </p:cNvSpPr>
            <p:nvPr/>
          </p:nvSpPr>
          <p:spPr bwMode="auto">
            <a:xfrm>
              <a:off x="4295775" y="3292475"/>
              <a:ext cx="384175" cy="231775"/>
            </a:xfrm>
            <a:custGeom>
              <a:avLst/>
              <a:gdLst>
                <a:gd name="T0" fmla="*/ 122 w 242"/>
                <a:gd name="T1" fmla="*/ 0 h 146"/>
                <a:gd name="T2" fmla="*/ 146 w 242"/>
                <a:gd name="T3" fmla="*/ 2 h 146"/>
                <a:gd name="T4" fmla="*/ 168 w 242"/>
                <a:gd name="T5" fmla="*/ 8 h 146"/>
                <a:gd name="T6" fmla="*/ 190 w 242"/>
                <a:gd name="T7" fmla="*/ 16 h 146"/>
                <a:gd name="T8" fmla="*/ 208 w 242"/>
                <a:gd name="T9" fmla="*/ 28 h 146"/>
                <a:gd name="T10" fmla="*/ 222 w 242"/>
                <a:gd name="T11" fmla="*/ 42 h 146"/>
                <a:gd name="T12" fmla="*/ 234 w 242"/>
                <a:gd name="T13" fmla="*/ 56 h 146"/>
                <a:gd name="T14" fmla="*/ 240 w 242"/>
                <a:gd name="T15" fmla="*/ 70 h 146"/>
                <a:gd name="T16" fmla="*/ 242 w 242"/>
                <a:gd name="T17" fmla="*/ 82 h 146"/>
                <a:gd name="T18" fmla="*/ 242 w 242"/>
                <a:gd name="T19" fmla="*/ 90 h 146"/>
                <a:gd name="T20" fmla="*/ 240 w 242"/>
                <a:gd name="T21" fmla="*/ 96 h 146"/>
                <a:gd name="T22" fmla="*/ 234 w 242"/>
                <a:gd name="T23" fmla="*/ 108 h 146"/>
                <a:gd name="T24" fmla="*/ 222 w 242"/>
                <a:gd name="T25" fmla="*/ 118 h 146"/>
                <a:gd name="T26" fmla="*/ 208 w 242"/>
                <a:gd name="T27" fmla="*/ 128 h 146"/>
                <a:gd name="T28" fmla="*/ 190 w 242"/>
                <a:gd name="T29" fmla="*/ 136 h 146"/>
                <a:gd name="T30" fmla="*/ 168 w 242"/>
                <a:gd name="T31" fmla="*/ 142 h 146"/>
                <a:gd name="T32" fmla="*/ 146 w 242"/>
                <a:gd name="T33" fmla="*/ 144 h 146"/>
                <a:gd name="T34" fmla="*/ 122 w 242"/>
                <a:gd name="T35" fmla="*/ 146 h 146"/>
                <a:gd name="T36" fmla="*/ 98 w 242"/>
                <a:gd name="T37" fmla="*/ 144 h 146"/>
                <a:gd name="T38" fmla="*/ 74 w 242"/>
                <a:gd name="T39" fmla="*/ 142 h 146"/>
                <a:gd name="T40" fmla="*/ 54 w 242"/>
                <a:gd name="T41" fmla="*/ 136 h 146"/>
                <a:gd name="T42" fmla="*/ 36 w 242"/>
                <a:gd name="T43" fmla="*/ 128 h 146"/>
                <a:gd name="T44" fmla="*/ 22 w 242"/>
                <a:gd name="T45" fmla="*/ 118 h 146"/>
                <a:gd name="T46" fmla="*/ 10 w 242"/>
                <a:gd name="T47" fmla="*/ 108 h 146"/>
                <a:gd name="T48" fmla="*/ 4 w 242"/>
                <a:gd name="T49" fmla="*/ 96 h 146"/>
                <a:gd name="T50" fmla="*/ 2 w 242"/>
                <a:gd name="T51" fmla="*/ 90 h 146"/>
                <a:gd name="T52" fmla="*/ 0 w 242"/>
                <a:gd name="T53" fmla="*/ 82 h 146"/>
                <a:gd name="T54" fmla="*/ 4 w 242"/>
                <a:gd name="T55" fmla="*/ 70 h 146"/>
                <a:gd name="T56" fmla="*/ 10 w 242"/>
                <a:gd name="T57" fmla="*/ 56 h 146"/>
                <a:gd name="T58" fmla="*/ 22 w 242"/>
                <a:gd name="T59" fmla="*/ 42 h 146"/>
                <a:gd name="T60" fmla="*/ 36 w 242"/>
                <a:gd name="T61" fmla="*/ 28 h 146"/>
                <a:gd name="T62" fmla="*/ 54 w 242"/>
                <a:gd name="T63" fmla="*/ 16 h 146"/>
                <a:gd name="T64" fmla="*/ 74 w 242"/>
                <a:gd name="T65" fmla="*/ 8 h 146"/>
                <a:gd name="T66" fmla="*/ 98 w 242"/>
                <a:gd name="T67" fmla="*/ 2 h 146"/>
                <a:gd name="T68" fmla="*/ 122 w 242"/>
                <a:gd name="T69" fmla="*/ 0 h 1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2"/>
                <a:gd name="T106" fmla="*/ 0 h 146"/>
                <a:gd name="T107" fmla="*/ 242 w 242"/>
                <a:gd name="T108" fmla="*/ 146 h 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2" h="146">
                  <a:moveTo>
                    <a:pt x="122" y="0"/>
                  </a:moveTo>
                  <a:lnTo>
                    <a:pt x="146" y="2"/>
                  </a:lnTo>
                  <a:lnTo>
                    <a:pt x="168" y="8"/>
                  </a:lnTo>
                  <a:lnTo>
                    <a:pt x="190" y="16"/>
                  </a:lnTo>
                  <a:lnTo>
                    <a:pt x="208" y="28"/>
                  </a:lnTo>
                  <a:lnTo>
                    <a:pt x="222" y="42"/>
                  </a:lnTo>
                  <a:lnTo>
                    <a:pt x="234" y="56"/>
                  </a:lnTo>
                  <a:lnTo>
                    <a:pt x="240" y="70"/>
                  </a:lnTo>
                  <a:lnTo>
                    <a:pt x="242" y="82"/>
                  </a:lnTo>
                  <a:lnTo>
                    <a:pt x="242" y="90"/>
                  </a:lnTo>
                  <a:lnTo>
                    <a:pt x="240" y="96"/>
                  </a:lnTo>
                  <a:lnTo>
                    <a:pt x="234" y="108"/>
                  </a:lnTo>
                  <a:lnTo>
                    <a:pt x="222" y="118"/>
                  </a:lnTo>
                  <a:lnTo>
                    <a:pt x="208" y="128"/>
                  </a:lnTo>
                  <a:lnTo>
                    <a:pt x="190" y="136"/>
                  </a:lnTo>
                  <a:lnTo>
                    <a:pt x="168" y="142"/>
                  </a:lnTo>
                  <a:lnTo>
                    <a:pt x="146" y="144"/>
                  </a:lnTo>
                  <a:lnTo>
                    <a:pt x="122" y="146"/>
                  </a:lnTo>
                  <a:lnTo>
                    <a:pt x="98" y="144"/>
                  </a:lnTo>
                  <a:lnTo>
                    <a:pt x="74" y="142"/>
                  </a:lnTo>
                  <a:lnTo>
                    <a:pt x="54" y="136"/>
                  </a:lnTo>
                  <a:lnTo>
                    <a:pt x="36" y="128"/>
                  </a:lnTo>
                  <a:lnTo>
                    <a:pt x="22" y="118"/>
                  </a:lnTo>
                  <a:lnTo>
                    <a:pt x="10" y="108"/>
                  </a:lnTo>
                  <a:lnTo>
                    <a:pt x="4" y="96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22" y="42"/>
                  </a:lnTo>
                  <a:lnTo>
                    <a:pt x="36" y="28"/>
                  </a:lnTo>
                  <a:lnTo>
                    <a:pt x="54" y="16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0" name="Freeform 145"/>
            <p:cNvSpPr>
              <a:spLocks/>
            </p:cNvSpPr>
            <p:nvPr/>
          </p:nvSpPr>
          <p:spPr bwMode="auto">
            <a:xfrm>
              <a:off x="4314825" y="3292475"/>
              <a:ext cx="349250" cy="212725"/>
            </a:xfrm>
            <a:custGeom>
              <a:avLst/>
              <a:gdLst>
                <a:gd name="T0" fmla="*/ 110 w 220"/>
                <a:gd name="T1" fmla="*/ 0 h 134"/>
                <a:gd name="T2" fmla="*/ 132 w 220"/>
                <a:gd name="T3" fmla="*/ 2 h 134"/>
                <a:gd name="T4" fmla="*/ 152 w 220"/>
                <a:gd name="T5" fmla="*/ 8 h 134"/>
                <a:gd name="T6" fmla="*/ 170 w 220"/>
                <a:gd name="T7" fmla="*/ 16 h 134"/>
                <a:gd name="T8" fmla="*/ 188 w 220"/>
                <a:gd name="T9" fmla="*/ 26 h 134"/>
                <a:gd name="T10" fmla="*/ 200 w 220"/>
                <a:gd name="T11" fmla="*/ 38 h 134"/>
                <a:gd name="T12" fmla="*/ 210 w 220"/>
                <a:gd name="T13" fmla="*/ 52 h 134"/>
                <a:gd name="T14" fmla="*/ 218 w 220"/>
                <a:gd name="T15" fmla="*/ 64 h 134"/>
                <a:gd name="T16" fmla="*/ 220 w 220"/>
                <a:gd name="T17" fmla="*/ 76 h 134"/>
                <a:gd name="T18" fmla="*/ 218 w 220"/>
                <a:gd name="T19" fmla="*/ 88 h 134"/>
                <a:gd name="T20" fmla="*/ 210 w 220"/>
                <a:gd name="T21" fmla="*/ 98 h 134"/>
                <a:gd name="T22" fmla="*/ 200 w 220"/>
                <a:gd name="T23" fmla="*/ 108 h 134"/>
                <a:gd name="T24" fmla="*/ 188 w 220"/>
                <a:gd name="T25" fmla="*/ 116 h 134"/>
                <a:gd name="T26" fmla="*/ 170 w 220"/>
                <a:gd name="T27" fmla="*/ 124 h 134"/>
                <a:gd name="T28" fmla="*/ 152 w 220"/>
                <a:gd name="T29" fmla="*/ 128 h 134"/>
                <a:gd name="T30" fmla="*/ 132 w 220"/>
                <a:gd name="T31" fmla="*/ 132 h 134"/>
                <a:gd name="T32" fmla="*/ 110 w 220"/>
                <a:gd name="T33" fmla="*/ 134 h 134"/>
                <a:gd name="T34" fmla="*/ 88 w 220"/>
                <a:gd name="T35" fmla="*/ 132 h 134"/>
                <a:gd name="T36" fmla="*/ 68 w 220"/>
                <a:gd name="T37" fmla="*/ 128 h 134"/>
                <a:gd name="T38" fmla="*/ 48 w 220"/>
                <a:gd name="T39" fmla="*/ 124 h 134"/>
                <a:gd name="T40" fmla="*/ 32 w 220"/>
                <a:gd name="T41" fmla="*/ 116 h 134"/>
                <a:gd name="T42" fmla="*/ 20 w 220"/>
                <a:gd name="T43" fmla="*/ 108 h 134"/>
                <a:gd name="T44" fmla="*/ 10 w 220"/>
                <a:gd name="T45" fmla="*/ 98 h 134"/>
                <a:gd name="T46" fmla="*/ 2 w 220"/>
                <a:gd name="T47" fmla="*/ 88 h 134"/>
                <a:gd name="T48" fmla="*/ 0 w 220"/>
                <a:gd name="T49" fmla="*/ 76 h 134"/>
                <a:gd name="T50" fmla="*/ 2 w 220"/>
                <a:gd name="T51" fmla="*/ 64 h 134"/>
                <a:gd name="T52" fmla="*/ 10 w 220"/>
                <a:gd name="T53" fmla="*/ 52 h 134"/>
                <a:gd name="T54" fmla="*/ 20 w 220"/>
                <a:gd name="T55" fmla="*/ 38 h 134"/>
                <a:gd name="T56" fmla="*/ 32 w 220"/>
                <a:gd name="T57" fmla="*/ 26 h 134"/>
                <a:gd name="T58" fmla="*/ 48 w 220"/>
                <a:gd name="T59" fmla="*/ 16 h 134"/>
                <a:gd name="T60" fmla="*/ 68 w 220"/>
                <a:gd name="T61" fmla="*/ 8 h 134"/>
                <a:gd name="T62" fmla="*/ 88 w 220"/>
                <a:gd name="T63" fmla="*/ 2 h 134"/>
                <a:gd name="T64" fmla="*/ 110 w 220"/>
                <a:gd name="T65" fmla="*/ 0 h 1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0"/>
                <a:gd name="T100" fmla="*/ 0 h 134"/>
                <a:gd name="T101" fmla="*/ 220 w 220"/>
                <a:gd name="T102" fmla="*/ 134 h 1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0" h="134">
                  <a:moveTo>
                    <a:pt x="110" y="0"/>
                  </a:moveTo>
                  <a:lnTo>
                    <a:pt x="132" y="2"/>
                  </a:lnTo>
                  <a:lnTo>
                    <a:pt x="152" y="8"/>
                  </a:lnTo>
                  <a:lnTo>
                    <a:pt x="170" y="16"/>
                  </a:lnTo>
                  <a:lnTo>
                    <a:pt x="188" y="26"/>
                  </a:lnTo>
                  <a:lnTo>
                    <a:pt x="200" y="38"/>
                  </a:lnTo>
                  <a:lnTo>
                    <a:pt x="210" y="52"/>
                  </a:lnTo>
                  <a:lnTo>
                    <a:pt x="218" y="64"/>
                  </a:lnTo>
                  <a:lnTo>
                    <a:pt x="220" y="76"/>
                  </a:lnTo>
                  <a:lnTo>
                    <a:pt x="218" y="88"/>
                  </a:lnTo>
                  <a:lnTo>
                    <a:pt x="210" y="98"/>
                  </a:lnTo>
                  <a:lnTo>
                    <a:pt x="200" y="108"/>
                  </a:lnTo>
                  <a:lnTo>
                    <a:pt x="188" y="116"/>
                  </a:lnTo>
                  <a:lnTo>
                    <a:pt x="170" y="124"/>
                  </a:lnTo>
                  <a:lnTo>
                    <a:pt x="152" y="128"/>
                  </a:lnTo>
                  <a:lnTo>
                    <a:pt x="132" y="132"/>
                  </a:lnTo>
                  <a:lnTo>
                    <a:pt x="110" y="134"/>
                  </a:lnTo>
                  <a:lnTo>
                    <a:pt x="88" y="132"/>
                  </a:lnTo>
                  <a:lnTo>
                    <a:pt x="68" y="128"/>
                  </a:lnTo>
                  <a:lnTo>
                    <a:pt x="48" y="124"/>
                  </a:lnTo>
                  <a:lnTo>
                    <a:pt x="32" y="116"/>
                  </a:lnTo>
                  <a:lnTo>
                    <a:pt x="20" y="108"/>
                  </a:lnTo>
                  <a:lnTo>
                    <a:pt x="10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2" y="64"/>
                  </a:lnTo>
                  <a:lnTo>
                    <a:pt x="10" y="52"/>
                  </a:lnTo>
                  <a:lnTo>
                    <a:pt x="20" y="38"/>
                  </a:lnTo>
                  <a:lnTo>
                    <a:pt x="32" y="26"/>
                  </a:lnTo>
                  <a:lnTo>
                    <a:pt x="48" y="16"/>
                  </a:lnTo>
                  <a:lnTo>
                    <a:pt x="68" y="8"/>
                  </a:lnTo>
                  <a:lnTo>
                    <a:pt x="88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1" name="Freeform 146"/>
            <p:cNvSpPr>
              <a:spLocks/>
            </p:cNvSpPr>
            <p:nvPr/>
          </p:nvSpPr>
          <p:spPr bwMode="auto">
            <a:xfrm>
              <a:off x="4333875" y="3295650"/>
              <a:ext cx="311150" cy="187325"/>
            </a:xfrm>
            <a:custGeom>
              <a:avLst/>
              <a:gdLst>
                <a:gd name="T0" fmla="*/ 98 w 196"/>
                <a:gd name="T1" fmla="*/ 0 h 118"/>
                <a:gd name="T2" fmla="*/ 118 w 196"/>
                <a:gd name="T3" fmla="*/ 2 h 118"/>
                <a:gd name="T4" fmla="*/ 136 w 196"/>
                <a:gd name="T5" fmla="*/ 6 h 118"/>
                <a:gd name="T6" fmla="*/ 152 w 196"/>
                <a:gd name="T7" fmla="*/ 14 h 118"/>
                <a:gd name="T8" fmla="*/ 168 w 196"/>
                <a:gd name="T9" fmla="*/ 22 h 118"/>
                <a:gd name="T10" fmla="*/ 180 w 196"/>
                <a:gd name="T11" fmla="*/ 34 h 118"/>
                <a:gd name="T12" fmla="*/ 188 w 196"/>
                <a:gd name="T13" fmla="*/ 44 h 118"/>
                <a:gd name="T14" fmla="*/ 194 w 196"/>
                <a:gd name="T15" fmla="*/ 56 h 118"/>
                <a:gd name="T16" fmla="*/ 196 w 196"/>
                <a:gd name="T17" fmla="*/ 68 h 118"/>
                <a:gd name="T18" fmla="*/ 194 w 196"/>
                <a:gd name="T19" fmla="*/ 78 h 118"/>
                <a:gd name="T20" fmla="*/ 188 w 196"/>
                <a:gd name="T21" fmla="*/ 88 h 118"/>
                <a:gd name="T22" fmla="*/ 180 w 196"/>
                <a:gd name="T23" fmla="*/ 96 h 118"/>
                <a:gd name="T24" fmla="*/ 168 w 196"/>
                <a:gd name="T25" fmla="*/ 104 h 118"/>
                <a:gd name="T26" fmla="*/ 152 w 196"/>
                <a:gd name="T27" fmla="*/ 110 h 118"/>
                <a:gd name="T28" fmla="*/ 136 w 196"/>
                <a:gd name="T29" fmla="*/ 114 h 118"/>
                <a:gd name="T30" fmla="*/ 118 w 196"/>
                <a:gd name="T31" fmla="*/ 118 h 118"/>
                <a:gd name="T32" fmla="*/ 98 w 196"/>
                <a:gd name="T33" fmla="*/ 118 h 118"/>
                <a:gd name="T34" fmla="*/ 78 w 196"/>
                <a:gd name="T35" fmla="*/ 118 h 118"/>
                <a:gd name="T36" fmla="*/ 60 w 196"/>
                <a:gd name="T37" fmla="*/ 114 h 118"/>
                <a:gd name="T38" fmla="*/ 44 w 196"/>
                <a:gd name="T39" fmla="*/ 110 h 118"/>
                <a:gd name="T40" fmla="*/ 28 w 196"/>
                <a:gd name="T41" fmla="*/ 104 h 118"/>
                <a:gd name="T42" fmla="*/ 16 w 196"/>
                <a:gd name="T43" fmla="*/ 96 h 118"/>
                <a:gd name="T44" fmla="*/ 8 w 196"/>
                <a:gd name="T45" fmla="*/ 88 h 118"/>
                <a:gd name="T46" fmla="*/ 2 w 196"/>
                <a:gd name="T47" fmla="*/ 78 h 118"/>
                <a:gd name="T48" fmla="*/ 0 w 196"/>
                <a:gd name="T49" fmla="*/ 68 h 118"/>
                <a:gd name="T50" fmla="*/ 2 w 196"/>
                <a:gd name="T51" fmla="*/ 56 h 118"/>
                <a:gd name="T52" fmla="*/ 8 w 196"/>
                <a:gd name="T53" fmla="*/ 44 h 118"/>
                <a:gd name="T54" fmla="*/ 16 w 196"/>
                <a:gd name="T55" fmla="*/ 34 h 118"/>
                <a:gd name="T56" fmla="*/ 28 w 196"/>
                <a:gd name="T57" fmla="*/ 22 h 118"/>
                <a:gd name="T58" fmla="*/ 44 w 196"/>
                <a:gd name="T59" fmla="*/ 14 h 118"/>
                <a:gd name="T60" fmla="*/ 60 w 196"/>
                <a:gd name="T61" fmla="*/ 6 h 118"/>
                <a:gd name="T62" fmla="*/ 78 w 196"/>
                <a:gd name="T63" fmla="*/ 2 h 118"/>
                <a:gd name="T64" fmla="*/ 98 w 196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6"/>
                <a:gd name="T100" fmla="*/ 0 h 118"/>
                <a:gd name="T101" fmla="*/ 196 w 196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6" h="118">
                  <a:moveTo>
                    <a:pt x="98" y="0"/>
                  </a:moveTo>
                  <a:lnTo>
                    <a:pt x="118" y="2"/>
                  </a:lnTo>
                  <a:lnTo>
                    <a:pt x="136" y="6"/>
                  </a:lnTo>
                  <a:lnTo>
                    <a:pt x="152" y="14"/>
                  </a:lnTo>
                  <a:lnTo>
                    <a:pt x="168" y="22"/>
                  </a:lnTo>
                  <a:lnTo>
                    <a:pt x="180" y="34"/>
                  </a:lnTo>
                  <a:lnTo>
                    <a:pt x="188" y="44"/>
                  </a:lnTo>
                  <a:lnTo>
                    <a:pt x="194" y="56"/>
                  </a:lnTo>
                  <a:lnTo>
                    <a:pt x="196" y="68"/>
                  </a:lnTo>
                  <a:lnTo>
                    <a:pt x="194" y="78"/>
                  </a:lnTo>
                  <a:lnTo>
                    <a:pt x="188" y="88"/>
                  </a:lnTo>
                  <a:lnTo>
                    <a:pt x="180" y="96"/>
                  </a:lnTo>
                  <a:lnTo>
                    <a:pt x="168" y="104"/>
                  </a:lnTo>
                  <a:lnTo>
                    <a:pt x="152" y="110"/>
                  </a:lnTo>
                  <a:lnTo>
                    <a:pt x="136" y="114"/>
                  </a:lnTo>
                  <a:lnTo>
                    <a:pt x="118" y="118"/>
                  </a:lnTo>
                  <a:lnTo>
                    <a:pt x="98" y="118"/>
                  </a:lnTo>
                  <a:lnTo>
                    <a:pt x="78" y="118"/>
                  </a:lnTo>
                  <a:lnTo>
                    <a:pt x="60" y="114"/>
                  </a:lnTo>
                  <a:lnTo>
                    <a:pt x="44" y="110"/>
                  </a:lnTo>
                  <a:lnTo>
                    <a:pt x="28" y="104"/>
                  </a:lnTo>
                  <a:lnTo>
                    <a:pt x="16" y="96"/>
                  </a:lnTo>
                  <a:lnTo>
                    <a:pt x="8" y="88"/>
                  </a:lnTo>
                  <a:lnTo>
                    <a:pt x="2" y="78"/>
                  </a:lnTo>
                  <a:lnTo>
                    <a:pt x="0" y="68"/>
                  </a:lnTo>
                  <a:lnTo>
                    <a:pt x="2" y="56"/>
                  </a:lnTo>
                  <a:lnTo>
                    <a:pt x="8" y="44"/>
                  </a:lnTo>
                  <a:lnTo>
                    <a:pt x="16" y="34"/>
                  </a:lnTo>
                  <a:lnTo>
                    <a:pt x="28" y="22"/>
                  </a:lnTo>
                  <a:lnTo>
                    <a:pt x="44" y="14"/>
                  </a:lnTo>
                  <a:lnTo>
                    <a:pt x="60" y="6"/>
                  </a:lnTo>
                  <a:lnTo>
                    <a:pt x="78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2" name="Freeform 147"/>
            <p:cNvSpPr>
              <a:spLocks/>
            </p:cNvSpPr>
            <p:nvPr/>
          </p:nvSpPr>
          <p:spPr bwMode="auto">
            <a:xfrm>
              <a:off x="4352925" y="3295650"/>
              <a:ext cx="273050" cy="168275"/>
            </a:xfrm>
            <a:custGeom>
              <a:avLst/>
              <a:gdLst>
                <a:gd name="T0" fmla="*/ 86 w 172"/>
                <a:gd name="T1" fmla="*/ 0 h 106"/>
                <a:gd name="T2" fmla="*/ 104 w 172"/>
                <a:gd name="T3" fmla="*/ 2 h 106"/>
                <a:gd name="T4" fmla="*/ 120 w 172"/>
                <a:gd name="T5" fmla="*/ 6 h 106"/>
                <a:gd name="T6" fmla="*/ 134 w 172"/>
                <a:gd name="T7" fmla="*/ 14 h 106"/>
                <a:gd name="T8" fmla="*/ 148 w 172"/>
                <a:gd name="T9" fmla="*/ 22 h 106"/>
                <a:gd name="T10" fmla="*/ 158 w 172"/>
                <a:gd name="T11" fmla="*/ 30 h 106"/>
                <a:gd name="T12" fmla="*/ 166 w 172"/>
                <a:gd name="T13" fmla="*/ 40 h 106"/>
                <a:gd name="T14" fmla="*/ 170 w 172"/>
                <a:gd name="T15" fmla="*/ 50 h 106"/>
                <a:gd name="T16" fmla="*/ 172 w 172"/>
                <a:gd name="T17" fmla="*/ 60 h 106"/>
                <a:gd name="T18" fmla="*/ 170 w 172"/>
                <a:gd name="T19" fmla="*/ 70 h 106"/>
                <a:gd name="T20" fmla="*/ 166 w 172"/>
                <a:gd name="T21" fmla="*/ 78 h 106"/>
                <a:gd name="T22" fmla="*/ 158 w 172"/>
                <a:gd name="T23" fmla="*/ 86 h 106"/>
                <a:gd name="T24" fmla="*/ 148 w 172"/>
                <a:gd name="T25" fmla="*/ 92 h 106"/>
                <a:gd name="T26" fmla="*/ 134 w 172"/>
                <a:gd name="T27" fmla="*/ 98 h 106"/>
                <a:gd name="T28" fmla="*/ 120 w 172"/>
                <a:gd name="T29" fmla="*/ 102 h 106"/>
                <a:gd name="T30" fmla="*/ 104 w 172"/>
                <a:gd name="T31" fmla="*/ 104 h 106"/>
                <a:gd name="T32" fmla="*/ 86 w 172"/>
                <a:gd name="T33" fmla="*/ 106 h 106"/>
                <a:gd name="T34" fmla="*/ 68 w 172"/>
                <a:gd name="T35" fmla="*/ 104 h 106"/>
                <a:gd name="T36" fmla="*/ 52 w 172"/>
                <a:gd name="T37" fmla="*/ 102 h 106"/>
                <a:gd name="T38" fmla="*/ 38 w 172"/>
                <a:gd name="T39" fmla="*/ 98 h 106"/>
                <a:gd name="T40" fmla="*/ 24 w 172"/>
                <a:gd name="T41" fmla="*/ 92 h 106"/>
                <a:gd name="T42" fmla="*/ 14 w 172"/>
                <a:gd name="T43" fmla="*/ 86 h 106"/>
                <a:gd name="T44" fmla="*/ 6 w 172"/>
                <a:gd name="T45" fmla="*/ 78 h 106"/>
                <a:gd name="T46" fmla="*/ 2 w 172"/>
                <a:gd name="T47" fmla="*/ 70 h 106"/>
                <a:gd name="T48" fmla="*/ 0 w 172"/>
                <a:gd name="T49" fmla="*/ 60 h 106"/>
                <a:gd name="T50" fmla="*/ 2 w 172"/>
                <a:gd name="T51" fmla="*/ 50 h 106"/>
                <a:gd name="T52" fmla="*/ 6 w 172"/>
                <a:gd name="T53" fmla="*/ 40 h 106"/>
                <a:gd name="T54" fmla="*/ 14 w 172"/>
                <a:gd name="T55" fmla="*/ 30 h 106"/>
                <a:gd name="T56" fmla="*/ 24 w 172"/>
                <a:gd name="T57" fmla="*/ 22 h 106"/>
                <a:gd name="T58" fmla="*/ 38 w 172"/>
                <a:gd name="T59" fmla="*/ 14 h 106"/>
                <a:gd name="T60" fmla="*/ 52 w 172"/>
                <a:gd name="T61" fmla="*/ 6 h 106"/>
                <a:gd name="T62" fmla="*/ 68 w 172"/>
                <a:gd name="T63" fmla="*/ 2 h 106"/>
                <a:gd name="T64" fmla="*/ 86 w 172"/>
                <a:gd name="T65" fmla="*/ 0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2"/>
                <a:gd name="T100" fmla="*/ 0 h 106"/>
                <a:gd name="T101" fmla="*/ 172 w 172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2" h="106">
                  <a:moveTo>
                    <a:pt x="86" y="0"/>
                  </a:moveTo>
                  <a:lnTo>
                    <a:pt x="104" y="2"/>
                  </a:lnTo>
                  <a:lnTo>
                    <a:pt x="120" y="6"/>
                  </a:lnTo>
                  <a:lnTo>
                    <a:pt x="134" y="14"/>
                  </a:lnTo>
                  <a:lnTo>
                    <a:pt x="148" y="22"/>
                  </a:lnTo>
                  <a:lnTo>
                    <a:pt x="158" y="30"/>
                  </a:lnTo>
                  <a:lnTo>
                    <a:pt x="166" y="40"/>
                  </a:lnTo>
                  <a:lnTo>
                    <a:pt x="170" y="50"/>
                  </a:lnTo>
                  <a:lnTo>
                    <a:pt x="172" y="60"/>
                  </a:lnTo>
                  <a:lnTo>
                    <a:pt x="170" y="70"/>
                  </a:lnTo>
                  <a:lnTo>
                    <a:pt x="166" y="78"/>
                  </a:lnTo>
                  <a:lnTo>
                    <a:pt x="158" y="86"/>
                  </a:lnTo>
                  <a:lnTo>
                    <a:pt x="148" y="92"/>
                  </a:lnTo>
                  <a:lnTo>
                    <a:pt x="134" y="98"/>
                  </a:lnTo>
                  <a:lnTo>
                    <a:pt x="120" y="102"/>
                  </a:lnTo>
                  <a:lnTo>
                    <a:pt x="104" y="104"/>
                  </a:lnTo>
                  <a:lnTo>
                    <a:pt x="86" y="106"/>
                  </a:lnTo>
                  <a:lnTo>
                    <a:pt x="68" y="104"/>
                  </a:lnTo>
                  <a:lnTo>
                    <a:pt x="52" y="102"/>
                  </a:lnTo>
                  <a:lnTo>
                    <a:pt x="38" y="98"/>
                  </a:lnTo>
                  <a:lnTo>
                    <a:pt x="24" y="92"/>
                  </a:lnTo>
                  <a:lnTo>
                    <a:pt x="14" y="86"/>
                  </a:lnTo>
                  <a:lnTo>
                    <a:pt x="6" y="78"/>
                  </a:lnTo>
                  <a:lnTo>
                    <a:pt x="2" y="70"/>
                  </a:lnTo>
                  <a:lnTo>
                    <a:pt x="0" y="60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2"/>
                  </a:lnTo>
                  <a:lnTo>
                    <a:pt x="38" y="14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3" name="Freeform 148"/>
            <p:cNvSpPr>
              <a:spLocks/>
            </p:cNvSpPr>
            <p:nvPr/>
          </p:nvSpPr>
          <p:spPr bwMode="auto">
            <a:xfrm>
              <a:off x="4371975" y="3298825"/>
              <a:ext cx="238125" cy="142875"/>
            </a:xfrm>
            <a:custGeom>
              <a:avLst/>
              <a:gdLst>
                <a:gd name="T0" fmla="*/ 74 w 150"/>
                <a:gd name="T1" fmla="*/ 0 h 90"/>
                <a:gd name="T2" fmla="*/ 90 w 150"/>
                <a:gd name="T3" fmla="*/ 2 h 90"/>
                <a:gd name="T4" fmla="*/ 104 w 150"/>
                <a:gd name="T5" fmla="*/ 4 h 90"/>
                <a:gd name="T6" fmla="*/ 116 w 150"/>
                <a:gd name="T7" fmla="*/ 10 h 90"/>
                <a:gd name="T8" fmla="*/ 128 w 150"/>
                <a:gd name="T9" fmla="*/ 18 h 90"/>
                <a:gd name="T10" fmla="*/ 136 w 150"/>
                <a:gd name="T11" fmla="*/ 26 h 90"/>
                <a:gd name="T12" fmla="*/ 144 w 150"/>
                <a:gd name="T13" fmla="*/ 34 h 90"/>
                <a:gd name="T14" fmla="*/ 148 w 150"/>
                <a:gd name="T15" fmla="*/ 44 h 90"/>
                <a:gd name="T16" fmla="*/ 150 w 150"/>
                <a:gd name="T17" fmla="*/ 52 h 90"/>
                <a:gd name="T18" fmla="*/ 148 w 150"/>
                <a:gd name="T19" fmla="*/ 60 h 90"/>
                <a:gd name="T20" fmla="*/ 144 w 150"/>
                <a:gd name="T21" fmla="*/ 66 h 90"/>
                <a:gd name="T22" fmla="*/ 136 w 150"/>
                <a:gd name="T23" fmla="*/ 74 h 90"/>
                <a:gd name="T24" fmla="*/ 128 w 150"/>
                <a:gd name="T25" fmla="*/ 80 h 90"/>
                <a:gd name="T26" fmla="*/ 116 w 150"/>
                <a:gd name="T27" fmla="*/ 84 h 90"/>
                <a:gd name="T28" fmla="*/ 104 w 150"/>
                <a:gd name="T29" fmla="*/ 88 h 90"/>
                <a:gd name="T30" fmla="*/ 90 w 150"/>
                <a:gd name="T31" fmla="*/ 90 h 90"/>
                <a:gd name="T32" fmla="*/ 74 w 150"/>
                <a:gd name="T33" fmla="*/ 90 h 90"/>
                <a:gd name="T34" fmla="*/ 60 w 150"/>
                <a:gd name="T35" fmla="*/ 90 h 90"/>
                <a:gd name="T36" fmla="*/ 44 w 150"/>
                <a:gd name="T37" fmla="*/ 88 h 90"/>
                <a:gd name="T38" fmla="*/ 32 w 150"/>
                <a:gd name="T39" fmla="*/ 84 h 90"/>
                <a:gd name="T40" fmla="*/ 22 w 150"/>
                <a:gd name="T41" fmla="*/ 80 h 90"/>
                <a:gd name="T42" fmla="*/ 12 w 150"/>
                <a:gd name="T43" fmla="*/ 74 h 90"/>
                <a:gd name="T44" fmla="*/ 6 w 150"/>
                <a:gd name="T45" fmla="*/ 66 h 90"/>
                <a:gd name="T46" fmla="*/ 0 w 150"/>
                <a:gd name="T47" fmla="*/ 60 h 90"/>
                <a:gd name="T48" fmla="*/ 0 w 150"/>
                <a:gd name="T49" fmla="*/ 52 h 90"/>
                <a:gd name="T50" fmla="*/ 0 w 150"/>
                <a:gd name="T51" fmla="*/ 44 h 90"/>
                <a:gd name="T52" fmla="*/ 6 w 150"/>
                <a:gd name="T53" fmla="*/ 34 h 90"/>
                <a:gd name="T54" fmla="*/ 12 w 150"/>
                <a:gd name="T55" fmla="*/ 26 h 90"/>
                <a:gd name="T56" fmla="*/ 22 w 150"/>
                <a:gd name="T57" fmla="*/ 18 h 90"/>
                <a:gd name="T58" fmla="*/ 32 w 150"/>
                <a:gd name="T59" fmla="*/ 10 h 90"/>
                <a:gd name="T60" fmla="*/ 44 w 150"/>
                <a:gd name="T61" fmla="*/ 4 h 90"/>
                <a:gd name="T62" fmla="*/ 60 w 150"/>
                <a:gd name="T63" fmla="*/ 2 h 90"/>
                <a:gd name="T64" fmla="*/ 74 w 150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0"/>
                <a:gd name="T100" fmla="*/ 0 h 90"/>
                <a:gd name="T101" fmla="*/ 150 w 150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0" h="90">
                  <a:moveTo>
                    <a:pt x="74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6" y="10"/>
                  </a:lnTo>
                  <a:lnTo>
                    <a:pt x="128" y="18"/>
                  </a:lnTo>
                  <a:lnTo>
                    <a:pt x="136" y="26"/>
                  </a:lnTo>
                  <a:lnTo>
                    <a:pt x="144" y="34"/>
                  </a:lnTo>
                  <a:lnTo>
                    <a:pt x="148" y="44"/>
                  </a:lnTo>
                  <a:lnTo>
                    <a:pt x="150" y="52"/>
                  </a:lnTo>
                  <a:lnTo>
                    <a:pt x="148" y="60"/>
                  </a:lnTo>
                  <a:lnTo>
                    <a:pt x="144" y="66"/>
                  </a:lnTo>
                  <a:lnTo>
                    <a:pt x="136" y="74"/>
                  </a:lnTo>
                  <a:lnTo>
                    <a:pt x="128" y="80"/>
                  </a:lnTo>
                  <a:lnTo>
                    <a:pt x="116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0" y="90"/>
                  </a:lnTo>
                  <a:lnTo>
                    <a:pt x="44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60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4" name="Freeform 149"/>
            <p:cNvSpPr>
              <a:spLocks/>
            </p:cNvSpPr>
            <p:nvPr/>
          </p:nvSpPr>
          <p:spPr bwMode="auto">
            <a:xfrm>
              <a:off x="4387850" y="3298825"/>
              <a:ext cx="203200" cy="123825"/>
            </a:xfrm>
            <a:custGeom>
              <a:avLst/>
              <a:gdLst>
                <a:gd name="T0" fmla="*/ 64 w 128"/>
                <a:gd name="T1" fmla="*/ 0 h 78"/>
                <a:gd name="T2" fmla="*/ 78 w 128"/>
                <a:gd name="T3" fmla="*/ 2 h 78"/>
                <a:gd name="T4" fmla="*/ 90 w 128"/>
                <a:gd name="T5" fmla="*/ 6 h 78"/>
                <a:gd name="T6" fmla="*/ 100 w 128"/>
                <a:gd name="T7" fmla="*/ 10 h 78"/>
                <a:gd name="T8" fmla="*/ 110 w 128"/>
                <a:gd name="T9" fmla="*/ 16 h 78"/>
                <a:gd name="T10" fmla="*/ 118 w 128"/>
                <a:gd name="T11" fmla="*/ 22 h 78"/>
                <a:gd name="T12" fmla="*/ 124 w 128"/>
                <a:gd name="T13" fmla="*/ 30 h 78"/>
                <a:gd name="T14" fmla="*/ 126 w 128"/>
                <a:gd name="T15" fmla="*/ 38 h 78"/>
                <a:gd name="T16" fmla="*/ 128 w 128"/>
                <a:gd name="T17" fmla="*/ 44 h 78"/>
                <a:gd name="T18" fmla="*/ 126 w 128"/>
                <a:gd name="T19" fmla="*/ 52 h 78"/>
                <a:gd name="T20" fmla="*/ 124 w 128"/>
                <a:gd name="T21" fmla="*/ 58 h 78"/>
                <a:gd name="T22" fmla="*/ 118 w 128"/>
                <a:gd name="T23" fmla="*/ 64 h 78"/>
                <a:gd name="T24" fmla="*/ 110 w 128"/>
                <a:gd name="T25" fmla="*/ 68 h 78"/>
                <a:gd name="T26" fmla="*/ 100 w 128"/>
                <a:gd name="T27" fmla="*/ 72 h 78"/>
                <a:gd name="T28" fmla="*/ 90 w 128"/>
                <a:gd name="T29" fmla="*/ 76 h 78"/>
                <a:gd name="T30" fmla="*/ 78 w 128"/>
                <a:gd name="T31" fmla="*/ 78 h 78"/>
                <a:gd name="T32" fmla="*/ 64 w 128"/>
                <a:gd name="T33" fmla="*/ 78 h 78"/>
                <a:gd name="T34" fmla="*/ 52 w 128"/>
                <a:gd name="T35" fmla="*/ 78 h 78"/>
                <a:gd name="T36" fmla="*/ 40 w 128"/>
                <a:gd name="T37" fmla="*/ 76 h 78"/>
                <a:gd name="T38" fmla="*/ 28 w 128"/>
                <a:gd name="T39" fmla="*/ 72 h 78"/>
                <a:gd name="T40" fmla="*/ 20 w 128"/>
                <a:gd name="T41" fmla="*/ 68 h 78"/>
                <a:gd name="T42" fmla="*/ 12 w 128"/>
                <a:gd name="T43" fmla="*/ 64 h 78"/>
                <a:gd name="T44" fmla="*/ 6 w 128"/>
                <a:gd name="T45" fmla="*/ 58 h 78"/>
                <a:gd name="T46" fmla="*/ 2 w 128"/>
                <a:gd name="T47" fmla="*/ 52 h 78"/>
                <a:gd name="T48" fmla="*/ 0 w 128"/>
                <a:gd name="T49" fmla="*/ 44 h 78"/>
                <a:gd name="T50" fmla="*/ 2 w 128"/>
                <a:gd name="T51" fmla="*/ 38 h 78"/>
                <a:gd name="T52" fmla="*/ 6 w 128"/>
                <a:gd name="T53" fmla="*/ 30 h 78"/>
                <a:gd name="T54" fmla="*/ 12 w 128"/>
                <a:gd name="T55" fmla="*/ 22 h 78"/>
                <a:gd name="T56" fmla="*/ 20 w 128"/>
                <a:gd name="T57" fmla="*/ 16 h 78"/>
                <a:gd name="T58" fmla="*/ 28 w 128"/>
                <a:gd name="T59" fmla="*/ 10 h 78"/>
                <a:gd name="T60" fmla="*/ 40 w 128"/>
                <a:gd name="T61" fmla="*/ 6 h 78"/>
                <a:gd name="T62" fmla="*/ 52 w 128"/>
                <a:gd name="T63" fmla="*/ 2 h 78"/>
                <a:gd name="T64" fmla="*/ 64 w 128"/>
                <a:gd name="T65" fmla="*/ 0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"/>
                <a:gd name="T100" fmla="*/ 0 h 78"/>
                <a:gd name="T101" fmla="*/ 128 w 128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" h="78">
                  <a:moveTo>
                    <a:pt x="64" y="0"/>
                  </a:moveTo>
                  <a:lnTo>
                    <a:pt x="78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6"/>
                  </a:lnTo>
                  <a:lnTo>
                    <a:pt x="118" y="22"/>
                  </a:lnTo>
                  <a:lnTo>
                    <a:pt x="124" y="30"/>
                  </a:lnTo>
                  <a:lnTo>
                    <a:pt x="126" y="38"/>
                  </a:lnTo>
                  <a:lnTo>
                    <a:pt x="128" y="44"/>
                  </a:lnTo>
                  <a:lnTo>
                    <a:pt x="126" y="52"/>
                  </a:lnTo>
                  <a:lnTo>
                    <a:pt x="124" y="58"/>
                  </a:lnTo>
                  <a:lnTo>
                    <a:pt x="118" y="64"/>
                  </a:lnTo>
                  <a:lnTo>
                    <a:pt x="110" y="68"/>
                  </a:lnTo>
                  <a:lnTo>
                    <a:pt x="100" y="72"/>
                  </a:lnTo>
                  <a:lnTo>
                    <a:pt x="90" y="76"/>
                  </a:lnTo>
                  <a:lnTo>
                    <a:pt x="78" y="78"/>
                  </a:lnTo>
                  <a:lnTo>
                    <a:pt x="64" y="78"/>
                  </a:lnTo>
                  <a:lnTo>
                    <a:pt x="52" y="78"/>
                  </a:lnTo>
                  <a:lnTo>
                    <a:pt x="40" y="76"/>
                  </a:lnTo>
                  <a:lnTo>
                    <a:pt x="28" y="72"/>
                  </a:lnTo>
                  <a:lnTo>
                    <a:pt x="20" y="68"/>
                  </a:lnTo>
                  <a:lnTo>
                    <a:pt x="12" y="64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28" y="10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5" name="Freeform 150"/>
            <p:cNvSpPr>
              <a:spLocks/>
            </p:cNvSpPr>
            <p:nvPr/>
          </p:nvSpPr>
          <p:spPr bwMode="auto">
            <a:xfrm>
              <a:off x="4406900" y="3302000"/>
              <a:ext cx="165100" cy="101600"/>
            </a:xfrm>
            <a:custGeom>
              <a:avLst/>
              <a:gdLst>
                <a:gd name="T0" fmla="*/ 52 w 104"/>
                <a:gd name="T1" fmla="*/ 0 h 64"/>
                <a:gd name="T2" fmla="*/ 64 w 104"/>
                <a:gd name="T3" fmla="*/ 0 h 64"/>
                <a:gd name="T4" fmla="*/ 72 w 104"/>
                <a:gd name="T5" fmla="*/ 4 h 64"/>
                <a:gd name="T6" fmla="*/ 82 w 104"/>
                <a:gd name="T7" fmla="*/ 8 h 64"/>
                <a:gd name="T8" fmla="*/ 90 w 104"/>
                <a:gd name="T9" fmla="*/ 12 h 64"/>
                <a:gd name="T10" fmla="*/ 96 w 104"/>
                <a:gd name="T11" fmla="*/ 18 h 64"/>
                <a:gd name="T12" fmla="*/ 100 w 104"/>
                <a:gd name="T13" fmla="*/ 24 h 64"/>
                <a:gd name="T14" fmla="*/ 104 w 104"/>
                <a:gd name="T15" fmla="*/ 30 h 64"/>
                <a:gd name="T16" fmla="*/ 104 w 104"/>
                <a:gd name="T17" fmla="*/ 36 h 64"/>
                <a:gd name="T18" fmla="*/ 104 w 104"/>
                <a:gd name="T19" fmla="*/ 42 h 64"/>
                <a:gd name="T20" fmla="*/ 100 w 104"/>
                <a:gd name="T21" fmla="*/ 46 h 64"/>
                <a:gd name="T22" fmla="*/ 96 w 104"/>
                <a:gd name="T23" fmla="*/ 52 h 64"/>
                <a:gd name="T24" fmla="*/ 90 w 104"/>
                <a:gd name="T25" fmla="*/ 56 h 64"/>
                <a:gd name="T26" fmla="*/ 72 w 104"/>
                <a:gd name="T27" fmla="*/ 62 h 64"/>
                <a:gd name="T28" fmla="*/ 52 w 104"/>
                <a:gd name="T29" fmla="*/ 64 h 64"/>
                <a:gd name="T30" fmla="*/ 32 w 104"/>
                <a:gd name="T31" fmla="*/ 62 h 64"/>
                <a:gd name="T32" fmla="*/ 16 w 104"/>
                <a:gd name="T33" fmla="*/ 56 h 64"/>
                <a:gd name="T34" fmla="*/ 10 w 104"/>
                <a:gd name="T35" fmla="*/ 52 h 64"/>
                <a:gd name="T36" fmla="*/ 4 w 104"/>
                <a:gd name="T37" fmla="*/ 46 h 64"/>
                <a:gd name="T38" fmla="*/ 2 w 104"/>
                <a:gd name="T39" fmla="*/ 42 h 64"/>
                <a:gd name="T40" fmla="*/ 0 w 104"/>
                <a:gd name="T41" fmla="*/ 36 h 64"/>
                <a:gd name="T42" fmla="*/ 2 w 104"/>
                <a:gd name="T43" fmla="*/ 30 h 64"/>
                <a:gd name="T44" fmla="*/ 4 w 104"/>
                <a:gd name="T45" fmla="*/ 24 h 64"/>
                <a:gd name="T46" fmla="*/ 10 w 104"/>
                <a:gd name="T47" fmla="*/ 18 h 64"/>
                <a:gd name="T48" fmla="*/ 16 w 104"/>
                <a:gd name="T49" fmla="*/ 12 h 64"/>
                <a:gd name="T50" fmla="*/ 24 w 104"/>
                <a:gd name="T51" fmla="*/ 8 h 64"/>
                <a:gd name="T52" fmla="*/ 32 w 104"/>
                <a:gd name="T53" fmla="*/ 4 h 64"/>
                <a:gd name="T54" fmla="*/ 42 w 104"/>
                <a:gd name="T55" fmla="*/ 0 h 64"/>
                <a:gd name="T56" fmla="*/ 52 w 104"/>
                <a:gd name="T57" fmla="*/ 0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4"/>
                <a:gd name="T88" fmla="*/ 0 h 64"/>
                <a:gd name="T89" fmla="*/ 104 w 104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4" h="64">
                  <a:moveTo>
                    <a:pt x="52" y="0"/>
                  </a:moveTo>
                  <a:lnTo>
                    <a:pt x="64" y="0"/>
                  </a:lnTo>
                  <a:lnTo>
                    <a:pt x="72" y="4"/>
                  </a:lnTo>
                  <a:lnTo>
                    <a:pt x="82" y="8"/>
                  </a:lnTo>
                  <a:lnTo>
                    <a:pt x="90" y="12"/>
                  </a:lnTo>
                  <a:lnTo>
                    <a:pt x="96" y="18"/>
                  </a:lnTo>
                  <a:lnTo>
                    <a:pt x="100" y="24"/>
                  </a:lnTo>
                  <a:lnTo>
                    <a:pt x="104" y="30"/>
                  </a:lnTo>
                  <a:lnTo>
                    <a:pt x="104" y="36"/>
                  </a:lnTo>
                  <a:lnTo>
                    <a:pt x="104" y="42"/>
                  </a:lnTo>
                  <a:lnTo>
                    <a:pt x="100" y="46"/>
                  </a:lnTo>
                  <a:lnTo>
                    <a:pt x="96" y="52"/>
                  </a:lnTo>
                  <a:lnTo>
                    <a:pt x="90" y="56"/>
                  </a:lnTo>
                  <a:lnTo>
                    <a:pt x="72" y="62"/>
                  </a:lnTo>
                  <a:lnTo>
                    <a:pt x="52" y="64"/>
                  </a:lnTo>
                  <a:lnTo>
                    <a:pt x="32" y="62"/>
                  </a:lnTo>
                  <a:lnTo>
                    <a:pt x="16" y="56"/>
                  </a:lnTo>
                  <a:lnTo>
                    <a:pt x="10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10" y="18"/>
                  </a:lnTo>
                  <a:lnTo>
                    <a:pt x="16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6" name="Freeform 151"/>
            <p:cNvSpPr>
              <a:spLocks/>
            </p:cNvSpPr>
            <p:nvPr/>
          </p:nvSpPr>
          <p:spPr bwMode="auto">
            <a:xfrm>
              <a:off x="4425950" y="3305175"/>
              <a:ext cx="130175" cy="76200"/>
            </a:xfrm>
            <a:custGeom>
              <a:avLst/>
              <a:gdLst>
                <a:gd name="T0" fmla="*/ 40 w 82"/>
                <a:gd name="T1" fmla="*/ 0 h 48"/>
                <a:gd name="T2" fmla="*/ 48 w 82"/>
                <a:gd name="T3" fmla="*/ 0 h 48"/>
                <a:gd name="T4" fmla="*/ 56 w 82"/>
                <a:gd name="T5" fmla="*/ 2 h 48"/>
                <a:gd name="T6" fmla="*/ 70 w 82"/>
                <a:gd name="T7" fmla="*/ 8 h 48"/>
                <a:gd name="T8" fmla="*/ 78 w 82"/>
                <a:gd name="T9" fmla="*/ 18 h 48"/>
                <a:gd name="T10" fmla="*/ 80 w 82"/>
                <a:gd name="T11" fmla="*/ 22 h 48"/>
                <a:gd name="T12" fmla="*/ 82 w 82"/>
                <a:gd name="T13" fmla="*/ 28 h 48"/>
                <a:gd name="T14" fmla="*/ 80 w 82"/>
                <a:gd name="T15" fmla="*/ 32 h 48"/>
                <a:gd name="T16" fmla="*/ 78 w 82"/>
                <a:gd name="T17" fmla="*/ 36 h 48"/>
                <a:gd name="T18" fmla="*/ 70 w 82"/>
                <a:gd name="T19" fmla="*/ 42 h 48"/>
                <a:gd name="T20" fmla="*/ 56 w 82"/>
                <a:gd name="T21" fmla="*/ 46 h 48"/>
                <a:gd name="T22" fmla="*/ 40 w 82"/>
                <a:gd name="T23" fmla="*/ 48 h 48"/>
                <a:gd name="T24" fmla="*/ 24 w 82"/>
                <a:gd name="T25" fmla="*/ 46 h 48"/>
                <a:gd name="T26" fmla="*/ 12 w 82"/>
                <a:gd name="T27" fmla="*/ 42 h 48"/>
                <a:gd name="T28" fmla="*/ 4 w 82"/>
                <a:gd name="T29" fmla="*/ 36 h 48"/>
                <a:gd name="T30" fmla="*/ 0 w 82"/>
                <a:gd name="T31" fmla="*/ 32 h 48"/>
                <a:gd name="T32" fmla="*/ 0 w 82"/>
                <a:gd name="T33" fmla="*/ 28 h 48"/>
                <a:gd name="T34" fmla="*/ 0 w 82"/>
                <a:gd name="T35" fmla="*/ 22 h 48"/>
                <a:gd name="T36" fmla="*/ 4 w 82"/>
                <a:gd name="T37" fmla="*/ 18 h 48"/>
                <a:gd name="T38" fmla="*/ 12 w 82"/>
                <a:gd name="T39" fmla="*/ 8 h 48"/>
                <a:gd name="T40" fmla="*/ 24 w 82"/>
                <a:gd name="T41" fmla="*/ 2 h 48"/>
                <a:gd name="T42" fmla="*/ 32 w 82"/>
                <a:gd name="T43" fmla="*/ 0 h 48"/>
                <a:gd name="T44" fmla="*/ 40 w 82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2"/>
                <a:gd name="T70" fmla="*/ 0 h 48"/>
                <a:gd name="T71" fmla="*/ 82 w 82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2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70" y="8"/>
                  </a:lnTo>
                  <a:lnTo>
                    <a:pt x="78" y="18"/>
                  </a:lnTo>
                  <a:lnTo>
                    <a:pt x="80" y="22"/>
                  </a:lnTo>
                  <a:lnTo>
                    <a:pt x="82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70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4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7" name="Freeform 152"/>
            <p:cNvSpPr>
              <a:spLocks/>
            </p:cNvSpPr>
            <p:nvPr/>
          </p:nvSpPr>
          <p:spPr bwMode="auto">
            <a:xfrm>
              <a:off x="4445000" y="3305175"/>
              <a:ext cx="92075" cy="57150"/>
            </a:xfrm>
            <a:custGeom>
              <a:avLst/>
              <a:gdLst>
                <a:gd name="T0" fmla="*/ 28 w 58"/>
                <a:gd name="T1" fmla="*/ 36 h 36"/>
                <a:gd name="T2" fmla="*/ 40 w 58"/>
                <a:gd name="T3" fmla="*/ 34 h 36"/>
                <a:gd name="T4" fmla="*/ 50 w 58"/>
                <a:gd name="T5" fmla="*/ 32 h 36"/>
                <a:gd name="T6" fmla="*/ 56 w 58"/>
                <a:gd name="T7" fmla="*/ 26 h 36"/>
                <a:gd name="T8" fmla="*/ 58 w 58"/>
                <a:gd name="T9" fmla="*/ 20 h 36"/>
                <a:gd name="T10" fmla="*/ 56 w 58"/>
                <a:gd name="T11" fmla="*/ 14 h 36"/>
                <a:gd name="T12" fmla="*/ 50 w 58"/>
                <a:gd name="T13" fmla="*/ 6 h 36"/>
                <a:gd name="T14" fmla="*/ 40 w 58"/>
                <a:gd name="T15" fmla="*/ 2 h 36"/>
                <a:gd name="T16" fmla="*/ 28 w 58"/>
                <a:gd name="T17" fmla="*/ 0 h 36"/>
                <a:gd name="T18" fmla="*/ 18 w 58"/>
                <a:gd name="T19" fmla="*/ 2 h 36"/>
                <a:gd name="T20" fmla="*/ 8 w 58"/>
                <a:gd name="T21" fmla="*/ 6 h 36"/>
                <a:gd name="T22" fmla="*/ 2 w 58"/>
                <a:gd name="T23" fmla="*/ 14 h 36"/>
                <a:gd name="T24" fmla="*/ 0 w 58"/>
                <a:gd name="T25" fmla="*/ 20 h 36"/>
                <a:gd name="T26" fmla="*/ 2 w 58"/>
                <a:gd name="T27" fmla="*/ 26 h 36"/>
                <a:gd name="T28" fmla="*/ 8 w 58"/>
                <a:gd name="T29" fmla="*/ 32 h 36"/>
                <a:gd name="T30" fmla="*/ 18 w 58"/>
                <a:gd name="T31" fmla="*/ 34 h 36"/>
                <a:gd name="T32" fmla="*/ 28 w 5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6"/>
                <a:gd name="T53" fmla="*/ 58 w 5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6">
                  <a:moveTo>
                    <a:pt x="28" y="36"/>
                  </a:moveTo>
                  <a:lnTo>
                    <a:pt x="40" y="34"/>
                  </a:lnTo>
                  <a:lnTo>
                    <a:pt x="50" y="32"/>
                  </a:lnTo>
                  <a:lnTo>
                    <a:pt x="56" y="26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0" y="6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8" y="32"/>
                  </a:lnTo>
                  <a:lnTo>
                    <a:pt x="18" y="34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8" name="Freeform 153"/>
            <p:cNvSpPr>
              <a:spLocks/>
            </p:cNvSpPr>
            <p:nvPr/>
          </p:nvSpPr>
          <p:spPr bwMode="auto">
            <a:xfrm>
              <a:off x="4876800" y="3778250"/>
              <a:ext cx="403225" cy="209550"/>
            </a:xfrm>
            <a:custGeom>
              <a:avLst/>
              <a:gdLst>
                <a:gd name="T0" fmla="*/ 126 w 254"/>
                <a:gd name="T1" fmla="*/ 132 h 132"/>
                <a:gd name="T2" fmla="*/ 152 w 254"/>
                <a:gd name="T3" fmla="*/ 132 h 132"/>
                <a:gd name="T4" fmla="*/ 176 w 254"/>
                <a:gd name="T5" fmla="*/ 128 h 132"/>
                <a:gd name="T6" fmla="*/ 198 w 254"/>
                <a:gd name="T7" fmla="*/ 122 h 132"/>
                <a:gd name="T8" fmla="*/ 216 w 254"/>
                <a:gd name="T9" fmla="*/ 114 h 132"/>
                <a:gd name="T10" fmla="*/ 232 w 254"/>
                <a:gd name="T11" fmla="*/ 104 h 132"/>
                <a:gd name="T12" fmla="*/ 244 w 254"/>
                <a:gd name="T13" fmla="*/ 92 h 132"/>
                <a:gd name="T14" fmla="*/ 250 w 254"/>
                <a:gd name="T15" fmla="*/ 80 h 132"/>
                <a:gd name="T16" fmla="*/ 252 w 254"/>
                <a:gd name="T17" fmla="*/ 74 h 132"/>
                <a:gd name="T18" fmla="*/ 254 w 254"/>
                <a:gd name="T19" fmla="*/ 66 h 132"/>
                <a:gd name="T20" fmla="*/ 252 w 254"/>
                <a:gd name="T21" fmla="*/ 60 h 132"/>
                <a:gd name="T22" fmla="*/ 250 w 254"/>
                <a:gd name="T23" fmla="*/ 54 h 132"/>
                <a:gd name="T24" fmla="*/ 244 w 254"/>
                <a:gd name="T25" fmla="*/ 40 h 132"/>
                <a:gd name="T26" fmla="*/ 232 w 254"/>
                <a:gd name="T27" fmla="*/ 30 h 132"/>
                <a:gd name="T28" fmla="*/ 216 w 254"/>
                <a:gd name="T29" fmla="*/ 20 h 132"/>
                <a:gd name="T30" fmla="*/ 198 w 254"/>
                <a:gd name="T31" fmla="*/ 12 h 132"/>
                <a:gd name="T32" fmla="*/ 176 w 254"/>
                <a:gd name="T33" fmla="*/ 6 h 132"/>
                <a:gd name="T34" fmla="*/ 152 w 254"/>
                <a:gd name="T35" fmla="*/ 2 h 132"/>
                <a:gd name="T36" fmla="*/ 126 w 254"/>
                <a:gd name="T37" fmla="*/ 0 h 132"/>
                <a:gd name="T38" fmla="*/ 100 w 254"/>
                <a:gd name="T39" fmla="*/ 2 h 132"/>
                <a:gd name="T40" fmla="*/ 76 w 254"/>
                <a:gd name="T41" fmla="*/ 6 h 132"/>
                <a:gd name="T42" fmla="*/ 56 w 254"/>
                <a:gd name="T43" fmla="*/ 12 h 132"/>
                <a:gd name="T44" fmla="*/ 36 w 254"/>
                <a:gd name="T45" fmla="*/ 20 h 132"/>
                <a:gd name="T46" fmla="*/ 22 w 254"/>
                <a:gd name="T47" fmla="*/ 30 h 132"/>
                <a:gd name="T48" fmla="*/ 10 w 254"/>
                <a:gd name="T49" fmla="*/ 40 h 132"/>
                <a:gd name="T50" fmla="*/ 2 w 254"/>
                <a:gd name="T51" fmla="*/ 54 h 132"/>
                <a:gd name="T52" fmla="*/ 0 w 254"/>
                <a:gd name="T53" fmla="*/ 60 h 132"/>
                <a:gd name="T54" fmla="*/ 0 w 254"/>
                <a:gd name="T55" fmla="*/ 66 h 132"/>
                <a:gd name="T56" fmla="*/ 0 w 254"/>
                <a:gd name="T57" fmla="*/ 74 h 132"/>
                <a:gd name="T58" fmla="*/ 2 w 254"/>
                <a:gd name="T59" fmla="*/ 80 h 132"/>
                <a:gd name="T60" fmla="*/ 10 w 254"/>
                <a:gd name="T61" fmla="*/ 92 h 132"/>
                <a:gd name="T62" fmla="*/ 22 w 254"/>
                <a:gd name="T63" fmla="*/ 104 h 132"/>
                <a:gd name="T64" fmla="*/ 36 w 254"/>
                <a:gd name="T65" fmla="*/ 114 h 132"/>
                <a:gd name="T66" fmla="*/ 56 w 254"/>
                <a:gd name="T67" fmla="*/ 122 h 132"/>
                <a:gd name="T68" fmla="*/ 76 w 254"/>
                <a:gd name="T69" fmla="*/ 128 h 132"/>
                <a:gd name="T70" fmla="*/ 100 w 254"/>
                <a:gd name="T71" fmla="*/ 132 h 132"/>
                <a:gd name="T72" fmla="*/ 126 w 254"/>
                <a:gd name="T73" fmla="*/ 132 h 1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4"/>
                <a:gd name="T112" fmla="*/ 0 h 132"/>
                <a:gd name="T113" fmla="*/ 254 w 254"/>
                <a:gd name="T114" fmla="*/ 132 h 13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4" h="132">
                  <a:moveTo>
                    <a:pt x="126" y="132"/>
                  </a:moveTo>
                  <a:lnTo>
                    <a:pt x="152" y="132"/>
                  </a:lnTo>
                  <a:lnTo>
                    <a:pt x="176" y="128"/>
                  </a:lnTo>
                  <a:lnTo>
                    <a:pt x="198" y="122"/>
                  </a:lnTo>
                  <a:lnTo>
                    <a:pt x="216" y="114"/>
                  </a:lnTo>
                  <a:lnTo>
                    <a:pt x="232" y="104"/>
                  </a:lnTo>
                  <a:lnTo>
                    <a:pt x="244" y="92"/>
                  </a:lnTo>
                  <a:lnTo>
                    <a:pt x="250" y="80"/>
                  </a:lnTo>
                  <a:lnTo>
                    <a:pt x="252" y="74"/>
                  </a:lnTo>
                  <a:lnTo>
                    <a:pt x="254" y="66"/>
                  </a:lnTo>
                  <a:lnTo>
                    <a:pt x="252" y="60"/>
                  </a:lnTo>
                  <a:lnTo>
                    <a:pt x="250" y="54"/>
                  </a:lnTo>
                  <a:lnTo>
                    <a:pt x="244" y="40"/>
                  </a:lnTo>
                  <a:lnTo>
                    <a:pt x="232" y="30"/>
                  </a:lnTo>
                  <a:lnTo>
                    <a:pt x="216" y="20"/>
                  </a:lnTo>
                  <a:lnTo>
                    <a:pt x="198" y="12"/>
                  </a:lnTo>
                  <a:lnTo>
                    <a:pt x="176" y="6"/>
                  </a:lnTo>
                  <a:lnTo>
                    <a:pt x="152" y="2"/>
                  </a:lnTo>
                  <a:lnTo>
                    <a:pt x="126" y="0"/>
                  </a:lnTo>
                  <a:lnTo>
                    <a:pt x="100" y="2"/>
                  </a:lnTo>
                  <a:lnTo>
                    <a:pt x="76" y="6"/>
                  </a:lnTo>
                  <a:lnTo>
                    <a:pt x="56" y="12"/>
                  </a:lnTo>
                  <a:lnTo>
                    <a:pt x="36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6" y="114"/>
                  </a:lnTo>
                  <a:lnTo>
                    <a:pt x="56" y="122"/>
                  </a:lnTo>
                  <a:lnTo>
                    <a:pt x="76" y="128"/>
                  </a:lnTo>
                  <a:lnTo>
                    <a:pt x="100" y="132"/>
                  </a:lnTo>
                  <a:lnTo>
                    <a:pt x="126" y="132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9" name="Freeform 154"/>
            <p:cNvSpPr>
              <a:spLocks/>
            </p:cNvSpPr>
            <p:nvPr/>
          </p:nvSpPr>
          <p:spPr bwMode="auto">
            <a:xfrm>
              <a:off x="4914900" y="3756025"/>
              <a:ext cx="327025" cy="200025"/>
            </a:xfrm>
            <a:custGeom>
              <a:avLst/>
              <a:gdLst>
                <a:gd name="T0" fmla="*/ 102 w 206"/>
                <a:gd name="T1" fmla="*/ 126 h 126"/>
                <a:gd name="T2" fmla="*/ 124 w 206"/>
                <a:gd name="T3" fmla="*/ 124 h 126"/>
                <a:gd name="T4" fmla="*/ 142 w 206"/>
                <a:gd name="T5" fmla="*/ 120 h 126"/>
                <a:gd name="T6" fmla="*/ 160 w 206"/>
                <a:gd name="T7" fmla="*/ 116 h 126"/>
                <a:gd name="T8" fmla="*/ 176 w 206"/>
                <a:gd name="T9" fmla="*/ 110 h 126"/>
                <a:gd name="T10" fmla="*/ 188 w 206"/>
                <a:gd name="T11" fmla="*/ 102 h 126"/>
                <a:gd name="T12" fmla="*/ 198 w 206"/>
                <a:gd name="T13" fmla="*/ 92 h 126"/>
                <a:gd name="T14" fmla="*/ 204 w 206"/>
                <a:gd name="T15" fmla="*/ 82 h 126"/>
                <a:gd name="T16" fmla="*/ 206 w 206"/>
                <a:gd name="T17" fmla="*/ 72 h 126"/>
                <a:gd name="T18" fmla="*/ 204 w 206"/>
                <a:gd name="T19" fmla="*/ 60 h 126"/>
                <a:gd name="T20" fmla="*/ 198 w 206"/>
                <a:gd name="T21" fmla="*/ 48 h 126"/>
                <a:gd name="T22" fmla="*/ 188 w 206"/>
                <a:gd name="T23" fmla="*/ 36 h 126"/>
                <a:gd name="T24" fmla="*/ 176 w 206"/>
                <a:gd name="T25" fmla="*/ 24 h 126"/>
                <a:gd name="T26" fmla="*/ 160 w 206"/>
                <a:gd name="T27" fmla="*/ 16 h 126"/>
                <a:gd name="T28" fmla="*/ 142 w 206"/>
                <a:gd name="T29" fmla="*/ 8 h 126"/>
                <a:gd name="T30" fmla="*/ 124 w 206"/>
                <a:gd name="T31" fmla="*/ 2 h 126"/>
                <a:gd name="T32" fmla="*/ 102 w 206"/>
                <a:gd name="T33" fmla="*/ 0 h 126"/>
                <a:gd name="T34" fmla="*/ 82 w 206"/>
                <a:gd name="T35" fmla="*/ 2 h 126"/>
                <a:gd name="T36" fmla="*/ 62 w 206"/>
                <a:gd name="T37" fmla="*/ 8 h 126"/>
                <a:gd name="T38" fmla="*/ 46 w 206"/>
                <a:gd name="T39" fmla="*/ 16 h 126"/>
                <a:gd name="T40" fmla="*/ 30 w 206"/>
                <a:gd name="T41" fmla="*/ 24 h 126"/>
                <a:gd name="T42" fmla="*/ 18 w 206"/>
                <a:gd name="T43" fmla="*/ 36 h 126"/>
                <a:gd name="T44" fmla="*/ 8 w 206"/>
                <a:gd name="T45" fmla="*/ 48 h 126"/>
                <a:gd name="T46" fmla="*/ 2 w 206"/>
                <a:gd name="T47" fmla="*/ 60 h 126"/>
                <a:gd name="T48" fmla="*/ 0 w 206"/>
                <a:gd name="T49" fmla="*/ 72 h 126"/>
                <a:gd name="T50" fmla="*/ 2 w 206"/>
                <a:gd name="T51" fmla="*/ 82 h 126"/>
                <a:gd name="T52" fmla="*/ 8 w 206"/>
                <a:gd name="T53" fmla="*/ 92 h 126"/>
                <a:gd name="T54" fmla="*/ 18 w 206"/>
                <a:gd name="T55" fmla="*/ 102 h 126"/>
                <a:gd name="T56" fmla="*/ 30 w 206"/>
                <a:gd name="T57" fmla="*/ 110 h 126"/>
                <a:gd name="T58" fmla="*/ 46 w 206"/>
                <a:gd name="T59" fmla="*/ 116 h 126"/>
                <a:gd name="T60" fmla="*/ 62 w 206"/>
                <a:gd name="T61" fmla="*/ 120 h 126"/>
                <a:gd name="T62" fmla="*/ 82 w 206"/>
                <a:gd name="T63" fmla="*/ 124 h 126"/>
                <a:gd name="T64" fmla="*/ 102 w 206"/>
                <a:gd name="T65" fmla="*/ 126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26"/>
                <a:gd name="T101" fmla="*/ 206 w 206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26">
                  <a:moveTo>
                    <a:pt x="102" y="126"/>
                  </a:moveTo>
                  <a:lnTo>
                    <a:pt x="124" y="124"/>
                  </a:lnTo>
                  <a:lnTo>
                    <a:pt x="142" y="120"/>
                  </a:lnTo>
                  <a:lnTo>
                    <a:pt x="160" y="116"/>
                  </a:lnTo>
                  <a:lnTo>
                    <a:pt x="176" y="110"/>
                  </a:lnTo>
                  <a:lnTo>
                    <a:pt x="188" y="102"/>
                  </a:lnTo>
                  <a:lnTo>
                    <a:pt x="198" y="92"/>
                  </a:lnTo>
                  <a:lnTo>
                    <a:pt x="204" y="82"/>
                  </a:lnTo>
                  <a:lnTo>
                    <a:pt x="206" y="72"/>
                  </a:lnTo>
                  <a:lnTo>
                    <a:pt x="204" y="60"/>
                  </a:lnTo>
                  <a:lnTo>
                    <a:pt x="198" y="48"/>
                  </a:lnTo>
                  <a:lnTo>
                    <a:pt x="188" y="36"/>
                  </a:lnTo>
                  <a:lnTo>
                    <a:pt x="176" y="24"/>
                  </a:lnTo>
                  <a:lnTo>
                    <a:pt x="160" y="16"/>
                  </a:lnTo>
                  <a:lnTo>
                    <a:pt x="142" y="8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6" y="16"/>
                  </a:lnTo>
                  <a:lnTo>
                    <a:pt x="30" y="24"/>
                  </a:lnTo>
                  <a:lnTo>
                    <a:pt x="18" y="36"/>
                  </a:lnTo>
                  <a:lnTo>
                    <a:pt x="8" y="48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2" y="82"/>
                  </a:lnTo>
                  <a:lnTo>
                    <a:pt x="8" y="92"/>
                  </a:lnTo>
                  <a:lnTo>
                    <a:pt x="18" y="102"/>
                  </a:lnTo>
                  <a:lnTo>
                    <a:pt x="30" y="110"/>
                  </a:lnTo>
                  <a:lnTo>
                    <a:pt x="46" y="116"/>
                  </a:lnTo>
                  <a:lnTo>
                    <a:pt x="62" y="120"/>
                  </a:lnTo>
                  <a:lnTo>
                    <a:pt x="82" y="124"/>
                  </a:lnTo>
                  <a:lnTo>
                    <a:pt x="102" y="126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80" name="Freeform 155"/>
            <p:cNvSpPr>
              <a:spLocks/>
            </p:cNvSpPr>
            <p:nvPr/>
          </p:nvSpPr>
          <p:spPr bwMode="auto">
            <a:xfrm>
              <a:off x="4930775" y="3759200"/>
              <a:ext cx="295275" cy="180975"/>
            </a:xfrm>
            <a:custGeom>
              <a:avLst/>
              <a:gdLst>
                <a:gd name="T0" fmla="*/ 94 w 186"/>
                <a:gd name="T1" fmla="*/ 0 h 114"/>
                <a:gd name="T2" fmla="*/ 112 w 186"/>
                <a:gd name="T3" fmla="*/ 2 h 114"/>
                <a:gd name="T4" fmla="*/ 130 w 186"/>
                <a:gd name="T5" fmla="*/ 6 h 114"/>
                <a:gd name="T6" fmla="*/ 146 w 186"/>
                <a:gd name="T7" fmla="*/ 12 h 114"/>
                <a:gd name="T8" fmla="*/ 160 w 186"/>
                <a:gd name="T9" fmla="*/ 22 h 114"/>
                <a:gd name="T10" fmla="*/ 170 w 186"/>
                <a:gd name="T11" fmla="*/ 32 h 114"/>
                <a:gd name="T12" fmla="*/ 180 w 186"/>
                <a:gd name="T13" fmla="*/ 42 h 114"/>
                <a:gd name="T14" fmla="*/ 186 w 186"/>
                <a:gd name="T15" fmla="*/ 54 h 114"/>
                <a:gd name="T16" fmla="*/ 186 w 186"/>
                <a:gd name="T17" fmla="*/ 64 h 114"/>
                <a:gd name="T18" fmla="*/ 186 w 186"/>
                <a:gd name="T19" fmla="*/ 74 h 114"/>
                <a:gd name="T20" fmla="*/ 180 w 186"/>
                <a:gd name="T21" fmla="*/ 84 h 114"/>
                <a:gd name="T22" fmla="*/ 170 w 186"/>
                <a:gd name="T23" fmla="*/ 92 h 114"/>
                <a:gd name="T24" fmla="*/ 160 w 186"/>
                <a:gd name="T25" fmla="*/ 98 h 114"/>
                <a:gd name="T26" fmla="*/ 146 w 186"/>
                <a:gd name="T27" fmla="*/ 104 h 114"/>
                <a:gd name="T28" fmla="*/ 130 w 186"/>
                <a:gd name="T29" fmla="*/ 110 h 114"/>
                <a:gd name="T30" fmla="*/ 112 w 186"/>
                <a:gd name="T31" fmla="*/ 112 h 114"/>
                <a:gd name="T32" fmla="*/ 94 w 186"/>
                <a:gd name="T33" fmla="*/ 114 h 114"/>
                <a:gd name="T34" fmla="*/ 74 w 186"/>
                <a:gd name="T35" fmla="*/ 112 h 114"/>
                <a:gd name="T36" fmla="*/ 56 w 186"/>
                <a:gd name="T37" fmla="*/ 110 h 114"/>
                <a:gd name="T38" fmla="*/ 40 w 186"/>
                <a:gd name="T39" fmla="*/ 104 h 114"/>
                <a:gd name="T40" fmla="*/ 26 w 186"/>
                <a:gd name="T41" fmla="*/ 98 h 114"/>
                <a:gd name="T42" fmla="*/ 16 w 186"/>
                <a:gd name="T43" fmla="*/ 92 h 114"/>
                <a:gd name="T44" fmla="*/ 6 w 186"/>
                <a:gd name="T45" fmla="*/ 84 h 114"/>
                <a:gd name="T46" fmla="*/ 0 w 186"/>
                <a:gd name="T47" fmla="*/ 74 h 114"/>
                <a:gd name="T48" fmla="*/ 0 w 186"/>
                <a:gd name="T49" fmla="*/ 64 h 114"/>
                <a:gd name="T50" fmla="*/ 0 w 186"/>
                <a:gd name="T51" fmla="*/ 54 h 114"/>
                <a:gd name="T52" fmla="*/ 6 w 186"/>
                <a:gd name="T53" fmla="*/ 42 h 114"/>
                <a:gd name="T54" fmla="*/ 16 w 186"/>
                <a:gd name="T55" fmla="*/ 32 h 114"/>
                <a:gd name="T56" fmla="*/ 26 w 186"/>
                <a:gd name="T57" fmla="*/ 22 h 114"/>
                <a:gd name="T58" fmla="*/ 40 w 186"/>
                <a:gd name="T59" fmla="*/ 12 h 114"/>
                <a:gd name="T60" fmla="*/ 56 w 186"/>
                <a:gd name="T61" fmla="*/ 6 h 114"/>
                <a:gd name="T62" fmla="*/ 74 w 186"/>
                <a:gd name="T63" fmla="*/ 2 h 114"/>
                <a:gd name="T64" fmla="*/ 94 w 186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14"/>
                <a:gd name="T101" fmla="*/ 186 w 186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14">
                  <a:moveTo>
                    <a:pt x="94" y="0"/>
                  </a:moveTo>
                  <a:lnTo>
                    <a:pt x="112" y="2"/>
                  </a:lnTo>
                  <a:lnTo>
                    <a:pt x="130" y="6"/>
                  </a:lnTo>
                  <a:lnTo>
                    <a:pt x="146" y="12"/>
                  </a:lnTo>
                  <a:lnTo>
                    <a:pt x="160" y="22"/>
                  </a:lnTo>
                  <a:lnTo>
                    <a:pt x="170" y="32"/>
                  </a:lnTo>
                  <a:lnTo>
                    <a:pt x="180" y="42"/>
                  </a:lnTo>
                  <a:lnTo>
                    <a:pt x="186" y="54"/>
                  </a:lnTo>
                  <a:lnTo>
                    <a:pt x="186" y="64"/>
                  </a:lnTo>
                  <a:lnTo>
                    <a:pt x="186" y="74"/>
                  </a:lnTo>
                  <a:lnTo>
                    <a:pt x="180" y="84"/>
                  </a:lnTo>
                  <a:lnTo>
                    <a:pt x="170" y="92"/>
                  </a:lnTo>
                  <a:lnTo>
                    <a:pt x="160" y="98"/>
                  </a:lnTo>
                  <a:lnTo>
                    <a:pt x="146" y="104"/>
                  </a:lnTo>
                  <a:lnTo>
                    <a:pt x="130" y="110"/>
                  </a:lnTo>
                  <a:lnTo>
                    <a:pt x="112" y="112"/>
                  </a:lnTo>
                  <a:lnTo>
                    <a:pt x="94" y="114"/>
                  </a:lnTo>
                  <a:lnTo>
                    <a:pt x="74" y="112"/>
                  </a:lnTo>
                  <a:lnTo>
                    <a:pt x="56" y="110"/>
                  </a:lnTo>
                  <a:lnTo>
                    <a:pt x="40" y="104"/>
                  </a:lnTo>
                  <a:lnTo>
                    <a:pt x="26" y="98"/>
                  </a:lnTo>
                  <a:lnTo>
                    <a:pt x="16" y="92"/>
                  </a:lnTo>
                  <a:lnTo>
                    <a:pt x="6" y="84"/>
                  </a:lnTo>
                  <a:lnTo>
                    <a:pt x="0" y="74"/>
                  </a:lnTo>
                  <a:lnTo>
                    <a:pt x="0" y="64"/>
                  </a:lnTo>
                  <a:lnTo>
                    <a:pt x="0" y="54"/>
                  </a:lnTo>
                  <a:lnTo>
                    <a:pt x="6" y="42"/>
                  </a:lnTo>
                  <a:lnTo>
                    <a:pt x="16" y="32"/>
                  </a:lnTo>
                  <a:lnTo>
                    <a:pt x="26" y="22"/>
                  </a:lnTo>
                  <a:lnTo>
                    <a:pt x="40" y="12"/>
                  </a:lnTo>
                  <a:lnTo>
                    <a:pt x="56" y="6"/>
                  </a:lnTo>
                  <a:lnTo>
                    <a:pt x="74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81" name="Freeform 156"/>
            <p:cNvSpPr>
              <a:spLocks/>
            </p:cNvSpPr>
            <p:nvPr/>
          </p:nvSpPr>
          <p:spPr bwMode="auto">
            <a:xfrm>
              <a:off x="4943475" y="3759200"/>
              <a:ext cx="269875" cy="165100"/>
            </a:xfrm>
            <a:custGeom>
              <a:avLst/>
              <a:gdLst>
                <a:gd name="T0" fmla="*/ 86 w 170"/>
                <a:gd name="T1" fmla="*/ 0 h 104"/>
                <a:gd name="T2" fmla="*/ 102 w 170"/>
                <a:gd name="T3" fmla="*/ 2 h 104"/>
                <a:gd name="T4" fmla="*/ 118 w 170"/>
                <a:gd name="T5" fmla="*/ 6 h 104"/>
                <a:gd name="T6" fmla="*/ 132 w 170"/>
                <a:gd name="T7" fmla="*/ 12 h 104"/>
                <a:gd name="T8" fmla="*/ 146 w 170"/>
                <a:gd name="T9" fmla="*/ 20 h 104"/>
                <a:gd name="T10" fmla="*/ 156 w 170"/>
                <a:gd name="T11" fmla="*/ 30 h 104"/>
                <a:gd name="T12" fmla="*/ 164 w 170"/>
                <a:gd name="T13" fmla="*/ 40 h 104"/>
                <a:gd name="T14" fmla="*/ 168 w 170"/>
                <a:gd name="T15" fmla="*/ 50 h 104"/>
                <a:gd name="T16" fmla="*/ 170 w 170"/>
                <a:gd name="T17" fmla="*/ 58 h 104"/>
                <a:gd name="T18" fmla="*/ 168 w 170"/>
                <a:gd name="T19" fmla="*/ 68 h 104"/>
                <a:gd name="T20" fmla="*/ 164 w 170"/>
                <a:gd name="T21" fmla="*/ 76 h 104"/>
                <a:gd name="T22" fmla="*/ 156 w 170"/>
                <a:gd name="T23" fmla="*/ 84 h 104"/>
                <a:gd name="T24" fmla="*/ 146 w 170"/>
                <a:gd name="T25" fmla="*/ 90 h 104"/>
                <a:gd name="T26" fmla="*/ 132 w 170"/>
                <a:gd name="T27" fmla="*/ 96 h 104"/>
                <a:gd name="T28" fmla="*/ 118 w 170"/>
                <a:gd name="T29" fmla="*/ 100 h 104"/>
                <a:gd name="T30" fmla="*/ 102 w 170"/>
                <a:gd name="T31" fmla="*/ 102 h 104"/>
                <a:gd name="T32" fmla="*/ 86 w 170"/>
                <a:gd name="T33" fmla="*/ 104 h 104"/>
                <a:gd name="T34" fmla="*/ 68 w 170"/>
                <a:gd name="T35" fmla="*/ 102 h 104"/>
                <a:gd name="T36" fmla="*/ 52 w 170"/>
                <a:gd name="T37" fmla="*/ 100 h 104"/>
                <a:gd name="T38" fmla="*/ 38 w 170"/>
                <a:gd name="T39" fmla="*/ 96 h 104"/>
                <a:gd name="T40" fmla="*/ 24 w 170"/>
                <a:gd name="T41" fmla="*/ 90 h 104"/>
                <a:gd name="T42" fmla="*/ 14 w 170"/>
                <a:gd name="T43" fmla="*/ 84 h 104"/>
                <a:gd name="T44" fmla="*/ 6 w 170"/>
                <a:gd name="T45" fmla="*/ 76 h 104"/>
                <a:gd name="T46" fmla="*/ 2 w 170"/>
                <a:gd name="T47" fmla="*/ 68 h 104"/>
                <a:gd name="T48" fmla="*/ 0 w 170"/>
                <a:gd name="T49" fmla="*/ 58 h 104"/>
                <a:gd name="T50" fmla="*/ 2 w 170"/>
                <a:gd name="T51" fmla="*/ 50 h 104"/>
                <a:gd name="T52" fmla="*/ 6 w 170"/>
                <a:gd name="T53" fmla="*/ 40 h 104"/>
                <a:gd name="T54" fmla="*/ 14 w 170"/>
                <a:gd name="T55" fmla="*/ 30 h 104"/>
                <a:gd name="T56" fmla="*/ 24 w 170"/>
                <a:gd name="T57" fmla="*/ 20 h 104"/>
                <a:gd name="T58" fmla="*/ 38 w 170"/>
                <a:gd name="T59" fmla="*/ 12 h 104"/>
                <a:gd name="T60" fmla="*/ 52 w 170"/>
                <a:gd name="T61" fmla="*/ 6 h 104"/>
                <a:gd name="T62" fmla="*/ 68 w 170"/>
                <a:gd name="T63" fmla="*/ 2 h 104"/>
                <a:gd name="T64" fmla="*/ 86 w 170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0"/>
                <a:gd name="T100" fmla="*/ 0 h 104"/>
                <a:gd name="T101" fmla="*/ 170 w 170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0" h="104">
                  <a:moveTo>
                    <a:pt x="86" y="0"/>
                  </a:moveTo>
                  <a:lnTo>
                    <a:pt x="102" y="2"/>
                  </a:lnTo>
                  <a:lnTo>
                    <a:pt x="118" y="6"/>
                  </a:lnTo>
                  <a:lnTo>
                    <a:pt x="132" y="12"/>
                  </a:lnTo>
                  <a:lnTo>
                    <a:pt x="146" y="20"/>
                  </a:lnTo>
                  <a:lnTo>
                    <a:pt x="156" y="30"/>
                  </a:lnTo>
                  <a:lnTo>
                    <a:pt x="164" y="40"/>
                  </a:lnTo>
                  <a:lnTo>
                    <a:pt x="168" y="50"/>
                  </a:lnTo>
                  <a:lnTo>
                    <a:pt x="170" y="58"/>
                  </a:lnTo>
                  <a:lnTo>
                    <a:pt x="168" y="68"/>
                  </a:lnTo>
                  <a:lnTo>
                    <a:pt x="164" y="76"/>
                  </a:lnTo>
                  <a:lnTo>
                    <a:pt x="156" y="84"/>
                  </a:lnTo>
                  <a:lnTo>
                    <a:pt x="146" y="90"/>
                  </a:lnTo>
                  <a:lnTo>
                    <a:pt x="132" y="96"/>
                  </a:lnTo>
                  <a:lnTo>
                    <a:pt x="118" y="100"/>
                  </a:lnTo>
                  <a:lnTo>
                    <a:pt x="102" y="102"/>
                  </a:lnTo>
                  <a:lnTo>
                    <a:pt x="86" y="104"/>
                  </a:lnTo>
                  <a:lnTo>
                    <a:pt x="68" y="102"/>
                  </a:lnTo>
                  <a:lnTo>
                    <a:pt x="52" y="100"/>
                  </a:lnTo>
                  <a:lnTo>
                    <a:pt x="38" y="96"/>
                  </a:lnTo>
                  <a:lnTo>
                    <a:pt x="24" y="90"/>
                  </a:lnTo>
                  <a:lnTo>
                    <a:pt x="14" y="84"/>
                  </a:lnTo>
                  <a:lnTo>
                    <a:pt x="6" y="76"/>
                  </a:lnTo>
                  <a:lnTo>
                    <a:pt x="2" y="68"/>
                  </a:lnTo>
                  <a:lnTo>
                    <a:pt x="0" y="58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0"/>
                  </a:lnTo>
                  <a:lnTo>
                    <a:pt x="38" y="12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82" name="Freeform 157"/>
            <p:cNvSpPr>
              <a:spLocks/>
            </p:cNvSpPr>
            <p:nvPr/>
          </p:nvSpPr>
          <p:spPr bwMode="auto">
            <a:xfrm>
              <a:off x="4959350" y="3762375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0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2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6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4 h 92"/>
                <a:gd name="T28" fmla="*/ 104 w 152"/>
                <a:gd name="T29" fmla="*/ 88 h 92"/>
                <a:gd name="T30" fmla="*/ 90 w 152"/>
                <a:gd name="T31" fmla="*/ 90 h 92"/>
                <a:gd name="T32" fmla="*/ 76 w 152"/>
                <a:gd name="T33" fmla="*/ 92 h 92"/>
                <a:gd name="T34" fmla="*/ 60 w 152"/>
                <a:gd name="T35" fmla="*/ 90 h 92"/>
                <a:gd name="T36" fmla="*/ 46 w 152"/>
                <a:gd name="T37" fmla="*/ 88 h 92"/>
                <a:gd name="T38" fmla="*/ 32 w 152"/>
                <a:gd name="T39" fmla="*/ 84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6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2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0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0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2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6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6" y="92"/>
                  </a:lnTo>
                  <a:lnTo>
                    <a:pt x="60" y="90"/>
                  </a:lnTo>
                  <a:lnTo>
                    <a:pt x="46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83" name="Freeform 158"/>
            <p:cNvSpPr>
              <a:spLocks/>
            </p:cNvSpPr>
            <p:nvPr/>
          </p:nvSpPr>
          <p:spPr bwMode="auto">
            <a:xfrm>
              <a:off x="4972050" y="3762375"/>
              <a:ext cx="212725" cy="130175"/>
            </a:xfrm>
            <a:custGeom>
              <a:avLst/>
              <a:gdLst>
                <a:gd name="T0" fmla="*/ 68 w 134"/>
                <a:gd name="T1" fmla="*/ 0 h 82"/>
                <a:gd name="T2" fmla="*/ 80 w 134"/>
                <a:gd name="T3" fmla="*/ 2 h 82"/>
                <a:gd name="T4" fmla="*/ 94 w 134"/>
                <a:gd name="T5" fmla="*/ 4 h 82"/>
                <a:gd name="T6" fmla="*/ 104 w 134"/>
                <a:gd name="T7" fmla="*/ 10 h 82"/>
                <a:gd name="T8" fmla="*/ 114 w 134"/>
                <a:gd name="T9" fmla="*/ 16 h 82"/>
                <a:gd name="T10" fmla="*/ 124 w 134"/>
                <a:gd name="T11" fmla="*/ 22 h 82"/>
                <a:gd name="T12" fmla="*/ 130 w 134"/>
                <a:gd name="T13" fmla="*/ 30 h 82"/>
                <a:gd name="T14" fmla="*/ 134 w 134"/>
                <a:gd name="T15" fmla="*/ 38 h 82"/>
                <a:gd name="T16" fmla="*/ 134 w 134"/>
                <a:gd name="T17" fmla="*/ 46 h 82"/>
                <a:gd name="T18" fmla="*/ 134 w 134"/>
                <a:gd name="T19" fmla="*/ 54 h 82"/>
                <a:gd name="T20" fmla="*/ 130 w 134"/>
                <a:gd name="T21" fmla="*/ 60 h 82"/>
                <a:gd name="T22" fmla="*/ 124 w 134"/>
                <a:gd name="T23" fmla="*/ 66 h 82"/>
                <a:gd name="T24" fmla="*/ 114 w 134"/>
                <a:gd name="T25" fmla="*/ 70 h 82"/>
                <a:gd name="T26" fmla="*/ 104 w 134"/>
                <a:gd name="T27" fmla="*/ 76 h 82"/>
                <a:gd name="T28" fmla="*/ 94 w 134"/>
                <a:gd name="T29" fmla="*/ 78 h 82"/>
                <a:gd name="T30" fmla="*/ 80 w 134"/>
                <a:gd name="T31" fmla="*/ 80 h 82"/>
                <a:gd name="T32" fmla="*/ 68 w 134"/>
                <a:gd name="T33" fmla="*/ 82 h 82"/>
                <a:gd name="T34" fmla="*/ 54 w 134"/>
                <a:gd name="T35" fmla="*/ 80 h 82"/>
                <a:gd name="T36" fmla="*/ 42 w 134"/>
                <a:gd name="T37" fmla="*/ 78 h 82"/>
                <a:gd name="T38" fmla="*/ 30 w 134"/>
                <a:gd name="T39" fmla="*/ 76 h 82"/>
                <a:gd name="T40" fmla="*/ 20 w 134"/>
                <a:gd name="T41" fmla="*/ 70 h 82"/>
                <a:gd name="T42" fmla="*/ 12 w 134"/>
                <a:gd name="T43" fmla="*/ 66 h 82"/>
                <a:gd name="T44" fmla="*/ 6 w 134"/>
                <a:gd name="T45" fmla="*/ 60 h 82"/>
                <a:gd name="T46" fmla="*/ 2 w 134"/>
                <a:gd name="T47" fmla="*/ 54 h 82"/>
                <a:gd name="T48" fmla="*/ 0 w 134"/>
                <a:gd name="T49" fmla="*/ 46 h 82"/>
                <a:gd name="T50" fmla="*/ 2 w 134"/>
                <a:gd name="T51" fmla="*/ 38 h 82"/>
                <a:gd name="T52" fmla="*/ 6 w 134"/>
                <a:gd name="T53" fmla="*/ 30 h 82"/>
                <a:gd name="T54" fmla="*/ 12 w 134"/>
                <a:gd name="T55" fmla="*/ 22 h 82"/>
                <a:gd name="T56" fmla="*/ 20 w 134"/>
                <a:gd name="T57" fmla="*/ 16 h 82"/>
                <a:gd name="T58" fmla="*/ 30 w 134"/>
                <a:gd name="T59" fmla="*/ 10 h 82"/>
                <a:gd name="T60" fmla="*/ 42 w 134"/>
                <a:gd name="T61" fmla="*/ 4 h 82"/>
                <a:gd name="T62" fmla="*/ 54 w 134"/>
                <a:gd name="T63" fmla="*/ 2 h 82"/>
                <a:gd name="T64" fmla="*/ 68 w 13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82"/>
                <a:gd name="T101" fmla="*/ 134 w 13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82">
                  <a:moveTo>
                    <a:pt x="68" y="0"/>
                  </a:moveTo>
                  <a:lnTo>
                    <a:pt x="80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34" y="38"/>
                  </a:lnTo>
                  <a:lnTo>
                    <a:pt x="134" y="46"/>
                  </a:lnTo>
                  <a:lnTo>
                    <a:pt x="134" y="54"/>
                  </a:lnTo>
                  <a:lnTo>
                    <a:pt x="130" y="60"/>
                  </a:lnTo>
                  <a:lnTo>
                    <a:pt x="124" y="66"/>
                  </a:lnTo>
                  <a:lnTo>
                    <a:pt x="114" y="70"/>
                  </a:lnTo>
                  <a:lnTo>
                    <a:pt x="104" y="76"/>
                  </a:lnTo>
                  <a:lnTo>
                    <a:pt x="94" y="78"/>
                  </a:lnTo>
                  <a:lnTo>
                    <a:pt x="80" y="80"/>
                  </a:lnTo>
                  <a:lnTo>
                    <a:pt x="68" y="82"/>
                  </a:lnTo>
                  <a:lnTo>
                    <a:pt x="54" y="80"/>
                  </a:lnTo>
                  <a:lnTo>
                    <a:pt x="42" y="78"/>
                  </a:lnTo>
                  <a:lnTo>
                    <a:pt x="30" y="76"/>
                  </a:lnTo>
                  <a:lnTo>
                    <a:pt x="20" y="70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4"/>
                  </a:lnTo>
                  <a:lnTo>
                    <a:pt x="54" y="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84" name="Freeform 159"/>
            <p:cNvSpPr>
              <a:spLocks/>
            </p:cNvSpPr>
            <p:nvPr/>
          </p:nvSpPr>
          <p:spPr bwMode="auto">
            <a:xfrm>
              <a:off x="4987925" y="3762375"/>
              <a:ext cx="184150" cy="114300"/>
            </a:xfrm>
            <a:custGeom>
              <a:avLst/>
              <a:gdLst>
                <a:gd name="T0" fmla="*/ 58 w 116"/>
                <a:gd name="T1" fmla="*/ 0 h 72"/>
                <a:gd name="T2" fmla="*/ 70 w 116"/>
                <a:gd name="T3" fmla="*/ 2 h 72"/>
                <a:gd name="T4" fmla="*/ 80 w 116"/>
                <a:gd name="T5" fmla="*/ 4 h 72"/>
                <a:gd name="T6" fmla="*/ 90 w 116"/>
                <a:gd name="T7" fmla="*/ 8 h 72"/>
                <a:gd name="T8" fmla="*/ 98 w 116"/>
                <a:gd name="T9" fmla="*/ 14 h 72"/>
                <a:gd name="T10" fmla="*/ 106 w 116"/>
                <a:gd name="T11" fmla="*/ 20 h 72"/>
                <a:gd name="T12" fmla="*/ 112 w 116"/>
                <a:gd name="T13" fmla="*/ 28 h 72"/>
                <a:gd name="T14" fmla="*/ 114 w 116"/>
                <a:gd name="T15" fmla="*/ 34 h 72"/>
                <a:gd name="T16" fmla="*/ 116 w 116"/>
                <a:gd name="T17" fmla="*/ 40 h 72"/>
                <a:gd name="T18" fmla="*/ 114 w 116"/>
                <a:gd name="T19" fmla="*/ 46 h 72"/>
                <a:gd name="T20" fmla="*/ 112 w 116"/>
                <a:gd name="T21" fmla="*/ 52 h 72"/>
                <a:gd name="T22" fmla="*/ 106 w 116"/>
                <a:gd name="T23" fmla="*/ 58 h 72"/>
                <a:gd name="T24" fmla="*/ 98 w 116"/>
                <a:gd name="T25" fmla="*/ 62 h 72"/>
                <a:gd name="T26" fmla="*/ 90 w 116"/>
                <a:gd name="T27" fmla="*/ 66 h 72"/>
                <a:gd name="T28" fmla="*/ 80 w 116"/>
                <a:gd name="T29" fmla="*/ 68 h 72"/>
                <a:gd name="T30" fmla="*/ 70 w 116"/>
                <a:gd name="T31" fmla="*/ 70 h 72"/>
                <a:gd name="T32" fmla="*/ 58 w 116"/>
                <a:gd name="T33" fmla="*/ 72 h 72"/>
                <a:gd name="T34" fmla="*/ 46 w 116"/>
                <a:gd name="T35" fmla="*/ 70 h 72"/>
                <a:gd name="T36" fmla="*/ 34 w 116"/>
                <a:gd name="T37" fmla="*/ 68 h 72"/>
                <a:gd name="T38" fmla="*/ 24 w 116"/>
                <a:gd name="T39" fmla="*/ 66 h 72"/>
                <a:gd name="T40" fmla="*/ 16 w 116"/>
                <a:gd name="T41" fmla="*/ 62 h 72"/>
                <a:gd name="T42" fmla="*/ 8 w 116"/>
                <a:gd name="T43" fmla="*/ 58 h 72"/>
                <a:gd name="T44" fmla="*/ 4 w 116"/>
                <a:gd name="T45" fmla="*/ 52 h 72"/>
                <a:gd name="T46" fmla="*/ 0 w 116"/>
                <a:gd name="T47" fmla="*/ 46 h 72"/>
                <a:gd name="T48" fmla="*/ 0 w 116"/>
                <a:gd name="T49" fmla="*/ 40 h 72"/>
                <a:gd name="T50" fmla="*/ 0 w 116"/>
                <a:gd name="T51" fmla="*/ 34 h 72"/>
                <a:gd name="T52" fmla="*/ 4 w 116"/>
                <a:gd name="T53" fmla="*/ 28 h 72"/>
                <a:gd name="T54" fmla="*/ 8 w 116"/>
                <a:gd name="T55" fmla="*/ 20 h 72"/>
                <a:gd name="T56" fmla="*/ 16 w 116"/>
                <a:gd name="T57" fmla="*/ 14 h 72"/>
                <a:gd name="T58" fmla="*/ 24 w 116"/>
                <a:gd name="T59" fmla="*/ 8 h 72"/>
                <a:gd name="T60" fmla="*/ 34 w 116"/>
                <a:gd name="T61" fmla="*/ 4 h 72"/>
                <a:gd name="T62" fmla="*/ 46 w 116"/>
                <a:gd name="T63" fmla="*/ 2 h 72"/>
                <a:gd name="T64" fmla="*/ 58 w 116"/>
                <a:gd name="T65" fmla="*/ 0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"/>
                <a:gd name="T100" fmla="*/ 0 h 72"/>
                <a:gd name="T101" fmla="*/ 116 w 116"/>
                <a:gd name="T102" fmla="*/ 72 h 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" h="72">
                  <a:moveTo>
                    <a:pt x="58" y="0"/>
                  </a:moveTo>
                  <a:lnTo>
                    <a:pt x="70" y="2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6" y="20"/>
                  </a:lnTo>
                  <a:lnTo>
                    <a:pt x="112" y="28"/>
                  </a:lnTo>
                  <a:lnTo>
                    <a:pt x="114" y="34"/>
                  </a:lnTo>
                  <a:lnTo>
                    <a:pt x="116" y="40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06" y="58"/>
                  </a:lnTo>
                  <a:lnTo>
                    <a:pt x="98" y="62"/>
                  </a:lnTo>
                  <a:lnTo>
                    <a:pt x="90" y="66"/>
                  </a:lnTo>
                  <a:lnTo>
                    <a:pt x="80" y="68"/>
                  </a:lnTo>
                  <a:lnTo>
                    <a:pt x="70" y="70"/>
                  </a:lnTo>
                  <a:lnTo>
                    <a:pt x="58" y="72"/>
                  </a:lnTo>
                  <a:lnTo>
                    <a:pt x="46" y="70"/>
                  </a:lnTo>
                  <a:lnTo>
                    <a:pt x="34" y="68"/>
                  </a:lnTo>
                  <a:lnTo>
                    <a:pt x="24" y="66"/>
                  </a:lnTo>
                  <a:lnTo>
                    <a:pt x="16" y="62"/>
                  </a:lnTo>
                  <a:lnTo>
                    <a:pt x="8" y="58"/>
                  </a:lnTo>
                  <a:lnTo>
                    <a:pt x="4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6" y="14"/>
                  </a:lnTo>
                  <a:lnTo>
                    <a:pt x="24" y="8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85" name="Freeform 160"/>
            <p:cNvSpPr>
              <a:spLocks/>
            </p:cNvSpPr>
            <p:nvPr/>
          </p:nvSpPr>
          <p:spPr bwMode="auto">
            <a:xfrm>
              <a:off x="5000625" y="3765550"/>
              <a:ext cx="158750" cy="95250"/>
            </a:xfrm>
            <a:custGeom>
              <a:avLst/>
              <a:gdLst>
                <a:gd name="T0" fmla="*/ 50 w 100"/>
                <a:gd name="T1" fmla="*/ 0 h 60"/>
                <a:gd name="T2" fmla="*/ 60 w 100"/>
                <a:gd name="T3" fmla="*/ 0 h 60"/>
                <a:gd name="T4" fmla="*/ 68 w 100"/>
                <a:gd name="T5" fmla="*/ 2 h 60"/>
                <a:gd name="T6" fmla="*/ 78 w 100"/>
                <a:gd name="T7" fmla="*/ 6 h 60"/>
                <a:gd name="T8" fmla="*/ 84 w 100"/>
                <a:gd name="T9" fmla="*/ 12 h 60"/>
                <a:gd name="T10" fmla="*/ 90 w 100"/>
                <a:gd name="T11" fmla="*/ 16 h 60"/>
                <a:gd name="T12" fmla="*/ 96 w 100"/>
                <a:gd name="T13" fmla="*/ 22 h 60"/>
                <a:gd name="T14" fmla="*/ 98 w 100"/>
                <a:gd name="T15" fmla="*/ 28 h 60"/>
                <a:gd name="T16" fmla="*/ 100 w 100"/>
                <a:gd name="T17" fmla="*/ 34 h 60"/>
                <a:gd name="T18" fmla="*/ 98 w 100"/>
                <a:gd name="T19" fmla="*/ 38 h 60"/>
                <a:gd name="T20" fmla="*/ 96 w 100"/>
                <a:gd name="T21" fmla="*/ 44 h 60"/>
                <a:gd name="T22" fmla="*/ 90 w 100"/>
                <a:gd name="T23" fmla="*/ 48 h 60"/>
                <a:gd name="T24" fmla="*/ 84 w 100"/>
                <a:gd name="T25" fmla="*/ 52 h 60"/>
                <a:gd name="T26" fmla="*/ 68 w 100"/>
                <a:gd name="T27" fmla="*/ 58 h 60"/>
                <a:gd name="T28" fmla="*/ 50 w 100"/>
                <a:gd name="T29" fmla="*/ 60 h 60"/>
                <a:gd name="T30" fmla="*/ 30 w 100"/>
                <a:gd name="T31" fmla="*/ 58 h 60"/>
                <a:gd name="T32" fmla="*/ 14 w 100"/>
                <a:gd name="T33" fmla="*/ 52 h 60"/>
                <a:gd name="T34" fmla="*/ 8 w 100"/>
                <a:gd name="T35" fmla="*/ 48 h 60"/>
                <a:gd name="T36" fmla="*/ 4 w 100"/>
                <a:gd name="T37" fmla="*/ 44 h 60"/>
                <a:gd name="T38" fmla="*/ 2 w 100"/>
                <a:gd name="T39" fmla="*/ 38 h 60"/>
                <a:gd name="T40" fmla="*/ 0 w 100"/>
                <a:gd name="T41" fmla="*/ 34 h 60"/>
                <a:gd name="T42" fmla="*/ 2 w 100"/>
                <a:gd name="T43" fmla="*/ 28 h 60"/>
                <a:gd name="T44" fmla="*/ 4 w 100"/>
                <a:gd name="T45" fmla="*/ 22 h 60"/>
                <a:gd name="T46" fmla="*/ 8 w 100"/>
                <a:gd name="T47" fmla="*/ 16 h 60"/>
                <a:gd name="T48" fmla="*/ 14 w 100"/>
                <a:gd name="T49" fmla="*/ 12 h 60"/>
                <a:gd name="T50" fmla="*/ 22 w 100"/>
                <a:gd name="T51" fmla="*/ 6 h 60"/>
                <a:gd name="T52" fmla="*/ 30 w 100"/>
                <a:gd name="T53" fmla="*/ 2 h 60"/>
                <a:gd name="T54" fmla="*/ 40 w 100"/>
                <a:gd name="T55" fmla="*/ 0 h 60"/>
                <a:gd name="T56" fmla="*/ 50 w 100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"/>
                <a:gd name="T88" fmla="*/ 0 h 60"/>
                <a:gd name="T89" fmla="*/ 100 w 10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" h="60">
                  <a:moveTo>
                    <a:pt x="50" y="0"/>
                  </a:moveTo>
                  <a:lnTo>
                    <a:pt x="60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6"/>
                  </a:lnTo>
                  <a:lnTo>
                    <a:pt x="96" y="22"/>
                  </a:lnTo>
                  <a:lnTo>
                    <a:pt x="98" y="28"/>
                  </a:lnTo>
                  <a:lnTo>
                    <a:pt x="100" y="34"/>
                  </a:lnTo>
                  <a:lnTo>
                    <a:pt x="98" y="38"/>
                  </a:lnTo>
                  <a:lnTo>
                    <a:pt x="96" y="44"/>
                  </a:lnTo>
                  <a:lnTo>
                    <a:pt x="90" y="48"/>
                  </a:lnTo>
                  <a:lnTo>
                    <a:pt x="84" y="52"/>
                  </a:lnTo>
                  <a:lnTo>
                    <a:pt x="68" y="58"/>
                  </a:lnTo>
                  <a:lnTo>
                    <a:pt x="50" y="60"/>
                  </a:lnTo>
                  <a:lnTo>
                    <a:pt x="30" y="58"/>
                  </a:lnTo>
                  <a:lnTo>
                    <a:pt x="14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6"/>
                  </a:lnTo>
                  <a:lnTo>
                    <a:pt x="30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86" name="Freeform 161"/>
            <p:cNvSpPr>
              <a:spLocks/>
            </p:cNvSpPr>
            <p:nvPr/>
          </p:nvSpPr>
          <p:spPr bwMode="auto">
            <a:xfrm>
              <a:off x="5016500" y="3765550"/>
              <a:ext cx="127000" cy="79375"/>
            </a:xfrm>
            <a:custGeom>
              <a:avLst/>
              <a:gdLst>
                <a:gd name="T0" fmla="*/ 40 w 80"/>
                <a:gd name="T1" fmla="*/ 0 h 50"/>
                <a:gd name="T2" fmla="*/ 48 w 80"/>
                <a:gd name="T3" fmla="*/ 0 h 50"/>
                <a:gd name="T4" fmla="*/ 56 w 80"/>
                <a:gd name="T5" fmla="*/ 2 h 50"/>
                <a:gd name="T6" fmla="*/ 68 w 80"/>
                <a:gd name="T7" fmla="*/ 10 h 50"/>
                <a:gd name="T8" fmla="*/ 78 w 80"/>
                <a:gd name="T9" fmla="*/ 18 h 50"/>
                <a:gd name="T10" fmla="*/ 80 w 80"/>
                <a:gd name="T11" fmla="*/ 24 h 50"/>
                <a:gd name="T12" fmla="*/ 80 w 80"/>
                <a:gd name="T13" fmla="*/ 28 h 50"/>
                <a:gd name="T14" fmla="*/ 80 w 80"/>
                <a:gd name="T15" fmla="*/ 32 h 50"/>
                <a:gd name="T16" fmla="*/ 78 w 80"/>
                <a:gd name="T17" fmla="*/ 36 h 50"/>
                <a:gd name="T18" fmla="*/ 68 w 80"/>
                <a:gd name="T19" fmla="*/ 44 h 50"/>
                <a:gd name="T20" fmla="*/ 56 w 80"/>
                <a:gd name="T21" fmla="*/ 48 h 50"/>
                <a:gd name="T22" fmla="*/ 40 w 80"/>
                <a:gd name="T23" fmla="*/ 50 h 50"/>
                <a:gd name="T24" fmla="*/ 24 w 80"/>
                <a:gd name="T25" fmla="*/ 48 h 50"/>
                <a:gd name="T26" fmla="*/ 10 w 80"/>
                <a:gd name="T27" fmla="*/ 44 h 50"/>
                <a:gd name="T28" fmla="*/ 2 w 80"/>
                <a:gd name="T29" fmla="*/ 36 h 50"/>
                <a:gd name="T30" fmla="*/ 0 w 80"/>
                <a:gd name="T31" fmla="*/ 32 h 50"/>
                <a:gd name="T32" fmla="*/ 0 w 80"/>
                <a:gd name="T33" fmla="*/ 28 h 50"/>
                <a:gd name="T34" fmla="*/ 0 w 80"/>
                <a:gd name="T35" fmla="*/ 24 h 50"/>
                <a:gd name="T36" fmla="*/ 2 w 80"/>
                <a:gd name="T37" fmla="*/ 18 h 50"/>
                <a:gd name="T38" fmla="*/ 10 w 80"/>
                <a:gd name="T39" fmla="*/ 10 h 50"/>
                <a:gd name="T40" fmla="*/ 24 w 80"/>
                <a:gd name="T41" fmla="*/ 2 h 50"/>
                <a:gd name="T42" fmla="*/ 32 w 80"/>
                <a:gd name="T43" fmla="*/ 0 h 50"/>
                <a:gd name="T44" fmla="*/ 40 w 80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50"/>
                <a:gd name="T71" fmla="*/ 80 w 80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50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10"/>
                  </a:lnTo>
                  <a:lnTo>
                    <a:pt x="78" y="18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68" y="44"/>
                  </a:lnTo>
                  <a:lnTo>
                    <a:pt x="56" y="48"/>
                  </a:lnTo>
                  <a:lnTo>
                    <a:pt x="40" y="50"/>
                  </a:lnTo>
                  <a:lnTo>
                    <a:pt x="24" y="48"/>
                  </a:lnTo>
                  <a:lnTo>
                    <a:pt x="10" y="44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10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87" name="Freeform 162"/>
            <p:cNvSpPr>
              <a:spLocks/>
            </p:cNvSpPr>
            <p:nvPr/>
          </p:nvSpPr>
          <p:spPr bwMode="auto">
            <a:xfrm>
              <a:off x="5029200" y="3768725"/>
              <a:ext cx="101600" cy="60325"/>
            </a:xfrm>
            <a:custGeom>
              <a:avLst/>
              <a:gdLst>
                <a:gd name="T0" fmla="*/ 32 w 64"/>
                <a:gd name="T1" fmla="*/ 0 h 38"/>
                <a:gd name="T2" fmla="*/ 44 w 64"/>
                <a:gd name="T3" fmla="*/ 2 h 38"/>
                <a:gd name="T4" fmla="*/ 54 w 64"/>
                <a:gd name="T5" fmla="*/ 6 h 38"/>
                <a:gd name="T6" fmla="*/ 60 w 64"/>
                <a:gd name="T7" fmla="*/ 14 h 38"/>
                <a:gd name="T8" fmla="*/ 64 w 64"/>
                <a:gd name="T9" fmla="*/ 20 h 38"/>
                <a:gd name="T10" fmla="*/ 62 w 64"/>
                <a:gd name="T11" fmla="*/ 24 h 38"/>
                <a:gd name="T12" fmla="*/ 60 w 64"/>
                <a:gd name="T13" fmla="*/ 28 h 38"/>
                <a:gd name="T14" fmla="*/ 54 w 64"/>
                <a:gd name="T15" fmla="*/ 32 h 38"/>
                <a:gd name="T16" fmla="*/ 44 w 64"/>
                <a:gd name="T17" fmla="*/ 36 h 38"/>
                <a:gd name="T18" fmla="*/ 32 w 64"/>
                <a:gd name="T19" fmla="*/ 38 h 38"/>
                <a:gd name="T20" fmla="*/ 20 w 64"/>
                <a:gd name="T21" fmla="*/ 36 h 38"/>
                <a:gd name="T22" fmla="*/ 10 w 64"/>
                <a:gd name="T23" fmla="*/ 32 h 38"/>
                <a:gd name="T24" fmla="*/ 2 w 64"/>
                <a:gd name="T25" fmla="*/ 28 h 38"/>
                <a:gd name="T26" fmla="*/ 0 w 64"/>
                <a:gd name="T27" fmla="*/ 24 h 38"/>
                <a:gd name="T28" fmla="*/ 0 w 64"/>
                <a:gd name="T29" fmla="*/ 20 h 38"/>
                <a:gd name="T30" fmla="*/ 2 w 64"/>
                <a:gd name="T31" fmla="*/ 14 h 38"/>
                <a:gd name="T32" fmla="*/ 10 w 64"/>
                <a:gd name="T33" fmla="*/ 6 h 38"/>
                <a:gd name="T34" fmla="*/ 20 w 64"/>
                <a:gd name="T35" fmla="*/ 2 h 38"/>
                <a:gd name="T36" fmla="*/ 32 w 64"/>
                <a:gd name="T37" fmla="*/ 0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38"/>
                <a:gd name="T59" fmla="*/ 64 w 64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38">
                  <a:moveTo>
                    <a:pt x="32" y="0"/>
                  </a:moveTo>
                  <a:lnTo>
                    <a:pt x="44" y="2"/>
                  </a:lnTo>
                  <a:lnTo>
                    <a:pt x="54" y="6"/>
                  </a:lnTo>
                  <a:lnTo>
                    <a:pt x="60" y="14"/>
                  </a:lnTo>
                  <a:lnTo>
                    <a:pt x="64" y="20"/>
                  </a:lnTo>
                  <a:lnTo>
                    <a:pt x="62" y="24"/>
                  </a:lnTo>
                  <a:lnTo>
                    <a:pt x="60" y="28"/>
                  </a:lnTo>
                  <a:lnTo>
                    <a:pt x="54" y="32"/>
                  </a:lnTo>
                  <a:lnTo>
                    <a:pt x="44" y="36"/>
                  </a:lnTo>
                  <a:lnTo>
                    <a:pt x="32" y="38"/>
                  </a:lnTo>
                  <a:lnTo>
                    <a:pt x="20" y="36"/>
                  </a:lnTo>
                  <a:lnTo>
                    <a:pt x="10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10" y="6"/>
                  </a:lnTo>
                  <a:lnTo>
                    <a:pt x="2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88" name="Freeform 163"/>
            <p:cNvSpPr>
              <a:spLocks/>
            </p:cNvSpPr>
            <p:nvPr/>
          </p:nvSpPr>
          <p:spPr bwMode="auto">
            <a:xfrm>
              <a:off x="5041900" y="3768725"/>
              <a:ext cx="73025" cy="44450"/>
            </a:xfrm>
            <a:custGeom>
              <a:avLst/>
              <a:gdLst>
                <a:gd name="T0" fmla="*/ 24 w 46"/>
                <a:gd name="T1" fmla="*/ 28 h 28"/>
                <a:gd name="T2" fmla="*/ 32 w 46"/>
                <a:gd name="T3" fmla="*/ 26 h 28"/>
                <a:gd name="T4" fmla="*/ 40 w 46"/>
                <a:gd name="T5" fmla="*/ 24 h 28"/>
                <a:gd name="T6" fmla="*/ 44 w 46"/>
                <a:gd name="T7" fmla="*/ 20 h 28"/>
                <a:gd name="T8" fmla="*/ 46 w 46"/>
                <a:gd name="T9" fmla="*/ 16 h 28"/>
                <a:gd name="T10" fmla="*/ 44 w 46"/>
                <a:gd name="T11" fmla="*/ 10 h 28"/>
                <a:gd name="T12" fmla="*/ 40 w 46"/>
                <a:gd name="T13" fmla="*/ 6 h 28"/>
                <a:gd name="T14" fmla="*/ 32 w 46"/>
                <a:gd name="T15" fmla="*/ 2 h 28"/>
                <a:gd name="T16" fmla="*/ 24 w 46"/>
                <a:gd name="T17" fmla="*/ 0 h 28"/>
                <a:gd name="T18" fmla="*/ 14 w 46"/>
                <a:gd name="T19" fmla="*/ 2 h 28"/>
                <a:gd name="T20" fmla="*/ 8 w 46"/>
                <a:gd name="T21" fmla="*/ 6 h 28"/>
                <a:gd name="T22" fmla="*/ 2 w 46"/>
                <a:gd name="T23" fmla="*/ 10 h 28"/>
                <a:gd name="T24" fmla="*/ 0 w 46"/>
                <a:gd name="T25" fmla="*/ 16 h 28"/>
                <a:gd name="T26" fmla="*/ 2 w 46"/>
                <a:gd name="T27" fmla="*/ 20 h 28"/>
                <a:gd name="T28" fmla="*/ 8 w 46"/>
                <a:gd name="T29" fmla="*/ 24 h 28"/>
                <a:gd name="T30" fmla="*/ 14 w 46"/>
                <a:gd name="T31" fmla="*/ 26 h 28"/>
                <a:gd name="T32" fmla="*/ 24 w 46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24" y="28"/>
                  </a:moveTo>
                  <a:lnTo>
                    <a:pt x="32" y="26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6" y="16"/>
                  </a:lnTo>
                  <a:lnTo>
                    <a:pt x="44" y="10"/>
                  </a:lnTo>
                  <a:lnTo>
                    <a:pt x="40" y="6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8" y="24"/>
                  </a:lnTo>
                  <a:lnTo>
                    <a:pt x="14" y="26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89" name="Freeform 164"/>
            <p:cNvSpPr>
              <a:spLocks/>
            </p:cNvSpPr>
            <p:nvPr/>
          </p:nvSpPr>
          <p:spPr bwMode="auto">
            <a:xfrm>
              <a:off x="4645025" y="3667125"/>
              <a:ext cx="327025" cy="171450"/>
            </a:xfrm>
            <a:custGeom>
              <a:avLst/>
              <a:gdLst>
                <a:gd name="T0" fmla="*/ 102 w 206"/>
                <a:gd name="T1" fmla="*/ 108 h 108"/>
                <a:gd name="T2" fmla="*/ 124 w 206"/>
                <a:gd name="T3" fmla="*/ 106 h 108"/>
                <a:gd name="T4" fmla="*/ 142 w 206"/>
                <a:gd name="T5" fmla="*/ 104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10 h 108"/>
                <a:gd name="T28" fmla="*/ 142 w 206"/>
                <a:gd name="T29" fmla="*/ 4 h 108"/>
                <a:gd name="T30" fmla="*/ 124 w 206"/>
                <a:gd name="T31" fmla="*/ 2 h 108"/>
                <a:gd name="T32" fmla="*/ 102 w 206"/>
                <a:gd name="T33" fmla="*/ 0 h 108"/>
                <a:gd name="T34" fmla="*/ 82 w 206"/>
                <a:gd name="T35" fmla="*/ 2 h 108"/>
                <a:gd name="T36" fmla="*/ 62 w 206"/>
                <a:gd name="T37" fmla="*/ 4 h 108"/>
                <a:gd name="T38" fmla="*/ 46 w 206"/>
                <a:gd name="T39" fmla="*/ 10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2 w 206"/>
                <a:gd name="T61" fmla="*/ 104 h 108"/>
                <a:gd name="T62" fmla="*/ 82 w 206"/>
                <a:gd name="T63" fmla="*/ 106 h 108"/>
                <a:gd name="T64" fmla="*/ 102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2" y="108"/>
                  </a:moveTo>
                  <a:lnTo>
                    <a:pt x="124" y="106"/>
                  </a:lnTo>
                  <a:lnTo>
                    <a:pt x="142" y="104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10"/>
                  </a:lnTo>
                  <a:lnTo>
                    <a:pt x="142" y="4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4"/>
                  </a:lnTo>
                  <a:lnTo>
                    <a:pt x="46" y="10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2" y="104"/>
                  </a:lnTo>
                  <a:lnTo>
                    <a:pt x="82" y="106"/>
                  </a:lnTo>
                  <a:lnTo>
                    <a:pt x="102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90" name="Freeform 165"/>
            <p:cNvSpPr>
              <a:spLocks/>
            </p:cNvSpPr>
            <p:nvPr/>
          </p:nvSpPr>
          <p:spPr bwMode="auto">
            <a:xfrm>
              <a:off x="4676775" y="3651250"/>
              <a:ext cx="263525" cy="158750"/>
            </a:xfrm>
            <a:custGeom>
              <a:avLst/>
              <a:gdLst>
                <a:gd name="T0" fmla="*/ 84 w 166"/>
                <a:gd name="T1" fmla="*/ 100 h 100"/>
                <a:gd name="T2" fmla="*/ 100 w 166"/>
                <a:gd name="T3" fmla="*/ 100 h 100"/>
                <a:gd name="T4" fmla="*/ 116 w 166"/>
                <a:gd name="T5" fmla="*/ 96 h 100"/>
                <a:gd name="T6" fmla="*/ 130 w 166"/>
                <a:gd name="T7" fmla="*/ 92 h 100"/>
                <a:gd name="T8" fmla="*/ 142 w 166"/>
                <a:gd name="T9" fmla="*/ 88 h 100"/>
                <a:gd name="T10" fmla="*/ 152 w 166"/>
                <a:gd name="T11" fmla="*/ 80 h 100"/>
                <a:gd name="T12" fmla="*/ 160 w 166"/>
                <a:gd name="T13" fmla="*/ 74 h 100"/>
                <a:gd name="T14" fmla="*/ 164 w 166"/>
                <a:gd name="T15" fmla="*/ 66 h 100"/>
                <a:gd name="T16" fmla="*/ 166 w 166"/>
                <a:gd name="T17" fmla="*/ 56 h 100"/>
                <a:gd name="T18" fmla="*/ 164 w 166"/>
                <a:gd name="T19" fmla="*/ 48 h 100"/>
                <a:gd name="T20" fmla="*/ 160 w 166"/>
                <a:gd name="T21" fmla="*/ 38 h 100"/>
                <a:gd name="T22" fmla="*/ 152 w 166"/>
                <a:gd name="T23" fmla="*/ 28 h 100"/>
                <a:gd name="T24" fmla="*/ 142 w 166"/>
                <a:gd name="T25" fmla="*/ 18 h 100"/>
                <a:gd name="T26" fmla="*/ 130 w 166"/>
                <a:gd name="T27" fmla="*/ 12 h 100"/>
                <a:gd name="T28" fmla="*/ 116 w 166"/>
                <a:gd name="T29" fmla="*/ 4 h 100"/>
                <a:gd name="T30" fmla="*/ 100 w 166"/>
                <a:gd name="T31" fmla="*/ 0 h 100"/>
                <a:gd name="T32" fmla="*/ 84 w 166"/>
                <a:gd name="T33" fmla="*/ 0 h 100"/>
                <a:gd name="T34" fmla="*/ 66 w 166"/>
                <a:gd name="T35" fmla="*/ 0 h 100"/>
                <a:gd name="T36" fmla="*/ 50 w 166"/>
                <a:gd name="T37" fmla="*/ 4 h 100"/>
                <a:gd name="T38" fmla="*/ 36 w 166"/>
                <a:gd name="T39" fmla="*/ 12 h 100"/>
                <a:gd name="T40" fmla="*/ 24 w 166"/>
                <a:gd name="T41" fmla="*/ 18 h 100"/>
                <a:gd name="T42" fmla="*/ 14 w 166"/>
                <a:gd name="T43" fmla="*/ 28 h 100"/>
                <a:gd name="T44" fmla="*/ 6 w 166"/>
                <a:gd name="T45" fmla="*/ 38 h 100"/>
                <a:gd name="T46" fmla="*/ 2 w 166"/>
                <a:gd name="T47" fmla="*/ 48 h 100"/>
                <a:gd name="T48" fmla="*/ 0 w 166"/>
                <a:gd name="T49" fmla="*/ 56 h 100"/>
                <a:gd name="T50" fmla="*/ 2 w 166"/>
                <a:gd name="T51" fmla="*/ 66 h 100"/>
                <a:gd name="T52" fmla="*/ 6 w 166"/>
                <a:gd name="T53" fmla="*/ 74 h 100"/>
                <a:gd name="T54" fmla="*/ 14 w 166"/>
                <a:gd name="T55" fmla="*/ 80 h 100"/>
                <a:gd name="T56" fmla="*/ 24 w 166"/>
                <a:gd name="T57" fmla="*/ 88 h 100"/>
                <a:gd name="T58" fmla="*/ 36 w 166"/>
                <a:gd name="T59" fmla="*/ 92 h 100"/>
                <a:gd name="T60" fmla="*/ 50 w 166"/>
                <a:gd name="T61" fmla="*/ 96 h 100"/>
                <a:gd name="T62" fmla="*/ 66 w 166"/>
                <a:gd name="T63" fmla="*/ 100 h 100"/>
                <a:gd name="T64" fmla="*/ 84 w 166"/>
                <a:gd name="T65" fmla="*/ 100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6"/>
                <a:gd name="T100" fmla="*/ 0 h 100"/>
                <a:gd name="T101" fmla="*/ 166 w 166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6" h="100">
                  <a:moveTo>
                    <a:pt x="84" y="100"/>
                  </a:moveTo>
                  <a:lnTo>
                    <a:pt x="100" y="100"/>
                  </a:lnTo>
                  <a:lnTo>
                    <a:pt x="116" y="96"/>
                  </a:lnTo>
                  <a:lnTo>
                    <a:pt x="130" y="92"/>
                  </a:lnTo>
                  <a:lnTo>
                    <a:pt x="142" y="88"/>
                  </a:lnTo>
                  <a:lnTo>
                    <a:pt x="152" y="80"/>
                  </a:lnTo>
                  <a:lnTo>
                    <a:pt x="160" y="74"/>
                  </a:lnTo>
                  <a:lnTo>
                    <a:pt x="164" y="66"/>
                  </a:lnTo>
                  <a:lnTo>
                    <a:pt x="166" y="56"/>
                  </a:lnTo>
                  <a:lnTo>
                    <a:pt x="164" y="48"/>
                  </a:lnTo>
                  <a:lnTo>
                    <a:pt x="160" y="38"/>
                  </a:lnTo>
                  <a:lnTo>
                    <a:pt x="152" y="28"/>
                  </a:lnTo>
                  <a:lnTo>
                    <a:pt x="142" y="18"/>
                  </a:lnTo>
                  <a:lnTo>
                    <a:pt x="130" y="12"/>
                  </a:lnTo>
                  <a:lnTo>
                    <a:pt x="116" y="4"/>
                  </a:lnTo>
                  <a:lnTo>
                    <a:pt x="100" y="0"/>
                  </a:lnTo>
                  <a:lnTo>
                    <a:pt x="84" y="0"/>
                  </a:lnTo>
                  <a:lnTo>
                    <a:pt x="66" y="0"/>
                  </a:lnTo>
                  <a:lnTo>
                    <a:pt x="50" y="4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4" y="28"/>
                  </a:lnTo>
                  <a:lnTo>
                    <a:pt x="6" y="38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2" y="66"/>
                  </a:lnTo>
                  <a:lnTo>
                    <a:pt x="6" y="74"/>
                  </a:lnTo>
                  <a:lnTo>
                    <a:pt x="14" y="80"/>
                  </a:lnTo>
                  <a:lnTo>
                    <a:pt x="24" y="88"/>
                  </a:lnTo>
                  <a:lnTo>
                    <a:pt x="36" y="92"/>
                  </a:lnTo>
                  <a:lnTo>
                    <a:pt x="50" y="96"/>
                  </a:lnTo>
                  <a:lnTo>
                    <a:pt x="66" y="100"/>
                  </a:lnTo>
                  <a:lnTo>
                    <a:pt x="84" y="10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91" name="Freeform 166"/>
            <p:cNvSpPr>
              <a:spLocks/>
            </p:cNvSpPr>
            <p:nvPr/>
          </p:nvSpPr>
          <p:spPr bwMode="auto">
            <a:xfrm>
              <a:off x="4689475" y="3651250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2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4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8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6 h 92"/>
                <a:gd name="T28" fmla="*/ 104 w 152"/>
                <a:gd name="T29" fmla="*/ 88 h 92"/>
                <a:gd name="T30" fmla="*/ 90 w 152"/>
                <a:gd name="T31" fmla="*/ 92 h 92"/>
                <a:gd name="T32" fmla="*/ 76 w 152"/>
                <a:gd name="T33" fmla="*/ 92 h 92"/>
                <a:gd name="T34" fmla="*/ 60 w 152"/>
                <a:gd name="T35" fmla="*/ 92 h 92"/>
                <a:gd name="T36" fmla="*/ 46 w 152"/>
                <a:gd name="T37" fmla="*/ 88 h 92"/>
                <a:gd name="T38" fmla="*/ 32 w 152"/>
                <a:gd name="T39" fmla="*/ 86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8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4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2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4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8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6"/>
                  </a:lnTo>
                  <a:lnTo>
                    <a:pt x="104" y="88"/>
                  </a:lnTo>
                  <a:lnTo>
                    <a:pt x="90" y="92"/>
                  </a:lnTo>
                  <a:lnTo>
                    <a:pt x="76" y="92"/>
                  </a:lnTo>
                  <a:lnTo>
                    <a:pt x="60" y="92"/>
                  </a:lnTo>
                  <a:lnTo>
                    <a:pt x="46" y="88"/>
                  </a:lnTo>
                  <a:lnTo>
                    <a:pt x="32" y="86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8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92" name="Freeform 167"/>
            <p:cNvSpPr>
              <a:spLocks/>
            </p:cNvSpPr>
            <p:nvPr/>
          </p:nvSpPr>
          <p:spPr bwMode="auto">
            <a:xfrm>
              <a:off x="4699000" y="3651250"/>
              <a:ext cx="219075" cy="133350"/>
            </a:xfrm>
            <a:custGeom>
              <a:avLst/>
              <a:gdLst>
                <a:gd name="T0" fmla="*/ 70 w 138"/>
                <a:gd name="T1" fmla="*/ 0 h 84"/>
                <a:gd name="T2" fmla="*/ 84 w 138"/>
                <a:gd name="T3" fmla="*/ 2 h 84"/>
                <a:gd name="T4" fmla="*/ 96 w 138"/>
                <a:gd name="T5" fmla="*/ 6 h 84"/>
                <a:gd name="T6" fmla="*/ 108 w 138"/>
                <a:gd name="T7" fmla="*/ 10 h 84"/>
                <a:gd name="T8" fmla="*/ 118 w 138"/>
                <a:gd name="T9" fmla="*/ 16 h 84"/>
                <a:gd name="T10" fmla="*/ 126 w 138"/>
                <a:gd name="T11" fmla="*/ 24 h 84"/>
                <a:gd name="T12" fmla="*/ 132 w 138"/>
                <a:gd name="T13" fmla="*/ 32 h 84"/>
                <a:gd name="T14" fmla="*/ 136 w 138"/>
                <a:gd name="T15" fmla="*/ 40 h 84"/>
                <a:gd name="T16" fmla="*/ 138 w 138"/>
                <a:gd name="T17" fmla="*/ 48 h 84"/>
                <a:gd name="T18" fmla="*/ 136 w 138"/>
                <a:gd name="T19" fmla="*/ 56 h 84"/>
                <a:gd name="T20" fmla="*/ 132 w 138"/>
                <a:gd name="T21" fmla="*/ 62 h 84"/>
                <a:gd name="T22" fmla="*/ 126 w 138"/>
                <a:gd name="T23" fmla="*/ 68 h 84"/>
                <a:gd name="T24" fmla="*/ 118 w 138"/>
                <a:gd name="T25" fmla="*/ 74 h 84"/>
                <a:gd name="T26" fmla="*/ 108 w 138"/>
                <a:gd name="T27" fmla="*/ 78 h 84"/>
                <a:gd name="T28" fmla="*/ 96 w 138"/>
                <a:gd name="T29" fmla="*/ 82 h 84"/>
                <a:gd name="T30" fmla="*/ 84 w 138"/>
                <a:gd name="T31" fmla="*/ 84 h 84"/>
                <a:gd name="T32" fmla="*/ 70 w 138"/>
                <a:gd name="T33" fmla="*/ 84 h 84"/>
                <a:gd name="T34" fmla="*/ 56 w 138"/>
                <a:gd name="T35" fmla="*/ 84 h 84"/>
                <a:gd name="T36" fmla="*/ 42 w 138"/>
                <a:gd name="T37" fmla="*/ 82 h 84"/>
                <a:gd name="T38" fmla="*/ 30 w 138"/>
                <a:gd name="T39" fmla="*/ 78 h 84"/>
                <a:gd name="T40" fmla="*/ 20 w 138"/>
                <a:gd name="T41" fmla="*/ 74 h 84"/>
                <a:gd name="T42" fmla="*/ 12 w 138"/>
                <a:gd name="T43" fmla="*/ 68 h 84"/>
                <a:gd name="T44" fmla="*/ 6 w 138"/>
                <a:gd name="T45" fmla="*/ 62 h 84"/>
                <a:gd name="T46" fmla="*/ 2 w 138"/>
                <a:gd name="T47" fmla="*/ 56 h 84"/>
                <a:gd name="T48" fmla="*/ 0 w 138"/>
                <a:gd name="T49" fmla="*/ 48 h 84"/>
                <a:gd name="T50" fmla="*/ 2 w 138"/>
                <a:gd name="T51" fmla="*/ 40 h 84"/>
                <a:gd name="T52" fmla="*/ 6 w 138"/>
                <a:gd name="T53" fmla="*/ 32 h 84"/>
                <a:gd name="T54" fmla="*/ 12 w 138"/>
                <a:gd name="T55" fmla="*/ 24 h 84"/>
                <a:gd name="T56" fmla="*/ 20 w 138"/>
                <a:gd name="T57" fmla="*/ 16 h 84"/>
                <a:gd name="T58" fmla="*/ 30 w 138"/>
                <a:gd name="T59" fmla="*/ 10 h 84"/>
                <a:gd name="T60" fmla="*/ 42 w 138"/>
                <a:gd name="T61" fmla="*/ 6 h 84"/>
                <a:gd name="T62" fmla="*/ 56 w 138"/>
                <a:gd name="T63" fmla="*/ 2 h 84"/>
                <a:gd name="T64" fmla="*/ 70 w 138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8"/>
                <a:gd name="T100" fmla="*/ 0 h 84"/>
                <a:gd name="T101" fmla="*/ 138 w 138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8" h="84">
                  <a:moveTo>
                    <a:pt x="70" y="0"/>
                  </a:moveTo>
                  <a:lnTo>
                    <a:pt x="84" y="2"/>
                  </a:lnTo>
                  <a:lnTo>
                    <a:pt x="96" y="6"/>
                  </a:lnTo>
                  <a:lnTo>
                    <a:pt x="108" y="10"/>
                  </a:lnTo>
                  <a:lnTo>
                    <a:pt x="118" y="16"/>
                  </a:lnTo>
                  <a:lnTo>
                    <a:pt x="126" y="24"/>
                  </a:lnTo>
                  <a:lnTo>
                    <a:pt x="132" y="32"/>
                  </a:lnTo>
                  <a:lnTo>
                    <a:pt x="136" y="40"/>
                  </a:lnTo>
                  <a:lnTo>
                    <a:pt x="138" y="48"/>
                  </a:lnTo>
                  <a:lnTo>
                    <a:pt x="136" y="56"/>
                  </a:lnTo>
                  <a:lnTo>
                    <a:pt x="132" y="62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8" y="78"/>
                  </a:lnTo>
                  <a:lnTo>
                    <a:pt x="96" y="82"/>
                  </a:lnTo>
                  <a:lnTo>
                    <a:pt x="84" y="84"/>
                  </a:lnTo>
                  <a:lnTo>
                    <a:pt x="70" y="84"/>
                  </a:lnTo>
                  <a:lnTo>
                    <a:pt x="56" y="84"/>
                  </a:lnTo>
                  <a:lnTo>
                    <a:pt x="42" y="82"/>
                  </a:lnTo>
                  <a:lnTo>
                    <a:pt x="30" y="78"/>
                  </a:lnTo>
                  <a:lnTo>
                    <a:pt x="20" y="74"/>
                  </a:lnTo>
                  <a:lnTo>
                    <a:pt x="12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2" y="24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93" name="Freeform 168"/>
            <p:cNvSpPr>
              <a:spLocks/>
            </p:cNvSpPr>
            <p:nvPr/>
          </p:nvSpPr>
          <p:spPr bwMode="auto">
            <a:xfrm>
              <a:off x="4711700" y="3654425"/>
              <a:ext cx="196850" cy="117475"/>
            </a:xfrm>
            <a:custGeom>
              <a:avLst/>
              <a:gdLst>
                <a:gd name="T0" fmla="*/ 62 w 124"/>
                <a:gd name="T1" fmla="*/ 0 h 74"/>
                <a:gd name="T2" fmla="*/ 74 w 124"/>
                <a:gd name="T3" fmla="*/ 0 h 74"/>
                <a:gd name="T4" fmla="*/ 86 w 124"/>
                <a:gd name="T5" fmla="*/ 4 h 74"/>
                <a:gd name="T6" fmla="*/ 96 w 124"/>
                <a:gd name="T7" fmla="*/ 8 h 74"/>
                <a:gd name="T8" fmla="*/ 106 w 124"/>
                <a:gd name="T9" fmla="*/ 14 h 74"/>
                <a:gd name="T10" fmla="*/ 112 w 124"/>
                <a:gd name="T11" fmla="*/ 20 h 74"/>
                <a:gd name="T12" fmla="*/ 118 w 124"/>
                <a:gd name="T13" fmla="*/ 28 h 74"/>
                <a:gd name="T14" fmla="*/ 122 w 124"/>
                <a:gd name="T15" fmla="*/ 34 h 74"/>
                <a:gd name="T16" fmla="*/ 124 w 124"/>
                <a:gd name="T17" fmla="*/ 42 h 74"/>
                <a:gd name="T18" fmla="*/ 122 w 124"/>
                <a:gd name="T19" fmla="*/ 48 h 74"/>
                <a:gd name="T20" fmla="*/ 118 w 124"/>
                <a:gd name="T21" fmla="*/ 54 h 74"/>
                <a:gd name="T22" fmla="*/ 112 w 124"/>
                <a:gd name="T23" fmla="*/ 60 h 74"/>
                <a:gd name="T24" fmla="*/ 106 w 124"/>
                <a:gd name="T25" fmla="*/ 64 h 74"/>
                <a:gd name="T26" fmla="*/ 96 w 124"/>
                <a:gd name="T27" fmla="*/ 68 h 74"/>
                <a:gd name="T28" fmla="*/ 86 w 124"/>
                <a:gd name="T29" fmla="*/ 72 h 74"/>
                <a:gd name="T30" fmla="*/ 74 w 124"/>
                <a:gd name="T31" fmla="*/ 74 h 74"/>
                <a:gd name="T32" fmla="*/ 62 w 124"/>
                <a:gd name="T33" fmla="*/ 74 h 74"/>
                <a:gd name="T34" fmla="*/ 50 w 124"/>
                <a:gd name="T35" fmla="*/ 74 h 74"/>
                <a:gd name="T36" fmla="*/ 38 w 124"/>
                <a:gd name="T37" fmla="*/ 72 h 74"/>
                <a:gd name="T38" fmla="*/ 26 w 124"/>
                <a:gd name="T39" fmla="*/ 68 h 74"/>
                <a:gd name="T40" fmla="*/ 18 w 124"/>
                <a:gd name="T41" fmla="*/ 64 h 74"/>
                <a:gd name="T42" fmla="*/ 10 w 124"/>
                <a:gd name="T43" fmla="*/ 60 h 74"/>
                <a:gd name="T44" fmla="*/ 4 w 124"/>
                <a:gd name="T45" fmla="*/ 54 h 74"/>
                <a:gd name="T46" fmla="*/ 0 w 124"/>
                <a:gd name="T47" fmla="*/ 48 h 74"/>
                <a:gd name="T48" fmla="*/ 0 w 124"/>
                <a:gd name="T49" fmla="*/ 42 h 74"/>
                <a:gd name="T50" fmla="*/ 0 w 124"/>
                <a:gd name="T51" fmla="*/ 34 h 74"/>
                <a:gd name="T52" fmla="*/ 4 w 124"/>
                <a:gd name="T53" fmla="*/ 28 h 74"/>
                <a:gd name="T54" fmla="*/ 10 w 124"/>
                <a:gd name="T55" fmla="*/ 20 h 74"/>
                <a:gd name="T56" fmla="*/ 18 w 124"/>
                <a:gd name="T57" fmla="*/ 14 h 74"/>
                <a:gd name="T58" fmla="*/ 26 w 124"/>
                <a:gd name="T59" fmla="*/ 8 h 74"/>
                <a:gd name="T60" fmla="*/ 38 w 124"/>
                <a:gd name="T61" fmla="*/ 4 h 74"/>
                <a:gd name="T62" fmla="*/ 50 w 124"/>
                <a:gd name="T63" fmla="*/ 0 h 74"/>
                <a:gd name="T64" fmla="*/ 62 w 124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"/>
                <a:gd name="T100" fmla="*/ 0 h 74"/>
                <a:gd name="T101" fmla="*/ 124 w 124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" h="74">
                  <a:moveTo>
                    <a:pt x="62" y="0"/>
                  </a:moveTo>
                  <a:lnTo>
                    <a:pt x="74" y="0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6" y="14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2" y="34"/>
                  </a:lnTo>
                  <a:lnTo>
                    <a:pt x="124" y="42"/>
                  </a:lnTo>
                  <a:lnTo>
                    <a:pt x="122" y="48"/>
                  </a:lnTo>
                  <a:lnTo>
                    <a:pt x="118" y="54"/>
                  </a:lnTo>
                  <a:lnTo>
                    <a:pt x="112" y="60"/>
                  </a:lnTo>
                  <a:lnTo>
                    <a:pt x="106" y="64"/>
                  </a:lnTo>
                  <a:lnTo>
                    <a:pt x="96" y="68"/>
                  </a:lnTo>
                  <a:lnTo>
                    <a:pt x="86" y="72"/>
                  </a:lnTo>
                  <a:lnTo>
                    <a:pt x="74" y="74"/>
                  </a:lnTo>
                  <a:lnTo>
                    <a:pt x="62" y="74"/>
                  </a:lnTo>
                  <a:lnTo>
                    <a:pt x="50" y="74"/>
                  </a:lnTo>
                  <a:lnTo>
                    <a:pt x="38" y="72"/>
                  </a:lnTo>
                  <a:lnTo>
                    <a:pt x="26" y="68"/>
                  </a:lnTo>
                  <a:lnTo>
                    <a:pt x="18" y="64"/>
                  </a:lnTo>
                  <a:lnTo>
                    <a:pt x="10" y="60"/>
                  </a:lnTo>
                  <a:lnTo>
                    <a:pt x="4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10" y="20"/>
                  </a:lnTo>
                  <a:lnTo>
                    <a:pt x="18" y="14"/>
                  </a:lnTo>
                  <a:lnTo>
                    <a:pt x="26" y="8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94" name="Freeform 169"/>
            <p:cNvSpPr>
              <a:spLocks/>
            </p:cNvSpPr>
            <p:nvPr/>
          </p:nvSpPr>
          <p:spPr bwMode="auto">
            <a:xfrm>
              <a:off x="4724400" y="3654425"/>
              <a:ext cx="171450" cy="104775"/>
            </a:xfrm>
            <a:custGeom>
              <a:avLst/>
              <a:gdLst>
                <a:gd name="T0" fmla="*/ 54 w 108"/>
                <a:gd name="T1" fmla="*/ 0 h 66"/>
                <a:gd name="T2" fmla="*/ 64 w 108"/>
                <a:gd name="T3" fmla="*/ 0 h 66"/>
                <a:gd name="T4" fmla="*/ 74 w 108"/>
                <a:gd name="T5" fmla="*/ 4 h 66"/>
                <a:gd name="T6" fmla="*/ 84 w 108"/>
                <a:gd name="T7" fmla="*/ 8 h 66"/>
                <a:gd name="T8" fmla="*/ 92 w 108"/>
                <a:gd name="T9" fmla="*/ 12 h 66"/>
                <a:gd name="T10" fmla="*/ 98 w 108"/>
                <a:gd name="T11" fmla="*/ 18 h 66"/>
                <a:gd name="T12" fmla="*/ 104 w 108"/>
                <a:gd name="T13" fmla="*/ 24 h 66"/>
                <a:gd name="T14" fmla="*/ 106 w 108"/>
                <a:gd name="T15" fmla="*/ 32 h 66"/>
                <a:gd name="T16" fmla="*/ 108 w 108"/>
                <a:gd name="T17" fmla="*/ 38 h 66"/>
                <a:gd name="T18" fmla="*/ 106 w 108"/>
                <a:gd name="T19" fmla="*/ 42 h 66"/>
                <a:gd name="T20" fmla="*/ 104 w 108"/>
                <a:gd name="T21" fmla="*/ 48 h 66"/>
                <a:gd name="T22" fmla="*/ 98 w 108"/>
                <a:gd name="T23" fmla="*/ 54 h 66"/>
                <a:gd name="T24" fmla="*/ 92 w 108"/>
                <a:gd name="T25" fmla="*/ 58 h 66"/>
                <a:gd name="T26" fmla="*/ 84 w 108"/>
                <a:gd name="T27" fmla="*/ 60 h 66"/>
                <a:gd name="T28" fmla="*/ 74 w 108"/>
                <a:gd name="T29" fmla="*/ 64 h 66"/>
                <a:gd name="T30" fmla="*/ 54 w 108"/>
                <a:gd name="T31" fmla="*/ 66 h 66"/>
                <a:gd name="T32" fmla="*/ 32 w 108"/>
                <a:gd name="T33" fmla="*/ 64 h 66"/>
                <a:gd name="T34" fmla="*/ 24 w 108"/>
                <a:gd name="T35" fmla="*/ 60 h 66"/>
                <a:gd name="T36" fmla="*/ 14 w 108"/>
                <a:gd name="T37" fmla="*/ 58 h 66"/>
                <a:gd name="T38" fmla="*/ 8 w 108"/>
                <a:gd name="T39" fmla="*/ 54 h 66"/>
                <a:gd name="T40" fmla="*/ 4 w 108"/>
                <a:gd name="T41" fmla="*/ 48 h 66"/>
                <a:gd name="T42" fmla="*/ 0 w 108"/>
                <a:gd name="T43" fmla="*/ 42 h 66"/>
                <a:gd name="T44" fmla="*/ 0 w 108"/>
                <a:gd name="T45" fmla="*/ 38 h 66"/>
                <a:gd name="T46" fmla="*/ 0 w 108"/>
                <a:gd name="T47" fmla="*/ 32 h 66"/>
                <a:gd name="T48" fmla="*/ 4 w 108"/>
                <a:gd name="T49" fmla="*/ 24 h 66"/>
                <a:gd name="T50" fmla="*/ 8 w 108"/>
                <a:gd name="T51" fmla="*/ 18 h 66"/>
                <a:gd name="T52" fmla="*/ 14 w 108"/>
                <a:gd name="T53" fmla="*/ 12 h 66"/>
                <a:gd name="T54" fmla="*/ 24 w 108"/>
                <a:gd name="T55" fmla="*/ 8 h 66"/>
                <a:gd name="T56" fmla="*/ 32 w 108"/>
                <a:gd name="T57" fmla="*/ 4 h 66"/>
                <a:gd name="T58" fmla="*/ 42 w 108"/>
                <a:gd name="T59" fmla="*/ 0 h 66"/>
                <a:gd name="T60" fmla="*/ 54 w 108"/>
                <a:gd name="T61" fmla="*/ 0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66"/>
                <a:gd name="T95" fmla="*/ 108 w 108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66">
                  <a:moveTo>
                    <a:pt x="54" y="0"/>
                  </a:moveTo>
                  <a:lnTo>
                    <a:pt x="64" y="0"/>
                  </a:lnTo>
                  <a:lnTo>
                    <a:pt x="74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8" y="18"/>
                  </a:lnTo>
                  <a:lnTo>
                    <a:pt x="104" y="24"/>
                  </a:lnTo>
                  <a:lnTo>
                    <a:pt x="106" y="32"/>
                  </a:lnTo>
                  <a:lnTo>
                    <a:pt x="108" y="38"/>
                  </a:lnTo>
                  <a:lnTo>
                    <a:pt x="106" y="42"/>
                  </a:lnTo>
                  <a:lnTo>
                    <a:pt x="104" y="48"/>
                  </a:lnTo>
                  <a:lnTo>
                    <a:pt x="98" y="54"/>
                  </a:lnTo>
                  <a:lnTo>
                    <a:pt x="92" y="58"/>
                  </a:lnTo>
                  <a:lnTo>
                    <a:pt x="84" y="60"/>
                  </a:lnTo>
                  <a:lnTo>
                    <a:pt x="74" y="64"/>
                  </a:lnTo>
                  <a:lnTo>
                    <a:pt x="54" y="66"/>
                  </a:lnTo>
                  <a:lnTo>
                    <a:pt x="32" y="64"/>
                  </a:lnTo>
                  <a:lnTo>
                    <a:pt x="24" y="60"/>
                  </a:lnTo>
                  <a:lnTo>
                    <a:pt x="14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95" name="Freeform 170"/>
            <p:cNvSpPr>
              <a:spLocks/>
            </p:cNvSpPr>
            <p:nvPr/>
          </p:nvSpPr>
          <p:spPr bwMode="auto">
            <a:xfrm>
              <a:off x="4733925" y="3654425"/>
              <a:ext cx="149225" cy="92075"/>
            </a:xfrm>
            <a:custGeom>
              <a:avLst/>
              <a:gdLst>
                <a:gd name="T0" fmla="*/ 48 w 94"/>
                <a:gd name="T1" fmla="*/ 0 h 58"/>
                <a:gd name="T2" fmla="*/ 58 w 94"/>
                <a:gd name="T3" fmla="*/ 2 h 58"/>
                <a:gd name="T4" fmla="*/ 66 w 94"/>
                <a:gd name="T5" fmla="*/ 4 h 58"/>
                <a:gd name="T6" fmla="*/ 74 w 94"/>
                <a:gd name="T7" fmla="*/ 8 h 58"/>
                <a:gd name="T8" fmla="*/ 82 w 94"/>
                <a:gd name="T9" fmla="*/ 12 h 58"/>
                <a:gd name="T10" fmla="*/ 86 w 94"/>
                <a:gd name="T11" fmla="*/ 16 h 58"/>
                <a:gd name="T12" fmla="*/ 92 w 94"/>
                <a:gd name="T13" fmla="*/ 22 h 58"/>
                <a:gd name="T14" fmla="*/ 94 w 94"/>
                <a:gd name="T15" fmla="*/ 28 h 58"/>
                <a:gd name="T16" fmla="*/ 94 w 94"/>
                <a:gd name="T17" fmla="*/ 32 h 58"/>
                <a:gd name="T18" fmla="*/ 94 w 94"/>
                <a:gd name="T19" fmla="*/ 38 h 58"/>
                <a:gd name="T20" fmla="*/ 92 w 94"/>
                <a:gd name="T21" fmla="*/ 42 h 58"/>
                <a:gd name="T22" fmla="*/ 86 w 94"/>
                <a:gd name="T23" fmla="*/ 46 h 58"/>
                <a:gd name="T24" fmla="*/ 82 w 94"/>
                <a:gd name="T25" fmla="*/ 50 h 58"/>
                <a:gd name="T26" fmla="*/ 66 w 94"/>
                <a:gd name="T27" fmla="*/ 56 h 58"/>
                <a:gd name="T28" fmla="*/ 48 w 94"/>
                <a:gd name="T29" fmla="*/ 58 h 58"/>
                <a:gd name="T30" fmla="*/ 30 w 94"/>
                <a:gd name="T31" fmla="*/ 56 h 58"/>
                <a:gd name="T32" fmla="*/ 14 w 94"/>
                <a:gd name="T33" fmla="*/ 50 h 58"/>
                <a:gd name="T34" fmla="*/ 8 w 94"/>
                <a:gd name="T35" fmla="*/ 46 h 58"/>
                <a:gd name="T36" fmla="*/ 4 w 94"/>
                <a:gd name="T37" fmla="*/ 42 h 58"/>
                <a:gd name="T38" fmla="*/ 2 w 94"/>
                <a:gd name="T39" fmla="*/ 38 h 58"/>
                <a:gd name="T40" fmla="*/ 0 w 94"/>
                <a:gd name="T41" fmla="*/ 32 h 58"/>
                <a:gd name="T42" fmla="*/ 2 w 94"/>
                <a:gd name="T43" fmla="*/ 28 h 58"/>
                <a:gd name="T44" fmla="*/ 4 w 94"/>
                <a:gd name="T45" fmla="*/ 22 h 58"/>
                <a:gd name="T46" fmla="*/ 8 w 94"/>
                <a:gd name="T47" fmla="*/ 16 h 58"/>
                <a:gd name="T48" fmla="*/ 14 w 94"/>
                <a:gd name="T49" fmla="*/ 12 h 58"/>
                <a:gd name="T50" fmla="*/ 22 w 94"/>
                <a:gd name="T51" fmla="*/ 8 h 58"/>
                <a:gd name="T52" fmla="*/ 30 w 94"/>
                <a:gd name="T53" fmla="*/ 4 h 58"/>
                <a:gd name="T54" fmla="*/ 38 w 94"/>
                <a:gd name="T55" fmla="*/ 2 h 58"/>
                <a:gd name="T56" fmla="*/ 48 w 94"/>
                <a:gd name="T57" fmla="*/ 0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4"/>
                <a:gd name="T88" fmla="*/ 0 h 58"/>
                <a:gd name="T89" fmla="*/ 94 w 94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4" h="58">
                  <a:moveTo>
                    <a:pt x="48" y="0"/>
                  </a:moveTo>
                  <a:lnTo>
                    <a:pt x="58" y="2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2"/>
                  </a:lnTo>
                  <a:lnTo>
                    <a:pt x="86" y="16"/>
                  </a:lnTo>
                  <a:lnTo>
                    <a:pt x="92" y="22"/>
                  </a:lnTo>
                  <a:lnTo>
                    <a:pt x="94" y="28"/>
                  </a:lnTo>
                  <a:lnTo>
                    <a:pt x="94" y="32"/>
                  </a:lnTo>
                  <a:lnTo>
                    <a:pt x="94" y="38"/>
                  </a:lnTo>
                  <a:lnTo>
                    <a:pt x="92" y="42"/>
                  </a:lnTo>
                  <a:lnTo>
                    <a:pt x="86" y="46"/>
                  </a:lnTo>
                  <a:lnTo>
                    <a:pt x="82" y="50"/>
                  </a:lnTo>
                  <a:lnTo>
                    <a:pt x="66" y="56"/>
                  </a:lnTo>
                  <a:lnTo>
                    <a:pt x="48" y="58"/>
                  </a:lnTo>
                  <a:lnTo>
                    <a:pt x="30" y="56"/>
                  </a:lnTo>
                  <a:lnTo>
                    <a:pt x="14" y="50"/>
                  </a:lnTo>
                  <a:lnTo>
                    <a:pt x="8" y="46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96" name="Freeform 171"/>
            <p:cNvSpPr>
              <a:spLocks/>
            </p:cNvSpPr>
            <p:nvPr/>
          </p:nvSpPr>
          <p:spPr bwMode="auto">
            <a:xfrm>
              <a:off x="4746625" y="3657600"/>
              <a:ext cx="127000" cy="76200"/>
            </a:xfrm>
            <a:custGeom>
              <a:avLst/>
              <a:gdLst>
                <a:gd name="T0" fmla="*/ 40 w 80"/>
                <a:gd name="T1" fmla="*/ 0 h 48"/>
                <a:gd name="T2" fmla="*/ 48 w 80"/>
                <a:gd name="T3" fmla="*/ 0 h 48"/>
                <a:gd name="T4" fmla="*/ 56 w 80"/>
                <a:gd name="T5" fmla="*/ 2 h 48"/>
                <a:gd name="T6" fmla="*/ 68 w 80"/>
                <a:gd name="T7" fmla="*/ 8 h 48"/>
                <a:gd name="T8" fmla="*/ 76 w 80"/>
                <a:gd name="T9" fmla="*/ 18 h 48"/>
                <a:gd name="T10" fmla="*/ 78 w 80"/>
                <a:gd name="T11" fmla="*/ 22 h 48"/>
                <a:gd name="T12" fmla="*/ 80 w 80"/>
                <a:gd name="T13" fmla="*/ 26 h 48"/>
                <a:gd name="T14" fmla="*/ 78 w 80"/>
                <a:gd name="T15" fmla="*/ 30 h 48"/>
                <a:gd name="T16" fmla="*/ 76 w 80"/>
                <a:gd name="T17" fmla="*/ 34 h 48"/>
                <a:gd name="T18" fmla="*/ 68 w 80"/>
                <a:gd name="T19" fmla="*/ 42 h 48"/>
                <a:gd name="T20" fmla="*/ 56 w 80"/>
                <a:gd name="T21" fmla="*/ 46 h 48"/>
                <a:gd name="T22" fmla="*/ 40 w 80"/>
                <a:gd name="T23" fmla="*/ 48 h 48"/>
                <a:gd name="T24" fmla="*/ 24 w 80"/>
                <a:gd name="T25" fmla="*/ 46 h 48"/>
                <a:gd name="T26" fmla="*/ 12 w 80"/>
                <a:gd name="T27" fmla="*/ 42 h 48"/>
                <a:gd name="T28" fmla="*/ 2 w 80"/>
                <a:gd name="T29" fmla="*/ 34 h 48"/>
                <a:gd name="T30" fmla="*/ 0 w 80"/>
                <a:gd name="T31" fmla="*/ 30 h 48"/>
                <a:gd name="T32" fmla="*/ 0 w 80"/>
                <a:gd name="T33" fmla="*/ 26 h 48"/>
                <a:gd name="T34" fmla="*/ 0 w 80"/>
                <a:gd name="T35" fmla="*/ 22 h 48"/>
                <a:gd name="T36" fmla="*/ 2 w 80"/>
                <a:gd name="T37" fmla="*/ 18 h 48"/>
                <a:gd name="T38" fmla="*/ 12 w 80"/>
                <a:gd name="T39" fmla="*/ 8 h 48"/>
                <a:gd name="T40" fmla="*/ 24 w 80"/>
                <a:gd name="T41" fmla="*/ 2 h 48"/>
                <a:gd name="T42" fmla="*/ 32 w 80"/>
                <a:gd name="T43" fmla="*/ 0 h 48"/>
                <a:gd name="T44" fmla="*/ 40 w 80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48"/>
                <a:gd name="T71" fmla="*/ 80 w 8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8"/>
                  </a:lnTo>
                  <a:lnTo>
                    <a:pt x="76" y="18"/>
                  </a:lnTo>
                  <a:lnTo>
                    <a:pt x="78" y="22"/>
                  </a:lnTo>
                  <a:lnTo>
                    <a:pt x="80" y="26"/>
                  </a:lnTo>
                  <a:lnTo>
                    <a:pt x="78" y="30"/>
                  </a:lnTo>
                  <a:lnTo>
                    <a:pt x="76" y="34"/>
                  </a:lnTo>
                  <a:lnTo>
                    <a:pt x="68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97" name="Freeform 172"/>
            <p:cNvSpPr>
              <a:spLocks/>
            </p:cNvSpPr>
            <p:nvPr/>
          </p:nvSpPr>
          <p:spPr bwMode="auto">
            <a:xfrm>
              <a:off x="4756150" y="3657600"/>
              <a:ext cx="104775" cy="63500"/>
            </a:xfrm>
            <a:custGeom>
              <a:avLst/>
              <a:gdLst>
                <a:gd name="T0" fmla="*/ 34 w 66"/>
                <a:gd name="T1" fmla="*/ 0 h 40"/>
                <a:gd name="T2" fmla="*/ 46 w 66"/>
                <a:gd name="T3" fmla="*/ 2 h 40"/>
                <a:gd name="T4" fmla="*/ 58 w 66"/>
                <a:gd name="T5" fmla="*/ 8 h 40"/>
                <a:gd name="T6" fmla="*/ 64 w 66"/>
                <a:gd name="T7" fmla="*/ 14 h 40"/>
                <a:gd name="T8" fmla="*/ 66 w 66"/>
                <a:gd name="T9" fmla="*/ 22 h 40"/>
                <a:gd name="T10" fmla="*/ 66 w 66"/>
                <a:gd name="T11" fmla="*/ 26 h 40"/>
                <a:gd name="T12" fmla="*/ 64 w 66"/>
                <a:gd name="T13" fmla="*/ 30 h 40"/>
                <a:gd name="T14" fmla="*/ 58 w 66"/>
                <a:gd name="T15" fmla="*/ 34 h 40"/>
                <a:gd name="T16" fmla="*/ 46 w 66"/>
                <a:gd name="T17" fmla="*/ 38 h 40"/>
                <a:gd name="T18" fmla="*/ 34 w 66"/>
                <a:gd name="T19" fmla="*/ 40 h 40"/>
                <a:gd name="T20" fmla="*/ 20 w 66"/>
                <a:gd name="T21" fmla="*/ 38 h 40"/>
                <a:gd name="T22" fmla="*/ 10 w 66"/>
                <a:gd name="T23" fmla="*/ 34 h 40"/>
                <a:gd name="T24" fmla="*/ 4 w 66"/>
                <a:gd name="T25" fmla="*/ 30 h 40"/>
                <a:gd name="T26" fmla="*/ 2 w 66"/>
                <a:gd name="T27" fmla="*/ 26 h 40"/>
                <a:gd name="T28" fmla="*/ 0 w 66"/>
                <a:gd name="T29" fmla="*/ 22 h 40"/>
                <a:gd name="T30" fmla="*/ 4 w 66"/>
                <a:gd name="T31" fmla="*/ 14 h 40"/>
                <a:gd name="T32" fmla="*/ 10 w 66"/>
                <a:gd name="T33" fmla="*/ 8 h 40"/>
                <a:gd name="T34" fmla="*/ 20 w 66"/>
                <a:gd name="T35" fmla="*/ 2 h 40"/>
                <a:gd name="T36" fmla="*/ 34 w 66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40"/>
                <a:gd name="T59" fmla="*/ 66 w 6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40">
                  <a:moveTo>
                    <a:pt x="34" y="0"/>
                  </a:moveTo>
                  <a:lnTo>
                    <a:pt x="46" y="2"/>
                  </a:lnTo>
                  <a:lnTo>
                    <a:pt x="58" y="8"/>
                  </a:lnTo>
                  <a:lnTo>
                    <a:pt x="64" y="14"/>
                  </a:lnTo>
                  <a:lnTo>
                    <a:pt x="66" y="22"/>
                  </a:lnTo>
                  <a:lnTo>
                    <a:pt x="66" y="26"/>
                  </a:lnTo>
                  <a:lnTo>
                    <a:pt x="64" y="30"/>
                  </a:lnTo>
                  <a:lnTo>
                    <a:pt x="58" y="34"/>
                  </a:lnTo>
                  <a:lnTo>
                    <a:pt x="46" y="38"/>
                  </a:lnTo>
                  <a:lnTo>
                    <a:pt x="34" y="40"/>
                  </a:lnTo>
                  <a:lnTo>
                    <a:pt x="20" y="38"/>
                  </a:lnTo>
                  <a:lnTo>
                    <a:pt x="10" y="34"/>
                  </a:lnTo>
                  <a:lnTo>
                    <a:pt x="4" y="30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4" y="14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98" name="Freeform 173"/>
            <p:cNvSpPr>
              <a:spLocks/>
            </p:cNvSpPr>
            <p:nvPr/>
          </p:nvSpPr>
          <p:spPr bwMode="auto">
            <a:xfrm>
              <a:off x="4768850" y="3657600"/>
              <a:ext cx="82550" cy="50800"/>
            </a:xfrm>
            <a:custGeom>
              <a:avLst/>
              <a:gdLst>
                <a:gd name="T0" fmla="*/ 26 w 52"/>
                <a:gd name="T1" fmla="*/ 0 h 32"/>
                <a:gd name="T2" fmla="*/ 36 w 52"/>
                <a:gd name="T3" fmla="*/ 2 h 32"/>
                <a:gd name="T4" fmla="*/ 44 w 52"/>
                <a:gd name="T5" fmla="*/ 6 h 32"/>
                <a:gd name="T6" fmla="*/ 50 w 52"/>
                <a:gd name="T7" fmla="*/ 12 h 32"/>
                <a:gd name="T8" fmla="*/ 52 w 52"/>
                <a:gd name="T9" fmla="*/ 18 h 32"/>
                <a:gd name="T10" fmla="*/ 50 w 52"/>
                <a:gd name="T11" fmla="*/ 24 h 32"/>
                <a:gd name="T12" fmla="*/ 44 w 52"/>
                <a:gd name="T13" fmla="*/ 28 h 32"/>
                <a:gd name="T14" fmla="*/ 36 w 52"/>
                <a:gd name="T15" fmla="*/ 30 h 32"/>
                <a:gd name="T16" fmla="*/ 26 w 52"/>
                <a:gd name="T17" fmla="*/ 32 h 32"/>
                <a:gd name="T18" fmla="*/ 16 w 52"/>
                <a:gd name="T19" fmla="*/ 30 h 32"/>
                <a:gd name="T20" fmla="*/ 8 w 52"/>
                <a:gd name="T21" fmla="*/ 28 h 32"/>
                <a:gd name="T22" fmla="*/ 2 w 52"/>
                <a:gd name="T23" fmla="*/ 24 h 32"/>
                <a:gd name="T24" fmla="*/ 0 w 52"/>
                <a:gd name="T25" fmla="*/ 18 h 32"/>
                <a:gd name="T26" fmla="*/ 2 w 52"/>
                <a:gd name="T27" fmla="*/ 12 h 32"/>
                <a:gd name="T28" fmla="*/ 8 w 52"/>
                <a:gd name="T29" fmla="*/ 6 h 32"/>
                <a:gd name="T30" fmla="*/ 16 w 52"/>
                <a:gd name="T31" fmla="*/ 2 h 32"/>
                <a:gd name="T32" fmla="*/ 26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2"/>
                <a:gd name="T53" fmla="*/ 52 w 5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2">
                  <a:moveTo>
                    <a:pt x="26" y="0"/>
                  </a:moveTo>
                  <a:lnTo>
                    <a:pt x="36" y="2"/>
                  </a:lnTo>
                  <a:lnTo>
                    <a:pt x="44" y="6"/>
                  </a:lnTo>
                  <a:lnTo>
                    <a:pt x="50" y="12"/>
                  </a:lnTo>
                  <a:lnTo>
                    <a:pt x="52" y="18"/>
                  </a:lnTo>
                  <a:lnTo>
                    <a:pt x="50" y="24"/>
                  </a:lnTo>
                  <a:lnTo>
                    <a:pt x="44" y="28"/>
                  </a:lnTo>
                  <a:lnTo>
                    <a:pt x="36" y="30"/>
                  </a:lnTo>
                  <a:lnTo>
                    <a:pt x="26" y="32"/>
                  </a:lnTo>
                  <a:lnTo>
                    <a:pt x="16" y="30"/>
                  </a:lnTo>
                  <a:lnTo>
                    <a:pt x="8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99" name="Freeform 174"/>
            <p:cNvSpPr>
              <a:spLocks/>
            </p:cNvSpPr>
            <p:nvPr/>
          </p:nvSpPr>
          <p:spPr bwMode="auto">
            <a:xfrm>
              <a:off x="4781550" y="3657600"/>
              <a:ext cx="57150" cy="38100"/>
            </a:xfrm>
            <a:custGeom>
              <a:avLst/>
              <a:gdLst>
                <a:gd name="T0" fmla="*/ 18 w 36"/>
                <a:gd name="T1" fmla="*/ 24 h 24"/>
                <a:gd name="T2" fmla="*/ 26 w 36"/>
                <a:gd name="T3" fmla="*/ 22 h 24"/>
                <a:gd name="T4" fmla="*/ 32 w 36"/>
                <a:gd name="T5" fmla="*/ 20 h 24"/>
                <a:gd name="T6" fmla="*/ 36 w 36"/>
                <a:gd name="T7" fmla="*/ 18 h 24"/>
                <a:gd name="T8" fmla="*/ 36 w 36"/>
                <a:gd name="T9" fmla="*/ 14 h 24"/>
                <a:gd name="T10" fmla="*/ 36 w 36"/>
                <a:gd name="T11" fmla="*/ 10 h 24"/>
                <a:gd name="T12" fmla="*/ 32 w 36"/>
                <a:gd name="T13" fmla="*/ 6 h 24"/>
                <a:gd name="T14" fmla="*/ 26 w 36"/>
                <a:gd name="T15" fmla="*/ 2 h 24"/>
                <a:gd name="T16" fmla="*/ 18 w 36"/>
                <a:gd name="T17" fmla="*/ 0 h 24"/>
                <a:gd name="T18" fmla="*/ 10 w 36"/>
                <a:gd name="T19" fmla="*/ 2 h 24"/>
                <a:gd name="T20" fmla="*/ 4 w 36"/>
                <a:gd name="T21" fmla="*/ 6 h 24"/>
                <a:gd name="T22" fmla="*/ 0 w 36"/>
                <a:gd name="T23" fmla="*/ 10 h 24"/>
                <a:gd name="T24" fmla="*/ 0 w 36"/>
                <a:gd name="T25" fmla="*/ 14 h 24"/>
                <a:gd name="T26" fmla="*/ 0 w 36"/>
                <a:gd name="T27" fmla="*/ 18 h 24"/>
                <a:gd name="T28" fmla="*/ 4 w 36"/>
                <a:gd name="T29" fmla="*/ 20 h 24"/>
                <a:gd name="T30" fmla="*/ 10 w 36"/>
                <a:gd name="T31" fmla="*/ 22 h 24"/>
                <a:gd name="T32" fmla="*/ 18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18" y="24"/>
                  </a:moveTo>
                  <a:lnTo>
                    <a:pt x="26" y="22"/>
                  </a:lnTo>
                  <a:lnTo>
                    <a:pt x="32" y="20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00" name="Freeform 175"/>
            <p:cNvSpPr>
              <a:spLocks/>
            </p:cNvSpPr>
            <p:nvPr/>
          </p:nvSpPr>
          <p:spPr bwMode="auto">
            <a:xfrm>
              <a:off x="2832100" y="3495675"/>
              <a:ext cx="628650" cy="666750"/>
            </a:xfrm>
            <a:custGeom>
              <a:avLst/>
              <a:gdLst>
                <a:gd name="T0" fmla="*/ 304 w 396"/>
                <a:gd name="T1" fmla="*/ 394 h 420"/>
                <a:gd name="T2" fmla="*/ 334 w 396"/>
                <a:gd name="T3" fmla="*/ 370 h 420"/>
                <a:gd name="T4" fmla="*/ 360 w 396"/>
                <a:gd name="T5" fmla="*/ 342 h 420"/>
                <a:gd name="T6" fmla="*/ 378 w 396"/>
                <a:gd name="T7" fmla="*/ 308 h 420"/>
                <a:gd name="T8" fmla="*/ 390 w 396"/>
                <a:gd name="T9" fmla="*/ 270 h 420"/>
                <a:gd name="T10" fmla="*/ 396 w 396"/>
                <a:gd name="T11" fmla="*/ 232 h 420"/>
                <a:gd name="T12" fmla="*/ 394 w 396"/>
                <a:gd name="T13" fmla="*/ 190 h 420"/>
                <a:gd name="T14" fmla="*/ 384 w 396"/>
                <a:gd name="T15" fmla="*/ 150 h 420"/>
                <a:gd name="T16" fmla="*/ 366 w 396"/>
                <a:gd name="T17" fmla="*/ 110 h 420"/>
                <a:gd name="T18" fmla="*/ 342 w 396"/>
                <a:gd name="T19" fmla="*/ 76 h 420"/>
                <a:gd name="T20" fmla="*/ 312 w 396"/>
                <a:gd name="T21" fmla="*/ 48 h 420"/>
                <a:gd name="T22" fmla="*/ 278 w 396"/>
                <a:gd name="T23" fmla="*/ 24 h 420"/>
                <a:gd name="T24" fmla="*/ 242 w 396"/>
                <a:gd name="T25" fmla="*/ 10 h 420"/>
                <a:gd name="T26" fmla="*/ 206 w 396"/>
                <a:gd name="T27" fmla="*/ 2 h 420"/>
                <a:gd name="T28" fmla="*/ 166 w 396"/>
                <a:gd name="T29" fmla="*/ 2 h 420"/>
                <a:gd name="T30" fmla="*/ 128 w 396"/>
                <a:gd name="T31" fmla="*/ 10 h 420"/>
                <a:gd name="T32" fmla="*/ 92 w 396"/>
                <a:gd name="T33" fmla="*/ 26 h 420"/>
                <a:gd name="T34" fmla="*/ 62 w 396"/>
                <a:gd name="T35" fmla="*/ 50 h 420"/>
                <a:gd name="T36" fmla="*/ 36 w 396"/>
                <a:gd name="T37" fmla="*/ 78 h 420"/>
                <a:gd name="T38" fmla="*/ 18 w 396"/>
                <a:gd name="T39" fmla="*/ 112 h 420"/>
                <a:gd name="T40" fmla="*/ 6 w 396"/>
                <a:gd name="T41" fmla="*/ 150 h 420"/>
                <a:gd name="T42" fmla="*/ 0 w 396"/>
                <a:gd name="T43" fmla="*/ 188 h 420"/>
                <a:gd name="T44" fmla="*/ 2 w 396"/>
                <a:gd name="T45" fmla="*/ 230 h 420"/>
                <a:gd name="T46" fmla="*/ 12 w 396"/>
                <a:gd name="T47" fmla="*/ 270 h 420"/>
                <a:gd name="T48" fmla="*/ 30 w 396"/>
                <a:gd name="T49" fmla="*/ 310 h 420"/>
                <a:gd name="T50" fmla="*/ 54 w 396"/>
                <a:gd name="T51" fmla="*/ 344 h 420"/>
                <a:gd name="T52" fmla="*/ 84 w 396"/>
                <a:gd name="T53" fmla="*/ 372 h 420"/>
                <a:gd name="T54" fmla="*/ 118 w 396"/>
                <a:gd name="T55" fmla="*/ 396 h 420"/>
                <a:gd name="T56" fmla="*/ 154 w 396"/>
                <a:gd name="T57" fmla="*/ 410 h 420"/>
                <a:gd name="T58" fmla="*/ 190 w 396"/>
                <a:gd name="T59" fmla="*/ 418 h 420"/>
                <a:gd name="T60" fmla="*/ 230 w 396"/>
                <a:gd name="T61" fmla="*/ 418 h 420"/>
                <a:gd name="T62" fmla="*/ 268 w 396"/>
                <a:gd name="T63" fmla="*/ 410 h 4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6"/>
                <a:gd name="T97" fmla="*/ 0 h 420"/>
                <a:gd name="T98" fmla="*/ 396 w 396"/>
                <a:gd name="T99" fmla="*/ 420 h 4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6" h="420">
                  <a:moveTo>
                    <a:pt x="286" y="404"/>
                  </a:moveTo>
                  <a:lnTo>
                    <a:pt x="304" y="394"/>
                  </a:lnTo>
                  <a:lnTo>
                    <a:pt x="320" y="384"/>
                  </a:lnTo>
                  <a:lnTo>
                    <a:pt x="334" y="370"/>
                  </a:lnTo>
                  <a:lnTo>
                    <a:pt x="348" y="356"/>
                  </a:lnTo>
                  <a:lnTo>
                    <a:pt x="360" y="342"/>
                  </a:lnTo>
                  <a:lnTo>
                    <a:pt x="370" y="326"/>
                  </a:lnTo>
                  <a:lnTo>
                    <a:pt x="378" y="308"/>
                  </a:lnTo>
                  <a:lnTo>
                    <a:pt x="386" y="290"/>
                  </a:lnTo>
                  <a:lnTo>
                    <a:pt x="390" y="270"/>
                  </a:lnTo>
                  <a:lnTo>
                    <a:pt x="394" y="252"/>
                  </a:lnTo>
                  <a:lnTo>
                    <a:pt x="396" y="232"/>
                  </a:lnTo>
                  <a:lnTo>
                    <a:pt x="396" y="210"/>
                  </a:lnTo>
                  <a:lnTo>
                    <a:pt x="394" y="190"/>
                  </a:lnTo>
                  <a:lnTo>
                    <a:pt x="390" y="170"/>
                  </a:lnTo>
                  <a:lnTo>
                    <a:pt x="384" y="150"/>
                  </a:lnTo>
                  <a:lnTo>
                    <a:pt x="376" y="130"/>
                  </a:lnTo>
                  <a:lnTo>
                    <a:pt x="366" y="110"/>
                  </a:lnTo>
                  <a:lnTo>
                    <a:pt x="354" y="92"/>
                  </a:lnTo>
                  <a:lnTo>
                    <a:pt x="342" y="76"/>
                  </a:lnTo>
                  <a:lnTo>
                    <a:pt x="328" y="60"/>
                  </a:lnTo>
                  <a:lnTo>
                    <a:pt x="312" y="48"/>
                  </a:lnTo>
                  <a:lnTo>
                    <a:pt x="296" y="36"/>
                  </a:lnTo>
                  <a:lnTo>
                    <a:pt x="278" y="24"/>
                  </a:lnTo>
                  <a:lnTo>
                    <a:pt x="262" y="16"/>
                  </a:lnTo>
                  <a:lnTo>
                    <a:pt x="242" y="10"/>
                  </a:lnTo>
                  <a:lnTo>
                    <a:pt x="224" y="4"/>
                  </a:lnTo>
                  <a:lnTo>
                    <a:pt x="206" y="2"/>
                  </a:lnTo>
                  <a:lnTo>
                    <a:pt x="186" y="0"/>
                  </a:lnTo>
                  <a:lnTo>
                    <a:pt x="166" y="2"/>
                  </a:lnTo>
                  <a:lnTo>
                    <a:pt x="148" y="4"/>
                  </a:lnTo>
                  <a:lnTo>
                    <a:pt x="128" y="10"/>
                  </a:lnTo>
                  <a:lnTo>
                    <a:pt x="110" y="16"/>
                  </a:lnTo>
                  <a:lnTo>
                    <a:pt x="92" y="26"/>
                  </a:lnTo>
                  <a:lnTo>
                    <a:pt x="76" y="36"/>
                  </a:lnTo>
                  <a:lnTo>
                    <a:pt x="62" y="50"/>
                  </a:lnTo>
                  <a:lnTo>
                    <a:pt x="48" y="64"/>
                  </a:lnTo>
                  <a:lnTo>
                    <a:pt x="36" y="78"/>
                  </a:lnTo>
                  <a:lnTo>
                    <a:pt x="26" y="94"/>
                  </a:lnTo>
                  <a:lnTo>
                    <a:pt x="18" y="112"/>
                  </a:lnTo>
                  <a:lnTo>
                    <a:pt x="10" y="130"/>
                  </a:lnTo>
                  <a:lnTo>
                    <a:pt x="6" y="150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6" y="250"/>
                  </a:lnTo>
                  <a:lnTo>
                    <a:pt x="12" y="270"/>
                  </a:lnTo>
                  <a:lnTo>
                    <a:pt x="20" y="290"/>
                  </a:lnTo>
                  <a:lnTo>
                    <a:pt x="30" y="310"/>
                  </a:lnTo>
                  <a:lnTo>
                    <a:pt x="42" y="328"/>
                  </a:lnTo>
                  <a:lnTo>
                    <a:pt x="54" y="344"/>
                  </a:lnTo>
                  <a:lnTo>
                    <a:pt x="70" y="360"/>
                  </a:lnTo>
                  <a:lnTo>
                    <a:pt x="84" y="372"/>
                  </a:lnTo>
                  <a:lnTo>
                    <a:pt x="100" y="384"/>
                  </a:lnTo>
                  <a:lnTo>
                    <a:pt x="118" y="396"/>
                  </a:lnTo>
                  <a:lnTo>
                    <a:pt x="134" y="404"/>
                  </a:lnTo>
                  <a:lnTo>
                    <a:pt x="154" y="410"/>
                  </a:lnTo>
                  <a:lnTo>
                    <a:pt x="172" y="416"/>
                  </a:lnTo>
                  <a:lnTo>
                    <a:pt x="190" y="418"/>
                  </a:lnTo>
                  <a:lnTo>
                    <a:pt x="210" y="420"/>
                  </a:lnTo>
                  <a:lnTo>
                    <a:pt x="230" y="418"/>
                  </a:lnTo>
                  <a:lnTo>
                    <a:pt x="248" y="416"/>
                  </a:lnTo>
                  <a:lnTo>
                    <a:pt x="268" y="410"/>
                  </a:lnTo>
                  <a:lnTo>
                    <a:pt x="286" y="404"/>
                  </a:lnTo>
                  <a:close/>
                </a:path>
              </a:pathLst>
            </a:custGeom>
            <a:solidFill>
              <a:srgbClr val="878787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01" name="Freeform 176"/>
            <p:cNvSpPr>
              <a:spLocks/>
            </p:cNvSpPr>
            <p:nvPr/>
          </p:nvSpPr>
          <p:spPr bwMode="auto">
            <a:xfrm>
              <a:off x="2867025" y="3536950"/>
              <a:ext cx="523875" cy="552450"/>
            </a:xfrm>
            <a:custGeom>
              <a:avLst/>
              <a:gdLst>
                <a:gd name="T0" fmla="*/ 252 w 330"/>
                <a:gd name="T1" fmla="*/ 328 h 348"/>
                <a:gd name="T2" fmla="*/ 278 w 330"/>
                <a:gd name="T3" fmla="*/ 308 h 348"/>
                <a:gd name="T4" fmla="*/ 300 w 330"/>
                <a:gd name="T5" fmla="*/ 284 h 348"/>
                <a:gd name="T6" fmla="*/ 316 w 330"/>
                <a:gd name="T7" fmla="*/ 256 h 348"/>
                <a:gd name="T8" fmla="*/ 326 w 330"/>
                <a:gd name="T9" fmla="*/ 224 h 348"/>
                <a:gd name="T10" fmla="*/ 330 w 330"/>
                <a:gd name="T11" fmla="*/ 192 h 348"/>
                <a:gd name="T12" fmla="*/ 328 w 330"/>
                <a:gd name="T13" fmla="*/ 158 h 348"/>
                <a:gd name="T14" fmla="*/ 318 w 330"/>
                <a:gd name="T15" fmla="*/ 124 h 348"/>
                <a:gd name="T16" fmla="*/ 304 w 330"/>
                <a:gd name="T17" fmla="*/ 90 h 348"/>
                <a:gd name="T18" fmla="*/ 284 w 330"/>
                <a:gd name="T19" fmla="*/ 62 h 348"/>
                <a:gd name="T20" fmla="*/ 260 w 330"/>
                <a:gd name="T21" fmla="*/ 38 h 348"/>
                <a:gd name="T22" fmla="*/ 232 w 330"/>
                <a:gd name="T23" fmla="*/ 20 h 348"/>
                <a:gd name="T24" fmla="*/ 202 w 330"/>
                <a:gd name="T25" fmla="*/ 8 h 348"/>
                <a:gd name="T26" fmla="*/ 170 w 330"/>
                <a:gd name="T27" fmla="*/ 0 h 348"/>
                <a:gd name="T28" fmla="*/ 138 w 330"/>
                <a:gd name="T29" fmla="*/ 0 h 348"/>
                <a:gd name="T30" fmla="*/ 108 w 330"/>
                <a:gd name="T31" fmla="*/ 8 h 348"/>
                <a:gd name="T32" fmla="*/ 76 w 330"/>
                <a:gd name="T33" fmla="*/ 20 h 348"/>
                <a:gd name="T34" fmla="*/ 50 w 330"/>
                <a:gd name="T35" fmla="*/ 40 h 348"/>
                <a:gd name="T36" fmla="*/ 30 w 330"/>
                <a:gd name="T37" fmla="*/ 64 h 348"/>
                <a:gd name="T38" fmla="*/ 14 w 330"/>
                <a:gd name="T39" fmla="*/ 92 h 348"/>
                <a:gd name="T40" fmla="*/ 4 w 330"/>
                <a:gd name="T41" fmla="*/ 124 h 348"/>
                <a:gd name="T42" fmla="*/ 0 w 330"/>
                <a:gd name="T43" fmla="*/ 156 h 348"/>
                <a:gd name="T44" fmla="*/ 2 w 330"/>
                <a:gd name="T45" fmla="*/ 190 h 348"/>
                <a:gd name="T46" fmla="*/ 10 w 330"/>
                <a:gd name="T47" fmla="*/ 224 h 348"/>
                <a:gd name="T48" fmla="*/ 26 w 330"/>
                <a:gd name="T49" fmla="*/ 258 h 348"/>
                <a:gd name="T50" fmla="*/ 46 w 330"/>
                <a:gd name="T51" fmla="*/ 286 h 348"/>
                <a:gd name="T52" fmla="*/ 70 w 330"/>
                <a:gd name="T53" fmla="*/ 310 h 348"/>
                <a:gd name="T54" fmla="*/ 98 w 330"/>
                <a:gd name="T55" fmla="*/ 328 h 348"/>
                <a:gd name="T56" fmla="*/ 128 w 330"/>
                <a:gd name="T57" fmla="*/ 340 h 348"/>
                <a:gd name="T58" fmla="*/ 158 w 330"/>
                <a:gd name="T59" fmla="*/ 348 h 348"/>
                <a:gd name="T60" fmla="*/ 190 w 330"/>
                <a:gd name="T61" fmla="*/ 348 h 348"/>
                <a:gd name="T62" fmla="*/ 222 w 330"/>
                <a:gd name="T63" fmla="*/ 342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0"/>
                <a:gd name="T97" fmla="*/ 0 h 348"/>
                <a:gd name="T98" fmla="*/ 330 w 330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0" h="348">
                  <a:moveTo>
                    <a:pt x="238" y="334"/>
                  </a:moveTo>
                  <a:lnTo>
                    <a:pt x="252" y="328"/>
                  </a:lnTo>
                  <a:lnTo>
                    <a:pt x="266" y="318"/>
                  </a:lnTo>
                  <a:lnTo>
                    <a:pt x="278" y="308"/>
                  </a:lnTo>
                  <a:lnTo>
                    <a:pt x="290" y="296"/>
                  </a:lnTo>
                  <a:lnTo>
                    <a:pt x="300" y="284"/>
                  </a:lnTo>
                  <a:lnTo>
                    <a:pt x="308" y="270"/>
                  </a:lnTo>
                  <a:lnTo>
                    <a:pt x="316" y="256"/>
                  </a:lnTo>
                  <a:lnTo>
                    <a:pt x="320" y="240"/>
                  </a:lnTo>
                  <a:lnTo>
                    <a:pt x="326" y="224"/>
                  </a:lnTo>
                  <a:lnTo>
                    <a:pt x="328" y="208"/>
                  </a:lnTo>
                  <a:lnTo>
                    <a:pt x="330" y="192"/>
                  </a:lnTo>
                  <a:lnTo>
                    <a:pt x="330" y="174"/>
                  </a:lnTo>
                  <a:lnTo>
                    <a:pt x="328" y="158"/>
                  </a:lnTo>
                  <a:lnTo>
                    <a:pt x="324" y="140"/>
                  </a:lnTo>
                  <a:lnTo>
                    <a:pt x="318" y="124"/>
                  </a:lnTo>
                  <a:lnTo>
                    <a:pt x="312" y="108"/>
                  </a:lnTo>
                  <a:lnTo>
                    <a:pt x="304" y="90"/>
                  </a:lnTo>
                  <a:lnTo>
                    <a:pt x="294" y="76"/>
                  </a:lnTo>
                  <a:lnTo>
                    <a:pt x="284" y="62"/>
                  </a:lnTo>
                  <a:lnTo>
                    <a:pt x="272" y="50"/>
                  </a:lnTo>
                  <a:lnTo>
                    <a:pt x="260" y="38"/>
                  </a:lnTo>
                  <a:lnTo>
                    <a:pt x="246" y="28"/>
                  </a:lnTo>
                  <a:lnTo>
                    <a:pt x="232" y="20"/>
                  </a:lnTo>
                  <a:lnTo>
                    <a:pt x="218" y="12"/>
                  </a:lnTo>
                  <a:lnTo>
                    <a:pt x="202" y="8"/>
                  </a:lnTo>
                  <a:lnTo>
                    <a:pt x="186" y="4"/>
                  </a:lnTo>
                  <a:lnTo>
                    <a:pt x="170" y="0"/>
                  </a:lnTo>
                  <a:lnTo>
                    <a:pt x="154" y="0"/>
                  </a:lnTo>
                  <a:lnTo>
                    <a:pt x="138" y="0"/>
                  </a:lnTo>
                  <a:lnTo>
                    <a:pt x="122" y="4"/>
                  </a:lnTo>
                  <a:lnTo>
                    <a:pt x="108" y="8"/>
                  </a:lnTo>
                  <a:lnTo>
                    <a:pt x="92" y="14"/>
                  </a:lnTo>
                  <a:lnTo>
                    <a:pt x="76" y="20"/>
                  </a:lnTo>
                  <a:lnTo>
                    <a:pt x="64" y="30"/>
                  </a:lnTo>
                  <a:lnTo>
                    <a:pt x="50" y="40"/>
                  </a:lnTo>
                  <a:lnTo>
                    <a:pt x="40" y="52"/>
                  </a:lnTo>
                  <a:lnTo>
                    <a:pt x="30" y="64"/>
                  </a:lnTo>
                  <a:lnTo>
                    <a:pt x="22" y="78"/>
                  </a:lnTo>
                  <a:lnTo>
                    <a:pt x="14" y="92"/>
                  </a:lnTo>
                  <a:lnTo>
                    <a:pt x="8" y="108"/>
                  </a:lnTo>
                  <a:lnTo>
                    <a:pt x="4" y="124"/>
                  </a:lnTo>
                  <a:lnTo>
                    <a:pt x="2" y="140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2" y="190"/>
                  </a:lnTo>
                  <a:lnTo>
                    <a:pt x="6" y="208"/>
                  </a:lnTo>
                  <a:lnTo>
                    <a:pt x="10" y="224"/>
                  </a:lnTo>
                  <a:lnTo>
                    <a:pt x="18" y="242"/>
                  </a:lnTo>
                  <a:lnTo>
                    <a:pt x="26" y="258"/>
                  </a:lnTo>
                  <a:lnTo>
                    <a:pt x="36" y="272"/>
                  </a:lnTo>
                  <a:lnTo>
                    <a:pt x="46" y="286"/>
                  </a:lnTo>
                  <a:lnTo>
                    <a:pt x="58" y="298"/>
                  </a:lnTo>
                  <a:lnTo>
                    <a:pt x="70" y="310"/>
                  </a:lnTo>
                  <a:lnTo>
                    <a:pt x="84" y="320"/>
                  </a:lnTo>
                  <a:lnTo>
                    <a:pt x="98" y="328"/>
                  </a:lnTo>
                  <a:lnTo>
                    <a:pt x="112" y="336"/>
                  </a:lnTo>
                  <a:lnTo>
                    <a:pt x="128" y="340"/>
                  </a:lnTo>
                  <a:lnTo>
                    <a:pt x="144" y="346"/>
                  </a:lnTo>
                  <a:lnTo>
                    <a:pt x="158" y="348"/>
                  </a:lnTo>
                  <a:lnTo>
                    <a:pt x="174" y="348"/>
                  </a:lnTo>
                  <a:lnTo>
                    <a:pt x="190" y="348"/>
                  </a:lnTo>
                  <a:lnTo>
                    <a:pt x="206" y="346"/>
                  </a:lnTo>
                  <a:lnTo>
                    <a:pt x="222" y="342"/>
                  </a:lnTo>
                  <a:lnTo>
                    <a:pt x="238" y="334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02" name="Freeform 177"/>
            <p:cNvSpPr>
              <a:spLocks/>
            </p:cNvSpPr>
            <p:nvPr/>
          </p:nvSpPr>
          <p:spPr bwMode="auto">
            <a:xfrm>
              <a:off x="3092450" y="347662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w 44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138"/>
                <a:gd name="T14" fmla="*/ 44 w 44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03" name="Freeform 178"/>
            <p:cNvSpPr>
              <a:spLocks/>
            </p:cNvSpPr>
            <p:nvPr/>
          </p:nvSpPr>
          <p:spPr bwMode="auto">
            <a:xfrm>
              <a:off x="3098800" y="348297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60000 65536"/>
                <a:gd name="T7" fmla="*/ 0 60000 65536"/>
                <a:gd name="T8" fmla="*/ 0 60000 65536"/>
                <a:gd name="T9" fmla="*/ 0 w 44"/>
                <a:gd name="T10" fmla="*/ 0 h 138"/>
                <a:gd name="T11" fmla="*/ 44 w 44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04" name="Freeform 179"/>
            <p:cNvSpPr>
              <a:spLocks/>
            </p:cNvSpPr>
            <p:nvPr/>
          </p:nvSpPr>
          <p:spPr bwMode="auto">
            <a:xfrm>
              <a:off x="3216275" y="386397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128 w 128"/>
                <a:gd name="T7" fmla="*/ 54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"/>
                <a:gd name="T13" fmla="*/ 0 h 86"/>
                <a:gd name="T14" fmla="*/ 128 w 128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  <a:lnTo>
                    <a:pt x="128" y="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05" name="Freeform 180"/>
            <p:cNvSpPr>
              <a:spLocks/>
            </p:cNvSpPr>
            <p:nvPr/>
          </p:nvSpPr>
          <p:spPr bwMode="auto">
            <a:xfrm>
              <a:off x="3222625" y="387032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0 60000 65536"/>
                <a:gd name="T7" fmla="*/ 0 60000 65536"/>
                <a:gd name="T8" fmla="*/ 0 60000 65536"/>
                <a:gd name="T9" fmla="*/ 0 w 128"/>
                <a:gd name="T10" fmla="*/ 0 h 86"/>
                <a:gd name="T11" fmla="*/ 128 w 128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06" name="Freeform 181"/>
            <p:cNvSpPr>
              <a:spLocks/>
            </p:cNvSpPr>
            <p:nvPr/>
          </p:nvSpPr>
          <p:spPr bwMode="auto">
            <a:xfrm>
              <a:off x="2838450" y="385762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24 w 124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82"/>
                <a:gd name="T14" fmla="*/ 124 w 124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07" name="Freeform 182"/>
            <p:cNvSpPr>
              <a:spLocks/>
            </p:cNvSpPr>
            <p:nvPr/>
          </p:nvSpPr>
          <p:spPr bwMode="auto">
            <a:xfrm>
              <a:off x="2844800" y="386397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0 60000 65536"/>
                <a:gd name="T7" fmla="*/ 0 60000 65536"/>
                <a:gd name="T8" fmla="*/ 0 60000 65536"/>
                <a:gd name="T9" fmla="*/ 0 w 124"/>
                <a:gd name="T10" fmla="*/ 0 h 82"/>
                <a:gd name="T11" fmla="*/ 124 w 124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08" name="Line 183"/>
            <p:cNvSpPr>
              <a:spLocks noChangeShapeType="1"/>
            </p:cNvSpPr>
            <p:nvPr/>
          </p:nvSpPr>
          <p:spPr bwMode="auto">
            <a:xfrm flipV="1">
              <a:off x="2720975" y="4092575"/>
              <a:ext cx="441325" cy="95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09" name="Line 184"/>
            <p:cNvSpPr>
              <a:spLocks noChangeShapeType="1"/>
            </p:cNvSpPr>
            <p:nvPr/>
          </p:nvSpPr>
          <p:spPr bwMode="auto">
            <a:xfrm flipH="1">
              <a:off x="2679700" y="3632200"/>
              <a:ext cx="238125" cy="3810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10" name="Line 185"/>
            <p:cNvSpPr>
              <a:spLocks noChangeShapeType="1"/>
            </p:cNvSpPr>
            <p:nvPr/>
          </p:nvSpPr>
          <p:spPr bwMode="auto">
            <a:xfrm flipH="1">
              <a:off x="3705225" y="2997200"/>
              <a:ext cx="838200" cy="4826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11" name="Freeform 186"/>
            <p:cNvSpPr>
              <a:spLocks/>
            </p:cNvSpPr>
            <p:nvPr/>
          </p:nvSpPr>
          <p:spPr bwMode="auto">
            <a:xfrm>
              <a:off x="2511425" y="4079875"/>
              <a:ext cx="104775" cy="107950"/>
            </a:xfrm>
            <a:custGeom>
              <a:avLst/>
              <a:gdLst>
                <a:gd name="T0" fmla="*/ 48 w 66"/>
                <a:gd name="T1" fmla="*/ 66 h 68"/>
                <a:gd name="T2" fmla="*/ 54 w 66"/>
                <a:gd name="T3" fmla="*/ 62 h 68"/>
                <a:gd name="T4" fmla="*/ 58 w 66"/>
                <a:gd name="T5" fmla="*/ 58 h 68"/>
                <a:gd name="T6" fmla="*/ 62 w 66"/>
                <a:gd name="T7" fmla="*/ 54 h 68"/>
                <a:gd name="T8" fmla="*/ 64 w 66"/>
                <a:gd name="T9" fmla="*/ 48 h 68"/>
                <a:gd name="T10" fmla="*/ 66 w 66"/>
                <a:gd name="T11" fmla="*/ 40 h 68"/>
                <a:gd name="T12" fmla="*/ 66 w 66"/>
                <a:gd name="T13" fmla="*/ 34 h 68"/>
                <a:gd name="T14" fmla="*/ 64 w 66"/>
                <a:gd name="T15" fmla="*/ 28 h 68"/>
                <a:gd name="T16" fmla="*/ 62 w 66"/>
                <a:gd name="T17" fmla="*/ 20 h 68"/>
                <a:gd name="T18" fmla="*/ 58 w 66"/>
                <a:gd name="T19" fmla="*/ 14 h 68"/>
                <a:gd name="T20" fmla="*/ 54 w 66"/>
                <a:gd name="T21" fmla="*/ 10 h 68"/>
                <a:gd name="T22" fmla="*/ 50 w 66"/>
                <a:gd name="T23" fmla="*/ 6 h 68"/>
                <a:gd name="T24" fmla="*/ 44 w 66"/>
                <a:gd name="T25" fmla="*/ 2 h 68"/>
                <a:gd name="T26" fmla="*/ 38 w 66"/>
                <a:gd name="T27" fmla="*/ 0 h 68"/>
                <a:gd name="T28" fmla="*/ 32 w 66"/>
                <a:gd name="T29" fmla="*/ 0 h 68"/>
                <a:gd name="T30" fmla="*/ 24 w 66"/>
                <a:gd name="T31" fmla="*/ 0 h 68"/>
                <a:gd name="T32" fmla="*/ 18 w 66"/>
                <a:gd name="T33" fmla="*/ 2 h 68"/>
                <a:gd name="T34" fmla="*/ 12 w 66"/>
                <a:gd name="T35" fmla="*/ 6 h 68"/>
                <a:gd name="T36" fmla="*/ 8 w 66"/>
                <a:gd name="T37" fmla="*/ 10 h 68"/>
                <a:gd name="T38" fmla="*/ 4 w 66"/>
                <a:gd name="T39" fmla="*/ 16 h 68"/>
                <a:gd name="T40" fmla="*/ 2 w 66"/>
                <a:gd name="T41" fmla="*/ 20 h 68"/>
                <a:gd name="T42" fmla="*/ 0 w 66"/>
                <a:gd name="T43" fmla="*/ 28 h 68"/>
                <a:gd name="T44" fmla="*/ 0 w 66"/>
                <a:gd name="T45" fmla="*/ 34 h 68"/>
                <a:gd name="T46" fmla="*/ 2 w 66"/>
                <a:gd name="T47" fmla="*/ 40 h 68"/>
                <a:gd name="T48" fmla="*/ 4 w 66"/>
                <a:gd name="T49" fmla="*/ 48 h 68"/>
                <a:gd name="T50" fmla="*/ 8 w 66"/>
                <a:gd name="T51" fmla="*/ 54 h 68"/>
                <a:gd name="T52" fmla="*/ 12 w 66"/>
                <a:gd name="T53" fmla="*/ 58 h 68"/>
                <a:gd name="T54" fmla="*/ 16 w 66"/>
                <a:gd name="T55" fmla="*/ 64 h 68"/>
                <a:gd name="T56" fmla="*/ 22 w 66"/>
                <a:gd name="T57" fmla="*/ 66 h 68"/>
                <a:gd name="T58" fmla="*/ 28 w 66"/>
                <a:gd name="T59" fmla="*/ 68 h 68"/>
                <a:gd name="T60" fmla="*/ 36 w 66"/>
                <a:gd name="T61" fmla="*/ 68 h 68"/>
                <a:gd name="T62" fmla="*/ 42 w 66"/>
                <a:gd name="T63" fmla="*/ 68 h 68"/>
                <a:gd name="T64" fmla="*/ 48 w 66"/>
                <a:gd name="T65" fmla="*/ 66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68"/>
                <a:gd name="T101" fmla="*/ 66 w 66"/>
                <a:gd name="T102" fmla="*/ 68 h 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68">
                  <a:moveTo>
                    <a:pt x="48" y="66"/>
                  </a:moveTo>
                  <a:lnTo>
                    <a:pt x="54" y="62"/>
                  </a:lnTo>
                  <a:lnTo>
                    <a:pt x="58" y="58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4" y="28"/>
                  </a:lnTo>
                  <a:lnTo>
                    <a:pt x="62" y="20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8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68"/>
                  </a:lnTo>
                  <a:lnTo>
                    <a:pt x="42" y="68"/>
                  </a:lnTo>
                  <a:lnTo>
                    <a:pt x="48" y="6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12" name="Line 187"/>
            <p:cNvSpPr>
              <a:spLocks noChangeShapeType="1"/>
            </p:cNvSpPr>
            <p:nvPr/>
          </p:nvSpPr>
          <p:spPr bwMode="auto">
            <a:xfrm flipH="1">
              <a:off x="2533650" y="4016375"/>
              <a:ext cx="120650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13" name="Line 188"/>
            <p:cNvSpPr>
              <a:spLocks noChangeShapeType="1"/>
            </p:cNvSpPr>
            <p:nvPr/>
          </p:nvSpPr>
          <p:spPr bwMode="auto">
            <a:xfrm flipH="1">
              <a:off x="2593975" y="4111625"/>
              <a:ext cx="120650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14" name="Freeform 189"/>
            <p:cNvSpPr>
              <a:spLocks/>
            </p:cNvSpPr>
            <p:nvPr/>
          </p:nvSpPr>
          <p:spPr bwMode="auto">
            <a:xfrm>
              <a:off x="2654300" y="4013200"/>
              <a:ext cx="79375" cy="101600"/>
            </a:xfrm>
            <a:custGeom>
              <a:avLst/>
              <a:gdLst>
                <a:gd name="T0" fmla="*/ 36 w 50"/>
                <a:gd name="T1" fmla="*/ 64 h 64"/>
                <a:gd name="T2" fmla="*/ 44 w 50"/>
                <a:gd name="T3" fmla="*/ 56 h 64"/>
                <a:gd name="T4" fmla="*/ 48 w 50"/>
                <a:gd name="T5" fmla="*/ 44 h 64"/>
                <a:gd name="T6" fmla="*/ 50 w 50"/>
                <a:gd name="T7" fmla="*/ 34 h 64"/>
                <a:gd name="T8" fmla="*/ 46 w 50"/>
                <a:gd name="T9" fmla="*/ 22 h 64"/>
                <a:gd name="T10" fmla="*/ 42 w 50"/>
                <a:gd name="T11" fmla="*/ 16 h 64"/>
                <a:gd name="T12" fmla="*/ 38 w 50"/>
                <a:gd name="T13" fmla="*/ 10 h 64"/>
                <a:gd name="T14" fmla="*/ 32 w 50"/>
                <a:gd name="T15" fmla="*/ 6 h 64"/>
                <a:gd name="T16" fmla="*/ 26 w 50"/>
                <a:gd name="T17" fmla="*/ 2 h 64"/>
                <a:gd name="T18" fmla="*/ 20 w 50"/>
                <a:gd name="T19" fmla="*/ 0 h 64"/>
                <a:gd name="T20" fmla="*/ 14 w 50"/>
                <a:gd name="T21" fmla="*/ 0 h 64"/>
                <a:gd name="T22" fmla="*/ 8 w 50"/>
                <a:gd name="T23" fmla="*/ 0 h 64"/>
                <a:gd name="T24" fmla="*/ 2 w 50"/>
                <a:gd name="T25" fmla="*/ 2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6" y="64"/>
                  </a:moveTo>
                  <a:lnTo>
                    <a:pt x="44" y="56"/>
                  </a:lnTo>
                  <a:lnTo>
                    <a:pt x="48" y="44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2" y="16"/>
                  </a:lnTo>
                  <a:lnTo>
                    <a:pt x="38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15" name="Freeform 190"/>
            <p:cNvSpPr>
              <a:spLocks/>
            </p:cNvSpPr>
            <p:nvPr/>
          </p:nvSpPr>
          <p:spPr bwMode="auto">
            <a:xfrm>
              <a:off x="1263650" y="3444875"/>
              <a:ext cx="1181100" cy="1165225"/>
            </a:xfrm>
            <a:custGeom>
              <a:avLst/>
              <a:gdLst>
                <a:gd name="T0" fmla="*/ 252 w 744"/>
                <a:gd name="T1" fmla="*/ 734 h 734"/>
                <a:gd name="T2" fmla="*/ 744 w 744"/>
                <a:gd name="T3" fmla="*/ 160 h 734"/>
                <a:gd name="T4" fmla="*/ 0 w 744"/>
                <a:gd name="T5" fmla="*/ 160 h 734"/>
                <a:gd name="T6" fmla="*/ 136 w 744"/>
                <a:gd name="T7" fmla="*/ 0 h 7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34"/>
                <a:gd name="T14" fmla="*/ 744 w 744"/>
                <a:gd name="T15" fmla="*/ 734 h 7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34">
                  <a:moveTo>
                    <a:pt x="252" y="734"/>
                  </a:moveTo>
                  <a:lnTo>
                    <a:pt x="744" y="160"/>
                  </a:lnTo>
                  <a:lnTo>
                    <a:pt x="0" y="160"/>
                  </a:lnTo>
                  <a:lnTo>
                    <a:pt x="136" y="0"/>
                  </a:lnTo>
                </a:path>
              </a:pathLst>
            </a:cu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16" name="Line 191"/>
            <p:cNvSpPr>
              <a:spLocks noChangeShapeType="1"/>
            </p:cNvSpPr>
            <p:nvPr/>
          </p:nvSpPr>
          <p:spPr bwMode="auto">
            <a:xfrm flipH="1">
              <a:off x="1698625" y="4140200"/>
              <a:ext cx="863600" cy="49847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17" name="Line 192"/>
            <p:cNvSpPr>
              <a:spLocks noChangeShapeType="1"/>
            </p:cNvSpPr>
            <p:nvPr/>
          </p:nvSpPr>
          <p:spPr bwMode="auto">
            <a:xfrm flipV="1">
              <a:off x="2044700" y="343852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18" name="Line 193"/>
            <p:cNvSpPr>
              <a:spLocks noChangeShapeType="1"/>
            </p:cNvSpPr>
            <p:nvPr/>
          </p:nvSpPr>
          <p:spPr bwMode="auto">
            <a:xfrm flipV="1">
              <a:off x="1676400" y="343852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19" name="Rectangle 194"/>
            <p:cNvSpPr>
              <a:spLocks noChangeArrowheads="1"/>
            </p:cNvSpPr>
            <p:nvPr/>
          </p:nvSpPr>
          <p:spPr bwMode="auto">
            <a:xfrm>
              <a:off x="1800225" y="272097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rgbClr val="FF0000"/>
                  </a:solidFill>
                </a:rPr>
                <a:t>A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1020" name="Rectangle 195"/>
            <p:cNvSpPr>
              <a:spLocks noChangeArrowheads="1"/>
            </p:cNvSpPr>
            <p:nvPr/>
          </p:nvSpPr>
          <p:spPr bwMode="auto">
            <a:xfrm>
              <a:off x="2244725" y="272097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rgbClr val="00B0F0"/>
                  </a:solidFill>
                </a:rPr>
                <a:t>B</a:t>
              </a:r>
              <a:endParaRPr lang="en-US" sz="1600" dirty="0">
                <a:solidFill>
                  <a:srgbClr val="00B0F0"/>
                </a:solidFill>
              </a:endParaRPr>
            </a:p>
          </p:txBody>
        </p:sp>
        <p:sp>
          <p:nvSpPr>
            <p:cNvPr id="31021" name="Rectangle 196"/>
            <p:cNvSpPr>
              <a:spLocks noChangeArrowheads="1"/>
            </p:cNvSpPr>
            <p:nvPr/>
          </p:nvSpPr>
          <p:spPr bwMode="auto">
            <a:xfrm>
              <a:off x="2641600" y="272097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rgbClr val="66FF33"/>
                  </a:solidFill>
                </a:rPr>
                <a:t>C</a:t>
              </a:r>
              <a:endParaRPr lang="en-US" sz="1600" dirty="0">
                <a:solidFill>
                  <a:srgbClr val="66FF33"/>
                </a:solidFill>
              </a:endParaRPr>
            </a:p>
          </p:txBody>
        </p:sp>
        <p:sp>
          <p:nvSpPr>
            <p:cNvPr id="31022" name="Freeform 197"/>
            <p:cNvSpPr>
              <a:spLocks/>
            </p:cNvSpPr>
            <p:nvPr/>
          </p:nvSpPr>
          <p:spPr bwMode="auto">
            <a:xfrm>
              <a:off x="666750" y="5413375"/>
              <a:ext cx="314325" cy="320675"/>
            </a:xfrm>
            <a:custGeom>
              <a:avLst/>
              <a:gdLst>
                <a:gd name="T0" fmla="*/ 170 w 198"/>
                <a:gd name="T1" fmla="*/ 178 h 202"/>
                <a:gd name="T2" fmla="*/ 182 w 198"/>
                <a:gd name="T3" fmla="*/ 164 h 202"/>
                <a:gd name="T4" fmla="*/ 190 w 198"/>
                <a:gd name="T5" fmla="*/ 146 h 202"/>
                <a:gd name="T6" fmla="*/ 196 w 198"/>
                <a:gd name="T7" fmla="*/ 128 h 202"/>
                <a:gd name="T8" fmla="*/ 198 w 198"/>
                <a:gd name="T9" fmla="*/ 110 h 202"/>
                <a:gd name="T10" fmla="*/ 196 w 198"/>
                <a:gd name="T11" fmla="*/ 90 h 202"/>
                <a:gd name="T12" fmla="*/ 190 w 198"/>
                <a:gd name="T13" fmla="*/ 70 h 202"/>
                <a:gd name="T14" fmla="*/ 180 w 198"/>
                <a:gd name="T15" fmla="*/ 52 h 202"/>
                <a:gd name="T16" fmla="*/ 168 w 198"/>
                <a:gd name="T17" fmla="*/ 36 h 202"/>
                <a:gd name="T18" fmla="*/ 152 w 198"/>
                <a:gd name="T19" fmla="*/ 22 h 202"/>
                <a:gd name="T20" fmla="*/ 134 w 198"/>
                <a:gd name="T21" fmla="*/ 10 h 202"/>
                <a:gd name="T22" fmla="*/ 114 w 198"/>
                <a:gd name="T23" fmla="*/ 4 h 202"/>
                <a:gd name="T24" fmla="*/ 100 w 198"/>
                <a:gd name="T25" fmla="*/ 0 h 202"/>
                <a:gd name="T26" fmla="*/ 80 w 198"/>
                <a:gd name="T27" fmla="*/ 0 h 202"/>
                <a:gd name="T28" fmla="*/ 62 w 198"/>
                <a:gd name="T29" fmla="*/ 4 h 202"/>
                <a:gd name="T30" fmla="*/ 44 w 198"/>
                <a:gd name="T31" fmla="*/ 12 h 202"/>
                <a:gd name="T32" fmla="*/ 28 w 198"/>
                <a:gd name="T33" fmla="*/ 24 h 202"/>
                <a:gd name="T34" fmla="*/ 16 w 198"/>
                <a:gd name="T35" fmla="*/ 40 h 202"/>
                <a:gd name="T36" fmla="*/ 6 w 198"/>
                <a:gd name="T37" fmla="*/ 56 h 202"/>
                <a:gd name="T38" fmla="*/ 2 w 198"/>
                <a:gd name="T39" fmla="*/ 74 h 202"/>
                <a:gd name="T40" fmla="*/ 0 w 198"/>
                <a:gd name="T41" fmla="*/ 94 h 202"/>
                <a:gd name="T42" fmla="*/ 2 w 198"/>
                <a:gd name="T43" fmla="*/ 114 h 202"/>
                <a:gd name="T44" fmla="*/ 8 w 198"/>
                <a:gd name="T45" fmla="*/ 132 h 202"/>
                <a:gd name="T46" fmla="*/ 16 w 198"/>
                <a:gd name="T47" fmla="*/ 150 h 202"/>
                <a:gd name="T48" fmla="*/ 30 w 198"/>
                <a:gd name="T49" fmla="*/ 168 h 202"/>
                <a:gd name="T50" fmla="*/ 46 w 198"/>
                <a:gd name="T51" fmla="*/ 182 h 202"/>
                <a:gd name="T52" fmla="*/ 64 w 198"/>
                <a:gd name="T53" fmla="*/ 192 h 202"/>
                <a:gd name="T54" fmla="*/ 82 w 198"/>
                <a:gd name="T55" fmla="*/ 200 h 202"/>
                <a:gd name="T56" fmla="*/ 102 w 198"/>
                <a:gd name="T57" fmla="*/ 202 h 202"/>
                <a:gd name="T58" fmla="*/ 118 w 198"/>
                <a:gd name="T59" fmla="*/ 202 h 202"/>
                <a:gd name="T60" fmla="*/ 136 w 198"/>
                <a:gd name="T61" fmla="*/ 198 h 202"/>
                <a:gd name="T62" fmla="*/ 154 w 198"/>
                <a:gd name="T63" fmla="*/ 190 h 202"/>
                <a:gd name="T64" fmla="*/ 170 w 198"/>
                <a:gd name="T65" fmla="*/ 178 h 2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8"/>
                <a:gd name="T100" fmla="*/ 0 h 202"/>
                <a:gd name="T101" fmla="*/ 198 w 198"/>
                <a:gd name="T102" fmla="*/ 202 h 2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8" h="202">
                  <a:moveTo>
                    <a:pt x="170" y="178"/>
                  </a:moveTo>
                  <a:lnTo>
                    <a:pt x="182" y="164"/>
                  </a:lnTo>
                  <a:lnTo>
                    <a:pt x="190" y="146"/>
                  </a:lnTo>
                  <a:lnTo>
                    <a:pt x="196" y="128"/>
                  </a:lnTo>
                  <a:lnTo>
                    <a:pt x="198" y="110"/>
                  </a:lnTo>
                  <a:lnTo>
                    <a:pt x="196" y="90"/>
                  </a:lnTo>
                  <a:lnTo>
                    <a:pt x="190" y="70"/>
                  </a:lnTo>
                  <a:lnTo>
                    <a:pt x="180" y="52"/>
                  </a:lnTo>
                  <a:lnTo>
                    <a:pt x="168" y="36"/>
                  </a:lnTo>
                  <a:lnTo>
                    <a:pt x="152" y="22"/>
                  </a:lnTo>
                  <a:lnTo>
                    <a:pt x="134" y="10"/>
                  </a:lnTo>
                  <a:lnTo>
                    <a:pt x="114" y="4"/>
                  </a:lnTo>
                  <a:lnTo>
                    <a:pt x="100" y="0"/>
                  </a:lnTo>
                  <a:lnTo>
                    <a:pt x="80" y="0"/>
                  </a:lnTo>
                  <a:lnTo>
                    <a:pt x="62" y="4"/>
                  </a:lnTo>
                  <a:lnTo>
                    <a:pt x="44" y="12"/>
                  </a:lnTo>
                  <a:lnTo>
                    <a:pt x="28" y="24"/>
                  </a:lnTo>
                  <a:lnTo>
                    <a:pt x="16" y="40"/>
                  </a:lnTo>
                  <a:lnTo>
                    <a:pt x="6" y="56"/>
                  </a:lnTo>
                  <a:lnTo>
                    <a:pt x="2" y="74"/>
                  </a:lnTo>
                  <a:lnTo>
                    <a:pt x="0" y="94"/>
                  </a:lnTo>
                  <a:lnTo>
                    <a:pt x="2" y="114"/>
                  </a:lnTo>
                  <a:lnTo>
                    <a:pt x="8" y="132"/>
                  </a:lnTo>
                  <a:lnTo>
                    <a:pt x="16" y="150"/>
                  </a:lnTo>
                  <a:lnTo>
                    <a:pt x="30" y="168"/>
                  </a:lnTo>
                  <a:lnTo>
                    <a:pt x="46" y="182"/>
                  </a:lnTo>
                  <a:lnTo>
                    <a:pt x="64" y="192"/>
                  </a:lnTo>
                  <a:lnTo>
                    <a:pt x="82" y="200"/>
                  </a:lnTo>
                  <a:lnTo>
                    <a:pt x="102" y="202"/>
                  </a:lnTo>
                  <a:lnTo>
                    <a:pt x="118" y="202"/>
                  </a:lnTo>
                  <a:lnTo>
                    <a:pt x="136" y="198"/>
                  </a:lnTo>
                  <a:lnTo>
                    <a:pt x="154" y="190"/>
                  </a:lnTo>
                  <a:lnTo>
                    <a:pt x="170" y="17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23" name="Line 198"/>
            <p:cNvSpPr>
              <a:spLocks noChangeShapeType="1"/>
            </p:cNvSpPr>
            <p:nvPr/>
          </p:nvSpPr>
          <p:spPr bwMode="auto">
            <a:xfrm flipH="1">
              <a:off x="692150" y="5168900"/>
              <a:ext cx="285750" cy="304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24" name="Line 199"/>
            <p:cNvSpPr>
              <a:spLocks noChangeShapeType="1"/>
            </p:cNvSpPr>
            <p:nvPr/>
          </p:nvSpPr>
          <p:spPr bwMode="auto">
            <a:xfrm flipH="1">
              <a:off x="949325" y="5359400"/>
              <a:ext cx="260350" cy="323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25" name="Freeform 200"/>
            <p:cNvSpPr>
              <a:spLocks/>
            </p:cNvSpPr>
            <p:nvPr/>
          </p:nvSpPr>
          <p:spPr bwMode="auto">
            <a:xfrm>
              <a:off x="977900" y="5127625"/>
              <a:ext cx="254000" cy="231775"/>
            </a:xfrm>
            <a:custGeom>
              <a:avLst/>
              <a:gdLst>
                <a:gd name="T0" fmla="*/ 146 w 160"/>
                <a:gd name="T1" fmla="*/ 146 h 146"/>
                <a:gd name="T2" fmla="*/ 154 w 160"/>
                <a:gd name="T3" fmla="*/ 134 h 146"/>
                <a:gd name="T4" fmla="*/ 158 w 160"/>
                <a:gd name="T5" fmla="*/ 120 h 146"/>
                <a:gd name="T6" fmla="*/ 160 w 160"/>
                <a:gd name="T7" fmla="*/ 104 h 146"/>
                <a:gd name="T8" fmla="*/ 160 w 160"/>
                <a:gd name="T9" fmla="*/ 88 h 146"/>
                <a:gd name="T10" fmla="*/ 158 w 160"/>
                <a:gd name="T11" fmla="*/ 74 h 146"/>
                <a:gd name="T12" fmla="*/ 152 w 160"/>
                <a:gd name="T13" fmla="*/ 58 h 146"/>
                <a:gd name="T14" fmla="*/ 144 w 160"/>
                <a:gd name="T15" fmla="*/ 44 h 146"/>
                <a:gd name="T16" fmla="*/ 134 w 160"/>
                <a:gd name="T17" fmla="*/ 32 h 146"/>
                <a:gd name="T18" fmla="*/ 120 w 160"/>
                <a:gd name="T19" fmla="*/ 18 h 146"/>
                <a:gd name="T20" fmla="*/ 104 w 160"/>
                <a:gd name="T21" fmla="*/ 8 h 146"/>
                <a:gd name="T22" fmla="*/ 86 w 160"/>
                <a:gd name="T23" fmla="*/ 2 h 146"/>
                <a:gd name="T24" fmla="*/ 68 w 160"/>
                <a:gd name="T25" fmla="*/ 0 h 146"/>
                <a:gd name="T26" fmla="*/ 52 w 160"/>
                <a:gd name="T27" fmla="*/ 0 h 146"/>
                <a:gd name="T28" fmla="*/ 34 w 160"/>
                <a:gd name="T29" fmla="*/ 4 h 146"/>
                <a:gd name="T30" fmla="*/ 18 w 160"/>
                <a:gd name="T31" fmla="*/ 10 h 146"/>
                <a:gd name="T32" fmla="*/ 4 w 160"/>
                <a:gd name="T33" fmla="*/ 22 h 146"/>
                <a:gd name="T34" fmla="*/ 0 w 160"/>
                <a:gd name="T35" fmla="*/ 26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146"/>
                <a:gd name="T56" fmla="*/ 160 w 160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146">
                  <a:moveTo>
                    <a:pt x="146" y="146"/>
                  </a:moveTo>
                  <a:lnTo>
                    <a:pt x="154" y="134"/>
                  </a:lnTo>
                  <a:lnTo>
                    <a:pt x="158" y="120"/>
                  </a:lnTo>
                  <a:lnTo>
                    <a:pt x="160" y="104"/>
                  </a:lnTo>
                  <a:lnTo>
                    <a:pt x="160" y="88"/>
                  </a:lnTo>
                  <a:lnTo>
                    <a:pt x="158" y="74"/>
                  </a:lnTo>
                  <a:lnTo>
                    <a:pt x="152" y="58"/>
                  </a:lnTo>
                  <a:lnTo>
                    <a:pt x="144" y="44"/>
                  </a:lnTo>
                  <a:lnTo>
                    <a:pt x="134" y="32"/>
                  </a:lnTo>
                  <a:lnTo>
                    <a:pt x="120" y="18"/>
                  </a:lnTo>
                  <a:lnTo>
                    <a:pt x="104" y="8"/>
                  </a:lnTo>
                  <a:lnTo>
                    <a:pt x="86" y="2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34" y="4"/>
                  </a:lnTo>
                  <a:lnTo>
                    <a:pt x="18" y="10"/>
                  </a:lnTo>
                  <a:lnTo>
                    <a:pt x="4" y="22"/>
                  </a:lnTo>
                  <a:lnTo>
                    <a:pt x="0" y="2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26" name="Line 201"/>
            <p:cNvSpPr>
              <a:spLocks noChangeShapeType="1"/>
            </p:cNvSpPr>
            <p:nvPr/>
          </p:nvSpPr>
          <p:spPr bwMode="auto">
            <a:xfrm flipV="1">
              <a:off x="1171575" y="4737100"/>
              <a:ext cx="365125" cy="422275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30" name="Freeform 205"/>
            <p:cNvSpPr>
              <a:spLocks/>
            </p:cNvSpPr>
            <p:nvPr/>
          </p:nvSpPr>
          <p:spPr bwMode="auto">
            <a:xfrm>
              <a:off x="1927225" y="4168775"/>
              <a:ext cx="130175" cy="130175"/>
            </a:xfrm>
            <a:custGeom>
              <a:avLst/>
              <a:gdLst>
                <a:gd name="T0" fmla="*/ 70 w 82"/>
                <a:gd name="T1" fmla="*/ 72 h 82"/>
                <a:gd name="T2" fmla="*/ 74 w 82"/>
                <a:gd name="T3" fmla="*/ 66 h 82"/>
                <a:gd name="T4" fmla="*/ 78 w 82"/>
                <a:gd name="T5" fmla="*/ 60 h 82"/>
                <a:gd name="T6" fmla="*/ 80 w 82"/>
                <a:gd name="T7" fmla="*/ 52 h 82"/>
                <a:gd name="T8" fmla="*/ 82 w 82"/>
                <a:gd name="T9" fmla="*/ 44 h 82"/>
                <a:gd name="T10" fmla="*/ 80 w 82"/>
                <a:gd name="T11" fmla="*/ 36 h 82"/>
                <a:gd name="T12" fmla="*/ 78 w 82"/>
                <a:gd name="T13" fmla="*/ 30 h 82"/>
                <a:gd name="T14" fmla="*/ 74 w 82"/>
                <a:gd name="T15" fmla="*/ 22 h 82"/>
                <a:gd name="T16" fmla="*/ 70 w 82"/>
                <a:gd name="T17" fmla="*/ 14 h 82"/>
                <a:gd name="T18" fmla="*/ 62 w 82"/>
                <a:gd name="T19" fmla="*/ 10 h 82"/>
                <a:gd name="T20" fmla="*/ 56 w 82"/>
                <a:gd name="T21" fmla="*/ 6 h 82"/>
                <a:gd name="T22" fmla="*/ 48 w 82"/>
                <a:gd name="T23" fmla="*/ 2 h 82"/>
                <a:gd name="T24" fmla="*/ 40 w 82"/>
                <a:gd name="T25" fmla="*/ 0 h 82"/>
                <a:gd name="T26" fmla="*/ 32 w 82"/>
                <a:gd name="T27" fmla="*/ 2 h 82"/>
                <a:gd name="T28" fmla="*/ 26 w 82"/>
                <a:gd name="T29" fmla="*/ 2 h 82"/>
                <a:gd name="T30" fmla="*/ 18 w 82"/>
                <a:gd name="T31" fmla="*/ 6 h 82"/>
                <a:gd name="T32" fmla="*/ 12 w 82"/>
                <a:gd name="T33" fmla="*/ 10 h 82"/>
                <a:gd name="T34" fmla="*/ 6 w 82"/>
                <a:gd name="T35" fmla="*/ 16 h 82"/>
                <a:gd name="T36" fmla="*/ 4 w 82"/>
                <a:gd name="T37" fmla="*/ 24 h 82"/>
                <a:gd name="T38" fmla="*/ 2 w 82"/>
                <a:gd name="T39" fmla="*/ 30 h 82"/>
                <a:gd name="T40" fmla="*/ 0 w 82"/>
                <a:gd name="T41" fmla="*/ 38 h 82"/>
                <a:gd name="T42" fmla="*/ 2 w 82"/>
                <a:gd name="T43" fmla="*/ 46 h 82"/>
                <a:gd name="T44" fmla="*/ 4 w 82"/>
                <a:gd name="T45" fmla="*/ 54 h 82"/>
                <a:gd name="T46" fmla="*/ 8 w 82"/>
                <a:gd name="T47" fmla="*/ 62 h 82"/>
                <a:gd name="T48" fmla="*/ 12 w 82"/>
                <a:gd name="T49" fmla="*/ 68 h 82"/>
                <a:gd name="T50" fmla="*/ 20 w 82"/>
                <a:gd name="T51" fmla="*/ 74 h 82"/>
                <a:gd name="T52" fmla="*/ 26 w 82"/>
                <a:gd name="T53" fmla="*/ 78 h 82"/>
                <a:gd name="T54" fmla="*/ 34 w 82"/>
                <a:gd name="T55" fmla="*/ 80 h 82"/>
                <a:gd name="T56" fmla="*/ 42 w 82"/>
                <a:gd name="T57" fmla="*/ 82 h 82"/>
                <a:gd name="T58" fmla="*/ 50 w 82"/>
                <a:gd name="T59" fmla="*/ 82 h 82"/>
                <a:gd name="T60" fmla="*/ 56 w 82"/>
                <a:gd name="T61" fmla="*/ 80 h 82"/>
                <a:gd name="T62" fmla="*/ 64 w 82"/>
                <a:gd name="T63" fmla="*/ 78 h 82"/>
                <a:gd name="T64" fmla="*/ 70 w 82"/>
                <a:gd name="T65" fmla="*/ 72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82"/>
                <a:gd name="T101" fmla="*/ 82 w 82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82">
                  <a:moveTo>
                    <a:pt x="70" y="72"/>
                  </a:moveTo>
                  <a:lnTo>
                    <a:pt x="74" y="66"/>
                  </a:lnTo>
                  <a:lnTo>
                    <a:pt x="78" y="60"/>
                  </a:lnTo>
                  <a:lnTo>
                    <a:pt x="80" y="52"/>
                  </a:lnTo>
                  <a:lnTo>
                    <a:pt x="82" y="44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4" y="22"/>
                  </a:lnTo>
                  <a:lnTo>
                    <a:pt x="70" y="14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4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20" y="74"/>
                  </a:lnTo>
                  <a:lnTo>
                    <a:pt x="26" y="78"/>
                  </a:lnTo>
                  <a:lnTo>
                    <a:pt x="34" y="80"/>
                  </a:lnTo>
                  <a:lnTo>
                    <a:pt x="42" y="82"/>
                  </a:lnTo>
                  <a:lnTo>
                    <a:pt x="50" y="82"/>
                  </a:lnTo>
                  <a:lnTo>
                    <a:pt x="56" y="80"/>
                  </a:lnTo>
                  <a:lnTo>
                    <a:pt x="64" y="78"/>
                  </a:lnTo>
                  <a:lnTo>
                    <a:pt x="70" y="7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23" name="Line 206"/>
            <p:cNvSpPr>
              <a:spLocks noChangeShapeType="1"/>
            </p:cNvSpPr>
            <p:nvPr/>
          </p:nvSpPr>
          <p:spPr bwMode="auto">
            <a:xfrm flipH="1">
              <a:off x="1939925" y="4073525"/>
              <a:ext cx="114300" cy="1206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24" name="Line 207"/>
            <p:cNvSpPr>
              <a:spLocks noChangeShapeType="1"/>
            </p:cNvSpPr>
            <p:nvPr/>
          </p:nvSpPr>
          <p:spPr bwMode="auto">
            <a:xfrm flipH="1">
              <a:off x="2044700" y="4149725"/>
              <a:ext cx="104775" cy="1270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25" name="Freeform 208"/>
            <p:cNvSpPr>
              <a:spLocks/>
            </p:cNvSpPr>
            <p:nvPr/>
          </p:nvSpPr>
          <p:spPr bwMode="auto">
            <a:xfrm>
              <a:off x="2054225" y="4054475"/>
              <a:ext cx="101600" cy="95250"/>
            </a:xfrm>
            <a:custGeom>
              <a:avLst/>
              <a:gdLst>
                <a:gd name="T0" fmla="*/ 95250 w 64"/>
                <a:gd name="T1" fmla="*/ 95250 h 60"/>
                <a:gd name="T2" fmla="*/ 101600 w 64"/>
                <a:gd name="T3" fmla="*/ 76200 h 60"/>
                <a:gd name="T4" fmla="*/ 101600 w 64"/>
                <a:gd name="T5" fmla="*/ 57150 h 60"/>
                <a:gd name="T6" fmla="*/ 98425 w 64"/>
                <a:gd name="T7" fmla="*/ 38100 h 60"/>
                <a:gd name="T8" fmla="*/ 85725 w 64"/>
                <a:gd name="T9" fmla="*/ 22225 h 60"/>
                <a:gd name="T10" fmla="*/ 76200 w 64"/>
                <a:gd name="T11" fmla="*/ 12700 h 60"/>
                <a:gd name="T12" fmla="*/ 66675 w 64"/>
                <a:gd name="T13" fmla="*/ 6350 h 60"/>
                <a:gd name="T14" fmla="*/ 57150 w 64"/>
                <a:gd name="T15" fmla="*/ 3175 h 60"/>
                <a:gd name="T16" fmla="*/ 44450 w 64"/>
                <a:gd name="T17" fmla="*/ 0 h 60"/>
                <a:gd name="T18" fmla="*/ 34925 w 64"/>
                <a:gd name="T19" fmla="*/ 0 h 60"/>
                <a:gd name="T20" fmla="*/ 22225 w 64"/>
                <a:gd name="T21" fmla="*/ 3175 h 60"/>
                <a:gd name="T22" fmla="*/ 12700 w 64"/>
                <a:gd name="T23" fmla="*/ 9525 h 60"/>
                <a:gd name="T24" fmla="*/ 3175 w 64"/>
                <a:gd name="T25" fmla="*/ 15875 h 60"/>
                <a:gd name="T26" fmla="*/ 0 w 64"/>
                <a:gd name="T27" fmla="*/ 1905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60"/>
                <a:gd name="T44" fmla="*/ 64 w 64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60">
                  <a:moveTo>
                    <a:pt x="60" y="60"/>
                  </a:moveTo>
                  <a:lnTo>
                    <a:pt x="64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4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26" name="Freeform 209"/>
            <p:cNvSpPr>
              <a:spLocks/>
            </p:cNvSpPr>
            <p:nvPr/>
          </p:nvSpPr>
          <p:spPr bwMode="auto">
            <a:xfrm>
              <a:off x="1851025" y="456882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27" name="Freeform 210"/>
            <p:cNvSpPr>
              <a:spLocks/>
            </p:cNvSpPr>
            <p:nvPr/>
          </p:nvSpPr>
          <p:spPr bwMode="auto">
            <a:xfrm>
              <a:off x="2079625" y="444182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28" name="Freeform 211"/>
            <p:cNvSpPr>
              <a:spLocks/>
            </p:cNvSpPr>
            <p:nvPr/>
          </p:nvSpPr>
          <p:spPr bwMode="auto">
            <a:xfrm>
              <a:off x="2308225" y="431482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29" name="Rectangle 212"/>
            <p:cNvSpPr>
              <a:spLocks noChangeArrowheads="1"/>
            </p:cNvSpPr>
            <p:nvPr/>
          </p:nvSpPr>
          <p:spPr bwMode="auto">
            <a:xfrm>
              <a:off x="-323381" y="2774315"/>
              <a:ext cx="1638269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600" b="1" dirty="0"/>
                <a:t>RF </a:t>
              </a:r>
              <a:r>
                <a:rPr lang="en-US" sz="1600" b="1" dirty="0" smtClean="0"/>
                <a:t>Synchronous</a:t>
              </a:r>
            </a:p>
            <a:p>
              <a:pPr algn="ctr" eaLnBrk="0" hangingPunct="0"/>
              <a:r>
                <a:rPr lang="en-US" sz="1600" b="1" dirty="0" smtClean="0"/>
                <a:t>Lasers</a:t>
              </a:r>
            </a:p>
            <a:p>
              <a:pPr algn="ctr" eaLnBrk="0" hangingPunct="0"/>
              <a:r>
                <a:rPr lang="en-US" sz="1600" b="1" dirty="0" smtClean="0"/>
                <a:t>499 MHz,</a:t>
              </a:r>
            </a:p>
            <a:p>
              <a:pPr algn="ctr" eaLnBrk="0" hangingPunct="0"/>
              <a:r>
                <a:rPr lang="en-US" sz="1600" b="1" dirty="0" smtClean="0"/>
                <a:t> </a:t>
              </a:r>
              <a:r>
                <a:rPr lang="en-US" sz="1600" dirty="0" smtClean="0"/>
                <a:t>Δ</a:t>
              </a:r>
              <a:r>
                <a:rPr lang="az-Cyrl-AZ" sz="1600" dirty="0" smtClean="0"/>
                <a:t>Ф</a:t>
              </a:r>
              <a:r>
                <a:rPr lang="en-US" sz="1600" dirty="0" smtClean="0"/>
                <a:t> </a:t>
              </a:r>
              <a:r>
                <a:rPr lang="en-US" sz="1600" b="1" dirty="0" smtClean="0"/>
                <a:t>= 120</a:t>
              </a:r>
              <a:r>
                <a:rPr lang="en-US" sz="1600" b="1" dirty="0" smtClean="0">
                  <a:sym typeface="Symbol" pitchFamily="18" charset="2"/>
                </a:rPr>
                <a:t></a:t>
              </a:r>
            </a:p>
          </p:txBody>
        </p:sp>
        <p:sp>
          <p:nvSpPr>
            <p:cNvPr id="30730" name="Rectangle 213"/>
            <p:cNvSpPr>
              <a:spLocks noChangeArrowheads="1"/>
            </p:cNvSpPr>
            <p:nvPr/>
          </p:nvSpPr>
          <p:spPr bwMode="auto">
            <a:xfrm>
              <a:off x="533400" y="287972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2400" dirty="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30731" name="Rectangle 214"/>
            <p:cNvSpPr>
              <a:spLocks noChangeArrowheads="1"/>
            </p:cNvSpPr>
            <p:nvPr/>
          </p:nvSpPr>
          <p:spPr bwMode="auto">
            <a:xfrm>
              <a:off x="342900" y="307657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2400" dirty="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30732" name="Rectangle 215"/>
            <p:cNvSpPr>
              <a:spLocks noChangeArrowheads="1"/>
            </p:cNvSpPr>
            <p:nvPr/>
          </p:nvSpPr>
          <p:spPr bwMode="auto">
            <a:xfrm>
              <a:off x="349250" y="325437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2400" dirty="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30733" name="Rectangle 216"/>
            <p:cNvSpPr>
              <a:spLocks noChangeArrowheads="1"/>
            </p:cNvSpPr>
            <p:nvPr/>
          </p:nvSpPr>
          <p:spPr bwMode="auto">
            <a:xfrm>
              <a:off x="565150" y="326707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US" sz="2400" dirty="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30734" name="Rectangle 217"/>
            <p:cNvSpPr>
              <a:spLocks noChangeArrowheads="1"/>
            </p:cNvSpPr>
            <p:nvPr/>
          </p:nvSpPr>
          <p:spPr bwMode="auto">
            <a:xfrm>
              <a:off x="591824" y="4029075"/>
              <a:ext cx="141852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0" hangingPunct="0"/>
              <a:r>
                <a:rPr lang="en-US" sz="1600" b="1" dirty="0"/>
                <a:t>Pockels </a:t>
              </a:r>
              <a:r>
                <a:rPr lang="en-US" sz="1600" b="1" dirty="0" smtClean="0"/>
                <a:t>Cell</a:t>
              </a:r>
              <a:endParaRPr lang="en-US" sz="1600" dirty="0"/>
            </a:p>
          </p:txBody>
        </p:sp>
        <p:sp>
          <p:nvSpPr>
            <p:cNvPr id="30735" name="Rectangle 218"/>
            <p:cNvSpPr>
              <a:spLocks noChangeArrowheads="1"/>
            </p:cNvSpPr>
            <p:nvPr/>
          </p:nvSpPr>
          <p:spPr bwMode="auto">
            <a:xfrm>
              <a:off x="461565" y="5013325"/>
              <a:ext cx="4103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 dirty="0"/>
                <a:t>Gun</a:t>
              </a:r>
              <a:endParaRPr lang="en-US" sz="1600" dirty="0"/>
            </a:p>
          </p:txBody>
        </p:sp>
        <p:sp>
          <p:nvSpPr>
            <p:cNvPr id="30736" name="Rectangle 219"/>
            <p:cNvSpPr>
              <a:spLocks noChangeArrowheads="1"/>
            </p:cNvSpPr>
            <p:nvPr/>
          </p:nvSpPr>
          <p:spPr bwMode="auto">
            <a:xfrm>
              <a:off x="4716463" y="1524000"/>
              <a:ext cx="116998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600" b="1" dirty="0"/>
                <a:t>2 </a:t>
              </a:r>
              <a:r>
                <a:rPr lang="en-US" sz="1600" b="1" dirty="0" smtClean="0"/>
                <a:t>Linacs</a:t>
              </a:r>
            </a:p>
            <a:p>
              <a:pPr algn="ctr" eaLnBrk="0" hangingPunct="0"/>
              <a:r>
                <a:rPr lang="en-US" sz="1600" b="1" dirty="0" smtClean="0"/>
                <a:t>1497 MHz</a:t>
              </a:r>
              <a:endParaRPr lang="en-US" sz="1600" dirty="0" smtClean="0"/>
            </a:p>
          </p:txBody>
        </p:sp>
        <p:sp>
          <p:nvSpPr>
            <p:cNvPr id="30769" name="Rectangle 258"/>
            <p:cNvSpPr>
              <a:spLocks noChangeArrowheads="1"/>
            </p:cNvSpPr>
            <p:nvPr/>
          </p:nvSpPr>
          <p:spPr bwMode="auto">
            <a:xfrm>
              <a:off x="6267450" y="4219575"/>
              <a:ext cx="1279525" cy="81915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70" name="Line 259"/>
            <p:cNvSpPr>
              <a:spLocks noChangeShapeType="1"/>
            </p:cNvSpPr>
            <p:nvPr/>
          </p:nvSpPr>
          <p:spPr bwMode="auto">
            <a:xfrm>
              <a:off x="6267450" y="46196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71" name="Line 260"/>
            <p:cNvSpPr>
              <a:spLocks noChangeShapeType="1"/>
            </p:cNvSpPr>
            <p:nvPr/>
          </p:nvSpPr>
          <p:spPr bwMode="auto">
            <a:xfrm>
              <a:off x="6318250" y="46196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72" name="Line 261"/>
            <p:cNvSpPr>
              <a:spLocks noChangeShapeType="1"/>
            </p:cNvSpPr>
            <p:nvPr/>
          </p:nvSpPr>
          <p:spPr bwMode="auto">
            <a:xfrm>
              <a:off x="6369050" y="46196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73" name="Line 262"/>
            <p:cNvSpPr>
              <a:spLocks noChangeShapeType="1"/>
            </p:cNvSpPr>
            <p:nvPr/>
          </p:nvSpPr>
          <p:spPr bwMode="auto">
            <a:xfrm>
              <a:off x="6419850" y="4619625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74" name="Line 263"/>
            <p:cNvSpPr>
              <a:spLocks noChangeShapeType="1"/>
            </p:cNvSpPr>
            <p:nvPr/>
          </p:nvSpPr>
          <p:spPr bwMode="auto">
            <a:xfrm>
              <a:off x="64706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75" name="Line 264"/>
            <p:cNvSpPr>
              <a:spLocks noChangeShapeType="1"/>
            </p:cNvSpPr>
            <p:nvPr/>
          </p:nvSpPr>
          <p:spPr bwMode="auto">
            <a:xfrm>
              <a:off x="65214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76" name="Line 265"/>
            <p:cNvSpPr>
              <a:spLocks noChangeShapeType="1"/>
            </p:cNvSpPr>
            <p:nvPr/>
          </p:nvSpPr>
          <p:spPr bwMode="auto">
            <a:xfrm>
              <a:off x="65722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77" name="Line 266"/>
            <p:cNvSpPr>
              <a:spLocks noChangeShapeType="1"/>
            </p:cNvSpPr>
            <p:nvPr/>
          </p:nvSpPr>
          <p:spPr bwMode="auto">
            <a:xfrm>
              <a:off x="66230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78" name="Line 267"/>
            <p:cNvSpPr>
              <a:spLocks noChangeShapeType="1"/>
            </p:cNvSpPr>
            <p:nvPr/>
          </p:nvSpPr>
          <p:spPr bwMode="auto">
            <a:xfrm>
              <a:off x="66738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79" name="Line 268"/>
            <p:cNvSpPr>
              <a:spLocks noChangeShapeType="1"/>
            </p:cNvSpPr>
            <p:nvPr/>
          </p:nvSpPr>
          <p:spPr bwMode="auto">
            <a:xfrm>
              <a:off x="67246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80" name="Line 269"/>
            <p:cNvSpPr>
              <a:spLocks noChangeShapeType="1"/>
            </p:cNvSpPr>
            <p:nvPr/>
          </p:nvSpPr>
          <p:spPr bwMode="auto">
            <a:xfrm>
              <a:off x="67754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81" name="Line 270"/>
            <p:cNvSpPr>
              <a:spLocks noChangeShapeType="1"/>
            </p:cNvSpPr>
            <p:nvPr/>
          </p:nvSpPr>
          <p:spPr bwMode="auto">
            <a:xfrm>
              <a:off x="68262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82" name="Line 271"/>
            <p:cNvSpPr>
              <a:spLocks noChangeShapeType="1"/>
            </p:cNvSpPr>
            <p:nvPr/>
          </p:nvSpPr>
          <p:spPr bwMode="auto">
            <a:xfrm>
              <a:off x="68770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83" name="Line 272"/>
            <p:cNvSpPr>
              <a:spLocks noChangeShapeType="1"/>
            </p:cNvSpPr>
            <p:nvPr/>
          </p:nvSpPr>
          <p:spPr bwMode="auto">
            <a:xfrm>
              <a:off x="69278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84" name="Line 273"/>
            <p:cNvSpPr>
              <a:spLocks noChangeShapeType="1"/>
            </p:cNvSpPr>
            <p:nvPr/>
          </p:nvSpPr>
          <p:spPr bwMode="auto">
            <a:xfrm>
              <a:off x="69786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85" name="Line 274"/>
            <p:cNvSpPr>
              <a:spLocks noChangeShapeType="1"/>
            </p:cNvSpPr>
            <p:nvPr/>
          </p:nvSpPr>
          <p:spPr bwMode="auto">
            <a:xfrm>
              <a:off x="70294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86" name="Line 275"/>
            <p:cNvSpPr>
              <a:spLocks noChangeShapeType="1"/>
            </p:cNvSpPr>
            <p:nvPr/>
          </p:nvSpPr>
          <p:spPr bwMode="auto">
            <a:xfrm>
              <a:off x="70802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87" name="Line 276"/>
            <p:cNvSpPr>
              <a:spLocks noChangeShapeType="1"/>
            </p:cNvSpPr>
            <p:nvPr/>
          </p:nvSpPr>
          <p:spPr bwMode="auto">
            <a:xfrm>
              <a:off x="71310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88" name="Line 277"/>
            <p:cNvSpPr>
              <a:spLocks noChangeShapeType="1"/>
            </p:cNvSpPr>
            <p:nvPr/>
          </p:nvSpPr>
          <p:spPr bwMode="auto">
            <a:xfrm>
              <a:off x="71818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89" name="Line 278"/>
            <p:cNvSpPr>
              <a:spLocks noChangeShapeType="1"/>
            </p:cNvSpPr>
            <p:nvPr/>
          </p:nvSpPr>
          <p:spPr bwMode="auto">
            <a:xfrm>
              <a:off x="72326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90" name="Line 279"/>
            <p:cNvSpPr>
              <a:spLocks noChangeShapeType="1"/>
            </p:cNvSpPr>
            <p:nvPr/>
          </p:nvSpPr>
          <p:spPr bwMode="auto">
            <a:xfrm>
              <a:off x="72834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91" name="Line 280"/>
            <p:cNvSpPr>
              <a:spLocks noChangeShapeType="1"/>
            </p:cNvSpPr>
            <p:nvPr/>
          </p:nvSpPr>
          <p:spPr bwMode="auto">
            <a:xfrm>
              <a:off x="73342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92" name="Line 281"/>
            <p:cNvSpPr>
              <a:spLocks noChangeShapeType="1"/>
            </p:cNvSpPr>
            <p:nvPr/>
          </p:nvSpPr>
          <p:spPr bwMode="auto">
            <a:xfrm>
              <a:off x="7385050" y="4629150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93" name="Line 282"/>
            <p:cNvSpPr>
              <a:spLocks noChangeShapeType="1"/>
            </p:cNvSpPr>
            <p:nvPr/>
          </p:nvSpPr>
          <p:spPr bwMode="auto">
            <a:xfrm>
              <a:off x="7435850" y="46323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94" name="Line 283"/>
            <p:cNvSpPr>
              <a:spLocks noChangeShapeType="1"/>
            </p:cNvSpPr>
            <p:nvPr/>
          </p:nvSpPr>
          <p:spPr bwMode="auto">
            <a:xfrm>
              <a:off x="7486650" y="46323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95" name="Line 284"/>
            <p:cNvSpPr>
              <a:spLocks noChangeShapeType="1"/>
            </p:cNvSpPr>
            <p:nvPr/>
          </p:nvSpPr>
          <p:spPr bwMode="auto">
            <a:xfrm>
              <a:off x="7537450" y="46323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96" name="Freeform 285"/>
            <p:cNvSpPr>
              <a:spLocks/>
            </p:cNvSpPr>
            <p:nvPr/>
          </p:nvSpPr>
          <p:spPr bwMode="auto">
            <a:xfrm>
              <a:off x="6257925" y="4216400"/>
              <a:ext cx="1295400" cy="825500"/>
            </a:xfrm>
            <a:custGeom>
              <a:avLst/>
              <a:gdLst>
                <a:gd name="T0" fmla="*/ 0 w 816"/>
                <a:gd name="T1" fmla="*/ 412750 h 520"/>
                <a:gd name="T2" fmla="*/ 28575 w 816"/>
                <a:gd name="T3" fmla="*/ 349250 h 520"/>
                <a:gd name="T4" fmla="*/ 60325 w 816"/>
                <a:gd name="T5" fmla="*/ 282575 h 520"/>
                <a:gd name="T6" fmla="*/ 101600 w 816"/>
                <a:gd name="T7" fmla="*/ 206375 h 520"/>
                <a:gd name="T8" fmla="*/ 127000 w 816"/>
                <a:gd name="T9" fmla="*/ 168275 h 520"/>
                <a:gd name="T10" fmla="*/ 152400 w 816"/>
                <a:gd name="T11" fmla="*/ 130175 h 520"/>
                <a:gd name="T12" fmla="*/ 177800 w 816"/>
                <a:gd name="T13" fmla="*/ 95250 h 520"/>
                <a:gd name="T14" fmla="*/ 206375 w 816"/>
                <a:gd name="T15" fmla="*/ 63500 h 520"/>
                <a:gd name="T16" fmla="*/ 234950 w 816"/>
                <a:gd name="T17" fmla="*/ 38100 h 520"/>
                <a:gd name="T18" fmla="*/ 263525 w 816"/>
                <a:gd name="T19" fmla="*/ 19050 h 520"/>
                <a:gd name="T20" fmla="*/ 295275 w 816"/>
                <a:gd name="T21" fmla="*/ 6350 h 520"/>
                <a:gd name="T22" fmla="*/ 311150 w 816"/>
                <a:gd name="T23" fmla="*/ 0 h 520"/>
                <a:gd name="T24" fmla="*/ 323850 w 816"/>
                <a:gd name="T25" fmla="*/ 0 h 520"/>
                <a:gd name="T26" fmla="*/ 339725 w 816"/>
                <a:gd name="T27" fmla="*/ 0 h 520"/>
                <a:gd name="T28" fmla="*/ 355600 w 816"/>
                <a:gd name="T29" fmla="*/ 6350 h 520"/>
                <a:gd name="T30" fmla="*/ 387350 w 816"/>
                <a:gd name="T31" fmla="*/ 19050 h 520"/>
                <a:gd name="T32" fmla="*/ 415925 w 816"/>
                <a:gd name="T33" fmla="*/ 38100 h 520"/>
                <a:gd name="T34" fmla="*/ 444500 w 816"/>
                <a:gd name="T35" fmla="*/ 63500 h 520"/>
                <a:gd name="T36" fmla="*/ 473075 w 816"/>
                <a:gd name="T37" fmla="*/ 95250 h 520"/>
                <a:gd name="T38" fmla="*/ 498475 w 816"/>
                <a:gd name="T39" fmla="*/ 130175 h 520"/>
                <a:gd name="T40" fmla="*/ 523875 w 816"/>
                <a:gd name="T41" fmla="*/ 168275 h 520"/>
                <a:gd name="T42" fmla="*/ 546100 w 816"/>
                <a:gd name="T43" fmla="*/ 206375 h 520"/>
                <a:gd name="T44" fmla="*/ 587375 w 816"/>
                <a:gd name="T45" fmla="*/ 282575 h 520"/>
                <a:gd name="T46" fmla="*/ 619125 w 816"/>
                <a:gd name="T47" fmla="*/ 349250 h 520"/>
                <a:gd name="T48" fmla="*/ 647700 w 816"/>
                <a:gd name="T49" fmla="*/ 412750 h 520"/>
                <a:gd name="T50" fmla="*/ 673100 w 816"/>
                <a:gd name="T51" fmla="*/ 476250 h 520"/>
                <a:gd name="T52" fmla="*/ 704850 w 816"/>
                <a:gd name="T53" fmla="*/ 542925 h 520"/>
                <a:gd name="T54" fmla="*/ 746125 w 816"/>
                <a:gd name="T55" fmla="*/ 619125 h 520"/>
                <a:gd name="T56" fmla="*/ 768350 w 816"/>
                <a:gd name="T57" fmla="*/ 657225 h 520"/>
                <a:gd name="T58" fmla="*/ 793750 w 816"/>
                <a:gd name="T59" fmla="*/ 695325 h 520"/>
                <a:gd name="T60" fmla="*/ 822325 w 816"/>
                <a:gd name="T61" fmla="*/ 730250 h 520"/>
                <a:gd name="T62" fmla="*/ 847725 w 816"/>
                <a:gd name="T63" fmla="*/ 762000 h 520"/>
                <a:gd name="T64" fmla="*/ 879475 w 816"/>
                <a:gd name="T65" fmla="*/ 787400 h 520"/>
                <a:gd name="T66" fmla="*/ 908050 w 816"/>
                <a:gd name="T67" fmla="*/ 806450 h 520"/>
                <a:gd name="T68" fmla="*/ 923925 w 816"/>
                <a:gd name="T69" fmla="*/ 815975 h 520"/>
                <a:gd name="T70" fmla="*/ 939800 w 816"/>
                <a:gd name="T71" fmla="*/ 822325 h 520"/>
                <a:gd name="T72" fmla="*/ 955675 w 816"/>
                <a:gd name="T73" fmla="*/ 825500 h 520"/>
                <a:gd name="T74" fmla="*/ 971550 w 816"/>
                <a:gd name="T75" fmla="*/ 825500 h 520"/>
                <a:gd name="T76" fmla="*/ 987425 w 816"/>
                <a:gd name="T77" fmla="*/ 825500 h 520"/>
                <a:gd name="T78" fmla="*/ 1003300 w 816"/>
                <a:gd name="T79" fmla="*/ 822325 h 520"/>
                <a:gd name="T80" fmla="*/ 1019175 w 816"/>
                <a:gd name="T81" fmla="*/ 815975 h 520"/>
                <a:gd name="T82" fmla="*/ 1031875 w 816"/>
                <a:gd name="T83" fmla="*/ 806450 h 520"/>
                <a:gd name="T84" fmla="*/ 1063625 w 816"/>
                <a:gd name="T85" fmla="*/ 787400 h 520"/>
                <a:gd name="T86" fmla="*/ 1092200 w 816"/>
                <a:gd name="T87" fmla="*/ 762000 h 520"/>
                <a:gd name="T88" fmla="*/ 1120775 w 816"/>
                <a:gd name="T89" fmla="*/ 730250 h 520"/>
                <a:gd name="T90" fmla="*/ 1146175 w 816"/>
                <a:gd name="T91" fmla="*/ 695325 h 520"/>
                <a:gd name="T92" fmla="*/ 1171575 w 816"/>
                <a:gd name="T93" fmla="*/ 657225 h 520"/>
                <a:gd name="T94" fmla="*/ 1196975 w 816"/>
                <a:gd name="T95" fmla="*/ 619125 h 520"/>
                <a:gd name="T96" fmla="*/ 1238250 w 816"/>
                <a:gd name="T97" fmla="*/ 542925 h 520"/>
                <a:gd name="T98" fmla="*/ 1270000 w 816"/>
                <a:gd name="T99" fmla="*/ 476250 h 520"/>
                <a:gd name="T100" fmla="*/ 1295400 w 816"/>
                <a:gd name="T101" fmla="*/ 412750 h 5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6"/>
                <a:gd name="T154" fmla="*/ 0 h 520"/>
                <a:gd name="T155" fmla="*/ 816 w 816"/>
                <a:gd name="T156" fmla="*/ 520 h 5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6" h="520">
                  <a:moveTo>
                    <a:pt x="0" y="260"/>
                  </a:moveTo>
                  <a:lnTo>
                    <a:pt x="18" y="220"/>
                  </a:lnTo>
                  <a:lnTo>
                    <a:pt x="38" y="178"/>
                  </a:lnTo>
                  <a:lnTo>
                    <a:pt x="64" y="130"/>
                  </a:lnTo>
                  <a:lnTo>
                    <a:pt x="80" y="106"/>
                  </a:lnTo>
                  <a:lnTo>
                    <a:pt x="96" y="82"/>
                  </a:lnTo>
                  <a:lnTo>
                    <a:pt x="112" y="60"/>
                  </a:lnTo>
                  <a:lnTo>
                    <a:pt x="130" y="40"/>
                  </a:lnTo>
                  <a:lnTo>
                    <a:pt x="148" y="24"/>
                  </a:lnTo>
                  <a:lnTo>
                    <a:pt x="166" y="12"/>
                  </a:lnTo>
                  <a:lnTo>
                    <a:pt x="186" y="4"/>
                  </a:lnTo>
                  <a:lnTo>
                    <a:pt x="196" y="0"/>
                  </a:lnTo>
                  <a:lnTo>
                    <a:pt x="204" y="0"/>
                  </a:lnTo>
                  <a:lnTo>
                    <a:pt x="214" y="0"/>
                  </a:lnTo>
                  <a:lnTo>
                    <a:pt x="224" y="4"/>
                  </a:lnTo>
                  <a:lnTo>
                    <a:pt x="244" y="12"/>
                  </a:lnTo>
                  <a:lnTo>
                    <a:pt x="262" y="24"/>
                  </a:lnTo>
                  <a:lnTo>
                    <a:pt x="280" y="40"/>
                  </a:lnTo>
                  <a:lnTo>
                    <a:pt x="298" y="60"/>
                  </a:lnTo>
                  <a:lnTo>
                    <a:pt x="314" y="82"/>
                  </a:lnTo>
                  <a:lnTo>
                    <a:pt x="330" y="106"/>
                  </a:lnTo>
                  <a:lnTo>
                    <a:pt x="344" y="130"/>
                  </a:lnTo>
                  <a:lnTo>
                    <a:pt x="370" y="178"/>
                  </a:lnTo>
                  <a:lnTo>
                    <a:pt x="390" y="220"/>
                  </a:lnTo>
                  <a:lnTo>
                    <a:pt x="408" y="260"/>
                  </a:lnTo>
                  <a:lnTo>
                    <a:pt x="424" y="300"/>
                  </a:lnTo>
                  <a:lnTo>
                    <a:pt x="444" y="342"/>
                  </a:lnTo>
                  <a:lnTo>
                    <a:pt x="470" y="390"/>
                  </a:lnTo>
                  <a:lnTo>
                    <a:pt x="484" y="414"/>
                  </a:lnTo>
                  <a:lnTo>
                    <a:pt x="500" y="438"/>
                  </a:lnTo>
                  <a:lnTo>
                    <a:pt x="518" y="460"/>
                  </a:lnTo>
                  <a:lnTo>
                    <a:pt x="534" y="480"/>
                  </a:lnTo>
                  <a:lnTo>
                    <a:pt x="554" y="496"/>
                  </a:lnTo>
                  <a:lnTo>
                    <a:pt x="572" y="508"/>
                  </a:lnTo>
                  <a:lnTo>
                    <a:pt x="582" y="514"/>
                  </a:lnTo>
                  <a:lnTo>
                    <a:pt x="592" y="518"/>
                  </a:lnTo>
                  <a:lnTo>
                    <a:pt x="602" y="520"/>
                  </a:lnTo>
                  <a:lnTo>
                    <a:pt x="612" y="520"/>
                  </a:lnTo>
                  <a:lnTo>
                    <a:pt x="622" y="520"/>
                  </a:lnTo>
                  <a:lnTo>
                    <a:pt x="632" y="518"/>
                  </a:lnTo>
                  <a:lnTo>
                    <a:pt x="642" y="514"/>
                  </a:lnTo>
                  <a:lnTo>
                    <a:pt x="650" y="508"/>
                  </a:lnTo>
                  <a:lnTo>
                    <a:pt x="670" y="496"/>
                  </a:lnTo>
                  <a:lnTo>
                    <a:pt x="688" y="480"/>
                  </a:lnTo>
                  <a:lnTo>
                    <a:pt x="706" y="460"/>
                  </a:lnTo>
                  <a:lnTo>
                    <a:pt x="722" y="438"/>
                  </a:lnTo>
                  <a:lnTo>
                    <a:pt x="738" y="414"/>
                  </a:lnTo>
                  <a:lnTo>
                    <a:pt x="754" y="390"/>
                  </a:lnTo>
                  <a:lnTo>
                    <a:pt x="780" y="342"/>
                  </a:lnTo>
                  <a:lnTo>
                    <a:pt x="800" y="300"/>
                  </a:lnTo>
                  <a:lnTo>
                    <a:pt x="816" y="2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97" name="Freeform 286"/>
            <p:cNvSpPr>
              <a:spLocks/>
            </p:cNvSpPr>
            <p:nvPr/>
          </p:nvSpPr>
          <p:spPr bwMode="auto">
            <a:xfrm>
              <a:off x="6432550" y="422592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98" name="Freeform 287"/>
            <p:cNvSpPr>
              <a:spLocks/>
            </p:cNvSpPr>
            <p:nvPr/>
          </p:nvSpPr>
          <p:spPr bwMode="auto">
            <a:xfrm>
              <a:off x="6861175" y="4584700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99" name="Freeform 288"/>
            <p:cNvSpPr>
              <a:spLocks/>
            </p:cNvSpPr>
            <p:nvPr/>
          </p:nvSpPr>
          <p:spPr bwMode="auto">
            <a:xfrm>
              <a:off x="7292975" y="4946650"/>
              <a:ext cx="76200" cy="73025"/>
            </a:xfrm>
            <a:custGeom>
              <a:avLst/>
              <a:gdLst>
                <a:gd name="T0" fmla="*/ 76200 w 48"/>
                <a:gd name="T1" fmla="*/ 38100 h 46"/>
                <a:gd name="T2" fmla="*/ 73025 w 48"/>
                <a:gd name="T3" fmla="*/ 50800 h 46"/>
                <a:gd name="T4" fmla="*/ 63500 w 48"/>
                <a:gd name="T5" fmla="*/ 63500 h 46"/>
                <a:gd name="T6" fmla="*/ 53975 w 48"/>
                <a:gd name="T7" fmla="*/ 73025 h 46"/>
                <a:gd name="T8" fmla="*/ 38100 w 48"/>
                <a:gd name="T9" fmla="*/ 73025 h 46"/>
                <a:gd name="T10" fmla="*/ 22225 w 48"/>
                <a:gd name="T11" fmla="*/ 73025 h 46"/>
                <a:gd name="T12" fmla="*/ 9525 w 48"/>
                <a:gd name="T13" fmla="*/ 63500 h 46"/>
                <a:gd name="T14" fmla="*/ 3175 w 48"/>
                <a:gd name="T15" fmla="*/ 50800 h 46"/>
                <a:gd name="T16" fmla="*/ 0 w 48"/>
                <a:gd name="T17" fmla="*/ 38100 h 46"/>
                <a:gd name="T18" fmla="*/ 3175 w 48"/>
                <a:gd name="T19" fmla="*/ 22225 h 46"/>
                <a:gd name="T20" fmla="*/ 9525 w 48"/>
                <a:gd name="T21" fmla="*/ 9525 h 46"/>
                <a:gd name="T22" fmla="*/ 22225 w 48"/>
                <a:gd name="T23" fmla="*/ 3175 h 46"/>
                <a:gd name="T24" fmla="*/ 38100 w 48"/>
                <a:gd name="T25" fmla="*/ 0 h 46"/>
                <a:gd name="T26" fmla="*/ 53975 w 48"/>
                <a:gd name="T27" fmla="*/ 3175 h 46"/>
                <a:gd name="T28" fmla="*/ 63500 w 48"/>
                <a:gd name="T29" fmla="*/ 9525 h 46"/>
                <a:gd name="T30" fmla="*/ 73025 w 48"/>
                <a:gd name="T31" fmla="*/ 22225 h 46"/>
                <a:gd name="T32" fmla="*/ 76200 w 48"/>
                <a:gd name="T33" fmla="*/ 3810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6"/>
                <a:gd name="T53" fmla="*/ 48 w 48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6">
                  <a:moveTo>
                    <a:pt x="48" y="24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6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09" name="Line 298"/>
            <p:cNvSpPr>
              <a:spLocks noChangeShapeType="1"/>
            </p:cNvSpPr>
            <p:nvPr/>
          </p:nvSpPr>
          <p:spPr bwMode="auto">
            <a:xfrm>
              <a:off x="7556500" y="4632325"/>
              <a:ext cx="7747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10" name="Freeform 299"/>
            <p:cNvSpPr>
              <a:spLocks/>
            </p:cNvSpPr>
            <p:nvPr/>
          </p:nvSpPr>
          <p:spPr bwMode="auto">
            <a:xfrm>
              <a:off x="8283575" y="4562475"/>
              <a:ext cx="206375" cy="123825"/>
            </a:xfrm>
            <a:custGeom>
              <a:avLst/>
              <a:gdLst>
                <a:gd name="T0" fmla="*/ 98425 w 130"/>
                <a:gd name="T1" fmla="*/ 38100 h 78"/>
                <a:gd name="T2" fmla="*/ 47625 w 130"/>
                <a:gd name="T3" fmla="*/ 19050 h 78"/>
                <a:gd name="T4" fmla="*/ 0 w 130"/>
                <a:gd name="T5" fmla="*/ 0 h 78"/>
                <a:gd name="T6" fmla="*/ 0 w 130"/>
                <a:gd name="T7" fmla="*/ 123825 h 78"/>
                <a:gd name="T8" fmla="*/ 38100 w 130"/>
                <a:gd name="T9" fmla="*/ 107950 h 78"/>
                <a:gd name="T10" fmla="*/ 98425 w 130"/>
                <a:gd name="T11" fmla="*/ 88900 h 78"/>
                <a:gd name="T12" fmla="*/ 158750 w 130"/>
                <a:gd name="T13" fmla="*/ 69850 h 78"/>
                <a:gd name="T14" fmla="*/ 206375 w 130"/>
                <a:gd name="T15" fmla="*/ 63500 h 78"/>
                <a:gd name="T16" fmla="*/ 158750 w 130"/>
                <a:gd name="T17" fmla="*/ 53975 h 78"/>
                <a:gd name="T18" fmla="*/ 98425 w 130"/>
                <a:gd name="T19" fmla="*/ 3810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78"/>
                <a:gd name="T32" fmla="*/ 130 w 130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78">
                  <a:moveTo>
                    <a:pt x="62" y="24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0" y="78"/>
                  </a:lnTo>
                  <a:lnTo>
                    <a:pt x="24" y="68"/>
                  </a:lnTo>
                  <a:lnTo>
                    <a:pt x="62" y="56"/>
                  </a:lnTo>
                  <a:lnTo>
                    <a:pt x="100" y="44"/>
                  </a:lnTo>
                  <a:lnTo>
                    <a:pt x="130" y="40"/>
                  </a:lnTo>
                  <a:lnTo>
                    <a:pt x="100" y="34"/>
                  </a:lnTo>
                  <a:lnTo>
                    <a:pt x="6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11" name="Line 300"/>
            <p:cNvSpPr>
              <a:spLocks noChangeShapeType="1"/>
            </p:cNvSpPr>
            <p:nvPr/>
          </p:nvSpPr>
          <p:spPr bwMode="auto">
            <a:xfrm flipH="1" flipV="1">
              <a:off x="7556500" y="463232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12" name="Freeform 301"/>
            <p:cNvSpPr>
              <a:spLocks/>
            </p:cNvSpPr>
            <p:nvPr/>
          </p:nvSpPr>
          <p:spPr bwMode="auto">
            <a:xfrm>
              <a:off x="8169275" y="4972050"/>
              <a:ext cx="206375" cy="158750"/>
            </a:xfrm>
            <a:custGeom>
              <a:avLst/>
              <a:gdLst>
                <a:gd name="T0" fmla="*/ 127000 w 130"/>
                <a:gd name="T1" fmla="*/ 82550 h 100"/>
                <a:gd name="T2" fmla="*/ 92075 w 130"/>
                <a:gd name="T3" fmla="*/ 38100 h 100"/>
                <a:gd name="T4" fmla="*/ 63500 w 130"/>
                <a:gd name="T5" fmla="*/ 0 h 100"/>
                <a:gd name="T6" fmla="*/ 0 w 130"/>
                <a:gd name="T7" fmla="*/ 104775 h 100"/>
                <a:gd name="T8" fmla="*/ 38100 w 130"/>
                <a:gd name="T9" fmla="*/ 111125 h 100"/>
                <a:gd name="T10" fmla="*/ 101600 w 130"/>
                <a:gd name="T11" fmla="*/ 123825 h 100"/>
                <a:gd name="T12" fmla="*/ 161925 w 130"/>
                <a:gd name="T13" fmla="*/ 142875 h 100"/>
                <a:gd name="T14" fmla="*/ 206375 w 130"/>
                <a:gd name="T15" fmla="*/ 158750 h 100"/>
                <a:gd name="T16" fmla="*/ 171450 w 130"/>
                <a:gd name="T17" fmla="*/ 127000 h 100"/>
                <a:gd name="T18" fmla="*/ 127000 w 130"/>
                <a:gd name="T19" fmla="*/ 8255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100"/>
                <a:gd name="T32" fmla="*/ 130 w 130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100">
                  <a:moveTo>
                    <a:pt x="80" y="52"/>
                  </a:moveTo>
                  <a:lnTo>
                    <a:pt x="58" y="24"/>
                  </a:lnTo>
                  <a:lnTo>
                    <a:pt x="40" y="0"/>
                  </a:lnTo>
                  <a:lnTo>
                    <a:pt x="0" y="66"/>
                  </a:lnTo>
                  <a:lnTo>
                    <a:pt x="24" y="70"/>
                  </a:lnTo>
                  <a:lnTo>
                    <a:pt x="64" y="78"/>
                  </a:lnTo>
                  <a:lnTo>
                    <a:pt x="102" y="90"/>
                  </a:lnTo>
                  <a:lnTo>
                    <a:pt x="130" y="100"/>
                  </a:lnTo>
                  <a:lnTo>
                    <a:pt x="108" y="80"/>
                  </a:lnTo>
                  <a:lnTo>
                    <a:pt x="8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13" name="Line 302"/>
            <p:cNvSpPr>
              <a:spLocks noChangeShapeType="1"/>
            </p:cNvSpPr>
            <p:nvPr/>
          </p:nvSpPr>
          <p:spPr bwMode="auto">
            <a:xfrm flipH="1">
              <a:off x="7562850" y="420687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14" name="Freeform 303"/>
            <p:cNvSpPr>
              <a:spLocks/>
            </p:cNvSpPr>
            <p:nvPr/>
          </p:nvSpPr>
          <p:spPr bwMode="auto">
            <a:xfrm>
              <a:off x="8172450" y="4114800"/>
              <a:ext cx="209550" cy="158750"/>
            </a:xfrm>
            <a:custGeom>
              <a:avLst/>
              <a:gdLst>
                <a:gd name="T0" fmla="*/ 130175 w 132"/>
                <a:gd name="T1" fmla="*/ 76200 h 100"/>
                <a:gd name="T2" fmla="*/ 95250 w 132"/>
                <a:gd name="T3" fmla="*/ 120650 h 100"/>
                <a:gd name="T4" fmla="*/ 66675 w 132"/>
                <a:gd name="T5" fmla="*/ 158750 h 100"/>
                <a:gd name="T6" fmla="*/ 0 w 132"/>
                <a:gd name="T7" fmla="*/ 53975 h 100"/>
                <a:gd name="T8" fmla="*/ 41275 w 132"/>
                <a:gd name="T9" fmla="*/ 47625 h 100"/>
                <a:gd name="T10" fmla="*/ 104775 w 132"/>
                <a:gd name="T11" fmla="*/ 34925 h 100"/>
                <a:gd name="T12" fmla="*/ 165100 w 132"/>
                <a:gd name="T13" fmla="*/ 15875 h 100"/>
                <a:gd name="T14" fmla="*/ 209550 w 132"/>
                <a:gd name="T15" fmla="*/ 0 h 100"/>
                <a:gd name="T16" fmla="*/ 174625 w 132"/>
                <a:gd name="T17" fmla="*/ 31750 h 100"/>
                <a:gd name="T18" fmla="*/ 130175 w 132"/>
                <a:gd name="T19" fmla="*/ 762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2"/>
                <a:gd name="T31" fmla="*/ 0 h 100"/>
                <a:gd name="T32" fmla="*/ 132 w 132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2" h="100">
                  <a:moveTo>
                    <a:pt x="82" y="48"/>
                  </a:moveTo>
                  <a:lnTo>
                    <a:pt x="60" y="76"/>
                  </a:lnTo>
                  <a:lnTo>
                    <a:pt x="42" y="100"/>
                  </a:lnTo>
                  <a:lnTo>
                    <a:pt x="0" y="34"/>
                  </a:lnTo>
                  <a:lnTo>
                    <a:pt x="26" y="30"/>
                  </a:lnTo>
                  <a:lnTo>
                    <a:pt x="66" y="22"/>
                  </a:lnTo>
                  <a:lnTo>
                    <a:pt x="104" y="10"/>
                  </a:lnTo>
                  <a:lnTo>
                    <a:pt x="132" y="0"/>
                  </a:lnTo>
                  <a:lnTo>
                    <a:pt x="110" y="20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15" name="Freeform 304"/>
            <p:cNvSpPr>
              <a:spLocks/>
            </p:cNvSpPr>
            <p:nvPr/>
          </p:nvSpPr>
          <p:spPr bwMode="auto">
            <a:xfrm>
              <a:off x="8086725" y="4937125"/>
              <a:ext cx="73025" cy="76200"/>
            </a:xfrm>
            <a:custGeom>
              <a:avLst/>
              <a:gdLst>
                <a:gd name="T0" fmla="*/ 73025 w 46"/>
                <a:gd name="T1" fmla="*/ 38100 h 48"/>
                <a:gd name="T2" fmla="*/ 73025 w 46"/>
                <a:gd name="T3" fmla="*/ 53975 h 48"/>
                <a:gd name="T4" fmla="*/ 63500 w 46"/>
                <a:gd name="T5" fmla="*/ 66675 h 48"/>
                <a:gd name="T6" fmla="*/ 50800 w 46"/>
                <a:gd name="T7" fmla="*/ 73025 h 48"/>
                <a:gd name="T8" fmla="*/ 38100 w 46"/>
                <a:gd name="T9" fmla="*/ 76200 h 48"/>
                <a:gd name="T10" fmla="*/ 22225 w 46"/>
                <a:gd name="T11" fmla="*/ 73025 h 48"/>
                <a:gd name="T12" fmla="*/ 9525 w 46"/>
                <a:gd name="T13" fmla="*/ 66675 h 48"/>
                <a:gd name="T14" fmla="*/ 3175 w 46"/>
                <a:gd name="T15" fmla="*/ 53975 h 48"/>
                <a:gd name="T16" fmla="*/ 0 w 46"/>
                <a:gd name="T17" fmla="*/ 38100 h 48"/>
                <a:gd name="T18" fmla="*/ 3175 w 46"/>
                <a:gd name="T19" fmla="*/ 25400 h 48"/>
                <a:gd name="T20" fmla="*/ 9525 w 46"/>
                <a:gd name="T21" fmla="*/ 12700 h 48"/>
                <a:gd name="T22" fmla="*/ 22225 w 46"/>
                <a:gd name="T23" fmla="*/ 3175 h 48"/>
                <a:gd name="T24" fmla="*/ 38100 w 46"/>
                <a:gd name="T25" fmla="*/ 0 h 48"/>
                <a:gd name="T26" fmla="*/ 50800 w 46"/>
                <a:gd name="T27" fmla="*/ 3175 h 48"/>
                <a:gd name="T28" fmla="*/ 63500 w 46"/>
                <a:gd name="T29" fmla="*/ 12700 h 48"/>
                <a:gd name="T30" fmla="*/ 73025 w 46"/>
                <a:gd name="T31" fmla="*/ 25400 h 48"/>
                <a:gd name="T32" fmla="*/ 73025 w 46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48"/>
                <a:gd name="T53" fmla="*/ 46 w 4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48">
                  <a:moveTo>
                    <a:pt x="46" y="24"/>
                  </a:moveTo>
                  <a:lnTo>
                    <a:pt x="46" y="34"/>
                  </a:lnTo>
                  <a:lnTo>
                    <a:pt x="40" y="42"/>
                  </a:lnTo>
                  <a:lnTo>
                    <a:pt x="32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6" y="16"/>
                  </a:lnTo>
                  <a:lnTo>
                    <a:pt x="46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16" name="Freeform 305"/>
            <p:cNvSpPr>
              <a:spLocks/>
            </p:cNvSpPr>
            <p:nvPr/>
          </p:nvSpPr>
          <p:spPr bwMode="auto">
            <a:xfrm>
              <a:off x="7851775" y="458787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17" name="Freeform 306"/>
            <p:cNvSpPr>
              <a:spLocks/>
            </p:cNvSpPr>
            <p:nvPr/>
          </p:nvSpPr>
          <p:spPr bwMode="auto">
            <a:xfrm>
              <a:off x="7620000" y="451802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3500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3500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18" name="Freeform 307"/>
            <p:cNvSpPr>
              <a:spLocks/>
            </p:cNvSpPr>
            <p:nvPr/>
          </p:nvSpPr>
          <p:spPr bwMode="auto">
            <a:xfrm>
              <a:off x="5715000" y="3511550"/>
              <a:ext cx="457200" cy="688975"/>
            </a:xfrm>
            <a:custGeom>
              <a:avLst/>
              <a:gdLst>
                <a:gd name="T0" fmla="*/ 457200 w 288"/>
                <a:gd name="T1" fmla="*/ 688975 h 434"/>
                <a:gd name="T2" fmla="*/ 441325 w 288"/>
                <a:gd name="T3" fmla="*/ 682625 h 434"/>
                <a:gd name="T4" fmla="*/ 400050 w 288"/>
                <a:gd name="T5" fmla="*/ 660400 h 434"/>
                <a:gd name="T6" fmla="*/ 342900 w 288"/>
                <a:gd name="T7" fmla="*/ 625475 h 434"/>
                <a:gd name="T8" fmla="*/ 311150 w 288"/>
                <a:gd name="T9" fmla="*/ 600075 h 434"/>
                <a:gd name="T10" fmla="*/ 276225 w 288"/>
                <a:gd name="T11" fmla="*/ 571500 h 434"/>
                <a:gd name="T12" fmla="*/ 241300 w 288"/>
                <a:gd name="T13" fmla="*/ 542925 h 434"/>
                <a:gd name="T14" fmla="*/ 206375 w 288"/>
                <a:gd name="T15" fmla="*/ 508000 h 434"/>
                <a:gd name="T16" fmla="*/ 174625 w 288"/>
                <a:gd name="T17" fmla="*/ 466725 h 434"/>
                <a:gd name="T18" fmla="*/ 142875 w 288"/>
                <a:gd name="T19" fmla="*/ 425450 h 434"/>
                <a:gd name="T20" fmla="*/ 117475 w 288"/>
                <a:gd name="T21" fmla="*/ 377825 h 434"/>
                <a:gd name="T22" fmla="*/ 95250 w 288"/>
                <a:gd name="T23" fmla="*/ 327025 h 434"/>
                <a:gd name="T24" fmla="*/ 79375 w 288"/>
                <a:gd name="T25" fmla="*/ 273050 h 434"/>
                <a:gd name="T26" fmla="*/ 73025 w 288"/>
                <a:gd name="T27" fmla="*/ 247650 h 434"/>
                <a:gd name="T28" fmla="*/ 69850 w 288"/>
                <a:gd name="T29" fmla="*/ 215900 h 434"/>
                <a:gd name="T30" fmla="*/ 0 w 288"/>
                <a:gd name="T31" fmla="*/ 184150 h 434"/>
                <a:gd name="T32" fmla="*/ 136525 w 288"/>
                <a:gd name="T33" fmla="*/ 0 h 434"/>
                <a:gd name="T34" fmla="*/ 301625 w 288"/>
                <a:gd name="T35" fmla="*/ 349250 h 434"/>
                <a:gd name="T36" fmla="*/ 212725 w 288"/>
                <a:gd name="T37" fmla="*/ 301625 h 434"/>
                <a:gd name="T38" fmla="*/ 209550 w 288"/>
                <a:gd name="T39" fmla="*/ 307975 h 434"/>
                <a:gd name="T40" fmla="*/ 209550 w 288"/>
                <a:gd name="T41" fmla="*/ 327025 h 434"/>
                <a:gd name="T42" fmla="*/ 215900 w 288"/>
                <a:gd name="T43" fmla="*/ 358775 h 434"/>
                <a:gd name="T44" fmla="*/ 228600 w 288"/>
                <a:gd name="T45" fmla="*/ 403225 h 434"/>
                <a:gd name="T46" fmla="*/ 241300 w 288"/>
                <a:gd name="T47" fmla="*/ 428625 h 434"/>
                <a:gd name="T48" fmla="*/ 257175 w 288"/>
                <a:gd name="T49" fmla="*/ 457200 h 434"/>
                <a:gd name="T50" fmla="*/ 276225 w 288"/>
                <a:gd name="T51" fmla="*/ 488950 h 434"/>
                <a:gd name="T52" fmla="*/ 301625 w 288"/>
                <a:gd name="T53" fmla="*/ 523875 h 434"/>
                <a:gd name="T54" fmla="*/ 330200 w 288"/>
                <a:gd name="T55" fmla="*/ 561975 h 434"/>
                <a:gd name="T56" fmla="*/ 365125 w 288"/>
                <a:gd name="T57" fmla="*/ 600075 h 434"/>
                <a:gd name="T58" fmla="*/ 409575 w 288"/>
                <a:gd name="T59" fmla="*/ 644525 h 434"/>
                <a:gd name="T60" fmla="*/ 457200 w 288"/>
                <a:gd name="T61" fmla="*/ 688975 h 4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88"/>
                <a:gd name="T94" fmla="*/ 0 h 434"/>
                <a:gd name="T95" fmla="*/ 288 w 288"/>
                <a:gd name="T96" fmla="*/ 434 h 43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88" h="434">
                  <a:moveTo>
                    <a:pt x="288" y="434"/>
                  </a:moveTo>
                  <a:lnTo>
                    <a:pt x="278" y="430"/>
                  </a:lnTo>
                  <a:lnTo>
                    <a:pt x="252" y="416"/>
                  </a:lnTo>
                  <a:lnTo>
                    <a:pt x="216" y="394"/>
                  </a:lnTo>
                  <a:lnTo>
                    <a:pt x="196" y="378"/>
                  </a:lnTo>
                  <a:lnTo>
                    <a:pt x="174" y="360"/>
                  </a:lnTo>
                  <a:lnTo>
                    <a:pt x="152" y="342"/>
                  </a:lnTo>
                  <a:lnTo>
                    <a:pt x="130" y="320"/>
                  </a:lnTo>
                  <a:lnTo>
                    <a:pt x="110" y="294"/>
                  </a:lnTo>
                  <a:lnTo>
                    <a:pt x="90" y="268"/>
                  </a:lnTo>
                  <a:lnTo>
                    <a:pt x="74" y="238"/>
                  </a:lnTo>
                  <a:lnTo>
                    <a:pt x="60" y="206"/>
                  </a:lnTo>
                  <a:lnTo>
                    <a:pt x="50" y="172"/>
                  </a:lnTo>
                  <a:lnTo>
                    <a:pt x="46" y="156"/>
                  </a:lnTo>
                  <a:lnTo>
                    <a:pt x="44" y="136"/>
                  </a:lnTo>
                  <a:lnTo>
                    <a:pt x="0" y="116"/>
                  </a:lnTo>
                  <a:lnTo>
                    <a:pt x="86" y="0"/>
                  </a:lnTo>
                  <a:lnTo>
                    <a:pt x="190" y="220"/>
                  </a:lnTo>
                  <a:lnTo>
                    <a:pt x="134" y="190"/>
                  </a:lnTo>
                  <a:lnTo>
                    <a:pt x="132" y="194"/>
                  </a:lnTo>
                  <a:lnTo>
                    <a:pt x="132" y="206"/>
                  </a:lnTo>
                  <a:lnTo>
                    <a:pt x="136" y="226"/>
                  </a:lnTo>
                  <a:lnTo>
                    <a:pt x="144" y="254"/>
                  </a:lnTo>
                  <a:lnTo>
                    <a:pt x="152" y="270"/>
                  </a:lnTo>
                  <a:lnTo>
                    <a:pt x="162" y="288"/>
                  </a:lnTo>
                  <a:lnTo>
                    <a:pt x="174" y="308"/>
                  </a:lnTo>
                  <a:lnTo>
                    <a:pt x="190" y="330"/>
                  </a:lnTo>
                  <a:lnTo>
                    <a:pt x="208" y="354"/>
                  </a:lnTo>
                  <a:lnTo>
                    <a:pt x="230" y="378"/>
                  </a:lnTo>
                  <a:lnTo>
                    <a:pt x="258" y="406"/>
                  </a:lnTo>
                  <a:lnTo>
                    <a:pt x="288" y="434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19" name="Rectangle 308"/>
            <p:cNvSpPr>
              <a:spLocks noChangeArrowheads="1"/>
            </p:cNvSpPr>
            <p:nvPr/>
          </p:nvSpPr>
          <p:spPr bwMode="auto">
            <a:xfrm>
              <a:off x="6214551" y="3661717"/>
              <a:ext cx="140102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b="1" dirty="0"/>
                <a:t>RF </a:t>
              </a:r>
              <a:r>
                <a:rPr lang="en-US" sz="1600" b="1" dirty="0" smtClean="0"/>
                <a:t>Separators</a:t>
              </a:r>
            </a:p>
            <a:p>
              <a:pPr algn="ctr" eaLnBrk="0" hangingPunct="0"/>
              <a:r>
                <a:rPr lang="en-US" sz="1600" b="1" dirty="0" smtClean="0"/>
                <a:t>499 MHz</a:t>
              </a:r>
              <a:endParaRPr lang="en-US" sz="1600" dirty="0"/>
            </a:p>
          </p:txBody>
        </p:sp>
        <p:sp>
          <p:nvSpPr>
            <p:cNvPr id="30821" name="Line 310"/>
            <p:cNvSpPr>
              <a:spLocks noChangeShapeType="1"/>
            </p:cNvSpPr>
            <p:nvPr/>
          </p:nvSpPr>
          <p:spPr bwMode="auto">
            <a:xfrm flipV="1">
              <a:off x="1184275" y="4746625"/>
              <a:ext cx="365125" cy="4254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23" name="Freeform 209"/>
            <p:cNvSpPr>
              <a:spLocks/>
            </p:cNvSpPr>
            <p:nvPr/>
          </p:nvSpPr>
          <p:spPr bwMode="auto">
            <a:xfrm>
              <a:off x="1905000" y="35814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24" name="Freeform 209"/>
            <p:cNvSpPr>
              <a:spLocks/>
            </p:cNvSpPr>
            <p:nvPr/>
          </p:nvSpPr>
          <p:spPr bwMode="auto">
            <a:xfrm>
              <a:off x="1524000" y="35814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25" name="Freeform 209"/>
            <p:cNvSpPr>
              <a:spLocks/>
            </p:cNvSpPr>
            <p:nvPr/>
          </p:nvSpPr>
          <p:spPr bwMode="auto">
            <a:xfrm>
              <a:off x="1143000" y="35814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26" name="Freeform 209"/>
            <p:cNvSpPr>
              <a:spLocks/>
            </p:cNvSpPr>
            <p:nvPr/>
          </p:nvSpPr>
          <p:spPr bwMode="auto">
            <a:xfrm>
              <a:off x="4876800" y="46482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27" name="Freeform 210"/>
            <p:cNvSpPr>
              <a:spLocks/>
            </p:cNvSpPr>
            <p:nvPr/>
          </p:nvSpPr>
          <p:spPr bwMode="auto">
            <a:xfrm>
              <a:off x="4191000" y="42672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28" name="Freeform 209"/>
            <p:cNvSpPr>
              <a:spLocks/>
            </p:cNvSpPr>
            <p:nvPr/>
          </p:nvSpPr>
          <p:spPr bwMode="auto">
            <a:xfrm>
              <a:off x="3733800" y="38100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cxnSp>
          <p:nvCxnSpPr>
            <p:cNvPr id="30829" name="Straight Arrow Connector 330"/>
            <p:cNvCxnSpPr>
              <a:cxnSpLocks noChangeShapeType="1"/>
            </p:cNvCxnSpPr>
            <p:nvPr/>
          </p:nvCxnSpPr>
          <p:spPr bwMode="auto">
            <a:xfrm rot="16200000" flipH="1">
              <a:off x="5219700" y="2171700"/>
              <a:ext cx="304800" cy="762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0830" name="Straight Arrow Connector 332"/>
            <p:cNvCxnSpPr>
              <a:cxnSpLocks noChangeShapeType="1"/>
            </p:cNvCxnSpPr>
            <p:nvPr/>
          </p:nvCxnSpPr>
          <p:spPr bwMode="auto">
            <a:xfrm>
              <a:off x="5334000" y="2057400"/>
              <a:ext cx="1447800" cy="6858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29" name="Rectangle 195"/>
          <p:cNvSpPr>
            <a:spLocks noChangeArrowheads="1"/>
          </p:cNvSpPr>
          <p:nvPr/>
        </p:nvSpPr>
        <p:spPr bwMode="auto">
          <a:xfrm>
            <a:off x="3658411" y="4055904"/>
            <a:ext cx="1474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B0F0"/>
                </a:solidFill>
              </a:rPr>
              <a:t>B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330" name="Rectangle 194"/>
          <p:cNvSpPr>
            <a:spLocks noChangeArrowheads="1"/>
          </p:cNvSpPr>
          <p:nvPr/>
        </p:nvSpPr>
        <p:spPr bwMode="auto">
          <a:xfrm>
            <a:off x="4070350" y="4800600"/>
            <a:ext cx="1474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0000"/>
                </a:solidFill>
              </a:rPr>
              <a:t>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31" name="Rectangle 196"/>
          <p:cNvSpPr>
            <a:spLocks noChangeArrowheads="1"/>
          </p:cNvSpPr>
          <p:nvPr/>
        </p:nvSpPr>
        <p:spPr bwMode="auto">
          <a:xfrm>
            <a:off x="3453687" y="4963239"/>
            <a:ext cx="1474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66FF33"/>
                </a:solidFill>
              </a:rPr>
              <a:t>C</a:t>
            </a:r>
            <a:endParaRPr lang="en-US" sz="1600" dirty="0">
              <a:solidFill>
                <a:srgbClr val="66FF33"/>
              </a:solidFill>
            </a:endParaRPr>
          </a:p>
        </p:txBody>
      </p:sp>
      <p:sp>
        <p:nvSpPr>
          <p:cNvPr id="332" name="Rectangle 218"/>
          <p:cNvSpPr>
            <a:spLocks noChangeArrowheads="1"/>
          </p:cNvSpPr>
          <p:nvPr/>
        </p:nvSpPr>
        <p:spPr bwMode="auto">
          <a:xfrm>
            <a:off x="337203" y="3080464"/>
            <a:ext cx="5850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dirty="0" smtClean="0"/>
              <a:t>111 ps</a:t>
            </a:r>
            <a:endParaRPr lang="en-US" sz="1600" dirty="0"/>
          </a:p>
        </p:txBody>
      </p:sp>
      <p:cxnSp>
        <p:nvCxnSpPr>
          <p:cNvPr id="339" name="Straight Arrow Connector 338"/>
          <p:cNvCxnSpPr>
            <a:stCxn id="332" idx="0"/>
            <a:endCxn id="315" idx="2"/>
          </p:cNvCxnSpPr>
          <p:nvPr/>
        </p:nvCxnSpPr>
        <p:spPr bwMode="auto">
          <a:xfrm rot="5400000" flipH="1" flipV="1">
            <a:off x="352139" y="2779754"/>
            <a:ext cx="578291" cy="231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3905" y="0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Field Emission (FE)</a:t>
            </a:r>
            <a:endParaRPr lang="en-US" sz="3600" dirty="0">
              <a:latin typeface="+mj-lt"/>
            </a:endParaRPr>
          </a:p>
        </p:txBody>
      </p:sp>
      <p:graphicFrame>
        <p:nvGraphicFramePr>
          <p:cNvPr id="254978" name="Object 2"/>
          <p:cNvGraphicFramePr>
            <a:graphicFrameLocks noChangeAspect="1"/>
          </p:cNvGraphicFramePr>
          <p:nvPr/>
        </p:nvGraphicFramePr>
        <p:xfrm>
          <a:off x="954811" y="2067890"/>
          <a:ext cx="386715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79" name="Equation" r:id="rId3" imgW="1765080" imgH="482400" progId="Equation.3">
                  <p:embed/>
                </p:oleObj>
              </mc:Choice>
              <mc:Fallback>
                <p:oleObj name="Equation" r:id="rId3" imgW="1765080" imgH="482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811" y="2067890"/>
                        <a:ext cx="3867150" cy="1057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182237" y="810228"/>
            <a:ext cx="84461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Electron tunneling through the Electrode surface barrier due to the presence of Electric Field is described by Fowler – Nordheim formula:</a:t>
            </a: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801843" y="3900668"/>
          <a:ext cx="789696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5832"/>
                <a:gridCol w="6811128"/>
              </a:tblGrid>
              <a:tr h="370840">
                <a:tc>
                  <a:txBody>
                    <a:bodyPr/>
                    <a:lstStyle/>
                    <a:p>
                      <a:r>
                        <a:rPr lang="az-Cyrl-AZ" i="1" dirty="0" smtClean="0">
                          <a:latin typeface="Times New Roman" pitchFamily="18" charset="0"/>
                          <a:cs typeface="Times New Roman" pitchFamily="18" charset="0"/>
                        </a:rPr>
                        <a:t>φ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Work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Function of Electrode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Electric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Field at Electrode surface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Field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Enhancement Factor at the emission site (= 30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60)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endParaRPr lang="en-US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Constant determined by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Electrode surface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properties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endParaRPr lang="en-US" b="1" i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Constant determined by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Electrode surface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properties</a:t>
                      </a: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1" name="Group 60"/>
          <p:cNvGrpSpPr/>
          <p:nvPr/>
        </p:nvGrpSpPr>
        <p:grpSpPr>
          <a:xfrm>
            <a:off x="6215605" y="1875099"/>
            <a:ext cx="2483198" cy="1539433"/>
            <a:chOff x="6215605" y="1875099"/>
            <a:chExt cx="2483198" cy="1539433"/>
          </a:xfrm>
        </p:grpSpPr>
        <p:sp>
          <p:nvSpPr>
            <p:cNvPr id="42" name="Rectangle 41"/>
            <p:cNvSpPr/>
            <p:nvPr/>
          </p:nvSpPr>
          <p:spPr bwMode="auto">
            <a:xfrm>
              <a:off x="6400800" y="2932374"/>
              <a:ext cx="1203767" cy="482158"/>
            </a:xfrm>
            <a:prstGeom prst="rect">
              <a:avLst/>
            </a:prstGeom>
            <a:gradFill flip="none" rotWithShape="1">
              <a:gsLst>
                <a:gs pos="0">
                  <a:srgbClr val="FF7C80">
                    <a:tint val="66000"/>
                    <a:satMod val="160000"/>
                  </a:srgbClr>
                </a:gs>
                <a:gs pos="50000">
                  <a:srgbClr val="FF7C80">
                    <a:tint val="44500"/>
                    <a:satMod val="160000"/>
                  </a:srgbClr>
                </a:gs>
                <a:gs pos="100000">
                  <a:srgbClr val="FF7C8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 rot="5400000" flipH="1" flipV="1">
              <a:off x="6834851" y="2644816"/>
              <a:ext cx="153943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 bwMode="auto">
            <a:xfrm rot="16200000" flipV="1">
              <a:off x="7491450" y="1988221"/>
              <a:ext cx="1250066" cy="102382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auto">
            <a:xfrm>
              <a:off x="6215605" y="2932374"/>
              <a:ext cx="157415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6215605" y="1875099"/>
              <a:ext cx="157415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 rot="5400000" flipH="1" flipV="1">
              <a:off x="5860588" y="2403737"/>
              <a:ext cx="1057275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57" name="Rectangle 56"/>
            <p:cNvSpPr/>
            <p:nvPr/>
          </p:nvSpPr>
          <p:spPr>
            <a:xfrm>
              <a:off x="6400800" y="2214187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z-Cyrl-AZ" i="1" dirty="0" smtClean="0">
                  <a:latin typeface="Times New Roman" pitchFamily="18" charset="0"/>
                  <a:cs typeface="Times New Roman" pitchFamily="18" charset="0"/>
                </a:rPr>
                <a:t>φ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604567" y="2932374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aseline="-25000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078120" y="2214187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-eEx</a:t>
              </a:r>
              <a:endParaRPr lang="en-US" dirty="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767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HV Conditioning and Field Emission</a:t>
            </a:r>
            <a:endParaRPr lang="en-US" sz="3600" dirty="0"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08015" y="646331"/>
            <a:ext cx="404506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9111" y="685800"/>
            <a:ext cx="28781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/>
          <p:cNvCxnSpPr>
            <a:stCxn id="13" idx="0"/>
          </p:cNvCxnSpPr>
          <p:nvPr/>
        </p:nvCxnSpPr>
        <p:spPr bwMode="auto">
          <a:xfrm rot="16200000" flipV="1">
            <a:off x="2543741" y="1695783"/>
            <a:ext cx="1080632" cy="14892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08019" y="3336667"/>
            <a:ext cx="404505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stCxn id="14" idx="0"/>
          </p:cNvCxnSpPr>
          <p:nvPr/>
        </p:nvCxnSpPr>
        <p:spPr bwMode="auto">
          <a:xfrm rot="5400000" flipH="1" flipV="1">
            <a:off x="1270407" y="1816663"/>
            <a:ext cx="803634" cy="9704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16510" y="2703718"/>
            <a:ext cx="194095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Floating Anode</a:t>
            </a:r>
          </a:p>
          <a:p>
            <a:pPr algn="ctr"/>
            <a:r>
              <a:rPr lang="en-US" dirty="0" smtClean="0"/>
              <a:t>connected to </a:t>
            </a:r>
          </a:p>
          <a:p>
            <a:pPr algn="ctr"/>
            <a:r>
              <a:rPr lang="en-US" dirty="0" smtClean="0"/>
              <a:t>Pico-ammeter</a:t>
            </a:r>
            <a:endParaRPr lang="en-US" dirty="0"/>
          </a:p>
        </p:txBody>
      </p:sp>
      <p:pic>
        <p:nvPicPr>
          <p:cNvPr id="19" name="Picture 18" descr="IMAG01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439" y="3960421"/>
            <a:ext cx="2065875" cy="274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71948" y="2980717"/>
            <a:ext cx="231345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Macor glass-ceramic</a:t>
            </a:r>
          </a:p>
          <a:p>
            <a:pPr algn="ctr"/>
            <a:r>
              <a:rPr lang="en-US" dirty="0" smtClean="0"/>
              <a:t>spacer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2650" y="3861996"/>
            <a:ext cx="1468671" cy="1354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100 M</a:t>
            </a:r>
            <a:r>
              <a:rPr lang="el-GR" dirty="0" smtClean="0"/>
              <a:t>Ω</a:t>
            </a:r>
            <a:endParaRPr lang="en-US" dirty="0" smtClean="0"/>
          </a:p>
          <a:p>
            <a:pPr algn="ctr"/>
            <a:r>
              <a:rPr lang="en-US" dirty="0" smtClean="0"/>
              <a:t>Conditioning</a:t>
            </a:r>
          </a:p>
          <a:p>
            <a:pPr algn="ctr"/>
            <a:r>
              <a:rPr lang="en-US" dirty="0" smtClean="0"/>
              <a:t>Resistor</a:t>
            </a:r>
          </a:p>
          <a:p>
            <a:pPr algn="ctr"/>
            <a:r>
              <a:rPr lang="en-US" sz="1400" dirty="0" smtClean="0"/>
              <a:t>(NICROM</a:t>
            </a:r>
          </a:p>
          <a:p>
            <a:pPr algn="ctr"/>
            <a:r>
              <a:rPr lang="en-US" sz="1400" dirty="0" smtClean="0"/>
              <a:t>100 kV, 75 W)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9492" y="5337824"/>
            <a:ext cx="14328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UNIVOLT</a:t>
            </a:r>
          </a:p>
          <a:p>
            <a:pPr algn="ctr"/>
            <a:r>
              <a:rPr lang="en-US" dirty="0" smtClean="0"/>
              <a:t>Transformer</a:t>
            </a:r>
          </a:p>
          <a:p>
            <a:pPr algn="ctr"/>
            <a:r>
              <a:rPr lang="en-US" dirty="0" smtClean="0"/>
              <a:t>Oil Tank</a:t>
            </a:r>
          </a:p>
        </p:txBody>
      </p:sp>
      <p:cxnSp>
        <p:nvCxnSpPr>
          <p:cNvPr id="32" name="Straight Arrow Connector 31"/>
          <p:cNvCxnSpPr>
            <a:stCxn id="26" idx="3"/>
          </p:cNvCxnSpPr>
          <p:nvPr/>
        </p:nvCxnSpPr>
        <p:spPr bwMode="auto">
          <a:xfrm>
            <a:off x="1921321" y="4539105"/>
            <a:ext cx="843038" cy="3458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stCxn id="31" idx="3"/>
          </p:cNvCxnSpPr>
          <p:nvPr/>
        </p:nvCxnSpPr>
        <p:spPr bwMode="auto">
          <a:xfrm>
            <a:off x="2322320" y="5799489"/>
            <a:ext cx="721326" cy="6463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4570739" y="6119269"/>
            <a:ext cx="194162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Short for Beam</a:t>
            </a:r>
          </a:p>
          <a:p>
            <a:pPr algn="ctr"/>
            <a:r>
              <a:rPr lang="en-US" dirty="0" smtClean="0"/>
              <a:t>Delivery 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 rot="10800000">
            <a:off x="3530346" y="5474826"/>
            <a:ext cx="1040394" cy="9709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57815" cy="808806"/>
          </a:xfrm>
        </p:spPr>
        <p:txBody>
          <a:bodyPr/>
          <a:lstStyle/>
          <a:p>
            <a:r>
              <a:rPr lang="en-US" sz="2400" dirty="0" smtClean="0"/>
              <a:t>Anode won’t capture all FE, better to look for x-rays …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74474" y="2967619"/>
            <a:ext cx="5393410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223284" y="1004776"/>
            <a:ext cx="512489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Ion Chamber Detector: Model IP 100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Energy threshold of 50 keV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Readout: CANBERRA  ADM 616</a:t>
            </a:r>
            <a:endParaRPr lang="en-US" sz="2000" dirty="0"/>
          </a:p>
        </p:txBody>
      </p:sp>
      <p:pic>
        <p:nvPicPr>
          <p:cNvPr id="16" name="Picture 15" descr="P10001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308" y="808806"/>
            <a:ext cx="3048000" cy="22860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4826643" y="1203767"/>
            <a:ext cx="2789903" cy="62415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16680" cy="808806"/>
          </a:xfrm>
        </p:spPr>
        <p:txBody>
          <a:bodyPr/>
          <a:lstStyle/>
          <a:p>
            <a:r>
              <a:rPr lang="en-US" dirty="0" smtClean="0"/>
              <a:t>Charge Lifetime vs. Gun High Voltage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2538" y="808806"/>
            <a:ext cx="471923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712787" y="1462641"/>
            <a:ext cx="28038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Poor lifetime at 200 kV due to field emission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And vacuum bursts often killed QE completely</a:t>
            </a:r>
          </a:p>
        </p:txBody>
      </p:sp>
      <p:cxnSp>
        <p:nvCxnSpPr>
          <p:cNvPr id="18" name="Straight Arrow Connector 17"/>
          <p:cNvCxnSpPr>
            <a:stCxn id="16" idx="1"/>
          </p:cNvCxnSpPr>
          <p:nvPr/>
        </p:nvCxnSpPr>
        <p:spPr bwMode="auto">
          <a:xfrm rot="10800000" flipV="1">
            <a:off x="4143737" y="2201304"/>
            <a:ext cx="1569050" cy="9122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667585" y="4201610"/>
          <a:ext cx="6473898" cy="238963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30697"/>
                <a:gridCol w="1115070"/>
                <a:gridCol w="1342413"/>
                <a:gridCol w="1385718"/>
              </a:tblGrid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 = 2 </a:t>
                      </a:r>
                      <a:r>
                        <a:rPr lang="en-US" sz="1600" dirty="0" smtClean="0"/>
                        <a:t>mA, Bulk GaAs </a:t>
                      </a:r>
                      <a:endParaRPr lang="en-US" sz="16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(5</a:t>
                      </a:r>
                      <a:r>
                        <a:rPr lang="en-US" sz="1600" baseline="0" dirty="0" smtClean="0"/>
                        <a:t> mm Active Area, </a:t>
                      </a:r>
                      <a:r>
                        <a:rPr lang="en-US" sz="1600" dirty="0" smtClean="0"/>
                        <a:t>350 </a:t>
                      </a:r>
                      <a:r>
                        <a:rPr lang="el-GR" sz="1600" dirty="0" smtClean="0"/>
                        <a:t>μ</a:t>
                      </a:r>
                      <a:r>
                        <a:rPr lang="en-US" sz="1600" dirty="0" smtClean="0"/>
                        <a:t>m Laser Spot)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Gun HV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100 kV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140 kV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200 kV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Anode Current (pA)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0.0 ± 0.3 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-8 </a:t>
                      </a:r>
                      <a:r>
                        <a:rPr lang="en-US" sz="1600" dirty="0" smtClean="0"/>
                        <a:t>± 1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-520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± 20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X-ray Detector </a:t>
                      </a:r>
                      <a:r>
                        <a:rPr lang="en-US" sz="1600" dirty="0" smtClean="0"/>
                        <a:t>(</a:t>
                      </a:r>
                      <a:r>
                        <a:rPr lang="en-US" sz="1600" dirty="0"/>
                        <a:t>E-2 mR/h)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1.5 ± 0.5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105 </a:t>
                      </a:r>
                      <a:r>
                        <a:rPr lang="en-US" sz="1600" dirty="0" smtClean="0"/>
                        <a:t>± 5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5700 </a:t>
                      </a:r>
                      <a:r>
                        <a:rPr lang="en-US" sz="1600" dirty="0" smtClean="0"/>
                        <a:t>± 300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Gun </a:t>
                      </a:r>
                      <a:r>
                        <a:rPr lang="en-US" sz="1600" dirty="0" smtClean="0"/>
                        <a:t>Vacuum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(pA</a:t>
                      </a:r>
                      <a:r>
                        <a:rPr lang="en-US" sz="1600" dirty="0"/>
                        <a:t>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Y-Chamber </a:t>
                      </a:r>
                      <a:r>
                        <a:rPr lang="en-US" sz="1600" dirty="0" smtClean="0"/>
                        <a:t>Vacuum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(nA</a:t>
                      </a:r>
                      <a:r>
                        <a:rPr lang="en-US" sz="1600" dirty="0"/>
                        <a:t>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3.0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3</a:t>
                      </a:r>
                      <a:r>
                        <a:rPr lang="en-US" sz="1600" baseline="0" dirty="0" smtClean="0"/>
                        <a:t>.0 – 3.2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en-US" sz="1600" baseline="0" dirty="0" smtClean="0"/>
                        <a:t>– </a:t>
                      </a:r>
                      <a:r>
                        <a:rPr lang="en-US" sz="1600" baseline="0" dirty="0" smtClean="0"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50" marR="62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6" y="0"/>
            <a:ext cx="4908559" cy="808806"/>
          </a:xfrm>
        </p:spPr>
        <p:txBody>
          <a:bodyPr/>
          <a:lstStyle/>
          <a:p>
            <a:r>
              <a:rPr lang="en-US" dirty="0" smtClean="0"/>
              <a:t>What’s Next? Plan B</a:t>
            </a:r>
            <a:endParaRPr lang="en-US" dirty="0"/>
          </a:p>
        </p:txBody>
      </p:sp>
      <p:pic>
        <p:nvPicPr>
          <p:cNvPr id="3" name="Picture 2" descr="invgun_pl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808" y="3906456"/>
            <a:ext cx="4314728" cy="2926080"/>
          </a:xfrm>
          <a:prstGeom prst="rect">
            <a:avLst/>
          </a:prstGeom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141905" y="676632"/>
            <a:ext cx="8759027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Re-polished large grain Nb Electrode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HV conditioned to 225 kV; it looks very promising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x-ray stayed at background level (8 E-3 mR/h)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Added a leak valve to HV Chamber in case we need to Krypton-process the electrode to eliminate FE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Ready to run beam at 200 kV in January 2011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dirty="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6238754" cy="808806"/>
          </a:xfrm>
        </p:spPr>
        <p:txBody>
          <a:bodyPr/>
          <a:lstStyle/>
          <a:p>
            <a:pPr algn="ctr"/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7" y="808806"/>
            <a:ext cx="7953363" cy="6049194"/>
          </a:xfrm>
        </p:spPr>
        <p:txBody>
          <a:bodyPr/>
          <a:lstStyle/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US" dirty="0" smtClean="0"/>
              <a:t> Jefferson Lab is a world-class polarized electron beam research facility</a:t>
            </a: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endParaRPr lang="en-US" dirty="0" smtClean="0"/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US" dirty="0" smtClean="0"/>
              <a:t>Group Research:</a:t>
            </a:r>
          </a:p>
          <a:p>
            <a:pPr lvl="1"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Build 200 kV Electron Gun</a:t>
            </a:r>
          </a:p>
          <a:p>
            <a:pPr lvl="1"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Produce 5 mA polarized beam. We hold the world record of 1 mA from Superlattice GaAs</a:t>
            </a:r>
          </a:p>
          <a:p>
            <a:pPr lvl="1"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Electrode Research using HV Test Stand: SS and Nb electrodes with different surface treatments </a:t>
            </a:r>
            <a:r>
              <a:rPr lang="en-US" smtClean="0"/>
              <a:t>and coatings. </a:t>
            </a:r>
            <a:r>
              <a:rPr lang="en-US" dirty="0" smtClean="0"/>
              <a:t>FE Elimination by Krypton-processing</a:t>
            </a:r>
          </a:p>
          <a:p>
            <a:pPr lvl="1"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Cryo-pumping to improve vacuum</a:t>
            </a:r>
          </a:p>
          <a:p>
            <a:pPr lvl="1"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New Photocathode Materials:</a:t>
            </a:r>
          </a:p>
          <a:p>
            <a:pPr marL="1428750" lvl="2" indent="-514350">
              <a:buClr>
                <a:schemeClr val="tx1"/>
              </a:buClr>
              <a:buFont typeface="+mj-lt"/>
              <a:buAutoNum type="romanUcPeriod"/>
            </a:pPr>
            <a:r>
              <a:rPr lang="en-US" dirty="0" smtClean="0"/>
              <a:t>5% Polarized QE</a:t>
            </a:r>
          </a:p>
          <a:p>
            <a:pPr marL="1428750" lvl="2" indent="-514350">
              <a:buClr>
                <a:schemeClr val="tx1"/>
              </a:buClr>
              <a:buFont typeface="+mj-lt"/>
              <a:buAutoNum type="romanUcPeriod"/>
            </a:pPr>
            <a:r>
              <a:rPr lang="en-US" dirty="0" smtClean="0"/>
              <a:t> K</a:t>
            </a:r>
            <a:r>
              <a:rPr lang="en-US" baseline="-25000" dirty="0" smtClean="0"/>
              <a:t>2</a:t>
            </a:r>
            <a:r>
              <a:rPr lang="en-US" dirty="0" smtClean="0"/>
              <a:t>CsSb: less vacuum requirement</a:t>
            </a:r>
          </a:p>
          <a:p>
            <a:pPr lvl="1"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Polarized Positron Source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5"/>
          <p:cNvGrpSpPr/>
          <p:nvPr/>
        </p:nvGrpSpPr>
        <p:grpSpPr>
          <a:xfrm>
            <a:off x="108284" y="2018584"/>
            <a:ext cx="8951495" cy="2615839"/>
            <a:chOff x="338138" y="2408570"/>
            <a:chExt cx="8512175" cy="2203792"/>
          </a:xfrm>
        </p:grpSpPr>
        <p:grpSp>
          <p:nvGrpSpPr>
            <p:cNvPr id="3" name="Group 110"/>
            <p:cNvGrpSpPr>
              <a:grpSpLocks/>
            </p:cNvGrpSpPr>
            <p:nvPr/>
          </p:nvGrpSpPr>
          <p:grpSpPr bwMode="auto">
            <a:xfrm>
              <a:off x="338138" y="2408570"/>
              <a:ext cx="8512175" cy="2203792"/>
              <a:chOff x="338138" y="2469345"/>
              <a:chExt cx="8512175" cy="2203450"/>
            </a:xfrm>
          </p:grpSpPr>
          <p:grpSp>
            <p:nvGrpSpPr>
              <p:cNvPr id="4" name="Group 4"/>
              <p:cNvGrpSpPr>
                <a:grpSpLocks noChangeAspect="1"/>
              </p:cNvGrpSpPr>
              <p:nvPr/>
            </p:nvGrpSpPr>
            <p:grpSpPr bwMode="auto">
              <a:xfrm>
                <a:off x="338138" y="2469345"/>
                <a:ext cx="8512175" cy="2203450"/>
                <a:chOff x="199" y="1912"/>
                <a:chExt cx="5362" cy="1388"/>
              </a:xfrm>
            </p:grpSpPr>
            <p:sp>
              <p:nvSpPr>
                <p:cNvPr id="8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99" y="2000"/>
                  <a:ext cx="5362" cy="12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pic>
              <p:nvPicPr>
                <p:cNvPr id="9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41" y="2158"/>
                  <a:ext cx="126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867" y="2106"/>
                  <a:ext cx="150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Freeform 7"/>
                <p:cNvSpPr>
                  <a:spLocks/>
                </p:cNvSpPr>
                <p:nvPr/>
              </p:nvSpPr>
              <p:spPr bwMode="auto">
                <a:xfrm>
                  <a:off x="4877" y="2116"/>
                  <a:ext cx="132" cy="124"/>
                </a:xfrm>
                <a:custGeom>
                  <a:avLst/>
                  <a:gdLst>
                    <a:gd name="T0" fmla="*/ 92 w 132"/>
                    <a:gd name="T1" fmla="*/ 124 h 124"/>
                    <a:gd name="T2" fmla="*/ 0 w 132"/>
                    <a:gd name="T3" fmla="*/ 72 h 124"/>
                    <a:gd name="T4" fmla="*/ 42 w 132"/>
                    <a:gd name="T5" fmla="*/ 0 h 124"/>
                    <a:gd name="T6" fmla="*/ 132 w 132"/>
                    <a:gd name="T7" fmla="*/ 50 h 124"/>
                    <a:gd name="T8" fmla="*/ 92 w 132"/>
                    <a:gd name="T9" fmla="*/ 124 h 1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2"/>
                    <a:gd name="T16" fmla="*/ 0 h 124"/>
                    <a:gd name="T17" fmla="*/ 132 w 132"/>
                    <a:gd name="T18" fmla="*/ 124 h 1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2" h="124">
                      <a:moveTo>
                        <a:pt x="92" y="124"/>
                      </a:moveTo>
                      <a:lnTo>
                        <a:pt x="0" y="72"/>
                      </a:lnTo>
                      <a:lnTo>
                        <a:pt x="42" y="0"/>
                      </a:lnTo>
                      <a:lnTo>
                        <a:pt x="132" y="50"/>
                      </a:lnTo>
                      <a:lnTo>
                        <a:pt x="92" y="124"/>
                      </a:lnTo>
                      <a:close/>
                    </a:path>
                  </a:pathLst>
                </a:custGeom>
                <a:noFill/>
                <a:ln w="2">
                  <a:solidFill>
                    <a:srgbClr val="33A02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" name="Rectangle 8"/>
                <p:cNvSpPr>
                  <a:spLocks noChangeArrowheads="1"/>
                </p:cNvSpPr>
                <p:nvPr/>
              </p:nvSpPr>
              <p:spPr bwMode="auto">
                <a:xfrm>
                  <a:off x="1425" y="2190"/>
                  <a:ext cx="376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Chopper</a:t>
                  </a:r>
                  <a:endParaRPr lang="en-US" dirty="0"/>
                </a:p>
              </p:txBody>
            </p:sp>
            <p:sp>
              <p:nvSpPr>
                <p:cNvPr id="13" name="Freeform 9"/>
                <p:cNvSpPr>
                  <a:spLocks/>
                </p:cNvSpPr>
                <p:nvPr/>
              </p:nvSpPr>
              <p:spPr bwMode="auto">
                <a:xfrm>
                  <a:off x="337" y="2308"/>
                  <a:ext cx="384" cy="296"/>
                </a:xfrm>
                <a:custGeom>
                  <a:avLst/>
                  <a:gdLst>
                    <a:gd name="T0" fmla="*/ 384 w 384"/>
                    <a:gd name="T1" fmla="*/ 296 h 296"/>
                    <a:gd name="T2" fmla="*/ 0 w 384"/>
                    <a:gd name="T3" fmla="*/ 0 h 296"/>
                    <a:gd name="T4" fmla="*/ 384 w 384"/>
                    <a:gd name="T5" fmla="*/ 296 h 296"/>
                    <a:gd name="T6" fmla="*/ 0 60000 65536"/>
                    <a:gd name="T7" fmla="*/ 0 60000 65536"/>
                    <a:gd name="T8" fmla="*/ 0 60000 65536"/>
                    <a:gd name="T9" fmla="*/ 0 w 384"/>
                    <a:gd name="T10" fmla="*/ 0 h 296"/>
                    <a:gd name="T11" fmla="*/ 384 w 384"/>
                    <a:gd name="T12" fmla="*/ 296 h 2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4" h="296">
                      <a:moveTo>
                        <a:pt x="384" y="296"/>
                      </a:moveTo>
                      <a:lnTo>
                        <a:pt x="0" y="0"/>
                      </a:lnTo>
                      <a:lnTo>
                        <a:pt x="384" y="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337" y="2308"/>
                  <a:ext cx="384" cy="296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" name="Freeform 11"/>
                <p:cNvSpPr>
                  <a:spLocks/>
                </p:cNvSpPr>
                <p:nvPr/>
              </p:nvSpPr>
              <p:spPr bwMode="auto">
                <a:xfrm>
                  <a:off x="1601" y="2318"/>
                  <a:ext cx="3952" cy="290"/>
                </a:xfrm>
                <a:custGeom>
                  <a:avLst/>
                  <a:gdLst>
                    <a:gd name="T0" fmla="*/ 3952 w 3952"/>
                    <a:gd name="T1" fmla="*/ 290 h 290"/>
                    <a:gd name="T2" fmla="*/ 3792 w 3952"/>
                    <a:gd name="T3" fmla="*/ 290 h 290"/>
                    <a:gd name="T4" fmla="*/ 3646 w 3952"/>
                    <a:gd name="T5" fmla="*/ 0 h 290"/>
                    <a:gd name="T6" fmla="*/ 3264 w 3952"/>
                    <a:gd name="T7" fmla="*/ 0 h 290"/>
                    <a:gd name="T8" fmla="*/ 3108 w 3952"/>
                    <a:gd name="T9" fmla="*/ 286 h 290"/>
                    <a:gd name="T10" fmla="*/ 0 w 3952"/>
                    <a:gd name="T11" fmla="*/ 286 h 290"/>
                    <a:gd name="T12" fmla="*/ 3952 w 3952"/>
                    <a:gd name="T13" fmla="*/ 290 h 2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52"/>
                    <a:gd name="T22" fmla="*/ 0 h 290"/>
                    <a:gd name="T23" fmla="*/ 3952 w 3952"/>
                    <a:gd name="T24" fmla="*/ 290 h 2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52" h="290">
                      <a:moveTo>
                        <a:pt x="3952" y="290"/>
                      </a:moveTo>
                      <a:lnTo>
                        <a:pt x="3792" y="290"/>
                      </a:lnTo>
                      <a:lnTo>
                        <a:pt x="3646" y="0"/>
                      </a:lnTo>
                      <a:lnTo>
                        <a:pt x="3264" y="0"/>
                      </a:lnTo>
                      <a:lnTo>
                        <a:pt x="3108" y="286"/>
                      </a:lnTo>
                      <a:lnTo>
                        <a:pt x="0" y="286"/>
                      </a:lnTo>
                      <a:lnTo>
                        <a:pt x="3952" y="2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" name="Freeform 12"/>
                <p:cNvSpPr>
                  <a:spLocks/>
                </p:cNvSpPr>
                <p:nvPr/>
              </p:nvSpPr>
              <p:spPr bwMode="auto">
                <a:xfrm>
                  <a:off x="1601" y="2318"/>
                  <a:ext cx="3952" cy="290"/>
                </a:xfrm>
                <a:custGeom>
                  <a:avLst/>
                  <a:gdLst>
                    <a:gd name="T0" fmla="*/ 3952 w 3952"/>
                    <a:gd name="T1" fmla="*/ 290 h 290"/>
                    <a:gd name="T2" fmla="*/ 3792 w 3952"/>
                    <a:gd name="T3" fmla="*/ 290 h 290"/>
                    <a:gd name="T4" fmla="*/ 3646 w 3952"/>
                    <a:gd name="T5" fmla="*/ 0 h 290"/>
                    <a:gd name="T6" fmla="*/ 3264 w 3952"/>
                    <a:gd name="T7" fmla="*/ 0 h 290"/>
                    <a:gd name="T8" fmla="*/ 3108 w 3952"/>
                    <a:gd name="T9" fmla="*/ 286 h 290"/>
                    <a:gd name="T10" fmla="*/ 0 w 3952"/>
                    <a:gd name="T11" fmla="*/ 286 h 2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52"/>
                    <a:gd name="T19" fmla="*/ 0 h 290"/>
                    <a:gd name="T20" fmla="*/ 3952 w 3952"/>
                    <a:gd name="T21" fmla="*/ 290 h 2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52" h="290">
                      <a:moveTo>
                        <a:pt x="3952" y="290"/>
                      </a:moveTo>
                      <a:lnTo>
                        <a:pt x="3792" y="290"/>
                      </a:lnTo>
                      <a:lnTo>
                        <a:pt x="3646" y="0"/>
                      </a:lnTo>
                      <a:lnTo>
                        <a:pt x="3264" y="0"/>
                      </a:lnTo>
                      <a:lnTo>
                        <a:pt x="3108" y="286"/>
                      </a:lnTo>
                      <a:lnTo>
                        <a:pt x="0" y="286"/>
                      </a:lnTo>
                    </a:path>
                  </a:pathLst>
                </a:cu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" name="Line 13"/>
                <p:cNvSpPr>
                  <a:spLocks noChangeShapeType="1"/>
                </p:cNvSpPr>
                <p:nvPr/>
              </p:nvSpPr>
              <p:spPr bwMode="auto">
                <a:xfrm>
                  <a:off x="271" y="2604"/>
                  <a:ext cx="1" cy="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" name="Line 14"/>
                <p:cNvSpPr>
                  <a:spLocks noChangeShapeType="1"/>
                </p:cNvSpPr>
                <p:nvPr/>
              </p:nvSpPr>
              <p:spPr bwMode="auto">
                <a:xfrm>
                  <a:off x="271" y="2604"/>
                  <a:ext cx="1" cy="1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" name="Freeform 15"/>
                <p:cNvSpPr>
                  <a:spLocks/>
                </p:cNvSpPr>
                <p:nvPr/>
              </p:nvSpPr>
              <p:spPr bwMode="auto">
                <a:xfrm>
                  <a:off x="337" y="2604"/>
                  <a:ext cx="384" cy="296"/>
                </a:xfrm>
                <a:custGeom>
                  <a:avLst/>
                  <a:gdLst>
                    <a:gd name="T0" fmla="*/ 384 w 384"/>
                    <a:gd name="T1" fmla="*/ 0 h 296"/>
                    <a:gd name="T2" fmla="*/ 0 w 384"/>
                    <a:gd name="T3" fmla="*/ 296 h 296"/>
                    <a:gd name="T4" fmla="*/ 384 w 384"/>
                    <a:gd name="T5" fmla="*/ 0 h 296"/>
                    <a:gd name="T6" fmla="*/ 0 60000 65536"/>
                    <a:gd name="T7" fmla="*/ 0 60000 65536"/>
                    <a:gd name="T8" fmla="*/ 0 60000 65536"/>
                    <a:gd name="T9" fmla="*/ 0 w 384"/>
                    <a:gd name="T10" fmla="*/ 0 h 296"/>
                    <a:gd name="T11" fmla="*/ 384 w 384"/>
                    <a:gd name="T12" fmla="*/ 296 h 2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4" h="296">
                      <a:moveTo>
                        <a:pt x="384" y="0"/>
                      </a:moveTo>
                      <a:lnTo>
                        <a:pt x="0" y="296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337" y="2604"/>
                  <a:ext cx="384" cy="296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" name="Freeform 17"/>
                <p:cNvSpPr>
                  <a:spLocks/>
                </p:cNvSpPr>
                <p:nvPr/>
              </p:nvSpPr>
              <p:spPr bwMode="auto">
                <a:xfrm>
                  <a:off x="203" y="2180"/>
                  <a:ext cx="258" cy="250"/>
                </a:xfrm>
                <a:custGeom>
                  <a:avLst/>
                  <a:gdLst>
                    <a:gd name="T0" fmla="*/ 158 w 258"/>
                    <a:gd name="T1" fmla="*/ 250 h 250"/>
                    <a:gd name="T2" fmla="*/ 0 w 258"/>
                    <a:gd name="T3" fmla="*/ 132 h 250"/>
                    <a:gd name="T4" fmla="*/ 100 w 258"/>
                    <a:gd name="T5" fmla="*/ 0 h 250"/>
                    <a:gd name="T6" fmla="*/ 258 w 258"/>
                    <a:gd name="T7" fmla="*/ 118 h 250"/>
                    <a:gd name="T8" fmla="*/ 158 w 258"/>
                    <a:gd name="T9" fmla="*/ 250 h 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250"/>
                    <a:gd name="T17" fmla="*/ 258 w 258"/>
                    <a:gd name="T18" fmla="*/ 250 h 2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250">
                      <a:moveTo>
                        <a:pt x="158" y="250"/>
                      </a:moveTo>
                      <a:lnTo>
                        <a:pt x="0" y="132"/>
                      </a:lnTo>
                      <a:lnTo>
                        <a:pt x="100" y="0"/>
                      </a:lnTo>
                      <a:lnTo>
                        <a:pt x="258" y="118"/>
                      </a:lnTo>
                      <a:lnTo>
                        <a:pt x="158" y="250"/>
                      </a:lnTo>
                      <a:close/>
                    </a:path>
                  </a:pathLst>
                </a:custGeom>
                <a:solidFill>
                  <a:srgbClr val="33A02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" name="Freeform 18"/>
                <p:cNvSpPr>
                  <a:spLocks/>
                </p:cNvSpPr>
                <p:nvPr/>
              </p:nvSpPr>
              <p:spPr bwMode="auto">
                <a:xfrm>
                  <a:off x="203" y="2778"/>
                  <a:ext cx="258" cy="252"/>
                </a:xfrm>
                <a:custGeom>
                  <a:avLst/>
                  <a:gdLst>
                    <a:gd name="T0" fmla="*/ 158 w 258"/>
                    <a:gd name="T1" fmla="*/ 0 h 252"/>
                    <a:gd name="T2" fmla="*/ 0 w 258"/>
                    <a:gd name="T3" fmla="*/ 118 h 252"/>
                    <a:gd name="T4" fmla="*/ 100 w 258"/>
                    <a:gd name="T5" fmla="*/ 252 h 252"/>
                    <a:gd name="T6" fmla="*/ 258 w 258"/>
                    <a:gd name="T7" fmla="*/ 134 h 252"/>
                    <a:gd name="T8" fmla="*/ 158 w 258"/>
                    <a:gd name="T9" fmla="*/ 0 h 2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252"/>
                    <a:gd name="T17" fmla="*/ 258 w 258"/>
                    <a:gd name="T18" fmla="*/ 252 h 2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252">
                      <a:moveTo>
                        <a:pt x="158" y="0"/>
                      </a:moveTo>
                      <a:lnTo>
                        <a:pt x="0" y="118"/>
                      </a:lnTo>
                      <a:lnTo>
                        <a:pt x="100" y="252"/>
                      </a:lnTo>
                      <a:lnTo>
                        <a:pt x="258" y="134"/>
                      </a:lnTo>
                      <a:lnTo>
                        <a:pt x="158" y="0"/>
                      </a:lnTo>
                      <a:close/>
                    </a:path>
                  </a:pathLst>
                </a:custGeom>
                <a:solidFill>
                  <a:srgbClr val="33A02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" name="Freeform 19"/>
                <p:cNvSpPr>
                  <a:spLocks/>
                </p:cNvSpPr>
                <p:nvPr/>
              </p:nvSpPr>
              <p:spPr bwMode="auto">
                <a:xfrm>
                  <a:off x="1551" y="2396"/>
                  <a:ext cx="100" cy="418"/>
                </a:xfrm>
                <a:custGeom>
                  <a:avLst/>
                  <a:gdLst>
                    <a:gd name="T0" fmla="*/ 100 w 100"/>
                    <a:gd name="T1" fmla="*/ 208 h 418"/>
                    <a:gd name="T2" fmla="*/ 100 w 100"/>
                    <a:gd name="T3" fmla="*/ 208 h 418"/>
                    <a:gd name="T4" fmla="*/ 98 w 100"/>
                    <a:gd name="T5" fmla="*/ 250 h 418"/>
                    <a:gd name="T6" fmla="*/ 96 w 100"/>
                    <a:gd name="T7" fmla="*/ 290 h 418"/>
                    <a:gd name="T8" fmla="*/ 90 w 100"/>
                    <a:gd name="T9" fmla="*/ 326 h 418"/>
                    <a:gd name="T10" fmla="*/ 84 w 100"/>
                    <a:gd name="T11" fmla="*/ 356 h 418"/>
                    <a:gd name="T12" fmla="*/ 78 w 100"/>
                    <a:gd name="T13" fmla="*/ 382 h 418"/>
                    <a:gd name="T14" fmla="*/ 70 w 100"/>
                    <a:gd name="T15" fmla="*/ 400 h 418"/>
                    <a:gd name="T16" fmla="*/ 64 w 100"/>
                    <a:gd name="T17" fmla="*/ 408 h 418"/>
                    <a:gd name="T18" fmla="*/ 60 w 100"/>
                    <a:gd name="T19" fmla="*/ 412 h 418"/>
                    <a:gd name="T20" fmla="*/ 56 w 100"/>
                    <a:gd name="T21" fmla="*/ 416 h 418"/>
                    <a:gd name="T22" fmla="*/ 50 w 100"/>
                    <a:gd name="T23" fmla="*/ 418 h 418"/>
                    <a:gd name="T24" fmla="*/ 50 w 100"/>
                    <a:gd name="T25" fmla="*/ 418 h 418"/>
                    <a:gd name="T26" fmla="*/ 44 w 100"/>
                    <a:gd name="T27" fmla="*/ 416 h 418"/>
                    <a:gd name="T28" fmla="*/ 40 w 100"/>
                    <a:gd name="T29" fmla="*/ 412 h 418"/>
                    <a:gd name="T30" fmla="*/ 36 w 100"/>
                    <a:gd name="T31" fmla="*/ 408 h 418"/>
                    <a:gd name="T32" fmla="*/ 30 w 100"/>
                    <a:gd name="T33" fmla="*/ 400 h 418"/>
                    <a:gd name="T34" fmla="*/ 22 w 100"/>
                    <a:gd name="T35" fmla="*/ 382 h 418"/>
                    <a:gd name="T36" fmla="*/ 16 w 100"/>
                    <a:gd name="T37" fmla="*/ 356 h 418"/>
                    <a:gd name="T38" fmla="*/ 10 w 100"/>
                    <a:gd name="T39" fmla="*/ 326 h 418"/>
                    <a:gd name="T40" fmla="*/ 4 w 100"/>
                    <a:gd name="T41" fmla="*/ 290 h 418"/>
                    <a:gd name="T42" fmla="*/ 2 w 100"/>
                    <a:gd name="T43" fmla="*/ 250 h 418"/>
                    <a:gd name="T44" fmla="*/ 0 w 100"/>
                    <a:gd name="T45" fmla="*/ 208 h 418"/>
                    <a:gd name="T46" fmla="*/ 0 w 100"/>
                    <a:gd name="T47" fmla="*/ 208 h 418"/>
                    <a:gd name="T48" fmla="*/ 2 w 100"/>
                    <a:gd name="T49" fmla="*/ 166 h 418"/>
                    <a:gd name="T50" fmla="*/ 4 w 100"/>
                    <a:gd name="T51" fmla="*/ 128 h 418"/>
                    <a:gd name="T52" fmla="*/ 10 w 100"/>
                    <a:gd name="T53" fmla="*/ 92 h 418"/>
                    <a:gd name="T54" fmla="*/ 16 w 100"/>
                    <a:gd name="T55" fmla="*/ 60 h 418"/>
                    <a:gd name="T56" fmla="*/ 22 w 100"/>
                    <a:gd name="T57" fmla="*/ 36 h 418"/>
                    <a:gd name="T58" fmla="*/ 30 w 100"/>
                    <a:gd name="T59" fmla="*/ 16 h 418"/>
                    <a:gd name="T60" fmla="*/ 36 w 100"/>
                    <a:gd name="T61" fmla="*/ 10 h 418"/>
                    <a:gd name="T62" fmla="*/ 40 w 100"/>
                    <a:gd name="T63" fmla="*/ 4 h 418"/>
                    <a:gd name="T64" fmla="*/ 44 w 100"/>
                    <a:gd name="T65" fmla="*/ 0 h 418"/>
                    <a:gd name="T66" fmla="*/ 50 w 100"/>
                    <a:gd name="T67" fmla="*/ 0 h 418"/>
                    <a:gd name="T68" fmla="*/ 50 w 100"/>
                    <a:gd name="T69" fmla="*/ 0 h 418"/>
                    <a:gd name="T70" fmla="*/ 56 w 100"/>
                    <a:gd name="T71" fmla="*/ 0 h 418"/>
                    <a:gd name="T72" fmla="*/ 60 w 100"/>
                    <a:gd name="T73" fmla="*/ 4 h 418"/>
                    <a:gd name="T74" fmla="*/ 64 w 100"/>
                    <a:gd name="T75" fmla="*/ 10 h 418"/>
                    <a:gd name="T76" fmla="*/ 70 w 100"/>
                    <a:gd name="T77" fmla="*/ 16 h 418"/>
                    <a:gd name="T78" fmla="*/ 78 w 100"/>
                    <a:gd name="T79" fmla="*/ 36 h 418"/>
                    <a:gd name="T80" fmla="*/ 84 w 100"/>
                    <a:gd name="T81" fmla="*/ 60 h 418"/>
                    <a:gd name="T82" fmla="*/ 90 w 100"/>
                    <a:gd name="T83" fmla="*/ 92 h 418"/>
                    <a:gd name="T84" fmla="*/ 96 w 100"/>
                    <a:gd name="T85" fmla="*/ 128 h 418"/>
                    <a:gd name="T86" fmla="*/ 98 w 100"/>
                    <a:gd name="T87" fmla="*/ 166 h 418"/>
                    <a:gd name="T88" fmla="*/ 100 w 100"/>
                    <a:gd name="T89" fmla="*/ 208 h 418"/>
                    <a:gd name="T90" fmla="*/ 100 w 100"/>
                    <a:gd name="T91" fmla="*/ 208 h 41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00"/>
                    <a:gd name="T139" fmla="*/ 0 h 418"/>
                    <a:gd name="T140" fmla="*/ 100 w 100"/>
                    <a:gd name="T141" fmla="*/ 418 h 418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00" h="418">
                      <a:moveTo>
                        <a:pt x="100" y="208"/>
                      </a:moveTo>
                      <a:lnTo>
                        <a:pt x="100" y="208"/>
                      </a:lnTo>
                      <a:lnTo>
                        <a:pt x="98" y="250"/>
                      </a:lnTo>
                      <a:lnTo>
                        <a:pt x="96" y="290"/>
                      </a:lnTo>
                      <a:lnTo>
                        <a:pt x="90" y="326"/>
                      </a:lnTo>
                      <a:lnTo>
                        <a:pt x="84" y="356"/>
                      </a:lnTo>
                      <a:lnTo>
                        <a:pt x="78" y="382"/>
                      </a:lnTo>
                      <a:lnTo>
                        <a:pt x="70" y="400"/>
                      </a:lnTo>
                      <a:lnTo>
                        <a:pt x="64" y="408"/>
                      </a:lnTo>
                      <a:lnTo>
                        <a:pt x="60" y="412"/>
                      </a:lnTo>
                      <a:lnTo>
                        <a:pt x="56" y="416"/>
                      </a:lnTo>
                      <a:lnTo>
                        <a:pt x="50" y="418"/>
                      </a:lnTo>
                      <a:lnTo>
                        <a:pt x="44" y="416"/>
                      </a:lnTo>
                      <a:lnTo>
                        <a:pt x="40" y="412"/>
                      </a:lnTo>
                      <a:lnTo>
                        <a:pt x="36" y="408"/>
                      </a:lnTo>
                      <a:lnTo>
                        <a:pt x="30" y="400"/>
                      </a:lnTo>
                      <a:lnTo>
                        <a:pt x="22" y="382"/>
                      </a:lnTo>
                      <a:lnTo>
                        <a:pt x="16" y="356"/>
                      </a:lnTo>
                      <a:lnTo>
                        <a:pt x="10" y="326"/>
                      </a:lnTo>
                      <a:lnTo>
                        <a:pt x="4" y="290"/>
                      </a:lnTo>
                      <a:lnTo>
                        <a:pt x="2" y="250"/>
                      </a:lnTo>
                      <a:lnTo>
                        <a:pt x="0" y="208"/>
                      </a:lnTo>
                      <a:lnTo>
                        <a:pt x="2" y="166"/>
                      </a:lnTo>
                      <a:lnTo>
                        <a:pt x="4" y="128"/>
                      </a:lnTo>
                      <a:lnTo>
                        <a:pt x="10" y="92"/>
                      </a:lnTo>
                      <a:lnTo>
                        <a:pt x="16" y="60"/>
                      </a:lnTo>
                      <a:lnTo>
                        <a:pt x="22" y="36"/>
                      </a:lnTo>
                      <a:lnTo>
                        <a:pt x="30" y="16"/>
                      </a:lnTo>
                      <a:lnTo>
                        <a:pt x="36" y="10"/>
                      </a:lnTo>
                      <a:lnTo>
                        <a:pt x="40" y="4"/>
                      </a:lnTo>
                      <a:lnTo>
                        <a:pt x="44" y="0"/>
                      </a:lnTo>
                      <a:lnTo>
                        <a:pt x="50" y="0"/>
                      </a:lnTo>
                      <a:lnTo>
                        <a:pt x="56" y="0"/>
                      </a:lnTo>
                      <a:lnTo>
                        <a:pt x="60" y="4"/>
                      </a:lnTo>
                      <a:lnTo>
                        <a:pt x="64" y="10"/>
                      </a:lnTo>
                      <a:lnTo>
                        <a:pt x="70" y="16"/>
                      </a:lnTo>
                      <a:lnTo>
                        <a:pt x="78" y="36"/>
                      </a:lnTo>
                      <a:lnTo>
                        <a:pt x="84" y="60"/>
                      </a:lnTo>
                      <a:lnTo>
                        <a:pt x="90" y="92"/>
                      </a:lnTo>
                      <a:lnTo>
                        <a:pt x="96" y="128"/>
                      </a:lnTo>
                      <a:lnTo>
                        <a:pt x="98" y="166"/>
                      </a:lnTo>
                      <a:lnTo>
                        <a:pt x="100" y="208"/>
                      </a:lnTo>
                      <a:close/>
                    </a:path>
                  </a:pathLst>
                </a:custGeom>
                <a:solidFill>
                  <a:srgbClr val="33A02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1593" y="2420"/>
                  <a:ext cx="18" cy="52"/>
                </a:xfrm>
                <a:custGeom>
                  <a:avLst/>
                  <a:gdLst>
                    <a:gd name="T0" fmla="*/ 18 w 18"/>
                    <a:gd name="T1" fmla="*/ 26 h 52"/>
                    <a:gd name="T2" fmla="*/ 18 w 18"/>
                    <a:gd name="T3" fmla="*/ 26 h 52"/>
                    <a:gd name="T4" fmla="*/ 16 w 18"/>
                    <a:gd name="T5" fmla="*/ 36 h 52"/>
                    <a:gd name="T6" fmla="*/ 14 w 18"/>
                    <a:gd name="T7" fmla="*/ 44 h 52"/>
                    <a:gd name="T8" fmla="*/ 12 w 18"/>
                    <a:gd name="T9" fmla="*/ 50 h 52"/>
                    <a:gd name="T10" fmla="*/ 8 w 18"/>
                    <a:gd name="T11" fmla="*/ 52 h 52"/>
                    <a:gd name="T12" fmla="*/ 8 w 18"/>
                    <a:gd name="T13" fmla="*/ 52 h 52"/>
                    <a:gd name="T14" fmla="*/ 4 w 18"/>
                    <a:gd name="T15" fmla="*/ 50 h 52"/>
                    <a:gd name="T16" fmla="*/ 2 w 18"/>
                    <a:gd name="T17" fmla="*/ 44 h 52"/>
                    <a:gd name="T18" fmla="*/ 0 w 18"/>
                    <a:gd name="T19" fmla="*/ 36 h 52"/>
                    <a:gd name="T20" fmla="*/ 0 w 18"/>
                    <a:gd name="T21" fmla="*/ 26 h 52"/>
                    <a:gd name="T22" fmla="*/ 0 w 18"/>
                    <a:gd name="T23" fmla="*/ 26 h 52"/>
                    <a:gd name="T24" fmla="*/ 0 w 18"/>
                    <a:gd name="T25" fmla="*/ 16 h 52"/>
                    <a:gd name="T26" fmla="*/ 2 w 18"/>
                    <a:gd name="T27" fmla="*/ 8 h 52"/>
                    <a:gd name="T28" fmla="*/ 4 w 18"/>
                    <a:gd name="T29" fmla="*/ 2 h 52"/>
                    <a:gd name="T30" fmla="*/ 8 w 18"/>
                    <a:gd name="T31" fmla="*/ 0 h 52"/>
                    <a:gd name="T32" fmla="*/ 8 w 18"/>
                    <a:gd name="T33" fmla="*/ 0 h 52"/>
                    <a:gd name="T34" fmla="*/ 12 w 18"/>
                    <a:gd name="T35" fmla="*/ 2 h 52"/>
                    <a:gd name="T36" fmla="*/ 14 w 18"/>
                    <a:gd name="T37" fmla="*/ 8 h 52"/>
                    <a:gd name="T38" fmla="*/ 16 w 18"/>
                    <a:gd name="T39" fmla="*/ 16 h 52"/>
                    <a:gd name="T40" fmla="*/ 18 w 18"/>
                    <a:gd name="T41" fmla="*/ 26 h 52"/>
                    <a:gd name="T42" fmla="*/ 18 w 18"/>
                    <a:gd name="T43" fmla="*/ 26 h 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52"/>
                    <a:gd name="T68" fmla="*/ 18 w 18"/>
                    <a:gd name="T69" fmla="*/ 52 h 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52">
                      <a:moveTo>
                        <a:pt x="18" y="26"/>
                      </a:moveTo>
                      <a:lnTo>
                        <a:pt x="18" y="26"/>
                      </a:lnTo>
                      <a:lnTo>
                        <a:pt x="16" y="36"/>
                      </a:lnTo>
                      <a:lnTo>
                        <a:pt x="14" y="44"/>
                      </a:lnTo>
                      <a:lnTo>
                        <a:pt x="12" y="50"/>
                      </a:lnTo>
                      <a:lnTo>
                        <a:pt x="8" y="52"/>
                      </a:lnTo>
                      <a:lnTo>
                        <a:pt x="4" y="50"/>
                      </a:lnTo>
                      <a:lnTo>
                        <a:pt x="2" y="44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0" y="16"/>
                      </a:lnTo>
                      <a:lnTo>
                        <a:pt x="2" y="8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14" y="8"/>
                      </a:lnTo>
                      <a:lnTo>
                        <a:pt x="16" y="16"/>
                      </a:lnTo>
                      <a:lnTo>
                        <a:pt x="18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" name="Freeform 21"/>
                <p:cNvSpPr>
                  <a:spLocks/>
                </p:cNvSpPr>
                <p:nvPr/>
              </p:nvSpPr>
              <p:spPr bwMode="auto">
                <a:xfrm>
                  <a:off x="1565" y="2654"/>
                  <a:ext cx="18" cy="52"/>
                </a:xfrm>
                <a:custGeom>
                  <a:avLst/>
                  <a:gdLst>
                    <a:gd name="T0" fmla="*/ 18 w 18"/>
                    <a:gd name="T1" fmla="*/ 26 h 52"/>
                    <a:gd name="T2" fmla="*/ 18 w 18"/>
                    <a:gd name="T3" fmla="*/ 26 h 52"/>
                    <a:gd name="T4" fmla="*/ 18 w 18"/>
                    <a:gd name="T5" fmla="*/ 36 h 52"/>
                    <a:gd name="T6" fmla="*/ 16 w 18"/>
                    <a:gd name="T7" fmla="*/ 44 h 52"/>
                    <a:gd name="T8" fmla="*/ 12 w 18"/>
                    <a:gd name="T9" fmla="*/ 50 h 52"/>
                    <a:gd name="T10" fmla="*/ 10 w 18"/>
                    <a:gd name="T11" fmla="*/ 52 h 52"/>
                    <a:gd name="T12" fmla="*/ 10 w 18"/>
                    <a:gd name="T13" fmla="*/ 52 h 52"/>
                    <a:gd name="T14" fmla="*/ 6 w 18"/>
                    <a:gd name="T15" fmla="*/ 50 h 52"/>
                    <a:gd name="T16" fmla="*/ 2 w 18"/>
                    <a:gd name="T17" fmla="*/ 44 h 52"/>
                    <a:gd name="T18" fmla="*/ 0 w 18"/>
                    <a:gd name="T19" fmla="*/ 36 h 52"/>
                    <a:gd name="T20" fmla="*/ 0 w 18"/>
                    <a:gd name="T21" fmla="*/ 26 h 52"/>
                    <a:gd name="T22" fmla="*/ 0 w 18"/>
                    <a:gd name="T23" fmla="*/ 26 h 52"/>
                    <a:gd name="T24" fmla="*/ 0 w 18"/>
                    <a:gd name="T25" fmla="*/ 16 h 52"/>
                    <a:gd name="T26" fmla="*/ 2 w 18"/>
                    <a:gd name="T27" fmla="*/ 8 h 52"/>
                    <a:gd name="T28" fmla="*/ 6 w 18"/>
                    <a:gd name="T29" fmla="*/ 2 h 52"/>
                    <a:gd name="T30" fmla="*/ 10 w 18"/>
                    <a:gd name="T31" fmla="*/ 0 h 52"/>
                    <a:gd name="T32" fmla="*/ 10 w 18"/>
                    <a:gd name="T33" fmla="*/ 0 h 52"/>
                    <a:gd name="T34" fmla="*/ 12 w 18"/>
                    <a:gd name="T35" fmla="*/ 2 h 52"/>
                    <a:gd name="T36" fmla="*/ 16 w 18"/>
                    <a:gd name="T37" fmla="*/ 8 h 52"/>
                    <a:gd name="T38" fmla="*/ 18 w 18"/>
                    <a:gd name="T39" fmla="*/ 16 h 52"/>
                    <a:gd name="T40" fmla="*/ 18 w 18"/>
                    <a:gd name="T41" fmla="*/ 26 h 52"/>
                    <a:gd name="T42" fmla="*/ 18 w 18"/>
                    <a:gd name="T43" fmla="*/ 26 h 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52"/>
                    <a:gd name="T68" fmla="*/ 18 w 18"/>
                    <a:gd name="T69" fmla="*/ 52 h 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52">
                      <a:moveTo>
                        <a:pt x="18" y="26"/>
                      </a:moveTo>
                      <a:lnTo>
                        <a:pt x="18" y="26"/>
                      </a:lnTo>
                      <a:lnTo>
                        <a:pt x="18" y="36"/>
                      </a:lnTo>
                      <a:lnTo>
                        <a:pt x="16" y="44"/>
                      </a:lnTo>
                      <a:lnTo>
                        <a:pt x="12" y="50"/>
                      </a:lnTo>
                      <a:lnTo>
                        <a:pt x="10" y="52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0" y="16"/>
                      </a:lnTo>
                      <a:lnTo>
                        <a:pt x="2" y="8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6" y="8"/>
                      </a:lnTo>
                      <a:lnTo>
                        <a:pt x="18" y="16"/>
                      </a:lnTo>
                      <a:lnTo>
                        <a:pt x="18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" name="Freeform 22"/>
                <p:cNvSpPr>
                  <a:spLocks/>
                </p:cNvSpPr>
                <p:nvPr/>
              </p:nvSpPr>
              <p:spPr bwMode="auto">
                <a:xfrm>
                  <a:off x="1619" y="2654"/>
                  <a:ext cx="18" cy="52"/>
                </a:xfrm>
                <a:custGeom>
                  <a:avLst/>
                  <a:gdLst>
                    <a:gd name="T0" fmla="*/ 18 w 18"/>
                    <a:gd name="T1" fmla="*/ 26 h 52"/>
                    <a:gd name="T2" fmla="*/ 18 w 18"/>
                    <a:gd name="T3" fmla="*/ 26 h 52"/>
                    <a:gd name="T4" fmla="*/ 18 w 18"/>
                    <a:gd name="T5" fmla="*/ 36 h 52"/>
                    <a:gd name="T6" fmla="*/ 16 w 18"/>
                    <a:gd name="T7" fmla="*/ 44 h 52"/>
                    <a:gd name="T8" fmla="*/ 12 w 18"/>
                    <a:gd name="T9" fmla="*/ 50 h 52"/>
                    <a:gd name="T10" fmla="*/ 8 w 18"/>
                    <a:gd name="T11" fmla="*/ 52 h 52"/>
                    <a:gd name="T12" fmla="*/ 8 w 18"/>
                    <a:gd name="T13" fmla="*/ 52 h 52"/>
                    <a:gd name="T14" fmla="*/ 6 w 18"/>
                    <a:gd name="T15" fmla="*/ 50 h 52"/>
                    <a:gd name="T16" fmla="*/ 2 w 18"/>
                    <a:gd name="T17" fmla="*/ 44 h 52"/>
                    <a:gd name="T18" fmla="*/ 0 w 18"/>
                    <a:gd name="T19" fmla="*/ 36 h 52"/>
                    <a:gd name="T20" fmla="*/ 0 w 18"/>
                    <a:gd name="T21" fmla="*/ 26 h 52"/>
                    <a:gd name="T22" fmla="*/ 0 w 18"/>
                    <a:gd name="T23" fmla="*/ 26 h 52"/>
                    <a:gd name="T24" fmla="*/ 0 w 18"/>
                    <a:gd name="T25" fmla="*/ 16 h 52"/>
                    <a:gd name="T26" fmla="*/ 2 w 18"/>
                    <a:gd name="T27" fmla="*/ 8 h 52"/>
                    <a:gd name="T28" fmla="*/ 6 w 18"/>
                    <a:gd name="T29" fmla="*/ 2 h 52"/>
                    <a:gd name="T30" fmla="*/ 8 w 18"/>
                    <a:gd name="T31" fmla="*/ 0 h 52"/>
                    <a:gd name="T32" fmla="*/ 8 w 18"/>
                    <a:gd name="T33" fmla="*/ 0 h 52"/>
                    <a:gd name="T34" fmla="*/ 12 w 18"/>
                    <a:gd name="T35" fmla="*/ 2 h 52"/>
                    <a:gd name="T36" fmla="*/ 16 w 18"/>
                    <a:gd name="T37" fmla="*/ 8 h 52"/>
                    <a:gd name="T38" fmla="*/ 18 w 18"/>
                    <a:gd name="T39" fmla="*/ 16 h 52"/>
                    <a:gd name="T40" fmla="*/ 18 w 18"/>
                    <a:gd name="T41" fmla="*/ 26 h 52"/>
                    <a:gd name="T42" fmla="*/ 18 w 18"/>
                    <a:gd name="T43" fmla="*/ 26 h 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52"/>
                    <a:gd name="T68" fmla="*/ 18 w 18"/>
                    <a:gd name="T69" fmla="*/ 52 h 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52">
                      <a:moveTo>
                        <a:pt x="18" y="26"/>
                      </a:moveTo>
                      <a:lnTo>
                        <a:pt x="18" y="26"/>
                      </a:lnTo>
                      <a:lnTo>
                        <a:pt x="18" y="36"/>
                      </a:lnTo>
                      <a:lnTo>
                        <a:pt x="16" y="44"/>
                      </a:lnTo>
                      <a:lnTo>
                        <a:pt x="12" y="50"/>
                      </a:lnTo>
                      <a:lnTo>
                        <a:pt x="8" y="52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0" y="16"/>
                      </a:lnTo>
                      <a:lnTo>
                        <a:pt x="2" y="8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16" y="8"/>
                      </a:lnTo>
                      <a:lnTo>
                        <a:pt x="18" y="16"/>
                      </a:lnTo>
                      <a:lnTo>
                        <a:pt x="18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pic>
              <p:nvPicPr>
                <p:cNvPr id="27" name="Picture 2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253" y="2357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24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201" y="2362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5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23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26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19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27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415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28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39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29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435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0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431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31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11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32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27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33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382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34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378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35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374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36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398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Picture 37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394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3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390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3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370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40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386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" name="Rectangle 41"/>
                <p:cNvSpPr>
                  <a:spLocks noChangeArrowheads="1"/>
                </p:cNvSpPr>
                <p:nvPr/>
              </p:nvSpPr>
              <p:spPr bwMode="auto">
                <a:xfrm>
                  <a:off x="1667" y="2322"/>
                  <a:ext cx="36" cy="560"/>
                </a:xfrm>
                <a:prstGeom prst="rect">
                  <a:avLst/>
                </a:prstGeom>
                <a:solidFill>
                  <a:srgbClr val="FE9F3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" name="Freeform 42"/>
                <p:cNvSpPr>
                  <a:spLocks/>
                </p:cNvSpPr>
                <p:nvPr/>
              </p:nvSpPr>
              <p:spPr bwMode="auto">
                <a:xfrm>
                  <a:off x="715" y="2604"/>
                  <a:ext cx="886" cy="1"/>
                </a:xfrm>
                <a:custGeom>
                  <a:avLst/>
                  <a:gdLst>
                    <a:gd name="T0" fmla="*/ 886 w 886"/>
                    <a:gd name="T1" fmla="*/ 0 h 1"/>
                    <a:gd name="T2" fmla="*/ 0 w 886"/>
                    <a:gd name="T3" fmla="*/ 0 h 1"/>
                    <a:gd name="T4" fmla="*/ 886 w 886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886"/>
                    <a:gd name="T10" fmla="*/ 0 h 1"/>
                    <a:gd name="T11" fmla="*/ 886 w 886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86" h="1">
                      <a:moveTo>
                        <a:pt x="886" y="0"/>
                      </a:moveTo>
                      <a:lnTo>
                        <a:pt x="0" y="0"/>
                      </a:lnTo>
                      <a:lnTo>
                        <a:pt x="88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715" y="2604"/>
                  <a:ext cx="886" cy="1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" name="Rectangle 44"/>
                <p:cNvSpPr>
                  <a:spLocks noChangeArrowheads="1"/>
                </p:cNvSpPr>
                <p:nvPr/>
              </p:nvSpPr>
              <p:spPr bwMode="auto">
                <a:xfrm>
                  <a:off x="1501" y="2322"/>
                  <a:ext cx="34" cy="560"/>
                </a:xfrm>
                <a:prstGeom prst="rect">
                  <a:avLst/>
                </a:prstGeom>
                <a:solidFill>
                  <a:srgbClr val="FE9F3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" name="Freeform 45"/>
                <p:cNvSpPr>
                  <a:spLocks/>
                </p:cNvSpPr>
                <p:nvPr/>
              </p:nvSpPr>
              <p:spPr bwMode="auto">
                <a:xfrm>
                  <a:off x="1149" y="2604"/>
                  <a:ext cx="62" cy="92"/>
                </a:xfrm>
                <a:custGeom>
                  <a:avLst/>
                  <a:gdLst>
                    <a:gd name="T0" fmla="*/ 0 w 62"/>
                    <a:gd name="T1" fmla="*/ 92 h 92"/>
                    <a:gd name="T2" fmla="*/ 32 w 62"/>
                    <a:gd name="T3" fmla="*/ 0 h 92"/>
                    <a:gd name="T4" fmla="*/ 62 w 62"/>
                    <a:gd name="T5" fmla="*/ 92 h 92"/>
                    <a:gd name="T6" fmla="*/ 0 w 62"/>
                    <a:gd name="T7" fmla="*/ 92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2"/>
                    <a:gd name="T13" fmla="*/ 0 h 92"/>
                    <a:gd name="T14" fmla="*/ 62 w 62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2" h="92">
                      <a:moveTo>
                        <a:pt x="0" y="92"/>
                      </a:moveTo>
                      <a:lnTo>
                        <a:pt x="32" y="0"/>
                      </a:lnTo>
                      <a:lnTo>
                        <a:pt x="62" y="92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" name="Freeform 46"/>
                <p:cNvSpPr>
                  <a:spLocks/>
                </p:cNvSpPr>
                <p:nvPr/>
              </p:nvSpPr>
              <p:spPr bwMode="auto">
                <a:xfrm>
                  <a:off x="1149" y="2508"/>
                  <a:ext cx="62" cy="92"/>
                </a:xfrm>
                <a:custGeom>
                  <a:avLst/>
                  <a:gdLst>
                    <a:gd name="T0" fmla="*/ 0 w 62"/>
                    <a:gd name="T1" fmla="*/ 0 h 92"/>
                    <a:gd name="T2" fmla="*/ 32 w 62"/>
                    <a:gd name="T3" fmla="*/ 92 h 92"/>
                    <a:gd name="T4" fmla="*/ 62 w 62"/>
                    <a:gd name="T5" fmla="*/ 0 h 92"/>
                    <a:gd name="T6" fmla="*/ 0 w 62"/>
                    <a:gd name="T7" fmla="*/ 0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2"/>
                    <a:gd name="T13" fmla="*/ 0 h 92"/>
                    <a:gd name="T14" fmla="*/ 62 w 62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2" h="92">
                      <a:moveTo>
                        <a:pt x="0" y="0"/>
                      </a:moveTo>
                      <a:lnTo>
                        <a:pt x="32" y="92"/>
                      </a:lnTo>
                      <a:lnTo>
                        <a:pt x="6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" name="Freeform 47"/>
                <p:cNvSpPr>
                  <a:spLocks/>
                </p:cNvSpPr>
                <p:nvPr/>
              </p:nvSpPr>
              <p:spPr bwMode="auto">
                <a:xfrm>
                  <a:off x="1327" y="2604"/>
                  <a:ext cx="60" cy="92"/>
                </a:xfrm>
                <a:custGeom>
                  <a:avLst/>
                  <a:gdLst>
                    <a:gd name="T0" fmla="*/ 0 w 60"/>
                    <a:gd name="T1" fmla="*/ 92 h 92"/>
                    <a:gd name="T2" fmla="*/ 30 w 60"/>
                    <a:gd name="T3" fmla="*/ 0 h 92"/>
                    <a:gd name="T4" fmla="*/ 60 w 60"/>
                    <a:gd name="T5" fmla="*/ 92 h 92"/>
                    <a:gd name="T6" fmla="*/ 0 w 60"/>
                    <a:gd name="T7" fmla="*/ 92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0"/>
                    <a:gd name="T13" fmla="*/ 0 h 92"/>
                    <a:gd name="T14" fmla="*/ 60 w 60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0" h="92">
                      <a:moveTo>
                        <a:pt x="0" y="92"/>
                      </a:moveTo>
                      <a:lnTo>
                        <a:pt x="30" y="0"/>
                      </a:lnTo>
                      <a:lnTo>
                        <a:pt x="60" y="92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" name="Freeform 48"/>
                <p:cNvSpPr>
                  <a:spLocks/>
                </p:cNvSpPr>
                <p:nvPr/>
              </p:nvSpPr>
              <p:spPr bwMode="auto">
                <a:xfrm>
                  <a:off x="1327" y="2508"/>
                  <a:ext cx="60" cy="92"/>
                </a:xfrm>
                <a:custGeom>
                  <a:avLst/>
                  <a:gdLst>
                    <a:gd name="T0" fmla="*/ 0 w 60"/>
                    <a:gd name="T1" fmla="*/ 0 h 92"/>
                    <a:gd name="T2" fmla="*/ 30 w 60"/>
                    <a:gd name="T3" fmla="*/ 92 h 92"/>
                    <a:gd name="T4" fmla="*/ 60 w 60"/>
                    <a:gd name="T5" fmla="*/ 0 h 92"/>
                    <a:gd name="T6" fmla="*/ 0 w 60"/>
                    <a:gd name="T7" fmla="*/ 0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0"/>
                    <a:gd name="T13" fmla="*/ 0 h 92"/>
                    <a:gd name="T14" fmla="*/ 60 w 60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0" h="92">
                      <a:moveTo>
                        <a:pt x="0" y="0"/>
                      </a:moveTo>
                      <a:lnTo>
                        <a:pt x="30" y="92"/>
                      </a:lnTo>
                      <a:lnTo>
                        <a:pt x="6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" name="Freeform 50"/>
                <p:cNvSpPr>
                  <a:spLocks/>
                </p:cNvSpPr>
                <p:nvPr/>
              </p:nvSpPr>
              <p:spPr bwMode="auto">
                <a:xfrm>
                  <a:off x="2047" y="2536"/>
                  <a:ext cx="60" cy="132"/>
                </a:xfrm>
                <a:custGeom>
                  <a:avLst/>
                  <a:gdLst>
                    <a:gd name="T0" fmla="*/ 0 w 60"/>
                    <a:gd name="T1" fmla="*/ 132 h 132"/>
                    <a:gd name="T2" fmla="*/ 60 w 60"/>
                    <a:gd name="T3" fmla="*/ 66 h 132"/>
                    <a:gd name="T4" fmla="*/ 0 w 60"/>
                    <a:gd name="T5" fmla="*/ 0 h 132"/>
                    <a:gd name="T6" fmla="*/ 0 60000 65536"/>
                    <a:gd name="T7" fmla="*/ 0 60000 65536"/>
                    <a:gd name="T8" fmla="*/ 0 60000 65536"/>
                    <a:gd name="T9" fmla="*/ 0 w 60"/>
                    <a:gd name="T10" fmla="*/ 0 h 132"/>
                    <a:gd name="T11" fmla="*/ 60 w 60"/>
                    <a:gd name="T12" fmla="*/ 132 h 1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" h="132">
                      <a:moveTo>
                        <a:pt x="0" y="132"/>
                      </a:moveTo>
                      <a:lnTo>
                        <a:pt x="6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" name="Rectangle 51"/>
                <p:cNvSpPr>
                  <a:spLocks noChangeArrowheads="1"/>
                </p:cNvSpPr>
                <p:nvPr/>
              </p:nvSpPr>
              <p:spPr bwMode="auto">
                <a:xfrm>
                  <a:off x="1051" y="2518"/>
                  <a:ext cx="52" cy="180"/>
                </a:xfrm>
                <a:prstGeom prst="rect">
                  <a:avLst/>
                </a:prstGeom>
                <a:solidFill>
                  <a:srgbClr val="F2D000"/>
                </a:solidFill>
                <a:ln w="2">
                  <a:solidFill>
                    <a:srgbClr val="AD94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" name="Rectangle 52"/>
                <p:cNvSpPr>
                  <a:spLocks noChangeArrowheads="1"/>
                </p:cNvSpPr>
                <p:nvPr/>
              </p:nvSpPr>
              <p:spPr bwMode="auto">
                <a:xfrm>
                  <a:off x="1861" y="2496"/>
                  <a:ext cx="72" cy="212"/>
                </a:xfrm>
                <a:prstGeom prst="rect">
                  <a:avLst/>
                </a:prstGeom>
                <a:solidFill>
                  <a:srgbClr val="F2D000"/>
                </a:solidFill>
                <a:ln w="2">
                  <a:solidFill>
                    <a:srgbClr val="AD94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" name="Rectangle 53"/>
                <p:cNvSpPr>
                  <a:spLocks noChangeArrowheads="1"/>
                </p:cNvSpPr>
                <p:nvPr/>
              </p:nvSpPr>
              <p:spPr bwMode="auto">
                <a:xfrm>
                  <a:off x="2197" y="2496"/>
                  <a:ext cx="226" cy="212"/>
                </a:xfrm>
                <a:prstGeom prst="rect">
                  <a:avLst/>
                </a:prstGeom>
                <a:solidFill>
                  <a:srgbClr val="F2D000"/>
                </a:solidFill>
                <a:ln w="2">
                  <a:solidFill>
                    <a:srgbClr val="AD94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" name="Rectangle 55"/>
                <p:cNvSpPr>
                  <a:spLocks noChangeArrowheads="1"/>
                </p:cNvSpPr>
                <p:nvPr/>
              </p:nvSpPr>
              <p:spPr bwMode="auto">
                <a:xfrm>
                  <a:off x="1963" y="2734"/>
                  <a:ext cx="25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FC#1</a:t>
                  </a:r>
                  <a:endParaRPr lang="en-US" dirty="0"/>
                </a:p>
              </p:txBody>
            </p:sp>
            <p:sp>
              <p:nvSpPr>
                <p:cNvPr id="60" name="Freeform 56"/>
                <p:cNvSpPr>
                  <a:spLocks/>
                </p:cNvSpPr>
                <p:nvPr/>
              </p:nvSpPr>
              <p:spPr bwMode="auto">
                <a:xfrm>
                  <a:off x="3539" y="2536"/>
                  <a:ext cx="60" cy="132"/>
                </a:xfrm>
                <a:custGeom>
                  <a:avLst/>
                  <a:gdLst>
                    <a:gd name="T0" fmla="*/ 0 w 60"/>
                    <a:gd name="T1" fmla="*/ 132 h 132"/>
                    <a:gd name="T2" fmla="*/ 60 w 60"/>
                    <a:gd name="T3" fmla="*/ 66 h 132"/>
                    <a:gd name="T4" fmla="*/ 0 w 60"/>
                    <a:gd name="T5" fmla="*/ 0 h 132"/>
                    <a:gd name="T6" fmla="*/ 0 60000 65536"/>
                    <a:gd name="T7" fmla="*/ 0 60000 65536"/>
                    <a:gd name="T8" fmla="*/ 0 60000 65536"/>
                    <a:gd name="T9" fmla="*/ 0 w 60"/>
                    <a:gd name="T10" fmla="*/ 0 h 132"/>
                    <a:gd name="T11" fmla="*/ 60 w 60"/>
                    <a:gd name="T12" fmla="*/ 132 h 1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" h="132">
                      <a:moveTo>
                        <a:pt x="0" y="132"/>
                      </a:moveTo>
                      <a:lnTo>
                        <a:pt x="6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" name="Rectangle 57"/>
                <p:cNvSpPr>
                  <a:spLocks noChangeArrowheads="1"/>
                </p:cNvSpPr>
                <p:nvPr/>
              </p:nvSpPr>
              <p:spPr bwMode="auto">
                <a:xfrm>
                  <a:off x="3449" y="2734"/>
                  <a:ext cx="25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FC#2</a:t>
                  </a:r>
                  <a:endParaRPr lang="en-US" dirty="0"/>
                </a:p>
              </p:txBody>
            </p:sp>
            <p:sp>
              <p:nvSpPr>
                <p:cNvPr id="62" name="Rectangle 60"/>
                <p:cNvSpPr>
                  <a:spLocks noChangeArrowheads="1"/>
                </p:cNvSpPr>
                <p:nvPr/>
              </p:nvSpPr>
              <p:spPr bwMode="auto">
                <a:xfrm>
                  <a:off x="1743" y="2344"/>
                  <a:ext cx="36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Buncher</a:t>
                  </a:r>
                  <a:endParaRPr lang="en-US" dirty="0"/>
                </a:p>
              </p:txBody>
            </p:sp>
            <p:sp>
              <p:nvSpPr>
                <p:cNvPr id="63" name="Rectangle 61"/>
                <p:cNvSpPr>
                  <a:spLocks noChangeArrowheads="1"/>
                </p:cNvSpPr>
                <p:nvPr/>
              </p:nvSpPr>
              <p:spPr bwMode="auto">
                <a:xfrm>
                  <a:off x="2151" y="2344"/>
                  <a:ext cx="350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Capture</a:t>
                  </a:r>
                  <a:endParaRPr lang="en-US" dirty="0"/>
                </a:p>
              </p:txBody>
            </p:sp>
            <p:sp>
              <p:nvSpPr>
                <p:cNvPr id="64" name="Rectangle 62"/>
                <p:cNvSpPr>
                  <a:spLocks noChangeArrowheads="1"/>
                </p:cNvSpPr>
                <p:nvPr/>
              </p:nvSpPr>
              <p:spPr bwMode="auto">
                <a:xfrm>
                  <a:off x="2690" y="2654"/>
                  <a:ext cx="52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Bunchlength</a:t>
                  </a:r>
                  <a:endParaRPr lang="en-US" dirty="0"/>
                </a:p>
              </p:txBody>
            </p:sp>
            <p:sp>
              <p:nvSpPr>
                <p:cNvPr id="65" name="Rectangle 63"/>
                <p:cNvSpPr>
                  <a:spLocks noChangeArrowheads="1"/>
                </p:cNvSpPr>
                <p:nvPr/>
              </p:nvSpPr>
              <p:spPr bwMode="auto">
                <a:xfrm>
                  <a:off x="2873" y="2770"/>
                  <a:ext cx="28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Cavity</a:t>
                  </a:r>
                  <a:endParaRPr lang="en-US" dirty="0"/>
                </a:p>
              </p:txBody>
            </p:sp>
            <p:sp>
              <p:nvSpPr>
                <p:cNvPr id="66" name="Rectangle 64"/>
                <p:cNvSpPr>
                  <a:spLocks noChangeArrowheads="1"/>
                </p:cNvSpPr>
                <p:nvPr/>
              </p:nvSpPr>
              <p:spPr bwMode="auto">
                <a:xfrm>
                  <a:off x="3143" y="2250"/>
                  <a:ext cx="331" cy="1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Cryounit</a:t>
                  </a:r>
                  <a:endParaRPr lang="en-US" dirty="0"/>
                </a:p>
              </p:txBody>
            </p:sp>
            <p:sp>
              <p:nvSpPr>
                <p:cNvPr id="67" name="Rectangle 65"/>
                <p:cNvSpPr>
                  <a:spLocks noChangeArrowheads="1"/>
                </p:cNvSpPr>
                <p:nvPr/>
              </p:nvSpPr>
              <p:spPr bwMode="auto">
                <a:xfrm>
                  <a:off x="3815" y="2250"/>
                  <a:ext cx="554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Cryomodules</a:t>
                  </a:r>
                  <a:endParaRPr lang="en-US" dirty="0"/>
                </a:p>
              </p:txBody>
            </p:sp>
            <p:sp>
              <p:nvSpPr>
                <p:cNvPr id="68" name="Rectangle 66"/>
                <p:cNvSpPr>
                  <a:spLocks noChangeArrowheads="1"/>
                </p:cNvSpPr>
                <p:nvPr/>
              </p:nvSpPr>
              <p:spPr bwMode="auto">
                <a:xfrm>
                  <a:off x="4662" y="1912"/>
                  <a:ext cx="488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Synchrotron </a:t>
                  </a:r>
                  <a:endParaRPr lang="en-US" sz="1100" b="0" dirty="0" smtClean="0">
                    <a:solidFill>
                      <a:srgbClr val="000000"/>
                    </a:solidFill>
                    <a:latin typeface="Helvetica" pitchFamily="34" charset="0"/>
                  </a:endParaRPr>
                </a:p>
                <a:p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Light </a:t>
                  </a:r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Monitor</a:t>
                  </a:r>
                  <a:endParaRPr lang="en-US" dirty="0"/>
                </a:p>
              </p:txBody>
            </p:sp>
            <p:sp>
              <p:nvSpPr>
                <p:cNvPr id="69" name="Rectangle 67"/>
                <p:cNvSpPr>
                  <a:spLocks noChangeArrowheads="1"/>
                </p:cNvSpPr>
                <p:nvPr/>
              </p:nvSpPr>
              <p:spPr bwMode="auto">
                <a:xfrm>
                  <a:off x="2637" y="3120"/>
                  <a:ext cx="661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100/500 </a:t>
                  </a:r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keV </a:t>
                  </a:r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Mott</a:t>
                  </a:r>
                </a:p>
                <a:p>
                  <a:pPr algn="ctr"/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Polarimeter</a:t>
                  </a:r>
                  <a:endParaRPr lang="en-US" dirty="0"/>
                </a:p>
              </p:txBody>
            </p:sp>
            <p:sp>
              <p:nvSpPr>
                <p:cNvPr id="70" name="Rectangle 68"/>
                <p:cNvSpPr>
                  <a:spLocks noChangeArrowheads="1"/>
                </p:cNvSpPr>
                <p:nvPr/>
              </p:nvSpPr>
              <p:spPr bwMode="auto">
                <a:xfrm>
                  <a:off x="3544" y="1942"/>
                  <a:ext cx="430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5 MeV </a:t>
                  </a:r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Mott</a:t>
                  </a:r>
                </a:p>
                <a:p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Polarimeter</a:t>
                  </a:r>
                  <a:endParaRPr lang="en-US" dirty="0"/>
                </a:p>
              </p:txBody>
            </p:sp>
            <p:sp>
              <p:nvSpPr>
                <p:cNvPr id="71" name="Rectangle 69"/>
                <p:cNvSpPr>
                  <a:spLocks noChangeArrowheads="1"/>
                </p:cNvSpPr>
                <p:nvPr/>
              </p:nvSpPr>
              <p:spPr bwMode="auto">
                <a:xfrm>
                  <a:off x="4723" y="2638"/>
                  <a:ext cx="706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Injection Chicane</a:t>
                  </a:r>
                  <a:endParaRPr lang="en-US" dirty="0"/>
                </a:p>
              </p:txBody>
            </p:sp>
            <p:sp>
              <p:nvSpPr>
                <p:cNvPr id="72" name="Rectangle 70"/>
                <p:cNvSpPr>
                  <a:spLocks noChangeArrowheads="1"/>
                </p:cNvSpPr>
                <p:nvPr/>
              </p:nvSpPr>
              <p:spPr bwMode="auto">
                <a:xfrm>
                  <a:off x="4343" y="3120"/>
                  <a:ext cx="563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45 MeV Dump</a:t>
                  </a:r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/</a:t>
                  </a:r>
                </a:p>
                <a:p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Spectrometer</a:t>
                  </a:r>
                  <a:endParaRPr lang="en-US" dirty="0"/>
                </a:p>
              </p:txBody>
            </p:sp>
            <p:sp>
              <p:nvSpPr>
                <p:cNvPr id="73" name="Rectangle 71"/>
                <p:cNvSpPr>
                  <a:spLocks noChangeArrowheads="1"/>
                </p:cNvSpPr>
                <p:nvPr/>
              </p:nvSpPr>
              <p:spPr bwMode="auto">
                <a:xfrm rot="16200000">
                  <a:off x="854" y="2948"/>
                  <a:ext cx="396" cy="1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PreBuncher</a:t>
                  </a:r>
                  <a:endParaRPr lang="en-US" dirty="0"/>
                </a:p>
              </p:txBody>
            </p:sp>
            <p:sp>
              <p:nvSpPr>
                <p:cNvPr id="74" name="Rectangle 72"/>
                <p:cNvSpPr>
                  <a:spLocks noChangeArrowheads="1"/>
                </p:cNvSpPr>
                <p:nvPr/>
              </p:nvSpPr>
              <p:spPr bwMode="auto">
                <a:xfrm>
                  <a:off x="203" y="2432"/>
                  <a:ext cx="298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Gun#2</a:t>
                  </a:r>
                  <a:endParaRPr lang="en-US" dirty="0"/>
                </a:p>
              </p:txBody>
            </p:sp>
            <p:sp>
              <p:nvSpPr>
                <p:cNvPr id="75" name="Rectangle 73"/>
                <p:cNvSpPr>
                  <a:spLocks noChangeArrowheads="1"/>
                </p:cNvSpPr>
                <p:nvPr/>
              </p:nvSpPr>
              <p:spPr bwMode="auto">
                <a:xfrm>
                  <a:off x="221" y="3048"/>
                  <a:ext cx="298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Gun#3</a:t>
                  </a:r>
                  <a:endParaRPr lang="en-US" dirty="0"/>
                </a:p>
              </p:txBody>
            </p:sp>
            <p:sp>
              <p:nvSpPr>
                <p:cNvPr id="76" name="Line 74"/>
                <p:cNvSpPr>
                  <a:spLocks noChangeShapeType="1"/>
                </p:cNvSpPr>
                <p:nvPr/>
              </p:nvSpPr>
              <p:spPr bwMode="auto">
                <a:xfrm>
                  <a:off x="2529" y="2608"/>
                  <a:ext cx="422" cy="422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7" name="Freeform 75"/>
                <p:cNvSpPr>
                  <a:spLocks/>
                </p:cNvSpPr>
                <p:nvPr/>
              </p:nvSpPr>
              <p:spPr bwMode="auto">
                <a:xfrm>
                  <a:off x="2879" y="2954"/>
                  <a:ext cx="112" cy="110"/>
                </a:xfrm>
                <a:custGeom>
                  <a:avLst/>
                  <a:gdLst>
                    <a:gd name="T0" fmla="*/ 112 w 112"/>
                    <a:gd name="T1" fmla="*/ 60 h 110"/>
                    <a:gd name="T2" fmla="*/ 68 w 112"/>
                    <a:gd name="T3" fmla="*/ 110 h 110"/>
                    <a:gd name="T4" fmla="*/ 0 w 112"/>
                    <a:gd name="T5" fmla="*/ 48 h 110"/>
                    <a:gd name="T6" fmla="*/ 44 w 112"/>
                    <a:gd name="T7" fmla="*/ 0 h 110"/>
                    <a:gd name="T8" fmla="*/ 112 w 112"/>
                    <a:gd name="T9" fmla="*/ 60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2"/>
                    <a:gd name="T16" fmla="*/ 0 h 110"/>
                    <a:gd name="T17" fmla="*/ 112 w 112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2" h="110">
                      <a:moveTo>
                        <a:pt x="112" y="60"/>
                      </a:moveTo>
                      <a:lnTo>
                        <a:pt x="68" y="110"/>
                      </a:lnTo>
                      <a:lnTo>
                        <a:pt x="0" y="48"/>
                      </a:lnTo>
                      <a:lnTo>
                        <a:pt x="44" y="0"/>
                      </a:lnTo>
                      <a:lnTo>
                        <a:pt x="112" y="6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8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3391" y="2180"/>
                  <a:ext cx="422" cy="422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9" name="Freeform 77"/>
                <p:cNvSpPr>
                  <a:spLocks/>
                </p:cNvSpPr>
                <p:nvPr/>
              </p:nvSpPr>
              <p:spPr bwMode="auto">
                <a:xfrm>
                  <a:off x="3687" y="2134"/>
                  <a:ext cx="176" cy="174"/>
                </a:xfrm>
                <a:custGeom>
                  <a:avLst/>
                  <a:gdLst>
                    <a:gd name="T0" fmla="*/ 176 w 176"/>
                    <a:gd name="T1" fmla="*/ 78 h 174"/>
                    <a:gd name="T2" fmla="*/ 106 w 176"/>
                    <a:gd name="T3" fmla="*/ 0 h 174"/>
                    <a:gd name="T4" fmla="*/ 0 w 176"/>
                    <a:gd name="T5" fmla="*/ 98 h 174"/>
                    <a:gd name="T6" fmla="*/ 70 w 176"/>
                    <a:gd name="T7" fmla="*/ 174 h 174"/>
                    <a:gd name="T8" fmla="*/ 176 w 176"/>
                    <a:gd name="T9" fmla="*/ 78 h 1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174"/>
                    <a:gd name="T17" fmla="*/ 176 w 176"/>
                    <a:gd name="T18" fmla="*/ 174 h 1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174">
                      <a:moveTo>
                        <a:pt x="176" y="78"/>
                      </a:moveTo>
                      <a:lnTo>
                        <a:pt x="106" y="0"/>
                      </a:lnTo>
                      <a:lnTo>
                        <a:pt x="0" y="98"/>
                      </a:lnTo>
                      <a:lnTo>
                        <a:pt x="70" y="174"/>
                      </a:lnTo>
                      <a:lnTo>
                        <a:pt x="176" y="78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0" name="Line 78"/>
                <p:cNvSpPr>
                  <a:spLocks noChangeShapeType="1"/>
                </p:cNvSpPr>
                <p:nvPr/>
              </p:nvSpPr>
              <p:spPr bwMode="auto">
                <a:xfrm>
                  <a:off x="4539" y="2608"/>
                  <a:ext cx="422" cy="422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1" name="Freeform 79"/>
                <p:cNvSpPr>
                  <a:spLocks/>
                </p:cNvSpPr>
                <p:nvPr/>
              </p:nvSpPr>
              <p:spPr bwMode="auto">
                <a:xfrm>
                  <a:off x="4823" y="2878"/>
                  <a:ext cx="230" cy="228"/>
                </a:xfrm>
                <a:custGeom>
                  <a:avLst/>
                  <a:gdLst>
                    <a:gd name="T0" fmla="*/ 230 w 230"/>
                    <a:gd name="T1" fmla="*/ 128 h 228"/>
                    <a:gd name="T2" fmla="*/ 140 w 230"/>
                    <a:gd name="T3" fmla="*/ 228 h 228"/>
                    <a:gd name="T4" fmla="*/ 0 w 230"/>
                    <a:gd name="T5" fmla="*/ 100 h 228"/>
                    <a:gd name="T6" fmla="*/ 90 w 230"/>
                    <a:gd name="T7" fmla="*/ 0 h 228"/>
                    <a:gd name="T8" fmla="*/ 230 w 230"/>
                    <a:gd name="T9" fmla="*/ 128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0"/>
                    <a:gd name="T16" fmla="*/ 0 h 228"/>
                    <a:gd name="T17" fmla="*/ 230 w 230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0" h="228">
                      <a:moveTo>
                        <a:pt x="230" y="128"/>
                      </a:moveTo>
                      <a:lnTo>
                        <a:pt x="140" y="228"/>
                      </a:lnTo>
                      <a:lnTo>
                        <a:pt x="0" y="100"/>
                      </a:lnTo>
                      <a:lnTo>
                        <a:pt x="90" y="0"/>
                      </a:lnTo>
                      <a:lnTo>
                        <a:pt x="230" y="128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2" name="Rectangle 80"/>
                <p:cNvSpPr>
                  <a:spLocks noChangeArrowheads="1"/>
                </p:cNvSpPr>
                <p:nvPr/>
              </p:nvSpPr>
              <p:spPr bwMode="auto">
                <a:xfrm>
                  <a:off x="2747" y="2536"/>
                  <a:ext cx="80" cy="114"/>
                </a:xfrm>
                <a:prstGeom prst="rect">
                  <a:avLst/>
                </a:prstGeom>
                <a:solidFill>
                  <a:srgbClr val="8117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6" name="Rectangle 80"/>
              <p:cNvSpPr>
                <a:spLocks noChangeArrowheads="1"/>
              </p:cNvSpPr>
              <p:nvPr/>
            </p:nvSpPr>
            <p:spPr bwMode="auto">
              <a:xfrm>
                <a:off x="1222665" y="3474233"/>
                <a:ext cx="127000" cy="180975"/>
              </a:xfrm>
              <a:prstGeom prst="rect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" name="Rectangle 58"/>
              <p:cNvSpPr>
                <a:spLocks noChangeArrowheads="1"/>
              </p:cNvSpPr>
              <p:nvPr/>
            </p:nvSpPr>
            <p:spPr bwMode="auto">
              <a:xfrm rot="16200000">
                <a:off x="787677" y="3894934"/>
                <a:ext cx="1039255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Helvetica" pitchFamily="34" charset="0"/>
                  </a:rPr>
                  <a:t>V-W</a:t>
                </a:r>
                <a:r>
                  <a:rPr lang="en-US" sz="1100" b="0" dirty="0" smtClean="0">
                    <a:solidFill>
                      <a:srgbClr val="000000"/>
                    </a:solidFill>
                    <a:latin typeface="Helvetica" pitchFamily="34" charset="0"/>
                  </a:rPr>
                  <a:t>ien </a:t>
                </a:r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Filter</a:t>
                </a:r>
              </a:p>
            </p:txBody>
          </p:sp>
        </p:grpSp>
        <p:sp>
          <p:nvSpPr>
            <p:cNvPr id="83" name="Rectangle 80"/>
            <p:cNvSpPr>
              <a:spLocks noChangeArrowheads="1"/>
            </p:cNvSpPr>
            <p:nvPr/>
          </p:nvSpPr>
          <p:spPr bwMode="auto">
            <a:xfrm>
              <a:off x="1958975" y="3423140"/>
              <a:ext cx="127000" cy="181004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Rectangle 58"/>
            <p:cNvSpPr>
              <a:spLocks noChangeArrowheads="1"/>
            </p:cNvSpPr>
            <p:nvPr/>
          </p:nvSpPr>
          <p:spPr bwMode="auto">
            <a:xfrm rot="16200000">
              <a:off x="1509617" y="3844459"/>
              <a:ext cx="103942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Helvetica" pitchFamily="34" charset="0"/>
                </a:rPr>
                <a:t>H</a:t>
              </a:r>
              <a:r>
                <a:rPr lang="en-US" sz="1100" dirty="0" smtClean="0">
                  <a:solidFill>
                    <a:srgbClr val="000000"/>
                  </a:solidFill>
                  <a:latin typeface="Helvetica" pitchFamily="34" charset="0"/>
                </a:rPr>
                <a:t>-W</a:t>
              </a:r>
              <a:r>
                <a:rPr lang="en-US" sz="1100" b="0" dirty="0" smtClean="0">
                  <a:solidFill>
                    <a:srgbClr val="000000"/>
                  </a:solidFill>
                  <a:latin typeface="Helvetica" pitchFamily="34" charset="0"/>
                </a:rPr>
                <a:t>ien </a:t>
              </a:r>
              <a:r>
                <a:rPr lang="en-US" sz="1100" b="0" dirty="0">
                  <a:solidFill>
                    <a:srgbClr val="000000"/>
                  </a:solidFill>
                  <a:latin typeface="Helvetica" pitchFamily="34" charset="0"/>
                </a:rPr>
                <a:t>Filter</a:t>
              </a:r>
            </a:p>
          </p:txBody>
        </p:sp>
        <p:sp>
          <p:nvSpPr>
            <p:cNvPr id="85" name="Rectangle 8"/>
            <p:cNvSpPr>
              <a:spLocks noChangeArrowheads="1"/>
            </p:cNvSpPr>
            <p:nvPr/>
          </p:nvSpPr>
          <p:spPr bwMode="auto">
            <a:xfrm>
              <a:off x="1731963" y="3080030"/>
              <a:ext cx="610745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Helvetica" pitchFamily="34" charset="0"/>
                </a:rPr>
                <a:t>Apertures</a:t>
              </a:r>
              <a:endParaRPr lang="en-US" dirty="0"/>
            </a:p>
          </p:txBody>
        </p:sp>
      </p:grpSp>
      <p:sp>
        <p:nvSpPr>
          <p:cNvPr id="95" name="Title 1"/>
          <p:cNvSpPr txBox="1">
            <a:spLocks/>
          </p:cNvSpPr>
          <p:nvPr/>
        </p:nvSpPr>
        <p:spPr bwMode="auto">
          <a:xfrm>
            <a:off x="64269" y="0"/>
            <a:ext cx="632107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Polarized Electron Injector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8" name="Rounded Rectangular Callout 97"/>
          <p:cNvSpPr/>
          <p:nvPr/>
        </p:nvSpPr>
        <p:spPr bwMode="auto">
          <a:xfrm>
            <a:off x="354097" y="641692"/>
            <a:ext cx="1800911" cy="1451955"/>
          </a:xfrm>
          <a:prstGeom prst="wedgeRoundRectCallout">
            <a:avLst>
              <a:gd name="adj1" fmla="val -41683"/>
              <a:gd name="adj2" fmla="val 84726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Polarized Electron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Source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/>
              <a:t>(100 kV)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9" name="Rounded Rectangular Callout 98"/>
          <p:cNvSpPr/>
          <p:nvPr/>
        </p:nvSpPr>
        <p:spPr bwMode="auto">
          <a:xfrm>
            <a:off x="769379" y="5165180"/>
            <a:ext cx="2013335" cy="856201"/>
          </a:xfrm>
          <a:prstGeom prst="wedgeRoundRectCallout">
            <a:avLst>
              <a:gd name="adj1" fmla="val -19435"/>
              <a:gd name="adj2" fmla="val -10781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Electron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Spin </a:t>
            </a:r>
            <a:r>
              <a:rPr lang="en-US" sz="2000" dirty="0" smtClean="0"/>
              <a:t>Manipulation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0" name="Rounded Rectangular Callout 99"/>
          <p:cNvSpPr/>
          <p:nvPr/>
        </p:nvSpPr>
        <p:spPr bwMode="auto">
          <a:xfrm>
            <a:off x="2782714" y="641691"/>
            <a:ext cx="1986624" cy="2123199"/>
          </a:xfrm>
          <a:prstGeom prst="wedgeRoundRectCallout">
            <a:avLst>
              <a:gd name="adj1" fmla="val -63083"/>
              <a:gd name="adj2" fmla="val 3854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Synchronous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Photoinjection</a:t>
            </a:r>
          </a:p>
        </p:txBody>
      </p:sp>
      <p:sp>
        <p:nvSpPr>
          <p:cNvPr id="101" name="Rounded Rectangular Callout 100"/>
          <p:cNvSpPr/>
          <p:nvPr/>
        </p:nvSpPr>
        <p:spPr bwMode="auto">
          <a:xfrm>
            <a:off x="2942979" y="5150144"/>
            <a:ext cx="1986624" cy="1069962"/>
          </a:xfrm>
          <a:prstGeom prst="wedgeRoundRectCallout">
            <a:avLst>
              <a:gd name="adj1" fmla="val -24255"/>
              <a:gd name="adj2" fmla="val -17310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Bunching &amp; Acceleration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500 keV</a:t>
            </a:r>
          </a:p>
        </p:txBody>
      </p:sp>
      <p:sp>
        <p:nvSpPr>
          <p:cNvPr id="102" name="Rounded Rectangular Callout 101"/>
          <p:cNvSpPr/>
          <p:nvPr/>
        </p:nvSpPr>
        <p:spPr bwMode="auto">
          <a:xfrm>
            <a:off x="5268554" y="5266882"/>
            <a:ext cx="1804656" cy="1069962"/>
          </a:xfrm>
          <a:prstGeom prst="wedgeRoundRectCallout">
            <a:avLst>
              <a:gd name="adj1" fmla="val -47438"/>
              <a:gd name="adj2" fmla="val -18405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SRF Acceleration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/>
              <a:t>(5</a:t>
            </a:r>
            <a:r>
              <a:rPr lang="en-US" sz="2000" dirty="0" smtClean="0"/>
              <a:t> MeV)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3" name="Rounded Rectangular Callout 102"/>
          <p:cNvSpPr/>
          <p:nvPr/>
        </p:nvSpPr>
        <p:spPr bwMode="auto">
          <a:xfrm>
            <a:off x="5522187" y="626655"/>
            <a:ext cx="1986624" cy="1069962"/>
          </a:xfrm>
          <a:prstGeom prst="wedgeRoundRectCallout">
            <a:avLst>
              <a:gd name="adj1" fmla="val 28853"/>
              <a:gd name="adj2" fmla="val 15121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SRF Acceleration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/>
              <a:t>(65</a:t>
            </a:r>
            <a:r>
              <a:rPr lang="en-US" sz="2000" dirty="0" smtClean="0"/>
              <a:t> MeV)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3" name="Rectangle 80"/>
          <p:cNvSpPr>
            <a:spLocks noChangeArrowheads="1"/>
          </p:cNvSpPr>
          <p:nvPr/>
        </p:nvSpPr>
        <p:spPr bwMode="auto">
          <a:xfrm>
            <a:off x="1281351" y="3215313"/>
            <a:ext cx="45719" cy="21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4" name="Rectangle 80"/>
          <p:cNvSpPr>
            <a:spLocks noChangeArrowheads="1"/>
          </p:cNvSpPr>
          <p:nvPr/>
        </p:nvSpPr>
        <p:spPr bwMode="auto">
          <a:xfrm>
            <a:off x="1388032" y="3222851"/>
            <a:ext cx="45719" cy="21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6" name="Rectangle 71"/>
          <p:cNvSpPr>
            <a:spLocks noChangeArrowheads="1"/>
          </p:cNvSpPr>
          <p:nvPr/>
        </p:nvSpPr>
        <p:spPr bwMode="auto">
          <a:xfrm rot="16200000">
            <a:off x="854985" y="3883566"/>
            <a:ext cx="94416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Helvetica" pitchFamily="34" charset="0"/>
              </a:rPr>
              <a:t>Spin Solenoids</a:t>
            </a:r>
            <a:endParaRPr lang="en-US" dirty="0"/>
          </a:p>
        </p:txBody>
      </p:sp>
      <p:pic>
        <p:nvPicPr>
          <p:cNvPr id="9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11" y="1435719"/>
            <a:ext cx="1194180" cy="128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8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:\inj_group\Archive\INJTWF\Installation\Photos\100212_Operational\DSC08322.JP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17" idx="2"/>
          </p:cNvCxnSpPr>
          <p:nvPr/>
        </p:nvCxnSpPr>
        <p:spPr bwMode="auto">
          <a:xfrm rot="5400000">
            <a:off x="2801169" y="1345698"/>
            <a:ext cx="1049549" cy="1579200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655" y="13159"/>
            <a:ext cx="7286867" cy="808806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Electron Spin Manipulation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 bwMode="auto">
          <a:xfrm rot="5400000">
            <a:off x="4659210" y="2209202"/>
            <a:ext cx="1132589" cy="1307007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2"/>
          </p:cNvCxnSpPr>
          <p:nvPr/>
        </p:nvCxnSpPr>
        <p:spPr bwMode="auto">
          <a:xfrm rot="5400000">
            <a:off x="6063753" y="2667051"/>
            <a:ext cx="887761" cy="1625779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 bwMode="auto">
          <a:xfrm>
            <a:off x="4664895" y="1746016"/>
            <a:ext cx="2428223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R(z) – Two Solenoids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2536343" y="1060129"/>
            <a:ext cx="3158400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R(y) – Horizontal Wien Filter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879008" y="2485665"/>
            <a:ext cx="2883028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R(x) – Vertical Wien Filter</a:t>
            </a:r>
          </a:p>
        </p:txBody>
      </p:sp>
    </p:spTree>
    <p:extLst>
      <p:ext uri="{BB962C8B-B14F-4D97-AF65-F5344CB8AC3E}">
        <p14:creationId xmlns:p14="http://schemas.microsoft.com/office/powerpoint/2010/main" val="29107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55641" cy="808806"/>
          </a:xfrm>
        </p:spPr>
        <p:txBody>
          <a:bodyPr/>
          <a:lstStyle/>
          <a:p>
            <a:r>
              <a:rPr lang="en-US" dirty="0" smtClean="0"/>
              <a:t>Parity Violation Experiments at CEBAF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6454" y="729349"/>
          <a:ext cx="8651092" cy="5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37"/>
                <a:gridCol w="860395"/>
                <a:gridCol w="553952"/>
                <a:gridCol w="931112"/>
                <a:gridCol w="1001830"/>
                <a:gridCol w="1025403"/>
                <a:gridCol w="1048975"/>
                <a:gridCol w="1025401"/>
                <a:gridCol w="1037187"/>
              </a:tblGrid>
              <a:tr h="11525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55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1400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Was not specified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3.484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16900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3±3</a:t>
                      </a:r>
                      <a:endParaRPr lang="en-US" sz="1400" dirty="0" smtClean="0"/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0.5±0.1</a:t>
                      </a:r>
                      <a:endParaRPr lang="en-US" sz="14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78801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PREx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1.063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208</a:t>
                      </a:r>
                      <a:r>
                        <a:rPr lang="en-US" sz="1400" dirty="0" smtClean="0"/>
                        <a:t>Pb</a:t>
                      </a:r>
                    </a:p>
                    <a:p>
                      <a:pPr algn="ctr"/>
                      <a:r>
                        <a:rPr lang="en-US" sz="1400" dirty="0" smtClean="0"/>
                        <a:t>(0.5 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500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0.3±0.1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  <a:endParaRPr lang="en-US" sz="1400" baseline="30000" dirty="0"/>
                    </a:p>
                  </a:txBody>
                  <a:tcPr/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1.162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180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(35 cm)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234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30±3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11.0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35.6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0.5±0.5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0.05±0.05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10</a:t>
                      </a:r>
                      <a:r>
                        <a:rPr lang="en-US" sz="1400" baseline="30000" dirty="0" smtClean="0">
                          <a:sym typeface="Wingdings"/>
                        </a:rPr>
                        <a:t>-4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 bwMode="auto">
          <a:xfrm>
            <a:off x="2150355" y="6385984"/>
            <a:ext cx="5905625" cy="472016"/>
          </a:xfrm>
          <a:prstGeom prst="wedgeRoundRectCallout">
            <a:avLst>
              <a:gd name="adj1" fmla="val -14303"/>
              <a:gd name="adj2" fmla="val -106339"/>
              <a:gd name="adj3" fmla="val 16667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PV experiments motivate polarized e-source R&amp;D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341370" y="960147"/>
            <a:ext cx="40233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3763264" y="3561569"/>
            <a:ext cx="52028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4353026" y="2688312"/>
            <a:ext cx="5486343" cy="14630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 6"/>
          <p:cNvGraphicFramePr/>
          <p:nvPr/>
        </p:nvGraphicFramePr>
        <p:xfrm>
          <a:off x="695468" y="502952"/>
          <a:ext cx="1645902" cy="914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3804394" y="685831"/>
            <a:ext cx="182878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64321" y="228635"/>
            <a:ext cx="893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Attenuator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50296" y="685831"/>
            <a:ext cx="182878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1589" y="1234464"/>
            <a:ext cx="1523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    PC          WP  LP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0800000" flipH="1" flipV="1">
            <a:off x="6181808" y="777269"/>
            <a:ext cx="365756" cy="36575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6200000">
            <a:off x="6227528" y="1463061"/>
            <a:ext cx="274317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39003" y="1600220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Shutter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6776162" y="1371622"/>
            <a:ext cx="1828781" cy="457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19032" y="137196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Rotatable GaAs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Photocathode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5399987" y="4567399"/>
            <a:ext cx="412393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 rot="16200000">
            <a:off x="7398362" y="3932300"/>
            <a:ext cx="9602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20694" y="4067187"/>
            <a:ext cx="1064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V-Wien Filter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6125" y="2697488"/>
            <a:ext cx="73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Vacuum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Window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4832" y="2231115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15° Dipole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090369" y="6071553"/>
            <a:ext cx="548634" cy="182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900000">
            <a:off x="6905531" y="3213848"/>
            <a:ext cx="4571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553393" y="594391"/>
            <a:ext cx="640073" cy="182878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33174" y="5989292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PZT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Mirror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900000">
            <a:off x="6539775" y="5764963"/>
            <a:ext cx="4571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75138" y="588867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IHWP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900000">
            <a:off x="6722653" y="3936183"/>
            <a:ext cx="4571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64686" y="3602700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RHWP</a:t>
            </a:r>
          </a:p>
        </p:txBody>
      </p:sp>
      <p:sp>
        <p:nvSpPr>
          <p:cNvPr id="30" name="Rounded Rectangle 29"/>
          <p:cNvSpPr/>
          <p:nvPr/>
        </p:nvSpPr>
        <p:spPr>
          <a:xfrm rot="900000">
            <a:off x="6602056" y="4544801"/>
            <a:ext cx="274317" cy="4571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633460" y="4974285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Pockels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Cell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900000">
            <a:off x="6541538" y="5661664"/>
            <a:ext cx="365756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75614" y="6629365"/>
            <a:ext cx="54863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718784" y="2148854"/>
            <a:ext cx="182878" cy="274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358857" y="4800585"/>
            <a:ext cx="182878" cy="274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426980" y="2788927"/>
            <a:ext cx="1071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Delayed 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Helicity Fiber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93101" y="5074902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HV Supply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(0 – 4 kV)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01662" y="2240293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HV Supply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(0 – 90 V)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5400000" flipH="1" flipV="1">
            <a:off x="6051187" y="4382572"/>
            <a:ext cx="0" cy="1018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518418" y="5623536"/>
            <a:ext cx="1097270" cy="10058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Arc 40"/>
          <p:cNvSpPr/>
          <p:nvPr/>
        </p:nvSpPr>
        <p:spPr>
          <a:xfrm>
            <a:off x="1792736" y="5166341"/>
            <a:ext cx="365756" cy="822952"/>
          </a:xfrm>
          <a:prstGeom prst="arc">
            <a:avLst>
              <a:gd name="adj1" fmla="val 16739944"/>
              <a:gd name="adj2" fmla="val 8449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421151" y="3611878"/>
            <a:ext cx="1828779" cy="18287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570141" y="598929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CEBAF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6834" y="3429000"/>
            <a:ext cx="716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Hall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rot="16200000" flipH="1">
            <a:off x="1747015" y="3474720"/>
            <a:ext cx="173734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1564138" y="3474720"/>
            <a:ext cx="173734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24248" y="3198167"/>
            <a:ext cx="714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T-Settle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Fiber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890004" y="2331732"/>
            <a:ext cx="18287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endCxn id="35" idx="0"/>
          </p:cNvCxnSpPr>
          <p:nvPr/>
        </p:nvCxnSpPr>
        <p:spPr>
          <a:xfrm rot="16200000" flipH="1">
            <a:off x="3667238" y="3017526"/>
            <a:ext cx="2468851" cy="10972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255760" y="4617707"/>
            <a:ext cx="188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Charge Feedback (PITA)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61954" y="6080731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Electron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Beam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164321" y="2057415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Helicity Fiber</a:t>
            </a:r>
          </a:p>
        </p:txBody>
      </p:sp>
      <p:cxnSp>
        <p:nvCxnSpPr>
          <p:cNvPr id="53" name="Elbow Connector 52"/>
          <p:cNvCxnSpPr>
            <a:stCxn id="79" idx="0"/>
            <a:endCxn id="35" idx="1"/>
          </p:cNvCxnSpPr>
          <p:nvPr/>
        </p:nvCxnSpPr>
        <p:spPr>
          <a:xfrm>
            <a:off x="2798565" y="4571993"/>
            <a:ext cx="2560292" cy="365751"/>
          </a:xfrm>
          <a:prstGeom prst="bentConnector3">
            <a:avLst>
              <a:gd name="adj1" fmla="val 17033"/>
            </a:avLst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endCxn id="34" idx="2"/>
          </p:cNvCxnSpPr>
          <p:nvPr/>
        </p:nvCxnSpPr>
        <p:spPr>
          <a:xfrm rot="5400000" flipH="1" flipV="1">
            <a:off x="2981443" y="2697489"/>
            <a:ext cx="2103097" cy="1554463"/>
          </a:xfrm>
          <a:prstGeom prst="bentConnector3">
            <a:avLst>
              <a:gd name="adj1" fmla="val 30490"/>
            </a:avLst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55760" y="3977634"/>
            <a:ext cx="1694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Charge Feedback (IA)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255760" y="685831"/>
            <a:ext cx="182878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072882" y="1234464"/>
            <a:ext cx="1086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LP  HWP  LP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535906" y="822960"/>
            <a:ext cx="548634" cy="274317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 rot="5400000">
            <a:off x="5267418" y="868708"/>
            <a:ext cx="548634" cy="18287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3621516" y="868708"/>
            <a:ext cx="548634" cy="18287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3072882" y="868708"/>
            <a:ext cx="548634" cy="18287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8" idx="2"/>
          </p:cNvCxnSpPr>
          <p:nvPr/>
        </p:nvCxnSpPr>
        <p:spPr>
          <a:xfrm rot="16200000" flipH="1">
            <a:off x="4295868" y="1611631"/>
            <a:ext cx="102871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901662" y="228635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IA</a:t>
            </a:r>
          </a:p>
        </p:txBody>
      </p:sp>
      <p:cxnSp>
        <p:nvCxnSpPr>
          <p:cNvPr id="64" name="Straight Connector 63"/>
          <p:cNvCxnSpPr/>
          <p:nvPr/>
        </p:nvCxnSpPr>
        <p:spPr>
          <a:xfrm rot="16200000" flipH="1">
            <a:off x="3353840" y="953506"/>
            <a:ext cx="545952" cy="10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4993101" y="960148"/>
            <a:ext cx="548636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Left Brace 65"/>
          <p:cNvSpPr/>
          <p:nvPr/>
        </p:nvSpPr>
        <p:spPr>
          <a:xfrm rot="5400000">
            <a:off x="3543797" y="123476"/>
            <a:ext cx="155448" cy="9144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Left Brace 66"/>
          <p:cNvSpPr>
            <a:spLocks noChangeAspect="1"/>
          </p:cNvSpPr>
          <p:nvPr/>
        </p:nvSpPr>
        <p:spPr>
          <a:xfrm rot="5400000">
            <a:off x="5029224" y="9633"/>
            <a:ext cx="202083" cy="118872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ounded Rectangle 67"/>
          <p:cNvSpPr/>
          <p:nvPr/>
        </p:nvSpPr>
        <p:spPr>
          <a:xfrm>
            <a:off x="7279076" y="2057415"/>
            <a:ext cx="365756" cy="7315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Connector 68"/>
          <p:cNvCxnSpPr>
            <a:stCxn id="41" idx="0"/>
            <a:endCxn id="42" idx="1"/>
          </p:cNvCxnSpPr>
          <p:nvPr/>
        </p:nvCxnSpPr>
        <p:spPr>
          <a:xfrm rot="10800000">
            <a:off x="688970" y="3879697"/>
            <a:ext cx="1348028" cy="13105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518419" y="4709146"/>
            <a:ext cx="274317" cy="2743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421151" y="4343390"/>
            <a:ext cx="611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Target</a:t>
            </a:r>
          </a:p>
        </p:txBody>
      </p:sp>
      <p:sp>
        <p:nvSpPr>
          <p:cNvPr id="72" name="Can 71"/>
          <p:cNvSpPr/>
          <p:nvPr/>
        </p:nvSpPr>
        <p:spPr>
          <a:xfrm rot="18900000">
            <a:off x="872360" y="4049365"/>
            <a:ext cx="365756" cy="393201"/>
          </a:xfrm>
          <a:prstGeom prst="can">
            <a:avLst>
              <a:gd name="adj" fmla="val 2811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786907" y="4617707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BCM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61224" y="489202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BPMs</a:t>
            </a:r>
          </a:p>
        </p:txBody>
      </p:sp>
      <p:sp>
        <p:nvSpPr>
          <p:cNvPr id="75" name="Isosceles Triangle 74"/>
          <p:cNvSpPr/>
          <p:nvPr/>
        </p:nvSpPr>
        <p:spPr>
          <a:xfrm>
            <a:off x="3072882" y="6355048"/>
            <a:ext cx="365756" cy="36575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Isosceles Triangle 75"/>
          <p:cNvSpPr/>
          <p:nvPr/>
        </p:nvSpPr>
        <p:spPr>
          <a:xfrm flipV="1">
            <a:off x="2890004" y="6355048"/>
            <a:ext cx="365756" cy="36575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3347199" y="5989292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5 MeV 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Helicity Magnets</a:t>
            </a:r>
          </a:p>
        </p:txBody>
      </p:sp>
      <p:sp>
        <p:nvSpPr>
          <p:cNvPr id="78" name="Oval 77"/>
          <p:cNvSpPr/>
          <p:nvPr/>
        </p:nvSpPr>
        <p:spPr>
          <a:xfrm>
            <a:off x="1244102" y="4434829"/>
            <a:ext cx="274317" cy="2743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Hexagon 78"/>
          <p:cNvSpPr/>
          <p:nvPr/>
        </p:nvSpPr>
        <p:spPr>
          <a:xfrm>
            <a:off x="2249931" y="4343390"/>
            <a:ext cx="548634" cy="45720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2254740" y="4341149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Parity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DAQ</a:t>
            </a:r>
          </a:p>
        </p:txBody>
      </p:sp>
      <p:cxnSp>
        <p:nvCxnSpPr>
          <p:cNvPr id="81" name="Elbow Connector 80"/>
          <p:cNvCxnSpPr/>
          <p:nvPr/>
        </p:nvCxnSpPr>
        <p:spPr>
          <a:xfrm rot="5400000">
            <a:off x="1244896" y="4434035"/>
            <a:ext cx="3840438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164321" y="260604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nHelicity 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Fiber</a:t>
            </a:r>
          </a:p>
        </p:txBody>
      </p:sp>
      <p:cxnSp>
        <p:nvCxnSpPr>
          <p:cNvPr id="83" name="Straight Connector 82"/>
          <p:cNvCxnSpPr>
            <a:endCxn id="79" idx="3"/>
          </p:cNvCxnSpPr>
          <p:nvPr/>
        </p:nvCxnSpPr>
        <p:spPr>
          <a:xfrm flipV="1">
            <a:off x="1792736" y="4571993"/>
            <a:ext cx="457195" cy="228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endCxn id="79" idx="3"/>
          </p:cNvCxnSpPr>
          <p:nvPr/>
        </p:nvCxnSpPr>
        <p:spPr>
          <a:xfrm>
            <a:off x="1518419" y="4571982"/>
            <a:ext cx="731512" cy="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890004" y="2514610"/>
            <a:ext cx="2743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180"/>
          <p:cNvCxnSpPr/>
          <p:nvPr/>
        </p:nvCxnSpPr>
        <p:spPr>
          <a:xfrm>
            <a:off x="2981443" y="4572000"/>
            <a:ext cx="18943" cy="1781711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180132" y="4892024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Position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Feedback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975614" y="2148854"/>
            <a:ext cx="916243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Helicity Generator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 rot="16200000">
            <a:off x="7413939" y="4485525"/>
            <a:ext cx="9602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7736271" y="4615024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H-Wien Filter</a:t>
            </a:r>
          </a:p>
        </p:txBody>
      </p:sp>
      <p:sp>
        <p:nvSpPr>
          <p:cNvPr id="92" name="Rectangle 91"/>
          <p:cNvSpPr/>
          <p:nvPr/>
        </p:nvSpPr>
        <p:spPr>
          <a:xfrm rot="16200000">
            <a:off x="7423517" y="4169603"/>
            <a:ext cx="4571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 rot="16200000">
            <a:off x="7423517" y="4274805"/>
            <a:ext cx="4571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7736271" y="4328280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Spin Solenoids</a:t>
            </a:r>
          </a:p>
        </p:txBody>
      </p:sp>
    </p:spTree>
    <p:extLst>
      <p:ext uri="{BB962C8B-B14F-4D97-AF65-F5344CB8AC3E}">
        <p14:creationId xmlns:p14="http://schemas.microsoft.com/office/powerpoint/2010/main" val="2843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880460"/>
            <a:ext cx="8991599" cy="30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2209799" y="3168657"/>
            <a:ext cx="533400" cy="152400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7924799" y="3066235"/>
            <a:ext cx="3810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5409405" y="3217841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305799" y="4209235"/>
            <a:ext cx="381000" cy="3048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409405" y="4284641"/>
            <a:ext cx="457200" cy="158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858793" y="3217841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6860381" y="4360841"/>
            <a:ext cx="457200" cy="158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 rot="16200000">
            <a:off x="7422375" y="1681895"/>
            <a:ext cx="228600" cy="533400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16200000">
            <a:off x="4743675" y="1593282"/>
            <a:ext cx="228600" cy="1295400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70160" y="1212282"/>
            <a:ext cx="2623809" cy="830997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“Spin Reversal”</a:t>
            </a:r>
          </a:p>
          <a:p>
            <a:pPr algn="ctr"/>
            <a:r>
              <a:rPr lang="en-US" sz="1600" dirty="0" smtClean="0"/>
              <a:t>Vertical Wien = 90 deg</a:t>
            </a:r>
          </a:p>
          <a:p>
            <a:pPr algn="ctr"/>
            <a:r>
              <a:rPr lang="en-US" sz="1600" dirty="0" smtClean="0"/>
              <a:t>Two Solenoids = ±90 deg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082300" y="1212282"/>
            <a:ext cx="2985498" cy="58477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“Longitudinal Polarization”</a:t>
            </a:r>
          </a:p>
          <a:p>
            <a:pPr algn="ctr"/>
            <a:r>
              <a:rPr lang="en-US" sz="1600" dirty="0" smtClean="0"/>
              <a:t>Horizontal Wien = {-90…+90}</a:t>
            </a:r>
          </a:p>
        </p:txBody>
      </p:sp>
      <p:grpSp>
        <p:nvGrpSpPr>
          <p:cNvPr id="16" name="Group 32"/>
          <p:cNvGrpSpPr/>
          <p:nvPr/>
        </p:nvGrpSpPr>
        <p:grpSpPr>
          <a:xfrm>
            <a:off x="4876799" y="3321057"/>
            <a:ext cx="228600" cy="228600"/>
            <a:chOff x="4495800" y="914400"/>
            <a:chExt cx="228600" cy="228600"/>
          </a:xfrm>
          <a:solidFill>
            <a:schemeClr val="bg2"/>
          </a:solidFill>
        </p:grpSpPr>
        <p:sp>
          <p:nvSpPr>
            <p:cNvPr id="17" name="Oval 16"/>
            <p:cNvSpPr/>
            <p:nvPr/>
          </p:nvSpPr>
          <p:spPr>
            <a:xfrm>
              <a:off x="4495800" y="914400"/>
              <a:ext cx="228600" cy="228600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990600"/>
              <a:ext cx="76200" cy="76200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10199" y="3599635"/>
            <a:ext cx="152400" cy="3048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81599" y="3599635"/>
            <a:ext cx="152400" cy="3048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95799" y="3675835"/>
            <a:ext cx="381000" cy="1524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467599" y="3675835"/>
            <a:ext cx="381000" cy="1524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657599" y="3473457"/>
            <a:ext cx="6096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55"/>
          <p:cNvGrpSpPr/>
          <p:nvPr/>
        </p:nvGrpSpPr>
        <p:grpSpPr>
          <a:xfrm>
            <a:off x="169223" y="1212282"/>
            <a:ext cx="2743200" cy="990600"/>
            <a:chOff x="990600" y="5334000"/>
            <a:chExt cx="2743200" cy="990600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219200" y="5791200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19200" y="6170612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904999" y="5650468"/>
              <a:ext cx="155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LEFT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90600" y="5334000"/>
              <a:ext cx="2743200" cy="990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5000" y="595526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RIGHT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219200" y="5474732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904999" y="5334000"/>
              <a:ext cx="155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From Gun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05" y="0"/>
            <a:ext cx="7204270" cy="808806"/>
          </a:xfrm>
        </p:spPr>
        <p:txBody>
          <a:bodyPr/>
          <a:lstStyle/>
          <a:p>
            <a:r>
              <a:rPr lang="en-US" dirty="0" smtClean="0"/>
              <a:t>Electron Spin Reversal for PV</a:t>
            </a:r>
            <a:endParaRPr lang="en-US" dirty="0"/>
          </a:p>
        </p:txBody>
      </p:sp>
      <p:sp>
        <p:nvSpPr>
          <p:cNvPr id="32" name="Rectangle 93"/>
          <p:cNvSpPr>
            <a:spLocks noChangeArrowheads="1"/>
          </p:cNvSpPr>
          <p:nvPr/>
        </p:nvSpPr>
        <p:spPr bwMode="auto">
          <a:xfrm>
            <a:off x="2772683" y="5379522"/>
            <a:ext cx="5030693" cy="12126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dirty="0" smtClean="0">
                <a:latin typeface="Arial" charset="0"/>
              </a:rPr>
              <a:t>Cancels all helicity-correlated beam systematic errors from laser and photocathode</a:t>
            </a: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Ops Review 2010</Template>
  <TotalTime>23165</TotalTime>
  <Words>2747</Words>
  <Application>Microsoft Office PowerPoint</Application>
  <PresentationFormat>On-screen Show (4:3)</PresentationFormat>
  <Paragraphs>760</Paragraphs>
  <Slides>45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Ops Review 2010</vt:lpstr>
      <vt:lpstr>Equation</vt:lpstr>
      <vt:lpstr>Jefferson Lab Polarized Photogun</vt:lpstr>
      <vt:lpstr>Outline</vt:lpstr>
      <vt:lpstr>Jefferson Lab Accelerator Site</vt:lpstr>
      <vt:lpstr>PowerPoint Presentation</vt:lpstr>
      <vt:lpstr>PowerPoint Presentation</vt:lpstr>
      <vt:lpstr>4p Electron Spin Manipulation</vt:lpstr>
      <vt:lpstr>Parity Violation Experiments at CEBAF</vt:lpstr>
      <vt:lpstr>PowerPoint Presentation</vt:lpstr>
      <vt:lpstr>Electron Spin Reversal for PV</vt:lpstr>
      <vt:lpstr>Polarized e-Source Requirements</vt:lpstr>
      <vt:lpstr>Photoemission from GaAs</vt:lpstr>
      <vt:lpstr>NEA Activation of GaAs</vt:lpstr>
      <vt:lpstr>PowerPoint Presentation</vt:lpstr>
      <vt:lpstr>PowerPoint Presentation</vt:lpstr>
      <vt:lpstr>GaAs Photocathode Evolution</vt:lpstr>
      <vt:lpstr>Fiber-based Drive Laser</vt:lpstr>
      <vt:lpstr>PowerPoint Presentation</vt:lpstr>
      <vt:lpstr>PowerPoint Presentation</vt:lpstr>
      <vt:lpstr>PowerPoint Presentation</vt:lpstr>
      <vt:lpstr>Imperfect Vacuum = Finite Lifetime</vt:lpstr>
      <vt:lpstr>PowerPoint Presentation</vt:lpstr>
      <vt:lpstr>Reduce Outgassing &amp; Improve Pumping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of Higher Gun Voltage</vt:lpstr>
      <vt:lpstr>PowerPoint Presentation</vt:lpstr>
      <vt:lpstr>PowerPoint Presentation</vt:lpstr>
      <vt:lpstr>Space Charge Limit at CEBAF</vt:lpstr>
      <vt:lpstr>PowerPoint Presentation</vt:lpstr>
      <vt:lpstr>Surface Charge Limit</vt:lpstr>
      <vt:lpstr>PowerPoint Presentation</vt:lpstr>
      <vt:lpstr>Prolong Photocathode Charge Lifetime</vt:lpstr>
      <vt:lpstr>PowerPoint Presentation</vt:lpstr>
      <vt:lpstr>New Inverted Gun</vt:lpstr>
      <vt:lpstr>PowerPoint Presentation</vt:lpstr>
      <vt:lpstr>PowerPoint Presentation</vt:lpstr>
      <vt:lpstr>PowerPoint Presentation</vt:lpstr>
      <vt:lpstr>Anode won’t capture all FE, better to look for x-rays …</vt:lpstr>
      <vt:lpstr>Charge Lifetime vs. Gun High Voltage</vt:lpstr>
      <vt:lpstr>What’s Next? Plan B</vt:lpstr>
      <vt:lpstr>Summary and Outlook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poelker</dc:creator>
  <cp:lastModifiedBy>suleiman</cp:lastModifiedBy>
  <cp:revision>599</cp:revision>
  <cp:lastPrinted>2010-06-24T18:47:12Z</cp:lastPrinted>
  <dcterms:created xsi:type="dcterms:W3CDTF">2010-09-20T13:48:43Z</dcterms:created>
  <dcterms:modified xsi:type="dcterms:W3CDTF">2014-01-22T16:51:26Z</dcterms:modified>
</cp:coreProperties>
</file>