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1"/>
  </p:notesMasterIdLst>
  <p:sldIdLst>
    <p:sldId id="309" r:id="rId2"/>
    <p:sldId id="308" r:id="rId3"/>
    <p:sldId id="319" r:id="rId4"/>
    <p:sldId id="320" r:id="rId5"/>
    <p:sldId id="321" r:id="rId6"/>
    <p:sldId id="322" r:id="rId7"/>
    <p:sldId id="324" r:id="rId8"/>
    <p:sldId id="325" r:id="rId9"/>
    <p:sldId id="326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470" autoAdjust="0"/>
    <p:restoredTop sz="95728" autoAdjust="0"/>
  </p:normalViewPr>
  <p:slideViewPr>
    <p:cSldViewPr snapToGrid="0" snapToObjects="1">
      <p:cViewPr varScale="1">
        <p:scale>
          <a:sx n="109" d="100"/>
          <a:sy n="109" d="100"/>
        </p:scale>
        <p:origin x="688" y="192"/>
      </p:cViewPr>
      <p:guideLst/>
    </p:cSldViewPr>
  </p:slideViewPr>
  <p:outlineViewPr>
    <p:cViewPr>
      <p:scale>
        <a:sx n="33" d="100"/>
        <a:sy n="33" d="100"/>
      </p:scale>
      <p:origin x="0" y="-1170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48" d="100"/>
          <a:sy n="48" d="100"/>
        </p:scale>
        <p:origin x="2664" y="5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8F3527-BB28-884B-A511-C22C3DCF5453}" type="datetimeFigureOut">
              <a:rPr lang="en-US" smtClean="0"/>
              <a:t>1/31/24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BF1341-3AFE-B447-A831-9671D6A700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5407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2271" y="2866618"/>
            <a:ext cx="4317562" cy="431756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2827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43181" y="505595"/>
            <a:ext cx="10583064" cy="617838"/>
          </a:xfrm>
        </p:spPr>
        <p:txBody>
          <a:bodyPr anchor="b">
            <a:noAutofit/>
          </a:bodyPr>
          <a:lstStyle>
            <a:lvl1pPr algn="l">
              <a:defRPr sz="3000" b="1" cap="none" baseline="0">
                <a:latin typeface="Arial" charset="0"/>
              </a:defRPr>
            </a:lvl1pPr>
          </a:lstStyle>
          <a:p>
            <a:r>
              <a:rPr lang="en-US" dirty="0"/>
              <a:t>Title 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43182" y="1720793"/>
            <a:ext cx="5875975" cy="3246670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2200" baseline="0">
                <a:solidFill>
                  <a:schemeClr val="accent1"/>
                </a:solidFill>
                <a:latin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Here</a:t>
            </a:r>
          </a:p>
        </p:txBody>
      </p:sp>
      <p:sp>
        <p:nvSpPr>
          <p:cNvPr id="32" name="Date Placeholder 31"/>
          <p:cNvSpPr>
            <a:spLocks noGrp="1"/>
          </p:cNvSpPr>
          <p:nvPr>
            <p:ph type="dt" sz="half" idx="12"/>
          </p:nvPr>
        </p:nvSpPr>
        <p:spPr>
          <a:xfrm>
            <a:off x="443182" y="5560503"/>
            <a:ext cx="3208124" cy="365125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/>
              <a:t>2024/01/31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443182" y="5126730"/>
            <a:ext cx="5875975" cy="420862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2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Author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181" y="6178121"/>
            <a:ext cx="1948205" cy="6308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1392" y="6434371"/>
            <a:ext cx="1622935" cy="27242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4686" y="6425551"/>
            <a:ext cx="506186" cy="339956"/>
          </a:xfrm>
          <a:prstGeom prst="rect">
            <a:avLst/>
          </a:prstGeom>
        </p:spPr>
      </p:pic>
      <p:sp>
        <p:nvSpPr>
          <p:cNvPr id="14" name="Picture Placeholder 13"/>
          <p:cNvSpPr>
            <a:spLocks noGrp="1"/>
          </p:cNvSpPr>
          <p:nvPr>
            <p:ph type="pic" sz="quarter" idx="15"/>
          </p:nvPr>
        </p:nvSpPr>
        <p:spPr>
          <a:xfrm>
            <a:off x="6572250" y="1720850"/>
            <a:ext cx="5619750" cy="3840163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2271" y="2866618"/>
            <a:ext cx="4317562" cy="431756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2827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43181" y="505595"/>
            <a:ext cx="6986319" cy="617838"/>
          </a:xfrm>
        </p:spPr>
        <p:txBody>
          <a:bodyPr anchor="b">
            <a:noAutofit/>
          </a:bodyPr>
          <a:lstStyle>
            <a:lvl1pPr algn="l">
              <a:defRPr sz="3000" b="1" cap="none" baseline="0">
                <a:latin typeface="Arial" charset="0"/>
              </a:defRPr>
            </a:lvl1pPr>
          </a:lstStyle>
          <a:p>
            <a:r>
              <a:rPr lang="en-US" dirty="0"/>
              <a:t>Questions?</a:t>
            </a:r>
          </a:p>
        </p:txBody>
      </p:sp>
      <p:sp>
        <p:nvSpPr>
          <p:cNvPr id="32" name="Date Placeholder 31"/>
          <p:cNvSpPr>
            <a:spLocks noGrp="1"/>
          </p:cNvSpPr>
          <p:nvPr>
            <p:ph type="dt" sz="half" idx="12"/>
          </p:nvPr>
        </p:nvSpPr>
        <p:spPr>
          <a:xfrm>
            <a:off x="4760743" y="6341667"/>
            <a:ext cx="3208124" cy="365125"/>
          </a:xfrm>
        </p:spPr>
        <p:txBody>
          <a:bodyPr/>
          <a:lstStyle>
            <a:lvl1pPr algn="ctr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/>
              <a:t>2024/01/31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7510538" y="145564"/>
            <a:ext cx="4360333" cy="661107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Author</a:t>
            </a:r>
          </a:p>
          <a:p>
            <a:pPr lvl="0"/>
            <a:r>
              <a:rPr lang="en-US" dirty="0"/>
              <a:t>Title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181" y="6178121"/>
            <a:ext cx="1948205" cy="6308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1392" y="6434371"/>
            <a:ext cx="1622935" cy="27242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4686" y="6425551"/>
            <a:ext cx="506186" cy="339956"/>
          </a:xfrm>
          <a:prstGeom prst="rect">
            <a:avLst/>
          </a:prstGeom>
        </p:spPr>
      </p:pic>
      <p:sp>
        <p:nvSpPr>
          <p:cNvPr id="14" name="Picture Placeholder 13"/>
          <p:cNvSpPr>
            <a:spLocks noGrp="1"/>
          </p:cNvSpPr>
          <p:nvPr>
            <p:ph type="pic" sz="quarter" idx="15"/>
          </p:nvPr>
        </p:nvSpPr>
        <p:spPr>
          <a:xfrm>
            <a:off x="6572250" y="1720850"/>
            <a:ext cx="5619750" cy="3840163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2" name="Text Placeholder 14"/>
          <p:cNvSpPr>
            <a:spLocks noGrp="1"/>
          </p:cNvSpPr>
          <p:nvPr>
            <p:ph type="body" sz="quarter" idx="16" hasCustomPrompt="1"/>
          </p:nvPr>
        </p:nvSpPr>
        <p:spPr>
          <a:xfrm>
            <a:off x="7510539" y="847492"/>
            <a:ext cx="4360333" cy="275941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200" baseline="0">
                <a:solidFill>
                  <a:srgbClr val="C00000"/>
                </a:solidFill>
              </a:defRPr>
            </a:lvl1pPr>
          </a:lstStyle>
          <a:p>
            <a:pPr lvl="0"/>
            <a:r>
              <a:rPr lang="en-US" dirty="0"/>
              <a:t>Contact</a:t>
            </a:r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7" hasCustomPrompt="1"/>
          </p:nvPr>
        </p:nvSpPr>
        <p:spPr>
          <a:xfrm>
            <a:off x="424849" y="1726357"/>
            <a:ext cx="5894308" cy="3834656"/>
          </a:xfrm>
        </p:spPr>
        <p:txBody>
          <a:bodyPr>
            <a:normAutofit/>
          </a:bodyPr>
          <a:lstStyle>
            <a:lvl1pPr marL="342900" indent="-342900">
              <a:buFont typeface="Arial" charset="0"/>
              <a:buChar char="•"/>
              <a:defRPr sz="2200" baseline="0">
                <a:solidFill>
                  <a:schemeClr val="accent1"/>
                </a:solidFill>
              </a:defRPr>
            </a:lvl1pPr>
            <a:lvl2pPr marL="685800" indent="-228600">
              <a:buFont typeface=".PingFangSC-Regular" charset="-122"/>
              <a:buChar char="－"/>
              <a:defRPr sz="2200" baseline="0">
                <a:solidFill>
                  <a:schemeClr val="accent1"/>
                </a:solidFill>
              </a:defRPr>
            </a:lvl2pPr>
            <a:lvl3pPr marL="1143000" indent="-228600">
              <a:buFont typeface="Arial" charset="0"/>
              <a:buChar char="•"/>
              <a:defRPr sz="2200" baseline="0">
                <a:solidFill>
                  <a:schemeClr val="accent1"/>
                </a:solidFill>
              </a:defRPr>
            </a:lvl3pPr>
            <a:lvl4pPr marL="1600200" indent="-228600">
              <a:buFont typeface=".PingFangSC-Regular" charset="-122"/>
              <a:buChar char="－"/>
              <a:defRPr sz="2200" baseline="0">
                <a:solidFill>
                  <a:schemeClr val="accent1"/>
                </a:solidFill>
              </a:defRPr>
            </a:lvl4pPr>
            <a:lvl5pPr marL="2057400" indent="-228600">
              <a:buFont typeface="Arial" charset="0"/>
              <a:buChar char="•"/>
              <a:defRPr sz="2200" baseline="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Agenda Topics Covered: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2" y="966055"/>
            <a:ext cx="11285837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2" y="966055"/>
            <a:ext cx="5564365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6204856" y="966055"/>
            <a:ext cx="5492873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2" y="966055"/>
            <a:ext cx="6478765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7053943" y="4062939"/>
            <a:ext cx="4643786" cy="2284810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7053942" y="966789"/>
            <a:ext cx="4644345" cy="2976562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2" y="966055"/>
            <a:ext cx="6478765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7053943" y="966055"/>
            <a:ext cx="4643786" cy="2284810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7053942" y="3371187"/>
            <a:ext cx="4644345" cy="2976562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2" y="966055"/>
            <a:ext cx="6976787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7666264" y="966055"/>
            <a:ext cx="4032023" cy="258412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7666264" y="3763624"/>
            <a:ext cx="4032023" cy="258412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7320" y="966055"/>
            <a:ext cx="6976787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411892" y="966055"/>
            <a:ext cx="4032023" cy="258412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411892" y="3763624"/>
            <a:ext cx="4032023" cy="258412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5200" y="3445216"/>
            <a:ext cx="5572529" cy="2792298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411892" y="966055"/>
            <a:ext cx="3639123" cy="233231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4235248" y="966055"/>
            <a:ext cx="3639123" cy="233231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6"/>
          </p:nvPr>
        </p:nvSpPr>
        <p:spPr>
          <a:xfrm>
            <a:off x="411892" y="3445216"/>
            <a:ext cx="5572529" cy="2792298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8058606" y="966055"/>
            <a:ext cx="3639123" cy="233231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5200" y="966055"/>
            <a:ext cx="5572529" cy="2792298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6"/>
          </p:nvPr>
        </p:nvSpPr>
        <p:spPr>
          <a:xfrm>
            <a:off x="411892" y="966055"/>
            <a:ext cx="5572529" cy="2792298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411892" y="3914031"/>
            <a:ext cx="3639123" cy="233231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4235248" y="3914031"/>
            <a:ext cx="3639123" cy="233231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8058606" y="3914031"/>
            <a:ext cx="3639123" cy="233231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2024/01/31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Talk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6086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Gun Comparisons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R30-3 vs. R28-2 (updated)</a:t>
            </a:r>
          </a:p>
          <a:p>
            <a:r>
              <a:rPr lang="en-US" dirty="0"/>
              <a:t>R28-2 vs. R30-4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/>
              <a:t>2024/01/31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A. </a:t>
            </a:r>
            <a:r>
              <a:rPr lang="en-US" dirty="0" err="1"/>
              <a:t>Hofler</a:t>
            </a:r>
            <a:endParaRPr lang="en-US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5"/>
          </p:nvPr>
        </p:nvSpPr>
        <p:spPr/>
      </p:sp>
    </p:spTree>
    <p:extLst>
      <p:ext uri="{BB962C8B-B14F-4D97-AF65-F5344CB8AC3E}">
        <p14:creationId xmlns:p14="http://schemas.microsoft.com/office/powerpoint/2010/main" val="4591932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R30-3 vs R28-2 Simulation information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6E06BD3-5D7B-2E42-90D5-7426027F34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Gun HV: 200 kV</a:t>
            </a:r>
          </a:p>
          <a:p>
            <a:r>
              <a:rPr lang="en-US" dirty="0"/>
              <a:t>Laser Frequency: 499 MHz</a:t>
            </a:r>
          </a:p>
          <a:p>
            <a:r>
              <a:rPr lang="en-US" dirty="0"/>
              <a:t>Spot Size on cathode: 0.54 mm (sigma)</a:t>
            </a:r>
          </a:p>
          <a:p>
            <a:r>
              <a:rPr lang="en-US" dirty="0"/>
              <a:t>Pulse Length: 45 </a:t>
            </a:r>
            <a:r>
              <a:rPr lang="en-US" dirty="0" err="1"/>
              <a:t>ps</a:t>
            </a:r>
            <a:r>
              <a:rPr lang="en-US" dirty="0"/>
              <a:t> FWHM</a:t>
            </a:r>
          </a:p>
          <a:p>
            <a:r>
              <a:rPr lang="en-US" dirty="0"/>
              <a:t>10k macroparticles</a:t>
            </a:r>
          </a:p>
          <a:p>
            <a:endParaRPr lang="en-US" dirty="0"/>
          </a:p>
          <a:p>
            <a:r>
              <a:rPr lang="en-US" dirty="0"/>
              <a:t>Simulation results for z=0.19 m from cathode</a:t>
            </a:r>
          </a:p>
          <a:p>
            <a:pPr lvl="1"/>
            <a:r>
              <a:rPr lang="en-US" dirty="0"/>
              <a:t>field free region downstream of gun</a:t>
            </a:r>
          </a:p>
          <a:p>
            <a:pPr lvl="1"/>
            <a:r>
              <a:rPr lang="en-US" dirty="0"/>
              <a:t>Interface point for CED</a:t>
            </a:r>
          </a:p>
          <a:p>
            <a:r>
              <a:rPr lang="en-US" dirty="0"/>
              <a:t>Vary beam current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E862B5-A72F-D040-9021-6E13BC659574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en-US" dirty="0"/>
              <a:t>Existing R30-3 model</a:t>
            </a:r>
          </a:p>
          <a:p>
            <a:pPr lvl="1"/>
            <a:r>
              <a:rPr lang="en-US" dirty="0"/>
              <a:t>No gap</a:t>
            </a:r>
          </a:p>
          <a:p>
            <a:pPr lvl="1"/>
            <a:r>
              <a:rPr lang="en-US" dirty="0"/>
              <a:t>Field map extent in z: X cm</a:t>
            </a:r>
          </a:p>
          <a:p>
            <a:pPr lvl="1"/>
            <a:r>
              <a:rPr lang="en-US" dirty="0"/>
              <a:t>Used in preparation for Summer  SAD 2023</a:t>
            </a:r>
          </a:p>
          <a:p>
            <a:pPr lvl="1"/>
            <a:endParaRPr lang="en-US" dirty="0"/>
          </a:p>
          <a:p>
            <a:r>
              <a:rPr lang="en-US" dirty="0"/>
              <a:t>R28-2  models</a:t>
            </a:r>
          </a:p>
          <a:p>
            <a:pPr lvl="1"/>
            <a:r>
              <a:rPr lang="en-US" dirty="0"/>
              <a:t>Existing</a:t>
            </a:r>
          </a:p>
          <a:p>
            <a:pPr lvl="2"/>
            <a:r>
              <a:rPr lang="en-US" dirty="0"/>
              <a:t>No gap</a:t>
            </a:r>
          </a:p>
          <a:p>
            <a:pPr lvl="2"/>
            <a:r>
              <a:rPr lang="en-US" dirty="0"/>
              <a:t>Field map extent in z: X cm</a:t>
            </a:r>
          </a:p>
          <a:p>
            <a:pPr lvl="2"/>
            <a:r>
              <a:rPr lang="en-US" dirty="0"/>
              <a:t>Used in CEBAF simulations</a:t>
            </a:r>
          </a:p>
          <a:p>
            <a:pPr lvl="1"/>
            <a:r>
              <a:rPr lang="en-US" dirty="0"/>
              <a:t>Nominal</a:t>
            </a:r>
          </a:p>
          <a:p>
            <a:pPr lvl="2"/>
            <a:r>
              <a:rPr lang="en-US" dirty="0"/>
              <a:t>Recessed cathode</a:t>
            </a:r>
          </a:p>
          <a:p>
            <a:pPr lvl="2"/>
            <a:r>
              <a:rPr lang="en-US" dirty="0"/>
              <a:t>Field map extent in z: 18 cm</a:t>
            </a:r>
          </a:p>
        </p:txBody>
      </p:sp>
    </p:spTree>
    <p:extLst>
      <p:ext uri="{BB962C8B-B14F-4D97-AF65-F5344CB8AC3E}">
        <p14:creationId xmlns:p14="http://schemas.microsoft.com/office/powerpoint/2010/main" val="57972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Beam Size and </a:t>
            </a:r>
            <a:r>
              <a:rPr lang="en-US" dirty="0" err="1"/>
              <a:t>Bunchlength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9BC55B3-CAE6-9947-8E0D-67EF66DFB1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400" y="1535450"/>
            <a:ext cx="5486400" cy="41148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4D2DA31-5123-4F49-AC95-3D87955513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9200" y="1545114"/>
            <a:ext cx="54864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9428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Normalized Emittance and 𝞼</a:t>
            </a:r>
            <a:r>
              <a:rPr lang="en-US" baseline="-25000" dirty="0" err="1"/>
              <a:t>Ek</a:t>
            </a:r>
            <a:endParaRPr lang="en-US" baseline="-25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9BC55B3-CAE6-9947-8E0D-67EF66DFB1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400" y="1535450"/>
            <a:ext cx="5486400" cy="41148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4D2DA31-5123-4F49-AC95-3D87955513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9200" y="1545114"/>
            <a:ext cx="54864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3920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Courant-Snyder parameters (calculated from beam distribution)</a:t>
            </a:r>
            <a:endParaRPr lang="en-US" baseline="-25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9BC55B3-CAE6-9947-8E0D-67EF66DFB1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400" y="1535450"/>
            <a:ext cx="5486400" cy="41148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4D2DA31-5123-4F49-AC95-3D87955513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9200" y="1545114"/>
            <a:ext cx="54864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24890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R28-2 vs R30-4 Simulation information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6E06BD3-5D7B-2E42-90D5-7426027F34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Gun HV: 200 kV</a:t>
            </a:r>
          </a:p>
          <a:p>
            <a:r>
              <a:rPr lang="en-US" dirty="0"/>
              <a:t>Laser Frequency: 499 MHz</a:t>
            </a:r>
          </a:p>
          <a:p>
            <a:r>
              <a:rPr lang="en-US" dirty="0"/>
              <a:t>Spot Size on cathode: 0.5 mm (sigma)</a:t>
            </a:r>
          </a:p>
          <a:p>
            <a:r>
              <a:rPr lang="en-US" dirty="0"/>
              <a:t>Pulse Length: 45 </a:t>
            </a:r>
            <a:r>
              <a:rPr lang="en-US" dirty="0" err="1"/>
              <a:t>ps</a:t>
            </a:r>
            <a:r>
              <a:rPr lang="en-US" dirty="0"/>
              <a:t> FWHM</a:t>
            </a:r>
          </a:p>
          <a:p>
            <a:r>
              <a:rPr lang="en-US" dirty="0"/>
              <a:t>10k macroparticles</a:t>
            </a:r>
          </a:p>
          <a:p>
            <a:endParaRPr lang="en-US" dirty="0"/>
          </a:p>
          <a:p>
            <a:r>
              <a:rPr lang="en-US" dirty="0"/>
              <a:t>Simulation results for z=0.19 m from cathode</a:t>
            </a:r>
          </a:p>
          <a:p>
            <a:pPr lvl="1"/>
            <a:r>
              <a:rPr lang="en-US" dirty="0"/>
              <a:t>field free region downstream of gun</a:t>
            </a:r>
          </a:p>
          <a:p>
            <a:pPr lvl="1"/>
            <a:r>
              <a:rPr lang="en-US" dirty="0"/>
              <a:t>Interface point for CED</a:t>
            </a:r>
          </a:p>
          <a:p>
            <a:r>
              <a:rPr lang="en-US" dirty="0"/>
              <a:t>Vary beam current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E862B5-A72F-D040-9021-6E13BC659574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en-US" dirty="0"/>
              <a:t>R28-2 model</a:t>
            </a:r>
          </a:p>
          <a:p>
            <a:pPr lvl="1"/>
            <a:r>
              <a:rPr lang="en-US" dirty="0"/>
              <a:t>Recessed cathode</a:t>
            </a:r>
          </a:p>
          <a:p>
            <a:pPr lvl="1"/>
            <a:r>
              <a:rPr lang="en-US" dirty="0"/>
              <a:t>Field map extent in z: 18 cm</a:t>
            </a:r>
          </a:p>
          <a:p>
            <a:endParaRPr lang="en-US" dirty="0"/>
          </a:p>
          <a:p>
            <a:r>
              <a:rPr lang="en-US" dirty="0"/>
              <a:t>R30-4  models</a:t>
            </a:r>
          </a:p>
          <a:p>
            <a:pPr lvl="1"/>
            <a:r>
              <a:rPr lang="en-US" dirty="0"/>
              <a:t>Recessed cathode</a:t>
            </a:r>
          </a:p>
          <a:p>
            <a:pPr lvl="1"/>
            <a:r>
              <a:rPr lang="en-US" dirty="0"/>
              <a:t>Field map extent in z: 18 cm</a:t>
            </a:r>
          </a:p>
          <a:p>
            <a:pPr lvl="1"/>
            <a:r>
              <a:rPr lang="en-US" dirty="0"/>
              <a:t>Different Pierce angles</a:t>
            </a:r>
          </a:p>
          <a:p>
            <a:pPr lvl="2"/>
            <a:r>
              <a:rPr lang="en-US" dirty="0"/>
              <a:t>15, 16, 17, 18 </a:t>
            </a:r>
            <a:r>
              <a:rPr lang="en-US" dirty="0" err="1"/>
              <a:t>degress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1828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Beam Size and </a:t>
            </a:r>
            <a:r>
              <a:rPr lang="en-US" dirty="0" err="1"/>
              <a:t>Bunchlength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9BC55B3-CAE6-9947-8E0D-67EF66DFB1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400" y="1535450"/>
            <a:ext cx="5486400" cy="41148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4D2DA31-5123-4F49-AC95-3D87955513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9200" y="1545114"/>
            <a:ext cx="54864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04851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Normalized Emittance and 𝞼</a:t>
            </a:r>
            <a:r>
              <a:rPr lang="en-US" baseline="-25000" dirty="0" err="1"/>
              <a:t>Ek</a:t>
            </a:r>
            <a:endParaRPr lang="en-US" baseline="-25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9BC55B3-CAE6-9947-8E0D-67EF66DFB1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400" y="1535450"/>
            <a:ext cx="5486400" cy="41148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4D2DA31-5123-4F49-AC95-3D87955513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9200" y="1545114"/>
            <a:ext cx="54864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9635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Courant-Snyder parameters (calculated from beam distribution)</a:t>
            </a:r>
            <a:endParaRPr lang="en-US" baseline="-25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9BC55B3-CAE6-9947-8E0D-67EF66DFB1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400" y="1535450"/>
            <a:ext cx="5486400" cy="41148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4D2DA31-5123-4F49-AC95-3D87955513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9200" y="1545114"/>
            <a:ext cx="54864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80407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JLab Colors">
      <a:dk1>
        <a:srgbClr val="000000"/>
      </a:dk1>
      <a:lt1>
        <a:srgbClr val="FFFFFF"/>
      </a:lt1>
      <a:dk2>
        <a:srgbClr val="5E5E5E"/>
      </a:dk2>
      <a:lt2>
        <a:srgbClr val="EAEAEA"/>
      </a:lt2>
      <a:accent1>
        <a:srgbClr val="BE1D1D"/>
      </a:accent1>
      <a:accent2>
        <a:srgbClr val="D5D5D5"/>
      </a:accent2>
      <a:accent3>
        <a:srgbClr val="C0C0C0"/>
      </a:accent3>
      <a:accent4>
        <a:srgbClr val="A9A9A9"/>
      </a:accent4>
      <a:accent5>
        <a:srgbClr val="929292"/>
      </a:accent5>
      <a:accent6>
        <a:srgbClr val="919191"/>
      </a:accent6>
      <a:hlink>
        <a:srgbClr val="941100"/>
      </a:hlink>
      <a:folHlink>
        <a:srgbClr val="C81B00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EB28AA59-C18E-FC4D-BD87-1D7964E0E4F6}" vid="{969E4A27-902D-3340-850E-95490CE2F52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34</TotalTime>
  <Words>252</Words>
  <Application>Microsoft Macintosh PowerPoint</Application>
  <PresentationFormat>Widescreen</PresentationFormat>
  <Paragraphs>63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PingFangSC-Regular</vt:lpstr>
      <vt:lpstr>.PingFangSC-Regular</vt:lpstr>
      <vt:lpstr>Arial</vt:lpstr>
      <vt:lpstr>Calibri</vt:lpstr>
      <vt:lpstr>Office Theme</vt:lpstr>
      <vt:lpstr>Gun Comparisons</vt:lpstr>
      <vt:lpstr>R30-3 vs R28-2 Simulation information</vt:lpstr>
      <vt:lpstr>Beam Size and Bunchlength</vt:lpstr>
      <vt:lpstr>Normalized Emittance and 𝞼Ek</vt:lpstr>
      <vt:lpstr>Courant-Snyder parameters (calculated from beam distribution)</vt:lpstr>
      <vt:lpstr>R28-2 vs R30-4 Simulation information</vt:lpstr>
      <vt:lpstr>Beam Size and Bunchlength</vt:lpstr>
      <vt:lpstr>Normalized Emittance and 𝞼Ek</vt:lpstr>
      <vt:lpstr>Courant-Snyder parameters (calculated from beam distribution)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Gun Comparisons</dc:title>
  <dc:creator>Microsoft Office User</dc:creator>
  <cp:lastModifiedBy>Microsoft Office User</cp:lastModifiedBy>
  <cp:revision>11</cp:revision>
  <dcterms:created xsi:type="dcterms:W3CDTF">2024-01-17T12:36:56Z</dcterms:created>
  <dcterms:modified xsi:type="dcterms:W3CDTF">2024-01-31T11:54:03Z</dcterms:modified>
</cp:coreProperties>
</file>