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26" r:id="rId2"/>
    <p:sldId id="521" r:id="rId3"/>
    <p:sldId id="512" r:id="rId4"/>
    <p:sldId id="522" r:id="rId5"/>
    <p:sldId id="429" r:id="rId6"/>
    <p:sldId id="439" r:id="rId7"/>
    <p:sldId id="525" r:id="rId8"/>
    <p:sldId id="524" r:id="rId9"/>
    <p:sldId id="513" r:id="rId10"/>
    <p:sldId id="514" r:id="rId11"/>
    <p:sldId id="517" r:id="rId12"/>
    <p:sldId id="516" r:id="rId13"/>
    <p:sldId id="506" r:id="rId14"/>
    <p:sldId id="523" r:id="rId15"/>
    <p:sldId id="518" r:id="rId16"/>
    <p:sldId id="519" r:id="rId17"/>
    <p:sldId id="520" r:id="rId1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10/4/2015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23" Type="http://schemas.openxmlformats.org/officeDocument/2006/relationships/image" Target="../media/image8.jpeg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Development </a:t>
            </a:r>
            <a:r>
              <a:rPr lang="en-US" dirty="0"/>
              <a:t>of High Current Bunched </a:t>
            </a:r>
            <a:r>
              <a:rPr lang="en-US" dirty="0" smtClean="0"/>
              <a:t>Magnetized Electron DC </a:t>
            </a:r>
            <a:r>
              <a:rPr lang="en-US" dirty="0"/>
              <a:t>Photogun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</a:t>
            </a:r>
            <a:r>
              <a:rPr lang="en-US" sz="3200" dirty="0">
                <a:latin typeface="+mj-lt"/>
              </a:rPr>
              <a:t>Collaboration </a:t>
            </a:r>
            <a:r>
              <a:rPr lang="en-US" sz="3200" dirty="0" smtClean="0">
                <a:latin typeface="+mj-lt"/>
              </a:rPr>
              <a:t>Meeting</a:t>
            </a:r>
          </a:p>
          <a:p>
            <a:r>
              <a:rPr lang="en-US" sz="3200" dirty="0" smtClean="0">
                <a:latin typeface="+mj-lt"/>
              </a:rPr>
              <a:t>Fall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434437" y="6275957"/>
            <a:ext cx="22866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October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/>
              <a:t>– </a:t>
            </a:r>
            <a:r>
              <a:rPr lang="en-US" dirty="0" smtClean="0"/>
              <a:t>7, 2015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Design beamline </a:t>
            </a:r>
            <a:r>
              <a:rPr lang="en-US" dirty="0"/>
              <a:t>to </a:t>
            </a:r>
            <a:r>
              <a:rPr lang="en-US" dirty="0" smtClean="0"/>
              <a:t>locate magnets and diagnostics at optimum positions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Benchmark simulation (of </a:t>
            </a:r>
            <a:r>
              <a:rPr lang="en-US" dirty="0"/>
              <a:t>different operating scenarios of bunch charge, magnetization, bunch shape etc</a:t>
            </a:r>
            <a:r>
              <a:rPr lang="en-US" dirty="0" smtClean="0"/>
              <a:t>.) </a:t>
            </a:r>
            <a:r>
              <a:rPr lang="en-US" dirty="0"/>
              <a:t>against </a:t>
            </a:r>
            <a:r>
              <a:rPr lang="en-US" dirty="0" smtClean="0"/>
              <a:t>measurements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Quantify </a:t>
            </a:r>
            <a:r>
              <a:rPr lang="en-US" dirty="0"/>
              <a:t>how good or complete </a:t>
            </a:r>
            <a:r>
              <a:rPr lang="en-US" dirty="0" smtClean="0"/>
              <a:t>RTFB transform </a:t>
            </a:r>
            <a:r>
              <a:rPr lang="en-US" dirty="0"/>
              <a:t>can be made for different </a:t>
            </a:r>
            <a:r>
              <a:rPr lang="en-US" dirty="0" smtClean="0"/>
              <a:t>settings </a:t>
            </a:r>
            <a:r>
              <a:rPr lang="en-US" dirty="0"/>
              <a:t>– </a:t>
            </a:r>
            <a:r>
              <a:rPr lang="en-US" dirty="0" smtClean="0"/>
              <a:t>as beams </a:t>
            </a:r>
            <a:r>
              <a:rPr lang="en-US" dirty="0"/>
              <a:t>will be space charge dominated, there will be some limit to </a:t>
            </a:r>
            <a:r>
              <a:rPr lang="en-US" dirty="0" smtClean="0"/>
              <a:t>emittance aspect </a:t>
            </a:r>
            <a:r>
              <a:rPr lang="en-US" dirty="0"/>
              <a:t>ratio that can be </a:t>
            </a:r>
            <a:r>
              <a:rPr lang="en-US" dirty="0" smtClean="0"/>
              <a:t>achieved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results will guide </a:t>
            </a:r>
            <a:r>
              <a:rPr lang="en-US" dirty="0" smtClean="0"/>
              <a:t>injector </a:t>
            </a:r>
            <a:r>
              <a:rPr lang="en-US" dirty="0"/>
              <a:t>design </a:t>
            </a:r>
            <a:r>
              <a:rPr lang="en-US" dirty="0" smtClean="0"/>
              <a:t>for MEIC magnetized </a:t>
            </a:r>
            <a:r>
              <a:rPr lang="en-US" smtClean="0"/>
              <a:t>electron cooler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2" name="Picture 1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5460470" y="922323"/>
            <a:ext cx="34747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8976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6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439626"/>
            <a:ext cx="8904849" cy="6418374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photocathode lifetime versus solenoid field at high currents (up to 32 mA) and high voltages (200 – 350 kV) limited by </a:t>
            </a:r>
            <a:r>
              <a:rPr lang="en-US" dirty="0" smtClean="0"/>
              <a:t>in-house HV supplies</a:t>
            </a: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magnetization</a:t>
            </a:r>
          </a:p>
          <a:p>
            <a:pPr marL="457200" lvl="1" indent="0">
              <a:buClrTx/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7487"/>
              </p:ext>
            </p:extLst>
          </p:nvPr>
        </p:nvGraphicFramePr>
        <p:xfrm>
          <a:off x="3602038" y="1227138"/>
          <a:ext cx="1079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2" name="Equation" r:id="rId3" imgW="507960" imgH="469800" progId="Equation.3">
                  <p:embed/>
                </p:oleObj>
              </mc:Choice>
              <mc:Fallback>
                <p:oleObj name="Equation" r:id="rId3" imgW="5079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227138"/>
                        <a:ext cx="1079500" cy="820737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Location of Work: LERF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7" y="3771011"/>
            <a:ext cx="3950208" cy="2950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81" y="3084395"/>
            <a:ext cx="8316295" cy="808806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4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</a:t>
            </a:r>
            <a:r>
              <a:rPr lang="en-US" sz="2800" dirty="0" smtClean="0"/>
              <a:t>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at 350 kV and commission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beamline to locate magnets and diagnostics at optimum </a:t>
            </a:r>
            <a:r>
              <a:rPr lang="en-US" dirty="0" smtClean="0"/>
              <a:t>positions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gun solenoid magnet or </a:t>
            </a:r>
            <a:r>
              <a:rPr lang="en-US" dirty="0"/>
              <a:t>Helmholtz </a:t>
            </a:r>
            <a:r>
              <a:rPr lang="en-US" dirty="0" smtClean="0"/>
              <a:t>coil-pair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skew quad magnets and </a:t>
            </a:r>
            <a:r>
              <a:rPr lang="en-US" dirty="0" smtClean="0"/>
              <a:t>slits</a:t>
            </a:r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complete hot checkout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Relocate </a:t>
            </a:r>
            <a:r>
              <a:rPr lang="en-US" dirty="0"/>
              <a:t>old CEBAF arc dipole power </a:t>
            </a:r>
            <a:r>
              <a:rPr lang="en-US" dirty="0" smtClean="0"/>
              <a:t>supply to GTS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</a:t>
            </a:r>
            <a:r>
              <a:rPr lang="en-US" dirty="0"/>
              <a:t>gun solenoid magnet or Helmholtz </a:t>
            </a:r>
            <a:r>
              <a:rPr lang="en-US" dirty="0" smtClean="0"/>
              <a:t>coil-pair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</a:t>
            </a:r>
            <a:r>
              <a:rPr lang="en-US" dirty="0"/>
              <a:t>skew quad magnets and slits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Assemble </a:t>
            </a:r>
            <a:r>
              <a:rPr lang="en-US" dirty="0"/>
              <a:t>new beamline and commission with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Install gun solenoid magnet or Helmholtz </a:t>
            </a:r>
            <a:r>
              <a:rPr lang="en-US" dirty="0" smtClean="0"/>
              <a:t>coil-pair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Generate very high currents magnetized beam 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Generate flat beam with three skew 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007314"/>
            <a:ext cx="9007522" cy="585068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Cooling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smtClean="0"/>
              <a:t>Magnetized Bunched Electron </a:t>
            </a:r>
            <a:r>
              <a:rPr lang="en-US" sz="3200" dirty="0" smtClean="0"/>
              <a:t>Beam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Guns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LDRD </a:t>
            </a:r>
            <a:r>
              <a:rPr lang="en-US" sz="3200" dirty="0" smtClean="0"/>
              <a:t>Proposal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MEIC Magnetized Gun R&amp;D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Experimental Overview</a:t>
            </a:r>
            <a:endParaRPr lang="en-US" sz="3200" dirty="0"/>
          </a:p>
          <a:p>
            <a:pPr lvl="1">
              <a:buClrTx/>
            </a:pPr>
            <a:r>
              <a:rPr lang="en-US" sz="2800" dirty="0"/>
              <a:t>Simulation Plan</a:t>
            </a:r>
          </a:p>
          <a:p>
            <a:pPr lvl="1">
              <a:buClrTx/>
            </a:pPr>
            <a:r>
              <a:rPr lang="en-US" sz="2800" dirty="0" smtClean="0"/>
              <a:t>Measurement Plan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Milestones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74189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MEIC bunched magnetized electron cooler is part of Collider Ring and aims to maintain ion beam emittance and extend luminosity lifetime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5924"/>
              </p:ext>
            </p:extLst>
          </p:nvPr>
        </p:nvGraphicFramePr>
        <p:xfrm>
          <a:off x="133129" y="5190664"/>
          <a:ext cx="1537302" cy="54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2" name="Equation" r:id="rId3" imgW="736560" imgH="253800" progId="Equation.3">
                  <p:embed/>
                </p:oleObj>
              </mc:Choice>
              <mc:Fallback>
                <p:oleObj name="Equation" r:id="rId3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29" y="5190664"/>
                        <a:ext cx="1537302" cy="54782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35956"/>
              </p:ext>
            </p:extLst>
          </p:nvPr>
        </p:nvGraphicFramePr>
        <p:xfrm>
          <a:off x="2742266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3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66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0.95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5182"/>
              </p:ext>
            </p:extLst>
          </p:nvPr>
        </p:nvGraphicFramePr>
        <p:xfrm>
          <a:off x="5543624" y="5157052"/>
          <a:ext cx="1948997" cy="58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4" name="Equation" r:id="rId7" imgW="876240" imgH="253800" progId="Equation.3">
                  <p:embed/>
                </p:oleObj>
              </mc:Choice>
              <mc:Fallback>
                <p:oleObj name="Equation" r:id="rId7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157052"/>
                        <a:ext cx="1948997" cy="581441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996066"/>
              </p:ext>
            </p:extLst>
          </p:nvPr>
        </p:nvGraphicFramePr>
        <p:xfrm>
          <a:off x="5543624" y="5907960"/>
          <a:ext cx="1419809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5" name="Equation" r:id="rId9" imgW="685800" imgH="457200" progId="Equation.3">
                  <p:embed/>
                </p:oleObj>
              </mc:Choice>
              <mc:Fallback>
                <p:oleObj name="Equation" r:id="rId9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907960"/>
                        <a:ext cx="1419809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blipFill rotWithShape="1">
                <a:blip r:embed="rId18"/>
                <a:stretch>
                  <a:fillRect l="-1911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303413" cy="824221"/>
            <a:chOff x="2835275" y="5880100"/>
            <a:chExt cx="2303413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528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41116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6" name="Equation" r:id="rId19" imgW="723600" imgH="457200" progId="Equation.3">
                    <p:embed/>
                  </p:oleObj>
                </mc:Choice>
                <mc:Fallback>
                  <p:oleObj name="Equation" r:id="rId19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37470" y="741341"/>
            <a:ext cx="8539373" cy="2895796"/>
            <a:chOff x="137470" y="741341"/>
            <a:chExt cx="8539373" cy="2895796"/>
          </a:xfrm>
        </p:grpSpPr>
        <p:grpSp>
          <p:nvGrpSpPr>
            <p:cNvPr id="13" name="Group 12"/>
            <p:cNvGrpSpPr/>
            <p:nvPr/>
          </p:nvGrpSpPr>
          <p:grpSpPr>
            <a:xfrm>
              <a:off x="137470" y="741341"/>
              <a:ext cx="8370417" cy="2866980"/>
              <a:chOff x="141905" y="574720"/>
              <a:chExt cx="8370417" cy="2866980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141905" y="723900"/>
                <a:ext cx="1168400" cy="700024"/>
              </a:xfrm>
              <a:prstGeom prst="wedgeRoundRectCallout">
                <a:avLst>
                  <a:gd name="adj1" fmla="val -12202"/>
                  <a:gd name="adj2" fmla="val 62872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Cathode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548058" y="574720"/>
                <a:ext cx="2821689" cy="2866980"/>
                <a:chOff x="4576061" y="571500"/>
                <a:chExt cx="2821689" cy="286698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4576061" y="571500"/>
                  <a:ext cx="2821689" cy="2866980"/>
                  <a:chOff x="6125461" y="609600"/>
                  <a:chExt cx="2821689" cy="2866980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6125461" y="2527300"/>
                    <a:ext cx="2691281" cy="949280"/>
                    <a:chOff x="84772" y="2527300"/>
                    <a:chExt cx="1572578" cy="949280"/>
                  </a:xfrm>
                </p:grpSpPr>
                <p:cxnSp>
                  <p:nvCxnSpPr>
                    <p:cNvPr id="22" name="Straight Arrow Connector 21"/>
                    <p:cNvCxnSpPr/>
                    <p:nvPr/>
                  </p:nvCxnSpPr>
                  <p:spPr bwMode="auto">
                    <a:xfrm>
                      <a:off x="171450" y="2527300"/>
                      <a:ext cx="1485900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arrow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Arc 22"/>
                    <p:cNvSpPr/>
                    <p:nvPr/>
                  </p:nvSpPr>
                  <p:spPr bwMode="auto">
                    <a:xfrm>
                      <a:off x="84772" y="3070180"/>
                      <a:ext cx="274685" cy="406400"/>
                    </a:xfrm>
                    <a:prstGeom prst="arc">
                      <a:avLst>
                        <a:gd name="adj1" fmla="val 11015129"/>
                        <a:gd name="adj2" fmla="val 17818162"/>
                      </a:avLst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sp>
                <p:nvSpPr>
                  <p:cNvPr id="25" name="Rounded Rectangular Callout 24"/>
                  <p:cNvSpPr/>
                  <p:nvPr/>
                </p:nvSpPr>
                <p:spPr bwMode="auto">
                  <a:xfrm>
                    <a:off x="7232650" y="609600"/>
                    <a:ext cx="1168400" cy="700024"/>
                  </a:xfrm>
                  <a:prstGeom prst="wedgeRoundRectCallout">
                    <a:avLst>
                      <a:gd name="adj1" fmla="val -29594"/>
                      <a:gd name="adj2" fmla="val 71943"/>
                      <a:gd name="adj3" fmla="val 16667"/>
                    </a:avLst>
                  </a:prstGeom>
                  <a:noFill/>
                  <a:ln w="95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dirty="0" smtClean="0"/>
                      <a:t>Cooling </a:t>
                    </a: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rPr>
                      <a:t>Solenoid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6273800" y="15367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6292850" y="32893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pic>
              <p:nvPicPr>
                <p:cNvPr id="68" name="Picture 9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85" b="48422"/>
                <a:stretch/>
              </p:blipFill>
              <p:spPr bwMode="auto">
                <a:xfrm>
                  <a:off x="4576062" y="2108715"/>
                  <a:ext cx="2705100" cy="329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36"/>
              <p:cNvGrpSpPr>
                <a:grpSpLocks noChangeAspect="1"/>
              </p:cNvGrpSpPr>
              <p:nvPr/>
            </p:nvGrpSpPr>
            <p:grpSpPr bwMode="auto">
              <a:xfrm>
                <a:off x="1778007" y="1893840"/>
                <a:ext cx="1381108" cy="1266920"/>
                <a:chOff x="5715000" y="4286924"/>
                <a:chExt cx="2762212" cy="2534622"/>
              </a:xfrm>
            </p:grpSpPr>
            <p:pic>
              <p:nvPicPr>
                <p:cNvPr id="30" name="Picture 17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3448" y="4286924"/>
                  <a:ext cx="2563764" cy="2534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724398" y="2183620"/>
                <a:ext cx="161620" cy="1384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350701" y="2148731"/>
                <a:ext cx="161621" cy="138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3493941" y="23683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6" idx="2"/>
                <a:endCxn id="43" idx="0"/>
              </p:cNvCxnSpPr>
              <p:nvPr/>
            </p:nvCxnSpPr>
            <p:spPr>
              <a:xfrm>
                <a:off x="3684441" y="1850977"/>
                <a:ext cx="0" cy="517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47803" y="1481645"/>
                <a:ext cx="1473276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SRF Linac</a:t>
                </a:r>
                <a:endParaRPr lang="en-US" dirty="0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10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46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10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8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965035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965035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4.2 </a:t>
                          </a:r>
                          <a:r>
                            <a:rPr lang="en-US" sz="2800" dirty="0" smtClean="0"/>
                            <a:t>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4174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Magnetized Guns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2197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dirty="0" smtClean="0"/>
              <a:t>Fermilab Photoinjector Laboratory: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ulsed </a:t>
            </a:r>
            <a:r>
              <a:rPr lang="en-US" sz="2800" dirty="0"/>
              <a:t>NCRF </a:t>
            </a:r>
            <a:r>
              <a:rPr lang="en-US" sz="2800" dirty="0" smtClean="0"/>
              <a:t>gun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Cs</a:t>
            </a:r>
            <a:r>
              <a:rPr lang="en-US" sz="2800" baseline="-25000" dirty="0"/>
              <a:t>2</a:t>
            </a:r>
            <a:r>
              <a:rPr lang="en-US" sz="2800" dirty="0"/>
              <a:t>Te </a:t>
            </a:r>
            <a:r>
              <a:rPr lang="en-US" sz="2800" dirty="0" smtClean="0"/>
              <a:t>photocathode and UV laser (λ=263 </a:t>
            </a:r>
            <a:r>
              <a:rPr lang="en-US" sz="2800" dirty="0"/>
              <a:t>nm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mtClean="0"/>
              <a:t>Bunch </a:t>
            </a:r>
            <a:r>
              <a:rPr lang="en-US" sz="2800" dirty="0" smtClean="0"/>
              <a:t>charge: </a:t>
            </a:r>
            <a:r>
              <a:rPr lang="en-US" sz="2800" dirty="0"/>
              <a:t>0.5 </a:t>
            </a:r>
            <a:r>
              <a:rPr lang="en-US" sz="2800" smtClean="0"/>
              <a:t>nC </a:t>
            </a:r>
            <a:r>
              <a:rPr lang="en-US" sz="2800" smtClean="0"/>
              <a:t>and bunch </a:t>
            </a:r>
            <a:r>
              <a:rPr lang="en-US" sz="2800"/>
              <a:t>length: </a:t>
            </a:r>
            <a:r>
              <a:rPr lang="en-US" sz="2800"/>
              <a:t>3 </a:t>
            </a:r>
            <a:r>
              <a:rPr lang="en-US" sz="2800" smtClean="0"/>
              <a:t>ps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0.5% duty </a:t>
            </a:r>
            <a:r>
              <a:rPr lang="en-US" sz="2800" dirty="0" smtClean="0"/>
              <a:t>factor (</a:t>
            </a:r>
            <a:r>
              <a:rPr lang="en-US" sz="2800" dirty="0"/>
              <a:t>a</a:t>
            </a:r>
            <a:r>
              <a:rPr lang="en-US" sz="2800" dirty="0" smtClean="0"/>
              <a:t>verage current: </a:t>
            </a:r>
            <a:r>
              <a:rPr lang="en-US" sz="2800" dirty="0"/>
              <a:t>7.5 </a:t>
            </a:r>
            <a:r>
              <a:rPr lang="el-GR" sz="2800" dirty="0"/>
              <a:t>μ</a:t>
            </a:r>
            <a:r>
              <a:rPr lang="en-US" sz="2800" dirty="0" smtClean="0"/>
              <a:t>A)</a:t>
            </a:r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Bunch frequency: 3 MHz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duration: </a:t>
            </a:r>
            <a:r>
              <a:rPr lang="el-GR" sz="2400" dirty="0" smtClean="0"/>
              <a:t>1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/>
              <a:t>N</a:t>
            </a:r>
            <a:r>
              <a:rPr lang="en-US" sz="2400" dirty="0" smtClean="0"/>
              <a:t>umber of bunches </a:t>
            </a:r>
            <a:r>
              <a:rPr lang="en-US" sz="2400" dirty="0"/>
              <a:t>per </a:t>
            </a:r>
            <a:r>
              <a:rPr lang="en-US" sz="2400" dirty="0" smtClean="0"/>
              <a:t>macropulse: 3000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frequency: 5 Hz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CW beam at high average </a:t>
            </a:r>
            <a:r>
              <a:rPr lang="en-US" sz="2800" dirty="0" smtClean="0"/>
              <a:t>current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Magnetized beam R&amp;D </a:t>
            </a:r>
            <a:r>
              <a:rPr lang="en-US" sz="3200" dirty="0" smtClean="0"/>
              <a:t>at University Mainz </a:t>
            </a:r>
            <a:r>
              <a:rPr lang="en-US" sz="3200" dirty="0" smtClean="0"/>
              <a:t>just started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LDRD Proposal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182" y="2641461"/>
            <a:ext cx="90348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</a:t>
            </a:r>
            <a:r>
              <a:rPr lang="en-US" sz="2000" dirty="0" smtClean="0"/>
              <a:t>olenoid </a:t>
            </a:r>
            <a:r>
              <a:rPr lang="en-US" sz="2000" dirty="0"/>
              <a:t>magnet, or Helmholtz </a:t>
            </a:r>
            <a:r>
              <a:rPr lang="en-US" sz="2000" dirty="0" smtClean="0"/>
              <a:t>coil-pair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Components </a:t>
            </a:r>
            <a:r>
              <a:rPr lang="en-US" sz="2000" dirty="0" smtClean="0"/>
              <a:t>for </a:t>
            </a:r>
            <a:r>
              <a:rPr lang="en-US" sz="2000" dirty="0"/>
              <a:t>three diagnostics </a:t>
            </a:r>
            <a:r>
              <a:rPr lang="en-US" sz="2000" dirty="0" smtClean="0"/>
              <a:t>crosses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Gun magnet design </a:t>
            </a:r>
            <a:r>
              <a:rPr lang="en-US" sz="2000" dirty="0" smtClean="0"/>
              <a:t>and </a:t>
            </a:r>
            <a:r>
              <a:rPr lang="en-US" sz="2000" dirty="0"/>
              <a:t>installation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Relocate </a:t>
            </a:r>
            <a:r>
              <a:rPr lang="en-US" sz="2000" dirty="0" smtClean="0"/>
              <a:t>old </a:t>
            </a:r>
            <a:r>
              <a:rPr lang="en-US" sz="2000" dirty="0"/>
              <a:t>CEBAF arc dipole power </a:t>
            </a:r>
            <a:r>
              <a:rPr lang="en-US" sz="2000" dirty="0" smtClean="0"/>
              <a:t>supply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Mechanical designer for skew quad </a:t>
            </a:r>
            <a:r>
              <a:rPr lang="en-US" sz="2000" dirty="0" smtClean="0"/>
              <a:t>magnets and slits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ASTRA and GPT </a:t>
            </a:r>
            <a:r>
              <a:rPr lang="en-US" sz="2000" dirty="0" smtClean="0"/>
              <a:t>modeling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Postdoc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34189"/>
              </p:ext>
            </p:extLst>
          </p:nvPr>
        </p:nvGraphicFramePr>
        <p:xfrm>
          <a:off x="5936775" y="2464988"/>
          <a:ext cx="3043452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1726"/>
                <a:gridCol w="1521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182" y="825500"/>
            <a:ext cx="9034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Laboratory </a:t>
            </a:r>
            <a:r>
              <a:rPr lang="en-US" sz="2400" dirty="0"/>
              <a:t>Directed Research and Development (</a:t>
            </a:r>
            <a:r>
              <a:rPr lang="en-US" sz="2400" dirty="0" smtClean="0"/>
              <a:t>LDRD) proposal: </a:t>
            </a:r>
            <a:r>
              <a:rPr lang="en-US" sz="2400" i="1" dirty="0" smtClean="0"/>
              <a:t>“Generation </a:t>
            </a:r>
            <a:r>
              <a:rPr lang="en-US" sz="2400" i="1" dirty="0"/>
              <a:t>and Characterization of Magnetized Bunched Electron Beam </a:t>
            </a:r>
            <a:r>
              <a:rPr lang="en-US" sz="2400" i="1" dirty="0" smtClean="0"/>
              <a:t>from </a:t>
            </a:r>
            <a:r>
              <a:rPr lang="en-US" sz="2400" i="1" dirty="0"/>
              <a:t>DC Photogun for MEIC </a:t>
            </a:r>
            <a:r>
              <a:rPr lang="en-US" sz="2400" i="1" dirty="0" smtClean="0"/>
              <a:t>Cooler” </a:t>
            </a:r>
            <a:r>
              <a:rPr lang="en-US" sz="2400" dirty="0" smtClean="0"/>
              <a:t> was funded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5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MEIC Magnetized Gun R&amp;D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7520" y="2190368"/>
            <a:ext cx="3474720" cy="2926080"/>
            <a:chOff x="4663440" y="1863297"/>
            <a:chExt cx="3474720" cy="2926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6" r="11764" b="3031"/>
            <a:stretch/>
          </p:blipFill>
          <p:spPr>
            <a:xfrm>
              <a:off x="4663440" y="1863297"/>
              <a:ext cx="3474720" cy="29260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243014" y="4419515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243014" y="2091011"/>
              <a:ext cx="259692" cy="93783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7C80"/>
                </a:solidFill>
                <a:latin typeface="Times" pitchFamily="18" charset="0"/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6788924" y="1058454"/>
            <a:ext cx="2082120" cy="783346"/>
          </a:xfrm>
          <a:prstGeom prst="wedgeRoundRectCallout">
            <a:avLst>
              <a:gd name="adj1" fmla="val -25256"/>
              <a:gd name="adj2" fmla="val 99058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  <a:latin typeface="Times" pitchFamily="18" charset="0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 kG)</a:t>
            </a:r>
          </a:p>
        </p:txBody>
      </p:sp>
      <p:sp>
        <p:nvSpPr>
          <p:cNvPr id="8" name="Rectangle 7"/>
          <p:cNvSpPr/>
          <p:nvPr/>
        </p:nvSpPr>
        <p:spPr>
          <a:xfrm>
            <a:off x="99799" y="1058454"/>
            <a:ext cx="54577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</a:t>
            </a:r>
            <a:r>
              <a:rPr lang="en-US" sz="2400" dirty="0"/>
              <a:t>magnetized </a:t>
            </a:r>
            <a:r>
              <a:rPr lang="en-US" sz="2400" dirty="0" smtClean="0"/>
              <a:t>electron beam </a:t>
            </a:r>
            <a:r>
              <a:rPr lang="en-US" sz="2400" dirty="0"/>
              <a:t>and measure its </a:t>
            </a:r>
            <a:r>
              <a:rPr lang="en-US" sz="24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Explore impact </a:t>
            </a:r>
            <a:r>
              <a:rPr lang="en-US" sz="2400" dirty="0"/>
              <a:t>of </a:t>
            </a:r>
            <a:r>
              <a:rPr lang="en-US" sz="2400" dirty="0" smtClean="0"/>
              <a:t>cathode </a:t>
            </a:r>
            <a:r>
              <a:rPr lang="en-US" sz="2400" dirty="0"/>
              <a:t>solenoid on </a:t>
            </a:r>
            <a:r>
              <a:rPr lang="en-US" sz="2400" dirty="0" smtClean="0"/>
              <a:t>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Simulations </a:t>
            </a:r>
            <a:r>
              <a:rPr lang="en-US" sz="2400" dirty="0"/>
              <a:t>and measurements will provide insights on ways to optimize </a:t>
            </a:r>
            <a:r>
              <a:rPr lang="en-US" sz="2400" dirty="0" smtClean="0"/>
              <a:t>MEIC </a:t>
            </a:r>
            <a:r>
              <a:rPr lang="en-US" sz="2400" dirty="0"/>
              <a:t>electron </a:t>
            </a:r>
            <a:r>
              <a:rPr lang="en-US" sz="2400" dirty="0" smtClean="0"/>
              <a:t>cooler and help design appropriate </a:t>
            </a:r>
            <a:r>
              <a:rPr lang="en-US" sz="2400" dirty="0"/>
              <a:t>electron </a:t>
            </a:r>
            <a:r>
              <a:rPr lang="en-US" sz="2400" dirty="0" smtClean="0"/>
              <a:t>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JLab will have direct experience magnetizing </a:t>
            </a:r>
            <a:r>
              <a:rPr lang="en-US" sz="2400" dirty="0" smtClean="0"/>
              <a:t>high </a:t>
            </a:r>
            <a:r>
              <a:rPr lang="en-US" sz="24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0.1 – 3 </a:t>
                </a:r>
                <a:r>
                  <a:rPr lang="en-US" sz="2000" dirty="0" smtClean="0"/>
                  <a:t>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1 – </a:t>
                </a:r>
                <a:r>
                  <a:rPr lang="en-US" sz="2000" dirty="0" smtClean="0"/>
                  <a:t>476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5</a:t>
                </a:r>
                <a:r>
                  <a:rPr lang="en-US" sz="2000" dirty="0" smtClean="0"/>
                  <a:t>0 – 150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30529</TotalTime>
  <Words>1122</Words>
  <Application>Microsoft Office PowerPoint</Application>
  <PresentationFormat>On-screen Show (4:3)</PresentationFormat>
  <Paragraphs>226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Ops Review 2010</vt:lpstr>
      <vt:lpstr>Equation</vt:lpstr>
      <vt:lpstr>Development of High Current Bunched Magnetized Electron DC Photogun</vt:lpstr>
      <vt:lpstr>Outline</vt:lpstr>
      <vt:lpstr>PowerPoint Presentation</vt:lpstr>
      <vt:lpstr>PowerPoint Presentation</vt:lpstr>
      <vt:lpstr>Magnetized Bunched Electron Beam Requirements</vt:lpstr>
      <vt:lpstr>Magnetized Guns</vt:lpstr>
      <vt:lpstr>LDRD Proposal</vt:lpstr>
      <vt:lpstr>MEIC Magnetized Gun R&amp;D</vt:lpstr>
      <vt:lpstr>PowerPoint Presentation</vt:lpstr>
      <vt:lpstr>Simulation Plan</vt:lpstr>
      <vt:lpstr>Measurement Plan</vt:lpstr>
      <vt:lpstr>PowerPoint Presentation</vt:lpstr>
      <vt:lpstr>PowerPoint Presentation</vt:lpstr>
      <vt:lpstr>Milestones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1569</cp:revision>
  <cp:lastPrinted>2014-01-09T17:51:36Z</cp:lastPrinted>
  <dcterms:created xsi:type="dcterms:W3CDTF">2010-09-20T13:48:43Z</dcterms:created>
  <dcterms:modified xsi:type="dcterms:W3CDTF">2015-10-04T14:06:11Z</dcterms:modified>
</cp:coreProperties>
</file>