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word/document.xml" ContentType="application/vnd.openxmlformats-officedocument.wordprocessingml.document.main+xml"/>
  <Override PartName="/word/numbering.xml" ContentType="application/vnd.openxmlformats-officedocument.wordprocessingml.numbering+xml"/>
  <Override PartName="/word/styles.xml" ContentType="application/vnd.openxmlformats-officedocument.wordprocessingml.styles+xml"/>
  <Override PartName="/word/settings.xml" ContentType="application/vnd.openxmlformats-officedocument.wordprocessingml.settings+xml"/>
  <Override PartName="/word/webSettings.xml" ContentType="application/vnd.openxmlformats-officedocument.wordprocessingml.webSettings+xml"/>
  <Override PartName="/word/fontTable.xml" ContentType="application/vnd.openxmlformats-officedocument.wordprocessingml.fontTable+xml"/>
  <Override PartName="/word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word/document.xml"/><Relationship Id="rId2" Type="http://schemas.openxmlformats.org/package/2006/relationships/metadata/thumbnail" Target="docProps/thumbnail.jpeg"/></Relationships>
</file>

<file path=word/document.xml><?xml version="1.0" encoding="utf-8"?>
<w:document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mc:Ignorable="w14 w15 wp14">
  <w:body>
    <w:p w14:paraId="1857BC3B" w14:textId="77777777" w:rsidR="002546FA" w:rsidRPr="00412EFC" w:rsidRDefault="00934279" w:rsidP="000C41B3">
      <w:pPr>
        <w:jc w:val="center"/>
        <w:rPr>
          <w:b/>
          <w:sz w:val="32"/>
        </w:rPr>
      </w:pPr>
      <w:r w:rsidRPr="00412EFC">
        <w:rPr>
          <w:b/>
          <w:sz w:val="32"/>
        </w:rPr>
        <w:t>The Past</w:t>
      </w:r>
      <w:r w:rsidR="002546FA" w:rsidRPr="00412EFC">
        <w:rPr>
          <w:b/>
          <w:sz w:val="32"/>
        </w:rPr>
        <w:t xml:space="preserve"> – Summer SAD 2017 (March – November)</w:t>
      </w:r>
    </w:p>
    <w:p w14:paraId="78DCD58F" w14:textId="77777777" w:rsidR="002546FA" w:rsidRDefault="002546FA"/>
    <w:p w14:paraId="4AF9BCA5" w14:textId="7BD6E71B" w:rsidR="000C41B3" w:rsidRPr="00D41DBB" w:rsidRDefault="00C2597F">
      <w:pPr>
        <w:rPr>
          <w:b/>
        </w:rPr>
      </w:pPr>
      <w:r w:rsidRPr="00D41DBB">
        <w:rPr>
          <w:b/>
        </w:rPr>
        <w:t>Hardware</w:t>
      </w:r>
    </w:p>
    <w:p w14:paraId="223C121E" w14:textId="77777777" w:rsidR="00D41DBB" w:rsidRDefault="00D41DBB" w:rsidP="000C41B3">
      <w:pPr>
        <w:pStyle w:val="ListParagraph"/>
        <w:numPr>
          <w:ilvl w:val="0"/>
          <w:numId w:val="1"/>
        </w:numPr>
      </w:pPr>
      <w:r>
        <w:t>4-LLRF</w:t>
      </w:r>
    </w:p>
    <w:p w14:paraId="27CCEE71" w14:textId="77777777" w:rsidR="00D41DBB" w:rsidRDefault="00D41DBB" w:rsidP="00D41DBB">
      <w:pPr>
        <w:pStyle w:val="ListParagraph"/>
        <w:numPr>
          <w:ilvl w:val="1"/>
          <w:numId w:val="1"/>
        </w:numPr>
      </w:pPr>
      <w:r>
        <w:t>Production unit installed (spare in fabrication)</w:t>
      </w:r>
    </w:p>
    <w:p w14:paraId="4233FDBA" w14:textId="5CC4E9E2" w:rsidR="00D41DBB" w:rsidRDefault="00D41DBB" w:rsidP="00D41DBB">
      <w:pPr>
        <w:pStyle w:val="ListParagraph"/>
        <w:numPr>
          <w:ilvl w:val="1"/>
          <w:numId w:val="1"/>
        </w:numPr>
      </w:pPr>
      <w:r>
        <w:t>Each laser has identical knobs (amplitude, phase shifter, 250/499)</w:t>
      </w:r>
    </w:p>
    <w:p w14:paraId="7706D922" w14:textId="094D58C0" w:rsidR="00D41DBB" w:rsidRDefault="00D41DBB" w:rsidP="00D41DBB">
      <w:pPr>
        <w:pStyle w:val="ListParagraph"/>
        <w:numPr>
          <w:ilvl w:val="1"/>
          <w:numId w:val="1"/>
        </w:numPr>
      </w:pPr>
      <w:r>
        <w:t>FSD latch if RF system is confused on 250/499 =&gt; called RF group</w:t>
      </w:r>
    </w:p>
    <w:p w14:paraId="19AC3915" w14:textId="77777777" w:rsidR="00D41DBB" w:rsidRDefault="000C41B3" w:rsidP="000C41B3">
      <w:pPr>
        <w:pStyle w:val="ListParagraph"/>
        <w:numPr>
          <w:ilvl w:val="0"/>
          <w:numId w:val="1"/>
        </w:numPr>
      </w:pPr>
      <w:r>
        <w:t xml:space="preserve">Laserfreek </w:t>
      </w:r>
      <w:r w:rsidR="00D41DBB">
        <w:t>app</w:t>
      </w:r>
    </w:p>
    <w:p w14:paraId="77526276" w14:textId="77777777" w:rsidR="00D41DBB" w:rsidRDefault="00D41DBB" w:rsidP="00D41DBB">
      <w:pPr>
        <w:pStyle w:val="ListParagraph"/>
        <w:numPr>
          <w:ilvl w:val="1"/>
          <w:numId w:val="1"/>
        </w:numPr>
      </w:pPr>
      <w:r>
        <w:t>Tool changes laser rep rate between 250 and 499</w:t>
      </w:r>
    </w:p>
    <w:p w14:paraId="233DC907" w14:textId="5BDC3355" w:rsidR="00D41DBB" w:rsidRDefault="00D41DBB" w:rsidP="00D41DBB">
      <w:pPr>
        <w:pStyle w:val="ListParagraph"/>
        <w:numPr>
          <w:ilvl w:val="1"/>
          <w:numId w:val="1"/>
        </w:numPr>
      </w:pPr>
      <w:r>
        <w:t>Sequences the amplifiers ON/OFF while changing laser/RF setpoints</w:t>
      </w:r>
    </w:p>
    <w:p w14:paraId="59685D47" w14:textId="77777777" w:rsidR="00CD5452" w:rsidRDefault="00CD5452" w:rsidP="000C41B3">
      <w:pPr>
        <w:pStyle w:val="ListParagraph"/>
        <w:numPr>
          <w:ilvl w:val="0"/>
          <w:numId w:val="1"/>
        </w:numPr>
      </w:pPr>
      <w:r>
        <w:t>Repair tune mode generators</w:t>
      </w:r>
    </w:p>
    <w:p w14:paraId="29AA2FDA" w14:textId="7E4728F5" w:rsidR="00D41DBB" w:rsidRDefault="00D41DBB" w:rsidP="00D41DBB">
      <w:pPr>
        <w:pStyle w:val="ListParagraph"/>
        <w:numPr>
          <w:ilvl w:val="1"/>
          <w:numId w:val="1"/>
        </w:numPr>
      </w:pPr>
      <w:r>
        <w:t>DC mode for RTP cells backed out</w:t>
      </w:r>
    </w:p>
    <w:p w14:paraId="7F0502BE" w14:textId="0AFB3B9D" w:rsidR="00D41DBB" w:rsidRDefault="00D41DBB" w:rsidP="00D41DBB">
      <w:pPr>
        <w:pStyle w:val="ListParagraph"/>
        <w:numPr>
          <w:ilvl w:val="1"/>
          <w:numId w:val="1"/>
        </w:numPr>
      </w:pPr>
      <w:r>
        <w:t>Replaced two cells =&gt; bad extinction and bad tail</w:t>
      </w:r>
    </w:p>
    <w:p w14:paraId="13CF5266" w14:textId="77777777" w:rsidR="00AC46E5" w:rsidRDefault="00AC46E5" w:rsidP="000C41B3">
      <w:pPr>
        <w:pStyle w:val="ListParagraph"/>
        <w:numPr>
          <w:ilvl w:val="0"/>
          <w:numId w:val="1"/>
        </w:numPr>
      </w:pPr>
      <w:r>
        <w:t>Repair laser chiller</w:t>
      </w:r>
    </w:p>
    <w:p w14:paraId="632AAC35" w14:textId="771D539A" w:rsidR="00D41DBB" w:rsidRDefault="00D41DBB" w:rsidP="00D41DBB">
      <w:pPr>
        <w:pStyle w:val="ListParagraph"/>
        <w:numPr>
          <w:ilvl w:val="1"/>
          <w:numId w:val="1"/>
        </w:numPr>
      </w:pPr>
      <w:r>
        <w:t>Good news, but local chiller worked fine all summer</w:t>
      </w:r>
    </w:p>
    <w:p w14:paraId="1398D239" w14:textId="1708E9CF" w:rsidR="00AC46E5" w:rsidRDefault="00AC46E5" w:rsidP="000C41B3">
      <w:pPr>
        <w:pStyle w:val="ListParagraph"/>
        <w:numPr>
          <w:ilvl w:val="0"/>
          <w:numId w:val="1"/>
        </w:numPr>
      </w:pPr>
      <w:r>
        <w:t>Removed Gun</w:t>
      </w:r>
      <w:r w:rsidR="00D41DBB">
        <w:t>3</w:t>
      </w:r>
    </w:p>
    <w:p w14:paraId="68DD90CD" w14:textId="7814AAC0" w:rsidR="00D41DBB" w:rsidRDefault="00D41DBB" w:rsidP="00D41DBB">
      <w:pPr>
        <w:pStyle w:val="ListParagraph"/>
        <w:numPr>
          <w:ilvl w:val="1"/>
          <w:numId w:val="1"/>
        </w:numPr>
      </w:pPr>
      <w:r>
        <w:t>ALL Gun3 hooks removed and tested</w:t>
      </w:r>
    </w:p>
    <w:p w14:paraId="4BFE5BCD" w14:textId="0A7762EA" w:rsidR="00D41DBB" w:rsidRDefault="00D41DBB" w:rsidP="00D41DBB">
      <w:pPr>
        <w:pStyle w:val="ListParagraph"/>
        <w:numPr>
          <w:ilvl w:val="1"/>
          <w:numId w:val="1"/>
        </w:numPr>
      </w:pPr>
      <w:r>
        <w:t>VBV3I02 (a.k.a. Gun3 valve behaves like normal valve)</w:t>
      </w:r>
    </w:p>
    <w:p w14:paraId="4BE77B70" w14:textId="211A5BB7" w:rsidR="00D41DBB" w:rsidRDefault="00D41DBB" w:rsidP="00D41DBB">
      <w:pPr>
        <w:pStyle w:val="ListParagraph"/>
        <w:numPr>
          <w:ilvl w:val="1"/>
          <w:numId w:val="1"/>
        </w:numPr>
      </w:pPr>
      <w:r>
        <w:t>Vacuum diagnostic chamber there =&gt; will go away w/ new Y chamber</w:t>
      </w:r>
    </w:p>
    <w:p w14:paraId="17DC3BE4" w14:textId="77777777" w:rsidR="000C41B3" w:rsidRDefault="000C41B3" w:rsidP="000C41B3">
      <w:pPr>
        <w:pStyle w:val="ListParagraph"/>
        <w:numPr>
          <w:ilvl w:val="0"/>
          <w:numId w:val="1"/>
        </w:numPr>
      </w:pPr>
      <w:r>
        <w:t>Chopper amplifier replaced</w:t>
      </w:r>
    </w:p>
    <w:p w14:paraId="0B3D3182" w14:textId="45A0FA47" w:rsidR="00D41DBB" w:rsidRDefault="00D41DBB" w:rsidP="00D41DBB">
      <w:pPr>
        <w:pStyle w:val="ListParagraph"/>
        <w:numPr>
          <w:ilvl w:val="1"/>
          <w:numId w:val="1"/>
        </w:numPr>
      </w:pPr>
      <w:r>
        <w:t>I believe replaced w/ 300W spare unit (might be wrong)</w:t>
      </w:r>
    </w:p>
    <w:p w14:paraId="4A586651" w14:textId="5CF3D9E9" w:rsidR="000C41B3" w:rsidRDefault="000C41B3" w:rsidP="000C41B3">
      <w:pPr>
        <w:pStyle w:val="ListParagraph"/>
        <w:numPr>
          <w:ilvl w:val="0"/>
          <w:numId w:val="1"/>
        </w:numPr>
      </w:pPr>
      <w:r>
        <w:t>Suitcase-photocathode swaps</w:t>
      </w:r>
    </w:p>
    <w:p w14:paraId="1DA8D244" w14:textId="7501134A" w:rsidR="00D41DBB" w:rsidRDefault="00D41DBB" w:rsidP="00D41DBB">
      <w:pPr>
        <w:pStyle w:val="ListParagraph"/>
        <w:numPr>
          <w:ilvl w:val="1"/>
          <w:numId w:val="1"/>
        </w:numPr>
      </w:pPr>
      <w:r>
        <w:t>Many swaps, but this is what remains in Gun2</w:t>
      </w:r>
    </w:p>
    <w:p w14:paraId="3BBD9407" w14:textId="5C1EC165" w:rsidR="00FC5AA0" w:rsidRDefault="00182ADF" w:rsidP="00FC5AA0">
      <w:pPr>
        <w:pStyle w:val="ListParagraph"/>
        <w:numPr>
          <w:ilvl w:val="2"/>
          <w:numId w:val="1"/>
        </w:numPr>
        <w:spacing w:before="96" w:after="192"/>
        <w:rPr>
          <w:rFonts w:ascii="Trebuchet MS" w:hAnsi="Trebuchet MS" w:cs="Times New Roman"/>
          <w:color w:val="313131"/>
          <w:sz w:val="21"/>
          <w:szCs w:val="21"/>
        </w:rPr>
      </w:pPr>
      <w:r w:rsidRPr="00FC5AA0">
        <w:rPr>
          <w:rFonts w:ascii="Trebuchet MS" w:hAnsi="Trebuchet MS" w:cs="Times New Roman"/>
          <w:color w:val="313131"/>
          <w:sz w:val="21"/>
          <w:szCs w:val="21"/>
        </w:rPr>
        <w:t xml:space="preserve">#9 - SLSP-5756-4 in </w:t>
      </w:r>
      <w:r w:rsidR="00FC5AA0">
        <w:rPr>
          <w:rFonts w:ascii="Trebuchet MS" w:hAnsi="Trebuchet MS" w:cs="Times New Roman"/>
          <w:color w:val="313131"/>
          <w:sz w:val="21"/>
          <w:szCs w:val="21"/>
        </w:rPr>
        <w:t>HV (recent 12 GeV photocathode) – 10/10/17 activation</w:t>
      </w:r>
    </w:p>
    <w:p w14:paraId="07E2186A" w14:textId="77777777" w:rsidR="00FC5AA0" w:rsidRDefault="00182ADF" w:rsidP="00FC5AA0">
      <w:pPr>
        <w:pStyle w:val="ListParagraph"/>
        <w:numPr>
          <w:ilvl w:val="2"/>
          <w:numId w:val="1"/>
        </w:numPr>
        <w:spacing w:before="96" w:after="192"/>
        <w:rPr>
          <w:rFonts w:ascii="Trebuchet MS" w:hAnsi="Trebuchet MS" w:cs="Times New Roman"/>
          <w:color w:val="313131"/>
          <w:sz w:val="21"/>
          <w:szCs w:val="21"/>
        </w:rPr>
      </w:pPr>
      <w:r w:rsidRPr="00FC5AA0">
        <w:rPr>
          <w:rFonts w:ascii="Trebuchet MS" w:hAnsi="Trebuchet MS" w:cs="Times New Roman"/>
          <w:color w:val="313131"/>
          <w:sz w:val="21"/>
          <w:szCs w:val="21"/>
        </w:rPr>
        <w:t>#3 - SLSP-5247-4 in</w:t>
      </w:r>
      <w:r w:rsidR="00FC5AA0">
        <w:rPr>
          <w:rFonts w:ascii="Trebuchet MS" w:hAnsi="Trebuchet MS" w:cs="Times New Roman"/>
          <w:color w:val="313131"/>
          <w:sz w:val="21"/>
          <w:szCs w:val="21"/>
        </w:rPr>
        <w:t xml:space="preserve"> Prep on SM#1-1 (QWeak sibling)</w:t>
      </w:r>
    </w:p>
    <w:p w14:paraId="20B9607B" w14:textId="77777777" w:rsidR="00FC5AA0" w:rsidRDefault="00182ADF" w:rsidP="00FC5AA0">
      <w:pPr>
        <w:pStyle w:val="ListParagraph"/>
        <w:numPr>
          <w:ilvl w:val="2"/>
          <w:numId w:val="1"/>
        </w:numPr>
        <w:spacing w:before="96" w:after="192"/>
        <w:rPr>
          <w:rFonts w:ascii="Trebuchet MS" w:hAnsi="Trebuchet MS" w:cs="Times New Roman"/>
          <w:color w:val="313131"/>
          <w:sz w:val="21"/>
          <w:szCs w:val="21"/>
        </w:rPr>
      </w:pPr>
      <w:r w:rsidRPr="00FC5AA0">
        <w:rPr>
          <w:rFonts w:ascii="Trebuchet MS" w:hAnsi="Trebuchet MS" w:cs="Times New Roman"/>
          <w:color w:val="313131"/>
          <w:sz w:val="21"/>
          <w:szCs w:val="21"/>
        </w:rPr>
        <w:t>#6 - SLSP-75104 in Prep on SM#2</w:t>
      </w:r>
      <w:r w:rsidR="00FC5AA0">
        <w:rPr>
          <w:rFonts w:ascii="Trebuchet MS" w:hAnsi="Trebuchet MS" w:cs="Times New Roman"/>
          <w:color w:val="313131"/>
          <w:sz w:val="21"/>
          <w:szCs w:val="21"/>
        </w:rPr>
        <w:t>-1 (90% photocathode, wet bake)</w:t>
      </w:r>
    </w:p>
    <w:p w14:paraId="5752B8CA" w14:textId="10B167BE" w:rsidR="00FC5AA0" w:rsidRPr="00FC5AA0" w:rsidRDefault="00182ADF" w:rsidP="00FC5AA0">
      <w:pPr>
        <w:pStyle w:val="ListParagraph"/>
        <w:numPr>
          <w:ilvl w:val="2"/>
          <w:numId w:val="1"/>
        </w:numPr>
        <w:spacing w:before="96" w:after="192"/>
        <w:rPr>
          <w:rFonts w:ascii="Trebuchet MS" w:hAnsi="Trebuchet MS" w:cs="Times New Roman"/>
          <w:color w:val="313131"/>
          <w:sz w:val="21"/>
          <w:szCs w:val="21"/>
        </w:rPr>
      </w:pPr>
      <w:r w:rsidRPr="00FC5AA0">
        <w:rPr>
          <w:rFonts w:ascii="Trebuchet MS" w:hAnsi="Trebuchet MS" w:cs="Times New Roman"/>
          <w:color w:val="313131"/>
          <w:sz w:val="21"/>
          <w:szCs w:val="21"/>
        </w:rPr>
        <w:t>#10 - SLSP-DBR-75105-1 i</w:t>
      </w:r>
      <w:r w:rsidR="00FC5AA0">
        <w:rPr>
          <w:rFonts w:ascii="Trebuchet MS" w:hAnsi="Trebuchet MS" w:cs="Times New Roman"/>
          <w:color w:val="313131"/>
          <w:sz w:val="21"/>
          <w:szCs w:val="21"/>
        </w:rPr>
        <w:t>n Prep on SM#2-2 (DBR, wet bake)</w:t>
      </w:r>
    </w:p>
    <w:p w14:paraId="1B8811E6" w14:textId="73273CC0" w:rsidR="00FC5AA0" w:rsidRDefault="00FC5AA0" w:rsidP="00FC5AA0">
      <w:pPr>
        <w:ind w:left="2160"/>
      </w:pPr>
      <w:r>
        <w:rPr>
          <w:noProof/>
        </w:rPr>
        <w:drawing>
          <wp:inline distT="0" distB="0" distL="0" distR="0" wp14:anchorId="3F8CFEB4" wp14:editId="6D1E70E4">
            <wp:extent cx="3251835" cy="2982134"/>
            <wp:effectExtent l="0" t="0" r="0" b="0"/>
            <wp:docPr id="1" name="Picture 1" descr="../Downloads/171026269.1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1" descr="../Downloads/171026269.1.png"/>
                    <pic:cNvPicPr>
                      <a:picLocks noChangeAspect="1" noChangeArrowheads="1"/>
                    </pic:cNvPicPr>
                  </pic:nvPicPr>
                  <pic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995" t="21443" r="3640" b="3119"/>
                    <a:stretch/>
                  </pic:blipFill>
                  <pic:spPr bwMode="auto">
                    <a:xfrm>
                      <a:off x="0" y="0"/>
                      <a:ext cx="3281743" cy="30095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ic:spPr>
                </pic:pic>
              </a:graphicData>
            </a:graphic>
          </wp:inline>
        </w:drawing>
      </w:r>
    </w:p>
    <w:p w14:paraId="6FC9750F" w14:textId="77777777" w:rsidR="00C32802" w:rsidRPr="00412EFC" w:rsidRDefault="00C32802" w:rsidP="00C32802">
      <w:pPr>
        <w:jc w:val="center"/>
        <w:rPr>
          <w:b/>
          <w:sz w:val="32"/>
        </w:rPr>
      </w:pPr>
      <w:r w:rsidRPr="00412EFC">
        <w:rPr>
          <w:b/>
          <w:sz w:val="32"/>
        </w:rPr>
        <w:lastRenderedPageBreak/>
        <w:t>The Past – Summer SAD 2017 (March – November)</w:t>
      </w:r>
    </w:p>
    <w:p w14:paraId="1E9CC2FA" w14:textId="77777777" w:rsidR="00C32802" w:rsidRDefault="00C32802">
      <w:pPr>
        <w:rPr>
          <w:b/>
        </w:rPr>
      </w:pPr>
    </w:p>
    <w:p w14:paraId="644F8E4E" w14:textId="11FB99B6" w:rsidR="000C41B3" w:rsidRPr="00D41DBB" w:rsidRDefault="00C2597F">
      <w:pPr>
        <w:rPr>
          <w:b/>
        </w:rPr>
      </w:pPr>
      <w:r w:rsidRPr="00D41DBB">
        <w:rPr>
          <w:b/>
        </w:rPr>
        <w:t>Beam</w:t>
      </w:r>
      <w:r w:rsidR="00D41DBB" w:rsidRPr="00D41DBB">
        <w:rPr>
          <w:b/>
        </w:rPr>
        <w:t>ware</w:t>
      </w:r>
    </w:p>
    <w:p w14:paraId="5B133C32" w14:textId="462F0114" w:rsidR="00AC46E5" w:rsidRDefault="00AC46E5" w:rsidP="000C41B3">
      <w:pPr>
        <w:pStyle w:val="ListParagraph"/>
        <w:numPr>
          <w:ilvl w:val="0"/>
          <w:numId w:val="2"/>
        </w:numPr>
      </w:pPr>
      <w:r>
        <w:t xml:space="preserve">Tested </w:t>
      </w:r>
      <w:r w:rsidR="000C41B3">
        <w:t>Brock cavity as a phase detector (like Yao)</w:t>
      </w:r>
      <w:r w:rsidR="00C32802">
        <w:t xml:space="preserve"> upstream of chopper</w:t>
      </w:r>
    </w:p>
    <w:p w14:paraId="7EF0B47A" w14:textId="58AA7019" w:rsidR="00C32802" w:rsidRDefault="00C32802" w:rsidP="00C32802">
      <w:pPr>
        <w:pStyle w:val="ListParagraph"/>
        <w:numPr>
          <w:ilvl w:val="1"/>
          <w:numId w:val="2"/>
        </w:numPr>
      </w:pPr>
      <w:r>
        <w:t>Test looked promising =&gt; useful for UITF</w:t>
      </w:r>
    </w:p>
    <w:p w14:paraId="0BF93FA8" w14:textId="77777777" w:rsidR="00CD5452" w:rsidRDefault="00CD5452" w:rsidP="000C41B3">
      <w:pPr>
        <w:pStyle w:val="ListParagraph"/>
        <w:numPr>
          <w:ilvl w:val="0"/>
          <w:numId w:val="2"/>
        </w:numPr>
      </w:pPr>
      <w:r>
        <w:t>Radio-isotope run @ 4K</w:t>
      </w:r>
    </w:p>
    <w:p w14:paraId="181BCE49" w14:textId="7DC57DD0" w:rsidR="00C32802" w:rsidRDefault="00C32802" w:rsidP="00C32802">
      <w:pPr>
        <w:pStyle w:val="ListParagraph"/>
        <w:numPr>
          <w:ilvl w:val="1"/>
          <w:numId w:val="2"/>
        </w:numPr>
      </w:pPr>
      <w:r>
        <w:t>Setup 15.7 MeV w/ 0L02+0L03 @ 4K</w:t>
      </w:r>
    </w:p>
    <w:p w14:paraId="0691D92D" w14:textId="1128196A" w:rsidR="00C32802" w:rsidRDefault="00C32802" w:rsidP="00C32802">
      <w:pPr>
        <w:pStyle w:val="ListParagraph"/>
        <w:numPr>
          <w:ilvl w:val="1"/>
          <w:numId w:val="2"/>
        </w:numPr>
      </w:pPr>
      <w:r>
        <w:t>Injector ran well, bodes well if Bubble @ 4K</w:t>
      </w:r>
    </w:p>
    <w:p w14:paraId="740BBC50" w14:textId="77777777" w:rsidR="00CD5452" w:rsidRDefault="007F7FB5" w:rsidP="000C41B3">
      <w:pPr>
        <w:pStyle w:val="ListParagraph"/>
        <w:numPr>
          <w:ilvl w:val="0"/>
          <w:numId w:val="2"/>
        </w:numPr>
      </w:pPr>
      <w:r>
        <w:t>PQB – dependence on laser size and divergence</w:t>
      </w:r>
    </w:p>
    <w:p w14:paraId="1C7896B7" w14:textId="2ECE9663" w:rsidR="00C32802" w:rsidRDefault="00C32802" w:rsidP="00C32802">
      <w:pPr>
        <w:pStyle w:val="ListParagraph"/>
        <w:numPr>
          <w:ilvl w:val="1"/>
          <w:numId w:val="2"/>
        </w:numPr>
      </w:pPr>
      <w:r>
        <w:t>Study sensitivity of pos. diff. to laser size at PC and Photocathode</w:t>
      </w:r>
    </w:p>
    <w:p w14:paraId="08794166" w14:textId="1CC449C6" w:rsidR="00C32802" w:rsidRDefault="00C32802" w:rsidP="00C32802">
      <w:pPr>
        <w:pStyle w:val="ListParagraph"/>
        <w:numPr>
          <w:ilvl w:val="1"/>
          <w:numId w:val="2"/>
        </w:numPr>
      </w:pPr>
      <w:r>
        <w:t>Learned sensitivities to path length and similarity of divergence to set spot sizes</w:t>
      </w:r>
    </w:p>
    <w:p w14:paraId="1797E0E9" w14:textId="36398921" w:rsidR="00C32802" w:rsidRDefault="00C32802" w:rsidP="00C32802">
      <w:pPr>
        <w:pStyle w:val="ListParagraph"/>
        <w:numPr>
          <w:ilvl w:val="1"/>
          <w:numId w:val="2"/>
        </w:numPr>
      </w:pPr>
      <w:r>
        <w:t>Instigated improved control of laser size/divergence and PPLN settings</w:t>
      </w:r>
    </w:p>
    <w:p w14:paraId="01443051" w14:textId="471968DD" w:rsidR="007F7FB5" w:rsidRDefault="007F7FB5" w:rsidP="000C41B3">
      <w:pPr>
        <w:pStyle w:val="ListParagraph"/>
        <w:numPr>
          <w:ilvl w:val="0"/>
          <w:numId w:val="2"/>
        </w:numPr>
      </w:pPr>
      <w:r>
        <w:t>PQB – study KD</w:t>
      </w:r>
      <w:r w:rsidR="00C32802">
        <w:t>*</w:t>
      </w:r>
      <w:r>
        <w:t xml:space="preserve">P </w:t>
      </w:r>
      <w:r w:rsidR="00C32802">
        <w:t xml:space="preserve">PC </w:t>
      </w:r>
      <w:r>
        <w:t>vs. RTP</w:t>
      </w:r>
      <w:r w:rsidR="00C32802">
        <w:t xml:space="preserve"> PC</w:t>
      </w:r>
    </w:p>
    <w:p w14:paraId="4294C60F" w14:textId="77777777" w:rsidR="00C32802" w:rsidRDefault="00C32802" w:rsidP="00C32802">
      <w:pPr>
        <w:pStyle w:val="ListParagraph"/>
        <w:numPr>
          <w:ilvl w:val="1"/>
          <w:numId w:val="2"/>
        </w:numPr>
      </w:pPr>
      <w:r>
        <w:t>Provide data to evaluate if RTP can be both a feedback for charge &amp; position</w:t>
      </w:r>
    </w:p>
    <w:p w14:paraId="584E81FE" w14:textId="2421FDFC" w:rsidR="00C32802" w:rsidRDefault="00C32802" w:rsidP="00C32802">
      <w:pPr>
        <w:pStyle w:val="ListParagraph"/>
        <w:numPr>
          <w:ilvl w:val="1"/>
          <w:numId w:val="2"/>
        </w:numPr>
      </w:pPr>
      <w:r>
        <w:t>Finally backed out, returned to standard KD*P configuration</w:t>
      </w:r>
    </w:p>
    <w:p w14:paraId="34D8C898" w14:textId="7B942EAE" w:rsidR="00C32802" w:rsidRDefault="00C32802" w:rsidP="00C32802">
      <w:pPr>
        <w:pStyle w:val="ListParagraph"/>
        <w:numPr>
          <w:ilvl w:val="1"/>
          <w:numId w:val="2"/>
        </w:numPr>
      </w:pPr>
      <w:r>
        <w:t>Instigated using Elegant to re-normalize pos. diff. results</w:t>
      </w:r>
    </w:p>
    <w:p w14:paraId="6C5CF3F8" w14:textId="2A5A9A6A" w:rsidR="00C32802" w:rsidRDefault="00C32802" w:rsidP="00C32802">
      <w:pPr>
        <w:pStyle w:val="ListParagraph"/>
        <w:numPr>
          <w:ilvl w:val="0"/>
          <w:numId w:val="2"/>
        </w:numPr>
      </w:pPr>
      <w:r>
        <w:t xml:space="preserve">Installed resonant </w:t>
      </w:r>
      <w:r w:rsidR="007F6C94">
        <w:t xml:space="preserve">ring </w:t>
      </w:r>
      <w:r>
        <w:t>polarimeter</w:t>
      </w:r>
    </w:p>
    <w:p w14:paraId="7ECFC3A4" w14:textId="6A9904BF" w:rsidR="00C32802" w:rsidRDefault="00C32802" w:rsidP="00C32802">
      <w:pPr>
        <w:pStyle w:val="ListParagraph"/>
        <w:numPr>
          <w:ilvl w:val="1"/>
          <w:numId w:val="2"/>
        </w:numPr>
      </w:pPr>
      <w:r>
        <w:t>Installed in 1D beam line</w:t>
      </w:r>
      <w:r w:rsidR="002A6578">
        <w:t>, ready for testing</w:t>
      </w:r>
    </w:p>
    <w:p w14:paraId="0391634B" w14:textId="40330138" w:rsidR="00C32802" w:rsidRDefault="002A6578" w:rsidP="00C32802">
      <w:pPr>
        <w:pStyle w:val="ListParagraph"/>
        <w:numPr>
          <w:ilvl w:val="1"/>
          <w:numId w:val="2"/>
        </w:numPr>
      </w:pPr>
      <w:r>
        <w:t>I</w:t>
      </w:r>
      <w:r w:rsidR="007F6C94">
        <w:t xml:space="preserve">f </w:t>
      </w:r>
      <w:r>
        <w:t>ring is limiting we can back out in few days with accesses, or over holiday</w:t>
      </w:r>
    </w:p>
    <w:p w14:paraId="2FFE5297" w14:textId="77777777" w:rsidR="000C41B3" w:rsidRDefault="000C41B3" w:rsidP="000C41B3">
      <w:pPr>
        <w:pStyle w:val="ListParagraph"/>
        <w:numPr>
          <w:ilvl w:val="0"/>
          <w:numId w:val="2"/>
        </w:numPr>
      </w:pPr>
      <w:r>
        <w:t>Quad-Solenoid emittance study</w:t>
      </w:r>
    </w:p>
    <w:p w14:paraId="68F52B07" w14:textId="7EA66577" w:rsidR="007F6C94" w:rsidRDefault="007F6C94" w:rsidP="007F6C94">
      <w:pPr>
        <w:pStyle w:val="ListParagraph"/>
        <w:numPr>
          <w:ilvl w:val="1"/>
          <w:numId w:val="2"/>
        </w:numPr>
      </w:pPr>
      <w:r>
        <w:t>Took solenoid-harp and quad-harp emittance data at various spot size</w:t>
      </w:r>
    </w:p>
    <w:p w14:paraId="20808CCD" w14:textId="17B71BB5" w:rsidR="007F6C94" w:rsidRDefault="007F6C94" w:rsidP="007F6C94">
      <w:pPr>
        <w:pStyle w:val="ListParagraph"/>
        <w:numPr>
          <w:ilvl w:val="1"/>
          <w:numId w:val="2"/>
        </w:numPr>
      </w:pPr>
      <w:r>
        <w:t>On Daniel’s plate to fit with provided equations</w:t>
      </w:r>
    </w:p>
    <w:p w14:paraId="4AB3496A" w14:textId="77777777" w:rsidR="00AC46E5" w:rsidRDefault="00AC46E5" w:rsidP="000C41B3">
      <w:pPr>
        <w:pStyle w:val="ListParagraph"/>
        <w:numPr>
          <w:ilvl w:val="0"/>
          <w:numId w:val="2"/>
        </w:numPr>
      </w:pPr>
      <w:r>
        <w:t>mA polarization @ Mott</w:t>
      </w:r>
    </w:p>
    <w:p w14:paraId="79B1F9BD" w14:textId="3EF2631D" w:rsidR="007F6C94" w:rsidRDefault="007F6C94" w:rsidP="007F6C94">
      <w:pPr>
        <w:pStyle w:val="ListParagraph"/>
        <w:numPr>
          <w:ilvl w:val="1"/>
          <w:numId w:val="2"/>
        </w:numPr>
      </w:pPr>
      <w:r>
        <w:t>Measured polarizations remains high ~85% from 1 uA to 1 mA</w:t>
      </w:r>
    </w:p>
    <w:p w14:paraId="5B1455B0" w14:textId="77777777" w:rsidR="000C41B3" w:rsidRDefault="00AC46E5" w:rsidP="000C41B3">
      <w:pPr>
        <w:pStyle w:val="ListParagraph"/>
        <w:numPr>
          <w:ilvl w:val="0"/>
          <w:numId w:val="2"/>
        </w:numPr>
      </w:pPr>
      <w:r>
        <w:t>mA lifetime @ CEBAF</w:t>
      </w:r>
    </w:p>
    <w:p w14:paraId="73D1221B" w14:textId="28439638" w:rsidR="007F6C94" w:rsidRDefault="007F6C94" w:rsidP="007F6C94">
      <w:pPr>
        <w:pStyle w:val="ListParagraph"/>
        <w:numPr>
          <w:ilvl w:val="1"/>
          <w:numId w:val="2"/>
        </w:numPr>
      </w:pPr>
      <w:r>
        <w:t>Operated up to 2 mA @ 499MHz to FC1</w:t>
      </w:r>
    </w:p>
    <w:p w14:paraId="4F372645" w14:textId="177276FC" w:rsidR="00EA0774" w:rsidRDefault="007F6C94" w:rsidP="00EA0774">
      <w:pPr>
        <w:pStyle w:val="ListParagraph"/>
        <w:numPr>
          <w:ilvl w:val="1"/>
          <w:numId w:val="2"/>
        </w:numPr>
      </w:pPr>
      <w:r>
        <w:t xml:space="preserve">Measured lifetime vs. laser spot size =&gt; demo. </w:t>
      </w:r>
      <w:r w:rsidR="006D5D48">
        <w:t>&gt;4</w:t>
      </w:r>
      <w:r>
        <w:t>00C @ 1mA</w:t>
      </w:r>
    </w:p>
    <w:p w14:paraId="511A85F3" w14:textId="11C4026E" w:rsidR="00EA0774" w:rsidRDefault="007F6C94" w:rsidP="00EA0774">
      <w:pPr>
        <w:pStyle w:val="ListParagraph"/>
        <w:numPr>
          <w:ilvl w:val="1"/>
          <w:numId w:val="2"/>
        </w:numPr>
      </w:pPr>
      <w:r>
        <w:t>Compared UHV and RadMon =</w:t>
      </w:r>
      <w:r w:rsidR="00EA0774">
        <w:t>&gt; fast loss detectable ~nA level</w:t>
      </w:r>
    </w:p>
    <w:p w14:paraId="4F7A4FF0" w14:textId="77777777" w:rsidR="00EA0774" w:rsidRDefault="00EA0774" w:rsidP="00EA0774">
      <w:pPr>
        <w:pStyle w:val="ListParagraph"/>
        <w:ind w:left="1440"/>
      </w:pPr>
    </w:p>
    <w:p w14:paraId="21472D29" w14:textId="0191957F" w:rsidR="00412EFC" w:rsidRPr="00EA0774" w:rsidRDefault="00EA0774" w:rsidP="00EA0774">
      <w:pPr>
        <w:pStyle w:val="ListParagraph"/>
      </w:pPr>
      <w:r>
        <w:rPr>
          <w:noProof/>
        </w:rPr>
        <w:drawing>
          <wp:inline distT="0" distB="0" distL="0" distR="0" wp14:anchorId="05F16FF8" wp14:editId="4D1DD754">
            <wp:extent cx="5309235" cy="2552517"/>
            <wp:effectExtent l="0" t="0" r="0" b="0"/>
            <wp:docPr id="3" name="Picture 3" descr="Picture1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3" descr="Picture1.png"/>
                    <pic:cNvPicPr>
                      <a:picLocks noChangeAspect="1" noChangeArrowheads="1"/>
                    </pic:cNvPicPr>
                  </pic:nvPicPr>
                  <pic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ic:blipFill>
                  <pic:spPr bwMode="auto">
                    <a:xfrm>
                      <a:off x="0" y="0"/>
                      <a:ext cx="5355211" cy="25746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ic:spPr>
                </pic:pic>
              </a:graphicData>
            </a:graphic>
          </wp:inline>
        </w:drawing>
      </w:r>
    </w:p>
    <w:p w14:paraId="5E5C3141" w14:textId="75BDAB05" w:rsidR="00934279" w:rsidRPr="00412EFC" w:rsidRDefault="00EA0774" w:rsidP="00EA0774">
      <w:pPr>
        <w:jc w:val="center"/>
        <w:rPr>
          <w:b/>
          <w:sz w:val="32"/>
        </w:rPr>
      </w:pPr>
      <w:r>
        <w:rPr>
          <w:b/>
          <w:sz w:val="32"/>
        </w:rPr>
        <w:br w:type="page"/>
      </w:r>
      <w:r w:rsidR="00934279" w:rsidRPr="00412EFC">
        <w:rPr>
          <w:b/>
          <w:sz w:val="32"/>
        </w:rPr>
        <w:t>The Present</w:t>
      </w:r>
      <w:r w:rsidR="000C41B3" w:rsidRPr="00412EFC">
        <w:rPr>
          <w:b/>
          <w:sz w:val="32"/>
        </w:rPr>
        <w:t xml:space="preserve"> – Winter Run </w:t>
      </w:r>
      <w:r w:rsidR="006E20C0">
        <w:rPr>
          <w:b/>
          <w:sz w:val="32"/>
        </w:rPr>
        <w:t>2017-</w:t>
      </w:r>
      <w:r w:rsidR="000C41B3" w:rsidRPr="00412EFC">
        <w:rPr>
          <w:b/>
          <w:sz w:val="32"/>
        </w:rPr>
        <w:t>2018 (</w:t>
      </w:r>
      <w:r w:rsidR="006E20C0">
        <w:rPr>
          <w:b/>
          <w:sz w:val="32"/>
        </w:rPr>
        <w:t>Dec 4</w:t>
      </w:r>
      <w:r w:rsidR="006E20C0" w:rsidRPr="006E20C0">
        <w:rPr>
          <w:b/>
          <w:sz w:val="32"/>
          <w:vertAlign w:val="superscript"/>
        </w:rPr>
        <w:t>th</w:t>
      </w:r>
      <w:r w:rsidR="000C41B3" w:rsidRPr="00412EFC">
        <w:rPr>
          <w:b/>
          <w:sz w:val="32"/>
        </w:rPr>
        <w:t xml:space="preserve"> – </w:t>
      </w:r>
      <w:r w:rsidR="006E20C0">
        <w:rPr>
          <w:b/>
          <w:sz w:val="32"/>
        </w:rPr>
        <w:t>Mar 21</w:t>
      </w:r>
      <w:r w:rsidR="006E20C0" w:rsidRPr="006E20C0">
        <w:rPr>
          <w:b/>
          <w:sz w:val="32"/>
          <w:vertAlign w:val="superscript"/>
        </w:rPr>
        <w:t>st</w:t>
      </w:r>
      <w:r w:rsidR="000C41B3" w:rsidRPr="00412EFC">
        <w:rPr>
          <w:b/>
          <w:sz w:val="32"/>
        </w:rPr>
        <w:t>)</w:t>
      </w:r>
    </w:p>
    <w:p w14:paraId="09A1BBB5" w14:textId="77777777" w:rsidR="001A626A" w:rsidRDefault="001A626A"/>
    <w:p w14:paraId="71E13799" w14:textId="1D06C217" w:rsidR="00054B05" w:rsidRPr="001A626A" w:rsidRDefault="001A626A">
      <w:pPr>
        <w:rPr>
          <w:b/>
        </w:rPr>
      </w:pPr>
      <w:r w:rsidRPr="001A626A">
        <w:rPr>
          <w:b/>
        </w:rPr>
        <w:t>Dec 4</w:t>
      </w:r>
      <w:r w:rsidRPr="001A626A">
        <w:rPr>
          <w:b/>
          <w:vertAlign w:val="superscript"/>
        </w:rPr>
        <w:t>th</w:t>
      </w:r>
      <w:r w:rsidRPr="001A626A">
        <w:rPr>
          <w:b/>
        </w:rPr>
        <w:t xml:space="preserve"> – Dec 21</w:t>
      </w:r>
      <w:r w:rsidRPr="001A626A">
        <w:rPr>
          <w:b/>
          <w:vertAlign w:val="superscript"/>
        </w:rPr>
        <w:t>st</w:t>
      </w:r>
      <w:r w:rsidRPr="001A626A">
        <w:rPr>
          <w:b/>
        </w:rPr>
        <w:t xml:space="preserve"> : 4 Hall Operations for three weeks</w:t>
      </w:r>
    </w:p>
    <w:tbl>
      <w:tblPr>
        <w:tblStyle w:val="TableGrid"/>
        <w:tblW w:w="0" w:type="auto"/>
        <w:tblLook w:val="04A0" w:firstRow="1" w:lastRow="0" w:firstColumn="1" w:lastColumn="0" w:noHBand="0" w:noVBand="1"/>
      </w:tblPr>
      <w:tblGrid>
        <w:gridCol w:w="1870"/>
        <w:gridCol w:w="1870"/>
        <w:gridCol w:w="1870"/>
        <w:gridCol w:w="1870"/>
        <w:gridCol w:w="1870"/>
      </w:tblGrid>
      <w:tr w:rsidR="0033179C" w14:paraId="632982D3" w14:textId="77777777" w:rsidTr="0033179C">
        <w:tc>
          <w:tcPr>
            <w:tcW w:w="1870" w:type="dxa"/>
          </w:tcPr>
          <w:p w14:paraId="313A29C4" w14:textId="11AF6BB0" w:rsidR="0033179C" w:rsidRDefault="003404A0">
            <w:r>
              <w:t>Parameter</w:t>
            </w:r>
          </w:p>
        </w:tc>
        <w:tc>
          <w:tcPr>
            <w:tcW w:w="1870" w:type="dxa"/>
          </w:tcPr>
          <w:p w14:paraId="1F610BFD" w14:textId="21412446" w:rsidR="0033179C" w:rsidRDefault="0033179C">
            <w:r>
              <w:t>Hall A</w:t>
            </w:r>
          </w:p>
        </w:tc>
        <w:tc>
          <w:tcPr>
            <w:tcW w:w="1870" w:type="dxa"/>
          </w:tcPr>
          <w:p w14:paraId="69159CD5" w14:textId="5B196101" w:rsidR="0033179C" w:rsidRDefault="0033179C">
            <w:r>
              <w:t>Hall B</w:t>
            </w:r>
          </w:p>
        </w:tc>
        <w:tc>
          <w:tcPr>
            <w:tcW w:w="1870" w:type="dxa"/>
          </w:tcPr>
          <w:p w14:paraId="7D2E92DB" w14:textId="77AB3974" w:rsidR="0033179C" w:rsidRDefault="0033179C">
            <w:r>
              <w:t>Hall C</w:t>
            </w:r>
          </w:p>
        </w:tc>
        <w:tc>
          <w:tcPr>
            <w:tcW w:w="1870" w:type="dxa"/>
          </w:tcPr>
          <w:p w14:paraId="7EC4E8F2" w14:textId="7EC80C06" w:rsidR="0033179C" w:rsidRDefault="0033179C">
            <w:r>
              <w:t>Hall D</w:t>
            </w:r>
          </w:p>
        </w:tc>
      </w:tr>
      <w:tr w:rsidR="0033179C" w14:paraId="7AA94700" w14:textId="77777777" w:rsidTr="0033179C">
        <w:tc>
          <w:tcPr>
            <w:tcW w:w="1870" w:type="dxa"/>
          </w:tcPr>
          <w:p w14:paraId="4A8CBCAE" w14:textId="5B82502B" w:rsidR="0033179C" w:rsidRDefault="0033179C">
            <w:r>
              <w:t>Program</w:t>
            </w:r>
          </w:p>
        </w:tc>
        <w:tc>
          <w:tcPr>
            <w:tcW w:w="1870" w:type="dxa"/>
          </w:tcPr>
          <w:p w14:paraId="142F4BDC" w14:textId="5F74E773" w:rsidR="0033179C" w:rsidRPr="0033179C" w:rsidRDefault="0033179C">
            <w:pPr>
              <w:rPr>
                <w:rFonts w:ascii="Times New Roman" w:eastAsia="Times New Roman" w:hAnsi="Times New Roman" w:cs="Times New Roman"/>
              </w:rPr>
            </w:pPr>
            <w:r w:rsidRPr="0033179C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E12-11-112</w:t>
            </w:r>
          </w:p>
        </w:tc>
        <w:tc>
          <w:tcPr>
            <w:tcW w:w="1870" w:type="dxa"/>
          </w:tcPr>
          <w:p w14:paraId="757DF8EE" w14:textId="22E00BC8" w:rsidR="0033179C" w:rsidRDefault="0033179C">
            <w:r>
              <w:t>Engineering</w:t>
            </w:r>
          </w:p>
        </w:tc>
        <w:tc>
          <w:tcPr>
            <w:tcW w:w="1870" w:type="dxa"/>
          </w:tcPr>
          <w:p w14:paraId="7CC3C3A2" w14:textId="0830CBCE" w:rsidR="0033179C" w:rsidRDefault="0033179C">
            <w:r>
              <w:t>Commissioning</w:t>
            </w:r>
          </w:p>
        </w:tc>
        <w:tc>
          <w:tcPr>
            <w:tcW w:w="1870" w:type="dxa"/>
          </w:tcPr>
          <w:p w14:paraId="7D3523BF" w14:textId="647037BE" w:rsidR="0033179C" w:rsidRPr="0033179C" w:rsidRDefault="0033179C">
            <w:pPr>
              <w:rPr>
                <w:rFonts w:ascii="Times New Roman" w:eastAsia="Times New Roman" w:hAnsi="Times New Roman" w:cs="Times New Roman"/>
              </w:rPr>
            </w:pPr>
            <w:r w:rsidRPr="0033179C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E12-06-102</w:t>
            </w:r>
          </w:p>
        </w:tc>
      </w:tr>
      <w:tr w:rsidR="0033179C" w14:paraId="5B552724" w14:textId="77777777" w:rsidTr="0033179C">
        <w:tc>
          <w:tcPr>
            <w:tcW w:w="1870" w:type="dxa"/>
          </w:tcPr>
          <w:p w14:paraId="4B15CB80" w14:textId="40175488" w:rsidR="0033179C" w:rsidRDefault="0033179C">
            <w:r>
              <w:t>Passes</w:t>
            </w:r>
          </w:p>
        </w:tc>
        <w:tc>
          <w:tcPr>
            <w:tcW w:w="1870" w:type="dxa"/>
          </w:tcPr>
          <w:p w14:paraId="1E2CDB1F" w14:textId="5A12BD72" w:rsidR="0033179C" w:rsidRDefault="0033179C">
            <w:r>
              <w:t>2</w:t>
            </w:r>
          </w:p>
        </w:tc>
        <w:tc>
          <w:tcPr>
            <w:tcW w:w="1870" w:type="dxa"/>
          </w:tcPr>
          <w:p w14:paraId="39DF0423" w14:textId="1BFAA8AA" w:rsidR="0033179C" w:rsidRDefault="0033179C">
            <w:r>
              <w:t>5</w:t>
            </w:r>
          </w:p>
        </w:tc>
        <w:tc>
          <w:tcPr>
            <w:tcW w:w="1870" w:type="dxa"/>
          </w:tcPr>
          <w:p w14:paraId="3BAE7E51" w14:textId="03B9AAF8" w:rsidR="0033179C" w:rsidRDefault="0033179C">
            <w:r>
              <w:t>3,4</w:t>
            </w:r>
          </w:p>
        </w:tc>
        <w:tc>
          <w:tcPr>
            <w:tcW w:w="1870" w:type="dxa"/>
          </w:tcPr>
          <w:p w14:paraId="3030CDD5" w14:textId="7A254AF6" w:rsidR="0033179C" w:rsidRDefault="0033179C">
            <w:r>
              <w:t>5.5</w:t>
            </w:r>
          </w:p>
        </w:tc>
      </w:tr>
      <w:tr w:rsidR="0033179C" w14:paraId="3B20BC58" w14:textId="77777777" w:rsidTr="0033179C">
        <w:tc>
          <w:tcPr>
            <w:tcW w:w="1870" w:type="dxa"/>
          </w:tcPr>
          <w:p w14:paraId="6CCB63D8" w14:textId="04E09948" w:rsidR="0033179C" w:rsidRDefault="0033179C">
            <w:r>
              <w:t>Current</w:t>
            </w:r>
          </w:p>
        </w:tc>
        <w:tc>
          <w:tcPr>
            <w:tcW w:w="1870" w:type="dxa"/>
          </w:tcPr>
          <w:p w14:paraId="51C25884" w14:textId="119A7015" w:rsidR="0033179C" w:rsidRDefault="00694C2E">
            <w:r>
              <w:t>20 uA</w:t>
            </w:r>
          </w:p>
        </w:tc>
        <w:tc>
          <w:tcPr>
            <w:tcW w:w="1870" w:type="dxa"/>
          </w:tcPr>
          <w:p w14:paraId="27CAB452" w14:textId="6C49FA67" w:rsidR="0033179C" w:rsidRDefault="00462829">
            <w:r>
              <w:t>2-</w:t>
            </w:r>
            <w:r w:rsidR="00694C2E">
              <w:t>100 nA</w:t>
            </w:r>
          </w:p>
        </w:tc>
        <w:tc>
          <w:tcPr>
            <w:tcW w:w="1870" w:type="dxa"/>
          </w:tcPr>
          <w:p w14:paraId="267464A3" w14:textId="40A4E964" w:rsidR="0033179C" w:rsidRDefault="00694C2E">
            <w:r>
              <w:t>20,80 uA</w:t>
            </w:r>
          </w:p>
        </w:tc>
        <w:tc>
          <w:tcPr>
            <w:tcW w:w="1870" w:type="dxa"/>
          </w:tcPr>
          <w:p w14:paraId="1ADF892E" w14:textId="1DC72299" w:rsidR="003558E1" w:rsidRDefault="003558E1">
            <w:r>
              <w:t>Run: 150-200 nA</w:t>
            </w:r>
          </w:p>
          <w:p w14:paraId="5A45998E" w14:textId="72B4D11C" w:rsidR="0033179C" w:rsidRDefault="003558E1" w:rsidP="003558E1">
            <w:r>
              <w:t>Tests:  5-600 nA</w:t>
            </w:r>
          </w:p>
        </w:tc>
      </w:tr>
      <w:tr w:rsidR="0033179C" w14:paraId="2445B518" w14:textId="77777777" w:rsidTr="0033179C">
        <w:tc>
          <w:tcPr>
            <w:tcW w:w="1870" w:type="dxa"/>
          </w:tcPr>
          <w:p w14:paraId="71E65B0D" w14:textId="0C9E601D" w:rsidR="0033179C" w:rsidRDefault="0033179C">
            <w:r>
              <w:t>Polarization</w:t>
            </w:r>
          </w:p>
        </w:tc>
        <w:tc>
          <w:tcPr>
            <w:tcW w:w="1870" w:type="dxa"/>
          </w:tcPr>
          <w:p w14:paraId="2D3FEED2" w14:textId="77D6A362" w:rsidR="0033179C" w:rsidRDefault="0033179C">
            <w:r>
              <w:t>No</w:t>
            </w:r>
          </w:p>
        </w:tc>
        <w:tc>
          <w:tcPr>
            <w:tcW w:w="1870" w:type="dxa"/>
          </w:tcPr>
          <w:p w14:paraId="08B9B3C0" w14:textId="714D5819" w:rsidR="0033179C" w:rsidRDefault="0033179C">
            <w:r>
              <w:t>Yes</w:t>
            </w:r>
            <w:r w:rsidR="00FA0F06">
              <w:t>/Wien=</w:t>
            </w:r>
            <w:r w:rsidR="00694C2E">
              <w:t>TBD</w:t>
            </w:r>
          </w:p>
        </w:tc>
        <w:tc>
          <w:tcPr>
            <w:tcW w:w="1870" w:type="dxa"/>
          </w:tcPr>
          <w:p w14:paraId="57318ED6" w14:textId="0046D87F" w:rsidR="0033179C" w:rsidRDefault="0033179C">
            <w:r>
              <w:t>No</w:t>
            </w:r>
          </w:p>
        </w:tc>
        <w:tc>
          <w:tcPr>
            <w:tcW w:w="1870" w:type="dxa"/>
          </w:tcPr>
          <w:p w14:paraId="23418987" w14:textId="38EC3736" w:rsidR="0033179C" w:rsidRDefault="0033179C">
            <w:r>
              <w:t>No</w:t>
            </w:r>
          </w:p>
        </w:tc>
      </w:tr>
      <w:tr w:rsidR="0033179C" w14:paraId="445C9D4E" w14:textId="77777777" w:rsidTr="0033179C">
        <w:tc>
          <w:tcPr>
            <w:tcW w:w="1870" w:type="dxa"/>
          </w:tcPr>
          <w:p w14:paraId="1B7694D8" w14:textId="421D18CD" w:rsidR="0033179C" w:rsidRDefault="0033179C">
            <w:r>
              <w:t>Chopper</w:t>
            </w:r>
            <w:r w:rsidR="00694C2E">
              <w:t>/Slit</w:t>
            </w:r>
          </w:p>
        </w:tc>
        <w:tc>
          <w:tcPr>
            <w:tcW w:w="1870" w:type="dxa"/>
          </w:tcPr>
          <w:p w14:paraId="2F38E83A" w14:textId="1DEA47D8" w:rsidR="0033179C" w:rsidRDefault="00FA0F06">
            <w:r>
              <w:t>499/A</w:t>
            </w:r>
          </w:p>
        </w:tc>
        <w:tc>
          <w:tcPr>
            <w:tcW w:w="1870" w:type="dxa"/>
          </w:tcPr>
          <w:p w14:paraId="3531D708" w14:textId="3FD2EEED" w:rsidR="0033179C" w:rsidRDefault="00FA0F06">
            <w:r>
              <w:t>250/B</w:t>
            </w:r>
          </w:p>
        </w:tc>
        <w:tc>
          <w:tcPr>
            <w:tcW w:w="1870" w:type="dxa"/>
          </w:tcPr>
          <w:p w14:paraId="54131F34" w14:textId="1A24E28D" w:rsidR="0033179C" w:rsidRDefault="00FA0F06">
            <w:r>
              <w:t>499/C</w:t>
            </w:r>
          </w:p>
        </w:tc>
        <w:tc>
          <w:tcPr>
            <w:tcW w:w="1870" w:type="dxa"/>
          </w:tcPr>
          <w:p w14:paraId="7CA0EACC" w14:textId="401D60F3" w:rsidR="0033179C" w:rsidRDefault="00694C2E">
            <w:r>
              <w:t>250/D</w:t>
            </w:r>
          </w:p>
        </w:tc>
      </w:tr>
    </w:tbl>
    <w:p w14:paraId="3F6F1C62" w14:textId="77777777" w:rsidR="001A626A" w:rsidRDefault="001A626A"/>
    <w:p w14:paraId="31E2D22E" w14:textId="54375112" w:rsidR="00476F6B" w:rsidRPr="001A626A" w:rsidRDefault="00476F6B">
      <w:pPr>
        <w:rPr>
          <w:b/>
        </w:rPr>
      </w:pPr>
      <w:r w:rsidRPr="001A626A">
        <w:rPr>
          <w:b/>
        </w:rPr>
        <w:t>Jan 12</w:t>
      </w:r>
      <w:r w:rsidRPr="001A626A">
        <w:rPr>
          <w:b/>
          <w:vertAlign w:val="superscript"/>
        </w:rPr>
        <w:t>th</w:t>
      </w:r>
      <w:r w:rsidRPr="001A626A">
        <w:rPr>
          <w:b/>
        </w:rPr>
        <w:t xml:space="preserve"> – </w:t>
      </w:r>
      <w:r w:rsidR="001A626A" w:rsidRPr="001A626A">
        <w:rPr>
          <w:b/>
        </w:rPr>
        <w:t>27</w:t>
      </w:r>
      <w:r w:rsidR="001A626A" w:rsidRPr="001A626A">
        <w:rPr>
          <w:b/>
          <w:vertAlign w:val="superscript"/>
        </w:rPr>
        <w:t>th</w:t>
      </w:r>
      <w:r w:rsidR="001A626A" w:rsidRPr="001A626A">
        <w:rPr>
          <w:b/>
        </w:rPr>
        <w:t xml:space="preserve"> : 4 Halls Operations for two weeks</w:t>
      </w:r>
    </w:p>
    <w:tbl>
      <w:tblPr>
        <w:tblStyle w:val="TableGrid"/>
        <w:tblW w:w="0" w:type="auto"/>
        <w:tblLook w:val="04A0" w:firstRow="1" w:lastRow="0" w:firstColumn="1" w:lastColumn="0" w:noHBand="0" w:noVBand="1"/>
      </w:tblPr>
      <w:tblGrid>
        <w:gridCol w:w="1870"/>
        <w:gridCol w:w="1870"/>
        <w:gridCol w:w="1870"/>
        <w:gridCol w:w="1870"/>
        <w:gridCol w:w="1870"/>
      </w:tblGrid>
      <w:tr w:rsidR="00476F6B" w14:paraId="3051FFDC" w14:textId="77777777" w:rsidTr="00C21E9E">
        <w:tc>
          <w:tcPr>
            <w:tcW w:w="1870" w:type="dxa"/>
          </w:tcPr>
          <w:p w14:paraId="62D895C6" w14:textId="77777777" w:rsidR="00476F6B" w:rsidRDefault="00476F6B" w:rsidP="00C21E9E">
            <w:r>
              <w:t>Parameter</w:t>
            </w:r>
          </w:p>
        </w:tc>
        <w:tc>
          <w:tcPr>
            <w:tcW w:w="1870" w:type="dxa"/>
          </w:tcPr>
          <w:p w14:paraId="29F6C351" w14:textId="77777777" w:rsidR="00476F6B" w:rsidRDefault="00476F6B" w:rsidP="00C21E9E">
            <w:r>
              <w:t>Hall A</w:t>
            </w:r>
          </w:p>
        </w:tc>
        <w:tc>
          <w:tcPr>
            <w:tcW w:w="1870" w:type="dxa"/>
          </w:tcPr>
          <w:p w14:paraId="7AAFD3F6" w14:textId="77777777" w:rsidR="00476F6B" w:rsidRDefault="00476F6B" w:rsidP="00C21E9E">
            <w:r>
              <w:t>Hall B</w:t>
            </w:r>
          </w:p>
        </w:tc>
        <w:tc>
          <w:tcPr>
            <w:tcW w:w="1870" w:type="dxa"/>
          </w:tcPr>
          <w:p w14:paraId="466386E4" w14:textId="77777777" w:rsidR="00476F6B" w:rsidRDefault="00476F6B" w:rsidP="00C21E9E">
            <w:r>
              <w:t>Hall C</w:t>
            </w:r>
          </w:p>
        </w:tc>
        <w:tc>
          <w:tcPr>
            <w:tcW w:w="1870" w:type="dxa"/>
          </w:tcPr>
          <w:p w14:paraId="733AC2D9" w14:textId="77777777" w:rsidR="00476F6B" w:rsidRDefault="00476F6B" w:rsidP="00C21E9E">
            <w:r>
              <w:t>Hall D</w:t>
            </w:r>
          </w:p>
        </w:tc>
      </w:tr>
      <w:tr w:rsidR="00476F6B" w14:paraId="0B24B3B9" w14:textId="77777777" w:rsidTr="00C21E9E">
        <w:tc>
          <w:tcPr>
            <w:tcW w:w="1870" w:type="dxa"/>
          </w:tcPr>
          <w:p w14:paraId="54D16CAB" w14:textId="77777777" w:rsidR="00476F6B" w:rsidRDefault="00476F6B" w:rsidP="00C21E9E">
            <w:r>
              <w:t>Program</w:t>
            </w:r>
          </w:p>
        </w:tc>
        <w:tc>
          <w:tcPr>
            <w:tcW w:w="1870" w:type="dxa"/>
          </w:tcPr>
          <w:p w14:paraId="0142BC7C" w14:textId="396CEE4B" w:rsidR="00476F6B" w:rsidRPr="001A626A" w:rsidRDefault="001A626A" w:rsidP="00C21E9E">
            <w:pPr>
              <w:rPr>
                <w:rFonts w:ascii="Times New Roman" w:eastAsia="Times New Roman" w:hAnsi="Times New Roman" w:cs="Times New Roman"/>
                <w:b/>
              </w:rPr>
            </w:pPr>
            <w:r w:rsidRPr="001A626A">
              <w:rPr>
                <w:rFonts w:ascii="Verdana" w:eastAsia="Times New Roman" w:hAnsi="Verdana" w:cs="Times New Roman"/>
                <w:b/>
                <w:color w:val="000000"/>
                <w:sz w:val="18"/>
                <w:szCs w:val="18"/>
                <w:shd w:val="clear" w:color="auto" w:fill="F5F5F5"/>
              </w:rPr>
              <w:t>E12-10-103</w:t>
            </w:r>
          </w:p>
        </w:tc>
        <w:tc>
          <w:tcPr>
            <w:tcW w:w="1870" w:type="dxa"/>
          </w:tcPr>
          <w:p w14:paraId="784584C9" w14:textId="77777777" w:rsidR="00476F6B" w:rsidRDefault="00476F6B" w:rsidP="00C21E9E">
            <w:r>
              <w:t>Engineering</w:t>
            </w:r>
          </w:p>
        </w:tc>
        <w:tc>
          <w:tcPr>
            <w:tcW w:w="1870" w:type="dxa"/>
          </w:tcPr>
          <w:p w14:paraId="1E040583" w14:textId="11339BB4" w:rsidR="00476F6B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E12-06-107</w:t>
            </w:r>
          </w:p>
        </w:tc>
        <w:tc>
          <w:tcPr>
            <w:tcW w:w="1870" w:type="dxa"/>
          </w:tcPr>
          <w:p w14:paraId="1B544696" w14:textId="760BAFF1" w:rsidR="00476F6B" w:rsidRPr="0033179C" w:rsidRDefault="001A626A" w:rsidP="00C21E9E">
            <w:pPr>
              <w:rPr>
                <w:rFonts w:ascii="Times New Roman" w:eastAsia="Times New Roman" w:hAnsi="Times New Roman" w:cs="Times New Roman"/>
              </w:rPr>
            </w:pPr>
            <w:r w:rsidRPr="001A626A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E12-06-102</w:t>
            </w:r>
          </w:p>
        </w:tc>
      </w:tr>
      <w:tr w:rsidR="00476F6B" w14:paraId="11A9B46E" w14:textId="77777777" w:rsidTr="00C21E9E">
        <w:tc>
          <w:tcPr>
            <w:tcW w:w="1870" w:type="dxa"/>
          </w:tcPr>
          <w:p w14:paraId="1A0F81C6" w14:textId="77777777" w:rsidR="00476F6B" w:rsidRDefault="00476F6B" w:rsidP="00C21E9E">
            <w:r>
              <w:t>Passes</w:t>
            </w:r>
          </w:p>
        </w:tc>
        <w:tc>
          <w:tcPr>
            <w:tcW w:w="1870" w:type="dxa"/>
          </w:tcPr>
          <w:p w14:paraId="5FF239EE" w14:textId="27B721F7" w:rsidR="00476F6B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5</w:t>
            </w:r>
          </w:p>
        </w:tc>
        <w:tc>
          <w:tcPr>
            <w:tcW w:w="1870" w:type="dxa"/>
          </w:tcPr>
          <w:p w14:paraId="6AA557B8" w14:textId="601AB3EA" w:rsidR="00476F6B" w:rsidRDefault="001A626A" w:rsidP="00C21E9E">
            <w:r>
              <w:t>5</w:t>
            </w:r>
          </w:p>
        </w:tc>
        <w:tc>
          <w:tcPr>
            <w:tcW w:w="1870" w:type="dxa"/>
          </w:tcPr>
          <w:p w14:paraId="64231C23" w14:textId="51913671" w:rsidR="00476F6B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4,5</w:t>
            </w:r>
          </w:p>
        </w:tc>
        <w:tc>
          <w:tcPr>
            <w:tcW w:w="1870" w:type="dxa"/>
          </w:tcPr>
          <w:p w14:paraId="31FB52F1" w14:textId="77777777" w:rsidR="00476F6B" w:rsidRDefault="00476F6B" w:rsidP="00C21E9E">
            <w:r>
              <w:t>5.5</w:t>
            </w:r>
          </w:p>
        </w:tc>
      </w:tr>
      <w:tr w:rsidR="00476F6B" w14:paraId="4E76504A" w14:textId="77777777" w:rsidTr="00C21E9E">
        <w:tc>
          <w:tcPr>
            <w:tcW w:w="1870" w:type="dxa"/>
          </w:tcPr>
          <w:p w14:paraId="367BA160" w14:textId="77777777" w:rsidR="00476F6B" w:rsidRDefault="00476F6B" w:rsidP="00C21E9E">
            <w:r>
              <w:t>Current</w:t>
            </w:r>
          </w:p>
        </w:tc>
        <w:tc>
          <w:tcPr>
            <w:tcW w:w="1870" w:type="dxa"/>
          </w:tcPr>
          <w:p w14:paraId="3FEAA94E" w14:textId="77777777" w:rsidR="00476F6B" w:rsidRDefault="00476F6B" w:rsidP="00C21E9E">
            <w:r>
              <w:t>20 uA</w:t>
            </w:r>
          </w:p>
        </w:tc>
        <w:tc>
          <w:tcPr>
            <w:tcW w:w="1870" w:type="dxa"/>
          </w:tcPr>
          <w:p w14:paraId="286DEF7A" w14:textId="77777777" w:rsidR="00476F6B" w:rsidRDefault="00476F6B" w:rsidP="00C21E9E">
            <w:r>
              <w:t>100 nA</w:t>
            </w:r>
          </w:p>
        </w:tc>
        <w:tc>
          <w:tcPr>
            <w:tcW w:w="1870" w:type="dxa"/>
          </w:tcPr>
          <w:p w14:paraId="1C88E281" w14:textId="1285E13E" w:rsidR="00476F6B" w:rsidRDefault="001A626A" w:rsidP="00C21E9E">
            <w:r>
              <w:t>80,65</w:t>
            </w:r>
            <w:r w:rsidR="00476F6B">
              <w:t xml:space="preserve"> uA</w:t>
            </w:r>
          </w:p>
        </w:tc>
        <w:tc>
          <w:tcPr>
            <w:tcW w:w="1870" w:type="dxa"/>
          </w:tcPr>
          <w:p w14:paraId="4A6637C5" w14:textId="77777777" w:rsidR="00476F6B" w:rsidRDefault="00476F6B" w:rsidP="00C21E9E">
            <w:r>
              <w:t>200 nA</w:t>
            </w:r>
          </w:p>
        </w:tc>
      </w:tr>
      <w:tr w:rsidR="00476F6B" w14:paraId="6EED078C" w14:textId="77777777" w:rsidTr="00C21E9E">
        <w:tc>
          <w:tcPr>
            <w:tcW w:w="1870" w:type="dxa"/>
          </w:tcPr>
          <w:p w14:paraId="2BF30AEA" w14:textId="77777777" w:rsidR="00476F6B" w:rsidRDefault="00476F6B" w:rsidP="00C21E9E">
            <w:r>
              <w:t>Polarization</w:t>
            </w:r>
          </w:p>
        </w:tc>
        <w:tc>
          <w:tcPr>
            <w:tcW w:w="1870" w:type="dxa"/>
          </w:tcPr>
          <w:p w14:paraId="25F6794B" w14:textId="77777777" w:rsidR="00476F6B" w:rsidRDefault="00476F6B" w:rsidP="00C21E9E">
            <w:r>
              <w:t>No</w:t>
            </w:r>
          </w:p>
        </w:tc>
        <w:tc>
          <w:tcPr>
            <w:tcW w:w="1870" w:type="dxa"/>
          </w:tcPr>
          <w:p w14:paraId="7B97F441" w14:textId="77777777" w:rsidR="00476F6B" w:rsidRDefault="00476F6B" w:rsidP="00C21E9E">
            <w:r>
              <w:t>Yes/Wien=TBD</w:t>
            </w:r>
          </w:p>
        </w:tc>
        <w:tc>
          <w:tcPr>
            <w:tcW w:w="1870" w:type="dxa"/>
          </w:tcPr>
          <w:p w14:paraId="0F8262CB" w14:textId="77777777" w:rsidR="00476F6B" w:rsidRDefault="00476F6B" w:rsidP="00C21E9E">
            <w:r>
              <w:t>No</w:t>
            </w:r>
          </w:p>
        </w:tc>
        <w:tc>
          <w:tcPr>
            <w:tcW w:w="1870" w:type="dxa"/>
          </w:tcPr>
          <w:p w14:paraId="1814BEEB" w14:textId="77777777" w:rsidR="00476F6B" w:rsidRDefault="00476F6B" w:rsidP="00C21E9E">
            <w:r>
              <w:t>No</w:t>
            </w:r>
          </w:p>
        </w:tc>
      </w:tr>
      <w:tr w:rsidR="00476F6B" w14:paraId="4594239B" w14:textId="77777777" w:rsidTr="00C21E9E">
        <w:tc>
          <w:tcPr>
            <w:tcW w:w="1870" w:type="dxa"/>
          </w:tcPr>
          <w:p w14:paraId="16477F52" w14:textId="77777777" w:rsidR="00476F6B" w:rsidRDefault="00476F6B" w:rsidP="00C21E9E">
            <w:r>
              <w:t>Chopper/Slit</w:t>
            </w:r>
          </w:p>
        </w:tc>
        <w:tc>
          <w:tcPr>
            <w:tcW w:w="1870" w:type="dxa"/>
          </w:tcPr>
          <w:p w14:paraId="4FEC3133" w14:textId="6B610130" w:rsidR="00476F6B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250</w:t>
            </w:r>
            <w:r w:rsidR="00476F6B" w:rsidRPr="001A626A">
              <w:rPr>
                <w:b/>
              </w:rPr>
              <w:t>/A</w:t>
            </w:r>
          </w:p>
        </w:tc>
        <w:tc>
          <w:tcPr>
            <w:tcW w:w="1870" w:type="dxa"/>
          </w:tcPr>
          <w:p w14:paraId="33284526" w14:textId="77777777" w:rsidR="00476F6B" w:rsidRDefault="00476F6B" w:rsidP="00C21E9E">
            <w:r>
              <w:t>250/B</w:t>
            </w:r>
          </w:p>
        </w:tc>
        <w:tc>
          <w:tcPr>
            <w:tcW w:w="1870" w:type="dxa"/>
          </w:tcPr>
          <w:p w14:paraId="2AF1918E" w14:textId="6DC35DE0" w:rsidR="00476F6B" w:rsidRPr="001A626A" w:rsidRDefault="0024729E" w:rsidP="00C21E9E">
            <w:pPr>
              <w:rPr>
                <w:b/>
              </w:rPr>
            </w:pPr>
            <w:r>
              <w:rPr>
                <w:b/>
              </w:rPr>
              <w:t>499,</w:t>
            </w:r>
            <w:r w:rsidR="001A626A" w:rsidRPr="001A626A">
              <w:rPr>
                <w:b/>
              </w:rPr>
              <w:t>250</w:t>
            </w:r>
            <w:r w:rsidR="00476F6B" w:rsidRPr="001A626A">
              <w:rPr>
                <w:b/>
              </w:rPr>
              <w:t>/C</w:t>
            </w:r>
          </w:p>
        </w:tc>
        <w:tc>
          <w:tcPr>
            <w:tcW w:w="1870" w:type="dxa"/>
          </w:tcPr>
          <w:p w14:paraId="1069CAC2" w14:textId="77777777" w:rsidR="00476F6B" w:rsidRDefault="00476F6B" w:rsidP="00C21E9E">
            <w:r>
              <w:t>250/D</w:t>
            </w:r>
          </w:p>
        </w:tc>
      </w:tr>
    </w:tbl>
    <w:p w14:paraId="24A0B930" w14:textId="77777777" w:rsidR="001A626A" w:rsidRDefault="001A626A"/>
    <w:p w14:paraId="129E22F3" w14:textId="5C071E21" w:rsidR="001A626A" w:rsidRPr="001A626A" w:rsidRDefault="001A626A">
      <w:pPr>
        <w:rPr>
          <w:b/>
        </w:rPr>
      </w:pPr>
      <w:r w:rsidRPr="001A626A">
        <w:rPr>
          <w:b/>
        </w:rPr>
        <w:t>Jan 27</w:t>
      </w:r>
      <w:r w:rsidRPr="001A626A">
        <w:rPr>
          <w:b/>
          <w:vertAlign w:val="superscript"/>
        </w:rPr>
        <w:t>th</w:t>
      </w:r>
      <w:r w:rsidRPr="001A626A">
        <w:rPr>
          <w:b/>
        </w:rPr>
        <w:t xml:space="preserve"> – Feb 4</w:t>
      </w:r>
      <w:r w:rsidRPr="001A626A">
        <w:rPr>
          <w:b/>
          <w:vertAlign w:val="superscript"/>
        </w:rPr>
        <w:t>th</w:t>
      </w:r>
      <w:r>
        <w:rPr>
          <w:b/>
        </w:rPr>
        <w:t xml:space="preserve"> : 3 Hall Operations for one </w:t>
      </w:r>
      <w:r w:rsidRPr="001A626A">
        <w:rPr>
          <w:b/>
        </w:rPr>
        <w:t>week</w:t>
      </w:r>
    </w:p>
    <w:tbl>
      <w:tblPr>
        <w:tblStyle w:val="TableGrid"/>
        <w:tblW w:w="0" w:type="auto"/>
        <w:tblLook w:val="04A0" w:firstRow="1" w:lastRow="0" w:firstColumn="1" w:lastColumn="0" w:noHBand="0" w:noVBand="1"/>
      </w:tblPr>
      <w:tblGrid>
        <w:gridCol w:w="1870"/>
        <w:gridCol w:w="1870"/>
        <w:gridCol w:w="1870"/>
        <w:gridCol w:w="1870"/>
        <w:gridCol w:w="1870"/>
      </w:tblGrid>
      <w:tr w:rsidR="001A626A" w14:paraId="1BC2C00C" w14:textId="77777777" w:rsidTr="00C21E9E">
        <w:tc>
          <w:tcPr>
            <w:tcW w:w="1870" w:type="dxa"/>
          </w:tcPr>
          <w:p w14:paraId="3FF44BEE" w14:textId="77777777" w:rsidR="001A626A" w:rsidRDefault="001A626A" w:rsidP="00C21E9E">
            <w:r>
              <w:t>Parameter</w:t>
            </w:r>
          </w:p>
        </w:tc>
        <w:tc>
          <w:tcPr>
            <w:tcW w:w="1870" w:type="dxa"/>
          </w:tcPr>
          <w:p w14:paraId="1A11CB52" w14:textId="77777777" w:rsidR="001A626A" w:rsidRDefault="001A626A" w:rsidP="00C21E9E">
            <w:r>
              <w:t>Hall A</w:t>
            </w:r>
          </w:p>
        </w:tc>
        <w:tc>
          <w:tcPr>
            <w:tcW w:w="1870" w:type="dxa"/>
          </w:tcPr>
          <w:p w14:paraId="37B1C4CF" w14:textId="77777777" w:rsidR="001A626A" w:rsidRDefault="001A626A" w:rsidP="00C21E9E">
            <w:r>
              <w:t>Hall B</w:t>
            </w:r>
          </w:p>
        </w:tc>
        <w:tc>
          <w:tcPr>
            <w:tcW w:w="1870" w:type="dxa"/>
          </w:tcPr>
          <w:p w14:paraId="39D7FFA2" w14:textId="77777777" w:rsidR="001A626A" w:rsidRDefault="001A626A" w:rsidP="00C21E9E">
            <w:r>
              <w:t>Hall C</w:t>
            </w:r>
          </w:p>
        </w:tc>
        <w:tc>
          <w:tcPr>
            <w:tcW w:w="1870" w:type="dxa"/>
          </w:tcPr>
          <w:p w14:paraId="2E76B9CD" w14:textId="77777777" w:rsidR="001A626A" w:rsidRDefault="001A626A" w:rsidP="00C21E9E">
            <w:r>
              <w:t>Hall D</w:t>
            </w:r>
          </w:p>
        </w:tc>
      </w:tr>
      <w:tr w:rsidR="001A626A" w14:paraId="3BC319F8" w14:textId="77777777" w:rsidTr="00C21E9E">
        <w:tc>
          <w:tcPr>
            <w:tcW w:w="1870" w:type="dxa"/>
          </w:tcPr>
          <w:p w14:paraId="194E4648" w14:textId="77777777" w:rsidR="001A626A" w:rsidRDefault="001A626A" w:rsidP="00C21E9E">
            <w:r>
              <w:t>Program</w:t>
            </w:r>
          </w:p>
        </w:tc>
        <w:tc>
          <w:tcPr>
            <w:tcW w:w="1870" w:type="dxa"/>
          </w:tcPr>
          <w:p w14:paraId="6AEAFB4A" w14:textId="77777777" w:rsidR="001A626A" w:rsidRPr="0033179C" w:rsidRDefault="001A626A" w:rsidP="00C21E9E">
            <w:pPr>
              <w:rPr>
                <w:rFonts w:ascii="Times New Roman" w:eastAsia="Times New Roman" w:hAnsi="Times New Roman" w:cs="Times New Roman"/>
              </w:rPr>
            </w:pPr>
            <w:r w:rsidRPr="001A626A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E12-10-103</w:t>
            </w:r>
          </w:p>
        </w:tc>
        <w:tc>
          <w:tcPr>
            <w:tcW w:w="1870" w:type="dxa"/>
          </w:tcPr>
          <w:p w14:paraId="53B73C7E" w14:textId="482CE62C" w:rsidR="001A626A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Maintenance</w:t>
            </w:r>
          </w:p>
        </w:tc>
        <w:tc>
          <w:tcPr>
            <w:tcW w:w="1870" w:type="dxa"/>
          </w:tcPr>
          <w:p w14:paraId="24421AA8" w14:textId="77777777" w:rsidR="001A626A" w:rsidRPr="001A626A" w:rsidRDefault="001A626A" w:rsidP="00C21E9E">
            <w:pPr>
              <w:rPr>
                <w:b/>
              </w:rPr>
            </w:pPr>
            <w:r w:rsidRPr="001A626A">
              <w:rPr>
                <w:b/>
              </w:rPr>
              <w:t>E12-10-002</w:t>
            </w:r>
          </w:p>
          <w:p w14:paraId="37989C4B" w14:textId="41B6FE2F" w:rsidR="001A626A" w:rsidRDefault="001A626A" w:rsidP="00C21E9E">
            <w:r w:rsidRPr="001A626A">
              <w:rPr>
                <w:b/>
              </w:rPr>
              <w:t>E12-10-008</w:t>
            </w:r>
          </w:p>
        </w:tc>
        <w:tc>
          <w:tcPr>
            <w:tcW w:w="1870" w:type="dxa"/>
          </w:tcPr>
          <w:p w14:paraId="74B0C003" w14:textId="77777777" w:rsidR="001A626A" w:rsidRPr="0033179C" w:rsidRDefault="001A626A" w:rsidP="00C21E9E">
            <w:pPr>
              <w:rPr>
                <w:rFonts w:ascii="Times New Roman" w:eastAsia="Times New Roman" w:hAnsi="Times New Roman" w:cs="Times New Roman"/>
              </w:rPr>
            </w:pPr>
            <w:r w:rsidRPr="001A626A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E12-06-102</w:t>
            </w:r>
          </w:p>
        </w:tc>
      </w:tr>
      <w:tr w:rsidR="001A626A" w14:paraId="4FFA0191" w14:textId="77777777" w:rsidTr="00C21E9E">
        <w:tc>
          <w:tcPr>
            <w:tcW w:w="1870" w:type="dxa"/>
          </w:tcPr>
          <w:p w14:paraId="46C801B4" w14:textId="170560BF" w:rsidR="001A626A" w:rsidRDefault="001A626A" w:rsidP="00C21E9E">
            <w:r>
              <w:t>Passes</w:t>
            </w:r>
          </w:p>
        </w:tc>
        <w:tc>
          <w:tcPr>
            <w:tcW w:w="1870" w:type="dxa"/>
          </w:tcPr>
          <w:p w14:paraId="01F64297" w14:textId="77777777" w:rsidR="001A626A" w:rsidRDefault="001A626A" w:rsidP="00C21E9E">
            <w:r>
              <w:t>5</w:t>
            </w:r>
          </w:p>
        </w:tc>
        <w:tc>
          <w:tcPr>
            <w:tcW w:w="1870" w:type="dxa"/>
          </w:tcPr>
          <w:p w14:paraId="5F65596B" w14:textId="7D86EEA9" w:rsidR="001A626A" w:rsidRDefault="001A626A" w:rsidP="00C21E9E"/>
        </w:tc>
        <w:tc>
          <w:tcPr>
            <w:tcW w:w="1870" w:type="dxa"/>
          </w:tcPr>
          <w:p w14:paraId="4E24516A" w14:textId="15A4FA41" w:rsidR="001A626A" w:rsidRDefault="001A626A" w:rsidP="00C21E9E">
            <w:r>
              <w:t>5</w:t>
            </w:r>
          </w:p>
        </w:tc>
        <w:tc>
          <w:tcPr>
            <w:tcW w:w="1870" w:type="dxa"/>
          </w:tcPr>
          <w:p w14:paraId="62541D6E" w14:textId="77777777" w:rsidR="001A626A" w:rsidRDefault="001A626A" w:rsidP="00C21E9E">
            <w:r>
              <w:t>5.5</w:t>
            </w:r>
          </w:p>
        </w:tc>
      </w:tr>
      <w:tr w:rsidR="001A626A" w14:paraId="325DA216" w14:textId="77777777" w:rsidTr="00C21E9E">
        <w:tc>
          <w:tcPr>
            <w:tcW w:w="1870" w:type="dxa"/>
          </w:tcPr>
          <w:p w14:paraId="451AF423" w14:textId="77777777" w:rsidR="001A626A" w:rsidRDefault="001A626A" w:rsidP="00C21E9E">
            <w:r>
              <w:t>Current</w:t>
            </w:r>
          </w:p>
        </w:tc>
        <w:tc>
          <w:tcPr>
            <w:tcW w:w="1870" w:type="dxa"/>
          </w:tcPr>
          <w:p w14:paraId="3614C219" w14:textId="77777777" w:rsidR="001A626A" w:rsidRDefault="001A626A" w:rsidP="00C21E9E">
            <w:r>
              <w:t>20 uA</w:t>
            </w:r>
          </w:p>
        </w:tc>
        <w:tc>
          <w:tcPr>
            <w:tcW w:w="1870" w:type="dxa"/>
          </w:tcPr>
          <w:p w14:paraId="55671BB0" w14:textId="178D67DA" w:rsidR="001A626A" w:rsidRDefault="001A626A" w:rsidP="00C21E9E"/>
        </w:tc>
        <w:tc>
          <w:tcPr>
            <w:tcW w:w="1870" w:type="dxa"/>
          </w:tcPr>
          <w:p w14:paraId="6F9E0A46" w14:textId="6DACB4E7" w:rsidR="001A626A" w:rsidRDefault="001A626A" w:rsidP="00C21E9E">
            <w:r>
              <w:t>65 uA</w:t>
            </w:r>
          </w:p>
        </w:tc>
        <w:tc>
          <w:tcPr>
            <w:tcW w:w="1870" w:type="dxa"/>
          </w:tcPr>
          <w:p w14:paraId="1CFD0961" w14:textId="77777777" w:rsidR="001A626A" w:rsidRDefault="001A626A" w:rsidP="00C21E9E">
            <w:r>
              <w:t>200 nA</w:t>
            </w:r>
          </w:p>
        </w:tc>
      </w:tr>
      <w:tr w:rsidR="001A626A" w14:paraId="7B7385B6" w14:textId="77777777" w:rsidTr="00C21E9E">
        <w:tc>
          <w:tcPr>
            <w:tcW w:w="1870" w:type="dxa"/>
          </w:tcPr>
          <w:p w14:paraId="4D1FE348" w14:textId="77777777" w:rsidR="001A626A" w:rsidRDefault="001A626A" w:rsidP="00C21E9E">
            <w:r>
              <w:t>Polarization</w:t>
            </w:r>
          </w:p>
        </w:tc>
        <w:tc>
          <w:tcPr>
            <w:tcW w:w="1870" w:type="dxa"/>
          </w:tcPr>
          <w:p w14:paraId="5B5F3153" w14:textId="77777777" w:rsidR="001A626A" w:rsidRDefault="001A626A" w:rsidP="00C21E9E">
            <w:r>
              <w:t>No</w:t>
            </w:r>
          </w:p>
        </w:tc>
        <w:tc>
          <w:tcPr>
            <w:tcW w:w="1870" w:type="dxa"/>
          </w:tcPr>
          <w:p w14:paraId="6DF413C4" w14:textId="03495FBE" w:rsidR="001A626A" w:rsidRDefault="001A626A" w:rsidP="00C21E9E"/>
        </w:tc>
        <w:tc>
          <w:tcPr>
            <w:tcW w:w="1870" w:type="dxa"/>
          </w:tcPr>
          <w:p w14:paraId="47A74582" w14:textId="77777777" w:rsidR="001A626A" w:rsidRDefault="001A626A" w:rsidP="00C21E9E">
            <w:r>
              <w:t>No</w:t>
            </w:r>
          </w:p>
        </w:tc>
        <w:tc>
          <w:tcPr>
            <w:tcW w:w="1870" w:type="dxa"/>
          </w:tcPr>
          <w:p w14:paraId="77225714" w14:textId="77777777" w:rsidR="001A626A" w:rsidRDefault="001A626A" w:rsidP="00C21E9E">
            <w:r>
              <w:t>No</w:t>
            </w:r>
          </w:p>
        </w:tc>
      </w:tr>
      <w:tr w:rsidR="001A626A" w14:paraId="71F0105C" w14:textId="77777777" w:rsidTr="00C21E9E">
        <w:tc>
          <w:tcPr>
            <w:tcW w:w="1870" w:type="dxa"/>
          </w:tcPr>
          <w:p w14:paraId="19DD833E" w14:textId="77777777" w:rsidR="001A626A" w:rsidRDefault="001A626A" w:rsidP="00C21E9E">
            <w:r>
              <w:t>Chopper/Slit</w:t>
            </w:r>
          </w:p>
        </w:tc>
        <w:tc>
          <w:tcPr>
            <w:tcW w:w="1870" w:type="dxa"/>
          </w:tcPr>
          <w:p w14:paraId="62009932" w14:textId="77777777" w:rsidR="001A626A" w:rsidRDefault="001A626A" w:rsidP="00C21E9E">
            <w:r>
              <w:t>250/A</w:t>
            </w:r>
          </w:p>
        </w:tc>
        <w:tc>
          <w:tcPr>
            <w:tcW w:w="1870" w:type="dxa"/>
          </w:tcPr>
          <w:p w14:paraId="4C01EB6E" w14:textId="624A3746" w:rsidR="001A626A" w:rsidRDefault="001A626A" w:rsidP="00C21E9E"/>
        </w:tc>
        <w:tc>
          <w:tcPr>
            <w:tcW w:w="1870" w:type="dxa"/>
          </w:tcPr>
          <w:p w14:paraId="00B1B3C1" w14:textId="77777777" w:rsidR="001A626A" w:rsidRDefault="001A626A" w:rsidP="00C21E9E">
            <w:r>
              <w:t>250/C</w:t>
            </w:r>
          </w:p>
        </w:tc>
        <w:tc>
          <w:tcPr>
            <w:tcW w:w="1870" w:type="dxa"/>
          </w:tcPr>
          <w:p w14:paraId="3C49AFF5" w14:textId="77777777" w:rsidR="001A626A" w:rsidRDefault="001A626A" w:rsidP="00C21E9E">
            <w:r>
              <w:t>250/D</w:t>
            </w:r>
          </w:p>
        </w:tc>
      </w:tr>
    </w:tbl>
    <w:p w14:paraId="65FA5DFC" w14:textId="77777777" w:rsidR="0033179C" w:rsidRDefault="0033179C"/>
    <w:p w14:paraId="117DE37B" w14:textId="2D5C62A8" w:rsidR="001A626A" w:rsidRPr="0024729E" w:rsidRDefault="001A626A" w:rsidP="001A626A">
      <w:r w:rsidRPr="00292CB2">
        <w:rPr>
          <w:b/>
        </w:rPr>
        <w:t>Feb 5</w:t>
      </w:r>
      <w:r w:rsidRPr="00292CB2">
        <w:rPr>
          <w:b/>
          <w:vertAlign w:val="superscript"/>
        </w:rPr>
        <w:t>th</w:t>
      </w:r>
      <w:r w:rsidRPr="00292CB2">
        <w:rPr>
          <w:b/>
        </w:rPr>
        <w:t xml:space="preserve">  – </w:t>
      </w:r>
      <w:r w:rsidR="0024729E">
        <w:rPr>
          <w:b/>
        </w:rPr>
        <w:t>Mar 22</w:t>
      </w:r>
      <w:r w:rsidR="0024729E" w:rsidRPr="0024729E">
        <w:rPr>
          <w:b/>
          <w:vertAlign w:val="superscript"/>
        </w:rPr>
        <w:t>nd</w:t>
      </w:r>
      <w:r w:rsidR="0024729E">
        <w:rPr>
          <w:b/>
        </w:rPr>
        <w:t xml:space="preserve"> : 4 Hall Operations for six</w:t>
      </w:r>
      <w:r w:rsidRPr="00292CB2">
        <w:rPr>
          <w:b/>
        </w:rPr>
        <w:t xml:space="preserve"> week</w:t>
      </w:r>
      <w:r w:rsidR="0024729E">
        <w:rPr>
          <w:b/>
        </w:rPr>
        <w:t>s</w:t>
      </w:r>
    </w:p>
    <w:tbl>
      <w:tblPr>
        <w:tblStyle w:val="TableGrid"/>
        <w:tblW w:w="0" w:type="auto"/>
        <w:tblLook w:val="04A0" w:firstRow="1" w:lastRow="0" w:firstColumn="1" w:lastColumn="0" w:noHBand="0" w:noVBand="1"/>
      </w:tblPr>
      <w:tblGrid>
        <w:gridCol w:w="1870"/>
        <w:gridCol w:w="1870"/>
        <w:gridCol w:w="1870"/>
        <w:gridCol w:w="1870"/>
        <w:gridCol w:w="1870"/>
      </w:tblGrid>
      <w:tr w:rsidR="001A626A" w14:paraId="703218B4" w14:textId="77777777" w:rsidTr="00C21E9E">
        <w:tc>
          <w:tcPr>
            <w:tcW w:w="1870" w:type="dxa"/>
          </w:tcPr>
          <w:p w14:paraId="258CA2FA" w14:textId="77777777" w:rsidR="001A626A" w:rsidRDefault="001A626A" w:rsidP="00C21E9E">
            <w:r>
              <w:t>Parameter</w:t>
            </w:r>
          </w:p>
        </w:tc>
        <w:tc>
          <w:tcPr>
            <w:tcW w:w="1870" w:type="dxa"/>
          </w:tcPr>
          <w:p w14:paraId="1F551AA1" w14:textId="77777777" w:rsidR="001A626A" w:rsidRDefault="001A626A" w:rsidP="00C21E9E">
            <w:r>
              <w:t>Hall A</w:t>
            </w:r>
          </w:p>
        </w:tc>
        <w:tc>
          <w:tcPr>
            <w:tcW w:w="1870" w:type="dxa"/>
          </w:tcPr>
          <w:p w14:paraId="1EEB42BF" w14:textId="77777777" w:rsidR="001A626A" w:rsidRDefault="001A626A" w:rsidP="00C21E9E">
            <w:r>
              <w:t>Hall B</w:t>
            </w:r>
          </w:p>
        </w:tc>
        <w:tc>
          <w:tcPr>
            <w:tcW w:w="1870" w:type="dxa"/>
          </w:tcPr>
          <w:p w14:paraId="426C4BF7" w14:textId="77777777" w:rsidR="001A626A" w:rsidRDefault="001A626A" w:rsidP="00C21E9E">
            <w:r>
              <w:t>Hall C</w:t>
            </w:r>
          </w:p>
        </w:tc>
        <w:tc>
          <w:tcPr>
            <w:tcW w:w="1870" w:type="dxa"/>
          </w:tcPr>
          <w:p w14:paraId="4FAB0D82" w14:textId="77777777" w:rsidR="001A626A" w:rsidRDefault="001A626A" w:rsidP="00C21E9E">
            <w:r>
              <w:t>Hall D</w:t>
            </w:r>
          </w:p>
        </w:tc>
      </w:tr>
      <w:tr w:rsidR="001A626A" w14:paraId="64947EE1" w14:textId="77777777" w:rsidTr="00C21E9E">
        <w:tc>
          <w:tcPr>
            <w:tcW w:w="1870" w:type="dxa"/>
          </w:tcPr>
          <w:p w14:paraId="4CEAA17C" w14:textId="77777777" w:rsidR="001A626A" w:rsidRDefault="001A626A" w:rsidP="00C21E9E">
            <w:r>
              <w:t>Program</w:t>
            </w:r>
          </w:p>
        </w:tc>
        <w:tc>
          <w:tcPr>
            <w:tcW w:w="1870" w:type="dxa"/>
          </w:tcPr>
          <w:p w14:paraId="6041E1B2" w14:textId="77777777" w:rsidR="001A626A" w:rsidRPr="0033179C" w:rsidRDefault="001A626A" w:rsidP="00C21E9E">
            <w:pPr>
              <w:rPr>
                <w:rFonts w:ascii="Times New Roman" w:eastAsia="Times New Roman" w:hAnsi="Times New Roman" w:cs="Times New Roman"/>
              </w:rPr>
            </w:pPr>
            <w:r w:rsidRPr="001A626A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E12-10-103</w:t>
            </w:r>
          </w:p>
        </w:tc>
        <w:tc>
          <w:tcPr>
            <w:tcW w:w="1870" w:type="dxa"/>
          </w:tcPr>
          <w:p w14:paraId="5A7C46B9" w14:textId="026AD4B3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>CLAS12 - Run Group A</w:t>
            </w:r>
          </w:p>
        </w:tc>
        <w:tc>
          <w:tcPr>
            <w:tcW w:w="1870" w:type="dxa"/>
          </w:tcPr>
          <w:p w14:paraId="6CB217F9" w14:textId="4DEFDA74" w:rsidR="001A626A" w:rsidRPr="0024729E" w:rsidRDefault="0024729E" w:rsidP="00C21E9E">
            <w:pPr>
              <w:rPr>
                <w:b/>
              </w:rPr>
            </w:pPr>
            <w:r w:rsidRPr="0024729E">
              <w:rPr>
                <w:b/>
              </w:rPr>
              <w:t>E12-10-003</w:t>
            </w:r>
          </w:p>
          <w:p w14:paraId="074E9376" w14:textId="0AA50890" w:rsidR="001A626A" w:rsidRDefault="001A626A" w:rsidP="00C21E9E">
            <w:r w:rsidRPr="0024729E">
              <w:rPr>
                <w:b/>
              </w:rPr>
              <w:t>E12-10-0</w:t>
            </w:r>
            <w:r w:rsidR="0024729E" w:rsidRPr="0024729E">
              <w:rPr>
                <w:b/>
              </w:rPr>
              <w:t>17</w:t>
            </w:r>
          </w:p>
        </w:tc>
        <w:tc>
          <w:tcPr>
            <w:tcW w:w="1870" w:type="dxa"/>
          </w:tcPr>
          <w:p w14:paraId="6C7BCDD6" w14:textId="77777777" w:rsidR="001A626A" w:rsidRPr="0033179C" w:rsidRDefault="001A626A" w:rsidP="00C21E9E">
            <w:pPr>
              <w:rPr>
                <w:rFonts w:ascii="Times New Roman" w:eastAsia="Times New Roman" w:hAnsi="Times New Roman" w:cs="Times New Roman"/>
              </w:rPr>
            </w:pPr>
            <w:r w:rsidRPr="001A626A">
              <w:rPr>
                <w:rFonts w:ascii="Verdana" w:eastAsia="Times New Roman" w:hAnsi="Verdana" w:cs="Times New Roman"/>
                <w:color w:val="000000"/>
                <w:sz w:val="18"/>
                <w:szCs w:val="18"/>
                <w:shd w:val="clear" w:color="auto" w:fill="F5F5F5"/>
              </w:rPr>
              <w:t>E12-06-102</w:t>
            </w:r>
          </w:p>
        </w:tc>
      </w:tr>
      <w:tr w:rsidR="001A626A" w14:paraId="5FB2F249" w14:textId="77777777" w:rsidTr="00C21E9E">
        <w:tc>
          <w:tcPr>
            <w:tcW w:w="1870" w:type="dxa"/>
          </w:tcPr>
          <w:p w14:paraId="2FD46C8F" w14:textId="77777777" w:rsidR="001A626A" w:rsidRDefault="001A626A" w:rsidP="00C21E9E">
            <w:r>
              <w:t>Passes</w:t>
            </w:r>
          </w:p>
        </w:tc>
        <w:tc>
          <w:tcPr>
            <w:tcW w:w="1870" w:type="dxa"/>
          </w:tcPr>
          <w:p w14:paraId="0355763B" w14:textId="77777777" w:rsidR="001A626A" w:rsidRDefault="001A626A" w:rsidP="00C21E9E">
            <w:r>
              <w:t>5</w:t>
            </w:r>
          </w:p>
        </w:tc>
        <w:tc>
          <w:tcPr>
            <w:tcW w:w="1870" w:type="dxa"/>
          </w:tcPr>
          <w:p w14:paraId="00A56578" w14:textId="576E937E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>5</w:t>
            </w:r>
          </w:p>
        </w:tc>
        <w:tc>
          <w:tcPr>
            <w:tcW w:w="1870" w:type="dxa"/>
          </w:tcPr>
          <w:p w14:paraId="64324A43" w14:textId="2421430B" w:rsidR="001A626A" w:rsidRDefault="00292CB2" w:rsidP="00C21E9E">
            <w:r>
              <w:t>5</w:t>
            </w:r>
          </w:p>
        </w:tc>
        <w:tc>
          <w:tcPr>
            <w:tcW w:w="1870" w:type="dxa"/>
          </w:tcPr>
          <w:p w14:paraId="7857E9D8" w14:textId="77777777" w:rsidR="001A626A" w:rsidRDefault="001A626A" w:rsidP="00C21E9E">
            <w:r>
              <w:t>5.5</w:t>
            </w:r>
          </w:p>
        </w:tc>
      </w:tr>
      <w:tr w:rsidR="001A626A" w14:paraId="33D6E385" w14:textId="77777777" w:rsidTr="00C21E9E">
        <w:tc>
          <w:tcPr>
            <w:tcW w:w="1870" w:type="dxa"/>
          </w:tcPr>
          <w:p w14:paraId="6F05CD3B" w14:textId="77777777" w:rsidR="001A626A" w:rsidRDefault="001A626A" w:rsidP="00C21E9E">
            <w:r>
              <w:t>Current</w:t>
            </w:r>
          </w:p>
        </w:tc>
        <w:tc>
          <w:tcPr>
            <w:tcW w:w="1870" w:type="dxa"/>
          </w:tcPr>
          <w:p w14:paraId="4C9F5428" w14:textId="77777777" w:rsidR="001A626A" w:rsidRDefault="001A626A" w:rsidP="00C21E9E">
            <w:r>
              <w:t>20 uA</w:t>
            </w:r>
          </w:p>
        </w:tc>
        <w:tc>
          <w:tcPr>
            <w:tcW w:w="1870" w:type="dxa"/>
          </w:tcPr>
          <w:p w14:paraId="176C68F6" w14:textId="458A7574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>100 nA</w:t>
            </w:r>
          </w:p>
        </w:tc>
        <w:tc>
          <w:tcPr>
            <w:tcW w:w="1870" w:type="dxa"/>
          </w:tcPr>
          <w:p w14:paraId="35036475" w14:textId="1AE6250F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 xml:space="preserve">70 </w:t>
            </w:r>
            <w:r w:rsidR="001A626A" w:rsidRPr="00292CB2">
              <w:rPr>
                <w:b/>
              </w:rPr>
              <w:t>uA</w:t>
            </w:r>
          </w:p>
        </w:tc>
        <w:tc>
          <w:tcPr>
            <w:tcW w:w="1870" w:type="dxa"/>
          </w:tcPr>
          <w:p w14:paraId="5E31B418" w14:textId="77777777" w:rsidR="001A626A" w:rsidRDefault="001A626A" w:rsidP="00C21E9E">
            <w:r>
              <w:t>200 nA</w:t>
            </w:r>
          </w:p>
        </w:tc>
      </w:tr>
      <w:tr w:rsidR="001A626A" w14:paraId="637306EE" w14:textId="77777777" w:rsidTr="00C21E9E">
        <w:tc>
          <w:tcPr>
            <w:tcW w:w="1870" w:type="dxa"/>
          </w:tcPr>
          <w:p w14:paraId="55E3473F" w14:textId="77777777" w:rsidR="001A626A" w:rsidRDefault="001A626A" w:rsidP="00C21E9E">
            <w:r>
              <w:t>Polarization</w:t>
            </w:r>
          </w:p>
        </w:tc>
        <w:tc>
          <w:tcPr>
            <w:tcW w:w="1870" w:type="dxa"/>
          </w:tcPr>
          <w:p w14:paraId="0B31253D" w14:textId="77777777" w:rsidR="001A626A" w:rsidRDefault="001A626A" w:rsidP="00C21E9E">
            <w:r>
              <w:t>No</w:t>
            </w:r>
          </w:p>
        </w:tc>
        <w:tc>
          <w:tcPr>
            <w:tcW w:w="1870" w:type="dxa"/>
          </w:tcPr>
          <w:p w14:paraId="776E5778" w14:textId="7DC339B9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>Yes/Wien=TBD</w:t>
            </w:r>
          </w:p>
        </w:tc>
        <w:tc>
          <w:tcPr>
            <w:tcW w:w="1870" w:type="dxa"/>
          </w:tcPr>
          <w:p w14:paraId="5F1E8D47" w14:textId="77777777" w:rsidR="001A626A" w:rsidRDefault="001A626A" w:rsidP="00C21E9E">
            <w:r>
              <w:t>No</w:t>
            </w:r>
          </w:p>
        </w:tc>
        <w:tc>
          <w:tcPr>
            <w:tcW w:w="1870" w:type="dxa"/>
          </w:tcPr>
          <w:p w14:paraId="321ED235" w14:textId="77777777" w:rsidR="001A626A" w:rsidRDefault="001A626A" w:rsidP="00C21E9E">
            <w:r>
              <w:t>No</w:t>
            </w:r>
          </w:p>
        </w:tc>
      </w:tr>
      <w:tr w:rsidR="001A626A" w14:paraId="1A59BA66" w14:textId="77777777" w:rsidTr="00C21E9E">
        <w:tc>
          <w:tcPr>
            <w:tcW w:w="1870" w:type="dxa"/>
          </w:tcPr>
          <w:p w14:paraId="4EDDC3D5" w14:textId="77777777" w:rsidR="001A626A" w:rsidRDefault="001A626A" w:rsidP="00C21E9E">
            <w:r>
              <w:t>Chopper/Slit</w:t>
            </w:r>
          </w:p>
        </w:tc>
        <w:tc>
          <w:tcPr>
            <w:tcW w:w="1870" w:type="dxa"/>
          </w:tcPr>
          <w:p w14:paraId="2CAEA762" w14:textId="77777777" w:rsidR="001A626A" w:rsidRDefault="001A626A" w:rsidP="00C21E9E">
            <w:r>
              <w:t>250/A</w:t>
            </w:r>
          </w:p>
        </w:tc>
        <w:tc>
          <w:tcPr>
            <w:tcW w:w="1870" w:type="dxa"/>
          </w:tcPr>
          <w:p w14:paraId="43582EBF" w14:textId="2B15C8C0" w:rsidR="001A626A" w:rsidRPr="00292CB2" w:rsidRDefault="00292CB2" w:rsidP="00C21E9E">
            <w:pPr>
              <w:rPr>
                <w:b/>
              </w:rPr>
            </w:pPr>
            <w:r w:rsidRPr="00292CB2">
              <w:rPr>
                <w:b/>
              </w:rPr>
              <w:t>250/B</w:t>
            </w:r>
          </w:p>
        </w:tc>
        <w:tc>
          <w:tcPr>
            <w:tcW w:w="1870" w:type="dxa"/>
          </w:tcPr>
          <w:p w14:paraId="29062E8E" w14:textId="77777777" w:rsidR="001A626A" w:rsidRDefault="001A626A" w:rsidP="00C21E9E">
            <w:r>
              <w:t>250/C</w:t>
            </w:r>
          </w:p>
        </w:tc>
        <w:tc>
          <w:tcPr>
            <w:tcW w:w="1870" w:type="dxa"/>
          </w:tcPr>
          <w:p w14:paraId="6D34B6E7" w14:textId="77777777" w:rsidR="001A626A" w:rsidRDefault="001A626A" w:rsidP="00C21E9E">
            <w:r>
              <w:t>250/D</w:t>
            </w:r>
          </w:p>
        </w:tc>
      </w:tr>
    </w:tbl>
    <w:p w14:paraId="69A32571" w14:textId="632482F1" w:rsidR="001A626A" w:rsidRDefault="001A626A"/>
    <w:p w14:paraId="0C05460D" w14:textId="77777777" w:rsidR="0024729E" w:rsidRDefault="0024729E">
      <w:pPr>
        <w:rPr>
          <w:b/>
          <w:sz w:val="32"/>
        </w:rPr>
      </w:pPr>
      <w:r>
        <w:rPr>
          <w:b/>
          <w:sz w:val="32"/>
        </w:rPr>
        <w:br w:type="page"/>
      </w:r>
    </w:p>
    <w:p w14:paraId="3A795247" w14:textId="4F509AF7" w:rsidR="001A626A" w:rsidRPr="0024729E" w:rsidRDefault="0024729E" w:rsidP="0024729E">
      <w:pPr>
        <w:jc w:val="center"/>
        <w:rPr>
          <w:b/>
          <w:sz w:val="32"/>
        </w:rPr>
      </w:pPr>
      <w:r w:rsidRPr="00412EFC">
        <w:rPr>
          <w:b/>
          <w:sz w:val="32"/>
        </w:rPr>
        <w:t xml:space="preserve">The </w:t>
      </w:r>
      <w:r>
        <w:rPr>
          <w:b/>
          <w:sz w:val="32"/>
        </w:rPr>
        <w:t>Present</w:t>
      </w:r>
      <w:r w:rsidRPr="00412EFC">
        <w:rPr>
          <w:b/>
          <w:sz w:val="32"/>
        </w:rPr>
        <w:t xml:space="preserve"> – Winter Run </w:t>
      </w:r>
      <w:r w:rsidR="006E20C0">
        <w:rPr>
          <w:b/>
          <w:sz w:val="32"/>
        </w:rPr>
        <w:t>2017-</w:t>
      </w:r>
      <w:r w:rsidRPr="00412EFC">
        <w:rPr>
          <w:b/>
          <w:sz w:val="32"/>
        </w:rPr>
        <w:t>2018 (</w:t>
      </w:r>
      <w:r w:rsidR="006E20C0">
        <w:rPr>
          <w:b/>
          <w:sz w:val="32"/>
        </w:rPr>
        <w:t>Dec</w:t>
      </w:r>
      <w:r w:rsidR="007A4088">
        <w:rPr>
          <w:b/>
          <w:sz w:val="32"/>
        </w:rPr>
        <w:t xml:space="preserve"> </w:t>
      </w:r>
      <w:r w:rsidR="006E20C0">
        <w:rPr>
          <w:b/>
          <w:sz w:val="32"/>
        </w:rPr>
        <w:t>4</w:t>
      </w:r>
      <w:r w:rsidR="007A4088" w:rsidRPr="007A4088">
        <w:rPr>
          <w:b/>
          <w:sz w:val="32"/>
          <w:vertAlign w:val="superscript"/>
        </w:rPr>
        <w:t>th</w:t>
      </w:r>
      <w:r w:rsidRPr="00412EFC">
        <w:rPr>
          <w:b/>
          <w:sz w:val="32"/>
        </w:rPr>
        <w:t xml:space="preserve"> –</w:t>
      </w:r>
      <w:r w:rsidR="007A4088">
        <w:rPr>
          <w:b/>
          <w:sz w:val="32"/>
        </w:rPr>
        <w:t xml:space="preserve"> Mar 2</w:t>
      </w:r>
      <w:r w:rsidR="006E20C0">
        <w:rPr>
          <w:b/>
          <w:sz w:val="32"/>
        </w:rPr>
        <w:t>2</w:t>
      </w:r>
      <w:r w:rsidR="007A4088" w:rsidRPr="007A4088">
        <w:rPr>
          <w:b/>
          <w:sz w:val="32"/>
          <w:vertAlign w:val="superscript"/>
        </w:rPr>
        <w:t>st</w:t>
      </w:r>
      <w:r w:rsidRPr="00412EFC">
        <w:rPr>
          <w:b/>
          <w:sz w:val="32"/>
        </w:rPr>
        <w:t>)</w:t>
      </w:r>
    </w:p>
    <w:p w14:paraId="69714A98" w14:textId="77777777" w:rsidR="0024729E" w:rsidRDefault="0024729E" w:rsidP="0024729E"/>
    <w:p w14:paraId="24E350B5" w14:textId="77777777" w:rsidR="00324A1E" w:rsidRPr="006E20C0" w:rsidRDefault="0024729E" w:rsidP="00324A1E">
      <w:pPr>
        <w:rPr>
          <w:b/>
        </w:rPr>
      </w:pPr>
      <w:r w:rsidRPr="006E20C0">
        <w:rPr>
          <w:b/>
        </w:rPr>
        <w:t>WEEK of Nov 6</w:t>
      </w:r>
      <w:r w:rsidRPr="006E20C0">
        <w:rPr>
          <w:b/>
          <w:vertAlign w:val="superscript"/>
        </w:rPr>
        <w:t>th</w:t>
      </w:r>
      <w:r w:rsidRPr="006E20C0">
        <w:rPr>
          <w:b/>
        </w:rPr>
        <w:t xml:space="preserve"> – </w:t>
      </w:r>
    </w:p>
    <w:p w14:paraId="77E0A2C7" w14:textId="77777777" w:rsidR="00324A1E" w:rsidRDefault="00324A1E" w:rsidP="00324A1E">
      <w:pPr>
        <w:pStyle w:val="ListParagraph"/>
        <w:numPr>
          <w:ilvl w:val="0"/>
          <w:numId w:val="5"/>
        </w:numPr>
      </w:pPr>
      <w:r>
        <w:t>Fri</w:t>
      </w:r>
    </w:p>
    <w:p w14:paraId="2A4090F9" w14:textId="3FD1FBE6" w:rsidR="00324A1E" w:rsidRDefault="0024729E" w:rsidP="00324A1E">
      <w:pPr>
        <w:pStyle w:val="ListParagraph"/>
        <w:numPr>
          <w:ilvl w:val="1"/>
          <w:numId w:val="5"/>
        </w:numPr>
      </w:pPr>
      <w:r>
        <w:t>Gun2 QE scan</w:t>
      </w:r>
      <w:r w:rsidR="00324A1E">
        <w:t xml:space="preserve"> =&gt; same spot, new spot or heat/activate</w:t>
      </w:r>
    </w:p>
    <w:p w14:paraId="56837574" w14:textId="77777777" w:rsidR="00324A1E" w:rsidRDefault="00324A1E" w:rsidP="00324A1E"/>
    <w:p w14:paraId="7EF4460C" w14:textId="77777777" w:rsidR="0024729E" w:rsidRPr="006E20C0" w:rsidRDefault="0024729E" w:rsidP="00324A1E">
      <w:pPr>
        <w:rPr>
          <w:b/>
        </w:rPr>
      </w:pPr>
      <w:r w:rsidRPr="006E20C0">
        <w:rPr>
          <w:b/>
        </w:rPr>
        <w:t>WEEK of Nov 13</w:t>
      </w:r>
      <w:r w:rsidRPr="006E20C0">
        <w:rPr>
          <w:b/>
          <w:vertAlign w:val="superscript"/>
        </w:rPr>
        <w:t>th</w:t>
      </w:r>
      <w:r w:rsidRPr="006E20C0">
        <w:rPr>
          <w:b/>
        </w:rPr>
        <w:t xml:space="preserve"> – 4 Beam Setup to ILD</w:t>
      </w:r>
    </w:p>
    <w:p w14:paraId="0B04A913" w14:textId="77777777" w:rsidR="0024729E" w:rsidRDefault="0024729E" w:rsidP="00324A1E">
      <w:pPr>
        <w:pStyle w:val="ListParagraph"/>
        <w:numPr>
          <w:ilvl w:val="0"/>
          <w:numId w:val="3"/>
        </w:numPr>
      </w:pPr>
      <w:r>
        <w:t>Mon-Tue to FC2</w:t>
      </w:r>
    </w:p>
    <w:p w14:paraId="1979157F" w14:textId="691C1D46" w:rsidR="00324A1E" w:rsidRDefault="00324A1E" w:rsidP="00324A1E">
      <w:pPr>
        <w:pStyle w:val="ListParagraph"/>
        <w:numPr>
          <w:ilvl w:val="1"/>
          <w:numId w:val="3"/>
        </w:numPr>
      </w:pPr>
      <w:r>
        <w:t>Wien Angle =&gt; looking at old 1050 setup, Yves is working B @ 5</w:t>
      </w:r>
      <w:r w:rsidRPr="00324A1E">
        <w:rPr>
          <w:vertAlign w:val="superscript"/>
        </w:rPr>
        <w:t>th</w:t>
      </w:r>
      <w:r>
        <w:t xml:space="preserve"> pass</w:t>
      </w:r>
    </w:p>
    <w:p w14:paraId="034F4B6D" w14:textId="769C086D" w:rsidR="00324A1E" w:rsidRDefault="0024729E" w:rsidP="00324A1E">
      <w:pPr>
        <w:pStyle w:val="ListParagraph"/>
        <w:numPr>
          <w:ilvl w:val="1"/>
          <w:numId w:val="3"/>
        </w:numPr>
      </w:pPr>
      <w:r>
        <w:t>4- bunch p</w:t>
      </w:r>
      <w:r w:rsidR="00324A1E">
        <w:t>rofile =&gt; benchmark ABCD @ 499 and 250</w:t>
      </w:r>
    </w:p>
    <w:p w14:paraId="5A908426" w14:textId="5AFC436B" w:rsidR="00324A1E" w:rsidRDefault="00324A1E" w:rsidP="00324A1E">
      <w:pPr>
        <w:pStyle w:val="ListParagraph"/>
        <w:numPr>
          <w:ilvl w:val="1"/>
          <w:numId w:val="3"/>
        </w:numPr>
      </w:pPr>
      <w:r>
        <w:t>4-laser phases =&gt; record ABCD phases @ 499 and 250 to save</w:t>
      </w:r>
    </w:p>
    <w:p w14:paraId="6E84857A" w14:textId="77777777" w:rsidR="00114D26" w:rsidRDefault="0024729E" w:rsidP="00324A1E">
      <w:pPr>
        <w:pStyle w:val="ListParagraph"/>
        <w:numPr>
          <w:ilvl w:val="1"/>
          <w:numId w:val="3"/>
        </w:numPr>
      </w:pPr>
      <w:r>
        <w:t>4-beam chopper</w:t>
      </w:r>
    </w:p>
    <w:p w14:paraId="38D7791C" w14:textId="184853E7" w:rsidR="00114D26" w:rsidRDefault="00114D26" w:rsidP="00114D26">
      <w:pPr>
        <w:pStyle w:val="ListParagraph"/>
        <w:numPr>
          <w:ilvl w:val="2"/>
          <w:numId w:val="3"/>
        </w:numPr>
      </w:pPr>
      <w:r>
        <w:t>=&gt; determine atten/slit values for proposed currents</w:t>
      </w:r>
    </w:p>
    <w:p w14:paraId="7C3037B6" w14:textId="0D69FB59" w:rsidR="0024729E" w:rsidRDefault="00114D26" w:rsidP="00114D26">
      <w:pPr>
        <w:pStyle w:val="ListParagraph"/>
        <w:numPr>
          <w:ilvl w:val="2"/>
          <w:numId w:val="3"/>
        </w:numPr>
      </w:pPr>
      <w:r>
        <w:t xml:space="preserve">=&gt; </w:t>
      </w:r>
      <w:r w:rsidR="00324A1E">
        <w:t>measure bleed</w:t>
      </w:r>
      <w:r w:rsidR="00FC1FE0">
        <w:t xml:space="preserve"> </w:t>
      </w:r>
      <w:r w:rsidR="00324A1E">
        <w:t>through</w:t>
      </w:r>
    </w:p>
    <w:p w14:paraId="7DE0487D" w14:textId="77777777" w:rsidR="00324A1E" w:rsidRDefault="0024729E" w:rsidP="00324A1E">
      <w:pPr>
        <w:pStyle w:val="ListParagraph"/>
        <w:numPr>
          <w:ilvl w:val="0"/>
          <w:numId w:val="3"/>
        </w:numPr>
      </w:pPr>
      <w:r>
        <w:t>Wed-Fri to ILD</w:t>
      </w:r>
    </w:p>
    <w:p w14:paraId="288D400D" w14:textId="5BBF886E" w:rsidR="00324A1E" w:rsidRDefault="00324A1E" w:rsidP="00324A1E">
      <w:pPr>
        <w:pStyle w:val="ListParagraph"/>
        <w:numPr>
          <w:ilvl w:val="1"/>
          <w:numId w:val="3"/>
        </w:numPr>
      </w:pPr>
      <w:r>
        <w:t>Bunch length setup =&gt; status of tool and are there new settings ?</w:t>
      </w:r>
    </w:p>
    <w:p w14:paraId="6546BA99" w14:textId="4DDF057B" w:rsidR="00324A1E" w:rsidRDefault="00324A1E" w:rsidP="00324A1E">
      <w:pPr>
        <w:pStyle w:val="ListParagraph"/>
        <w:numPr>
          <w:ilvl w:val="1"/>
          <w:numId w:val="3"/>
        </w:numPr>
      </w:pPr>
      <w:r>
        <w:t>0L-0R quad centering =&gt; update BPM offsets?</w:t>
      </w:r>
    </w:p>
    <w:p w14:paraId="45297B3A" w14:textId="21FE8AB0" w:rsidR="00324A1E" w:rsidRDefault="00324A1E" w:rsidP="00324A1E">
      <w:pPr>
        <w:pStyle w:val="ListParagraph"/>
        <w:numPr>
          <w:ilvl w:val="1"/>
          <w:numId w:val="3"/>
        </w:numPr>
      </w:pPr>
      <w:r>
        <w:t>Injector match =&gt; important to test if new RF settings ?</w:t>
      </w:r>
    </w:p>
    <w:p w14:paraId="60D63CF9" w14:textId="26A44202" w:rsidR="0024729E" w:rsidRDefault="0024729E" w:rsidP="00324A1E">
      <w:pPr>
        <w:pStyle w:val="ListParagraph"/>
        <w:numPr>
          <w:ilvl w:val="1"/>
          <w:numId w:val="3"/>
        </w:numPr>
      </w:pPr>
      <w:r>
        <w:t>high current setup</w:t>
      </w:r>
      <w:r w:rsidR="00AB7D07">
        <w:t xml:space="preserve"> =&gt; explore BD @ 250 &amp; ABCD @ 250 ?</w:t>
      </w:r>
    </w:p>
    <w:p w14:paraId="3744A3B6" w14:textId="1BA2664A" w:rsidR="00354701" w:rsidRDefault="00354701" w:rsidP="00354701">
      <w:pPr>
        <w:pStyle w:val="ListParagraph"/>
        <w:numPr>
          <w:ilvl w:val="0"/>
          <w:numId w:val="3"/>
        </w:numPr>
      </w:pPr>
      <w:r>
        <w:t>What else ?</w:t>
      </w:r>
    </w:p>
    <w:p w14:paraId="5F49572E" w14:textId="305F46FF" w:rsidR="00354701" w:rsidRDefault="00354701" w:rsidP="00354701">
      <w:pPr>
        <w:pStyle w:val="ListParagraph"/>
        <w:numPr>
          <w:ilvl w:val="1"/>
          <w:numId w:val="3"/>
        </w:numPr>
      </w:pPr>
      <w:r>
        <w:t>750 MHz BPM detector</w:t>
      </w:r>
    </w:p>
    <w:p w14:paraId="403AF1E9" w14:textId="379AF962" w:rsidR="00354701" w:rsidRDefault="002A6578" w:rsidP="00354701">
      <w:pPr>
        <w:pStyle w:val="ListParagraph"/>
        <w:numPr>
          <w:ilvl w:val="1"/>
          <w:numId w:val="3"/>
        </w:numPr>
      </w:pPr>
      <w:r>
        <w:t>Managing expectations (halls have priorities)</w:t>
      </w:r>
    </w:p>
    <w:p w14:paraId="2D6C879A" w14:textId="129EA127" w:rsidR="002A6578" w:rsidRDefault="002A6578" w:rsidP="00354701">
      <w:pPr>
        <w:pStyle w:val="ListParagraph"/>
        <w:numPr>
          <w:ilvl w:val="1"/>
          <w:numId w:val="3"/>
        </w:numPr>
      </w:pPr>
      <w:r>
        <w:t>Maybe put beam in the resonant cavity polarimeter on Tuesday…</w:t>
      </w:r>
    </w:p>
    <w:p w14:paraId="0C3DCD51" w14:textId="77777777" w:rsidR="00324A1E" w:rsidRDefault="00324A1E" w:rsidP="00324A1E"/>
    <w:p w14:paraId="15EE000A" w14:textId="77777777" w:rsidR="0024729E" w:rsidRPr="006E20C0" w:rsidRDefault="0024729E" w:rsidP="00324A1E">
      <w:pPr>
        <w:rPr>
          <w:b/>
        </w:rPr>
      </w:pPr>
      <w:r w:rsidRPr="006E20C0">
        <w:rPr>
          <w:b/>
        </w:rPr>
        <w:t>WEEK of Nov 20</w:t>
      </w:r>
      <w:r w:rsidRPr="006E20C0">
        <w:rPr>
          <w:b/>
          <w:vertAlign w:val="superscript"/>
        </w:rPr>
        <w:t>th</w:t>
      </w:r>
      <w:r w:rsidRPr="006E20C0">
        <w:rPr>
          <w:b/>
        </w:rPr>
        <w:t xml:space="preserve"> – Week of Thanksgiving – no setup planned</w:t>
      </w:r>
    </w:p>
    <w:p w14:paraId="39FA5EAA" w14:textId="77777777" w:rsidR="00324A1E" w:rsidRDefault="00324A1E" w:rsidP="00324A1E"/>
    <w:p w14:paraId="0FF21242" w14:textId="77777777" w:rsidR="006E20C0" w:rsidRDefault="0024729E" w:rsidP="00324A1E">
      <w:pPr>
        <w:rPr>
          <w:b/>
        </w:rPr>
      </w:pPr>
      <w:r w:rsidRPr="006E20C0">
        <w:rPr>
          <w:b/>
        </w:rPr>
        <w:t>WEEK of Nov 27</w:t>
      </w:r>
      <w:r w:rsidRPr="006E20C0">
        <w:rPr>
          <w:b/>
          <w:vertAlign w:val="superscript"/>
        </w:rPr>
        <w:t>th</w:t>
      </w:r>
      <w:r w:rsidRPr="006E20C0">
        <w:rPr>
          <w:b/>
        </w:rPr>
        <w:t xml:space="preserve"> – CEBAF setup</w:t>
      </w:r>
    </w:p>
    <w:p w14:paraId="66844278" w14:textId="530B53F7" w:rsidR="0024729E" w:rsidRPr="006E20C0" w:rsidRDefault="00AB7D07" w:rsidP="006E20C0">
      <w:pPr>
        <w:pStyle w:val="ListParagraph"/>
        <w:numPr>
          <w:ilvl w:val="0"/>
          <w:numId w:val="6"/>
        </w:numPr>
      </w:pPr>
      <w:r w:rsidRPr="006E20C0">
        <w:t xml:space="preserve">CIS </w:t>
      </w:r>
      <w:r w:rsidR="0024729E" w:rsidRPr="006E20C0">
        <w:t xml:space="preserve">On-Call Support </w:t>
      </w:r>
      <w:r w:rsidR="006E20C0">
        <w:t xml:space="preserve">=&gt; Please send me your </w:t>
      </w:r>
      <w:r w:rsidR="006E20C0" w:rsidRPr="006E20C0">
        <w:rPr>
          <w:b/>
        </w:rPr>
        <w:t>un</w:t>
      </w:r>
      <w:r w:rsidR="006E20C0">
        <w:t>availability through March 22</w:t>
      </w:r>
      <w:r w:rsidR="006E20C0" w:rsidRPr="006E20C0">
        <w:rPr>
          <w:vertAlign w:val="superscript"/>
        </w:rPr>
        <w:t>nd</w:t>
      </w:r>
      <w:r w:rsidR="006E20C0">
        <w:t xml:space="preserve"> </w:t>
      </w:r>
    </w:p>
    <w:p w14:paraId="550E691D" w14:textId="77777777" w:rsidR="00324A1E" w:rsidRDefault="00324A1E" w:rsidP="00324A1E"/>
    <w:p w14:paraId="2E3B1367" w14:textId="5237CBD9" w:rsidR="0024729E" w:rsidRPr="006E20C0" w:rsidRDefault="0024729E" w:rsidP="00324A1E">
      <w:pPr>
        <w:rPr>
          <w:b/>
        </w:rPr>
      </w:pPr>
      <w:r w:rsidRPr="006E20C0">
        <w:rPr>
          <w:b/>
        </w:rPr>
        <w:t>WEEK of Dec 4</w:t>
      </w:r>
      <w:r w:rsidRPr="006E20C0">
        <w:rPr>
          <w:b/>
          <w:vertAlign w:val="superscript"/>
        </w:rPr>
        <w:t>th</w:t>
      </w:r>
      <w:r w:rsidRPr="006E20C0">
        <w:rPr>
          <w:b/>
        </w:rPr>
        <w:t xml:space="preserve"> – Physics begins…</w:t>
      </w:r>
    </w:p>
    <w:p w14:paraId="3C226DA4" w14:textId="77777777" w:rsidR="00AB7D07" w:rsidRDefault="00AB7D07" w:rsidP="00324A1E"/>
    <w:p w14:paraId="0FD508D1" w14:textId="77777777" w:rsidR="00AB7D07" w:rsidRDefault="00AB7D07" w:rsidP="00324A1E"/>
    <w:p w14:paraId="7AC00467" w14:textId="77777777" w:rsidR="00AB7D07" w:rsidRDefault="00AB7D07" w:rsidP="00324A1E"/>
    <w:p w14:paraId="3375D263" w14:textId="77777777" w:rsidR="00AB7D07" w:rsidRDefault="00AB7D07" w:rsidP="00324A1E"/>
    <w:p w14:paraId="4A14FA41" w14:textId="77777777" w:rsidR="00AB7D07" w:rsidRDefault="00AB7D07" w:rsidP="00324A1E"/>
    <w:p w14:paraId="21D164BC" w14:textId="77777777" w:rsidR="00AB7D07" w:rsidRDefault="00AB7D07" w:rsidP="00324A1E"/>
    <w:p w14:paraId="791240F5" w14:textId="77777777" w:rsidR="00AB7D07" w:rsidRDefault="00AB7D07" w:rsidP="00324A1E"/>
    <w:p w14:paraId="4C52EDD7" w14:textId="77777777" w:rsidR="00AB7D07" w:rsidRDefault="00AB7D07" w:rsidP="00324A1E"/>
    <w:p w14:paraId="247B2E3E" w14:textId="77777777" w:rsidR="00AB7D07" w:rsidRDefault="00AB7D07" w:rsidP="00324A1E"/>
    <w:p w14:paraId="24A9D1E6" w14:textId="77777777" w:rsidR="00AB7D07" w:rsidRDefault="00AB7D07" w:rsidP="00324A1E"/>
    <w:p w14:paraId="21E62213" w14:textId="77777777" w:rsidR="00AB7D07" w:rsidRDefault="00AB7D07" w:rsidP="00324A1E"/>
    <w:p w14:paraId="14B5EB40" w14:textId="77777777" w:rsidR="00AB7D07" w:rsidRDefault="00AB7D07" w:rsidP="00324A1E"/>
    <w:p w14:paraId="220EC082" w14:textId="77777777" w:rsidR="00AB7D07" w:rsidRDefault="00AB7D07" w:rsidP="00324A1E"/>
    <w:p w14:paraId="2AFBEEEE" w14:textId="77777777" w:rsidR="00AB7D07" w:rsidRDefault="00AB7D07" w:rsidP="00324A1E"/>
    <w:p w14:paraId="1E09E0AD" w14:textId="77777777" w:rsidR="00AB7D07" w:rsidRDefault="00AB7D07" w:rsidP="00324A1E"/>
    <w:p w14:paraId="7BFD19DF" w14:textId="77777777" w:rsidR="00AB7D07" w:rsidRDefault="00AB7D07" w:rsidP="00324A1E"/>
    <w:p w14:paraId="62E27F10" w14:textId="41BC9ECA" w:rsidR="006E20C0" w:rsidRDefault="006E20C0">
      <w:pPr>
        <w:rPr>
          <w:b/>
          <w:sz w:val="32"/>
        </w:rPr>
      </w:pPr>
    </w:p>
    <w:p w14:paraId="3FD8D4CA" w14:textId="2C6D9258" w:rsidR="00AB7D07" w:rsidRPr="0024729E" w:rsidRDefault="008072F2" w:rsidP="00AB7D07">
      <w:pPr>
        <w:jc w:val="center"/>
        <w:rPr>
          <w:b/>
          <w:sz w:val="32"/>
        </w:rPr>
      </w:pPr>
      <w:r>
        <w:rPr>
          <w:b/>
          <w:sz w:val="32"/>
        </w:rPr>
        <w:t>Must</w:t>
      </w:r>
      <w:r w:rsidR="00AB7D07" w:rsidRPr="00412EFC">
        <w:rPr>
          <w:b/>
          <w:sz w:val="32"/>
        </w:rPr>
        <w:t xml:space="preserve"> – </w:t>
      </w:r>
      <w:r w:rsidR="00AB7D07">
        <w:rPr>
          <w:b/>
          <w:sz w:val="32"/>
        </w:rPr>
        <w:t>SAD</w:t>
      </w:r>
      <w:r w:rsidR="00AB7D07" w:rsidRPr="00412EFC">
        <w:rPr>
          <w:b/>
          <w:sz w:val="32"/>
        </w:rPr>
        <w:t xml:space="preserve"> 2018 (</w:t>
      </w:r>
      <w:r w:rsidR="00D7432A">
        <w:rPr>
          <w:b/>
          <w:sz w:val="32"/>
        </w:rPr>
        <w:t>Mar 23</w:t>
      </w:r>
      <w:r w:rsidR="00D7432A" w:rsidRPr="00D7432A">
        <w:rPr>
          <w:b/>
          <w:sz w:val="32"/>
          <w:vertAlign w:val="superscript"/>
        </w:rPr>
        <w:t>rd</w:t>
      </w:r>
      <w:r w:rsidR="00D7432A">
        <w:rPr>
          <w:b/>
          <w:sz w:val="32"/>
        </w:rPr>
        <w:t xml:space="preserve"> </w:t>
      </w:r>
      <w:r w:rsidR="00AB7D07" w:rsidRPr="00412EFC">
        <w:rPr>
          <w:b/>
          <w:sz w:val="32"/>
        </w:rPr>
        <w:t xml:space="preserve"> – </w:t>
      </w:r>
      <w:r w:rsidR="00AB7D07">
        <w:rPr>
          <w:b/>
          <w:sz w:val="32"/>
        </w:rPr>
        <w:t>September</w:t>
      </w:r>
      <w:r w:rsidR="007A4088">
        <w:rPr>
          <w:b/>
          <w:sz w:val="32"/>
        </w:rPr>
        <w:t xml:space="preserve"> 30</w:t>
      </w:r>
      <w:r w:rsidR="007A4088" w:rsidRPr="007A4088">
        <w:rPr>
          <w:b/>
          <w:sz w:val="32"/>
          <w:vertAlign w:val="superscript"/>
        </w:rPr>
        <w:t>th</w:t>
      </w:r>
      <w:r w:rsidR="00AB7D07" w:rsidRPr="00412EFC">
        <w:rPr>
          <w:b/>
          <w:sz w:val="32"/>
        </w:rPr>
        <w:t>)</w:t>
      </w:r>
    </w:p>
    <w:p w14:paraId="304270D7" w14:textId="77777777" w:rsidR="007D1BE8" w:rsidRDefault="007D1BE8">
      <w:pPr>
        <w:rPr>
          <w:b/>
        </w:rPr>
      </w:pPr>
    </w:p>
    <w:p w14:paraId="611C2BC5" w14:textId="65A7A0E2" w:rsidR="00D7432A" w:rsidRPr="00571986" w:rsidRDefault="00D7432A">
      <w:pPr>
        <w:rPr>
          <w:b/>
        </w:rPr>
      </w:pPr>
      <w:r w:rsidRPr="00571986">
        <w:rPr>
          <w:b/>
        </w:rPr>
        <w:t>200 kV Gun</w:t>
      </w:r>
      <w:r w:rsidR="00094AD5">
        <w:rPr>
          <w:b/>
        </w:rPr>
        <w:t xml:space="preserve"> Installation</w:t>
      </w:r>
      <w:r w:rsidR="005F0563">
        <w:rPr>
          <w:b/>
        </w:rPr>
        <w:t xml:space="preserve"> (integrated time is </w:t>
      </w:r>
      <w:r w:rsidR="00AC1007">
        <w:rPr>
          <w:b/>
        </w:rPr>
        <w:t>2-3</w:t>
      </w:r>
      <w:r w:rsidR="005F0563">
        <w:rPr>
          <w:b/>
        </w:rPr>
        <w:t xml:space="preserve"> weeks)</w:t>
      </w:r>
    </w:p>
    <w:p w14:paraId="57BE83DE" w14:textId="3DD02CE6" w:rsidR="00D7432A" w:rsidRDefault="00D7432A" w:rsidP="00094AD5">
      <w:pPr>
        <w:pStyle w:val="ListParagraph"/>
        <w:numPr>
          <w:ilvl w:val="0"/>
          <w:numId w:val="6"/>
        </w:numPr>
      </w:pPr>
      <w:r>
        <w:t>200 kV HV chamber (R28 connector, excellent vacuum, no FE, reliable)</w:t>
      </w:r>
    </w:p>
    <w:p w14:paraId="4B6E6A7C" w14:textId="4BF31B93" w:rsidR="00AC1007" w:rsidRDefault="00AC1007" w:rsidP="00AC1007">
      <w:pPr>
        <w:pStyle w:val="ListParagraph"/>
        <w:numPr>
          <w:ilvl w:val="0"/>
          <w:numId w:val="6"/>
        </w:numPr>
      </w:pPr>
      <w:r>
        <w:t>NEG tube (two BPM’s + FH solenoid)</w:t>
      </w:r>
    </w:p>
    <w:p w14:paraId="758A3125" w14:textId="24D38182" w:rsidR="00D7432A" w:rsidRDefault="00D7432A" w:rsidP="00094AD5">
      <w:pPr>
        <w:pStyle w:val="ListParagraph"/>
        <w:numPr>
          <w:ilvl w:val="0"/>
          <w:numId w:val="6"/>
        </w:numPr>
      </w:pPr>
      <w:r>
        <w:t>350 kV HVPS (SF6 tank, 350-R28 cable, resistor &amp; short, ENG and software)</w:t>
      </w:r>
    </w:p>
    <w:p w14:paraId="103AD69B" w14:textId="77777777" w:rsidR="00D7432A" w:rsidRDefault="00D7432A"/>
    <w:p w14:paraId="247238C1" w14:textId="16352E07" w:rsidR="009E06E1" w:rsidRPr="005F0563" w:rsidRDefault="00094AD5">
      <w:pPr>
        <w:rPr>
          <w:b/>
        </w:rPr>
      </w:pPr>
      <w:r w:rsidRPr="005F0563">
        <w:rPr>
          <w:b/>
        </w:rPr>
        <w:t>200 kV Injector Testing</w:t>
      </w:r>
      <w:r w:rsidR="009E06E1">
        <w:rPr>
          <w:b/>
        </w:rPr>
        <w:t xml:space="preserve"> (integrated time is 3-4</w:t>
      </w:r>
      <w:r w:rsidR="005F0563">
        <w:rPr>
          <w:b/>
        </w:rPr>
        <w:t xml:space="preserve"> weeks)</w:t>
      </w:r>
    </w:p>
    <w:p w14:paraId="4ECE6EBE" w14:textId="77777777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Demonstrate HVPS safe and functional operation</w:t>
      </w:r>
    </w:p>
    <w:p w14:paraId="607B4FAE" w14:textId="77777777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Demonstrate 200kV application to gun at CEBAF (no FE)</w:t>
      </w:r>
    </w:p>
    <w:p w14:paraId="7C568F71" w14:textId="77777777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Deliver 200keV beam from gun</w:t>
      </w:r>
    </w:p>
    <w:p w14:paraId="1C9844C8" w14:textId="77777777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Evaluate existing beam line (magnets, diagnostics)</w:t>
      </w:r>
    </w:p>
    <w:p w14:paraId="4905FA1F" w14:textId="724FDDD6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Mag</w:t>
      </w:r>
      <w:r w:rsidR="006A2683">
        <w:t>net currents increase by 28%</w:t>
      </w:r>
    </w:p>
    <w:p w14:paraId="6488EE9A" w14:textId="25BC3650" w:rsidR="009E06E1" w:rsidRDefault="009E06E1" w:rsidP="006A2683">
      <w:pPr>
        <w:ind w:left="1080"/>
      </w:pPr>
      <w:r>
        <w:rPr>
          <w:noProof/>
        </w:rPr>
        <w:drawing>
          <wp:inline distT="0" distB="0" distL="0" distR="0" wp14:anchorId="75D9B376" wp14:editId="7B75AFF9">
            <wp:extent cx="4051935" cy="1108922"/>
            <wp:effectExtent l="0" t="0" r="0" b="8890"/>
            <wp:docPr id="5" name="Picture 5" descr="Screen%20Shot%202017-11-08%20at%208.53.35%20PM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5" descr="Screen%20Shot%202017-11-08%20at%208.53.35%20PM.png"/>
                    <pic:cNvPicPr>
                      <a:picLocks noChangeAspect="1" noChangeArrowheads="1"/>
                    </pic:cNvPicPr>
                  </pic:nvPicPr>
                  <pic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ic:blipFill>
                  <pic:spPr bwMode="auto">
                    <a:xfrm>
                      <a:off x="0" y="0"/>
                      <a:ext cx="4083380" cy="11175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ic:spPr>
                </pic:pic>
              </a:graphicData>
            </a:graphic>
          </wp:inline>
        </w:drawing>
      </w:r>
    </w:p>
    <w:p w14:paraId="3AEC0384" w14:textId="68899662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 xml:space="preserve">Evaluate stability of new HVPS (may compare </w:t>
      </w:r>
      <w:r w:rsidR="009E06E1">
        <w:t>w/ present supply &lt;</w:t>
      </w:r>
      <w:r>
        <w:t>150kV)</w:t>
      </w:r>
    </w:p>
    <w:p w14:paraId="786E9DCB" w14:textId="77777777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>Evaluate photocathode lifetime</w:t>
      </w:r>
    </w:p>
    <w:p w14:paraId="3999D70C" w14:textId="77777777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>Assess range/performance of INJTWF (Wiens and solenoids)</w:t>
      </w:r>
    </w:p>
    <w:p w14:paraId="58516A0C" w14:textId="201E5558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>Assess chopper at higher power (Hovater)</w:t>
      </w:r>
    </w:p>
    <w:p w14:paraId="5C7FB6FD" w14:textId="4DD6F714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>Assess chopping/dechopping with higher voltage beam</w:t>
      </w:r>
    </w:p>
    <w:p w14:paraId="015B12C2" w14:textId="34D1F11A" w:rsidR="009E06E1" w:rsidRDefault="009E06E1" w:rsidP="006A2683">
      <w:pPr>
        <w:pStyle w:val="ListParagraph"/>
        <w:numPr>
          <w:ilvl w:val="0"/>
          <w:numId w:val="8"/>
        </w:numPr>
        <w:ind w:left="1080"/>
      </w:pPr>
      <w:r>
        <w:t>Measure transmission/bunchlength vs. intensity/charge from 100-200kV</w:t>
      </w:r>
    </w:p>
    <w:p w14:paraId="46A87A1E" w14:textId="35BED422" w:rsidR="005F0563" w:rsidRDefault="005F0563" w:rsidP="006A2683">
      <w:pPr>
        <w:pStyle w:val="ListParagraph"/>
        <w:numPr>
          <w:ilvl w:val="0"/>
          <w:numId w:val="8"/>
        </w:numPr>
        <w:ind w:left="1080"/>
      </w:pPr>
      <w:r>
        <w:t>Assess range of compatibility with existing ‘booster’ capture/quarter</w:t>
      </w:r>
    </w:p>
    <w:p w14:paraId="6AEB90E5" w14:textId="77777777" w:rsidR="004A5F13" w:rsidRDefault="004A5F13"/>
    <w:p w14:paraId="17409CFE" w14:textId="08C9E7C6" w:rsidR="00D7432A" w:rsidRPr="00571986" w:rsidRDefault="00D7432A">
      <w:pPr>
        <w:rPr>
          <w:b/>
        </w:rPr>
      </w:pPr>
      <w:r w:rsidRPr="00571986">
        <w:rPr>
          <w:b/>
        </w:rPr>
        <w:t>Bubble Experiment</w:t>
      </w:r>
      <w:r w:rsidR="005F0563">
        <w:rPr>
          <w:b/>
        </w:rPr>
        <w:t xml:space="preserve"> (inte</w:t>
      </w:r>
      <w:r w:rsidR="00BC12A9">
        <w:rPr>
          <w:b/>
        </w:rPr>
        <w:t>grated time is 5</w:t>
      </w:r>
      <w:r w:rsidR="005F0563">
        <w:rPr>
          <w:b/>
        </w:rPr>
        <w:t xml:space="preserve"> weeks)</w:t>
      </w:r>
    </w:p>
    <w:p w14:paraId="25148A01" w14:textId="75DA1D42" w:rsidR="00D7432A" w:rsidRPr="00571986" w:rsidRDefault="00BC12A9" w:rsidP="00571986">
      <w:pPr>
        <w:pStyle w:val="ListParagraph"/>
        <w:numPr>
          <w:ilvl w:val="0"/>
          <w:numId w:val="7"/>
        </w:numPr>
      </w:pPr>
      <w:r>
        <w:t>1</w:t>
      </w:r>
      <w:r w:rsidR="00D7432A" w:rsidRPr="00571986">
        <w:t xml:space="preserve"> week installation</w:t>
      </w:r>
    </w:p>
    <w:p w14:paraId="15916773" w14:textId="0AB0FC5D" w:rsidR="00D7432A" w:rsidRPr="00571986" w:rsidRDefault="00D7432A" w:rsidP="00571986">
      <w:pPr>
        <w:pStyle w:val="ListParagraph"/>
        <w:numPr>
          <w:ilvl w:val="0"/>
          <w:numId w:val="7"/>
        </w:numPr>
      </w:pPr>
      <w:r w:rsidRPr="00571986">
        <w:t>2 week engineering run</w:t>
      </w:r>
    </w:p>
    <w:p w14:paraId="0FE7E4F1" w14:textId="4E46B2BD" w:rsidR="00D7432A" w:rsidRPr="00571986" w:rsidRDefault="00D7432A" w:rsidP="00571986">
      <w:pPr>
        <w:pStyle w:val="ListParagraph"/>
        <w:numPr>
          <w:ilvl w:val="0"/>
          <w:numId w:val="7"/>
        </w:numPr>
      </w:pPr>
      <w:r w:rsidRPr="00571986">
        <w:t>2 week physics run</w:t>
      </w:r>
    </w:p>
    <w:p w14:paraId="1B19342A" w14:textId="77777777" w:rsidR="00D7432A" w:rsidRDefault="00D7432A"/>
    <w:p w14:paraId="3284B5A3" w14:textId="2F7116CB" w:rsidR="005F0563" w:rsidRPr="004A5F13" w:rsidRDefault="005F0563">
      <w:pPr>
        <w:rPr>
          <w:b/>
        </w:rPr>
      </w:pPr>
      <w:r w:rsidRPr="004A5F13">
        <w:rPr>
          <w:b/>
        </w:rPr>
        <w:t>Laser Table Jobs</w:t>
      </w:r>
      <w:r w:rsidR="00FA2CC7">
        <w:rPr>
          <w:b/>
        </w:rPr>
        <w:t xml:space="preserve"> (integrated time 2</w:t>
      </w:r>
      <w:r w:rsidR="004A5F13">
        <w:rPr>
          <w:b/>
        </w:rPr>
        <w:t xml:space="preserve"> weeks)</w:t>
      </w:r>
    </w:p>
    <w:p w14:paraId="42CE41D8" w14:textId="2838F446" w:rsidR="00D7432A" w:rsidRDefault="00571986" w:rsidP="005F0563">
      <w:pPr>
        <w:pStyle w:val="ListParagraph"/>
        <w:numPr>
          <w:ilvl w:val="0"/>
          <w:numId w:val="10"/>
        </w:numPr>
      </w:pPr>
      <w:r>
        <w:t>STAC5 Upgrade</w:t>
      </w:r>
    </w:p>
    <w:p w14:paraId="4DFE0762" w14:textId="614B8B60" w:rsidR="005F0563" w:rsidRDefault="005F0563" w:rsidP="004A5F13">
      <w:pPr>
        <w:pStyle w:val="ListParagraph"/>
        <w:numPr>
          <w:ilvl w:val="1"/>
          <w:numId w:val="10"/>
        </w:numPr>
      </w:pPr>
      <w:r>
        <w:t>Replace 6 rotational steppers (attenA, attenB, attenC, attenD, RWP)</w:t>
      </w:r>
    </w:p>
    <w:p w14:paraId="0D8FAB4F" w14:textId="71964CCD" w:rsidR="005F0563" w:rsidRDefault="005F0563" w:rsidP="004A5F13">
      <w:pPr>
        <w:pStyle w:val="ListParagraph"/>
        <w:numPr>
          <w:ilvl w:val="1"/>
          <w:numId w:val="10"/>
        </w:numPr>
      </w:pPr>
      <w:r>
        <w:t>Replace 2 linear steppers + ADC (lensX, lensY, QE scan ADC)</w:t>
      </w:r>
    </w:p>
    <w:p w14:paraId="68CFB45D" w14:textId="77777777" w:rsidR="00D7432A" w:rsidRDefault="00D7432A"/>
    <w:p w14:paraId="222AA877" w14:textId="77777777" w:rsidR="007D1BE8" w:rsidRDefault="007D1BE8">
      <w:pPr>
        <w:rPr>
          <w:b/>
        </w:rPr>
      </w:pPr>
    </w:p>
    <w:p w14:paraId="598D8EE8" w14:textId="77777777" w:rsidR="007D1BE8" w:rsidRDefault="007D1BE8">
      <w:pPr>
        <w:rPr>
          <w:b/>
        </w:rPr>
      </w:pPr>
    </w:p>
    <w:p w14:paraId="26B04488" w14:textId="77777777" w:rsidR="007D1BE8" w:rsidRDefault="007D1BE8">
      <w:pPr>
        <w:rPr>
          <w:b/>
        </w:rPr>
      </w:pPr>
    </w:p>
    <w:p w14:paraId="5341DE9C" w14:textId="77777777" w:rsidR="007D1BE8" w:rsidRDefault="007D1BE8">
      <w:pPr>
        <w:rPr>
          <w:b/>
        </w:rPr>
      </w:pPr>
    </w:p>
    <w:p w14:paraId="2105F245" w14:textId="77777777" w:rsidR="007D1BE8" w:rsidRDefault="007D1BE8">
      <w:pPr>
        <w:rPr>
          <w:b/>
        </w:rPr>
      </w:pPr>
    </w:p>
    <w:p w14:paraId="26D189A0" w14:textId="55B8D06A" w:rsidR="007D1BE8" w:rsidRPr="0024729E" w:rsidRDefault="008072F2" w:rsidP="007D1BE8">
      <w:pPr>
        <w:jc w:val="center"/>
        <w:rPr>
          <w:b/>
          <w:sz w:val="32"/>
        </w:rPr>
      </w:pPr>
      <w:r>
        <w:rPr>
          <w:b/>
          <w:sz w:val="32"/>
        </w:rPr>
        <w:t>Stretch</w:t>
      </w:r>
      <w:r w:rsidR="007D1BE8" w:rsidRPr="00412EFC">
        <w:rPr>
          <w:b/>
          <w:sz w:val="32"/>
        </w:rPr>
        <w:t xml:space="preserve"> – </w:t>
      </w:r>
      <w:r w:rsidR="007D1BE8">
        <w:rPr>
          <w:b/>
          <w:sz w:val="32"/>
        </w:rPr>
        <w:t>SAD</w:t>
      </w:r>
      <w:r w:rsidR="007D1BE8" w:rsidRPr="00412EFC">
        <w:rPr>
          <w:b/>
          <w:sz w:val="32"/>
        </w:rPr>
        <w:t xml:space="preserve"> 2018 (</w:t>
      </w:r>
      <w:r w:rsidR="007D1BE8">
        <w:rPr>
          <w:b/>
          <w:sz w:val="32"/>
        </w:rPr>
        <w:t>Mar 23</w:t>
      </w:r>
      <w:r w:rsidR="007D1BE8" w:rsidRPr="00D7432A">
        <w:rPr>
          <w:b/>
          <w:sz w:val="32"/>
          <w:vertAlign w:val="superscript"/>
        </w:rPr>
        <w:t>rd</w:t>
      </w:r>
      <w:r w:rsidR="007D1BE8">
        <w:rPr>
          <w:b/>
          <w:sz w:val="32"/>
        </w:rPr>
        <w:t xml:space="preserve"> </w:t>
      </w:r>
      <w:r w:rsidR="007D1BE8" w:rsidRPr="00412EFC">
        <w:rPr>
          <w:b/>
          <w:sz w:val="32"/>
        </w:rPr>
        <w:t xml:space="preserve"> – </w:t>
      </w:r>
      <w:r w:rsidR="007D1BE8">
        <w:rPr>
          <w:b/>
          <w:sz w:val="32"/>
        </w:rPr>
        <w:t>September 30</w:t>
      </w:r>
      <w:r w:rsidR="007D1BE8" w:rsidRPr="007A4088">
        <w:rPr>
          <w:b/>
          <w:sz w:val="32"/>
          <w:vertAlign w:val="superscript"/>
        </w:rPr>
        <w:t>th</w:t>
      </w:r>
      <w:r w:rsidR="007D1BE8" w:rsidRPr="00412EFC">
        <w:rPr>
          <w:b/>
          <w:sz w:val="32"/>
        </w:rPr>
        <w:t>)</w:t>
      </w:r>
    </w:p>
    <w:p w14:paraId="7C2C149C" w14:textId="77777777" w:rsidR="007D1BE8" w:rsidRDefault="007D1BE8">
      <w:pPr>
        <w:rPr>
          <w:b/>
        </w:rPr>
      </w:pPr>
    </w:p>
    <w:p w14:paraId="7DC0CEEF" w14:textId="661F280E" w:rsidR="00D7432A" w:rsidRPr="004A5F13" w:rsidRDefault="004A5F13">
      <w:pPr>
        <w:rPr>
          <w:b/>
        </w:rPr>
      </w:pPr>
      <w:r w:rsidRPr="004A5F13">
        <w:rPr>
          <w:b/>
        </w:rPr>
        <w:t>Rebuild Baked Beamline</w:t>
      </w:r>
      <w:r w:rsidR="006C4273">
        <w:rPr>
          <w:b/>
        </w:rPr>
        <w:t xml:space="preserve"> for 200 k</w:t>
      </w:r>
      <w:r w:rsidRPr="004A5F13">
        <w:rPr>
          <w:b/>
        </w:rPr>
        <w:t>V Operation</w:t>
      </w:r>
    </w:p>
    <w:p w14:paraId="567ADF63" w14:textId="77777777" w:rsidR="007D1BE8" w:rsidRDefault="007D1BE8" w:rsidP="004A5F13">
      <w:pPr>
        <w:pStyle w:val="ListParagraph"/>
        <w:numPr>
          <w:ilvl w:val="0"/>
          <w:numId w:val="11"/>
        </w:numPr>
      </w:pPr>
      <w:r>
        <w:t>MUST</w:t>
      </w:r>
    </w:p>
    <w:p w14:paraId="21D1BEDA" w14:textId="2A3EA457" w:rsidR="00DD445A" w:rsidRDefault="00DD445A" w:rsidP="007D1BE8">
      <w:pPr>
        <w:pStyle w:val="ListParagraph"/>
        <w:numPr>
          <w:ilvl w:val="1"/>
          <w:numId w:val="11"/>
        </w:numPr>
      </w:pPr>
      <w:r>
        <w:t xml:space="preserve">repurpose as many </w:t>
      </w:r>
      <w:r w:rsidR="008072F2">
        <w:t>components</w:t>
      </w:r>
      <w:r>
        <w:t xml:space="preserve"> as </w:t>
      </w:r>
      <w:r w:rsidR="008072F2">
        <w:t>possible</w:t>
      </w:r>
    </w:p>
    <w:p w14:paraId="7DB5AB5A" w14:textId="3379EFB6" w:rsidR="007D1BE8" w:rsidRDefault="007D1BE8" w:rsidP="007D1BE8">
      <w:pPr>
        <w:pStyle w:val="ListParagraph"/>
        <w:numPr>
          <w:ilvl w:val="1"/>
          <w:numId w:val="11"/>
        </w:numPr>
      </w:pPr>
      <w:r>
        <w:t xml:space="preserve">upgrade/fabricate </w:t>
      </w:r>
      <w:r w:rsidR="008072F2">
        <w:t>those</w:t>
      </w:r>
      <w:r>
        <w:t xml:space="preserve"> that cannot operate at 200kV</w:t>
      </w:r>
    </w:p>
    <w:p w14:paraId="0F2AD0AF" w14:textId="7894764E" w:rsidR="007D1BE8" w:rsidRDefault="007D1BE8" w:rsidP="007D1BE8">
      <w:pPr>
        <w:pStyle w:val="ListParagraph"/>
        <w:numPr>
          <w:ilvl w:val="1"/>
          <w:numId w:val="11"/>
        </w:numPr>
      </w:pPr>
      <w:r>
        <w:t>eliminate unnecessary or unused components (Brock cavity)</w:t>
      </w:r>
    </w:p>
    <w:p w14:paraId="6A1333E8" w14:textId="50DF10A2" w:rsidR="004E2ACB" w:rsidRDefault="004E2ACB" w:rsidP="007D1BE8">
      <w:pPr>
        <w:pStyle w:val="ListParagraph"/>
        <w:numPr>
          <w:ilvl w:val="1"/>
          <w:numId w:val="11"/>
        </w:numPr>
      </w:pPr>
      <w:r>
        <w:t>simplify setup where possible w/o loss of functionality (injsteer, PQB)</w:t>
      </w:r>
    </w:p>
    <w:p w14:paraId="42B3FCBF" w14:textId="21EE8ADE" w:rsidR="004E2ACB" w:rsidRDefault="004E2ACB" w:rsidP="007D1BE8">
      <w:pPr>
        <w:pStyle w:val="ListParagraph"/>
        <w:numPr>
          <w:ilvl w:val="1"/>
          <w:numId w:val="11"/>
        </w:numPr>
      </w:pPr>
      <w:r>
        <w:t>develop model to assess ME layout</w:t>
      </w:r>
    </w:p>
    <w:p w14:paraId="05C52C1A" w14:textId="5B11E9C6" w:rsidR="006C4273" w:rsidRDefault="006C4273" w:rsidP="007D1BE8">
      <w:pPr>
        <w:pStyle w:val="ListParagraph"/>
        <w:numPr>
          <w:ilvl w:val="1"/>
          <w:numId w:val="11"/>
        </w:numPr>
      </w:pPr>
      <w:r>
        <w:t>coordinate w/ other groups that needs ~weeks for parallel upgrades !!!</w:t>
      </w:r>
    </w:p>
    <w:p w14:paraId="6BAF1AEB" w14:textId="77777777" w:rsidR="007D1BE8" w:rsidRDefault="007D1BE8" w:rsidP="004A5F13">
      <w:pPr>
        <w:pStyle w:val="ListParagraph"/>
        <w:numPr>
          <w:ilvl w:val="0"/>
          <w:numId w:val="11"/>
        </w:numPr>
      </w:pPr>
      <w:r>
        <w:t>SHOULD</w:t>
      </w:r>
    </w:p>
    <w:p w14:paraId="0E46E7EF" w14:textId="4B52668C" w:rsidR="007D1BE8" w:rsidRDefault="007D1BE8" w:rsidP="007D1BE8">
      <w:pPr>
        <w:pStyle w:val="ListParagraph"/>
        <w:numPr>
          <w:ilvl w:val="1"/>
          <w:numId w:val="11"/>
        </w:numPr>
      </w:pPr>
      <w:r>
        <w:t xml:space="preserve">replace/fabricate components </w:t>
      </w:r>
      <w:r w:rsidR="004E2ACB">
        <w:t>when</w:t>
      </w:r>
      <w:r>
        <w:t xml:space="preserve"> obvious performance improvement</w:t>
      </w:r>
    </w:p>
    <w:p w14:paraId="5CDDCE1C" w14:textId="4438F87D" w:rsidR="00DD445A" w:rsidRDefault="00DD445A" w:rsidP="007D1BE8">
      <w:pPr>
        <w:pStyle w:val="ListParagraph"/>
        <w:numPr>
          <w:ilvl w:val="1"/>
          <w:numId w:val="11"/>
        </w:numPr>
      </w:pPr>
      <w:r>
        <w:t>improve beamline vacuum</w:t>
      </w:r>
    </w:p>
    <w:p w14:paraId="5F2CF56E" w14:textId="77777777" w:rsidR="007D1BE8" w:rsidRDefault="007D1BE8" w:rsidP="004E2ACB">
      <w:pPr>
        <w:pStyle w:val="ListParagraph"/>
      </w:pPr>
    </w:p>
    <w:p w14:paraId="2D6F8743" w14:textId="77777777" w:rsidR="008072F2" w:rsidRPr="008072F2" w:rsidRDefault="008072F2" w:rsidP="008072F2">
      <w:pPr>
        <w:pStyle w:val="ListParagraph"/>
        <w:numPr>
          <w:ilvl w:val="0"/>
          <w:numId w:val="15"/>
        </w:numPr>
        <w:rPr>
          <w:b/>
        </w:rPr>
      </w:pPr>
      <w:r w:rsidRPr="008072F2">
        <w:rPr>
          <w:b/>
        </w:rPr>
        <w:t>Installation (10-12 wks)</w:t>
      </w:r>
    </w:p>
    <w:p w14:paraId="2AA4F09B" w14:textId="77777777" w:rsidR="008072F2" w:rsidRDefault="008072F2" w:rsidP="008072F2">
      <w:pPr>
        <w:pStyle w:val="ListParagraph"/>
        <w:numPr>
          <w:ilvl w:val="0"/>
          <w:numId w:val="14"/>
        </w:numPr>
      </w:pPr>
      <w:r>
        <w:t>Disconnects and pull beam line out (1 wk)</w:t>
      </w:r>
    </w:p>
    <w:p w14:paraId="14AF26EE" w14:textId="77777777" w:rsidR="008072F2" w:rsidRDefault="008072F2" w:rsidP="008072F2">
      <w:pPr>
        <w:pStyle w:val="ListParagraph"/>
        <w:numPr>
          <w:ilvl w:val="0"/>
          <w:numId w:val="14"/>
        </w:numPr>
      </w:pPr>
      <w:r>
        <w:t>Break down and rebuild new beam line with survey as needed (2 wk)</w:t>
      </w:r>
    </w:p>
    <w:p w14:paraId="1E7529EA" w14:textId="073697A1" w:rsidR="008072F2" w:rsidRDefault="008072F2" w:rsidP="008072F2">
      <w:pPr>
        <w:pStyle w:val="ListParagraph"/>
        <w:numPr>
          <w:ilvl w:val="0"/>
          <w:numId w:val="14"/>
        </w:numPr>
      </w:pPr>
      <w:r>
        <w:t>Install new beam line with 1A alignment (</w:t>
      </w:r>
      <w:r w:rsidR="003807DC">
        <w:t>1</w:t>
      </w:r>
      <w:r>
        <w:t xml:space="preserve"> wk)</w:t>
      </w:r>
    </w:p>
    <w:p w14:paraId="0FD5CB5B" w14:textId="0E44D687" w:rsidR="008072F2" w:rsidRDefault="008072F2" w:rsidP="008072F2">
      <w:pPr>
        <w:pStyle w:val="ListParagraph"/>
        <w:numPr>
          <w:ilvl w:val="0"/>
          <w:numId w:val="14"/>
        </w:numPr>
      </w:pPr>
      <w:r>
        <w:t>Pumpdown, leak check, bake prep and bakeout (</w:t>
      </w:r>
      <w:r w:rsidR="003807DC">
        <w:t>2-3</w:t>
      </w:r>
      <w:r>
        <w:t xml:space="preserve"> wks)</w:t>
      </w:r>
    </w:p>
    <w:p w14:paraId="17E71144" w14:textId="77777777" w:rsidR="008072F2" w:rsidRDefault="008072F2" w:rsidP="008072F2">
      <w:pPr>
        <w:pStyle w:val="ListParagraph"/>
        <w:numPr>
          <w:ilvl w:val="0"/>
          <w:numId w:val="14"/>
        </w:numPr>
      </w:pPr>
      <w:r>
        <w:t>Post bake leak check, hookups and HCO (2 wks)</w:t>
      </w:r>
    </w:p>
    <w:p w14:paraId="168E21D1" w14:textId="77777777" w:rsidR="008072F2" w:rsidRDefault="008072F2" w:rsidP="008072F2">
      <w:pPr>
        <w:pStyle w:val="ListParagraph"/>
        <w:numPr>
          <w:ilvl w:val="0"/>
          <w:numId w:val="14"/>
        </w:numPr>
      </w:pPr>
      <w:r>
        <w:t>Beam line commissioning (2 wks)</w:t>
      </w:r>
    </w:p>
    <w:p w14:paraId="4D0AABD9" w14:textId="77777777" w:rsidR="008072F2" w:rsidRDefault="008072F2" w:rsidP="008072F2"/>
    <w:p w14:paraId="77E6576C" w14:textId="316EE6A8" w:rsidR="004E2ACB" w:rsidRPr="006C4273" w:rsidRDefault="006C4273" w:rsidP="006C4273">
      <w:pPr>
        <w:pStyle w:val="ListParagraph"/>
        <w:numPr>
          <w:ilvl w:val="0"/>
          <w:numId w:val="12"/>
        </w:numPr>
        <w:rPr>
          <w:b/>
        </w:rPr>
      </w:pPr>
      <w:r>
        <w:rPr>
          <w:b/>
        </w:rPr>
        <w:t>Components</w:t>
      </w:r>
    </w:p>
    <w:p w14:paraId="39F9D367" w14:textId="70B3F29A" w:rsidR="004A5F13" w:rsidRDefault="004A5F13" w:rsidP="006C4273">
      <w:pPr>
        <w:pStyle w:val="ListParagraph"/>
        <w:numPr>
          <w:ilvl w:val="0"/>
          <w:numId w:val="13"/>
        </w:numPr>
      </w:pPr>
      <w:r>
        <w:t xml:space="preserve">Fabricate new DS dipole magnet </w:t>
      </w:r>
      <w:r w:rsidR="009E06E1">
        <w:t>w/ AWG16 on DS</w:t>
      </w:r>
      <w:r w:rsidR="009E06E1" w:rsidRPr="009E06E1">
        <w:t xml:space="preserve"> fixture</w:t>
      </w:r>
      <w:r w:rsidR="009E06E1">
        <w:t xml:space="preserve"> (need 3A)</w:t>
      </w:r>
    </w:p>
    <w:p w14:paraId="3B228EC4" w14:textId="6C260FB5" w:rsidR="007D1BE8" w:rsidRDefault="007D1BE8" w:rsidP="006C4273">
      <w:pPr>
        <w:pStyle w:val="ListParagraph"/>
        <w:numPr>
          <w:ilvl w:val="0"/>
          <w:numId w:val="13"/>
        </w:numPr>
      </w:pPr>
      <w:r>
        <w:t>Existing transport solenoids should work</w:t>
      </w:r>
      <w:r w:rsidR="008072F2">
        <w:t xml:space="preserve"> (need to check MFG)</w:t>
      </w:r>
    </w:p>
    <w:p w14:paraId="37CBD051" w14:textId="1AB39075" w:rsidR="007D1BE8" w:rsidRDefault="007D1BE8" w:rsidP="006C4273">
      <w:pPr>
        <w:ind w:left="1080"/>
      </w:pPr>
      <w:r>
        <w:rPr>
          <w:noProof/>
        </w:rPr>
        <w:drawing>
          <wp:inline distT="0" distB="0" distL="0" distR="0" wp14:anchorId="090B3244" wp14:editId="5E920084">
            <wp:extent cx="4373925" cy="1259840"/>
            <wp:effectExtent l="0" t="0" r="0" b="10160"/>
            <wp:docPr id="6" name="Picture 6" descr="Screen%20Shot%202017-11-08%20at%209.02.58%20PM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6" descr="Screen%20Shot%202017-11-08%20at%209.02.58%20PM.png"/>
                    <pic:cNvPicPr>
                      <a:picLocks noChangeAspect="1" noChangeArrowheads="1"/>
                    </pic:cNvPicPr>
                  </pic:nvPicPr>
                  <pic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ic:blipFill>
                  <pic:spPr bwMode="auto">
                    <a:xfrm>
                      <a:off x="0" y="0"/>
                      <a:ext cx="4382032" cy="12621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ic:spPr>
                </pic:pic>
              </a:graphicData>
            </a:graphic>
          </wp:inline>
        </w:drawing>
      </w:r>
    </w:p>
    <w:p w14:paraId="402FDF79" w14:textId="03CB2859" w:rsidR="004A5F13" w:rsidRDefault="00FA4CB8" w:rsidP="006C4273">
      <w:pPr>
        <w:pStyle w:val="ListParagraph"/>
        <w:numPr>
          <w:ilvl w:val="0"/>
          <w:numId w:val="13"/>
        </w:numPr>
      </w:pPr>
      <w:r>
        <w:t>Repurpose existing Wien filters</w:t>
      </w:r>
    </w:p>
    <w:p w14:paraId="5E7A9991" w14:textId="5F313FE3" w:rsidR="009E06E1" w:rsidRDefault="009E06E1" w:rsidP="006C4273">
      <w:pPr>
        <w:pStyle w:val="ListParagraph"/>
        <w:numPr>
          <w:ilvl w:val="1"/>
          <w:numId w:val="13"/>
        </w:numPr>
      </w:pPr>
      <w:r>
        <w:t>High voltage power supplies ordered</w:t>
      </w:r>
    </w:p>
    <w:p w14:paraId="0FB2F36C" w14:textId="269653FC" w:rsidR="009E06E1" w:rsidRDefault="007D1BE8" w:rsidP="006C4273">
      <w:pPr>
        <w:pStyle w:val="ListParagraph"/>
        <w:numPr>
          <w:ilvl w:val="1"/>
          <w:numId w:val="13"/>
        </w:numPr>
      </w:pPr>
      <w:r>
        <w:t>Existing feedthrough + barrel polished electrodes ready for UITF test</w:t>
      </w:r>
    </w:p>
    <w:p w14:paraId="1D41438F" w14:textId="464C0AA3" w:rsidR="007D1BE8" w:rsidRDefault="007D1BE8" w:rsidP="006C4273">
      <w:pPr>
        <w:pStyle w:val="ListParagraph"/>
        <w:numPr>
          <w:ilvl w:val="1"/>
          <w:numId w:val="13"/>
        </w:numPr>
      </w:pPr>
      <w:r>
        <w:t>Modest vacuum chamber modifications are reasonable</w:t>
      </w:r>
    </w:p>
    <w:p w14:paraId="4B9B4B5C" w14:textId="14D28ADD" w:rsidR="007D1BE8" w:rsidRDefault="007D1BE8" w:rsidP="008072F2">
      <w:pPr>
        <w:pStyle w:val="ListParagraph"/>
        <w:numPr>
          <w:ilvl w:val="1"/>
          <w:numId w:val="13"/>
        </w:numPr>
      </w:pPr>
      <w:r>
        <w:t>Coil design needs to be improved (too many tight bends)</w:t>
      </w:r>
    </w:p>
    <w:p w14:paraId="2049FA85" w14:textId="77777777" w:rsidR="008072F2" w:rsidRDefault="008072F2" w:rsidP="008072F2"/>
    <w:p w14:paraId="40335A39" w14:textId="77777777" w:rsidR="008072F2" w:rsidRDefault="008072F2" w:rsidP="008072F2"/>
    <w:p w14:paraId="0D191487" w14:textId="55716669" w:rsidR="007202A9" w:rsidRDefault="007202A9">
      <w:bookmarkStart w:id="0" w:name="_GoBack"/>
      <w:bookmarkEnd w:id="0"/>
    </w:p>
    <w:p w14:paraId="04478F34" w14:textId="4FD0656C" w:rsidR="007202A9" w:rsidRPr="007202A9" w:rsidRDefault="007202A9" w:rsidP="007202A9">
      <w:pPr>
        <w:jc w:val="center"/>
        <w:rPr>
          <w:b/>
          <w:sz w:val="32"/>
        </w:rPr>
      </w:pPr>
      <w:r>
        <w:rPr>
          <w:b/>
          <w:sz w:val="32"/>
        </w:rPr>
        <w:t>Must</w:t>
      </w:r>
      <w:r w:rsidRPr="00412EFC">
        <w:rPr>
          <w:b/>
          <w:sz w:val="32"/>
        </w:rPr>
        <w:t xml:space="preserve"> </w:t>
      </w:r>
      <w:r>
        <w:rPr>
          <w:b/>
          <w:sz w:val="32"/>
        </w:rPr>
        <w:t xml:space="preserve">&amp; Stretch </w:t>
      </w:r>
      <w:r w:rsidRPr="00412EFC">
        <w:rPr>
          <w:b/>
          <w:sz w:val="32"/>
        </w:rPr>
        <w:t xml:space="preserve">– </w:t>
      </w:r>
      <w:r>
        <w:rPr>
          <w:b/>
          <w:sz w:val="32"/>
        </w:rPr>
        <w:t>SAD</w:t>
      </w:r>
      <w:r w:rsidRPr="00412EFC">
        <w:rPr>
          <w:b/>
          <w:sz w:val="32"/>
        </w:rPr>
        <w:t xml:space="preserve"> 2018 (</w:t>
      </w:r>
      <w:r>
        <w:rPr>
          <w:b/>
          <w:sz w:val="32"/>
        </w:rPr>
        <w:t>Mar 23</w:t>
      </w:r>
      <w:r w:rsidRPr="00D7432A">
        <w:rPr>
          <w:b/>
          <w:sz w:val="32"/>
          <w:vertAlign w:val="superscript"/>
        </w:rPr>
        <w:t>rd</w:t>
      </w:r>
      <w:r>
        <w:rPr>
          <w:b/>
          <w:sz w:val="32"/>
        </w:rPr>
        <w:t xml:space="preserve"> </w:t>
      </w:r>
      <w:r w:rsidRPr="00412EFC">
        <w:rPr>
          <w:b/>
          <w:sz w:val="32"/>
        </w:rPr>
        <w:t xml:space="preserve"> – </w:t>
      </w:r>
      <w:r>
        <w:rPr>
          <w:b/>
          <w:sz w:val="32"/>
        </w:rPr>
        <w:t>September 30</w:t>
      </w:r>
      <w:r w:rsidRPr="007A4088">
        <w:rPr>
          <w:b/>
          <w:sz w:val="32"/>
          <w:vertAlign w:val="superscript"/>
        </w:rPr>
        <w:t>th</w:t>
      </w:r>
      <w:r w:rsidRPr="00412EFC">
        <w:rPr>
          <w:b/>
          <w:sz w:val="32"/>
        </w:rPr>
        <w:t>)</w:t>
      </w:r>
    </w:p>
    <w:p w14:paraId="484D800E" w14:textId="77777777" w:rsidR="007202A9" w:rsidRDefault="007202A9"/>
    <w:tbl>
      <w:tblPr>
        <w:tblW w:w="7360" w:type="dxa"/>
        <w:jc w:val="center"/>
        <w:tblLook w:val="04A0" w:firstRow="1" w:lastRow="0" w:firstColumn="1" w:lastColumn="0" w:noHBand="0" w:noVBand="1"/>
      </w:tblPr>
      <w:tblGrid>
        <w:gridCol w:w="1300"/>
        <w:gridCol w:w="1300"/>
        <w:gridCol w:w="1300"/>
        <w:gridCol w:w="3460"/>
      </w:tblGrid>
      <w:tr w:rsidR="007202A9" w:rsidRPr="007202A9" w14:paraId="23DC6EEC" w14:textId="77777777" w:rsidTr="007202A9">
        <w:trPr>
          <w:trHeight w:val="300"/>
          <w:jc w:val="center"/>
        </w:trPr>
        <w:tc>
          <w:tcPr>
            <w:tcW w:w="1300" w:type="dxa"/>
            <w:vMerge w:val="restart"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shd w:val="clear" w:color="000000" w:fill="EBF1DE"/>
            <w:vAlign w:val="center"/>
            <w:hideMark/>
          </w:tcPr>
          <w:p w14:paraId="4ED0DDAA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200kV Gun</w:t>
            </w:r>
            <w:r w:rsidRPr="007202A9">
              <w:rPr>
                <w:rFonts w:ascii="Calibri" w:eastAsia="Times New Roman" w:hAnsi="Calibri" w:cs="Times New Roman"/>
                <w:color w:val="000000"/>
              </w:rPr>
              <w:br/>
              <w:t>Capable</w:t>
            </w:r>
          </w:p>
        </w:tc>
        <w:tc>
          <w:tcPr>
            <w:tcW w:w="1300" w:type="dxa"/>
            <w:tcBorders>
              <w:top w:val="single" w:sz="8" w:space="0" w:color="auto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3DD49554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MAR</w:t>
            </w:r>
          </w:p>
        </w:tc>
        <w:tc>
          <w:tcPr>
            <w:tcW w:w="1300" w:type="dxa"/>
            <w:tcBorders>
              <w:top w:val="single" w:sz="8" w:space="0" w:color="auto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F7197CD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26</w:t>
            </w:r>
          </w:p>
        </w:tc>
        <w:tc>
          <w:tcPr>
            <w:tcW w:w="3460" w:type="dxa"/>
            <w:tcBorders>
              <w:top w:val="single" w:sz="8" w:space="0" w:color="auto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63D9569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Bubble Install</w:t>
            </w:r>
          </w:p>
        </w:tc>
      </w:tr>
      <w:tr w:rsidR="007202A9" w:rsidRPr="007202A9" w14:paraId="71E04641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5A981BD0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86FF0BA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APR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972D43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6543B76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Bubble Engineering</w:t>
            </w:r>
          </w:p>
        </w:tc>
      </w:tr>
      <w:tr w:rsidR="007202A9" w:rsidRPr="007202A9" w14:paraId="74DCE0FB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43F4294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08E00713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57C1090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9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539421A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Bubble Engineering</w:t>
            </w:r>
          </w:p>
        </w:tc>
      </w:tr>
      <w:tr w:rsidR="007202A9" w:rsidRPr="007202A9" w14:paraId="768EDF8F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58AFF60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717EDD62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2AFFED31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16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373B3C8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Install 200kV Gun / HVPS</w:t>
            </w:r>
          </w:p>
        </w:tc>
      </w:tr>
      <w:tr w:rsidR="007202A9" w:rsidRPr="007202A9" w14:paraId="5485C56D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62237831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05C6EAC3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3B28F117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23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2CB5C650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Install 200kV Gun / HVPS</w:t>
            </w:r>
          </w:p>
        </w:tc>
      </w:tr>
      <w:tr w:rsidR="007202A9" w:rsidRPr="007202A9" w14:paraId="509AB734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2AF3C2B0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6480967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3419BD88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30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5A88E3DF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Install 200kV Gun / HVPS</w:t>
            </w:r>
          </w:p>
        </w:tc>
      </w:tr>
      <w:tr w:rsidR="007202A9" w:rsidRPr="007202A9" w14:paraId="1DF7C1A1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5A7333E2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09A57D2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MAY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0C27CA4A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7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6D8838C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Slop</w:t>
            </w:r>
          </w:p>
        </w:tc>
      </w:tr>
      <w:tr w:rsidR="007202A9" w:rsidRPr="007202A9" w14:paraId="2D6AB6DF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44CBF6F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5FCDFB0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7C25310F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14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39D7F8A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Commission @ 200keV</w:t>
            </w:r>
          </w:p>
        </w:tc>
      </w:tr>
      <w:tr w:rsidR="007202A9" w:rsidRPr="007202A9" w14:paraId="1298F535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71F6562F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12554CB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6D6D3497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21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11876777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Commission @ 200keV</w:t>
            </w:r>
          </w:p>
        </w:tc>
      </w:tr>
      <w:tr w:rsidR="007202A9" w:rsidRPr="007202A9" w14:paraId="29F1B9B4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1103B5D8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5663CCCD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4DB4AA31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28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26F1EBD9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Commission @ 200keV</w:t>
            </w:r>
          </w:p>
        </w:tc>
      </w:tr>
      <w:tr w:rsidR="007202A9" w:rsidRPr="007202A9" w14:paraId="532F0332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396DE803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486A88B7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JUN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3A0BB537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4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6E33C58F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Slop</w:t>
            </w:r>
          </w:p>
        </w:tc>
      </w:tr>
      <w:tr w:rsidR="007202A9" w:rsidRPr="007202A9" w14:paraId="02F3C495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4D9A85E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3C10E376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6EF30433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11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7BF50CA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Restore FC2</w:t>
            </w:r>
          </w:p>
        </w:tc>
      </w:tr>
      <w:tr w:rsidR="007202A9" w:rsidRPr="007202A9" w14:paraId="35D2E342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5CC92E1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2CFB1243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36F86B42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18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7337916C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Bubble Run @ 130 keV</w:t>
            </w:r>
          </w:p>
        </w:tc>
      </w:tr>
      <w:tr w:rsidR="007202A9" w:rsidRPr="007202A9" w14:paraId="75BC93B2" w14:textId="77777777" w:rsidTr="007202A9">
        <w:trPr>
          <w:trHeight w:val="320"/>
          <w:jc w:val="center"/>
        </w:trPr>
        <w:tc>
          <w:tcPr>
            <w:tcW w:w="1300" w:type="dxa"/>
            <w:vMerge/>
            <w:tcBorders>
              <w:top w:val="single" w:sz="8" w:space="0" w:color="auto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76651ABD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1FBFB49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8" w:space="0" w:color="auto"/>
              <w:right w:val="single" w:sz="4" w:space="0" w:color="auto"/>
            </w:tcBorders>
            <w:shd w:val="clear" w:color="000000" w:fill="EBF1DE"/>
            <w:noWrap/>
            <w:vAlign w:val="center"/>
            <w:hideMark/>
          </w:tcPr>
          <w:p w14:paraId="1880602C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25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8" w:space="0" w:color="auto"/>
              <w:right w:val="single" w:sz="8" w:space="0" w:color="auto"/>
            </w:tcBorders>
            <w:shd w:val="clear" w:color="000000" w:fill="EBF1DE"/>
            <w:noWrap/>
            <w:vAlign w:val="center"/>
            <w:hideMark/>
          </w:tcPr>
          <w:p w14:paraId="0FF644DD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Bubble Run @ 130 keV</w:t>
            </w:r>
          </w:p>
        </w:tc>
      </w:tr>
      <w:tr w:rsidR="007202A9" w:rsidRPr="007202A9" w14:paraId="56F59B21" w14:textId="77777777" w:rsidTr="007202A9">
        <w:trPr>
          <w:trHeight w:val="300"/>
          <w:jc w:val="center"/>
        </w:trPr>
        <w:tc>
          <w:tcPr>
            <w:tcW w:w="1300" w:type="dxa"/>
            <w:vMerge w:val="restart"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shd w:val="clear" w:color="000000" w:fill="F2DCDB"/>
            <w:vAlign w:val="center"/>
            <w:hideMark/>
          </w:tcPr>
          <w:p w14:paraId="5E7B037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Beamline</w:t>
            </w:r>
            <w:r w:rsidRPr="007202A9">
              <w:rPr>
                <w:rFonts w:ascii="Calibri" w:eastAsia="Times New Roman" w:hAnsi="Calibri" w:cs="Times New Roman"/>
                <w:color w:val="000000"/>
              </w:rPr>
              <w:br/>
              <w:t>Upgrade</w:t>
            </w: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304079A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JUL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34877620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4BCB7288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Slop</w:t>
            </w:r>
          </w:p>
        </w:tc>
      </w:tr>
      <w:tr w:rsidR="007202A9" w:rsidRPr="007202A9" w14:paraId="6604EBF5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274D250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5591F719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5BC1627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9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24EAFD52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Disconnect and pull beamline</w:t>
            </w:r>
          </w:p>
        </w:tc>
      </w:tr>
      <w:tr w:rsidR="007202A9" w:rsidRPr="007202A9" w14:paraId="2D92EED9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65DD068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6B50FBF4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1CDEAA57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16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25399842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Breakdown and rebuild</w:t>
            </w:r>
          </w:p>
        </w:tc>
      </w:tr>
      <w:tr w:rsidR="007202A9" w:rsidRPr="007202A9" w14:paraId="52D6B531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78E1D09F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0A0D632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3EA12DD3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22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4867D803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Breakdown and rebuild</w:t>
            </w:r>
          </w:p>
        </w:tc>
      </w:tr>
      <w:tr w:rsidR="007202A9" w:rsidRPr="007202A9" w14:paraId="2AB02AFE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11F20B4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0DA804B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01C939AC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30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1FB62B84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Slop</w:t>
            </w:r>
          </w:p>
        </w:tc>
      </w:tr>
      <w:tr w:rsidR="007202A9" w:rsidRPr="007202A9" w14:paraId="0DBB3D73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436E1A0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71EA655F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AUG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483FE8FE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6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56DA3F4C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Install and 1A</w:t>
            </w:r>
          </w:p>
        </w:tc>
      </w:tr>
      <w:tr w:rsidR="007202A9" w:rsidRPr="007202A9" w14:paraId="33317835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63311B66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6DF501D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6B54F451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13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352DA576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Pumpdown, leak check, bakeout</w:t>
            </w:r>
          </w:p>
        </w:tc>
      </w:tr>
      <w:tr w:rsidR="007202A9" w:rsidRPr="007202A9" w14:paraId="1D935372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0BDD6904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4812772C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0772C01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20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583FAB16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Pumpdown, leak check, bakeout</w:t>
            </w:r>
          </w:p>
        </w:tc>
      </w:tr>
      <w:tr w:rsidR="007202A9" w:rsidRPr="007202A9" w14:paraId="68EA10F3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37F4F7D5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4" w:space="0" w:color="auto"/>
              <w:right w:val="single" w:sz="4" w:space="0" w:color="auto"/>
            </w:tcBorders>
            <w:vAlign w:val="center"/>
            <w:hideMark/>
          </w:tcPr>
          <w:p w14:paraId="4BD481CB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3284134D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27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0FE5408D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Slop</w:t>
            </w:r>
          </w:p>
        </w:tc>
      </w:tr>
      <w:tr w:rsidR="007202A9" w:rsidRPr="007202A9" w14:paraId="343ECB29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76992F2A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 w:val="restart"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6DB345E2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SEP</w:t>
            </w: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118CD109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3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623C0954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Hook-ups and HCO</w:t>
            </w:r>
          </w:p>
        </w:tc>
      </w:tr>
      <w:tr w:rsidR="007202A9" w:rsidRPr="007202A9" w14:paraId="73B0BC06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6804B018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16E47E82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56D60962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10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6C32CB5E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Hook-ups and HCO</w:t>
            </w:r>
          </w:p>
        </w:tc>
      </w:tr>
      <w:tr w:rsidR="007202A9" w:rsidRPr="007202A9" w14:paraId="24D46286" w14:textId="77777777" w:rsidTr="007202A9">
        <w:trPr>
          <w:trHeight w:val="30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5E2A1B27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10609371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4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64051B95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17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4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3300128C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Commission</w:t>
            </w:r>
          </w:p>
        </w:tc>
      </w:tr>
      <w:tr w:rsidR="007202A9" w:rsidRPr="007202A9" w14:paraId="2BFEE13F" w14:textId="77777777" w:rsidTr="007202A9">
        <w:trPr>
          <w:trHeight w:val="320"/>
          <w:jc w:val="center"/>
        </w:trPr>
        <w:tc>
          <w:tcPr>
            <w:tcW w:w="1300" w:type="dxa"/>
            <w:vMerge/>
            <w:tcBorders>
              <w:top w:val="nil"/>
              <w:left w:val="single" w:sz="8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02D4641C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vMerge/>
            <w:tcBorders>
              <w:top w:val="nil"/>
              <w:left w:val="single" w:sz="4" w:space="0" w:color="auto"/>
              <w:bottom w:val="single" w:sz="8" w:space="0" w:color="000000"/>
              <w:right w:val="single" w:sz="4" w:space="0" w:color="auto"/>
            </w:tcBorders>
            <w:vAlign w:val="center"/>
            <w:hideMark/>
          </w:tcPr>
          <w:p w14:paraId="291126D8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</w:p>
        </w:tc>
        <w:tc>
          <w:tcPr>
            <w:tcW w:w="1300" w:type="dxa"/>
            <w:tcBorders>
              <w:top w:val="nil"/>
              <w:left w:val="nil"/>
              <w:bottom w:val="single" w:sz="8" w:space="0" w:color="auto"/>
              <w:right w:val="single" w:sz="4" w:space="0" w:color="auto"/>
            </w:tcBorders>
            <w:shd w:val="clear" w:color="000000" w:fill="F2DCDB"/>
            <w:noWrap/>
            <w:vAlign w:val="center"/>
            <w:hideMark/>
          </w:tcPr>
          <w:p w14:paraId="120BE771" w14:textId="77777777" w:rsidR="007202A9" w:rsidRPr="007202A9" w:rsidRDefault="007202A9" w:rsidP="007202A9">
            <w:pPr>
              <w:jc w:val="center"/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24</w:t>
            </w:r>
          </w:p>
        </w:tc>
        <w:tc>
          <w:tcPr>
            <w:tcW w:w="3460" w:type="dxa"/>
            <w:tcBorders>
              <w:top w:val="nil"/>
              <w:left w:val="nil"/>
              <w:bottom w:val="single" w:sz="8" w:space="0" w:color="auto"/>
              <w:right w:val="single" w:sz="8" w:space="0" w:color="auto"/>
            </w:tcBorders>
            <w:shd w:val="clear" w:color="000000" w:fill="F2DCDB"/>
            <w:noWrap/>
            <w:vAlign w:val="center"/>
            <w:hideMark/>
          </w:tcPr>
          <w:p w14:paraId="6DBAA2A7" w14:textId="77777777" w:rsidR="007202A9" w:rsidRPr="007202A9" w:rsidRDefault="007202A9" w:rsidP="007202A9">
            <w:pPr>
              <w:rPr>
                <w:rFonts w:ascii="Calibri" w:eastAsia="Times New Roman" w:hAnsi="Calibri" w:cs="Times New Roman"/>
                <w:color w:val="000000"/>
              </w:rPr>
            </w:pPr>
            <w:r w:rsidRPr="007202A9">
              <w:rPr>
                <w:rFonts w:ascii="Calibri" w:eastAsia="Times New Roman" w:hAnsi="Calibri" w:cs="Times New Roman"/>
                <w:color w:val="000000"/>
              </w:rPr>
              <w:t>Commission</w:t>
            </w:r>
          </w:p>
        </w:tc>
      </w:tr>
    </w:tbl>
    <w:p w14:paraId="0CFEC488" w14:textId="77777777" w:rsidR="008072F2" w:rsidRDefault="008072F2" w:rsidP="007202A9">
      <w:pPr>
        <w:jc w:val="center"/>
      </w:pPr>
    </w:p>
    <w:sectPr w:rsidR="008072F2" w:rsidSect="00BA30CD">
      <w:pgSz w:w="12240" w:h="15840"/>
      <w:pgMar w:top="1440" w:right="1440" w:bottom="1440" w:left="1440" w:header="720" w:footer="720" w:gutter="0"/>
      <w:cols w:space="720"/>
      <w:docGrid w:linePitch="360"/>
    </w:sectPr>
  </w:body>
</w:document>
</file>

<file path=word/fontTable.xml><?xml version="1.0" encoding="utf-8"?>
<w:font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font w:name="Symbol">
    <w:panose1 w:val="05050102010706020507"/>
    <w:charset w:val="02"/>
    <w:family w:val="auto"/>
    <w:pitch w:val="variable"/>
    <w:sig w:usb0="00000000" w:usb1="10000000" w:usb2="00000000" w:usb3="00000000" w:csb0="80000000" w:csb1="00000000"/>
  </w:font>
  <w:font w:name="Times New Roman">
    <w:panose1 w:val="02020603050405020304"/>
    <w:charset w:val="00"/>
    <w:family w:val="auto"/>
    <w:pitch w:val="variable"/>
    <w:sig w:usb0="E0002AEF" w:usb1="C0007841" w:usb2="00000009" w:usb3="00000000" w:csb0="000001FF" w:csb1="00000000"/>
  </w:font>
  <w:font w:name="Courier New">
    <w:panose1 w:val="02070309020205020404"/>
    <w:charset w:val="00"/>
    <w:family w:val="auto"/>
    <w:pitch w:val="variable"/>
    <w:sig w:usb0="E0002AFF" w:usb1="C0007843" w:usb2="00000009" w:usb3="00000000" w:csb0="000001FF" w:csb1="00000000"/>
  </w:font>
  <w:font w:name="Wingdings">
    <w:panose1 w:val="05000000000000000000"/>
    <w:charset w:val="02"/>
    <w:family w:val="auto"/>
    <w:pitch w:val="variable"/>
    <w:sig w:usb0="00000000" w:usb1="10000000" w:usb2="00000000" w:usb3="00000000" w:csb0="80000000" w:csb1="00000000"/>
  </w:font>
  <w:font w:name="Calibri">
    <w:panose1 w:val="020F0502020204030204"/>
    <w:charset w:val="00"/>
    <w:family w:val="auto"/>
    <w:pitch w:val="variable"/>
    <w:sig w:usb0="E00002FF" w:usb1="4000ACFF" w:usb2="00000001" w:usb3="00000000" w:csb0="0000019F" w:csb1="00000000"/>
  </w:font>
  <w:font w:name="Trebuchet MS">
    <w:panose1 w:val="020B0603020202020204"/>
    <w:charset w:val="00"/>
    <w:family w:val="auto"/>
    <w:pitch w:val="variable"/>
    <w:sig w:usb0="00000287" w:usb1="00000000" w:usb2="00000000" w:usb3="00000000" w:csb0="0000009F" w:csb1="00000000"/>
  </w:font>
  <w:font w:name="Verdana">
    <w:panose1 w:val="020B0604030504040204"/>
    <w:charset w:val="00"/>
    <w:family w:val="auto"/>
    <w:pitch w:val="variable"/>
    <w:sig w:usb0="A10006FF" w:usb1="4000205B" w:usb2="00000010" w:usb3="00000000" w:csb0="0000019F" w:csb1="00000000"/>
  </w:font>
  <w:font w:name="Arial">
    <w:panose1 w:val="020B0604020202020204"/>
    <w:charset w:val="00"/>
    <w:family w:val="auto"/>
    <w:pitch w:val="variable"/>
    <w:sig w:usb0="E0002AFF" w:usb1="C0007843" w:usb2="00000009" w:usb3="00000000" w:csb0="000001FF" w:csb1="00000000"/>
  </w:font>
  <w:font w:name="Calibri Light">
    <w:panose1 w:val="020F0302020204030204"/>
    <w:charset w:val="00"/>
    <w:family w:val="auto"/>
    <w:pitch w:val="variable"/>
    <w:sig w:usb0="A00002EF" w:usb1="4000207B" w:usb2="00000000" w:usb3="00000000" w:csb0="0000019F" w:csb1="00000000"/>
  </w:font>
</w:fonts>
</file>

<file path=word/numbering.xml><?xml version="1.0" encoding="utf-8"?>
<w:numbering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mc:Ignorable="w14 w15 wp14">
  <w:abstractNum w:abstractNumId="0">
    <w:nsid w:val="036C06F3"/>
    <w:multiLevelType w:val="hybridMultilevel"/>
    <w:tmpl w:val="DD4C505A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1">
    <w:nsid w:val="126C6C02"/>
    <w:multiLevelType w:val="hybridMultilevel"/>
    <w:tmpl w:val="B440B39E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2">
    <w:nsid w:val="23DD7DB9"/>
    <w:multiLevelType w:val="hybridMultilevel"/>
    <w:tmpl w:val="6AF010B0"/>
    <w:lvl w:ilvl="0" w:tplc="04090003">
      <w:start w:val="1"/>
      <w:numFmt w:val="bullet"/>
      <w:lvlText w:val="o"/>
      <w:lvlJc w:val="left"/>
      <w:pPr>
        <w:ind w:left="1080" w:hanging="360"/>
      </w:pPr>
      <w:rPr>
        <w:rFonts w:ascii="Courier New" w:hAnsi="Courier New" w:cs="Courier New" w:hint="default"/>
      </w:rPr>
    </w:lvl>
    <w:lvl w:ilvl="1" w:tplc="04090003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3">
    <w:nsid w:val="2C544229"/>
    <w:multiLevelType w:val="hybridMultilevel"/>
    <w:tmpl w:val="D35C07CA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4">
    <w:nsid w:val="2E0C4FD4"/>
    <w:multiLevelType w:val="hybridMultilevel"/>
    <w:tmpl w:val="88FA8584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5">
    <w:nsid w:val="37C7099A"/>
    <w:multiLevelType w:val="hybridMultilevel"/>
    <w:tmpl w:val="F0FEEC38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6">
    <w:nsid w:val="4AB13FBB"/>
    <w:multiLevelType w:val="hybridMultilevel"/>
    <w:tmpl w:val="731C5518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7">
    <w:nsid w:val="59415E79"/>
    <w:multiLevelType w:val="hybridMultilevel"/>
    <w:tmpl w:val="32B6CB20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8">
    <w:nsid w:val="5C0D33E1"/>
    <w:multiLevelType w:val="hybridMultilevel"/>
    <w:tmpl w:val="E3E8D896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9">
    <w:nsid w:val="5DFA0978"/>
    <w:multiLevelType w:val="hybridMultilevel"/>
    <w:tmpl w:val="08561F60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10">
    <w:nsid w:val="67C704B8"/>
    <w:multiLevelType w:val="hybridMultilevel"/>
    <w:tmpl w:val="8F74E984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11">
    <w:nsid w:val="6A482B66"/>
    <w:multiLevelType w:val="hybridMultilevel"/>
    <w:tmpl w:val="4F3AE3DA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12">
    <w:nsid w:val="6C471E85"/>
    <w:multiLevelType w:val="hybridMultilevel"/>
    <w:tmpl w:val="F2EE224A"/>
    <w:lvl w:ilvl="0" w:tplc="04090003">
      <w:start w:val="1"/>
      <w:numFmt w:val="bullet"/>
      <w:lvlText w:val="o"/>
      <w:lvlJc w:val="left"/>
      <w:pPr>
        <w:ind w:left="1080" w:hanging="360"/>
      </w:pPr>
      <w:rPr>
        <w:rFonts w:ascii="Courier New" w:hAnsi="Courier New" w:cs="Courier New" w:hint="default"/>
      </w:rPr>
    </w:lvl>
    <w:lvl w:ilvl="1" w:tplc="04090003" w:tentative="1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abstractNum w:abstractNumId="13">
    <w:nsid w:val="6E4B7290"/>
    <w:multiLevelType w:val="hybridMultilevel"/>
    <w:tmpl w:val="A4607340"/>
    <w:lvl w:ilvl="0" w:tplc="04090001">
      <w:start w:val="1"/>
      <w:numFmt w:val="bullet"/>
      <w:lvlText w:val=""/>
      <w:lvlJc w:val="left"/>
      <w:pPr>
        <w:ind w:left="720" w:hanging="360"/>
      </w:pPr>
      <w:rPr>
        <w:rFonts w:ascii="Symbol" w:hAnsi="Symbol" w:hint="default"/>
      </w:rPr>
    </w:lvl>
    <w:lvl w:ilvl="1" w:tplc="04090003">
      <w:start w:val="1"/>
      <w:numFmt w:val="bullet"/>
      <w:lvlText w:val="o"/>
      <w:lvlJc w:val="left"/>
      <w:pPr>
        <w:ind w:left="144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16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288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60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32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04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576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480" w:hanging="360"/>
      </w:pPr>
      <w:rPr>
        <w:rFonts w:ascii="Wingdings" w:hAnsi="Wingdings" w:hint="default"/>
      </w:rPr>
    </w:lvl>
  </w:abstractNum>
  <w:abstractNum w:abstractNumId="14">
    <w:nsid w:val="796F5734"/>
    <w:multiLevelType w:val="hybridMultilevel"/>
    <w:tmpl w:val="63D07B56"/>
    <w:lvl w:ilvl="0" w:tplc="04090001">
      <w:start w:val="1"/>
      <w:numFmt w:val="bullet"/>
      <w:lvlText w:val=""/>
      <w:lvlJc w:val="left"/>
      <w:pPr>
        <w:ind w:left="1080" w:hanging="360"/>
      </w:pPr>
      <w:rPr>
        <w:rFonts w:ascii="Symbol" w:hAnsi="Symbol" w:hint="default"/>
      </w:rPr>
    </w:lvl>
    <w:lvl w:ilvl="1" w:tplc="04090003" w:tentative="1">
      <w:start w:val="1"/>
      <w:numFmt w:val="bullet"/>
      <w:lvlText w:val="o"/>
      <w:lvlJc w:val="left"/>
      <w:pPr>
        <w:ind w:left="1800" w:hanging="360"/>
      </w:pPr>
      <w:rPr>
        <w:rFonts w:ascii="Courier New" w:hAnsi="Courier New" w:cs="Courier New" w:hint="default"/>
      </w:rPr>
    </w:lvl>
    <w:lvl w:ilvl="2" w:tplc="04090005" w:tentative="1">
      <w:start w:val="1"/>
      <w:numFmt w:val="bullet"/>
      <w:lvlText w:val=""/>
      <w:lvlJc w:val="left"/>
      <w:pPr>
        <w:ind w:left="2520" w:hanging="360"/>
      </w:pPr>
      <w:rPr>
        <w:rFonts w:ascii="Wingdings" w:hAnsi="Wingdings" w:hint="default"/>
      </w:rPr>
    </w:lvl>
    <w:lvl w:ilvl="3" w:tplc="04090001" w:tentative="1">
      <w:start w:val="1"/>
      <w:numFmt w:val="bullet"/>
      <w:lvlText w:val=""/>
      <w:lvlJc w:val="left"/>
      <w:pPr>
        <w:ind w:left="3240" w:hanging="360"/>
      </w:pPr>
      <w:rPr>
        <w:rFonts w:ascii="Symbol" w:hAnsi="Symbol" w:hint="default"/>
      </w:rPr>
    </w:lvl>
    <w:lvl w:ilvl="4" w:tplc="04090003" w:tentative="1">
      <w:start w:val="1"/>
      <w:numFmt w:val="bullet"/>
      <w:lvlText w:val="o"/>
      <w:lvlJc w:val="left"/>
      <w:pPr>
        <w:ind w:left="3960" w:hanging="360"/>
      </w:pPr>
      <w:rPr>
        <w:rFonts w:ascii="Courier New" w:hAnsi="Courier New" w:cs="Courier New" w:hint="default"/>
      </w:rPr>
    </w:lvl>
    <w:lvl w:ilvl="5" w:tplc="04090005" w:tentative="1">
      <w:start w:val="1"/>
      <w:numFmt w:val="bullet"/>
      <w:lvlText w:val=""/>
      <w:lvlJc w:val="left"/>
      <w:pPr>
        <w:ind w:left="4680" w:hanging="360"/>
      </w:pPr>
      <w:rPr>
        <w:rFonts w:ascii="Wingdings" w:hAnsi="Wingdings" w:hint="default"/>
      </w:rPr>
    </w:lvl>
    <w:lvl w:ilvl="6" w:tplc="04090001" w:tentative="1">
      <w:start w:val="1"/>
      <w:numFmt w:val="bullet"/>
      <w:lvlText w:val=""/>
      <w:lvlJc w:val="left"/>
      <w:pPr>
        <w:ind w:left="5400" w:hanging="360"/>
      </w:pPr>
      <w:rPr>
        <w:rFonts w:ascii="Symbol" w:hAnsi="Symbol" w:hint="default"/>
      </w:rPr>
    </w:lvl>
    <w:lvl w:ilvl="7" w:tplc="04090003" w:tentative="1">
      <w:start w:val="1"/>
      <w:numFmt w:val="bullet"/>
      <w:lvlText w:val="o"/>
      <w:lvlJc w:val="left"/>
      <w:pPr>
        <w:ind w:left="6120" w:hanging="360"/>
      </w:pPr>
      <w:rPr>
        <w:rFonts w:ascii="Courier New" w:hAnsi="Courier New" w:cs="Courier New" w:hint="default"/>
      </w:rPr>
    </w:lvl>
    <w:lvl w:ilvl="8" w:tplc="04090005" w:tentative="1">
      <w:start w:val="1"/>
      <w:numFmt w:val="bullet"/>
      <w:lvlText w:val=""/>
      <w:lvlJc w:val="left"/>
      <w:pPr>
        <w:ind w:left="6840" w:hanging="360"/>
      </w:pPr>
      <w:rPr>
        <w:rFonts w:ascii="Wingdings" w:hAnsi="Wingdings" w:hint="default"/>
      </w:rPr>
    </w:lvl>
  </w:abstractNum>
  <w:num w:numId="1">
    <w:abstractNumId w:val="0"/>
  </w:num>
  <w:num w:numId="2">
    <w:abstractNumId w:val="11"/>
  </w:num>
  <w:num w:numId="3">
    <w:abstractNumId w:val="6"/>
  </w:num>
  <w:num w:numId="4">
    <w:abstractNumId w:val="3"/>
  </w:num>
  <w:num w:numId="5">
    <w:abstractNumId w:val="9"/>
  </w:num>
  <w:num w:numId="6">
    <w:abstractNumId w:val="14"/>
  </w:num>
  <w:num w:numId="7">
    <w:abstractNumId w:val="10"/>
  </w:num>
  <w:num w:numId="8">
    <w:abstractNumId w:val="8"/>
  </w:num>
  <w:num w:numId="9">
    <w:abstractNumId w:val="4"/>
  </w:num>
  <w:num w:numId="10">
    <w:abstractNumId w:val="1"/>
  </w:num>
  <w:num w:numId="11">
    <w:abstractNumId w:val="13"/>
  </w:num>
  <w:num w:numId="12">
    <w:abstractNumId w:val="7"/>
  </w:num>
  <w:num w:numId="13">
    <w:abstractNumId w:val="2"/>
  </w:num>
  <w:num w:numId="14">
    <w:abstractNumId w:val="12"/>
  </w:num>
  <w:num w:numId="15">
    <w:abstractNumId w:val="5"/>
  </w:num>
</w:numbering>
</file>

<file path=word/settings.xml><?xml version="1.0" encoding="utf-8"?>
<w:settings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10="urn:schemas-microsoft-com:office:word" xmlns:w="http://schemas.openxmlformats.org/wordprocessingml/2006/main" xmlns:w14="http://schemas.microsoft.com/office/word/2010/wordml" xmlns:w15="http://schemas.microsoft.com/office/word/2012/wordml" xmlns:sl="http://schemas.openxmlformats.org/schemaLibrary/2006/main" mc:Ignorable="w14 w15">
  <w:zoom w:percent="130"/>
  <w:defaultTabStop w:val="720"/>
  <w:characterSpacingControl w:val="doNotCompress"/>
  <w:savePreviewPicture/>
  <w:compat>
    <w:compatSetting w:name="compatibilityMode" w:uri="http://schemas.microsoft.com/office/word" w:val="15"/>
    <w:compatSetting w:name="overrideTableStyleFontSizeAndJustification" w:uri="http://schemas.microsoft.com/office/word" w:val="1"/>
    <w:compatSetting w:name="enableOpenTypeFeatures" w:uri="http://schemas.microsoft.com/office/word" w:val="1"/>
    <w:compatSetting w:name="doNotFlipMirrorIndents" w:uri="http://schemas.microsoft.com/office/word" w:val="1"/>
    <w:compatSetting w:name="differentiateMultirowTableHeaders" w:uri="http://schemas.microsoft.com/office/word" w:val="1"/>
  </w:compat>
  <w:rsids>
    <w:rsidRoot w:val="00934279"/>
    <w:rsid w:val="00054B05"/>
    <w:rsid w:val="00094AD5"/>
    <w:rsid w:val="000C41B3"/>
    <w:rsid w:val="00114D26"/>
    <w:rsid w:val="00122005"/>
    <w:rsid w:val="00182ADF"/>
    <w:rsid w:val="001A626A"/>
    <w:rsid w:val="00220B0E"/>
    <w:rsid w:val="0024729E"/>
    <w:rsid w:val="002546FA"/>
    <w:rsid w:val="00292CB2"/>
    <w:rsid w:val="002A6578"/>
    <w:rsid w:val="00324A1E"/>
    <w:rsid w:val="0033179C"/>
    <w:rsid w:val="003404A0"/>
    <w:rsid w:val="00354701"/>
    <w:rsid w:val="003558E1"/>
    <w:rsid w:val="003807DC"/>
    <w:rsid w:val="003925F9"/>
    <w:rsid w:val="00412EFC"/>
    <w:rsid w:val="00462829"/>
    <w:rsid w:val="00476F6B"/>
    <w:rsid w:val="004A5F13"/>
    <w:rsid w:val="004E2ACB"/>
    <w:rsid w:val="00571986"/>
    <w:rsid w:val="005F0563"/>
    <w:rsid w:val="00694C2E"/>
    <w:rsid w:val="006A2683"/>
    <w:rsid w:val="006C4273"/>
    <w:rsid w:val="006D5D48"/>
    <w:rsid w:val="006E20C0"/>
    <w:rsid w:val="006F531A"/>
    <w:rsid w:val="007202A9"/>
    <w:rsid w:val="007704E7"/>
    <w:rsid w:val="00792115"/>
    <w:rsid w:val="007A4088"/>
    <w:rsid w:val="007D1BE8"/>
    <w:rsid w:val="007F6C94"/>
    <w:rsid w:val="007F7FB5"/>
    <w:rsid w:val="008072F2"/>
    <w:rsid w:val="008570DE"/>
    <w:rsid w:val="00934279"/>
    <w:rsid w:val="009C2121"/>
    <w:rsid w:val="009E06E1"/>
    <w:rsid w:val="00AB7D07"/>
    <w:rsid w:val="00AC1007"/>
    <w:rsid w:val="00AC46E5"/>
    <w:rsid w:val="00B84F44"/>
    <w:rsid w:val="00BA30CD"/>
    <w:rsid w:val="00BC12A9"/>
    <w:rsid w:val="00BC1EF8"/>
    <w:rsid w:val="00C20410"/>
    <w:rsid w:val="00C2597F"/>
    <w:rsid w:val="00C32802"/>
    <w:rsid w:val="00CD5452"/>
    <w:rsid w:val="00D41DBB"/>
    <w:rsid w:val="00D7432A"/>
    <w:rsid w:val="00DD445A"/>
    <w:rsid w:val="00EA0774"/>
    <w:rsid w:val="00EA0B93"/>
    <w:rsid w:val="00FA0F06"/>
    <w:rsid w:val="00FA2CC7"/>
    <w:rsid w:val="00FA4CB8"/>
    <w:rsid w:val="00FC1FE0"/>
    <w:rsid w:val="00FC5AA0"/>
  </w:rsids>
  <m:mathPr>
    <m:mathFont m:val="Cambria Math"/>
    <m:brkBin m:val="before"/>
    <m:brkBinSub m:val="--"/>
    <m:smallFrac m:val="0"/>
    <m:dispDef/>
    <m:lMargin m:val="0"/>
    <m:rMargin m:val="0"/>
    <m:defJc m:val="centerGroup"/>
    <m:wrapIndent m:val="1440"/>
    <m:intLim m:val="subSup"/>
    <m:naryLim m:val="undOvr"/>
  </m:mathPr>
  <w:themeFontLang w:val="en-US" w:eastAsia="x-none" w:bidi="x-none"/>
  <w:clrSchemeMapping w:bg1="light1" w:t1="dark1" w:bg2="light2" w:t2="dark2" w:accent1="accent1" w:accent2="accent2" w:accent3="accent3" w:accent4="accent4" w:accent5="accent5" w:accent6="accent6" w:hyperlink="hyperlink" w:followedHyperlink="followedHyperlink"/>
  <w:decimalSymbol w:val="."/>
  <w:listSeparator w:val=","/>
  <w14:docId w14:val="1CF2F759"/>
  <w15:chartTrackingRefBased/>
  <w15:docId w15:val="{FFFFF82B-A1D2-465B-82CE-BF2A1CA965C2}"/>
</w:settings>
</file>

<file path=word/styles.xml><?xml version="1.0" encoding="utf-8"?>
<w:style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docDefaults>
    <w:rPrDefault>
      <w:rPr>
        <w:rFonts w:asciiTheme="minorHAnsi" w:eastAsiaTheme="minorHAnsi" w:hAnsiTheme="minorHAnsi" w:cstheme="minorBidi"/>
        <w:sz w:val="24"/>
        <w:szCs w:val="24"/>
        <w:lang w:val="en-US" w:eastAsia="en-US" w:bidi="ar-SA"/>
      </w:rPr>
    </w:rPrDefault>
    <w:pPrDefault/>
  </w:docDefaults>
  <w:latentStyles w:defLockedState="0" w:defUIPriority="99" w:defSemiHidden="0" w:defUnhideWhenUsed="0" w:defQFormat="0" w:count="382">
    <w:lsdException w:name="Normal" w:uiPriority="0" w:qFormat="1"/>
    <w:lsdException w:name="heading 1" w:uiPriority="9" w:qFormat="1"/>
    <w:lsdException w:name="heading 2" w:semiHidden="1" w:uiPriority="9" w:unhideWhenUsed="1" w:qFormat="1"/>
    <w:lsdException w:name="heading 3" w:semiHidden="1" w:uiPriority="9" w:unhideWhenUsed="1" w:qFormat="1"/>
    <w:lsdException w:name="heading 4" w:semiHidden="1" w:uiPriority="9" w:unhideWhenUsed="1" w:qFormat="1"/>
    <w:lsdException w:name="heading 5" w:semiHidden="1" w:uiPriority="9" w:unhideWhenUsed="1" w:qFormat="1"/>
    <w:lsdException w:name="heading 6" w:semiHidden="1" w:uiPriority="9" w:unhideWhenUsed="1" w:qFormat="1"/>
    <w:lsdException w:name="heading 7" w:semiHidden="1" w:uiPriority="9" w:unhideWhenUsed="1" w:qFormat="1"/>
    <w:lsdException w:name="heading 8" w:semiHidden="1" w:uiPriority="9" w:unhideWhenUsed="1" w:qFormat="1"/>
    <w:lsdException w:name="heading 9" w:semiHidden="1" w:uiPriority="9" w:unhideWhenUsed="1" w:qFormat="1"/>
    <w:lsdException w:name="index 1" w:semiHidden="1" w:unhideWhenUsed="1"/>
    <w:lsdException w:name="index 2" w:semiHidden="1" w:unhideWhenUsed="1"/>
    <w:lsdException w:name="index 3" w:semiHidden="1" w:unhideWhenUsed="1"/>
    <w:lsdException w:name="index 4" w:semiHidden="1" w:unhideWhenUsed="1"/>
    <w:lsdException w:name="index 5" w:semiHidden="1" w:unhideWhenUsed="1"/>
    <w:lsdException w:name="index 6" w:semiHidden="1" w:unhideWhenUsed="1"/>
    <w:lsdException w:name="index 7" w:semiHidden="1" w:unhideWhenUsed="1"/>
    <w:lsdException w:name="index 8" w:semiHidden="1" w:unhideWhenUsed="1"/>
    <w:lsdException w:name="index 9" w:semiHidden="1" w:unhideWhenUsed="1"/>
    <w:lsdException w:name="toc 1" w:semiHidden="1" w:uiPriority="39" w:unhideWhenUsed="1"/>
    <w:lsdException w:name="toc 2" w:semiHidden="1" w:uiPriority="39" w:unhideWhenUsed="1"/>
    <w:lsdException w:name="toc 3" w:semiHidden="1" w:uiPriority="39" w:unhideWhenUsed="1"/>
    <w:lsdException w:name="toc 4" w:semiHidden="1" w:uiPriority="39" w:unhideWhenUsed="1"/>
    <w:lsdException w:name="toc 5" w:semiHidden="1" w:uiPriority="39" w:unhideWhenUsed="1"/>
    <w:lsdException w:name="toc 6" w:semiHidden="1" w:uiPriority="39" w:unhideWhenUsed="1"/>
    <w:lsdException w:name="toc 7" w:semiHidden="1" w:uiPriority="39" w:unhideWhenUsed="1"/>
    <w:lsdException w:name="toc 8" w:semiHidden="1" w:uiPriority="39" w:unhideWhenUsed="1"/>
    <w:lsdException w:name="toc 9" w:semiHidden="1" w:uiPriority="39" w:unhideWhenUsed="1"/>
    <w:lsdException w:name="Normal Indent" w:semiHidden="1" w:unhideWhenUsed="1"/>
    <w:lsdException w:name="footnote text" w:semiHidden="1" w:unhideWhenUsed="1"/>
    <w:lsdException w:name="annotation text" w:semiHidden="1" w:unhideWhenUsed="1"/>
    <w:lsdException w:name="header" w:semiHidden="1" w:unhideWhenUsed="1"/>
    <w:lsdException w:name="footer" w:semiHidden="1" w:unhideWhenUsed="1"/>
    <w:lsdException w:name="index heading" w:semiHidden="1" w:unhideWhenUsed="1"/>
    <w:lsdException w:name="caption" w:semiHidden="1" w:uiPriority="35" w:unhideWhenUsed="1" w:qFormat="1"/>
    <w:lsdException w:name="table of figures" w:semiHidden="1" w:unhideWhenUsed="1"/>
    <w:lsdException w:name="envelope address" w:semiHidden="1" w:unhideWhenUsed="1"/>
    <w:lsdException w:name="envelope return" w:semiHidden="1" w:unhideWhenUsed="1"/>
    <w:lsdException w:name="footnote reference" w:semiHidden="1" w:unhideWhenUsed="1"/>
    <w:lsdException w:name="annotation reference" w:semiHidden="1" w:unhideWhenUsed="1"/>
    <w:lsdException w:name="line number" w:semiHidden="1" w:unhideWhenUsed="1"/>
    <w:lsdException w:name="page number" w:semiHidden="1" w:unhideWhenUsed="1"/>
    <w:lsdException w:name="endnote reference" w:semiHidden="1" w:unhideWhenUsed="1"/>
    <w:lsdException w:name="endnote text" w:semiHidden="1" w:unhideWhenUsed="1"/>
    <w:lsdException w:name="table of authorities" w:semiHidden="1" w:unhideWhenUsed="1"/>
    <w:lsdException w:name="macro" w:semiHidden="1" w:unhideWhenUsed="1"/>
    <w:lsdException w:name="toa heading" w:semiHidden="1" w:unhideWhenUsed="1"/>
    <w:lsdException w:name="List" w:semiHidden="1" w:unhideWhenUsed="1"/>
    <w:lsdException w:name="List Bullet" w:semiHidden="1" w:unhideWhenUsed="1"/>
    <w:lsdException w:name="List Number" w:semiHidden="1" w:unhideWhenUsed="1"/>
    <w:lsdException w:name="List 2" w:semiHidden="1" w:unhideWhenUsed="1"/>
    <w:lsdException w:name="List 3" w:semiHidden="1" w:unhideWhenUsed="1"/>
    <w:lsdException w:name="List 4" w:semiHidden="1" w:unhideWhenUsed="1"/>
    <w:lsdException w:name="List 5" w:semiHidden="1" w:unhideWhenUsed="1"/>
    <w:lsdException w:name="List Bullet 2" w:semiHidden="1" w:unhideWhenUsed="1"/>
    <w:lsdException w:name="List Bullet 3" w:semiHidden="1" w:unhideWhenUsed="1"/>
    <w:lsdException w:name="List Bullet 4" w:semiHidden="1" w:unhideWhenUsed="1"/>
    <w:lsdException w:name="List Bullet 5" w:semiHidden="1" w:unhideWhenUsed="1"/>
    <w:lsdException w:name="List Number 2" w:semiHidden="1" w:unhideWhenUsed="1"/>
    <w:lsdException w:name="List Number 3" w:semiHidden="1" w:unhideWhenUsed="1"/>
    <w:lsdException w:name="List Number 4" w:semiHidden="1" w:unhideWhenUsed="1"/>
    <w:lsdException w:name="List Number 5" w:semiHidden="1" w:unhideWhenUsed="1"/>
    <w:lsdException w:name="Title" w:uiPriority="10" w:qFormat="1"/>
    <w:lsdException w:name="Closing" w:semiHidden="1" w:unhideWhenUsed="1"/>
    <w:lsdException w:name="Signature" w:semiHidden="1" w:unhideWhenUsed="1"/>
    <w:lsdException w:name="Default Paragraph Font" w:semiHidden="1" w:uiPriority="1" w:unhideWhenUsed="1"/>
    <w:lsdException w:name="Body Text" w:semiHidden="1" w:unhideWhenUsed="1"/>
    <w:lsdException w:name="Body Text Indent" w:semiHidden="1" w:unhideWhenUsed="1"/>
    <w:lsdException w:name="List Continue" w:semiHidden="1" w:unhideWhenUsed="1"/>
    <w:lsdException w:name="List Continue 2" w:semiHidden="1" w:unhideWhenUsed="1"/>
    <w:lsdException w:name="List Continue 3" w:semiHidden="1" w:unhideWhenUsed="1"/>
    <w:lsdException w:name="List Continue 4" w:semiHidden="1" w:unhideWhenUsed="1"/>
    <w:lsdException w:name="List Continue 5" w:semiHidden="1" w:unhideWhenUsed="1"/>
    <w:lsdException w:name="Message Header" w:semiHidden="1" w:unhideWhenUsed="1"/>
    <w:lsdException w:name="Subtitle" w:uiPriority="11" w:qFormat="1"/>
    <w:lsdException w:name="Salutation" w:semiHidden="1" w:unhideWhenUsed="1"/>
    <w:lsdException w:name="Date" w:semiHidden="1" w:unhideWhenUsed="1"/>
    <w:lsdException w:name="Body Text First Indent" w:semiHidden="1" w:unhideWhenUsed="1"/>
    <w:lsdException w:name="Body Text First Indent 2" w:semiHidden="1" w:unhideWhenUsed="1"/>
    <w:lsdException w:name="Note Heading" w:semiHidden="1" w:unhideWhenUsed="1"/>
    <w:lsdException w:name="Body Text 2" w:semiHidden="1" w:unhideWhenUsed="1"/>
    <w:lsdException w:name="Body Text 3" w:semiHidden="1" w:unhideWhenUsed="1"/>
    <w:lsdException w:name="Body Text Indent 2" w:semiHidden="1" w:unhideWhenUsed="1"/>
    <w:lsdException w:name="Body Text Indent 3" w:semiHidden="1" w:unhideWhenUsed="1"/>
    <w:lsdException w:name="Block Text" w:semiHidden="1" w:unhideWhenUsed="1"/>
    <w:lsdException w:name="Hyperlink" w:semiHidden="1" w:unhideWhenUsed="1"/>
    <w:lsdException w:name="FollowedHyperlink" w:semiHidden="1" w:unhideWhenUsed="1"/>
    <w:lsdException w:name="Strong" w:uiPriority="22" w:qFormat="1"/>
    <w:lsdException w:name="Emphasis" w:uiPriority="20" w:qFormat="1"/>
    <w:lsdException w:name="Document Map" w:semiHidden="1" w:unhideWhenUsed="1"/>
    <w:lsdException w:name="Plain Text" w:semiHidden="1" w:unhideWhenUsed="1"/>
    <w:lsdException w:name="E-mail Signature" w:semiHidden="1" w:unhideWhenUsed="1"/>
    <w:lsdException w:name="HTML Top of Form" w:semiHidden="1" w:unhideWhenUsed="1"/>
    <w:lsdException w:name="HTML Bottom of Form" w:semiHidden="1" w:unhideWhenUsed="1"/>
    <w:lsdException w:name="Normal (Web)" w:semiHidden="1" w:unhideWhenUsed="1"/>
    <w:lsdException w:name="HTML Acronym" w:semiHidden="1" w:unhideWhenUsed="1"/>
    <w:lsdException w:name="HTML Address" w:semiHidden="1" w:unhideWhenUsed="1"/>
    <w:lsdException w:name="HTML Cite" w:semiHidden="1" w:unhideWhenUsed="1"/>
    <w:lsdException w:name="HTML Code" w:semiHidden="1" w:unhideWhenUsed="1"/>
    <w:lsdException w:name="HTML Definition" w:semiHidden="1" w:unhideWhenUsed="1"/>
    <w:lsdException w:name="HTML Keyboard" w:semiHidden="1" w:unhideWhenUsed="1"/>
    <w:lsdException w:name="HTML Preformatted" w:semiHidden="1" w:unhideWhenUsed="1"/>
    <w:lsdException w:name="HTML Sample" w:semiHidden="1" w:unhideWhenUsed="1"/>
    <w:lsdException w:name="HTML Typewriter" w:semiHidden="1" w:unhideWhenUsed="1"/>
    <w:lsdException w:name="HTML Variable" w:semiHidden="1" w:unhideWhenUsed="1"/>
    <w:lsdException w:name="Normal Table" w:semiHidden="1" w:unhideWhenUsed="1"/>
    <w:lsdException w:name="annotation subject" w:semiHidden="1" w:unhideWhenUsed="1"/>
    <w:lsdException w:name="No List" w:semiHidden="1" w:unhideWhenUsed="1"/>
    <w:lsdException w:name="Outline List 1" w:semiHidden="1" w:unhideWhenUsed="1"/>
    <w:lsdException w:name="Outline List 2" w:semiHidden="1" w:unhideWhenUsed="1"/>
    <w:lsdException w:name="Outline List 3" w:semiHidden="1" w:unhideWhenUsed="1"/>
    <w:lsdException w:name="Table Simple 1" w:semiHidden="1" w:unhideWhenUsed="1"/>
    <w:lsdException w:name="Table Simple 2" w:semiHidden="1" w:unhideWhenUsed="1"/>
    <w:lsdException w:name="Table Simple 3" w:semiHidden="1" w:unhideWhenUsed="1"/>
    <w:lsdException w:name="Table Classic 1" w:semiHidden="1" w:unhideWhenUsed="1"/>
    <w:lsdException w:name="Table Classic 2" w:semiHidden="1" w:unhideWhenUsed="1"/>
    <w:lsdException w:name="Table Classic 3" w:semiHidden="1" w:unhideWhenUsed="1"/>
    <w:lsdException w:name="Table Classic 4" w:semiHidden="1" w:unhideWhenUsed="1"/>
    <w:lsdException w:name="Table Colorful 1" w:semiHidden="1" w:unhideWhenUsed="1"/>
    <w:lsdException w:name="Table Colorful 2" w:semiHidden="1" w:unhideWhenUsed="1"/>
    <w:lsdException w:name="Table Colorful 3" w:semiHidden="1" w:unhideWhenUsed="1"/>
    <w:lsdException w:name="Table Columns 1" w:semiHidden="1" w:unhideWhenUsed="1"/>
    <w:lsdException w:name="Table Columns 2" w:semiHidden="1" w:unhideWhenUsed="1"/>
    <w:lsdException w:name="Table Columns 3" w:semiHidden="1" w:unhideWhenUsed="1"/>
    <w:lsdException w:name="Table Columns 4" w:semiHidden="1" w:unhideWhenUsed="1"/>
    <w:lsdException w:name="Table Columns 5" w:semiHidden="1" w:unhideWhenUsed="1"/>
    <w:lsdException w:name="Table Grid 1" w:semiHidden="1" w:unhideWhenUsed="1"/>
    <w:lsdException w:name="Table Grid 2" w:semiHidden="1" w:unhideWhenUsed="1"/>
    <w:lsdException w:name="Table Grid 3" w:semiHidden="1" w:unhideWhenUsed="1"/>
    <w:lsdException w:name="Table Grid 4" w:semiHidden="1" w:unhideWhenUsed="1"/>
    <w:lsdException w:name="Table Grid 5" w:semiHidden="1" w:unhideWhenUsed="1"/>
    <w:lsdException w:name="Table Grid 6" w:semiHidden="1" w:unhideWhenUsed="1"/>
    <w:lsdException w:name="Table Grid 7" w:semiHidden="1" w:unhideWhenUsed="1"/>
    <w:lsdException w:name="Table Grid 8" w:semiHidden="1" w:unhideWhenUsed="1"/>
    <w:lsdException w:name="Table List 1" w:semiHidden="1" w:unhideWhenUsed="1"/>
    <w:lsdException w:name="Table List 2" w:semiHidden="1" w:unhideWhenUsed="1"/>
    <w:lsdException w:name="Table List 3" w:semiHidden="1" w:unhideWhenUsed="1"/>
    <w:lsdException w:name="Table List 4" w:semiHidden="1" w:unhideWhenUsed="1"/>
    <w:lsdException w:name="Table List 5" w:semiHidden="1" w:unhideWhenUsed="1"/>
    <w:lsdException w:name="Table List 6" w:semiHidden="1" w:unhideWhenUsed="1"/>
    <w:lsdException w:name="Table List 7" w:semiHidden="1" w:unhideWhenUsed="1"/>
    <w:lsdException w:name="Table List 8" w:semiHidden="1" w:unhideWhenUsed="1"/>
    <w:lsdException w:name="Table 3D effects 1" w:semiHidden="1" w:unhideWhenUsed="1"/>
    <w:lsdException w:name="Table 3D effects 2" w:semiHidden="1" w:unhideWhenUsed="1"/>
    <w:lsdException w:name="Table 3D effects 3" w:semiHidden="1" w:unhideWhenUsed="1"/>
    <w:lsdException w:name="Table Contemporary" w:semiHidden="1" w:unhideWhenUsed="1"/>
    <w:lsdException w:name="Table Elegant" w:semiHidden="1" w:unhideWhenUsed="1"/>
    <w:lsdException w:name="Table Professional" w:semiHidden="1" w:unhideWhenUsed="1"/>
    <w:lsdException w:name="Table Subtle 1" w:semiHidden="1" w:unhideWhenUsed="1"/>
    <w:lsdException w:name="Table Subtle 2" w:semiHidden="1" w:unhideWhenUsed="1"/>
    <w:lsdException w:name="Table Web 1" w:semiHidden="1" w:unhideWhenUsed="1"/>
    <w:lsdException w:name="Table Web 2" w:semiHidden="1" w:unhideWhenUsed="1"/>
    <w:lsdException w:name="Table Web 3" w:semiHidden="1" w:unhideWhenUsed="1"/>
    <w:lsdException w:name="Balloon Text" w:semiHidden="1" w:unhideWhenUsed="1"/>
    <w:lsdException w:name="Table Grid" w:uiPriority="39"/>
    <w:lsdException w:name="Table Theme" w:semiHidden="1" w:unhideWhenUsed="1"/>
    <w:lsdException w:name="Note Level 1" w:semiHidden="1" w:unhideWhenUsed="1"/>
    <w:lsdException w:name="Note Level 2" w:semiHidden="1" w:unhideWhenUsed="1"/>
    <w:lsdException w:name="Note Level 3" w:semiHidden="1" w:unhideWhenUsed="1"/>
    <w:lsdException w:name="Note Level 4" w:semiHidden="1" w:unhideWhenUsed="1"/>
    <w:lsdException w:name="Note Level 5" w:semiHidden="1" w:unhideWhenUsed="1"/>
    <w:lsdException w:name="Note Level 6" w:semiHidden="1" w:unhideWhenUsed="1"/>
    <w:lsdException w:name="Note Level 7" w:semiHidden="1" w:unhideWhenUsed="1"/>
    <w:lsdException w:name="Note Level 8" w:semiHidden="1" w:unhideWhenUsed="1"/>
    <w:lsdException w:name="Note Level 9" w:semiHidden="1" w:unhideWhenUsed="1"/>
    <w:lsdException w:name="Placeholder Text" w:semiHidden="1"/>
    <w:lsdException w:name="No Spacing" w:uiPriority="1" w:qFormat="1"/>
    <w:lsdException w:name="Light Shading" w:uiPriority="60"/>
    <w:lsdException w:name="Light List" w:uiPriority="61"/>
    <w:lsdException w:name="Light Grid" w:uiPriority="62"/>
    <w:lsdException w:name="Medium Shading 1" w:uiPriority="63"/>
    <w:lsdException w:name="Medium Shading 2" w:uiPriority="64"/>
    <w:lsdException w:name="Medium List 1" w:uiPriority="65"/>
    <w:lsdException w:name="Medium List 2" w:uiPriority="66"/>
    <w:lsdException w:name="Medium Grid 1" w:uiPriority="67"/>
    <w:lsdException w:name="Medium Grid 2" w:uiPriority="68"/>
    <w:lsdException w:name="Medium Grid 3" w:uiPriority="69"/>
    <w:lsdException w:name="Dark List" w:uiPriority="70"/>
    <w:lsdException w:name="Colorful Shading" w:uiPriority="71"/>
    <w:lsdException w:name="Colorful List" w:uiPriority="72"/>
    <w:lsdException w:name="Colorful Grid" w:uiPriority="73"/>
    <w:lsdException w:name="Light Shading Accent 1" w:uiPriority="60"/>
    <w:lsdException w:name="Light List Accent 1" w:uiPriority="61"/>
    <w:lsdException w:name="Light Grid Accent 1" w:uiPriority="62"/>
    <w:lsdException w:name="Medium Shading 1 Accent 1" w:uiPriority="63"/>
    <w:lsdException w:name="Medium Shading 2 Accent 1" w:uiPriority="64"/>
    <w:lsdException w:name="Medium List 1 Accent 1" w:uiPriority="65"/>
    <w:lsdException w:name="Revision" w:semiHidden="1"/>
    <w:lsdException w:name="List Paragraph" w:uiPriority="34" w:qFormat="1"/>
    <w:lsdException w:name="Quote" w:uiPriority="29" w:qFormat="1"/>
    <w:lsdException w:name="Intense Quote" w:uiPriority="30" w:qFormat="1"/>
    <w:lsdException w:name="Medium List 2 Accent 1" w:uiPriority="66"/>
    <w:lsdException w:name="Medium Grid 1 Accent 1" w:uiPriority="67"/>
    <w:lsdException w:name="Medium Grid 2 Accent 1" w:uiPriority="68"/>
    <w:lsdException w:name="Medium Grid 3 Accent 1" w:uiPriority="69"/>
    <w:lsdException w:name="Dark List Accent 1" w:uiPriority="70"/>
    <w:lsdException w:name="Colorful Shading Accent 1" w:uiPriority="71"/>
    <w:lsdException w:name="Colorful List Accent 1" w:uiPriority="72"/>
    <w:lsdException w:name="Colorful Grid Accent 1" w:uiPriority="73"/>
    <w:lsdException w:name="Light Shading Accent 2" w:uiPriority="60"/>
    <w:lsdException w:name="Light List Accent 2" w:uiPriority="61"/>
    <w:lsdException w:name="Light Grid Accent 2" w:uiPriority="62"/>
    <w:lsdException w:name="Medium Shading 1 Accent 2" w:uiPriority="63"/>
    <w:lsdException w:name="Medium Shading 2 Accent 2" w:uiPriority="64"/>
    <w:lsdException w:name="Medium List 1 Accent 2" w:uiPriority="65"/>
    <w:lsdException w:name="Medium List 2 Accent 2" w:uiPriority="66"/>
    <w:lsdException w:name="Medium Grid 1 Accent 2" w:uiPriority="67"/>
    <w:lsdException w:name="Medium Grid 2 Accent 2" w:uiPriority="68"/>
    <w:lsdException w:name="Medium Grid 3 Accent 2" w:uiPriority="69"/>
    <w:lsdException w:name="Dark List Accent 2" w:uiPriority="70"/>
    <w:lsdException w:name="Colorful Shading Accent 2" w:uiPriority="71"/>
    <w:lsdException w:name="Colorful List Accent 2" w:uiPriority="72"/>
    <w:lsdException w:name="Colorful Grid Accent 2" w:uiPriority="73"/>
    <w:lsdException w:name="Light Shading Accent 3" w:uiPriority="60"/>
    <w:lsdException w:name="Light List Accent 3" w:uiPriority="61"/>
    <w:lsdException w:name="Light Grid Accent 3" w:uiPriority="62"/>
    <w:lsdException w:name="Medium Shading 1 Accent 3" w:uiPriority="63"/>
    <w:lsdException w:name="Medium Shading 2 Accent 3" w:uiPriority="64"/>
    <w:lsdException w:name="Medium List 1 Accent 3" w:uiPriority="65"/>
    <w:lsdException w:name="Medium List 2 Accent 3" w:uiPriority="66"/>
    <w:lsdException w:name="Medium Grid 1 Accent 3" w:uiPriority="67"/>
    <w:lsdException w:name="Medium Grid 2 Accent 3" w:uiPriority="68"/>
    <w:lsdException w:name="Medium Grid 3 Accent 3" w:uiPriority="69"/>
    <w:lsdException w:name="Dark List Accent 3" w:uiPriority="70"/>
    <w:lsdException w:name="Colorful Shading Accent 3" w:uiPriority="71"/>
    <w:lsdException w:name="Colorful List Accent 3" w:uiPriority="72"/>
    <w:lsdException w:name="Colorful Grid Accent 3" w:uiPriority="73"/>
    <w:lsdException w:name="Light Shading Accent 4" w:uiPriority="60"/>
    <w:lsdException w:name="Light List Accent 4" w:uiPriority="61"/>
    <w:lsdException w:name="Light Grid Accent 4" w:uiPriority="62"/>
    <w:lsdException w:name="Medium Shading 1 Accent 4" w:uiPriority="63"/>
    <w:lsdException w:name="Medium Shading 2 Accent 4" w:uiPriority="64"/>
    <w:lsdException w:name="Medium List 1 Accent 4" w:uiPriority="65"/>
    <w:lsdException w:name="Medium List 2 Accent 4" w:uiPriority="66"/>
    <w:lsdException w:name="Medium Grid 1 Accent 4" w:uiPriority="67"/>
    <w:lsdException w:name="Medium Grid 2 Accent 4" w:uiPriority="68"/>
    <w:lsdException w:name="Medium Grid 3 Accent 4" w:uiPriority="69"/>
    <w:lsdException w:name="Dark List Accent 4" w:uiPriority="70"/>
    <w:lsdException w:name="Colorful Shading Accent 4" w:uiPriority="71"/>
    <w:lsdException w:name="Colorful List Accent 4" w:uiPriority="72"/>
    <w:lsdException w:name="Colorful Grid Accent 4" w:uiPriority="73"/>
    <w:lsdException w:name="Light Shading Accent 5" w:uiPriority="60"/>
    <w:lsdException w:name="Light List Accent 5" w:uiPriority="61"/>
    <w:lsdException w:name="Light Grid Accent 5" w:uiPriority="62"/>
    <w:lsdException w:name="Medium Shading 1 Accent 5" w:uiPriority="63"/>
    <w:lsdException w:name="Medium Shading 2 Accent 5" w:uiPriority="64"/>
    <w:lsdException w:name="Medium List 1 Accent 5" w:uiPriority="65"/>
    <w:lsdException w:name="Medium List 2 Accent 5" w:uiPriority="66"/>
    <w:lsdException w:name="Medium Grid 1 Accent 5" w:uiPriority="67"/>
    <w:lsdException w:name="Medium Grid 2 Accent 5" w:uiPriority="68"/>
    <w:lsdException w:name="Medium Grid 3 Accent 5" w:uiPriority="69"/>
    <w:lsdException w:name="Dark List Accent 5" w:uiPriority="70"/>
    <w:lsdException w:name="Colorful Shading Accent 5" w:uiPriority="71"/>
    <w:lsdException w:name="Colorful List Accent 5" w:uiPriority="72"/>
    <w:lsdException w:name="Colorful Grid Accent 5" w:uiPriority="73"/>
    <w:lsdException w:name="Light Shading Accent 6" w:uiPriority="60"/>
    <w:lsdException w:name="Light List Accent 6" w:uiPriority="61"/>
    <w:lsdException w:name="Light Grid Accent 6" w:uiPriority="62"/>
    <w:lsdException w:name="Medium Shading 1 Accent 6" w:uiPriority="63"/>
    <w:lsdException w:name="Medium Shading 2 Accent 6" w:uiPriority="64"/>
    <w:lsdException w:name="Medium List 1 Accent 6" w:uiPriority="65"/>
    <w:lsdException w:name="Medium List 2 Accent 6" w:uiPriority="66"/>
    <w:lsdException w:name="Medium Grid 1 Accent 6" w:uiPriority="67"/>
    <w:lsdException w:name="Medium Grid 2 Accent 6" w:uiPriority="68"/>
    <w:lsdException w:name="Medium Grid 3 Accent 6" w:uiPriority="69"/>
    <w:lsdException w:name="Dark List Accent 6" w:uiPriority="70"/>
    <w:lsdException w:name="Colorful Shading Accent 6" w:uiPriority="71"/>
    <w:lsdException w:name="Colorful List Accent 6" w:uiPriority="72"/>
    <w:lsdException w:name="Colorful Grid Accent 6" w:uiPriority="73"/>
    <w:lsdException w:name="Subtle Emphasis" w:uiPriority="19" w:qFormat="1"/>
    <w:lsdException w:name="Intense Emphasis" w:uiPriority="21" w:qFormat="1"/>
    <w:lsdException w:name="Subtle Reference" w:uiPriority="31" w:qFormat="1"/>
    <w:lsdException w:name="Intense Reference" w:uiPriority="32" w:qFormat="1"/>
    <w:lsdException w:name="Book Title" w:uiPriority="33" w:qFormat="1"/>
    <w:lsdException w:name="Bibliography" w:semiHidden="1" w:uiPriority="37" w:unhideWhenUsed="1"/>
    <w:lsdException w:name="TOC Heading" w:semiHidden="1" w:uiPriority="39" w:unhideWhenUsed="1" w:qFormat="1"/>
    <w:lsdException w:name="Plain Table 1" w:uiPriority="41"/>
    <w:lsdException w:name="Plain Table 2" w:uiPriority="42"/>
    <w:lsdException w:name="Plain Table 3" w:uiPriority="43"/>
    <w:lsdException w:name="Plain Table 4" w:uiPriority="44"/>
    <w:lsdException w:name="Plain Table 5" w:uiPriority="45"/>
    <w:lsdException w:name="Grid Table Light" w:uiPriority="40"/>
    <w:lsdException w:name="Grid Table 1 Light" w:uiPriority="46"/>
    <w:lsdException w:name="Grid Table 2" w:uiPriority="47"/>
    <w:lsdException w:name="Grid Table 3" w:uiPriority="48"/>
    <w:lsdException w:name="Grid Table 4" w:uiPriority="49"/>
    <w:lsdException w:name="Grid Table 5 Dark" w:uiPriority="50"/>
    <w:lsdException w:name="Grid Table 6 Colorful" w:uiPriority="51"/>
    <w:lsdException w:name="Grid Table 7 Colorful" w:uiPriority="52"/>
    <w:lsdException w:name="Grid Table 1 Light Accent 1" w:uiPriority="46"/>
    <w:lsdException w:name="Grid Table 2 Accent 1" w:uiPriority="47"/>
    <w:lsdException w:name="Grid Table 3 Accent 1" w:uiPriority="48"/>
    <w:lsdException w:name="Grid Table 4 Accent 1" w:uiPriority="49"/>
    <w:lsdException w:name="Grid Table 5 Dark Accent 1" w:uiPriority="50"/>
    <w:lsdException w:name="Grid Table 6 Colorful Accent 1" w:uiPriority="51"/>
    <w:lsdException w:name="Grid Table 7 Colorful Accent 1" w:uiPriority="52"/>
    <w:lsdException w:name="Grid Table 1 Light Accent 2" w:uiPriority="46"/>
    <w:lsdException w:name="Grid Table 2 Accent 2" w:uiPriority="47"/>
    <w:lsdException w:name="Grid Table 3 Accent 2" w:uiPriority="48"/>
    <w:lsdException w:name="Grid Table 4 Accent 2" w:uiPriority="49"/>
    <w:lsdException w:name="Grid Table 5 Dark Accent 2" w:uiPriority="50"/>
    <w:lsdException w:name="Grid Table 6 Colorful Accent 2" w:uiPriority="51"/>
    <w:lsdException w:name="Grid Table 7 Colorful Accent 2" w:uiPriority="52"/>
    <w:lsdException w:name="Grid Table 1 Light Accent 3" w:uiPriority="46"/>
    <w:lsdException w:name="Grid Table 2 Accent 3" w:uiPriority="47"/>
    <w:lsdException w:name="Grid Table 3 Accent 3" w:uiPriority="48"/>
    <w:lsdException w:name="Grid Table 4 Accent 3" w:uiPriority="49"/>
    <w:lsdException w:name="Grid Table 5 Dark Accent 3" w:uiPriority="50"/>
    <w:lsdException w:name="Grid Table 6 Colorful Accent 3" w:uiPriority="51"/>
    <w:lsdException w:name="Grid Table 7 Colorful Accent 3" w:uiPriority="52"/>
    <w:lsdException w:name="Grid Table 1 Light Accent 4" w:uiPriority="46"/>
    <w:lsdException w:name="Grid Table 2 Accent 4" w:uiPriority="47"/>
    <w:lsdException w:name="Grid Table 3 Accent 4" w:uiPriority="48"/>
    <w:lsdException w:name="Grid Table 4 Accent 4" w:uiPriority="49"/>
    <w:lsdException w:name="Grid Table 5 Dark Accent 4" w:uiPriority="50"/>
    <w:lsdException w:name="Grid Table 6 Colorful Accent 4" w:uiPriority="51"/>
    <w:lsdException w:name="Grid Table 7 Colorful Accent 4" w:uiPriority="52"/>
    <w:lsdException w:name="Grid Table 1 Light Accent 5" w:uiPriority="46"/>
    <w:lsdException w:name="Grid Table 2 Accent 5" w:uiPriority="47"/>
    <w:lsdException w:name="Grid Table 3 Accent 5" w:uiPriority="48"/>
    <w:lsdException w:name="Grid Table 4 Accent 5" w:uiPriority="49"/>
    <w:lsdException w:name="Grid Table 5 Dark Accent 5" w:uiPriority="50"/>
    <w:lsdException w:name="Grid Table 6 Colorful Accent 5" w:uiPriority="51"/>
    <w:lsdException w:name="Grid Table 7 Colorful Accent 5" w:uiPriority="52"/>
    <w:lsdException w:name="Grid Table 1 Light Accent 6" w:uiPriority="46"/>
    <w:lsdException w:name="Grid Table 2 Accent 6" w:uiPriority="47"/>
    <w:lsdException w:name="Grid Table 3 Accent 6" w:uiPriority="48"/>
    <w:lsdException w:name="Grid Table 4 Accent 6" w:uiPriority="49"/>
    <w:lsdException w:name="Grid Table 5 Dark Accent 6" w:uiPriority="50"/>
    <w:lsdException w:name="Grid Table 6 Colorful Accent 6" w:uiPriority="51"/>
    <w:lsdException w:name="Grid Table 7 Colorful Accent 6" w:uiPriority="52"/>
    <w:lsdException w:name="List Table 1 Light" w:uiPriority="46"/>
    <w:lsdException w:name="List Table 2" w:uiPriority="47"/>
    <w:lsdException w:name="List Table 3" w:uiPriority="48"/>
    <w:lsdException w:name="List Table 4" w:uiPriority="49"/>
    <w:lsdException w:name="List Table 5 Dark" w:uiPriority="50"/>
    <w:lsdException w:name="List Table 6 Colorful" w:uiPriority="51"/>
    <w:lsdException w:name="List Table 7 Colorful" w:uiPriority="52"/>
    <w:lsdException w:name="List Table 1 Light Accent 1" w:uiPriority="46"/>
    <w:lsdException w:name="List Table 2 Accent 1" w:uiPriority="47"/>
    <w:lsdException w:name="List Table 3 Accent 1" w:uiPriority="48"/>
    <w:lsdException w:name="List Table 4 Accent 1" w:uiPriority="49"/>
    <w:lsdException w:name="List Table 5 Dark Accent 1" w:uiPriority="50"/>
    <w:lsdException w:name="List Table 6 Colorful Accent 1" w:uiPriority="51"/>
    <w:lsdException w:name="List Table 7 Colorful Accent 1" w:uiPriority="52"/>
    <w:lsdException w:name="List Table 1 Light Accent 2" w:uiPriority="46"/>
    <w:lsdException w:name="List Table 2 Accent 2" w:uiPriority="47"/>
    <w:lsdException w:name="List Table 3 Accent 2" w:uiPriority="48"/>
    <w:lsdException w:name="List Table 4 Accent 2" w:uiPriority="49"/>
    <w:lsdException w:name="List Table 5 Dark Accent 2" w:uiPriority="50"/>
    <w:lsdException w:name="List Table 6 Colorful Accent 2" w:uiPriority="51"/>
    <w:lsdException w:name="List Table 7 Colorful Accent 2" w:uiPriority="52"/>
    <w:lsdException w:name="List Table 1 Light Accent 3" w:uiPriority="46"/>
    <w:lsdException w:name="List Table 2 Accent 3" w:uiPriority="47"/>
    <w:lsdException w:name="List Table 3 Accent 3" w:uiPriority="48"/>
    <w:lsdException w:name="List Table 4 Accent 3" w:uiPriority="49"/>
    <w:lsdException w:name="List Table 5 Dark Accent 3" w:uiPriority="50"/>
    <w:lsdException w:name="List Table 6 Colorful Accent 3" w:uiPriority="51"/>
    <w:lsdException w:name="List Table 7 Colorful Accent 3" w:uiPriority="52"/>
    <w:lsdException w:name="List Table 1 Light Accent 4" w:uiPriority="46"/>
    <w:lsdException w:name="List Table 2 Accent 4" w:uiPriority="47"/>
    <w:lsdException w:name="List Table 3 Accent 4" w:uiPriority="48"/>
    <w:lsdException w:name="List Table 4 Accent 4" w:uiPriority="49"/>
    <w:lsdException w:name="List Table 5 Dark Accent 4" w:uiPriority="50"/>
    <w:lsdException w:name="List Table 6 Colorful Accent 4" w:uiPriority="51"/>
    <w:lsdException w:name="List Table 7 Colorful Accent 4" w:uiPriority="52"/>
    <w:lsdException w:name="List Table 1 Light Accent 5" w:uiPriority="46"/>
    <w:lsdException w:name="List Table 2 Accent 5" w:uiPriority="47"/>
    <w:lsdException w:name="List Table 3 Accent 5" w:uiPriority="48"/>
    <w:lsdException w:name="List Table 4 Accent 5" w:uiPriority="49"/>
    <w:lsdException w:name="List Table 5 Dark Accent 5" w:uiPriority="50"/>
    <w:lsdException w:name="List Table 6 Colorful Accent 5" w:uiPriority="51"/>
    <w:lsdException w:name="List Table 7 Colorful Accent 5" w:uiPriority="52"/>
    <w:lsdException w:name="List Table 1 Light Accent 6" w:uiPriority="46"/>
    <w:lsdException w:name="List Table 2 Accent 6" w:uiPriority="47"/>
    <w:lsdException w:name="List Table 3 Accent 6" w:uiPriority="48"/>
    <w:lsdException w:name="List Table 4 Accent 6" w:uiPriority="49"/>
    <w:lsdException w:name="List Table 5 Dark Accent 6" w:uiPriority="50"/>
    <w:lsdException w:name="List Table 6 Colorful Accent 6" w:uiPriority="51"/>
    <w:lsdException w:name="List Table 7 Colorful Accent 6" w:uiPriority="52"/>
    <w:lsdException w:name="Mention" w:semiHidden="1" w:unhideWhenUsed="1"/>
    <w:lsdException w:name="Smart Hyperlink" w:semiHidden="1" w:unhideWhenUsed="1"/>
  </w:latentStyles>
  <w:style w:type="paragraph" w:default="1" w:styleId="Normal">
    <w:name w:val="Normal"/>
    <w:qFormat/>
  </w:style>
  <w:style w:type="character" w:default="1" w:styleId="DefaultParagraphFont">
    <w:name w:val="Default Paragraph Font"/>
    <w:uiPriority w:val="1"/>
    <w:semiHidden/>
    <w:unhideWhenUsed/>
  </w:style>
  <w:style w:type="table" w:default="1" w:styleId="TableNormal">
    <w:name w:val="Normal Table"/>
    <w:uiPriority w:val="99"/>
    <w:semiHidden/>
    <w:unhideWhenUsed/>
    <w:tblPr>
      <w:tblInd w:w="0" w:type="dxa"/>
      <w:tblCellMar>
        <w:top w:w="0" w:type="dxa"/>
        <w:left w:w="108" w:type="dxa"/>
        <w:bottom w:w="0" w:type="dxa"/>
        <w:right w:w="108" w:type="dxa"/>
      </w:tblCellMar>
    </w:tblPr>
  </w:style>
  <w:style w:type="numbering" w:default="1" w:styleId="NoList">
    <w:name w:val="No List"/>
    <w:uiPriority w:val="99"/>
    <w:semiHidden/>
    <w:unhideWhenUsed/>
  </w:style>
  <w:style w:type="paragraph" w:styleId="ListParagraph">
    <w:name w:val="List Paragraph"/>
    <w:basedOn w:val="Normal"/>
    <w:uiPriority w:val="34"/>
    <w:qFormat/>
    <w:rsid w:val="000C41B3"/>
    <w:pPr>
      <w:ind w:left="720"/>
      <w:contextualSpacing/>
    </w:pPr>
  </w:style>
  <w:style w:type="table" w:styleId="TableGrid">
    <w:name w:val="Table Grid"/>
    <w:basedOn w:val="TableNormal"/>
    <w:uiPriority w:val="39"/>
    <w:rsid w:val="0033179C"/>
    <w:tblPr>
      <w:tblInd w:w="0" w:type="dxa"/>
      <w:tblBorders>
        <w:top w:val="single" w:sz="4" w:space="0" w:color="auto"/>
        <w:left w:val="single" w:sz="4" w:space="0" w:color="auto"/>
        <w:bottom w:val="single" w:sz="4" w:space="0" w:color="auto"/>
        <w:right w:val="single" w:sz="4" w:space="0" w:color="auto"/>
        <w:insideH w:val="single" w:sz="4" w:space="0" w:color="auto"/>
        <w:insideV w:val="single" w:sz="4" w:space="0" w:color="auto"/>
      </w:tblBorders>
      <w:tblCellMar>
        <w:top w:w="0" w:type="dxa"/>
        <w:left w:w="108" w:type="dxa"/>
        <w:bottom w:w="0" w:type="dxa"/>
        <w:right w:w="108" w:type="dxa"/>
      </w:tblCellMar>
    </w:tblPr>
  </w:style>
  <w:style w:type="paragraph" w:styleId="NormalWeb">
    <w:name w:val="Normal (Web)"/>
    <w:basedOn w:val="Normal"/>
    <w:uiPriority w:val="99"/>
    <w:semiHidden/>
    <w:unhideWhenUsed/>
    <w:rsid w:val="00182ADF"/>
    <w:pPr>
      <w:spacing w:before="100" w:beforeAutospacing="1" w:after="100" w:afterAutospacing="1"/>
    </w:pPr>
    <w:rPr>
      <w:rFonts w:ascii="Times New Roman" w:hAnsi="Times New Roman" w:cs="Times New Roman"/>
    </w:rPr>
  </w:style>
</w:styles>
</file>

<file path=word/webSettings.xml><?xml version="1.0" encoding="utf-8"?>
<w:webSetting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divs>
    <w:div w:id="233783742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  <w:divsChild>
        <w:div w:id="39283483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  <w:divsChild>
            <w:div w:id="1363940106">
              <w:marLeft w:val="0"/>
              <w:marRight w:val="0"/>
              <w:marTop w:val="0"/>
              <w:marBottom w:val="0"/>
              <w:divBdr>
                <w:top w:val="none" w:sz="0" w:space="0" w:color="auto"/>
                <w:left w:val="none" w:sz="0" w:space="0" w:color="auto"/>
                <w:bottom w:val="none" w:sz="0" w:space="0" w:color="auto"/>
                <w:right w:val="none" w:sz="0" w:space="0" w:color="auto"/>
              </w:divBdr>
              <w:divsChild>
                <w:div w:id="1174302526">
                  <w:marLeft w:val="0"/>
                  <w:marRight w:val="0"/>
                  <w:marTop w:val="0"/>
                  <w:marBottom w:val="0"/>
                  <w:divBdr>
                    <w:top w:val="none" w:sz="0" w:space="0" w:color="auto"/>
                    <w:left w:val="none" w:sz="0" w:space="0" w:color="auto"/>
                    <w:bottom w:val="none" w:sz="0" w:space="0" w:color="auto"/>
                    <w:right w:val="none" w:sz="0" w:space="0" w:color="auto"/>
                  </w:divBdr>
                  <w:divsChild>
                    <w:div w:id="1435443204">
                      <w:marLeft w:val="0"/>
                      <w:marRight w:val="0"/>
                      <w:marTop w:val="0"/>
                      <w:marBottom w:val="0"/>
                      <w:divBdr>
                        <w:top w:val="none" w:sz="0" w:space="0" w:color="auto"/>
                        <w:left w:val="none" w:sz="0" w:space="0" w:color="auto"/>
                        <w:bottom w:val="none" w:sz="0" w:space="0" w:color="auto"/>
                        <w:right w:val="none" w:sz="0" w:space="0" w:color="auto"/>
                      </w:divBdr>
                    </w:div>
                  </w:divsChild>
                </w:div>
              </w:divsChild>
            </w:div>
          </w:divsChild>
        </w:div>
      </w:divsChild>
    </w:div>
    <w:div w:id="383018968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521749321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053046504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204900889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517693432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641691628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838377857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923559813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1986737821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  <w:div w:id="2138714761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</w:div>
  </w:divs>
  <w:allowPNG/>
  <w:doNotSaveAsSingleFile/>
  <w:pixelsPerInch w:val="96"/>
</w:webSettings>
</file>

<file path=word/_rels/document.xml.rels><?xml version="1.0" encoding="UTF-8" standalone="yes"?>
<Relationships xmlns="http://schemas.openxmlformats.org/package/2006/relationships"><Relationship Id="rId3" Type="http://schemas.openxmlformats.org/officeDocument/2006/relationships/settings" Target="settings.xml"/><Relationship Id="rId4" Type="http://schemas.openxmlformats.org/officeDocument/2006/relationships/webSettings" Target="webSettings.xml"/><Relationship Id="rId5" Type="http://schemas.openxmlformats.org/officeDocument/2006/relationships/image" Target="media/image1.png"/><Relationship Id="rId6" Type="http://schemas.openxmlformats.org/officeDocument/2006/relationships/image" Target="media/image2.png"/><Relationship Id="rId7" Type="http://schemas.openxmlformats.org/officeDocument/2006/relationships/image" Target="media/image3.png"/><Relationship Id="rId8" Type="http://schemas.openxmlformats.org/officeDocument/2006/relationships/image" Target="media/image4.png"/><Relationship Id="rId9" Type="http://schemas.openxmlformats.org/officeDocument/2006/relationships/fontTable" Target="fontTable.xml"/><Relationship Id="rId10" Type="http://schemas.openxmlformats.org/officeDocument/2006/relationships/theme" Target="theme/theme1.xml"/><Relationship Id="rId1" Type="http://schemas.openxmlformats.org/officeDocument/2006/relationships/numbering" Target="numbering.xml"/><Relationship Id="rId2" Type="http://schemas.openxmlformats.org/officeDocument/2006/relationships/styles" Target="styles.xml"/></Relationships>
</file>

<file path=word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211</TotalTime>
  <Pages>7</Pages>
  <Words>1182</Words>
  <Characters>6744</Characters>
  <Application>Microsoft Macintosh Word</Application>
  <DocSecurity>0</DocSecurity>
  <Lines>56</Lines>
  <Paragraphs>15</Paragraph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/>
    </vt:vector>
  </TitlesOfParts>
  <LinksUpToDate>false</LinksUpToDate>
  <CharactersWithSpaces>7911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Microsoft Office User</dc:creator>
  <cp:keywords/>
  <dc:description/>
  <cp:lastModifiedBy>Microsoft Office User</cp:lastModifiedBy>
  <cp:revision>19</cp:revision>
  <dcterms:created xsi:type="dcterms:W3CDTF">2017-11-07T19:31:00Z</dcterms:created>
  <dcterms:modified xsi:type="dcterms:W3CDTF">2017-11-09T14:01:00Z</dcterms:modified>
</cp:coreProperties>
</file>