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CA537-FA6C-491A-921F-BFA069CA2FBF}" v="1" dt="2021-04-20T22:37:29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2B24-EC29-4C4C-BA12-6C287FD73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42D3F-2B78-49E0-87D2-45B88EDA5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FD146-6398-4E4F-996F-18A36509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4E332-49D1-4790-89F4-4E4CA5CB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FE2F1-DDF4-4D61-8C89-589F97C2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00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2BA8-DF6C-4BA6-98AB-5BA59143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8C5DC-5A66-4C2C-8485-2C75FF263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9B455-8F27-4C6C-B24B-4D0A1B189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0C527-8075-434C-8A7D-3D61E543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4123-AE19-4322-9972-E96A2E9D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94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7B247-C5DA-4B2A-976F-32EE3CC89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3CAD4-C7B0-4B48-A035-FA63F6781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F3FDA-0E9B-4077-8B6E-945D79AD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4BB1-E174-4FFF-B23D-7FEC4F1A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04F7-2DDA-4852-B37B-009A8EB6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19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E74E-E387-48AF-B816-6F562283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CEAB-BB2C-4EC9-99C3-1B084DE63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A9B0-FA6A-4313-80BE-F32E2E31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88694-3C14-4D60-B4AA-02E0B66F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CB95-1A1D-4CFF-9AE3-DDAEA38B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71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613-FFD8-4911-90FB-842E7949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B8D8F-86BE-40FA-B79C-30F90AAF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B7047-06D2-45D6-A41C-5E8FA72C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FF25D-1A9F-4483-B2AC-A991CA44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FA868-A47F-458E-BD7F-0A228039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96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966C-E8D3-4DF0-A0C6-DDF947B5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0998-0B1A-4D30-90F4-6746D5B50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A4DD5-EACD-4274-B202-8C0B49C9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31C7B-D454-4F12-9A70-874EEA31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7744B-B9A9-4FD3-87EE-616FC8CE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97C56-1D78-46E4-81AB-847CAE68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43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7789-D6BB-4B3B-891A-F3488D93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4F6BA-2CB9-45B7-A08C-9EECB3787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E208D-3FF2-48F5-860B-CC7ABA8D7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C7B79-7118-47FF-B32E-DE5E5F4E2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B35D0-7DF0-4F4C-B380-5854CDD8E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01E83-CD59-47A7-998F-E2A08576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92552-67FD-4326-BB34-E38D6816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EF964-C275-4E5F-861E-3CD1FC7F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23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2B06-C3DE-493A-BE44-1D32D0D0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84574-2CB9-42D8-B9C7-A3B3BB21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A9FE6-86F6-47FD-9D8F-CD1A2DFE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6523E-16BB-4B7C-922F-0116D385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0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6461E-3572-4EA4-A02D-3815A725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CC789-2CD2-4CEF-A017-4C6BEE1D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7D488-1484-4464-9B12-51D33B47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48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1817-1830-444C-8656-79202FE2F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555C-EEA8-4D65-8E69-1FF5CE7F8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3888B-5C70-4628-ACE1-9B67CC00B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D6638-4D99-4CA1-98F7-521ADBD9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7624B-2FF6-4C51-9412-81C3450A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8AF4E-2D99-4E5F-AD3F-A57A1C51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86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D218-9F5F-4155-852E-FC3206BB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C672B-FF31-42D2-BEBD-7FAF8D98F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C0803-B364-4531-A063-CDFF15A4C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097AC-4AD5-402E-B31E-352BEE6B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7C1CE-D890-42DC-B7DD-88B28966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D6F9-47FA-47FA-A49C-23897D7F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54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DCCC9-099E-40CC-BBB2-5CDC2F10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8A972-A6CF-4AEA-99DA-2153C126A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3D13F-62FB-4414-8FA2-0902CF3FE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DEE2-EE95-44D0-8920-3BEBA3555525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D00D-7BFB-4FBC-8331-30E74E948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DCB55-3777-4670-8922-902E9C192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D207-E309-47A1-8F15-F9DE4C080A3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45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3AFB-6BB4-4790-8036-2925B357A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solenoid model</a:t>
            </a:r>
            <a:endParaRPr lang="es-MX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944A3-B48B-4254-8240-8CD174213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Valerio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866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4A1E-EBEC-4735-B86C-32BF02A7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 approach based on the QWT </a:t>
            </a:r>
            <a:endParaRPr lang="es-MX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226BA-B1EB-4996-A1FF-5A13CE4F26FF}"/>
              </a:ext>
            </a:extLst>
          </p:cNvPr>
          <p:cNvSpPr txBox="1"/>
          <p:nvPr/>
        </p:nvSpPr>
        <p:spPr>
          <a:xfrm>
            <a:off x="6096000" y="1997839"/>
            <a:ext cx="61700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GPT include a solenoid model </a:t>
            </a:r>
          </a:p>
          <a:p>
            <a:r>
              <a:rPr lang="en-US" dirty="0"/>
              <a:t>Two Solenoids are used to model the field</a:t>
            </a:r>
          </a:p>
          <a:p>
            <a:r>
              <a:rPr lang="en-US" dirty="0"/>
              <a:t>Also, to improve the model the shape has been improved based </a:t>
            </a:r>
          </a:p>
          <a:p>
            <a:r>
              <a:rPr lang="en-US" dirty="0"/>
              <a:t>On [1]</a:t>
            </a:r>
          </a:p>
          <a:p>
            <a:r>
              <a:rPr lang="en-US" dirty="0"/>
              <a:t>Sol1 L= 0.1 m </a:t>
            </a:r>
          </a:p>
          <a:p>
            <a:r>
              <a:rPr lang="en-US" dirty="0"/>
              <a:t>Sol2 L= 0.6 m </a:t>
            </a:r>
          </a:p>
          <a:p>
            <a:r>
              <a:rPr lang="en-US" dirty="0"/>
              <a:t>For both the solenoid radius is set to 0.1 m </a:t>
            </a:r>
          </a:p>
          <a:p>
            <a:r>
              <a:rPr lang="en-US" dirty="0"/>
              <a:t>B1/B2=20</a:t>
            </a:r>
          </a:p>
          <a:p>
            <a:endParaRPr lang="en-US" dirty="0"/>
          </a:p>
          <a:p>
            <a:endParaRPr lang="es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4C4FC4-DA60-426C-B5CB-4E42C9EC89CB}"/>
              </a:ext>
            </a:extLst>
          </p:cNvPr>
          <p:cNvSpPr txBox="1"/>
          <p:nvPr/>
        </p:nvSpPr>
        <p:spPr>
          <a:xfrm>
            <a:off x="138417" y="6442530"/>
            <a:ext cx="10498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NimbusSanL-Regu"/>
              </a:rPr>
              <a:t>[1]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NimbusSanL-Regu"/>
              </a:rPr>
              <a:t>ILC Undulator-Based Positron Source with Quarter </a:t>
            </a:r>
            <a:r>
              <a:rPr lang="es-MX" sz="1800" b="0" i="0" u="none" strike="noStrike" baseline="0" dirty="0">
                <a:solidFill>
                  <a:srgbClr val="FF0000"/>
                </a:solidFill>
                <a:latin typeface="NimbusSanL-Regu"/>
              </a:rPr>
              <a:t>Wave </a:t>
            </a:r>
            <a:r>
              <a:rPr lang="es-MX" sz="1800" b="0" i="0" u="none" strike="noStrike" baseline="0" dirty="0" err="1">
                <a:solidFill>
                  <a:srgbClr val="FF0000"/>
                </a:solidFill>
                <a:latin typeface="NimbusSanL-Regu"/>
              </a:rPr>
              <a:t>Transformer</a:t>
            </a:r>
            <a:r>
              <a:rPr lang="es-MX" sz="1800" b="0" i="0" u="none" strike="noStrike" baseline="0" dirty="0">
                <a:solidFill>
                  <a:srgbClr val="FF0000"/>
                </a:solidFill>
                <a:latin typeface="NimbusSanL-Regu"/>
              </a:rPr>
              <a:t> at 250 </a:t>
            </a:r>
            <a:r>
              <a:rPr lang="es-MX" sz="1800" b="0" i="0" u="none" strike="noStrike" baseline="0" dirty="0" err="1">
                <a:solidFill>
                  <a:srgbClr val="FF0000"/>
                </a:solidFill>
                <a:latin typeface="NimbusSanL-Regu"/>
              </a:rPr>
              <a:t>GeV</a:t>
            </a:r>
            <a:r>
              <a:rPr lang="es-MX" sz="1800" b="0" i="0" u="none" strike="noStrike" baseline="0" dirty="0">
                <a:solidFill>
                  <a:srgbClr val="FF0000"/>
                </a:solidFill>
                <a:latin typeface="NimbusSanL-Regu"/>
              </a:rPr>
              <a:t> CM Energy </a:t>
            </a:r>
            <a:r>
              <a:rPr lang="es-MX" sz="1800" b="0" i="0" u="none" strike="noStrike" baseline="0" dirty="0" err="1">
                <a:latin typeface="NimbusSanL-Regu"/>
              </a:rPr>
              <a:t>Andriy</a:t>
            </a:r>
            <a:r>
              <a:rPr lang="es-MX" sz="1800" b="0" i="0" u="none" strike="noStrike" baseline="0" dirty="0">
                <a:latin typeface="NimbusSanL-Regu"/>
              </a:rPr>
              <a:t> </a:t>
            </a:r>
            <a:r>
              <a:rPr lang="es-MX" sz="1800" b="0" i="0" u="none" strike="noStrike" baseline="0" dirty="0" err="1">
                <a:latin typeface="NimbusSanL-Regu"/>
              </a:rPr>
              <a:t>Ushakov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46E9E6-5DAF-46BC-B75F-A7CCFADAC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67" y="1690688"/>
            <a:ext cx="5572125" cy="4381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F1030E-B144-4744-9B1D-10A29A95B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59053"/>
            <a:ext cx="4494511" cy="1742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0FAFFD-D7ED-481B-9E66-77660AEA4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5129" y="4070147"/>
            <a:ext cx="16002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50F3-D949-49FA-9DD6-881FD074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DCDDB2-9D09-4208-9F4E-751EF4368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201" y="1853211"/>
            <a:ext cx="5495925" cy="43148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223779-43D3-45B1-8543-6F21F2DAABFA}"/>
              </a:ext>
            </a:extLst>
          </p:cNvPr>
          <p:cNvSpPr txBox="1"/>
          <p:nvPr/>
        </p:nvSpPr>
        <p:spPr>
          <a:xfrm>
            <a:off x="5998126" y="2203113"/>
            <a:ext cx="59917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GPT include a solenoid model </a:t>
            </a:r>
          </a:p>
          <a:p>
            <a:r>
              <a:rPr lang="en-US" dirty="0"/>
              <a:t>Two Solenoids are used to model the previously used QWT </a:t>
            </a:r>
          </a:p>
          <a:p>
            <a:r>
              <a:rPr lang="en-US" dirty="0"/>
              <a:t>Also, to improve the model the shape has been improved based </a:t>
            </a:r>
          </a:p>
          <a:p>
            <a:r>
              <a:rPr lang="en-US" dirty="0"/>
              <a:t>On [1]</a:t>
            </a:r>
          </a:p>
          <a:p>
            <a:r>
              <a:rPr lang="en-US" dirty="0"/>
              <a:t>Sol1 L= 0.1 m </a:t>
            </a:r>
          </a:p>
          <a:p>
            <a:r>
              <a:rPr lang="en-US" dirty="0"/>
              <a:t>Sol2 L= 0.6 m </a:t>
            </a:r>
          </a:p>
          <a:p>
            <a:r>
              <a:rPr lang="en-US" dirty="0"/>
              <a:t>For both the solenoid radius is set to 0.1 m </a:t>
            </a:r>
          </a:p>
          <a:p>
            <a:r>
              <a:rPr lang="en-US" dirty="0"/>
              <a:t>B1/B2=20</a:t>
            </a:r>
          </a:p>
          <a:p>
            <a:endParaRPr lang="en-U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28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5E48-6F50-4B75-8106-33D1D419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of efficiency volume acceptance</a:t>
            </a:r>
            <a:endParaRPr lang="es-MX" dirty="0"/>
          </a:p>
        </p:txBody>
      </p:sp>
      <p:pic>
        <p:nvPicPr>
          <p:cNvPr id="4" name="im">
            <a:hlinkClick r:id="" action="ppaction://media"/>
            <a:extLst>
              <a:ext uri="{FF2B5EF4-FFF2-40B4-BE49-F238E27FC236}">
                <a16:creationId xmlns:a16="http://schemas.microsoft.com/office/drawing/2014/main" id="{50BA5410-46C7-43EE-B381-CEDD1CD91588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0100" y="1370049"/>
            <a:ext cx="5802313" cy="43513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E26871-61F8-4A82-B601-44DE4E900DEA}"/>
              </a:ext>
            </a:extLst>
          </p:cNvPr>
          <p:cNvSpPr txBox="1"/>
          <p:nvPr/>
        </p:nvSpPr>
        <p:spPr>
          <a:xfrm>
            <a:off x="6932645" y="2668555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beam </a:t>
            </a:r>
          </a:p>
          <a:p>
            <a:r>
              <a:rPr lang="en-US" dirty="0"/>
              <a:t>Beam longitudinal uniform energy spread from 5 to 120 MeV </a:t>
            </a:r>
          </a:p>
          <a:p>
            <a:r>
              <a:rPr lang="en-US" dirty="0"/>
              <a:t>The transversal energy spread is 20 MeV </a:t>
            </a:r>
          </a:p>
          <a:p>
            <a:r>
              <a:rPr lang="en-US" dirty="0"/>
              <a:t>2 cm aperture beam line</a:t>
            </a:r>
          </a:p>
          <a:p>
            <a:endParaRPr lang="en-US" dirty="0"/>
          </a:p>
          <a:p>
            <a:r>
              <a:rPr lang="en-US" dirty="0"/>
              <a:t>The capture efficiency by energy depends on the magnet strength </a:t>
            </a:r>
            <a:endParaRPr lang="es-MX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9CD450-4B93-49D8-AE9E-EE8289777339}"/>
              </a:ext>
            </a:extLst>
          </p:cNvPr>
          <p:cNvCxnSpPr>
            <a:cxnSpLocks/>
          </p:cNvCxnSpPr>
          <p:nvPr/>
        </p:nvCxnSpPr>
        <p:spPr>
          <a:xfrm flipV="1">
            <a:off x="2500604" y="4739780"/>
            <a:ext cx="83205" cy="1614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1C3588A-37E5-42E0-94F9-8F9A798CF974}"/>
              </a:ext>
            </a:extLst>
          </p:cNvPr>
          <p:cNvSpPr txBox="1"/>
          <p:nvPr/>
        </p:nvSpPr>
        <p:spPr>
          <a:xfrm>
            <a:off x="1082180" y="6283354"/>
            <a:ext cx="317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histogram at the end of the line  </a:t>
            </a:r>
            <a:endParaRPr lang="es-MX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9F27A8-56B0-4AD3-AC3E-2BA699E3AE20}"/>
              </a:ext>
            </a:extLst>
          </p:cNvPr>
          <p:cNvCxnSpPr>
            <a:cxnSpLocks/>
          </p:cNvCxnSpPr>
          <p:nvPr/>
        </p:nvCxnSpPr>
        <p:spPr>
          <a:xfrm flipH="1" flipV="1">
            <a:off x="5057670" y="4668988"/>
            <a:ext cx="202227" cy="1614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09D2B51-4BBA-4B5C-92D6-28CBDA8BB904}"/>
              </a:ext>
            </a:extLst>
          </p:cNvPr>
          <p:cNvSpPr txBox="1"/>
          <p:nvPr/>
        </p:nvSpPr>
        <p:spPr>
          <a:xfrm>
            <a:off x="4697835" y="6354147"/>
            <a:ext cx="1996580" cy="372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vs X (m)</a:t>
            </a:r>
            <a:endParaRPr lang="es-MX" dirty="0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8E714FF8-8823-4666-93CA-0FD7A5255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413" y="5483556"/>
            <a:ext cx="5539445" cy="11533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CA61ECA-D3A9-4DDF-BEFE-ED6894CFF8DD}"/>
              </a:ext>
            </a:extLst>
          </p:cNvPr>
          <p:cNvSpPr txBox="1"/>
          <p:nvPr/>
        </p:nvSpPr>
        <p:spPr>
          <a:xfrm>
            <a:off x="1082180" y="1484851"/>
            <a:ext cx="4513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 strength scan from 0 to 8 Tesla</a:t>
            </a:r>
            <a:endParaRPr lang="es-MX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3B1D53-8C3F-4865-BCD8-165A0A4AC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413" y="4875549"/>
            <a:ext cx="1433367" cy="62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C92C3-6058-4974-B7EB-AD5F94C1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between B1 and B2 effect</a:t>
            </a:r>
            <a:endParaRPr lang="es-MX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0D98FA-B1DC-4EFB-88C2-47D3DC207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142" y="5171817"/>
            <a:ext cx="6496050" cy="1352550"/>
          </a:xfr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E1BB3C2D-86DD-44C6-80CC-03B40CCBA8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7" t="49930" r="48855" b="8231"/>
          <a:stretch/>
        </p:blipFill>
        <p:spPr>
          <a:xfrm>
            <a:off x="249699" y="1811810"/>
            <a:ext cx="3554963" cy="25570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DD5913-76FE-4315-92DC-C8D9EEA7C3FC}"/>
              </a:ext>
            </a:extLst>
          </p:cNvPr>
          <p:cNvSpPr txBox="1"/>
          <p:nvPr/>
        </p:nvSpPr>
        <p:spPr>
          <a:xfrm>
            <a:off x="1548882" y="4368848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Pz</a:t>
            </a:r>
            <a:r>
              <a:rPr lang="en-US" dirty="0"/>
              <a:t> (MeV )</a:t>
            </a:r>
            <a:endParaRPr lang="es-MX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66BF7-9B1B-4681-8A2B-860E9620B2CE}"/>
              </a:ext>
            </a:extLst>
          </p:cNvPr>
          <p:cNvSpPr txBox="1"/>
          <p:nvPr/>
        </p:nvSpPr>
        <p:spPr>
          <a:xfrm>
            <a:off x="674241" y="2287946"/>
            <a:ext cx="13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B1/B2=20</a:t>
            </a:r>
            <a:endParaRPr lang="es-MX" dirty="0"/>
          </a:p>
        </p:txBody>
      </p:sp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C2061698-AF2C-48FB-A26E-F29ADDC681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3" t="50000" r="49062" b="8708"/>
          <a:stretch/>
        </p:blipFill>
        <p:spPr>
          <a:xfrm>
            <a:off x="5794309" y="1690688"/>
            <a:ext cx="3941795" cy="28318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A2EEF3-72D6-4691-ABEE-11A3AF03D5E8}"/>
              </a:ext>
            </a:extLst>
          </p:cNvPr>
          <p:cNvSpPr txBox="1"/>
          <p:nvPr/>
        </p:nvSpPr>
        <p:spPr>
          <a:xfrm>
            <a:off x="7019731" y="4630945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Pz</a:t>
            </a:r>
            <a:r>
              <a:rPr lang="en-US" dirty="0"/>
              <a:t> (MeV )</a:t>
            </a:r>
            <a:endParaRPr lang="es-MX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E20EF-A1A7-4F29-A0F1-E367565BF683}"/>
              </a:ext>
            </a:extLst>
          </p:cNvPr>
          <p:cNvSpPr txBox="1"/>
          <p:nvPr/>
        </p:nvSpPr>
        <p:spPr>
          <a:xfrm>
            <a:off x="4555222" y="2472612"/>
            <a:ext cx="115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B1/B2=10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463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81D9-534D-4FCD-BBFC-45540690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of combinations </a:t>
            </a:r>
            <a:endParaRPr lang="es-MX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1F95DF-5008-4E0C-B818-91C10904B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82" y="1816294"/>
            <a:ext cx="837437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ABA9F7-250F-40DB-9F55-584ACC9931D3}"/>
              </a:ext>
            </a:extLst>
          </p:cNvPr>
          <p:cNvSpPr txBox="1"/>
          <p:nvPr/>
        </p:nvSpPr>
        <p:spPr>
          <a:xfrm>
            <a:off x="9088016" y="2062065"/>
            <a:ext cx="2556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change </a:t>
            </a:r>
          </a:p>
          <a:p>
            <a:r>
              <a:rPr lang="en-US" dirty="0"/>
              <a:t>The aperture, length and field magnitude of the second solenoid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349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AB24-75D2-41CE-8180-35584055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75B3-6D16-4733-B2FB-83B2BADA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genetic algorithm to select one energy range and improve the capture efficiency in that region. </a:t>
            </a:r>
          </a:p>
          <a:p>
            <a:r>
              <a:rPr lang="en-US" dirty="0"/>
              <a:t>3 solenoids will be used to have more freedom in the shape of the field.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47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270</Words>
  <Application>Microsoft Office PowerPoint</Application>
  <PresentationFormat>Widescreen</PresentationFormat>
  <Paragraphs>41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NimbusSanL-Regu</vt:lpstr>
      <vt:lpstr>Office Theme</vt:lpstr>
      <vt:lpstr>New solenoid model</vt:lpstr>
      <vt:lpstr>New Field approach based on the QWT </vt:lpstr>
      <vt:lpstr>PowerPoint Presentation</vt:lpstr>
      <vt:lpstr>Capture of efficiency volume acceptance</vt:lpstr>
      <vt:lpstr>Ratio between B1 and B2 effect</vt:lpstr>
      <vt:lpstr>Set of combinations 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cristhian alfonso valerio lizarraga</dc:creator>
  <cp:lastModifiedBy>cristhian alfonso valerio lizarraga</cp:lastModifiedBy>
  <cp:revision>12</cp:revision>
  <dcterms:created xsi:type="dcterms:W3CDTF">2021-04-20T22:16:06Z</dcterms:created>
  <dcterms:modified xsi:type="dcterms:W3CDTF">2021-06-04T16:37:04Z</dcterms:modified>
</cp:coreProperties>
</file>