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60" r:id="rId4"/>
    <p:sldId id="259" r:id="rId5"/>
    <p:sldId id="258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9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5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8766D-B47E-1940-9D38-BFCD4E5ABAAA}" type="datetimeFigureOut">
              <a:rPr lang="en-US" smtClean="0"/>
              <a:t>2/9/21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A8A9D-2FE5-2A4A-9B7D-7C4D6B5B0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6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CA3A4-E913-A848-BB7D-DAD36B0E8A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111DA4-0554-144F-AB18-4611A083F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D42AE-359E-044A-B04F-4162A92EE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1B96-CBDC-2B4F-BCD9-5335E0A9A0A5}" type="datetime1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97587-6CC2-A54F-8412-6AB11E369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Positron-2021, B.Wojtsekhowski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22E72-E48B-A04A-B7F4-ECFB27767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ECD8E-4691-CB49-A73C-76D73EEE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9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1BF14-EF77-2145-97A2-3536E80E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112232-0BE2-BB46-848B-F1584FC2D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9FBB4-CE9F-5243-8D07-1F78F29CA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EAF1-0EEB-664D-876F-6EA2116D7485}" type="datetime1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FD4F8-5B9B-464E-BBD4-8E1F18B2D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Positron-2021, B.Wojtsekhowski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05C98-4379-BF44-89F5-0AF39A0C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ECD8E-4691-CB49-A73C-76D73EEE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7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4761C-4F33-0D40-901A-977C5158B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178CEE-D1C4-2D4E-90DE-309FEB69E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71182-8EAE-B344-92D5-88FBB2476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CF0F-76D0-B944-A187-DE7E0B34C0CF}" type="datetime1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4DD82-B9B9-204B-A3F7-AA70E8BA0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Positron-2021, B.Wojtsekhowski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19FE8-BA4A-D049-A185-C2B44CF84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ECD8E-4691-CB49-A73C-76D73EEE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9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B0E03-365F-C24C-AD5E-2CDC94159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9002A-6318-E444-BF0D-68C5FEA11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3DF7E-401D-3B4A-BF5A-4E43F37B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20D-5841-2941-BC05-4B39233FDA96}" type="datetime1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89738-9F3A-DC47-973F-1BB8130C1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Positron-2021, </a:t>
            </a:r>
            <a:r>
              <a:rPr lang="en-US" dirty="0" err="1"/>
              <a:t>B.Wojtsekhowski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E3AC5-C286-594A-B455-45EC7E062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ECD8E-4691-CB49-A73C-76D73EEE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0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508D3-D2FE-F649-8694-388973DD5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2D2C3-862A-B74F-8C9F-2419B7E61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A2080-8494-474E-B7C9-68963D3C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66FE-5EAE-4649-8405-472706C134A8}" type="datetime1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A7F6E-FF14-A64A-9CEE-912D9287B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Positron-2021, B.Wojtsekhowski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0BB3F-03D6-514F-A0D8-22E00FBB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ECD8E-4691-CB49-A73C-76D73EEE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5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2DA83-FFAA-A64A-AE29-470F9FAA2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9CC5B-F346-9042-A297-937C1C6A49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C428F4-C885-9D4F-AB68-4BD22B619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F5913-FB89-FC43-8607-06379DBFD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353E-FF12-2C48-BB37-B52FA8BA92F0}" type="datetime1">
              <a:rPr lang="en-US" smtClean="0"/>
              <a:t>2/9/21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041C01-4966-664A-9113-27943E4F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Positron-2021, B.Wojtsekhowski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64255-77E6-3749-A5D9-A8267381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ECD8E-4691-CB49-A73C-76D73EEE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1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10198-30FE-F145-9846-CED2B839A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C3C082-0591-0F41-BEE8-18BC3C719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5FD322-938C-F24C-8C37-0573C9D7F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FDAB1B-BD2E-0948-9831-316C5801E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212946-D2B8-0E4F-A3FD-9D7F664F50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8F6B67-261C-BF4F-AE43-6576BFBAE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1281-582C-4B45-A526-1701CE0B866A}" type="datetime1">
              <a:rPr lang="en-US" smtClean="0"/>
              <a:t>2/9/21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9DCE77-4024-E541-9992-B99E571CC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Positron-2021, B.Wojtsekhowski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FD5B8D-113C-4146-A2E0-BBB8CB9D3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ECD8E-4691-CB49-A73C-76D73EEE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4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5BD86-7F05-BC4D-881B-4CBDA0DCA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E33313-0755-354B-825B-A466C3AAC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554C5-DDB9-FA43-86D5-A92F449A9CE2}" type="datetime1">
              <a:rPr lang="en-US" smtClean="0"/>
              <a:t>2/9/21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B8DADB-16FC-9745-82F7-BB8F85FD8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Positron-2021, B.Wojtsekhowski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6D70C4-15DD-244A-8034-42605F89C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ECD8E-4691-CB49-A73C-76D73EEE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9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077AB3-D609-894B-BBB6-4B3913330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6471-7F78-6241-87F8-81238ED980D8}" type="datetime1">
              <a:rPr lang="en-US" smtClean="0"/>
              <a:t>2/9/21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0758AD-F4A9-EE4E-8746-A244FAA2D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Positron-2021, B.Wojtsekhowski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57F6B8-163B-7141-89B5-2A84BD014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ECD8E-4691-CB49-A73C-76D73EEE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2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AD24D-3B06-E547-A0A0-720E2A675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89426-71F9-8441-9B85-1DCE3743C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E95BC-62FC-894A-86BD-1353EEEB5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62C386-85C7-944E-B123-EDFBC4CDA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3DA0-909B-5B41-A48F-14CC572CA6CF}" type="datetime1">
              <a:rPr lang="en-US" smtClean="0"/>
              <a:t>2/9/21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3A786B-BF56-AE4B-BCDF-430924C3A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Positron-2021, B.Wojtsekhowski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B4EAA-266B-3F47-9CB6-63891F07C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ECD8E-4691-CB49-A73C-76D73EEE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0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820C8-CB55-0242-A0C9-372C516CF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B74B12-7EAF-DA4A-B789-76F2E4F65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2E53D-8FF7-CA41-B00F-82DFC4ED3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303159-216D-544D-BFDD-6291E4449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BF2D-6C22-6448-BD6B-2CE797C32504}" type="datetime1">
              <a:rPr lang="en-US" smtClean="0"/>
              <a:t>2/9/21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D2C70B-8D53-DF41-ADEA-DBB9594C9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Positron-2021, B.Wojtsekhowski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372B6-1827-ED44-9CB1-2EDF33119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ECD8E-4691-CB49-A73C-76D73EEE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3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B1D930-7188-CB4E-A0D2-5BCDE72C3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03870-8FFA-B147-A3E9-0746DFC2D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AA5D0-AE6A-C54A-B68D-8D0C73F2CA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2D501-E75F-E741-8E8E-DA48384D047A}" type="datetime1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69BE5-E053-3543-BA25-EB7569540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Positron-2021, B.Wojtsekhowski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CCB06-E270-644A-A6C9-F65DE6227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ECD8E-4691-CB49-A73C-76D73EEE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D50C9-33CA-7344-9709-1A5E82ADE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8094" y="243404"/>
            <a:ext cx="7005636" cy="8372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A concept for 3.4 GeV positron beam</a:t>
            </a:r>
            <a:br>
              <a:rPr lang="en-US" sz="3600" dirty="0"/>
            </a:br>
            <a:r>
              <a:rPr lang="en-US" sz="2700" dirty="0" err="1"/>
              <a:t>B.Wojtsekhowski</a:t>
            </a:r>
            <a:r>
              <a:rPr lang="en-US" sz="2700" dirty="0"/>
              <a:t>, </a:t>
            </a:r>
            <a:r>
              <a:rPr lang="en-US" sz="2700" dirty="0" err="1"/>
              <a:t>JLab</a:t>
            </a:r>
            <a:endParaRPr lang="en-US" sz="27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D73852-B532-A64D-9007-E9ADFDD3683E}"/>
              </a:ext>
            </a:extLst>
          </p:cNvPr>
          <p:cNvSpPr txBox="1"/>
          <p:nvPr/>
        </p:nvSpPr>
        <p:spPr>
          <a:xfrm>
            <a:off x="2517257" y="1582340"/>
            <a:ext cx="77496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 use of return flux.  Need new/add. magnets for arc1 and arc 2</a:t>
            </a:r>
          </a:p>
          <a:p>
            <a:endParaRPr lang="en-US" dirty="0"/>
          </a:p>
          <a:p>
            <a:r>
              <a:rPr lang="en-US" dirty="0"/>
              <a:t>Arc1-neg - 1 GeV electron</a:t>
            </a:r>
          </a:p>
          <a:p>
            <a:r>
              <a:rPr lang="en-US" dirty="0"/>
              <a:t>Arc1-pos - 2 GeV positron</a:t>
            </a:r>
          </a:p>
          <a:p>
            <a:r>
              <a:rPr lang="en-US" dirty="0"/>
              <a:t>Arc2-neg - 2 GeV electron</a:t>
            </a:r>
          </a:p>
          <a:p>
            <a:r>
              <a:rPr lang="en-US" dirty="0"/>
              <a:t>Arc2-pos - 1 GeV positron</a:t>
            </a:r>
          </a:p>
          <a:p>
            <a:endParaRPr lang="en-US" dirty="0"/>
          </a:p>
          <a:p>
            <a:r>
              <a:rPr lang="en-US" dirty="0"/>
              <a:t>Resulting positron beam of 3.4 GeV</a:t>
            </a:r>
          </a:p>
          <a:p>
            <a:endParaRPr lang="en-US" dirty="0"/>
          </a:p>
          <a:p>
            <a:r>
              <a:rPr lang="en-US" dirty="0"/>
              <a:t>Injector from FEL building with energy ~ 100 MeV positrons acceleration</a:t>
            </a:r>
          </a:p>
          <a:p>
            <a:r>
              <a:rPr lang="en-US" dirty="0"/>
              <a:t>Is parallel to the electron beam! </a:t>
            </a:r>
          </a:p>
          <a:p>
            <a:endParaRPr lang="en-US" dirty="0"/>
          </a:p>
          <a:p>
            <a:r>
              <a:rPr lang="en-US" dirty="0"/>
              <a:t>1.2 GeV beam could be obtained even before the new Arc magnets are installed.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47C193-B165-4042-965F-62AC42E77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51DC-9761-C740-84A8-6957E179FA60}" type="datetime1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99E05-21A1-6248-AC4D-DE75BEBE9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Positron-2021, B.Wojtsekhowski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1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0B5962-60F2-7641-8DBA-437D2204D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08F1-149C-7547-8DDE-4969A0444025}" type="datetime1">
              <a:rPr lang="en-US" smtClean="0"/>
              <a:t>2/9/21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D577E8-FB09-FA43-BB3E-83FF5B9BF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Positron-2021, B.Wojtsekhowski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EE8A49-A28B-7046-8574-569AD901F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6155" y="1305637"/>
            <a:ext cx="4574223" cy="3325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32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0B5962-60F2-7641-8DBA-437D2204D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08F1-149C-7547-8DDE-4969A0444025}" type="datetime1">
              <a:rPr lang="en-US" smtClean="0"/>
              <a:t>2/9/21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D577E8-FB09-FA43-BB3E-83FF5B9BF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Positron-2021, B.Wojtsekhowski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771C77-62C4-1A4F-81A4-86D544D0A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1529" y="988142"/>
            <a:ext cx="7162800" cy="439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85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7BC0C85E-D2A0-8448-AA2A-237B7C2954B5}"/>
              </a:ext>
            </a:extLst>
          </p:cNvPr>
          <p:cNvSpPr/>
          <p:nvPr/>
        </p:nvSpPr>
        <p:spPr>
          <a:xfrm>
            <a:off x="4843872" y="708143"/>
            <a:ext cx="1458096" cy="1240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87AB29B-E3FB-0C46-8965-E93742170C21}"/>
              </a:ext>
            </a:extLst>
          </p:cNvPr>
          <p:cNvSpPr/>
          <p:nvPr/>
        </p:nvSpPr>
        <p:spPr>
          <a:xfrm>
            <a:off x="5299542" y="1051043"/>
            <a:ext cx="1351948" cy="538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736FC35-513A-F444-A867-E2A6E490268B}"/>
              </a:ext>
            </a:extLst>
          </p:cNvPr>
          <p:cNvSpPr/>
          <p:nvPr/>
        </p:nvSpPr>
        <p:spPr>
          <a:xfrm>
            <a:off x="5299542" y="1051043"/>
            <a:ext cx="429153" cy="5388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FC58AD6-660A-054C-B6F2-BA678E8CF8E8}"/>
              </a:ext>
            </a:extLst>
          </p:cNvPr>
          <p:cNvSpPr/>
          <p:nvPr/>
        </p:nvSpPr>
        <p:spPr>
          <a:xfrm>
            <a:off x="7141296" y="4340317"/>
            <a:ext cx="429153" cy="5388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4751001-3B4D-8542-89E8-34CCD838A59B}"/>
              </a:ext>
            </a:extLst>
          </p:cNvPr>
          <p:cNvSpPr/>
          <p:nvPr/>
        </p:nvSpPr>
        <p:spPr>
          <a:xfrm>
            <a:off x="6392124" y="1044037"/>
            <a:ext cx="429153" cy="5388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4B827C-6FDD-444E-A170-619874025F77}"/>
              </a:ext>
            </a:extLst>
          </p:cNvPr>
          <p:cNvSpPr/>
          <p:nvPr/>
        </p:nvSpPr>
        <p:spPr>
          <a:xfrm>
            <a:off x="5303262" y="1230658"/>
            <a:ext cx="1539424" cy="170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19D1B68-9D2E-714E-98A3-0E5B5B3F1D98}"/>
              </a:ext>
            </a:extLst>
          </p:cNvPr>
          <p:cNvSpPr/>
          <p:nvPr/>
        </p:nvSpPr>
        <p:spPr>
          <a:xfrm>
            <a:off x="5975516" y="1251068"/>
            <a:ext cx="271142" cy="1551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A1A4B07-5B1C-174C-98EC-81174E75F920}"/>
              </a:ext>
            </a:extLst>
          </p:cNvPr>
          <p:cNvCxnSpPr/>
          <p:nvPr/>
        </p:nvCxnSpPr>
        <p:spPr>
          <a:xfrm>
            <a:off x="6111087" y="1051042"/>
            <a:ext cx="0" cy="538843"/>
          </a:xfrm>
          <a:prstGeom prst="straightConnector1">
            <a:avLst/>
          </a:prstGeom>
          <a:ln w="34925">
            <a:solidFill>
              <a:srgbClr val="00B050"/>
            </a:solidFill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88AD65AE-C1A3-0C4A-85B2-E414929630EC}"/>
              </a:ext>
            </a:extLst>
          </p:cNvPr>
          <p:cNvSpPr/>
          <p:nvPr/>
        </p:nvSpPr>
        <p:spPr>
          <a:xfrm>
            <a:off x="7635415" y="3977008"/>
            <a:ext cx="1458096" cy="1240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1EA1C95-B5B3-4044-A9F5-C05E611F706D}"/>
              </a:ext>
            </a:extLst>
          </p:cNvPr>
          <p:cNvSpPr/>
          <p:nvPr/>
        </p:nvSpPr>
        <p:spPr>
          <a:xfrm>
            <a:off x="7602757" y="4340317"/>
            <a:ext cx="1807618" cy="538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5C38619-F802-3E40-AEF1-D5D051E1AC81}"/>
              </a:ext>
            </a:extLst>
          </p:cNvPr>
          <p:cNvSpPr/>
          <p:nvPr/>
        </p:nvSpPr>
        <p:spPr>
          <a:xfrm>
            <a:off x="8052216" y="4319907"/>
            <a:ext cx="648933" cy="5388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8CBEA4D-635A-B94C-8B3A-388512AE9BFD}"/>
              </a:ext>
            </a:extLst>
          </p:cNvPr>
          <p:cNvCxnSpPr/>
          <p:nvPr/>
        </p:nvCxnSpPr>
        <p:spPr>
          <a:xfrm>
            <a:off x="8902630" y="4319907"/>
            <a:ext cx="0" cy="538843"/>
          </a:xfrm>
          <a:prstGeom prst="straightConnector1">
            <a:avLst/>
          </a:prstGeom>
          <a:ln w="34925">
            <a:solidFill>
              <a:srgbClr val="00B050"/>
            </a:solidFill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CC2476D-F861-6643-A92C-A2FB328A10AC}"/>
              </a:ext>
            </a:extLst>
          </p:cNvPr>
          <p:cNvCxnSpPr>
            <a:cxnSpLocks/>
          </p:cNvCxnSpPr>
          <p:nvPr/>
        </p:nvCxnSpPr>
        <p:spPr>
          <a:xfrm flipV="1">
            <a:off x="7818978" y="4370356"/>
            <a:ext cx="0" cy="487978"/>
          </a:xfrm>
          <a:prstGeom prst="straightConnector1">
            <a:avLst/>
          </a:prstGeom>
          <a:ln w="34925">
            <a:solidFill>
              <a:srgbClr val="00B050"/>
            </a:solidFill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25B770B5-21BE-9143-8FA7-A90534A1A08B}"/>
              </a:ext>
            </a:extLst>
          </p:cNvPr>
          <p:cNvSpPr txBox="1"/>
          <p:nvPr/>
        </p:nvSpPr>
        <p:spPr>
          <a:xfrm>
            <a:off x="954993" y="2357230"/>
            <a:ext cx="2870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 Proposed Arc, two magnets </a:t>
            </a:r>
          </a:p>
          <a:p>
            <a:pPr algn="ctr"/>
            <a:r>
              <a:rPr lang="en-US" dirty="0"/>
              <a:t>shifted along the orbit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AEBE270-80F2-564A-A314-BE3B42C8A8C2}"/>
              </a:ext>
            </a:extLst>
          </p:cNvPr>
          <p:cNvSpPr/>
          <p:nvPr/>
        </p:nvSpPr>
        <p:spPr>
          <a:xfrm>
            <a:off x="4581268" y="164248"/>
            <a:ext cx="2020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Typical Arc Magnet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5D7D839-1186-E748-B12D-0A35F1669727}"/>
              </a:ext>
            </a:extLst>
          </p:cNvPr>
          <p:cNvSpPr txBox="1"/>
          <p:nvPr/>
        </p:nvSpPr>
        <p:spPr>
          <a:xfrm>
            <a:off x="7011533" y="681710"/>
            <a:ext cx="960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Electron</a:t>
            </a:r>
          </a:p>
          <a:p>
            <a:r>
              <a:rPr lang="en-US" dirty="0"/>
              <a:t>beam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0BACCC3-79DF-8A41-BD7A-62CB51E3E80B}"/>
              </a:ext>
            </a:extLst>
          </p:cNvPr>
          <p:cNvCxnSpPr>
            <a:stCxn id="49" idx="1"/>
            <a:endCxn id="30" idx="6"/>
          </p:cNvCxnSpPr>
          <p:nvPr/>
        </p:nvCxnSpPr>
        <p:spPr>
          <a:xfrm flipH="1">
            <a:off x="6246658" y="1004876"/>
            <a:ext cx="764875" cy="3237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0B5962-60F2-7641-8DBA-437D2204D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08F1-149C-7547-8DDE-4969A0444025}" type="datetime1">
              <a:rPr lang="en-US" smtClean="0"/>
              <a:t>2/9/21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D577E8-FB09-FA43-BB3E-83FF5B9BF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Positron-2021, B.Wojtsekhowski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7E7DA69-13C5-E546-A2C0-A6B2179D5C28}"/>
              </a:ext>
            </a:extLst>
          </p:cNvPr>
          <p:cNvSpPr/>
          <p:nvPr/>
        </p:nvSpPr>
        <p:spPr>
          <a:xfrm>
            <a:off x="9154197" y="4333311"/>
            <a:ext cx="429153" cy="5388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6ACE9B-FA9E-9F43-B21A-CB68274845E6}"/>
              </a:ext>
            </a:extLst>
          </p:cNvPr>
          <p:cNvSpPr/>
          <p:nvPr/>
        </p:nvSpPr>
        <p:spPr>
          <a:xfrm>
            <a:off x="7084198" y="4503765"/>
            <a:ext cx="2564118" cy="223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EABE81B-7E7C-BD4D-BA39-193E85DC662D}"/>
              </a:ext>
            </a:extLst>
          </p:cNvPr>
          <p:cNvSpPr/>
          <p:nvPr/>
        </p:nvSpPr>
        <p:spPr>
          <a:xfrm>
            <a:off x="8767059" y="4519933"/>
            <a:ext cx="271142" cy="1551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ket 6">
            <a:extLst>
              <a:ext uri="{FF2B5EF4-FFF2-40B4-BE49-F238E27FC236}">
                <a16:creationId xmlns:a16="http://schemas.microsoft.com/office/drawing/2014/main" id="{6BB2F4AA-57B8-7749-81F2-A340C4319740}"/>
              </a:ext>
            </a:extLst>
          </p:cNvPr>
          <p:cNvSpPr/>
          <p:nvPr/>
        </p:nvSpPr>
        <p:spPr>
          <a:xfrm>
            <a:off x="4996690" y="866376"/>
            <a:ext cx="764875" cy="916921"/>
          </a:xfrm>
          <a:prstGeom prst="leftBracket">
            <a:avLst/>
          </a:prstGeom>
          <a:ln w="38100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DC8463-AE02-FB40-BECD-D578CDF2ECC9}"/>
              </a:ext>
            </a:extLst>
          </p:cNvPr>
          <p:cNvSpPr txBox="1"/>
          <p:nvPr/>
        </p:nvSpPr>
        <p:spPr>
          <a:xfrm>
            <a:off x="2261089" y="681710"/>
            <a:ext cx="2097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Return flux in a yoke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B597A8F-3D99-034B-AFC0-D1AB0E3C2836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3316792" y="1051042"/>
            <a:ext cx="1679898" cy="273795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E6ED1C5F-5884-044F-AAD8-56D2C4B404DB}"/>
              </a:ext>
            </a:extLst>
          </p:cNvPr>
          <p:cNvSpPr/>
          <p:nvPr/>
        </p:nvSpPr>
        <p:spPr>
          <a:xfrm>
            <a:off x="1640395" y="3284200"/>
            <a:ext cx="1458096" cy="1240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43BA324-6CD4-E74E-8972-6CFF6B141F95}"/>
              </a:ext>
            </a:extLst>
          </p:cNvPr>
          <p:cNvSpPr/>
          <p:nvPr/>
        </p:nvSpPr>
        <p:spPr>
          <a:xfrm>
            <a:off x="2096065" y="3627100"/>
            <a:ext cx="1351948" cy="538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CC7189-9AB1-0846-A4A0-8E6329BBCD51}"/>
              </a:ext>
            </a:extLst>
          </p:cNvPr>
          <p:cNvSpPr/>
          <p:nvPr/>
        </p:nvSpPr>
        <p:spPr>
          <a:xfrm>
            <a:off x="2096065" y="3627100"/>
            <a:ext cx="429153" cy="5388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74A74EA-5A53-5340-BE69-762B6306C03E}"/>
              </a:ext>
            </a:extLst>
          </p:cNvPr>
          <p:cNvSpPr/>
          <p:nvPr/>
        </p:nvSpPr>
        <p:spPr>
          <a:xfrm>
            <a:off x="3188647" y="3620094"/>
            <a:ext cx="429153" cy="5388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C80C8D2-23DF-E74B-8DBB-BF12E94195C7}"/>
              </a:ext>
            </a:extLst>
          </p:cNvPr>
          <p:cNvSpPr/>
          <p:nvPr/>
        </p:nvSpPr>
        <p:spPr>
          <a:xfrm>
            <a:off x="2099785" y="3806715"/>
            <a:ext cx="1539424" cy="170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F8DEAB8-90C6-7448-8134-913A46E615E1}"/>
              </a:ext>
            </a:extLst>
          </p:cNvPr>
          <p:cNvCxnSpPr/>
          <p:nvPr/>
        </p:nvCxnSpPr>
        <p:spPr>
          <a:xfrm>
            <a:off x="2907610" y="3627099"/>
            <a:ext cx="0" cy="538843"/>
          </a:xfrm>
          <a:prstGeom prst="straightConnector1">
            <a:avLst/>
          </a:prstGeom>
          <a:ln w="34925">
            <a:solidFill>
              <a:srgbClr val="00B050"/>
            </a:solidFill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Left Bracket 61">
            <a:extLst>
              <a:ext uri="{FF2B5EF4-FFF2-40B4-BE49-F238E27FC236}">
                <a16:creationId xmlns:a16="http://schemas.microsoft.com/office/drawing/2014/main" id="{F052D253-8E2F-6E46-A85C-2AFC46BDCCB2}"/>
              </a:ext>
            </a:extLst>
          </p:cNvPr>
          <p:cNvSpPr/>
          <p:nvPr/>
        </p:nvSpPr>
        <p:spPr>
          <a:xfrm>
            <a:off x="1793213" y="3442433"/>
            <a:ext cx="764875" cy="916921"/>
          </a:xfrm>
          <a:prstGeom prst="leftBracket">
            <a:avLst/>
          </a:prstGeom>
          <a:ln w="38100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B2F2B1B-F15B-5442-A140-62B2A915B40D}"/>
              </a:ext>
            </a:extLst>
          </p:cNvPr>
          <p:cNvSpPr/>
          <p:nvPr/>
        </p:nvSpPr>
        <p:spPr>
          <a:xfrm>
            <a:off x="1676010" y="3806795"/>
            <a:ext cx="329899" cy="19578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618BBA7-4BCB-7C45-81EE-F5F2F3070A37}"/>
              </a:ext>
            </a:extLst>
          </p:cNvPr>
          <p:cNvSpPr/>
          <p:nvPr/>
        </p:nvSpPr>
        <p:spPr>
          <a:xfrm flipH="1">
            <a:off x="1648942" y="4727652"/>
            <a:ext cx="1449549" cy="1240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6F6F6A6-7F95-5B45-ABCF-F70CB6394D8D}"/>
              </a:ext>
            </a:extLst>
          </p:cNvPr>
          <p:cNvSpPr/>
          <p:nvPr/>
        </p:nvSpPr>
        <p:spPr>
          <a:xfrm>
            <a:off x="1038278" y="5049679"/>
            <a:ext cx="1351948" cy="538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D47B02E-76AF-2640-8DD2-7F52436F1B7B}"/>
              </a:ext>
            </a:extLst>
          </p:cNvPr>
          <p:cNvSpPr/>
          <p:nvPr/>
        </p:nvSpPr>
        <p:spPr>
          <a:xfrm>
            <a:off x="2175650" y="5060305"/>
            <a:ext cx="429153" cy="5388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831EFC3-801B-6441-BA48-31078A89A803}"/>
              </a:ext>
            </a:extLst>
          </p:cNvPr>
          <p:cNvSpPr/>
          <p:nvPr/>
        </p:nvSpPr>
        <p:spPr>
          <a:xfrm>
            <a:off x="1084843" y="5060304"/>
            <a:ext cx="429153" cy="5388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47D1C3A-A10A-934F-9F2F-30756137845D}"/>
              </a:ext>
            </a:extLst>
          </p:cNvPr>
          <p:cNvSpPr/>
          <p:nvPr/>
        </p:nvSpPr>
        <p:spPr>
          <a:xfrm>
            <a:off x="1084843" y="5281093"/>
            <a:ext cx="1539424" cy="170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7EF9DA64-3BE4-0549-82C2-B9B9FE8781FF}"/>
              </a:ext>
            </a:extLst>
          </p:cNvPr>
          <p:cNvCxnSpPr>
            <a:cxnSpLocks/>
          </p:cNvCxnSpPr>
          <p:nvPr/>
        </p:nvCxnSpPr>
        <p:spPr>
          <a:xfrm flipV="1">
            <a:off x="1868128" y="5093033"/>
            <a:ext cx="0" cy="495489"/>
          </a:xfrm>
          <a:prstGeom prst="straightConnector1">
            <a:avLst/>
          </a:prstGeom>
          <a:ln w="34925">
            <a:solidFill>
              <a:srgbClr val="00B050"/>
            </a:solidFill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Left Bracket 71">
            <a:extLst>
              <a:ext uri="{FF2B5EF4-FFF2-40B4-BE49-F238E27FC236}">
                <a16:creationId xmlns:a16="http://schemas.microsoft.com/office/drawing/2014/main" id="{099A4DEC-7EBE-BD43-8A45-93FE996F9FC8}"/>
              </a:ext>
            </a:extLst>
          </p:cNvPr>
          <p:cNvSpPr/>
          <p:nvPr/>
        </p:nvSpPr>
        <p:spPr>
          <a:xfrm rot="10800000">
            <a:off x="2132405" y="4872390"/>
            <a:ext cx="764875" cy="916921"/>
          </a:xfrm>
          <a:prstGeom prst="leftBracket">
            <a:avLst/>
          </a:prstGeom>
          <a:ln w="38100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3767141-DE7A-954D-A73B-2745E27C3AAC}"/>
              </a:ext>
            </a:extLst>
          </p:cNvPr>
          <p:cNvSpPr/>
          <p:nvPr/>
        </p:nvSpPr>
        <p:spPr>
          <a:xfrm>
            <a:off x="2772039" y="3827125"/>
            <a:ext cx="271142" cy="1551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C7B8B54-1874-4A49-A5D5-3CCB14C75950}"/>
              </a:ext>
            </a:extLst>
          </p:cNvPr>
          <p:cNvSpPr/>
          <p:nvPr/>
        </p:nvSpPr>
        <p:spPr>
          <a:xfrm>
            <a:off x="1718909" y="5285639"/>
            <a:ext cx="271142" cy="15512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AC3B6484-37C9-ED49-A25B-0902DB1742E9}"/>
              </a:ext>
            </a:extLst>
          </p:cNvPr>
          <p:cNvSpPr/>
          <p:nvPr/>
        </p:nvSpPr>
        <p:spPr>
          <a:xfrm>
            <a:off x="2704859" y="5254466"/>
            <a:ext cx="329899" cy="19578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73FAD26-BD16-584E-BBF9-3192989B63AB}"/>
              </a:ext>
            </a:extLst>
          </p:cNvPr>
          <p:cNvSpPr txBox="1"/>
          <p:nvPr/>
        </p:nvSpPr>
        <p:spPr>
          <a:xfrm>
            <a:off x="6629890" y="2985430"/>
            <a:ext cx="3469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 Proposed Arc (if the orbit is busy), </a:t>
            </a:r>
          </a:p>
          <a:p>
            <a:pPr algn="ctr"/>
            <a:r>
              <a:rPr lang="en-US" dirty="0"/>
              <a:t>one combined magnet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62A0DF71-61EC-B047-97C7-E3A27DB8D436}"/>
              </a:ext>
            </a:extLst>
          </p:cNvPr>
          <p:cNvSpPr/>
          <p:nvPr/>
        </p:nvSpPr>
        <p:spPr>
          <a:xfrm>
            <a:off x="7667064" y="4555047"/>
            <a:ext cx="271142" cy="15512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ACFA8A-BDCC-BB47-858E-E76D8E402054}"/>
              </a:ext>
            </a:extLst>
          </p:cNvPr>
          <p:cNvSpPr txBox="1"/>
          <p:nvPr/>
        </p:nvSpPr>
        <p:spPr>
          <a:xfrm>
            <a:off x="3608019" y="5604645"/>
            <a:ext cx="190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 dipoles in Arc 2</a:t>
            </a:r>
          </a:p>
        </p:txBody>
      </p:sp>
    </p:spTree>
    <p:extLst>
      <p:ext uri="{BB962C8B-B14F-4D97-AF65-F5344CB8AC3E}">
        <p14:creationId xmlns:p14="http://schemas.microsoft.com/office/powerpoint/2010/main" val="485590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FBAE995-6DF4-A74A-8583-4C3B0DFE623F}"/>
              </a:ext>
            </a:extLst>
          </p:cNvPr>
          <p:cNvSpPr/>
          <p:nvPr/>
        </p:nvSpPr>
        <p:spPr>
          <a:xfrm>
            <a:off x="2524308" y="814582"/>
            <a:ext cx="6812692" cy="4819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Elbow Connector 8">
            <a:extLst>
              <a:ext uri="{FF2B5EF4-FFF2-40B4-BE49-F238E27FC236}">
                <a16:creationId xmlns:a16="http://schemas.microsoft.com/office/drawing/2014/main" id="{317DF8F7-28F0-294C-A674-FF14702648D9}"/>
              </a:ext>
            </a:extLst>
          </p:cNvPr>
          <p:cNvCxnSpPr/>
          <p:nvPr/>
        </p:nvCxnSpPr>
        <p:spPr>
          <a:xfrm>
            <a:off x="1066211" y="289419"/>
            <a:ext cx="1458097" cy="731520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0AB370F-F3C6-7643-BA17-A6531A8EC55C}"/>
              </a:ext>
            </a:extLst>
          </p:cNvPr>
          <p:cNvCxnSpPr/>
          <p:nvPr/>
        </p:nvCxnSpPr>
        <p:spPr>
          <a:xfrm>
            <a:off x="2468997" y="1020939"/>
            <a:ext cx="692331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ck Arc 11">
            <a:extLst>
              <a:ext uri="{FF2B5EF4-FFF2-40B4-BE49-F238E27FC236}">
                <a16:creationId xmlns:a16="http://schemas.microsoft.com/office/drawing/2014/main" id="{2FC41278-67F9-234F-9B1A-248A1F920A32}"/>
              </a:ext>
            </a:extLst>
          </p:cNvPr>
          <p:cNvSpPr/>
          <p:nvPr/>
        </p:nvSpPr>
        <p:spPr>
          <a:xfrm rot="5400000">
            <a:off x="7888789" y="1059246"/>
            <a:ext cx="2854407" cy="2365083"/>
          </a:xfrm>
          <a:prstGeom prst="blockArc">
            <a:avLst>
              <a:gd name="adj1" fmla="val 10720763"/>
              <a:gd name="adj2" fmla="val 0"/>
              <a:gd name="adj3" fmla="val 25000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Block Arc 12">
            <a:extLst>
              <a:ext uri="{FF2B5EF4-FFF2-40B4-BE49-F238E27FC236}">
                <a16:creationId xmlns:a16="http://schemas.microsoft.com/office/drawing/2014/main" id="{737D08D4-2311-E44F-AA72-0609388674D7}"/>
              </a:ext>
            </a:extLst>
          </p:cNvPr>
          <p:cNvSpPr/>
          <p:nvPr/>
        </p:nvSpPr>
        <p:spPr>
          <a:xfrm rot="16200000">
            <a:off x="1097104" y="1059244"/>
            <a:ext cx="2854407" cy="2365083"/>
          </a:xfrm>
          <a:prstGeom prst="blockArc">
            <a:avLst>
              <a:gd name="adj1" fmla="val 10720763"/>
              <a:gd name="adj2" fmla="val 0"/>
              <a:gd name="adj3" fmla="val 25000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905285-457F-0040-ACB8-EAD3E970D1AE}"/>
              </a:ext>
            </a:extLst>
          </p:cNvPr>
          <p:cNvSpPr/>
          <p:nvPr/>
        </p:nvSpPr>
        <p:spPr>
          <a:xfrm>
            <a:off x="2524308" y="3188043"/>
            <a:ext cx="6812692" cy="4819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FD9421C2-AB2A-924A-9435-1018627ED4A2}"/>
              </a:ext>
            </a:extLst>
          </p:cNvPr>
          <p:cNvCxnSpPr>
            <a:cxnSpLocks/>
          </p:cNvCxnSpPr>
          <p:nvPr/>
        </p:nvCxnSpPr>
        <p:spPr>
          <a:xfrm rot="10800000">
            <a:off x="9337002" y="3428999"/>
            <a:ext cx="2158313" cy="132490"/>
          </a:xfrm>
          <a:prstGeom prst="bentConnector3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E1C5B09-62EC-ED46-A4A8-5F2E83F43263}"/>
              </a:ext>
            </a:extLst>
          </p:cNvPr>
          <p:cNvCxnSpPr>
            <a:cxnSpLocks/>
            <a:stCxn id="14" idx="3"/>
            <a:endCxn id="14" idx="1"/>
          </p:cNvCxnSpPr>
          <p:nvPr/>
        </p:nvCxnSpPr>
        <p:spPr>
          <a:xfrm flipH="1">
            <a:off x="2524308" y="3429000"/>
            <a:ext cx="6812692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F819326-91C2-4E49-A500-0363742D9791}"/>
              </a:ext>
            </a:extLst>
          </p:cNvPr>
          <p:cNvSpPr txBox="1"/>
          <p:nvPr/>
        </p:nvSpPr>
        <p:spPr>
          <a:xfrm>
            <a:off x="1341765" y="2057119"/>
            <a:ext cx="609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Arc1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25B664B-A8A3-0941-97EE-5018C9290A2A}"/>
              </a:ext>
            </a:extLst>
          </p:cNvPr>
          <p:cNvSpPr txBox="1"/>
          <p:nvPr/>
        </p:nvSpPr>
        <p:spPr>
          <a:xfrm>
            <a:off x="9806889" y="2057119"/>
            <a:ext cx="609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Arc2</a:t>
            </a: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A26D05F2-0BF5-2A46-80F3-A2F82103DE47}"/>
              </a:ext>
            </a:extLst>
          </p:cNvPr>
          <p:cNvSpPr/>
          <p:nvPr/>
        </p:nvSpPr>
        <p:spPr>
          <a:xfrm>
            <a:off x="8392885" y="1035609"/>
            <a:ext cx="1861458" cy="2260860"/>
          </a:xfrm>
          <a:prstGeom prst="arc">
            <a:avLst>
              <a:gd name="adj1" fmla="val 16200000"/>
              <a:gd name="adj2" fmla="val 3253"/>
            </a:avLst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CA1026B-88EB-7B49-83DC-57CAB0EA0EEB}"/>
              </a:ext>
            </a:extLst>
          </p:cNvPr>
          <p:cNvSpPr txBox="1"/>
          <p:nvPr/>
        </p:nvSpPr>
        <p:spPr>
          <a:xfrm>
            <a:off x="10513777" y="3111803"/>
            <a:ext cx="10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Electron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3D2C498-A2F9-C84A-B0D2-94023E6BE2E3}"/>
              </a:ext>
            </a:extLst>
          </p:cNvPr>
          <p:cNvSpPr txBox="1"/>
          <p:nvPr/>
        </p:nvSpPr>
        <p:spPr>
          <a:xfrm>
            <a:off x="559758" y="367334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Positron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009CB-7630-754B-91F6-589850F5813F}"/>
              </a:ext>
            </a:extLst>
          </p:cNvPr>
          <p:cNvSpPr txBox="1"/>
          <p:nvPr/>
        </p:nvSpPr>
        <p:spPr>
          <a:xfrm>
            <a:off x="5173953" y="260583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Linac</a:t>
            </a:r>
            <a:r>
              <a:rPr lang="en-US" dirty="0"/>
              <a:t> - 1.1 GeV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59D01C-1C2A-DD49-9169-0642C12A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72A-D048-884C-BAA8-D2A66E88A3DE}" type="datetime1">
              <a:rPr lang="en-US" smtClean="0"/>
              <a:t>2/9/21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763B1E-D9D9-314E-A54F-9F3D86389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Positron-2021, B.Wojtsekhowski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BFA082B-899F-4C4E-A7F3-A2D0F04C4F95}"/>
              </a:ext>
            </a:extLst>
          </p:cNvPr>
          <p:cNvSpPr/>
          <p:nvPr/>
        </p:nvSpPr>
        <p:spPr>
          <a:xfrm>
            <a:off x="1765294" y="4635451"/>
            <a:ext cx="1458096" cy="1240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636E164-383B-5C49-A1C2-2E9ADC8D042A}"/>
              </a:ext>
            </a:extLst>
          </p:cNvPr>
          <p:cNvSpPr/>
          <p:nvPr/>
        </p:nvSpPr>
        <p:spPr>
          <a:xfrm>
            <a:off x="2220964" y="4978351"/>
            <a:ext cx="1351948" cy="538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80DCB9E-4DD3-F74E-9103-62F32B883E3B}"/>
              </a:ext>
            </a:extLst>
          </p:cNvPr>
          <p:cNvSpPr/>
          <p:nvPr/>
        </p:nvSpPr>
        <p:spPr>
          <a:xfrm>
            <a:off x="2220964" y="4978351"/>
            <a:ext cx="429153" cy="5388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EB9E437-6D02-E24D-A5A1-286ADBB5A3B5}"/>
              </a:ext>
            </a:extLst>
          </p:cNvPr>
          <p:cNvSpPr/>
          <p:nvPr/>
        </p:nvSpPr>
        <p:spPr>
          <a:xfrm>
            <a:off x="3313546" y="4971345"/>
            <a:ext cx="429153" cy="5388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73F556F-3C39-BC48-99EC-84B4E4551E02}"/>
              </a:ext>
            </a:extLst>
          </p:cNvPr>
          <p:cNvSpPr/>
          <p:nvPr/>
        </p:nvSpPr>
        <p:spPr>
          <a:xfrm>
            <a:off x="2224684" y="5157966"/>
            <a:ext cx="1539424" cy="170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BD18370A-B80D-4942-A940-3AF5659120BA}"/>
              </a:ext>
            </a:extLst>
          </p:cNvPr>
          <p:cNvSpPr/>
          <p:nvPr/>
        </p:nvSpPr>
        <p:spPr>
          <a:xfrm>
            <a:off x="2896938" y="5178376"/>
            <a:ext cx="271142" cy="1551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791CC09-9979-F949-B49F-934D4115B47A}"/>
              </a:ext>
            </a:extLst>
          </p:cNvPr>
          <p:cNvCxnSpPr/>
          <p:nvPr/>
        </p:nvCxnSpPr>
        <p:spPr>
          <a:xfrm>
            <a:off x="3032509" y="4978350"/>
            <a:ext cx="0" cy="538843"/>
          </a:xfrm>
          <a:prstGeom prst="straightConnector1">
            <a:avLst/>
          </a:prstGeom>
          <a:ln w="34925">
            <a:solidFill>
              <a:srgbClr val="00B050"/>
            </a:solidFill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2D59FD3-2183-884C-BFD6-A69D930F3F6C}"/>
              </a:ext>
            </a:extLst>
          </p:cNvPr>
          <p:cNvSpPr/>
          <p:nvPr/>
        </p:nvSpPr>
        <p:spPr>
          <a:xfrm>
            <a:off x="7146590" y="4599147"/>
            <a:ext cx="1458096" cy="1240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9D0C27B-441B-3E46-A6F6-B671548F5DA1}"/>
              </a:ext>
            </a:extLst>
          </p:cNvPr>
          <p:cNvSpPr/>
          <p:nvPr/>
        </p:nvSpPr>
        <p:spPr>
          <a:xfrm>
            <a:off x="7113932" y="4962456"/>
            <a:ext cx="1807618" cy="538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108B179-28B6-BF4A-959A-3C86A0708B80}"/>
              </a:ext>
            </a:extLst>
          </p:cNvPr>
          <p:cNvSpPr/>
          <p:nvPr/>
        </p:nvSpPr>
        <p:spPr>
          <a:xfrm>
            <a:off x="7555788" y="4964315"/>
            <a:ext cx="592252" cy="5388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7B77443-6CD3-F842-9EC1-B537959038EE}"/>
              </a:ext>
            </a:extLst>
          </p:cNvPr>
          <p:cNvCxnSpPr/>
          <p:nvPr/>
        </p:nvCxnSpPr>
        <p:spPr>
          <a:xfrm>
            <a:off x="8413805" y="4942046"/>
            <a:ext cx="0" cy="538843"/>
          </a:xfrm>
          <a:prstGeom prst="straightConnector1">
            <a:avLst/>
          </a:prstGeom>
          <a:ln w="34925">
            <a:solidFill>
              <a:srgbClr val="00B050"/>
            </a:solidFill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FF5BC90-7F08-7F4D-BEEA-2AAA25D8725A}"/>
              </a:ext>
            </a:extLst>
          </p:cNvPr>
          <p:cNvCxnSpPr>
            <a:cxnSpLocks/>
          </p:cNvCxnSpPr>
          <p:nvPr/>
        </p:nvCxnSpPr>
        <p:spPr>
          <a:xfrm flipV="1">
            <a:off x="7330153" y="4992495"/>
            <a:ext cx="0" cy="487978"/>
          </a:xfrm>
          <a:prstGeom prst="straightConnector1">
            <a:avLst/>
          </a:prstGeom>
          <a:ln w="34925">
            <a:solidFill>
              <a:srgbClr val="00B050"/>
            </a:solidFill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1CA3547A-4A72-1447-BF16-4E80EE6C0735}"/>
              </a:ext>
            </a:extLst>
          </p:cNvPr>
          <p:cNvSpPr txBox="1"/>
          <p:nvPr/>
        </p:nvSpPr>
        <p:spPr>
          <a:xfrm>
            <a:off x="6745663" y="4114633"/>
            <a:ext cx="2154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Proposed Arc option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33DF213-FCB3-FD45-9011-59777748AD3A}"/>
              </a:ext>
            </a:extLst>
          </p:cNvPr>
          <p:cNvSpPr/>
          <p:nvPr/>
        </p:nvSpPr>
        <p:spPr>
          <a:xfrm>
            <a:off x="1831470" y="4090213"/>
            <a:ext cx="1391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Magnet Arc2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F569B10-32B0-8E42-8D1A-2F8ED75A3E99}"/>
              </a:ext>
            </a:extLst>
          </p:cNvPr>
          <p:cNvSpPr txBox="1"/>
          <p:nvPr/>
        </p:nvSpPr>
        <p:spPr>
          <a:xfrm>
            <a:off x="3932955" y="4609018"/>
            <a:ext cx="960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Electron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1FCF289-95DA-6346-B62B-E4DEAB793883}"/>
              </a:ext>
            </a:extLst>
          </p:cNvPr>
          <p:cNvCxnSpPr>
            <a:stCxn id="57" idx="1"/>
            <a:endCxn id="46" idx="6"/>
          </p:cNvCxnSpPr>
          <p:nvPr/>
        </p:nvCxnSpPr>
        <p:spPr>
          <a:xfrm flipH="1">
            <a:off x="3168080" y="4793684"/>
            <a:ext cx="764875" cy="4622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9A9E1EEB-9F77-8C4A-8162-5D39BA59C770}"/>
              </a:ext>
            </a:extLst>
          </p:cNvPr>
          <p:cNvSpPr/>
          <p:nvPr/>
        </p:nvSpPr>
        <p:spPr>
          <a:xfrm>
            <a:off x="8665372" y="4955450"/>
            <a:ext cx="429153" cy="5388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E3AE416-FA69-D94A-8B2C-D48D492728E0}"/>
              </a:ext>
            </a:extLst>
          </p:cNvPr>
          <p:cNvSpPr/>
          <p:nvPr/>
        </p:nvSpPr>
        <p:spPr>
          <a:xfrm>
            <a:off x="6634962" y="4978350"/>
            <a:ext cx="429153" cy="5388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AF0416F-EAB4-0143-B3DA-93552038968E}"/>
              </a:ext>
            </a:extLst>
          </p:cNvPr>
          <p:cNvSpPr/>
          <p:nvPr/>
        </p:nvSpPr>
        <p:spPr>
          <a:xfrm>
            <a:off x="6634962" y="5125904"/>
            <a:ext cx="2524529" cy="224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A0F27FFE-E200-9547-BE2F-42BFA6A8FD2D}"/>
              </a:ext>
            </a:extLst>
          </p:cNvPr>
          <p:cNvSpPr/>
          <p:nvPr/>
        </p:nvSpPr>
        <p:spPr>
          <a:xfrm>
            <a:off x="8278234" y="5142072"/>
            <a:ext cx="271142" cy="1551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633C101-FE3B-6E41-8897-C86A11C5677E}"/>
              </a:ext>
            </a:extLst>
          </p:cNvPr>
          <p:cNvSpPr/>
          <p:nvPr/>
        </p:nvSpPr>
        <p:spPr>
          <a:xfrm>
            <a:off x="7165203" y="5154315"/>
            <a:ext cx="329899" cy="195781"/>
          </a:xfrm>
          <a:prstGeom prst="ellipse">
            <a:avLst/>
          </a:prstGeom>
          <a:solidFill>
            <a:srgbClr val="FF0000">
              <a:alpha val="3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Left Bracket 62">
            <a:extLst>
              <a:ext uri="{FF2B5EF4-FFF2-40B4-BE49-F238E27FC236}">
                <a16:creationId xmlns:a16="http://schemas.microsoft.com/office/drawing/2014/main" id="{AF470A12-412A-A14E-8A6A-FB675FCA016C}"/>
              </a:ext>
            </a:extLst>
          </p:cNvPr>
          <p:cNvSpPr/>
          <p:nvPr/>
        </p:nvSpPr>
        <p:spPr>
          <a:xfrm>
            <a:off x="1918112" y="4793684"/>
            <a:ext cx="764875" cy="916921"/>
          </a:xfrm>
          <a:prstGeom prst="leftBracket">
            <a:avLst/>
          </a:prstGeom>
          <a:ln w="38100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54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lock Arc 11">
            <a:extLst>
              <a:ext uri="{FF2B5EF4-FFF2-40B4-BE49-F238E27FC236}">
                <a16:creationId xmlns:a16="http://schemas.microsoft.com/office/drawing/2014/main" id="{2FC41278-67F9-234F-9B1A-248A1F920A32}"/>
              </a:ext>
            </a:extLst>
          </p:cNvPr>
          <p:cNvSpPr/>
          <p:nvPr/>
        </p:nvSpPr>
        <p:spPr>
          <a:xfrm>
            <a:off x="2462008" y="410308"/>
            <a:ext cx="6799222" cy="6447692"/>
          </a:xfrm>
          <a:prstGeom prst="blockArc">
            <a:avLst>
              <a:gd name="adj1" fmla="val 10720763"/>
              <a:gd name="adj2" fmla="val 226641"/>
              <a:gd name="adj3" fmla="val 580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59D01C-1C2A-DD49-9169-0642C12A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369" y="6074996"/>
            <a:ext cx="2743200" cy="365125"/>
          </a:xfrm>
        </p:spPr>
        <p:txBody>
          <a:bodyPr/>
          <a:lstStyle/>
          <a:p>
            <a:fld id="{ABBF472A-D048-884C-BAA8-D2A66E88A3DE}" type="datetime1">
              <a:rPr lang="en-US" smtClean="0"/>
              <a:t>2/9/21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763B1E-D9D9-314E-A54F-9F3D86389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73769" y="6074996"/>
            <a:ext cx="4114800" cy="365125"/>
          </a:xfrm>
        </p:spPr>
        <p:txBody>
          <a:bodyPr/>
          <a:lstStyle/>
          <a:p>
            <a:r>
              <a:rPr lang="en-US"/>
              <a:t>Positron-2021, B.Wojtsekhowski</a:t>
            </a: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AFECEE28-AF11-0349-80AB-5438DF1A88AF}"/>
              </a:ext>
            </a:extLst>
          </p:cNvPr>
          <p:cNvSpPr/>
          <p:nvPr/>
        </p:nvSpPr>
        <p:spPr>
          <a:xfrm>
            <a:off x="2602523" y="621323"/>
            <a:ext cx="6447691" cy="6236677"/>
          </a:xfrm>
          <a:prstGeom prst="arc">
            <a:avLst>
              <a:gd name="adj1" fmla="val 10871053"/>
              <a:gd name="adj2" fmla="val 496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ACD52F-1436-214B-82E5-F02C825C0351}"/>
              </a:ext>
            </a:extLst>
          </p:cNvPr>
          <p:cNvSpPr/>
          <p:nvPr/>
        </p:nvSpPr>
        <p:spPr>
          <a:xfrm rot="5400000">
            <a:off x="8903675" y="3405554"/>
            <a:ext cx="293077" cy="1641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E00168D-F3D7-8B45-AFC0-90B35917602B}"/>
              </a:ext>
            </a:extLst>
          </p:cNvPr>
          <p:cNvSpPr/>
          <p:nvPr/>
        </p:nvSpPr>
        <p:spPr>
          <a:xfrm rot="5400000">
            <a:off x="2455985" y="3346938"/>
            <a:ext cx="293077" cy="1641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09186AE-2CB7-BC4C-BB94-B917633F51F7}"/>
              </a:ext>
            </a:extLst>
          </p:cNvPr>
          <p:cNvSpPr/>
          <p:nvPr/>
        </p:nvSpPr>
        <p:spPr>
          <a:xfrm rot="3432910">
            <a:off x="8522678" y="2133600"/>
            <a:ext cx="293077" cy="1641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05C9655-177C-244E-BB21-7F42B0984F64}"/>
              </a:ext>
            </a:extLst>
          </p:cNvPr>
          <p:cNvSpPr/>
          <p:nvPr/>
        </p:nvSpPr>
        <p:spPr>
          <a:xfrm rot="7340842">
            <a:off x="2866293" y="2133599"/>
            <a:ext cx="293077" cy="1641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FD73B2-ABB9-074F-8A56-67026FB26CB1}"/>
              </a:ext>
            </a:extLst>
          </p:cNvPr>
          <p:cNvSpPr txBox="1"/>
          <p:nvPr/>
        </p:nvSpPr>
        <p:spPr>
          <a:xfrm>
            <a:off x="3789495" y="1867715"/>
            <a:ext cx="1560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Free space for </a:t>
            </a:r>
          </a:p>
          <a:p>
            <a:r>
              <a:rPr lang="en-US" dirty="0"/>
              <a:t>a positron arc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E85F577-AB4F-FD49-849A-CC31F4E19D02}"/>
              </a:ext>
            </a:extLst>
          </p:cNvPr>
          <p:cNvCxnSpPr>
            <a:stCxn id="16" idx="2"/>
          </p:cNvCxnSpPr>
          <p:nvPr/>
        </p:nvCxnSpPr>
        <p:spPr>
          <a:xfrm flipH="1">
            <a:off x="2807385" y="2514046"/>
            <a:ext cx="1762196" cy="4182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83E689A1-5A2E-E64B-B860-7031732613DA}"/>
              </a:ext>
            </a:extLst>
          </p:cNvPr>
          <p:cNvSpPr/>
          <p:nvPr/>
        </p:nvSpPr>
        <p:spPr>
          <a:xfrm rot="7535741">
            <a:off x="3241429" y="1596559"/>
            <a:ext cx="293077" cy="16412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2F7E09F-F672-8448-A19E-2DE062677BA3}"/>
              </a:ext>
            </a:extLst>
          </p:cNvPr>
          <p:cNvSpPr/>
          <p:nvPr/>
        </p:nvSpPr>
        <p:spPr>
          <a:xfrm rot="4469036">
            <a:off x="8762565" y="2687081"/>
            <a:ext cx="293077" cy="16412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9F84427-E401-3B4E-A558-26DACDFD7960}"/>
              </a:ext>
            </a:extLst>
          </p:cNvPr>
          <p:cNvSpPr/>
          <p:nvPr/>
        </p:nvSpPr>
        <p:spPr>
          <a:xfrm rot="2705498">
            <a:off x="8124092" y="1596560"/>
            <a:ext cx="293077" cy="16412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9C38B2-082F-8646-B3A2-690E896C306E}"/>
              </a:ext>
            </a:extLst>
          </p:cNvPr>
          <p:cNvSpPr txBox="1"/>
          <p:nvPr/>
        </p:nvSpPr>
        <p:spPr>
          <a:xfrm>
            <a:off x="8723977" y="732529"/>
            <a:ext cx="2293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Blue is an electron arc</a:t>
            </a:r>
          </a:p>
          <a:p>
            <a:r>
              <a:rPr lang="en-US" dirty="0"/>
              <a:t>Green is a positron arc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B580A0F-ABC8-7840-A9B9-E8DA5CC05A12}"/>
              </a:ext>
            </a:extLst>
          </p:cNvPr>
          <p:cNvSpPr/>
          <p:nvPr/>
        </p:nvSpPr>
        <p:spPr>
          <a:xfrm flipH="1">
            <a:off x="4600028" y="3956003"/>
            <a:ext cx="1449549" cy="1240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3ADA097-D93B-174C-BD39-65DF9B2456D5}"/>
              </a:ext>
            </a:extLst>
          </p:cNvPr>
          <p:cNvSpPr/>
          <p:nvPr/>
        </p:nvSpPr>
        <p:spPr>
          <a:xfrm>
            <a:off x="3989364" y="4278030"/>
            <a:ext cx="1351948" cy="538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032E540-BAEB-4341-A9AA-8BEA5F290714}"/>
              </a:ext>
            </a:extLst>
          </p:cNvPr>
          <p:cNvSpPr/>
          <p:nvPr/>
        </p:nvSpPr>
        <p:spPr>
          <a:xfrm>
            <a:off x="5126736" y="4288656"/>
            <a:ext cx="429153" cy="5388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91B5B88-51DC-5B4B-A429-20F535444907}"/>
              </a:ext>
            </a:extLst>
          </p:cNvPr>
          <p:cNvSpPr/>
          <p:nvPr/>
        </p:nvSpPr>
        <p:spPr>
          <a:xfrm>
            <a:off x="4035929" y="4288655"/>
            <a:ext cx="429153" cy="5388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73E2EB2-F83D-5B40-86B0-361F430C6737}"/>
              </a:ext>
            </a:extLst>
          </p:cNvPr>
          <p:cNvSpPr/>
          <p:nvPr/>
        </p:nvSpPr>
        <p:spPr>
          <a:xfrm>
            <a:off x="4035929" y="4509444"/>
            <a:ext cx="1539424" cy="170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9953F548-3102-A449-8CF8-B919B6582787}"/>
              </a:ext>
            </a:extLst>
          </p:cNvPr>
          <p:cNvCxnSpPr>
            <a:cxnSpLocks/>
          </p:cNvCxnSpPr>
          <p:nvPr/>
        </p:nvCxnSpPr>
        <p:spPr>
          <a:xfrm flipV="1">
            <a:off x="4819214" y="4321384"/>
            <a:ext cx="0" cy="495489"/>
          </a:xfrm>
          <a:prstGeom prst="straightConnector1">
            <a:avLst/>
          </a:prstGeom>
          <a:ln w="34925">
            <a:solidFill>
              <a:srgbClr val="00B050"/>
            </a:solidFill>
            <a:headEnd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Left Bracket 79">
            <a:extLst>
              <a:ext uri="{FF2B5EF4-FFF2-40B4-BE49-F238E27FC236}">
                <a16:creationId xmlns:a16="http://schemas.microsoft.com/office/drawing/2014/main" id="{5CA786EC-3457-BC48-A9DC-349040D766BC}"/>
              </a:ext>
            </a:extLst>
          </p:cNvPr>
          <p:cNvSpPr/>
          <p:nvPr/>
        </p:nvSpPr>
        <p:spPr>
          <a:xfrm rot="10800000">
            <a:off x="5083491" y="4100741"/>
            <a:ext cx="764875" cy="916921"/>
          </a:xfrm>
          <a:prstGeom prst="leftBracket">
            <a:avLst/>
          </a:prstGeom>
          <a:ln w="38100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E7D8986D-86DB-0A42-9A24-45C807599BA3}"/>
              </a:ext>
            </a:extLst>
          </p:cNvPr>
          <p:cNvSpPr/>
          <p:nvPr/>
        </p:nvSpPr>
        <p:spPr>
          <a:xfrm>
            <a:off x="4669995" y="4513990"/>
            <a:ext cx="271142" cy="15512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6FCB155B-2963-F549-8719-16A3D9FED154}"/>
              </a:ext>
            </a:extLst>
          </p:cNvPr>
          <p:cNvSpPr/>
          <p:nvPr/>
        </p:nvSpPr>
        <p:spPr>
          <a:xfrm>
            <a:off x="5655945" y="4482817"/>
            <a:ext cx="329899" cy="19578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4DC25CE-995D-9F41-BC70-59CB0C78C337}"/>
              </a:ext>
            </a:extLst>
          </p:cNvPr>
          <p:cNvSpPr txBox="1"/>
          <p:nvPr/>
        </p:nvSpPr>
        <p:spPr>
          <a:xfrm>
            <a:off x="6559105" y="4832996"/>
            <a:ext cx="190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 dipoles in Arc 2</a:t>
            </a:r>
          </a:p>
        </p:txBody>
      </p:sp>
    </p:spTree>
    <p:extLst>
      <p:ext uri="{BB962C8B-B14F-4D97-AF65-F5344CB8AC3E}">
        <p14:creationId xmlns:p14="http://schemas.microsoft.com/office/powerpoint/2010/main" val="190736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59D01C-1C2A-DD49-9169-0642C12A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72A-D048-884C-BAA8-D2A66E88A3DE}" type="datetime1">
              <a:rPr lang="en-US" smtClean="0"/>
              <a:t>2/9/21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763B1E-D9D9-314E-A54F-9F3D86389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Positron-2021, B.Wojtsekhowski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46AD05-15D1-DD40-AEB2-2030FC8947A7}"/>
              </a:ext>
            </a:extLst>
          </p:cNvPr>
          <p:cNvSpPr txBox="1"/>
          <p:nvPr/>
        </p:nvSpPr>
        <p:spPr>
          <a:xfrm>
            <a:off x="1977817" y="1631575"/>
            <a:ext cx="809548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Significant R&amp;D is needed for full scale positron project</a:t>
            </a:r>
          </a:p>
          <a:p>
            <a:endParaRPr lang="en-US" dirty="0"/>
          </a:p>
          <a:p>
            <a:r>
              <a:rPr lang="en-US" dirty="0"/>
              <a:t>Staging could be a solution for positron progress</a:t>
            </a:r>
          </a:p>
          <a:p>
            <a:endParaRPr lang="en-US" dirty="0"/>
          </a:p>
          <a:p>
            <a:r>
              <a:rPr lang="en-US" dirty="0"/>
              <a:t>Proposed 3.4 GeV will open window for a number of experiments</a:t>
            </a:r>
          </a:p>
          <a:p>
            <a:r>
              <a:rPr lang="en-US" dirty="0"/>
              <a:t>Cost for the CEBAF part is 16 x 2 dipoles put pipe + correctors; Cost of the injector ??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C5E08E-7A67-364D-809F-F3917C2D2D71}"/>
              </a:ext>
            </a:extLst>
          </p:cNvPr>
          <p:cNvSpPr txBox="1"/>
          <p:nvPr/>
        </p:nvSpPr>
        <p:spPr>
          <a:xfrm>
            <a:off x="1977817" y="3798277"/>
            <a:ext cx="86583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dirty="0"/>
              <a:t>From Robin Wines: </a:t>
            </a:r>
          </a:p>
          <a:p>
            <a:pPr fontAlgn="base"/>
            <a:r>
              <a:rPr lang="en-US" dirty="0"/>
              <a:t>For a new 2 meter long dipole, I would scale the 4 meter dipole down to $41,800 for 2021.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98A812-53B8-3C44-9A59-B7FD279473FD}"/>
              </a:ext>
            </a:extLst>
          </p:cNvPr>
          <p:cNvSpPr txBox="1"/>
          <p:nvPr/>
        </p:nvSpPr>
        <p:spPr>
          <a:xfrm>
            <a:off x="3581400" y="4928311"/>
            <a:ext cx="415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Full scale for this stage (P3) is below $10M</a:t>
            </a:r>
          </a:p>
        </p:txBody>
      </p:sp>
    </p:spTree>
    <p:extLst>
      <p:ext uri="{BB962C8B-B14F-4D97-AF65-F5344CB8AC3E}">
        <p14:creationId xmlns:p14="http://schemas.microsoft.com/office/powerpoint/2010/main" val="1706481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293</Words>
  <Application>Microsoft Macintosh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 concept for 3.4 GeV positron beam B.Wojtsekhowski, JLab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Bogdan Wojtsekhowski</dc:creator>
  <cp:lastModifiedBy>Bogdan Wojtsekhowski</cp:lastModifiedBy>
  <cp:revision>47</cp:revision>
  <cp:lastPrinted>2021-01-27T02:06:07Z</cp:lastPrinted>
  <dcterms:created xsi:type="dcterms:W3CDTF">2021-01-26T20:49:26Z</dcterms:created>
  <dcterms:modified xsi:type="dcterms:W3CDTF">2021-02-10T03:49:02Z</dcterms:modified>
</cp:coreProperties>
</file>