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256" r:id="rId2"/>
    <p:sldId id="298" r:id="rId3"/>
    <p:sldId id="257" r:id="rId4"/>
    <p:sldId id="406" r:id="rId5"/>
    <p:sldId id="436" r:id="rId6"/>
    <p:sldId id="463" r:id="rId7"/>
    <p:sldId id="258" r:id="rId8"/>
    <p:sldId id="416" r:id="rId9"/>
    <p:sldId id="456" r:id="rId10"/>
    <p:sldId id="395" r:id="rId11"/>
    <p:sldId id="382" r:id="rId12"/>
    <p:sldId id="457" r:id="rId13"/>
    <p:sldId id="302" r:id="rId14"/>
    <p:sldId id="371" r:id="rId15"/>
    <p:sldId id="372" r:id="rId16"/>
    <p:sldId id="373" r:id="rId17"/>
    <p:sldId id="465" r:id="rId18"/>
    <p:sldId id="473" r:id="rId19"/>
    <p:sldId id="472" r:id="rId20"/>
    <p:sldId id="468" r:id="rId21"/>
    <p:sldId id="469" r:id="rId22"/>
    <p:sldId id="470" r:id="rId23"/>
    <p:sldId id="471" r:id="rId24"/>
    <p:sldId id="466" r:id="rId25"/>
    <p:sldId id="412" r:id="rId26"/>
    <p:sldId id="474" r:id="rId27"/>
    <p:sldId id="467" r:id="rId28"/>
    <p:sldId id="410" r:id="rId29"/>
    <p:sldId id="378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64" r:id="rId49"/>
    <p:sldId id="384" r:id="rId50"/>
    <p:sldId id="394" r:id="rId51"/>
    <p:sldId id="414" r:id="rId52"/>
    <p:sldId id="415" r:id="rId53"/>
    <p:sldId id="458" r:id="rId54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66D"/>
    <a:srgbClr val="E3DE73"/>
    <a:srgbClr val="ADAF4B"/>
    <a:srgbClr val="EBF00A"/>
    <a:srgbClr val="FACA00"/>
    <a:srgbClr val="7E6600"/>
    <a:srgbClr val="F4750C"/>
    <a:srgbClr val="FFCC00"/>
    <a:srgbClr val="4E63A8"/>
    <a:srgbClr val="000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3" autoAdjust="0"/>
    <p:restoredTop sz="82771" autoAdjust="0"/>
  </p:normalViewPr>
  <p:slideViewPr>
    <p:cSldViewPr snapToGrid="0" snapToObjects="1">
      <p:cViewPr>
        <p:scale>
          <a:sx n="70" d="100"/>
          <a:sy n="70" d="100"/>
        </p:scale>
        <p:origin x="-138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79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NULL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very small probability, the process has to go through 8Be.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3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1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73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6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29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7.wmf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7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5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8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9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52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9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60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5.gif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14.gif"/><Relationship Id="rId10" Type="http://schemas.openxmlformats.org/officeDocument/2006/relationships/image" Target="../media/image11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jpeg"/><Relationship Id="rId5" Type="http://schemas.openxmlformats.org/officeDocument/2006/relationships/image" Target="../media/image15.jpe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June 04,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68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69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042150" y="1133883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71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72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73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74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75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76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77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 smtClean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78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total cross section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4519" y="3036208"/>
            <a:ext cx="37872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a second for liquid </a:t>
            </a:r>
            <a:r>
              <a:rPr lang="en-US" sz="1400" dirty="0"/>
              <a:t>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1284" y="6350348"/>
            <a:ext cx="448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100 Hz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78312" y="973777"/>
            <a:ext cx="427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r>
              <a:rPr lang="en-US" sz="2400" dirty="0"/>
              <a:t> </a:t>
            </a:r>
            <a:r>
              <a:rPr lang="en-US" sz="2400" dirty="0" smtClean="0"/>
              <a:t>at HIGS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using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eutron</a:t>
            </a:r>
            <a:r>
              <a:rPr lang="en-US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nucleus 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elastic 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scattering: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),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O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N will generate a single bubble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16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12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13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14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1214947"/>
            <a:ext cx="463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For bubble formation, particle </a:t>
            </a:r>
            <a:r>
              <a:rPr lang="en-US" sz="2000" dirty="0">
                <a:solidFill>
                  <a:prstClr val="black"/>
                </a:solidFill>
              </a:rPr>
              <a:t>must be over thresholds in both </a:t>
            </a: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dirty="0" smtClean="0">
                <a:solidFill>
                  <a:prstClr val="black"/>
                </a:solidFill>
              </a:rPr>
              <a:t>and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dE</a:t>
            </a:r>
            <a:r>
              <a:rPr lang="en-US" sz="2000" b="1" dirty="0" smtClean="0">
                <a:solidFill>
                  <a:prstClr val="black"/>
                </a:solidFill>
              </a:rPr>
              <a:t>/dx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Only bubbles with </a:t>
            </a:r>
            <a:r>
              <a:rPr lang="en-US" sz="2000" dirty="0">
                <a:solidFill>
                  <a:prstClr val="black"/>
                </a:solidFill>
              </a:rPr>
              <a:t>r &gt; </a:t>
            </a:r>
            <a:r>
              <a:rPr lang="en-US" sz="2000" dirty="0" err="1" smtClean="0">
                <a:solidFill>
                  <a:prstClr val="black"/>
                </a:solidFill>
              </a:rPr>
              <a:t>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grow </a:t>
            </a:r>
            <a:r>
              <a:rPr lang="en-US" sz="2000" dirty="0" smtClean="0">
                <a:solidFill>
                  <a:prstClr val="black"/>
                </a:solidFill>
              </a:rPr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i="1" dirty="0" smtClean="0">
                <a:solidFill>
                  <a:prstClr val="black"/>
                </a:solidFill>
              </a:rPr>
              <a:t>	s</a:t>
            </a:r>
            <a:r>
              <a:rPr lang="en-US" sz="2000" dirty="0" smtClean="0">
                <a:solidFill>
                  <a:prstClr val="black"/>
                </a:solidFill>
              </a:rPr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B</a:t>
            </a:r>
            <a:r>
              <a:rPr lang="en-US" sz="2000" dirty="0" smtClean="0">
                <a:solidFill>
                  <a:prstClr val="black"/>
                </a:solidFill>
              </a:rPr>
              <a:t>ubble requires minimum deposited energy (</a:t>
            </a:r>
            <a:r>
              <a:rPr lang="en-US" sz="2000" dirty="0" err="1" smtClean="0">
                <a:solidFill>
                  <a:prstClr val="black"/>
                </a:solidFill>
              </a:rPr>
              <a:t>E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) </a:t>
            </a:r>
            <a:r>
              <a:rPr lang="en-US" sz="2000" dirty="0">
                <a:solidFill>
                  <a:prstClr val="black"/>
                </a:solidFill>
              </a:rPr>
              <a:t>within </a:t>
            </a:r>
            <a:r>
              <a:rPr lang="en-US" sz="2000" dirty="0" smtClean="0">
                <a:solidFill>
                  <a:prstClr val="black"/>
                </a:solidFill>
              </a:rPr>
              <a:t>minimum distance </a:t>
            </a:r>
            <a:r>
              <a:rPr lang="en-US" sz="2000" dirty="0" err="1" smtClean="0">
                <a:solidFill>
                  <a:prstClr val="black"/>
                </a:solidFill>
              </a:rPr>
              <a:t>L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(=</a:t>
            </a:r>
            <a:r>
              <a:rPr lang="en-US" sz="2000" dirty="0" err="1" smtClean="0">
                <a:solidFill>
                  <a:prstClr val="black"/>
                </a:solidFill>
              </a:rPr>
              <a:t>aR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, 10s of nm to a few µm)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: free parameter (to determined experimentally)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31814"/>
              </p:ext>
            </p:extLst>
          </p:nvPr>
        </p:nvGraphicFramePr>
        <p:xfrm>
          <a:off x="1780113" y="3192749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7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13" y="3192749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60293"/>
              </p:ext>
            </p:extLst>
          </p:nvPr>
        </p:nvGraphicFramePr>
        <p:xfrm>
          <a:off x="1310479" y="5380037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8" name="Equation" r:id="rId7" imgW="1218960" imgH="444240" progId="Equation.3">
                  <p:embed/>
                </p:oleObj>
              </mc:Choice>
              <mc:Fallback>
                <p:oleObj name="Equation" r:id="rId7" imgW="1218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79" y="5380037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08266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9" name="Equation" r:id="rId9" imgW="2590560" imgH="431640" progId="Equation.3">
                  <p:embed/>
                </p:oleObj>
              </mc:Choice>
              <mc:Fallback>
                <p:oleObj name="Equation" r:id="rId9" imgW="259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45558" y="3181159"/>
            <a:ext cx="4598442" cy="2930715"/>
            <a:chOff x="890668" y="2966196"/>
            <a:chExt cx="4598442" cy="2930715"/>
          </a:xfrm>
        </p:grpSpPr>
        <p:pic>
          <p:nvPicPr>
            <p:cNvPr id="13" name="Picture 12" descr="threshold85_N2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7280" y="1850725"/>
            <a:ext cx="1635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dirty="0"/>
              <a:t>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966951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5899" y="1872650"/>
            <a:ext cx="1822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</a:t>
            </a:r>
            <a:r>
              <a:rPr lang="en-US" dirty="0" err="1" smtClean="0"/>
              <a:t>Meekins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62" y="3739784"/>
            <a:ext cx="2613334" cy="12076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3296" y="4947403"/>
            <a:ext cx="161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Deconinck</a:t>
            </a:r>
            <a:endParaRPr lang="en-US" dirty="0" smtClean="0"/>
          </a:p>
          <a:p>
            <a:r>
              <a:rPr lang="en-US" dirty="0" smtClean="0"/>
              <a:t>D. </a:t>
            </a:r>
            <a:r>
              <a:rPr lang="en-US" dirty="0" err="1" smtClean="0"/>
              <a:t>Getts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-rays generated by Compton backscattering of free-electron-laser (FEL) light from high-energy electron beam bunches 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14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</a:t>
            </a:r>
            <a:r>
              <a:rPr lang="en-US" sz="3200" baseline="-25000" dirty="0" smtClean="0">
                <a:solidFill>
                  <a:prstClr val="black"/>
                </a:solidFill>
              </a:rPr>
              <a:t>4</a:t>
            </a:r>
            <a:r>
              <a:rPr lang="en-US" sz="3200" dirty="0" smtClean="0">
                <a:solidFill>
                  <a:prstClr val="black"/>
                </a:solidFill>
              </a:rPr>
              <a:t>F</a:t>
            </a:r>
            <a:r>
              <a:rPr lang="en-US" sz="3200" baseline="-25000" dirty="0" smtClean="0">
                <a:solidFill>
                  <a:prstClr val="black"/>
                </a:solidFill>
              </a:rPr>
              <a:t>10</a:t>
            </a:r>
            <a:r>
              <a:rPr lang="en-US" sz="3200" dirty="0" smtClean="0">
                <a:solidFill>
                  <a:prstClr val="black"/>
                </a:solidFill>
              </a:rPr>
              <a:t> Bubble Chamber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30˚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3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</a:rPr>
              <a:t>2 </a:t>
            </a:r>
            <a:r>
              <a:rPr lang="en-US" sz="2400" dirty="0" smtClean="0">
                <a:solidFill>
                  <a:prstClr val="black"/>
                </a:solidFill>
              </a:rPr>
              <a:t>Fast Digital </a:t>
            </a:r>
            <a:r>
              <a:rPr lang="en-US" sz="2400" dirty="0">
                <a:solidFill>
                  <a:prstClr val="black"/>
                </a:solidFill>
              </a:rPr>
              <a:t>C</a:t>
            </a:r>
            <a:r>
              <a:rPr lang="en-US" sz="2400" dirty="0" smtClean="0">
                <a:solidFill>
                  <a:prstClr val="black"/>
                </a:solidFill>
              </a:rPr>
              <a:t>ameras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2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3874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 (Laughing Gas) Bubble Chamber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</a:rPr>
                <a:t>F</a:t>
              </a:r>
              <a:r>
                <a:rPr lang="en-US" sz="2400" dirty="0" smtClean="0">
                  <a:solidFill>
                    <a:prstClr val="black"/>
                  </a:solidFill>
                </a:rPr>
                <a:t>irst </a:t>
              </a:r>
              <a:r>
                <a:rPr lang="en-US" sz="24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+O</a:t>
              </a:r>
              <a:r>
                <a:rPr lang="en-US" sz="2400" dirty="0" smtClean="0">
                  <a:solidFill>
                    <a:prstClr val="black"/>
                  </a:solidFill>
                </a:rPr>
                <a:t>→α+C bubble</a:t>
              </a: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HIGS, April 2013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347" y="1173529"/>
            <a:ext cx="376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-5˚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60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r="8144"/>
          <a:stretch/>
        </p:blipFill>
        <p:spPr>
          <a:xfrm>
            <a:off x="0" y="830285"/>
            <a:ext cx="9144000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422134"/>
            <a:ext cx="6035040" cy="4663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" y="3143113"/>
            <a:ext cx="3950208" cy="29504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78567" y="2218682"/>
            <a:ext cx="2362333" cy="773901"/>
          </a:xfrm>
          <a:prstGeom prst="wedgeRoundRectCallout">
            <a:avLst>
              <a:gd name="adj1" fmla="val -20739"/>
              <a:gd name="adj2" fmla="val 643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</a:t>
            </a:r>
          </a:p>
          <a:p>
            <a:pPr algn="ctr"/>
            <a:r>
              <a:rPr lang="en-US" sz="2000" dirty="0" smtClean="0"/>
              <a:t> HIGS April 2013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74000" y="6124809"/>
            <a:ext cx="1866900" cy="686743"/>
          </a:xfrm>
          <a:prstGeom prst="wedgeRoundRectCallout">
            <a:avLst>
              <a:gd name="adj1" fmla="val -26133"/>
              <a:gd name="adj2" fmla="val -1894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436576"/>
              </p:ext>
            </p:extLst>
          </p:nvPr>
        </p:nvGraphicFramePr>
        <p:xfrm>
          <a:off x="4827321" y="3813421"/>
          <a:ext cx="3859479" cy="2133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39770"/>
                <a:gridCol w="1019709"/>
              </a:tblGrid>
              <a:tr h="134154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Beam Kinetic Energy, (MeV)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7.9–8.5</a:t>
                      </a:r>
                      <a:endParaRPr lang="en-US" sz="1400" b="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Current (µA)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r>
                        <a:rPr lang="en-US" sz="1400" b="0" baseline="0" dirty="0" smtClean="0"/>
                        <a:t>–1</a:t>
                      </a:r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Absolute Beam Energy Uncertainty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&lt;0.1%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&lt;0.02%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Resolution (Spread),</a:t>
                      </a:r>
                      <a:r>
                        <a:rPr lang="el-GR" sz="1400" dirty="0" smtClean="0"/>
                        <a:t> σ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baseline="0" dirty="0" smtClean="0"/>
                        <a:t>/T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&lt;0.06%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Size, </a:t>
                      </a:r>
                      <a:r>
                        <a:rPr lang="el-GR" sz="1400" dirty="0" smtClean="0"/>
                        <a:t>σ</a:t>
                      </a:r>
                      <a:r>
                        <a:rPr lang="en-US" sz="1400" baseline="-25000" dirty="0" err="1" smtClean="0"/>
                        <a:t>x,y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1–</a:t>
                      </a:r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Polarization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ounded Rectangular Callout 19"/>
          <p:cNvSpPr/>
          <p:nvPr/>
        </p:nvSpPr>
        <p:spPr>
          <a:xfrm>
            <a:off x="4827321" y="6112275"/>
            <a:ext cx="2970067" cy="686743"/>
          </a:xfrm>
          <a:prstGeom prst="wedgeRoundRectCallout">
            <a:avLst>
              <a:gd name="adj1" fmla="val -25620"/>
              <a:gd name="adj2" fmla="val -683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Electron Beam Requirements at Radiator</a:t>
            </a:r>
          </a:p>
        </p:txBody>
      </p: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4028689"/>
            <a:chOff x="733716" y="2147976"/>
            <a:chExt cx="8102044" cy="402868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871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  <a:p>
              <a:r>
                <a:rPr lang="en-US" sz="1200" dirty="0" smtClean="0"/>
                <a:t>2 kW (200 </a:t>
              </a:r>
              <a:r>
                <a:rPr lang="en-US" sz="1200" dirty="0"/>
                <a:t>µ</a:t>
              </a:r>
              <a:r>
                <a:rPr lang="en-US" sz="1200" dirty="0" smtClean="0"/>
                <a:t>A and 10 MeV)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-5°C,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1169034"/>
            <a:ext cx="8870868" cy="487120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5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Earth’s and other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where,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95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96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97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98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99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00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01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12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13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14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15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16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17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18" name="Equation" r:id="rId16" imgW="634680" imgH="266400" progId="Equation.3">
                  <p:embed/>
                </p:oleObj>
              </mc:Choice>
              <mc:Fallback>
                <p:oleObj name="Equation" r:id="rId16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4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5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6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7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8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9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8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4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5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6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7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6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6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69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70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71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87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(</a:t>
            </a:r>
            <a:r>
              <a:rPr lang="en-US" sz="2400" i="1" dirty="0" err="1" smtClean="0">
                <a:latin typeface="Symbol" panose="05050102010706020507" pitchFamily="18" charset="2"/>
              </a:rPr>
              <a:t>r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)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67093"/>
              <a:gd name="adj2" fmla="val 412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88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89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27758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90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91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76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77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8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9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Absolute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7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8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9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20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51213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172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(Summer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(Fall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(October 2014, January 2015)</a:t>
            </a: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un </a:t>
            </a:r>
            <a:r>
              <a:rPr lang="en-US" sz="2000" dirty="0"/>
              <a:t>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measurements: use laser shutter to stop beam while chamber is not ready 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Big Bang Nucleosynthesis: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quark ̶ gluon plasma → p, n, He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D050"/>
                </a:solidFill>
                <a:cs typeface="Century Gothic"/>
              </a:rPr>
              <a:t>Stellar </a:t>
            </a:r>
            <a:r>
              <a:rPr lang="en-US" sz="2400" b="1" dirty="0" smtClean="0">
                <a:solidFill>
                  <a:srgbClr val="E9C66D"/>
                </a:solidFill>
                <a:cs typeface="Century Gothic"/>
              </a:rPr>
              <a:t>Nucleosynthesis: 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H burning, He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b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urning, NCO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c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ycle </a:t>
            </a:r>
            <a:endParaRPr lang="en-US" sz="2400" b="1" dirty="0">
              <a:solidFill>
                <a:srgbClr val="92D050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4750C"/>
                </a:solidFill>
                <a:cs typeface="Century Gothic"/>
              </a:rPr>
              <a:t>Supernovae Nucleosynthesis: </a:t>
            </a:r>
            <a:r>
              <a:rPr lang="en-US" sz="2400" dirty="0" smtClean="0">
                <a:solidFill>
                  <a:srgbClr val="F4750C"/>
                </a:solidFill>
                <a:cs typeface="Century Gothic"/>
              </a:rPr>
              <a:t>Si burning</a:t>
            </a:r>
            <a:endParaRPr lang="en-US" sz="2400" b="1" dirty="0">
              <a:solidFill>
                <a:srgbClr val="F4750C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cs typeface="Century Gothic"/>
              </a:rPr>
              <a:t>Cosmic Ray Spallation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Nucleosynthesis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6" y="291147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T = 250˚C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P = 75 atm</a:t>
            </a: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9034984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due to parity conservation)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barn (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-41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cm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067065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49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relevant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1311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68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69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 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 Width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marL="457200" lvl="1" indent="0">
              <a:buNone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950027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  <a:r>
              <a:rPr lang="en-US" sz="2400" dirty="0" smtClean="0"/>
              <a:t>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  <a:r>
              <a:rPr lang="en-US" sz="2400" dirty="0" smtClean="0"/>
              <a:t> cross section,</a:t>
            </a:r>
            <a:r>
              <a:rPr lang="en-US" sz="2400" baseline="30000" dirty="0" smtClean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s</a:t>
            </a:r>
            <a:r>
              <a:rPr lang="en-US" sz="2400" dirty="0" smtClean="0"/>
              <a:t>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), </a:t>
            </a:r>
            <a:r>
              <a:rPr lang="en-US" sz="2400" dirty="0"/>
              <a:t>is </a:t>
            </a:r>
            <a:r>
              <a:rPr lang="en-US" sz="2400" dirty="0" smtClean="0"/>
              <a:t>dominated by </a:t>
            </a:r>
            <a:r>
              <a:rPr lang="en-US" sz="2400" i="1" dirty="0" smtClean="0"/>
              <a:t>p</a:t>
            </a:r>
            <a:r>
              <a:rPr lang="en-US" sz="2400" dirty="0" smtClean="0"/>
              <a:t>–wave </a:t>
            </a:r>
            <a:r>
              <a:rPr lang="en-US" sz="2400" dirty="0"/>
              <a:t>(E1) and </a:t>
            </a:r>
            <a:r>
              <a:rPr lang="en-US" sz="2400" i="1" dirty="0" smtClean="0"/>
              <a:t>d</a:t>
            </a:r>
            <a:r>
              <a:rPr lang="en-US" sz="2400" dirty="0" smtClean="0"/>
              <a:t>–wave </a:t>
            </a:r>
            <a:r>
              <a:rPr lang="en-US" sz="2400" dirty="0"/>
              <a:t>(E2) </a:t>
            </a:r>
            <a:r>
              <a:rPr lang="en-US" sz="2400" dirty="0" smtClean="0"/>
              <a:t>radiative capture to 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</a:t>
            </a:r>
            <a:r>
              <a:rPr lang="en-US" sz="2400" dirty="0"/>
              <a:t>ground state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Two </a:t>
            </a:r>
            <a:r>
              <a:rPr lang="en-US" sz="2400" dirty="0"/>
              <a:t>bound states, at 6.92 </a:t>
            </a:r>
            <a:r>
              <a:rPr lang="en-US" sz="2400" dirty="0" smtClean="0"/>
              <a:t>MeV 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 and </a:t>
            </a:r>
            <a:r>
              <a:rPr lang="en-US" sz="2400" dirty="0"/>
              <a:t>7.12 MeV </a:t>
            </a:r>
            <a:r>
              <a:rPr lang="en-US" sz="2400" dirty="0" smtClean="0"/>
              <a:t>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–</a:t>
            </a:r>
            <a:r>
              <a:rPr lang="en-US" sz="2400" dirty="0" smtClean="0"/>
              <a:t>), with sub</a:t>
            </a:r>
            <a:r>
              <a:rPr lang="en-US" sz="2400" dirty="0"/>
              <a:t>–</a:t>
            </a:r>
            <a:r>
              <a:rPr lang="en-US" sz="2400" dirty="0" smtClean="0"/>
              <a:t>threshold </a:t>
            </a:r>
            <a:r>
              <a:rPr lang="en-US" sz="2400" dirty="0"/>
              <a:t>resonances at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=-0.245 and -0.045 </a:t>
            </a:r>
            <a:r>
              <a:rPr lang="en-US" sz="2400" dirty="0"/>
              <a:t>M</a:t>
            </a:r>
            <a:r>
              <a:rPr lang="en-US" sz="2400" dirty="0" smtClean="0"/>
              <a:t>eV, provide most of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(E</a:t>
            </a:r>
            <a:r>
              <a:rPr lang="en-US" sz="2400" baseline="-25000" dirty="0"/>
              <a:t>0</a:t>
            </a:r>
            <a:r>
              <a:rPr lang="en-US" sz="24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Distinguish E1 and E2 by measuring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–angular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6008</TotalTime>
  <Words>3496</Words>
  <Application>Microsoft Office PowerPoint</Application>
  <PresentationFormat>On-screen Show (4:3)</PresentationFormat>
  <Paragraphs>966</Paragraphs>
  <Slides>53</Slides>
  <Notes>53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2_JLabPresentation_4</vt:lpstr>
      <vt:lpstr>Equation</vt:lpstr>
      <vt:lpstr>Photo Editor Photo</vt:lpstr>
      <vt:lpstr>Measurement of 16O(g,a)12C with Bubble Chamber and Bremsstrahlung Beam at Jefferson Lab Injector</vt:lpstr>
      <vt:lpstr>PowerPoint Presentation</vt:lpstr>
      <vt:lpstr>Outline</vt:lpstr>
      <vt:lpstr>Relative Abundance of Elements by Weight</vt:lpstr>
      <vt:lpstr>Nucleosynthesis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Time Reversal Reaction</vt:lpstr>
      <vt:lpstr>PowerPoint Presentation</vt:lpstr>
      <vt:lpstr>New Approach: Reversal Reaction + Bubble Chamber</vt:lpstr>
      <vt:lpstr>The Bubble Chamber</vt:lpstr>
      <vt:lpstr>Bubble Growth and Quenching</vt:lpstr>
      <vt:lpstr>Acoustic Signal Discrimination</vt:lpstr>
      <vt:lpstr>Bubble Chamber Principle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N2O (Laughing Gas) Bubble Chamber</vt:lpstr>
      <vt:lpstr>Experimental Setup at JLab Injector</vt:lpstr>
      <vt:lpstr>PowerPoint Presentation</vt:lpstr>
      <vt:lpstr>PowerPoint Presentation</vt:lpstr>
      <vt:lpstr>Beamline</vt:lpstr>
      <vt:lpstr>Schematics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Superheated Targets</vt:lpstr>
      <vt:lpstr>Summary and Outlook</vt:lpstr>
      <vt:lpstr>Backup Slides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traveluser</cp:lastModifiedBy>
  <cp:revision>834</cp:revision>
  <cp:lastPrinted>2014-01-23T21:42:17Z</cp:lastPrinted>
  <dcterms:created xsi:type="dcterms:W3CDTF">2013-11-14T19:16:36Z</dcterms:created>
  <dcterms:modified xsi:type="dcterms:W3CDTF">2014-06-05T16:36:49Z</dcterms:modified>
</cp:coreProperties>
</file>