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0" r:id="rId4"/>
    <p:sldId id="279" r:id="rId5"/>
    <p:sldId id="292" r:id="rId6"/>
    <p:sldId id="294" r:id="rId7"/>
    <p:sldId id="282" r:id="rId8"/>
    <p:sldId id="290" r:id="rId9"/>
    <p:sldId id="283" r:id="rId10"/>
    <p:sldId id="295" r:id="rId11"/>
    <p:sldId id="296" r:id="rId12"/>
    <p:sldId id="271" r:id="rId13"/>
    <p:sldId id="272" r:id="rId14"/>
    <p:sldId id="265" r:id="rId15"/>
    <p:sldId id="277" r:id="rId16"/>
    <p:sldId id="289" r:id="rId17"/>
    <p:sldId id="274" r:id="rId18"/>
    <p:sldId id="286" r:id="rId19"/>
    <p:sldId id="301" r:id="rId20"/>
    <p:sldId id="298" r:id="rId21"/>
    <p:sldId id="302" r:id="rId22"/>
    <p:sldId id="306" r:id="rId23"/>
    <p:sldId id="309" r:id="rId24"/>
    <p:sldId id="312" r:id="rId25"/>
    <p:sldId id="313" r:id="rId26"/>
    <p:sldId id="303" r:id="rId27"/>
    <p:sldId id="304" r:id="rId28"/>
    <p:sldId id="310" r:id="rId29"/>
    <p:sldId id="314" r:id="rId30"/>
    <p:sldId id="335" r:id="rId31"/>
    <p:sldId id="337" r:id="rId32"/>
    <p:sldId id="336" r:id="rId33"/>
    <p:sldId id="308" r:id="rId34"/>
    <p:sldId id="318" r:id="rId35"/>
    <p:sldId id="315" r:id="rId36"/>
    <p:sldId id="316" r:id="rId37"/>
    <p:sldId id="317" r:id="rId38"/>
    <p:sldId id="339" r:id="rId39"/>
    <p:sldId id="319" r:id="rId40"/>
    <p:sldId id="320" r:id="rId41"/>
    <p:sldId id="321" r:id="rId42"/>
    <p:sldId id="322" r:id="rId43"/>
    <p:sldId id="328" r:id="rId44"/>
    <p:sldId id="329" r:id="rId45"/>
    <p:sldId id="330" r:id="rId46"/>
    <p:sldId id="324" r:id="rId47"/>
    <p:sldId id="327" r:id="rId48"/>
    <p:sldId id="333" r:id="rId49"/>
    <p:sldId id="332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9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2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8486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Bright Beams from a DC High </a:t>
            </a:r>
            <a:r>
              <a:rPr lang="en-US" dirty="0"/>
              <a:t>V</a:t>
            </a:r>
            <a:r>
              <a:rPr lang="en-US" dirty="0" smtClean="0"/>
              <a:t>oltage </a:t>
            </a:r>
            <a:r>
              <a:rPr lang="en-US" dirty="0" err="1" smtClean="0"/>
              <a:t>Photogun</a:t>
            </a:r>
            <a:r>
              <a:rPr lang="en-US" dirty="0" smtClean="0"/>
              <a:t> with alkali-</a:t>
            </a:r>
            <a:r>
              <a:rPr lang="en-US" dirty="0" err="1" smtClean="0"/>
              <a:t>antimonide</a:t>
            </a:r>
            <a:r>
              <a:rPr lang="en-US" dirty="0" smtClean="0"/>
              <a:t> photocathode at high average current and high bunch charge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2362200"/>
          </a:xfrm>
        </p:spPr>
        <p:txBody>
          <a:bodyPr/>
          <a:lstStyle/>
          <a:p>
            <a:r>
              <a:rPr lang="en-US" dirty="0" smtClean="0"/>
              <a:t>Yan Wang</a:t>
            </a:r>
          </a:p>
          <a:p>
            <a:r>
              <a:rPr lang="en-US" dirty="0" smtClean="0"/>
              <a:t>Sept. 8,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8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Gun Design </a:t>
            </a:r>
            <a:r>
              <a:rPr lang="en-US" sz="3600" dirty="0" smtClean="0">
                <a:solidFill>
                  <a:srgbClr val="0070C0"/>
                </a:solidFill>
              </a:rPr>
              <a:t>- Photocathode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are two popular photocathodes: </a:t>
            </a:r>
            <a:r>
              <a:rPr lang="en-US" dirty="0" err="1" smtClean="0"/>
              <a:t>GaAs</a:t>
            </a:r>
            <a:r>
              <a:rPr lang="en-US" dirty="0" smtClean="0"/>
              <a:t> and CsK2Sb</a:t>
            </a:r>
            <a:r>
              <a:rPr lang="en-US" dirty="0"/>
              <a:t>. </a:t>
            </a:r>
            <a:r>
              <a:rPr lang="en-US" dirty="0" smtClean="0"/>
              <a:t>A CsK2Sb photocathode </a:t>
            </a:r>
            <a:r>
              <a:rPr lang="en-US" dirty="0"/>
              <a:t>will be </a:t>
            </a:r>
            <a:r>
              <a:rPr lang="en-US" dirty="0" smtClean="0"/>
              <a:t>used.</a:t>
            </a:r>
            <a:endParaRPr lang="en-US" dirty="0"/>
          </a:p>
          <a:p>
            <a:r>
              <a:rPr lang="en-US" dirty="0" smtClean="0"/>
              <a:t>CsK2Sb photocathodes have </a:t>
            </a:r>
            <a:r>
              <a:rPr lang="en-US" dirty="0"/>
              <a:t>a better lifetime </a:t>
            </a:r>
            <a:r>
              <a:rPr lang="en-US" dirty="0" smtClean="0"/>
              <a:t>under the similar conditions. </a:t>
            </a:r>
          </a:p>
          <a:p>
            <a:r>
              <a:rPr lang="en-US" dirty="0" err="1" smtClean="0"/>
              <a:t>GaAs</a:t>
            </a:r>
            <a:r>
              <a:rPr lang="en-US" dirty="0" smtClean="0"/>
              <a:t> photocathodes are prone to rapid QE loss due to poor vacuum, low field emission,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Gun Design </a:t>
            </a:r>
            <a:r>
              <a:rPr lang="en-US" sz="3600" dirty="0" smtClean="0">
                <a:solidFill>
                  <a:srgbClr val="0070C0"/>
                </a:solidFill>
              </a:rPr>
              <a:t>- Initial Design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drawingforpaper.pdf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665" y="1600200"/>
            <a:ext cx="6994669" cy="45259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181600" y="5791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0800" y="50292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1039" y="591133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18”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19600" y="6096000"/>
            <a:ext cx="762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90800" y="6096000"/>
            <a:ext cx="990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43000" y="29718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5741595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00200" y="2971800"/>
            <a:ext cx="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00200" y="4713649"/>
            <a:ext cx="0" cy="1028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65783" y="41148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18”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702350" y="4101044"/>
            <a:ext cx="762000" cy="5334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16878" y="4303993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6”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788529" y="1678839"/>
            <a:ext cx="10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cable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272718" y="1863505"/>
            <a:ext cx="45168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015734"/>
            <a:ext cx="18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Inverted insulator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272718" y="3276600"/>
            <a:ext cx="1137482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67400" y="5487594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5181600" y="5415267"/>
            <a:ext cx="685800" cy="184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43096" y="5227999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702350" y="4876801"/>
            <a:ext cx="183850" cy="457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95684" y="6368534"/>
            <a:ext cx="222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Schematic of the Gun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977186" y="4299466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0547" y="475359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4809856" y="4488659"/>
            <a:ext cx="167330" cy="264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98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High Voltage Gun - Initial Tests</a:t>
            </a:r>
          </a:p>
        </p:txBody>
      </p:sp>
      <p:pic>
        <p:nvPicPr>
          <p:cNvPr id="4" name="Content Placeholder 3" descr="350kV invgun in GTS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High Voltage Gun - Initial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Apparatus:</a:t>
            </a:r>
          </a:p>
          <a:p>
            <a:r>
              <a:rPr lang="en-US" dirty="0" smtClean="0"/>
              <a:t>A gas-insulated Cockcroft-Walton 580kV, 5mA HVPS by Glassman. The HVPS sits inside a steel tank filled with SF6 at 10 psi. </a:t>
            </a:r>
          </a:p>
          <a:p>
            <a:r>
              <a:rPr lang="en-US" dirty="0" smtClean="0"/>
              <a:t>Two industrial X-ray cables (gauges R28 and R30) with molded rubber plug by Essex </a:t>
            </a:r>
            <a:r>
              <a:rPr lang="en-US" dirty="0"/>
              <a:t>X-ray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gun </a:t>
            </a:r>
            <a:r>
              <a:rPr lang="en-US" dirty="0"/>
              <a:t>vacuum </a:t>
            </a:r>
            <a:r>
              <a:rPr lang="en-US" dirty="0" smtClean="0"/>
              <a:t>chamber with a dummy cathode.</a:t>
            </a:r>
          </a:p>
          <a:p>
            <a:r>
              <a:rPr lang="en-US" dirty="0" smtClean="0"/>
              <a:t>A leak valve for Krypton. </a:t>
            </a:r>
          </a:p>
          <a:p>
            <a:r>
              <a:rPr lang="en-US" dirty="0"/>
              <a:t>A NEG pump, an ion </a:t>
            </a:r>
            <a:r>
              <a:rPr lang="en-US" dirty="0" smtClean="0"/>
              <a:t>pump, a </a:t>
            </a:r>
            <a:r>
              <a:rPr lang="en-US" dirty="0"/>
              <a:t>Turbo </a:t>
            </a:r>
            <a:r>
              <a:rPr lang="en-US" dirty="0" smtClean="0"/>
              <a:t>pump, a </a:t>
            </a:r>
            <a:r>
              <a:rPr lang="en-US" dirty="0"/>
              <a:t>RGA and a </a:t>
            </a:r>
            <a:r>
              <a:rPr lang="en-US" dirty="0" err="1"/>
              <a:t>Pirani</a:t>
            </a:r>
            <a:r>
              <a:rPr lang="en-US" dirty="0"/>
              <a:t> cold cathode gauge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90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High Voltage Gun - Initial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types of the insulators:</a:t>
            </a:r>
          </a:p>
          <a:p>
            <a:r>
              <a:rPr lang="en-US" dirty="0" smtClean="0"/>
              <a:t>Type I: 19 cm 97% alumina.</a:t>
            </a:r>
          </a:p>
          <a:p>
            <a:r>
              <a:rPr lang="en-US" dirty="0" smtClean="0"/>
              <a:t>Type II: 11.4 cm 94.4% alumina with lower bulk resistivity. </a:t>
            </a:r>
          </a:p>
          <a:p>
            <a:pPr marL="0" indent="0">
              <a:buNone/>
            </a:pPr>
            <a:r>
              <a:rPr lang="en-US" dirty="0" smtClean="0"/>
              <a:t>Cathode:</a:t>
            </a:r>
          </a:p>
          <a:p>
            <a:r>
              <a:rPr lang="en-US" dirty="0" smtClean="0"/>
              <a:t>6-inch 304 stainless steel spherical ball.</a:t>
            </a:r>
          </a:p>
          <a:p>
            <a:r>
              <a:rPr lang="en-US" dirty="0" smtClean="0"/>
              <a:t>Polished to mirror-like finish with silicon grit paper</a:t>
            </a:r>
          </a:p>
          <a:p>
            <a:r>
              <a:rPr lang="en-US" dirty="0" smtClean="0"/>
              <a:t>Degreased and degassed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High Voltage Gun </a:t>
            </a:r>
            <a:r>
              <a:rPr lang="en-US" sz="3600" dirty="0" smtClean="0">
                <a:solidFill>
                  <a:srgbClr val="0070C0"/>
                </a:solidFill>
              </a:rPr>
              <a:t>- Insulators </a:t>
            </a:r>
            <a:r>
              <a:rPr lang="en-US" sz="3600" dirty="0">
                <a:solidFill>
                  <a:srgbClr val="0070C0"/>
                </a:solidFill>
              </a:rPr>
              <a:t>and Cathode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56665"/>
            <a:ext cx="7924800" cy="5334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 descr="R30 white insulator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73" y="1574549"/>
            <a:ext cx="2057400" cy="2590800"/>
          </a:xfrm>
          <a:prstGeom prst="rect">
            <a:avLst/>
          </a:prstGeom>
        </p:spPr>
      </p:pic>
      <p:pic>
        <p:nvPicPr>
          <p:cNvPr id="7" name="Picture 6" descr="R28 black insulator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63701" y="2057400"/>
            <a:ext cx="1583690" cy="2072865"/>
          </a:xfrm>
          <a:prstGeom prst="rect">
            <a:avLst/>
          </a:prstGeom>
        </p:spPr>
      </p:pic>
      <p:pic>
        <p:nvPicPr>
          <p:cNvPr id="8" name="Picture 7" descr="R30 white insulator ZrO coated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563701" y="4191000"/>
            <a:ext cx="1583690" cy="2399665"/>
          </a:xfrm>
          <a:prstGeom prst="rect">
            <a:avLst/>
          </a:prstGeom>
        </p:spPr>
      </p:pic>
      <p:pic>
        <p:nvPicPr>
          <p:cNvPr id="9" name="Picture 8" descr="R20 white insulator &amp; shed.jpg"/>
          <p:cNvPicPr/>
          <p:nvPr/>
        </p:nvPicPr>
        <p:blipFill>
          <a:blip r:embed="rId5">
            <a:lum bright="10000" contrast="-6000"/>
          </a:blip>
          <a:stretch>
            <a:fillRect/>
          </a:stretch>
        </p:blipFill>
        <p:spPr>
          <a:xfrm>
            <a:off x="2209801" y="4212124"/>
            <a:ext cx="2057400" cy="2378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1792" y="27245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47391" y="2724500"/>
            <a:ext cx="211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R28 alumina with </a:t>
            </a:r>
          </a:p>
          <a:p>
            <a:r>
              <a:rPr lang="en-US" dirty="0" smtClean="0"/>
              <a:t>lower bulk resistivity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9" y="507822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 </a:t>
            </a:r>
          </a:p>
          <a:p>
            <a:r>
              <a:rPr lang="en-US" dirty="0" smtClean="0"/>
              <a:t>with shed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47391" y="5078228"/>
            <a:ext cx="17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 </a:t>
            </a:r>
          </a:p>
          <a:p>
            <a:r>
              <a:rPr lang="en-US" dirty="0" smtClean="0"/>
              <a:t>with </a:t>
            </a:r>
            <a:r>
              <a:rPr lang="en-US" dirty="0" err="1" smtClean="0"/>
              <a:t>ZrO</a:t>
            </a:r>
            <a:r>
              <a:rPr lang="en-US" dirty="0" smtClean="0"/>
              <a:t> coating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0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High Voltage Gun - </a:t>
            </a:r>
            <a:r>
              <a:rPr lang="en-US" sz="3600" dirty="0" smtClean="0">
                <a:solidFill>
                  <a:srgbClr val="0070C0"/>
                </a:solidFill>
              </a:rPr>
              <a:t>Test Results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5" y="1447800"/>
            <a:ext cx="7343449" cy="46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5943600" y="33528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78444" y="3998614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13422" y="4267200"/>
            <a:ext cx="365156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 err="1" smtClean="0">
                <a:solidFill>
                  <a:srgbClr val="0070C0"/>
                </a:solidFill>
              </a:rPr>
              <a:t>Beamline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acceleration of beam after the gun</a:t>
            </a:r>
          </a:p>
          <a:p>
            <a:r>
              <a:rPr lang="en-US" dirty="0" smtClean="0"/>
              <a:t>Is going to be a diagnostic </a:t>
            </a:r>
            <a:r>
              <a:rPr lang="en-US" dirty="0" err="1" smtClean="0"/>
              <a:t>beamline</a:t>
            </a:r>
            <a:r>
              <a:rPr lang="en-US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Measure the </a:t>
            </a:r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, bunch length, energy spread.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Study the beams with low &amp; high bunch charges.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Test the fast kicking</a:t>
            </a:r>
            <a:r>
              <a:rPr lang="en-US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Study the CsK2Sb photocathode: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Charge lifetime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Photocathode preparations vs. QE and beam quality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Laser sizes vs. beam quality 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5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 err="1" smtClean="0">
                <a:solidFill>
                  <a:srgbClr val="0070C0"/>
                </a:solidFill>
              </a:rPr>
              <a:t>Beamline</a:t>
            </a:r>
            <a:r>
              <a:rPr lang="en-US" sz="3600" dirty="0" smtClean="0">
                <a:solidFill>
                  <a:srgbClr val="0070C0"/>
                </a:solidFill>
              </a:rPr>
              <a:t> – Basic design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505200"/>
            <a:ext cx="76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17" y="3492974"/>
            <a:ext cx="786452" cy="78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2114" y="6079895"/>
            <a:ext cx="76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68" y="3760905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49" y="3730310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8" y="3711228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05800" y="3711575"/>
            <a:ext cx="381000" cy="250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4" idx="3"/>
            <a:endCxn id="3074" idx="1"/>
          </p:cNvCxnSpPr>
          <p:nvPr/>
        </p:nvCxnSpPr>
        <p:spPr>
          <a:xfrm>
            <a:off x="914400" y="3886200"/>
            <a:ext cx="3237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7550292" y="1829249"/>
            <a:ext cx="279664" cy="40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06770" y="3727679"/>
            <a:ext cx="228600" cy="276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1800" y="3657600"/>
            <a:ext cx="152400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47038" y="3711575"/>
            <a:ext cx="152400" cy="33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19200" y="441275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chamber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30200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CsK2Sb </a:t>
            </a:r>
            <a:r>
              <a:rPr lang="en-US" dirty="0" err="1"/>
              <a:t>d</a:t>
            </a:r>
            <a:r>
              <a:rPr lang="en-US" dirty="0" err="1" smtClean="0"/>
              <a:t>epo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chamber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600200" y="5334000"/>
            <a:ext cx="96598" cy="52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4904" y="541603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26" name="Flowchart: Collate 25"/>
          <p:cNvSpPr/>
          <p:nvPr/>
        </p:nvSpPr>
        <p:spPr>
          <a:xfrm>
            <a:off x="991227" y="3701534"/>
            <a:ext cx="152400" cy="369332"/>
          </a:xfrm>
          <a:prstGeom prst="flowChartCol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744" y="6049457"/>
            <a:ext cx="10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corrector</a:t>
            </a:r>
            <a:endParaRPr lang="en-US" dirty="0"/>
          </a:p>
        </p:txBody>
      </p:sp>
      <p:cxnSp>
        <p:nvCxnSpPr>
          <p:cNvPr id="3072" name="Straight Connector 3071"/>
          <p:cNvCxnSpPr/>
          <p:nvPr/>
        </p:nvCxnSpPr>
        <p:spPr>
          <a:xfrm>
            <a:off x="8305800" y="3711575"/>
            <a:ext cx="190500" cy="111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/>
          <p:cNvCxnSpPr/>
          <p:nvPr/>
        </p:nvCxnSpPr>
        <p:spPr>
          <a:xfrm flipH="1">
            <a:off x="8305800" y="3835508"/>
            <a:ext cx="190500" cy="125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4" y="3758405"/>
            <a:ext cx="968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8" name="TextBox 3087"/>
          <p:cNvSpPr txBox="1"/>
          <p:nvPr/>
        </p:nvSpPr>
        <p:spPr>
          <a:xfrm>
            <a:off x="2286904" y="5385479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</a:t>
            </a:r>
            <a:endParaRPr lang="en-US" dirty="0"/>
          </a:p>
        </p:txBody>
      </p:sp>
      <p:sp>
        <p:nvSpPr>
          <p:cNvPr id="3090" name="TextBox 3089"/>
          <p:cNvSpPr txBox="1"/>
          <p:nvPr/>
        </p:nvSpPr>
        <p:spPr>
          <a:xfrm>
            <a:off x="3429419" y="5368896"/>
            <a:ext cx="13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Brock cavity</a:t>
            </a:r>
            <a:endParaRPr lang="en-US" dirty="0"/>
          </a:p>
        </p:txBody>
      </p:sp>
      <p:sp>
        <p:nvSpPr>
          <p:cNvPr id="3091" name="Rectangle 3090"/>
          <p:cNvSpPr/>
          <p:nvPr/>
        </p:nvSpPr>
        <p:spPr>
          <a:xfrm>
            <a:off x="3315118" y="3507282"/>
            <a:ext cx="235627" cy="194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Oval 3091"/>
          <p:cNvSpPr/>
          <p:nvPr/>
        </p:nvSpPr>
        <p:spPr>
          <a:xfrm>
            <a:off x="3315119" y="3535382"/>
            <a:ext cx="228600" cy="16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53" y="5362860"/>
            <a:ext cx="17621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4" name="TextBox 3093"/>
          <p:cNvSpPr txBox="1"/>
          <p:nvPr/>
        </p:nvSpPr>
        <p:spPr>
          <a:xfrm>
            <a:off x="5585611" y="536286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Slit</a:t>
            </a:r>
            <a:endParaRPr lang="en-US" dirty="0"/>
          </a:p>
        </p:txBody>
      </p:sp>
      <p:cxnSp>
        <p:nvCxnSpPr>
          <p:cNvPr id="3096" name="Straight Connector 3095"/>
          <p:cNvCxnSpPr/>
          <p:nvPr/>
        </p:nvCxnSpPr>
        <p:spPr>
          <a:xfrm>
            <a:off x="6268895" y="5355125"/>
            <a:ext cx="0" cy="3399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8" name="Straight Connector 3097"/>
          <p:cNvCxnSpPr/>
          <p:nvPr/>
        </p:nvCxnSpPr>
        <p:spPr>
          <a:xfrm>
            <a:off x="3730898" y="3706926"/>
            <a:ext cx="0" cy="332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79" y="3728856"/>
            <a:ext cx="968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64" y="3609181"/>
            <a:ext cx="1158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3" y="5385479"/>
            <a:ext cx="17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67" y="3684272"/>
            <a:ext cx="17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94" y="6089382"/>
            <a:ext cx="262074" cy="22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7" name="TextBox 3106"/>
          <p:cNvSpPr txBox="1"/>
          <p:nvPr/>
        </p:nvSpPr>
        <p:spPr>
          <a:xfrm>
            <a:off x="2025952" y="601667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Viewer</a:t>
            </a:r>
            <a:endParaRPr lang="en-US" dirty="0"/>
          </a:p>
        </p:txBody>
      </p:sp>
      <p:pic>
        <p:nvPicPr>
          <p:cNvPr id="310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94" y="6106962"/>
            <a:ext cx="2492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4583332" y="3505979"/>
            <a:ext cx="242654" cy="20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62" y="3504456"/>
            <a:ext cx="242654" cy="2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2" name="TextBox 3111"/>
          <p:cNvSpPr txBox="1"/>
          <p:nvPr/>
        </p:nvSpPr>
        <p:spPr>
          <a:xfrm>
            <a:off x="3513521" y="6000741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Dif</a:t>
            </a:r>
            <a:r>
              <a:rPr lang="en-US" dirty="0" smtClean="0"/>
              <a:t> pump</a:t>
            </a:r>
            <a:endParaRPr lang="en-US" dirty="0"/>
          </a:p>
        </p:txBody>
      </p:sp>
      <p:sp>
        <p:nvSpPr>
          <p:cNvPr id="3113" name="Oval 3112"/>
          <p:cNvSpPr/>
          <p:nvPr/>
        </p:nvSpPr>
        <p:spPr>
          <a:xfrm>
            <a:off x="4532424" y="5988899"/>
            <a:ext cx="401370" cy="39710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14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66" y="3623468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5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60" y="3605690"/>
            <a:ext cx="1158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6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5" y="6041795"/>
            <a:ext cx="255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7" name="TextBox 3116"/>
          <p:cNvSpPr txBox="1"/>
          <p:nvPr/>
        </p:nvSpPr>
        <p:spPr>
          <a:xfrm>
            <a:off x="5318897" y="598889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ipole</a:t>
            </a:r>
            <a:endParaRPr lang="en-US" dirty="0"/>
          </a:p>
        </p:txBody>
      </p:sp>
      <p:sp>
        <p:nvSpPr>
          <p:cNvPr id="3118" name="Rectangle 3117"/>
          <p:cNvSpPr/>
          <p:nvPr/>
        </p:nvSpPr>
        <p:spPr>
          <a:xfrm>
            <a:off x="7399355" y="5416034"/>
            <a:ext cx="143799" cy="184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9" name="TextBox 3118"/>
          <p:cNvSpPr txBox="1"/>
          <p:nvPr/>
        </p:nvSpPr>
        <p:spPr>
          <a:xfrm>
            <a:off x="6682730" y="531834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pic>
        <p:nvPicPr>
          <p:cNvPr id="3120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61" y="3734239"/>
            <a:ext cx="171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1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6525559" y="2941821"/>
            <a:ext cx="171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2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23" y="3425692"/>
            <a:ext cx="280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26" y="3754232"/>
            <a:ext cx="165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4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72" y="3749675"/>
            <a:ext cx="165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5" name="Flowchart: Summing Junction 3124"/>
          <p:cNvSpPr/>
          <p:nvPr/>
        </p:nvSpPr>
        <p:spPr>
          <a:xfrm>
            <a:off x="7363292" y="6054507"/>
            <a:ext cx="280271" cy="279376"/>
          </a:xfrm>
          <a:prstGeom prst="flowChartSummingJunct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6" name="TextBox 3125"/>
          <p:cNvSpPr txBox="1"/>
          <p:nvPr/>
        </p:nvSpPr>
        <p:spPr>
          <a:xfrm>
            <a:off x="6697595" y="600100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</a:t>
            </a:r>
            <a:endParaRPr lang="en-US" dirty="0"/>
          </a:p>
        </p:txBody>
      </p:sp>
      <p:pic>
        <p:nvPicPr>
          <p:cNvPr id="3127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14" y="36764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8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00000">
            <a:off x="6843062" y="2519713"/>
            <a:ext cx="304826" cy="30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30" name="Straight Connector 3129"/>
          <p:cNvCxnSpPr/>
          <p:nvPr/>
        </p:nvCxnSpPr>
        <p:spPr>
          <a:xfrm flipV="1">
            <a:off x="2025952" y="3828838"/>
            <a:ext cx="6281231" cy="492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71" idx="2"/>
          </p:cNvCxnSpPr>
          <p:nvPr/>
        </p:nvCxnSpPr>
        <p:spPr>
          <a:xfrm flipH="1">
            <a:off x="4703179" y="3711351"/>
            <a:ext cx="1480" cy="127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3091" idx="2"/>
          </p:cNvCxnSpPr>
          <p:nvPr/>
        </p:nvCxnSpPr>
        <p:spPr>
          <a:xfrm flipH="1">
            <a:off x="3429420" y="3701534"/>
            <a:ext cx="3512" cy="1545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7466662" y="2006906"/>
            <a:ext cx="242676" cy="5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652675" y="1999268"/>
            <a:ext cx="37449" cy="242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18632" y="405050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646352" y="215068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ump</a:t>
            </a:r>
            <a:endParaRPr lang="en-US" dirty="0"/>
          </a:p>
        </p:txBody>
      </p:sp>
      <p:pic>
        <p:nvPicPr>
          <p:cNvPr id="82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2" y="5299359"/>
            <a:ext cx="176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6416016" y="2607857"/>
            <a:ext cx="2682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6417960" y="2623054"/>
            <a:ext cx="244197" cy="20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0" name="Straight Connector 89"/>
          <p:cNvCxnSpPr>
            <a:stCxn id="88" idx="3"/>
          </p:cNvCxnSpPr>
          <p:nvPr/>
        </p:nvCxnSpPr>
        <p:spPr>
          <a:xfrm>
            <a:off x="6626395" y="2810083"/>
            <a:ext cx="100564" cy="904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3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36" y="3515580"/>
            <a:ext cx="2492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4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92" y="3502339"/>
            <a:ext cx="255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36" name="Straight Connector 3135"/>
          <p:cNvCxnSpPr>
            <a:stCxn id="92" idx="2"/>
          </p:cNvCxnSpPr>
          <p:nvPr/>
        </p:nvCxnSpPr>
        <p:spPr>
          <a:xfrm flipH="1">
            <a:off x="7080154" y="3723543"/>
            <a:ext cx="1" cy="990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7" name="Picture 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96" y="3509951"/>
            <a:ext cx="2492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9" name="Picture 4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70" y="2208096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43" name="Straight Connector 3142"/>
          <p:cNvCxnSpPr/>
          <p:nvPr/>
        </p:nvCxnSpPr>
        <p:spPr>
          <a:xfrm flipH="1">
            <a:off x="5743792" y="2181982"/>
            <a:ext cx="1810955" cy="16895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7" name="Picture 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90" y="3655832"/>
            <a:ext cx="17621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085314" y="3242468"/>
            <a:ext cx="0" cy="381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96798" y="3623468"/>
            <a:ext cx="388516" cy="2747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96798" y="3888698"/>
            <a:ext cx="388516" cy="27102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85314" y="4163218"/>
            <a:ext cx="0" cy="25661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21977" y="285531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 err="1" smtClean="0">
                <a:solidFill>
                  <a:srgbClr val="0070C0"/>
                </a:solidFill>
              </a:rPr>
              <a:t>Beamline</a:t>
            </a:r>
            <a:r>
              <a:rPr lang="en-US" sz="3600" dirty="0" smtClean="0">
                <a:solidFill>
                  <a:srgbClr val="0070C0"/>
                </a:solidFill>
              </a:rPr>
              <a:t> Components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CsK2Sb deposit chamber – photocathode preparation chamber</a:t>
            </a:r>
          </a:p>
          <a:p>
            <a:r>
              <a:rPr lang="en-US" dirty="0" smtClean="0"/>
              <a:t>Gun chamber – generation </a:t>
            </a:r>
            <a:r>
              <a:rPr lang="en-US" dirty="0"/>
              <a:t>of </a:t>
            </a:r>
            <a:r>
              <a:rPr lang="en-US" dirty="0" smtClean="0"/>
              <a:t>electrons</a:t>
            </a:r>
          </a:p>
          <a:p>
            <a:r>
              <a:rPr lang="en-US" dirty="0" smtClean="0"/>
              <a:t>Brock </a:t>
            </a:r>
            <a:r>
              <a:rPr lang="en-US" dirty="0"/>
              <a:t>cavity </a:t>
            </a:r>
            <a:r>
              <a:rPr lang="en-US" dirty="0" smtClean="0"/>
              <a:t>– bunch length monitor and fast kicker</a:t>
            </a:r>
            <a:endParaRPr lang="en-US" dirty="0"/>
          </a:p>
          <a:p>
            <a:r>
              <a:rPr lang="en-US" dirty="0" smtClean="0"/>
              <a:t>Slit – beam </a:t>
            </a:r>
            <a:r>
              <a:rPr lang="en-US" dirty="0" err="1" smtClean="0"/>
              <a:t>emittance</a:t>
            </a:r>
            <a:r>
              <a:rPr lang="en-US" dirty="0" smtClean="0"/>
              <a:t> measurement</a:t>
            </a:r>
          </a:p>
          <a:p>
            <a:r>
              <a:rPr lang="en-US" dirty="0"/>
              <a:t>S</a:t>
            </a:r>
            <a:r>
              <a:rPr lang="en-US" dirty="0" smtClean="0"/>
              <a:t>olenoid </a:t>
            </a:r>
            <a:r>
              <a:rPr lang="en-US" dirty="0"/>
              <a:t>– beam </a:t>
            </a:r>
            <a:r>
              <a:rPr lang="en-US" dirty="0" smtClean="0"/>
              <a:t>focusing</a:t>
            </a:r>
          </a:p>
          <a:p>
            <a:r>
              <a:rPr lang="en-US" dirty="0"/>
              <a:t>C</a:t>
            </a:r>
            <a:r>
              <a:rPr lang="en-US" dirty="0" smtClean="0"/>
              <a:t>orrector – beam steering</a:t>
            </a:r>
          </a:p>
          <a:p>
            <a:r>
              <a:rPr lang="en-US" dirty="0"/>
              <a:t>D</a:t>
            </a:r>
            <a:r>
              <a:rPr lang="en-US" dirty="0" smtClean="0"/>
              <a:t>ipole – energy measurement</a:t>
            </a:r>
          </a:p>
          <a:p>
            <a:r>
              <a:rPr lang="en-US" dirty="0"/>
              <a:t>H</a:t>
            </a:r>
            <a:r>
              <a:rPr lang="en-US" dirty="0" smtClean="0"/>
              <a:t>arp – beam profile measurement</a:t>
            </a:r>
          </a:p>
          <a:p>
            <a:r>
              <a:rPr lang="en-US" dirty="0" smtClean="0"/>
              <a:t>BPM – beam position monitor</a:t>
            </a:r>
          </a:p>
          <a:p>
            <a:r>
              <a:rPr lang="en-US" dirty="0"/>
              <a:t>V</a:t>
            </a:r>
            <a:r>
              <a:rPr lang="en-US" dirty="0" smtClean="0"/>
              <a:t>iewer – beam profile checking</a:t>
            </a:r>
          </a:p>
          <a:p>
            <a:r>
              <a:rPr lang="en-US" dirty="0" smtClean="0"/>
              <a:t>Differential pump – maintaining vacuum</a:t>
            </a:r>
          </a:p>
          <a:p>
            <a:r>
              <a:rPr lang="en-US" dirty="0"/>
              <a:t>D</a:t>
            </a:r>
            <a:r>
              <a:rPr lang="en-US" dirty="0" smtClean="0"/>
              <a:t>ump – beam termination point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2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Outline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high voltage gun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/>
              <a:t>D</a:t>
            </a:r>
            <a:r>
              <a:rPr lang="en-US" dirty="0" smtClean="0"/>
              <a:t>esign of the gun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Field emission &amp; HV conditioning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/>
              <a:t>CsK2Sb </a:t>
            </a:r>
            <a:r>
              <a:rPr lang="en-US" dirty="0" smtClean="0"/>
              <a:t>photocathode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Preliminary </a:t>
            </a:r>
            <a:r>
              <a:rPr lang="en-US" dirty="0"/>
              <a:t>HV </a:t>
            </a:r>
            <a:r>
              <a:rPr lang="en-US" dirty="0" smtClean="0"/>
              <a:t>tests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beamline</a:t>
            </a:r>
            <a:r>
              <a:rPr lang="en-US" dirty="0" smtClean="0"/>
              <a:t> 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Design and Components</a:t>
            </a:r>
          </a:p>
          <a:p>
            <a:r>
              <a:rPr lang="en-US" dirty="0" smtClean="0"/>
              <a:t>Evaluation of the beam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err="1" smtClean="0"/>
              <a:t>Emittance</a:t>
            </a:r>
            <a:r>
              <a:rPr lang="en-US" dirty="0" smtClean="0"/>
              <a:t>, bunch length and energy spread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Fast kick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Low and high bunch charge beams</a:t>
            </a:r>
          </a:p>
          <a:p>
            <a:r>
              <a:rPr lang="en-US" dirty="0" smtClean="0"/>
              <a:t>Study of the CsK2Sb photocathode</a:t>
            </a: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/>
              <a:t>Charge </a:t>
            </a:r>
            <a:r>
              <a:rPr lang="en-US" dirty="0" smtClean="0"/>
              <a:t>lifetime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How different preparation of the photo cathode affects the QE and beam quality.</a:t>
            </a:r>
            <a:endParaRPr lang="en-US" dirty="0"/>
          </a:p>
          <a:p>
            <a:r>
              <a:rPr lang="en-US" dirty="0" smtClean="0"/>
              <a:t>Simulations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TOSCA, Poisson, Elegant and GPT </a:t>
            </a:r>
          </a:p>
        </p:txBody>
      </p:sp>
    </p:spTree>
    <p:extLst>
      <p:ext uri="{BB962C8B-B14F-4D97-AF65-F5344CB8AC3E}">
        <p14:creationId xmlns:p14="http://schemas.microsoft.com/office/powerpoint/2010/main" val="1473886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Beamline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components - Brock Cavity</a:t>
            </a:r>
            <a:endParaRPr lang="en-US" sz="3600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739841"/>
              </p:ext>
            </p:extLst>
          </p:nvPr>
        </p:nvGraphicFramePr>
        <p:xfrm>
          <a:off x="609600" y="4006757"/>
          <a:ext cx="3276600" cy="223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r:id="rId3" imgW="5469636" imgH="3595116" progId="Word.Picture.8">
                  <p:embed/>
                </p:oleObj>
              </mc:Choice>
              <mc:Fallback>
                <p:oleObj r:id="rId3" imgW="5469636" imgH="3595116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06757"/>
                        <a:ext cx="3276600" cy="2230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587436"/>
            <a:ext cx="4820216" cy="306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1828800"/>
            <a:ext cx="686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eveloped by </a:t>
            </a:r>
            <a:r>
              <a:rPr lang="en-US" sz="2400" dirty="0" err="1" smtClean="0"/>
              <a:t>Electrodynamic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sed as a bunch length monitor and a beam kicker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77566" y="3440668"/>
            <a:ext cx="13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Brock cavity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36200" y="3727010"/>
            <a:ext cx="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84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</a:t>
            </a:r>
            <a:r>
              <a:rPr lang="en-US" sz="3600" dirty="0" smtClean="0">
                <a:solidFill>
                  <a:srgbClr val="0070C0"/>
                </a:solidFill>
              </a:rPr>
              <a:t>beam - </a:t>
            </a:r>
            <a:r>
              <a:rPr lang="en-US" sz="3600" dirty="0" err="1" smtClean="0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 bunch - many particles</a:t>
            </a:r>
          </a:p>
          <a:p>
            <a:r>
              <a:rPr lang="en-US" dirty="0" smtClean="0"/>
              <a:t>Particles – moving with given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velocities</a:t>
            </a:r>
          </a:p>
          <a:p>
            <a:r>
              <a:rPr lang="en-US" b="1" dirty="0" smtClean="0"/>
              <a:t>V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x</a:t>
            </a:r>
            <a:r>
              <a:rPr lang="en-US" i="1" dirty="0" err="1" smtClean="0"/>
              <a:t>i</a:t>
            </a:r>
            <a:r>
              <a:rPr lang="en-US" dirty="0" smtClean="0"/>
              <a:t> +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i="1" dirty="0" err="1" smtClean="0"/>
              <a:t>j</a:t>
            </a:r>
            <a:r>
              <a:rPr lang="en-US" dirty="0" smtClean="0"/>
              <a:t> +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z</a:t>
            </a:r>
            <a:r>
              <a:rPr lang="en-US" i="1" dirty="0" err="1" smtClean="0"/>
              <a:t>k</a:t>
            </a:r>
            <a:r>
              <a:rPr lang="en-US" i="1" dirty="0" smtClean="0"/>
              <a:t>,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</a:t>
            </a:r>
            <a:r>
              <a:rPr lang="en-US" dirty="0" err="1" smtClean="0"/>
              <a:t>V</a:t>
            </a:r>
            <a:r>
              <a:rPr lang="en-US" i="1" baseline="-25000" dirty="0" err="1" smtClean="0"/>
              <a:t>x</a:t>
            </a:r>
            <a:r>
              <a:rPr lang="en-US" i="1" dirty="0" smtClean="0"/>
              <a:t> ≠ </a:t>
            </a:r>
            <a:r>
              <a:rPr lang="en-US" dirty="0" smtClean="0"/>
              <a:t>0</a:t>
            </a:r>
            <a:r>
              <a:rPr lang="en-US" i="1" dirty="0"/>
              <a:t>, </a:t>
            </a:r>
            <a:r>
              <a:rPr lang="en-US" i="1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dirty="0" smtClean="0"/>
              <a:t> ≠ 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62200"/>
            <a:ext cx="18764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</a:t>
            </a:r>
            <a:r>
              <a:rPr lang="en-US" sz="3600" dirty="0" smtClean="0">
                <a:solidFill>
                  <a:srgbClr val="0070C0"/>
                </a:solidFill>
              </a:rPr>
              <a:t>eam - </a:t>
            </a:r>
            <a:r>
              <a:rPr lang="en-US" sz="3600" dirty="0" err="1">
                <a:solidFill>
                  <a:srgbClr val="0070C0"/>
                </a:solidFill>
              </a:rPr>
              <a:t>E</a:t>
            </a:r>
            <a:r>
              <a:rPr lang="en-US" sz="3600" dirty="0" err="1" smtClean="0">
                <a:solidFill>
                  <a:srgbClr val="0070C0"/>
                </a:solidFill>
              </a:rPr>
              <a:t>mittance</a:t>
            </a:r>
            <a:endParaRPr lang="en-US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 is defined as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the area in phase space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including the particles.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n-US" i="1" dirty="0" smtClean="0"/>
                  <a:t>ɛ </a:t>
                </a:r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π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𝑑𝑥𝑑𝑥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′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The equation of the ellipse: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l-GR" dirty="0" smtClean="0"/>
                  <a:t>γ</a:t>
                </a:r>
                <a:r>
                  <a:rPr lang="en-US" i="1" dirty="0" smtClean="0"/>
                  <a:t>x</a:t>
                </a:r>
                <a:r>
                  <a:rPr lang="en-US" i="1" baseline="30000" dirty="0" smtClean="0"/>
                  <a:t>2</a:t>
                </a:r>
                <a:r>
                  <a:rPr lang="en-US" i="1" dirty="0" smtClean="0"/>
                  <a:t> + 2</a:t>
                </a:r>
                <a:r>
                  <a:rPr lang="el-GR" dirty="0" smtClean="0"/>
                  <a:t>α</a:t>
                </a:r>
                <a:r>
                  <a:rPr lang="en-US" dirty="0" smtClean="0"/>
                  <a:t>xx’ +</a:t>
                </a:r>
                <a:r>
                  <a:rPr lang="el-GR" dirty="0" smtClean="0"/>
                  <a:t>β</a:t>
                </a:r>
                <a:r>
                  <a:rPr lang="en-US" dirty="0" smtClean="0"/>
                  <a:t>x’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ɛ,</a:t>
                </a:r>
              </a:p>
              <a:p>
                <a:pPr marL="0" indent="0">
                  <a:buNone/>
                </a:pPr>
                <a:r>
                  <a:rPr lang="en-US" i="1" dirty="0"/>
                  <a:t> </a:t>
                </a:r>
                <a:r>
                  <a:rPr lang="en-US" i="1" dirty="0" smtClean="0"/>
                  <a:t>   </a:t>
                </a:r>
                <a:r>
                  <a:rPr lang="en-US" dirty="0"/>
                  <a:t>t</a:t>
                </a:r>
                <a:r>
                  <a:rPr lang="en-US" dirty="0" smtClean="0"/>
                  <a:t>he Courant and Snyder invariant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0983"/>
            <a:ext cx="3505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606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 smtClean="0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dirty="0" smtClean="0"/>
              <a:t>Use a slit and a harp to </a:t>
            </a:r>
          </a:p>
          <a:p>
            <a:pPr marL="0" indent="0">
              <a:buNone/>
            </a:pPr>
            <a:r>
              <a:rPr lang="en-US" sz="2400" dirty="0" smtClean="0"/>
              <a:t>measure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The slit is a rectangular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opening on a metal plate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which samples the beam and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   makes a </a:t>
            </a:r>
            <a:r>
              <a:rPr lang="en-US" sz="2400" dirty="0" err="1" smtClean="0"/>
              <a:t>beamlet</a:t>
            </a:r>
            <a:r>
              <a:rPr lang="en-US" sz="2400" dirty="0" smtClean="0"/>
              <a:t> which is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dominated.</a:t>
            </a:r>
          </a:p>
          <a:p>
            <a:r>
              <a:rPr lang="en-US" sz="2400" dirty="0" smtClean="0"/>
              <a:t>The harp measures beam </a:t>
            </a:r>
          </a:p>
          <a:p>
            <a:pPr marL="0" indent="0">
              <a:buNone/>
            </a:pPr>
            <a:r>
              <a:rPr lang="en-US" sz="2400" dirty="0" smtClean="0"/>
              <a:t>     profile and current.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86" y="1551160"/>
            <a:ext cx="4683077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 coordinates of the particles leaving the Slit </a:t>
                </a:r>
                <a:r>
                  <a:rPr lang="en-US" dirty="0"/>
                  <a:t>at 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0, 𝑖 </a:t>
                </a:r>
                <a:r>
                  <a:rPr lang="en-US" dirty="0" smtClean="0"/>
                  <a:t> and striking the harp wire </a:t>
                </a:r>
                <a:r>
                  <a:rPr lang="en-US" dirty="0"/>
                  <a:t>at 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1, 𝑖, 𝑗 </a:t>
                </a:r>
                <a:r>
                  <a:rPr lang="en-US" dirty="0" smtClean="0"/>
                  <a:t>are </a:t>
                </a:r>
              </a:p>
              <a:p>
                <a:pPr marL="0" indent="0">
                  <a:buNone/>
                </a:pPr>
                <a:r>
                  <a:rPr lang="en-US" dirty="0" smtClean="0"/>
                  <a:t>(𝑥</a:t>
                </a:r>
                <a:r>
                  <a:rPr lang="en-US" baseline="-25000" dirty="0" smtClean="0"/>
                  <a:t>0</a:t>
                </a:r>
                <a:r>
                  <a:rPr lang="en-US" baseline="-25000" dirty="0"/>
                  <a:t>, 𝑖</a:t>
                </a:r>
                <a:r>
                  <a:rPr lang="en-US" dirty="0" smtClean="0"/>
                  <a:t>, 𝑥</a:t>
                </a:r>
                <a:r>
                  <a:rPr lang="en-US" dirty="0"/>
                  <a:t>’</a:t>
                </a:r>
                <a:r>
                  <a:rPr lang="en-US" baseline="-25000" dirty="0"/>
                  <a:t>0, 𝑖, 𝑗</a:t>
                </a:r>
                <a:r>
                  <a:rPr lang="en-US" dirty="0" smtClean="0"/>
                  <a:t>),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:r>
                  <a:rPr lang="en-US" dirty="0" smtClean="0"/>
                  <a:t>𝑥</a:t>
                </a:r>
                <a:r>
                  <a:rPr lang="en-US" dirty="0"/>
                  <a:t>’</a:t>
                </a:r>
                <a:r>
                  <a:rPr lang="en-US" baseline="-25000" dirty="0" smtClean="0"/>
                  <a:t>0,𝑖𝑗 </a:t>
                </a:r>
                <a:r>
                  <a:rPr lang="en-US" dirty="0" smtClean="0"/>
                  <a:t>= ((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𝑥</a:t>
                </a:r>
                <a:r>
                  <a:rPr lang="en-US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1,𝑖𝑗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 smtClean="0"/>
                  <a:t>) - (𝑥</a:t>
                </a:r>
                <a:r>
                  <a:rPr lang="en-US" baseline="-25000" dirty="0" smtClean="0"/>
                  <a:t>0,𝑖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)) / </a:t>
                </a:r>
                <a:r>
                  <a:rPr lang="en-US" i="1" dirty="0" smtClean="0"/>
                  <a:t>L</a:t>
                </a:r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  <m:r>
                          <a:rPr lang="en-US" b="0" i="1" smtClean="0">
                            <a:latin typeface="Cambria Math"/>
                          </a:rPr>
                          <m:t>)/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dirty="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 smtClean="0"/>
                  <a:t>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𝑖𝑗𝐼𝑖𝑗</m:t>
                        </m:r>
                      </m:e>
                    </m:nary>
                  </m:oMath>
                </a14:m>
                <a:r>
                  <a:rPr lang="en-US" dirty="0" smtClean="0"/>
                  <a:t>) /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dirty="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0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beam </a:t>
                </a:r>
                <a:r>
                  <a:rPr lang="en-US" dirty="0" err="1"/>
                  <a:t>emittance</a:t>
                </a:r>
                <a:r>
                  <a:rPr lang="en-US" dirty="0"/>
                  <a:t> can </a:t>
                </a:r>
                <a:r>
                  <a:rPr lang="en-US" dirty="0" smtClean="0"/>
                  <a:t>be </a:t>
                </a:r>
                <a:r>
                  <a:rPr lang="en-US" dirty="0"/>
                  <a:t>expressed by</a:t>
                </a:r>
              </a:p>
              <a:p>
                <a:pPr marL="0" indent="0">
                  <a:buNone/>
                </a:pPr>
                <a:r>
                  <a:rPr lang="en-US" dirty="0"/>
                  <a:t>ɛ</a:t>
                </a:r>
                <a:r>
                  <a:rPr lang="en-US" baseline="30000" dirty="0"/>
                  <a:t>2</a:t>
                </a:r>
                <a:r>
                  <a:rPr lang="en-US" dirty="0"/>
                  <a:t>  =  ˂𝑥</a:t>
                </a:r>
                <a:r>
                  <a:rPr lang="en-US" baseline="-25000" dirty="0"/>
                  <a:t>𝑖</a:t>
                </a:r>
                <a:r>
                  <a:rPr lang="en-US" baseline="30000" dirty="0"/>
                  <a:t>2</a:t>
                </a:r>
                <a:r>
                  <a:rPr lang="en-US" dirty="0"/>
                  <a:t>˃ ˂𝑥</a:t>
                </a:r>
                <a:r>
                  <a:rPr lang="en-US" baseline="-25000" dirty="0"/>
                  <a:t>𝑖</a:t>
                </a:r>
                <a:r>
                  <a:rPr lang="en-US" dirty="0"/>
                  <a:t>’</a:t>
                </a:r>
                <a:r>
                  <a:rPr lang="en-US" baseline="30000" dirty="0"/>
                  <a:t>2</a:t>
                </a:r>
                <a:r>
                  <a:rPr lang="en-US" dirty="0"/>
                  <a:t>˃  -  ˂𝑥</a:t>
                </a:r>
                <a:r>
                  <a:rPr lang="en-US" baseline="-25000" dirty="0"/>
                  <a:t>𝑖</a:t>
                </a:r>
                <a:r>
                  <a:rPr lang="en-US" dirty="0"/>
                  <a:t>𝑥</a:t>
                </a:r>
                <a:r>
                  <a:rPr lang="en-US" baseline="-25000" dirty="0"/>
                  <a:t>𝑖</a:t>
                </a:r>
                <a:r>
                  <a:rPr lang="en-US" dirty="0" smtClean="0"/>
                  <a:t>’˃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------------ (I)</a:t>
                </a:r>
              </a:p>
              <a:p>
                <a:pPr marL="0" indent="0">
                  <a:buNone/>
                </a:pPr>
                <a:r>
                  <a:rPr lang="en-US" dirty="0" smtClean="0"/>
                  <a:t>where</a:t>
                </a:r>
              </a:p>
              <a:p>
                <a:pPr marL="0" indent="0">
                  <a:buNone/>
                </a:pPr>
                <a:r>
                  <a:rPr lang="en-US" dirty="0" smtClean="0"/>
                  <a:t>&lt;𝑥</a:t>
                </a:r>
                <a:r>
                  <a:rPr lang="en-US" baseline="-25000" dirty="0" smtClean="0"/>
                  <a:t>0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𝑥</a:t>
                </a:r>
                <a:r>
                  <a:rPr lang="en-US" baseline="-25000" dirty="0"/>
                  <a:t>0, 𝑖</a:t>
                </a:r>
                <a:r>
                  <a:rPr lang="en-US" baseline="-25000" dirty="0" smtClean="0"/>
                  <a:t> </a:t>
                </a:r>
                <a:r>
                  <a:rPr lang="en-US" dirty="0"/>
                  <a:t>-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 ]</a:t>
                </a:r>
                <a:r>
                  <a:rPr lang="en-US" baseline="30000" dirty="0" smtClean="0"/>
                  <a:t>2 </a:t>
                </a:r>
                <a:r>
                  <a:rPr lang="en-US" dirty="0"/>
                  <a:t>𝐼</a:t>
                </a:r>
                <a:r>
                  <a:rPr lang="en-US" baseline="-25000" dirty="0" smtClean="0"/>
                  <a:t>𝑖𝑗</a:t>
                </a:r>
                <a:r>
                  <a:rPr lang="en-US" dirty="0" smtClean="0"/>
                  <a:t>) </a:t>
                </a:r>
                <a:r>
                  <a:rPr lang="en-US" dirty="0"/>
                  <a:t>/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&lt;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’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[(</m:t>
                        </m:r>
                      </m:e>
                    </m:nary>
                  </m:oMath>
                </a14:m>
                <a:r>
                  <a:rPr lang="en-US" dirty="0" smtClean="0"/>
                  <a:t>𝑥</a:t>
                </a:r>
                <a:r>
                  <a:rPr lang="en-US" baseline="-25000" dirty="0"/>
                  <a:t>1, 𝑖𝑗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/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-</a:t>
                </a:r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0,1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)]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𝐼</a:t>
                </a:r>
                <a:r>
                  <a:rPr lang="en-US" baseline="-25000" dirty="0"/>
                  <a:t>𝑖𝑗</a:t>
                </a:r>
                <a:r>
                  <a:rPr lang="en-US" dirty="0" smtClean="0"/>
                  <a:t>)/(</a:t>
                </a:r>
                <a:r>
                  <a:rPr lang="en-US" i="1" dirty="0" smtClean="0"/>
                  <a:t>L</a:t>
                </a:r>
                <a:r>
                  <a:rPr lang="en-US" baseline="30000" dirty="0" smtClean="0"/>
                  <a:t>2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&lt;𝑥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’&gt; =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(𝑥</a:t>
                </a:r>
                <a:r>
                  <a:rPr lang="en-US" baseline="-25000" dirty="0"/>
                  <a:t>0𝑖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/>
                  <a:t>)(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1, 𝑖𝑗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/>
                  <a:t>)-(𝑥</a:t>
                </a:r>
                <a:r>
                  <a:rPr lang="en-US" baseline="-25000" dirty="0"/>
                  <a:t>0, 𝑖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</a:t>
                </a:r>
                <a:r>
                  <a:rPr lang="en-US" baseline="30000" dirty="0" smtClean="0"/>
                  <a:t>2</a:t>
                </a:r>
                <a:r>
                  <a:rPr lang="en-US" dirty="0"/>
                  <a:t>] 𝐼</a:t>
                </a:r>
                <a:r>
                  <a:rPr lang="en-US" baseline="-25000" dirty="0"/>
                  <a:t>𝑖𝑗</a:t>
                </a:r>
                <a:r>
                  <a:rPr lang="en-US" dirty="0"/>
                  <a:t>)/(</a:t>
                </a:r>
                <a:r>
                  <a:rPr lang="en-US" i="1" dirty="0" smtClean="0"/>
                  <a:t>L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485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Measurement of the beam </a:t>
            </a:r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 </a:t>
            </a:r>
            <a:r>
              <a:rPr lang="en-US" dirty="0"/>
              <a:t>using the </a:t>
            </a:r>
            <a:r>
              <a:rPr lang="en-US" dirty="0" smtClean="0"/>
              <a:t>Slit</a:t>
            </a:r>
            <a:r>
              <a:rPr lang="en-US" dirty="0"/>
              <a:t>:</a:t>
            </a:r>
          </a:p>
          <a:p>
            <a:r>
              <a:rPr lang="en-US" dirty="0" smtClean="0"/>
              <a:t>Scan the Slit across the beam, stopping in at least 10 regularly spaced locations across the beam diameter. This </a:t>
            </a:r>
            <a:r>
              <a:rPr lang="en-US" dirty="0"/>
              <a:t>yields </a:t>
            </a:r>
            <a:r>
              <a:rPr lang="en-US" dirty="0" smtClean="0"/>
              <a:t>𝑥</a:t>
            </a:r>
            <a:r>
              <a:rPr lang="en-US" baseline="-25000" dirty="0"/>
              <a:t>0, 𝑖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 each Slit location, scan the harp across the </a:t>
            </a:r>
            <a:r>
              <a:rPr lang="en-US" dirty="0" err="1" smtClean="0"/>
              <a:t>beamlet</a:t>
            </a:r>
            <a:r>
              <a:rPr lang="en-US" dirty="0" smtClean="0"/>
              <a:t>, </a:t>
            </a:r>
            <a:r>
              <a:rPr lang="en-US" dirty="0" err="1" smtClean="0"/>
              <a:t>histogramming</a:t>
            </a:r>
            <a:r>
              <a:rPr lang="en-US" dirty="0" smtClean="0"/>
              <a:t> its current distribution. This yields </a:t>
            </a:r>
            <a:r>
              <a:rPr lang="en-US" dirty="0"/>
              <a:t>the </a:t>
            </a:r>
            <a:r>
              <a:rPr lang="en-US" dirty="0" smtClean="0"/>
              <a:t>𝑥</a:t>
            </a:r>
            <a:r>
              <a:rPr lang="en-US" baseline="-25000" dirty="0"/>
              <a:t>1, </a:t>
            </a:r>
            <a:r>
              <a:rPr lang="en-US" baseline="-25000" dirty="0" smtClean="0"/>
              <a:t>𝑖𝑗</a:t>
            </a:r>
            <a:r>
              <a:rPr lang="en-US" dirty="0" smtClean="0"/>
              <a:t> </a:t>
            </a:r>
            <a:r>
              <a:rPr lang="en-US" dirty="0"/>
              <a:t>and 𝐼</a:t>
            </a:r>
            <a:r>
              <a:rPr lang="en-US" baseline="-25000" dirty="0" smtClean="0"/>
              <a:t>𝑖𝑗</a:t>
            </a:r>
            <a:r>
              <a:rPr lang="en-US" dirty="0" smtClean="0"/>
              <a:t>.</a:t>
            </a:r>
          </a:p>
          <a:p>
            <a:r>
              <a:rPr lang="en-US" dirty="0"/>
              <a:t>Calculate </a:t>
            </a:r>
            <a:r>
              <a:rPr lang="en-US" dirty="0" smtClean="0"/>
              <a:t>˂𝑥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 smtClean="0"/>
              <a:t>˃</a:t>
            </a:r>
            <a:r>
              <a:rPr lang="en-US" dirty="0"/>
              <a:t>,  ˂</a:t>
            </a:r>
            <a:r>
              <a:rPr lang="en-US" dirty="0" smtClean="0"/>
              <a:t>𝑥’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/>
              <a:t>˃ and ˂</a:t>
            </a:r>
            <a:r>
              <a:rPr lang="en-US" dirty="0" smtClean="0"/>
              <a:t>𝑥</a:t>
            </a:r>
            <a:r>
              <a:rPr lang="en-US" baseline="-25000" dirty="0" smtClean="0"/>
              <a:t>0</a:t>
            </a:r>
            <a:r>
              <a:rPr lang="en-US" dirty="0" smtClean="0"/>
              <a:t>𝑥</a:t>
            </a:r>
            <a:r>
              <a:rPr lang="en-US" dirty="0"/>
              <a:t>’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/>
              <a:t>˃ </a:t>
            </a:r>
            <a:endParaRPr lang="en-US" dirty="0" smtClean="0"/>
          </a:p>
          <a:p>
            <a:r>
              <a:rPr lang="en-US" dirty="0" smtClean="0"/>
              <a:t>Use formula (I) to </a:t>
            </a:r>
            <a:r>
              <a:rPr lang="en-US" dirty="0"/>
              <a:t>calculate </a:t>
            </a:r>
            <a:r>
              <a:rPr lang="en-US" dirty="0" smtClean="0"/>
              <a:t>ɛ.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38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 smtClean="0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51816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(2)Use a solenoid and </a:t>
                </a:r>
                <a:r>
                  <a:rPr lang="en-US" dirty="0"/>
                  <a:t>a </a:t>
                </a:r>
                <a:r>
                  <a:rPr lang="en-US" dirty="0" smtClean="0"/>
                  <a:t>harp to measure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total transformation matrix </a:t>
                </a:r>
                <a:r>
                  <a:rPr lang="en-US" dirty="0" smtClean="0"/>
                  <a:t>is:</a:t>
                </a:r>
              </a:p>
              <a:p>
                <a:pPr marL="0" indent="0">
                  <a:buNone/>
                </a:pPr>
                <a:r>
                  <a:rPr lang="en-US" i="1" dirty="0" smtClean="0"/>
                  <a:t>M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0 1</m:t>
                            </m:r>
                          </m:e>
                        </m:eqArr>
                      </m:e>
                    </m:d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    1   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1 −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 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  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      1</m:t>
                            </m:r>
                          </m:e>
                        </m:eqArr>
                      </m:e>
                    </m:d>
                    <m:r>
                      <a:rPr lang="en-US" b="0" i="0" smtClean="0">
                        <a:latin typeface="Cambria Math"/>
                      </a:rPr>
                      <m:t>  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</a:t>
                </a:r>
                <a:r>
                  <a:rPr lang="en-US" i="1" dirty="0" smtClean="0"/>
                  <a:t> f = 1/ (</a:t>
                </a:r>
                <a:r>
                  <a:rPr lang="en-US" i="1" dirty="0" err="1" smtClean="0"/>
                  <a:t>Lk</a:t>
                </a:r>
                <a:r>
                  <a:rPr lang="en-US" i="1" dirty="0" smtClean="0"/>
                  <a:t>) </a:t>
                </a:r>
                <a:r>
                  <a:rPr lang="en-US" dirty="0" smtClean="0"/>
                  <a:t>is the focal length of the solenoid,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is the strength of the solenoid.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5181600"/>
              </a:xfrm>
              <a:blipFill rotWithShape="1">
                <a:blip r:embed="rId2"/>
                <a:stretch>
                  <a:fillRect l="-1704" t="-2353" r="-1185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57200" y="2315801"/>
            <a:ext cx="7086600" cy="4639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29200" y="2247900"/>
            <a:ext cx="2286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67196" y="2287136"/>
            <a:ext cx="161644" cy="161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678" y="2284964"/>
            <a:ext cx="161644" cy="161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676400" y="2133600"/>
            <a:ext cx="5867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74423" y="2108044"/>
            <a:ext cx="5867400" cy="415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47800" y="1981200"/>
            <a:ext cx="304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85800" y="2108044"/>
            <a:ext cx="762000" cy="25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" y="2590800"/>
            <a:ext cx="762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47800" y="27432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52600" y="27432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00200" y="3048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48018" y="2590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505200" y="3162300"/>
            <a:ext cx="16383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600200" y="31623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047246" y="29776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470150" y="27120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837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Some known formulas:</a:t>
                </a:r>
              </a:p>
              <a:p>
                <a:pPr marL="0" indent="0">
                  <a:buNone/>
                </a:pPr>
                <a:r>
                  <a:rPr lang="en-US" i="1" dirty="0" smtClean="0"/>
                  <a:t>Ɛ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11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22 </a:t>
                </a:r>
                <a:r>
                  <a:rPr lang="en-US" dirty="0" smtClean="0"/>
                  <a:t>-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12</a:t>
                </a:r>
                <a:r>
                  <a:rPr lang="en-US" baseline="30000" dirty="0" smtClean="0"/>
                  <a:t>2   </a:t>
                </a:r>
                <a:r>
                  <a:rPr lang="en-US" dirty="0" smtClean="0"/>
                  <a:t>-------------------------  (II)</a:t>
                </a:r>
              </a:p>
              <a:p>
                <a:pPr marL="0" indent="0">
                  <a:buNone/>
                </a:pPr>
                <a:r>
                  <a:rPr lang="el-GR" dirty="0"/>
                  <a:t>σ</a:t>
                </a:r>
                <a:r>
                  <a:rPr lang="en-US" baseline="-25000" dirty="0" smtClean="0"/>
                  <a:t>11</a:t>
                </a:r>
                <a:r>
                  <a:rPr lang="en-US" dirty="0"/>
                  <a:t>=&lt;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𝑖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&gt;,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22</a:t>
                </a:r>
                <a:r>
                  <a:rPr lang="en-US" dirty="0" smtClean="0"/>
                  <a:t> </a:t>
                </a:r>
                <a:r>
                  <a:rPr lang="en-US" dirty="0"/>
                  <a:t>= &lt;𝑥</a:t>
                </a:r>
                <a:r>
                  <a:rPr lang="en-US" dirty="0" smtClean="0"/>
                  <a:t>’</a:t>
                </a:r>
                <a:r>
                  <a:rPr lang="en-US" baseline="-25000" dirty="0" smtClean="0"/>
                  <a:t>𝑖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&gt;,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12</a:t>
                </a:r>
                <a:r>
                  <a:rPr lang="en-US" dirty="0" smtClean="0"/>
                  <a:t> </a:t>
                </a:r>
                <a:r>
                  <a:rPr lang="en-US" dirty="0"/>
                  <a:t>= &lt;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𝑖</a:t>
                </a:r>
                <a:r>
                  <a:rPr lang="en-US" dirty="0" smtClean="0"/>
                  <a:t>𝑥’</a:t>
                </a:r>
                <a:r>
                  <a:rPr lang="en-US" baseline="-25000" dirty="0" smtClean="0"/>
                  <a:t>𝑖</a:t>
                </a:r>
                <a:r>
                  <a:rPr lang="en-US" dirty="0" smtClean="0"/>
                  <a:t>&gt;</a:t>
                </a:r>
              </a:p>
              <a:p>
                <a:pPr marL="0" indent="0">
                  <a:buNone/>
                </a:pPr>
                <a:r>
                  <a:rPr lang="el-GR" dirty="0" smtClean="0"/>
                  <a:t>σ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M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0</a:t>
                </a:r>
                <a:r>
                  <a:rPr lang="en-US" i="1" dirty="0" smtClean="0"/>
                  <a:t>M</a:t>
                </a:r>
                <a:r>
                  <a:rPr lang="en-US" baseline="30000" dirty="0" smtClean="0"/>
                  <a:t>T   </a:t>
                </a:r>
                <a:r>
                  <a:rPr lang="en-US" dirty="0" smtClean="0"/>
                  <a:t>------------------------------- (III)</a:t>
                </a:r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:r>
                  <a:rPr lang="el-GR" dirty="0" smtClean="0"/>
                  <a:t>σ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l-GR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11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12</m:t>
                            </m:r>
                          </m:e>
                          <m:e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21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22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 smtClean="0"/>
                  <a:t> is beam matrix,</a:t>
                </a:r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</a:t>
                </a:r>
                <a:r>
                  <a:rPr lang="en-US" i="1" dirty="0" smtClean="0"/>
                  <a:t> M </a:t>
                </a:r>
                <a:r>
                  <a:rPr lang="en-US" dirty="0" smtClean="0"/>
                  <a:t>is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a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transformation matrix.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 rotWithShape="1">
                <a:blip r:embed="rId2"/>
                <a:stretch>
                  <a:fillRect l="-1852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20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</a:t>
            </a:r>
            <a:r>
              <a:rPr lang="en-US" sz="3600" dirty="0" err="1">
                <a:solidFill>
                  <a:srgbClr val="0070C0"/>
                </a:solidFill>
              </a:rPr>
              <a:t>Emittance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Apply formula (III) to the beam from the solenoid to the harp:</a:t>
            </a:r>
            <a:endParaRPr lang="en-US" dirty="0"/>
          </a:p>
          <a:p>
            <a:pPr marL="0" indent="0">
              <a:buNone/>
            </a:pPr>
            <a:r>
              <a:rPr lang="el-GR" dirty="0" smtClean="0"/>
              <a:t>σ</a:t>
            </a:r>
            <a:r>
              <a:rPr lang="el-GR" baseline="-25000" dirty="0" smtClean="0"/>
              <a:t>1,11</a:t>
            </a:r>
            <a:r>
              <a:rPr lang="el-GR" dirty="0" smtClean="0"/>
              <a:t>= </a:t>
            </a:r>
            <a:r>
              <a:rPr lang="el-GR" dirty="0"/>
              <a:t>(</a:t>
            </a:r>
            <a:r>
              <a:rPr lang="el-GR" dirty="0" smtClean="0"/>
              <a:t>1+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i="1" dirty="0" smtClean="0"/>
              <a:t>k</a:t>
            </a:r>
            <a:r>
              <a:rPr lang="el-GR" dirty="0" smtClean="0"/>
              <a:t>)</a:t>
            </a:r>
            <a:r>
              <a:rPr lang="el-GR" baseline="30000" dirty="0" smtClean="0"/>
              <a:t>2</a:t>
            </a:r>
            <a:r>
              <a:rPr lang="el-GR" dirty="0" smtClean="0"/>
              <a:t> </a:t>
            </a:r>
            <a:r>
              <a:rPr lang="el-GR" dirty="0"/>
              <a:t>σ</a:t>
            </a:r>
            <a:r>
              <a:rPr lang="el-GR" baseline="-25000" dirty="0"/>
              <a:t>0,11</a:t>
            </a:r>
            <a:r>
              <a:rPr lang="el-GR" dirty="0"/>
              <a:t> + </a:t>
            </a:r>
            <a:r>
              <a:rPr lang="el-GR" dirty="0" smtClean="0"/>
              <a:t>2(1+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i="1" dirty="0" smtClean="0"/>
              <a:t>k</a:t>
            </a:r>
            <a:r>
              <a:rPr lang="el-GR" dirty="0"/>
              <a:t>) </a:t>
            </a:r>
            <a:r>
              <a:rPr lang="el-GR" i="1" dirty="0"/>
              <a:t>d</a:t>
            </a:r>
            <a:r>
              <a:rPr lang="el-GR" dirty="0"/>
              <a:t>σ</a:t>
            </a:r>
            <a:r>
              <a:rPr lang="el-GR" baseline="-25000" dirty="0"/>
              <a:t>0,12</a:t>
            </a:r>
            <a:r>
              <a:rPr lang="el-GR" dirty="0"/>
              <a:t> + </a:t>
            </a:r>
            <a:r>
              <a:rPr lang="el-GR" i="1" dirty="0"/>
              <a:t>d</a:t>
            </a:r>
            <a:r>
              <a:rPr lang="el-GR" baseline="30000" dirty="0"/>
              <a:t>2</a:t>
            </a:r>
            <a:r>
              <a:rPr lang="el-GR" dirty="0"/>
              <a:t> 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endParaRPr lang="en-US" baseline="-25000" dirty="0"/>
          </a:p>
          <a:p>
            <a:pPr marL="0" indent="0">
              <a:buNone/>
            </a:pPr>
            <a:r>
              <a:rPr lang="en-US" dirty="0" smtClean="0"/>
              <a:t>       =(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i="1" dirty="0" smtClean="0"/>
              <a:t>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n-US" dirty="0" smtClean="0"/>
              <a:t>)</a:t>
            </a:r>
            <a:r>
              <a:rPr lang="en-US" i="1" dirty="0" smtClean="0"/>
              <a:t>k</a:t>
            </a:r>
            <a:r>
              <a:rPr lang="en-US" baseline="30000" dirty="0" smtClean="0"/>
              <a:t>2</a:t>
            </a:r>
            <a:r>
              <a:rPr lang="en-US" dirty="0" smtClean="0"/>
              <a:t>+2(</a:t>
            </a:r>
            <a:r>
              <a:rPr lang="en-US" i="1" dirty="0" err="1" smtClean="0"/>
              <a:t>dL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l-GR" dirty="0" smtClean="0"/>
              <a:t>+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i="1" dirty="0" smtClean="0"/>
              <a:t>L</a:t>
            </a:r>
            <a:r>
              <a:rPr lang="en-US" baseline="-25000" dirty="0" smtClean="0"/>
              <a:t>s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n-US" dirty="0" smtClean="0"/>
              <a:t>)</a:t>
            </a:r>
            <a:r>
              <a:rPr lang="en-US" i="1" dirty="0" smtClean="0"/>
              <a:t>k</a:t>
            </a:r>
            <a:r>
              <a:rPr lang="en-US" dirty="0" smtClean="0"/>
              <a:t>+(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l-GR" dirty="0" smtClean="0"/>
              <a:t>+2</a:t>
            </a:r>
            <a:r>
              <a:rPr lang="en-US" i="1" dirty="0"/>
              <a:t>d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l-GR" dirty="0" smtClean="0"/>
              <a:t>+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Fitting σ</a:t>
            </a:r>
            <a:r>
              <a:rPr lang="en-US" baseline="-25000" dirty="0" smtClean="0"/>
              <a:t>1,11</a:t>
            </a:r>
            <a:r>
              <a:rPr lang="en-US" dirty="0" smtClean="0"/>
              <a:t> </a:t>
            </a:r>
            <a:r>
              <a:rPr lang="en-US" dirty="0"/>
              <a:t>with a </a:t>
            </a:r>
            <a:r>
              <a:rPr lang="en-US" dirty="0" smtClean="0"/>
              <a:t>parabola (</a:t>
            </a:r>
            <a:r>
              <a:rPr lang="en-US" i="1" dirty="0" smtClean="0"/>
              <a:t>ak</a:t>
            </a:r>
            <a:r>
              <a:rPr lang="en-US" i="1" baseline="30000" dirty="0" smtClean="0"/>
              <a:t>2</a:t>
            </a:r>
            <a:r>
              <a:rPr lang="en-US" i="1" dirty="0" smtClean="0"/>
              <a:t> </a:t>
            </a:r>
            <a:r>
              <a:rPr lang="en-US" dirty="0"/>
              <a:t>+</a:t>
            </a:r>
            <a:r>
              <a:rPr lang="en-US" i="1" dirty="0"/>
              <a:t> </a:t>
            </a:r>
            <a:r>
              <a:rPr lang="en-US" i="1" dirty="0" err="1"/>
              <a:t>bk</a:t>
            </a:r>
            <a:r>
              <a:rPr lang="en-US" i="1" dirty="0"/>
              <a:t> </a:t>
            </a:r>
            <a:r>
              <a:rPr lang="en-US" dirty="0"/>
              <a:t>+</a:t>
            </a:r>
            <a:r>
              <a:rPr lang="en-US" i="1" dirty="0"/>
              <a:t> 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will </a:t>
            </a:r>
            <a:r>
              <a:rPr lang="en-US" dirty="0"/>
              <a:t>determine the whole </a:t>
            </a:r>
            <a:r>
              <a:rPr lang="en-US" dirty="0" smtClean="0"/>
              <a:t>beam matrix </a:t>
            </a:r>
            <a:r>
              <a:rPr lang="en-US" dirty="0"/>
              <a:t>σ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smtClean="0"/>
              <a:t>by</a:t>
            </a:r>
          </a:p>
          <a:p>
            <a:pPr marL="0" indent="0">
              <a:buNone/>
            </a:pPr>
            <a:r>
              <a:rPr lang="pt-BR" dirty="0" smtClean="0"/>
              <a:t>     σ</a:t>
            </a:r>
            <a:r>
              <a:rPr lang="pt-BR" baseline="-25000" dirty="0" smtClean="0"/>
              <a:t>0,11</a:t>
            </a:r>
            <a:r>
              <a:rPr lang="pt-BR" dirty="0" smtClean="0"/>
              <a:t> </a:t>
            </a:r>
            <a:r>
              <a:rPr lang="pt-BR" dirty="0"/>
              <a:t>= </a:t>
            </a:r>
            <a:r>
              <a:rPr lang="pt-BR" i="1" dirty="0" smtClean="0"/>
              <a:t>a</a:t>
            </a:r>
            <a:r>
              <a:rPr lang="pt-BR" dirty="0" smtClean="0"/>
              <a:t>/(</a:t>
            </a:r>
            <a:r>
              <a:rPr lang="pt-BR" i="1" dirty="0" smtClean="0"/>
              <a:t>d</a:t>
            </a:r>
            <a:r>
              <a:rPr lang="pt-BR" baseline="30000" dirty="0" smtClean="0"/>
              <a:t>2</a:t>
            </a:r>
            <a:r>
              <a:rPr lang="pt-BR" i="1" dirty="0" smtClean="0"/>
              <a:t>L</a:t>
            </a:r>
            <a:r>
              <a:rPr lang="pt-BR" baseline="30000" dirty="0" smtClean="0"/>
              <a:t>2</a:t>
            </a:r>
            <a:r>
              <a:rPr lang="pt-BR" dirty="0" smtClean="0"/>
              <a:t>),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l-GR" dirty="0" smtClean="0"/>
              <a:t> </a:t>
            </a:r>
            <a:r>
              <a:rPr lang="el-GR" dirty="0"/>
              <a:t>= </a:t>
            </a:r>
            <a:r>
              <a:rPr lang="en-US" dirty="0" smtClean="0"/>
              <a:t>(</a:t>
            </a:r>
            <a:r>
              <a:rPr lang="el-GR" i="1" dirty="0" smtClean="0"/>
              <a:t>b</a:t>
            </a:r>
            <a:r>
              <a:rPr lang="el-GR" dirty="0" smtClean="0"/>
              <a:t> </a:t>
            </a:r>
            <a:r>
              <a:rPr lang="el-GR" dirty="0"/>
              <a:t>− 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n-US" dirty="0" smtClean="0"/>
              <a:t>)/(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l-GR" baseline="30000" dirty="0" smtClean="0"/>
              <a:t>2</a:t>
            </a:r>
            <a:r>
              <a:rPr lang="en-US" i="1" dirty="0" smtClean="0"/>
              <a:t>L</a:t>
            </a:r>
            <a:r>
              <a:rPr lang="en-US" dirty="0" smtClean="0"/>
              <a:t>),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r>
              <a:rPr lang="el-GR" dirty="0" smtClean="0"/>
              <a:t> </a:t>
            </a:r>
            <a:r>
              <a:rPr lang="el-GR" dirty="0"/>
              <a:t>= </a:t>
            </a:r>
            <a:r>
              <a:rPr lang="en-US" dirty="0" smtClean="0"/>
              <a:t>(</a:t>
            </a:r>
            <a:r>
              <a:rPr lang="el-GR" i="1" dirty="0" smtClean="0"/>
              <a:t>c</a:t>
            </a:r>
            <a:r>
              <a:rPr lang="el-GR" dirty="0" smtClean="0"/>
              <a:t> </a:t>
            </a:r>
            <a:r>
              <a:rPr lang="el-GR" dirty="0"/>
              <a:t>− σ</a:t>
            </a:r>
            <a:r>
              <a:rPr lang="el-GR" baseline="-25000" dirty="0"/>
              <a:t>0,11</a:t>
            </a:r>
            <a:r>
              <a:rPr lang="el-GR" dirty="0"/>
              <a:t> − 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n-US" baseline="-25000" dirty="0" smtClean="0"/>
              <a:t>)</a:t>
            </a:r>
            <a:r>
              <a:rPr lang="en-US" dirty="0" smtClean="0"/>
              <a:t>/</a:t>
            </a:r>
            <a:r>
              <a:rPr lang="el-GR" dirty="0" smtClean="0"/>
              <a:t>d</a:t>
            </a:r>
            <a:r>
              <a:rPr lang="el-GR" baseline="30000" dirty="0" smtClean="0"/>
              <a:t>2</a:t>
            </a:r>
            <a:r>
              <a:rPr lang="el-GR" dirty="0" smtClean="0"/>
              <a:t> .</a:t>
            </a:r>
            <a:endParaRPr lang="en-US" dirty="0" smtClean="0"/>
          </a:p>
          <a:p>
            <a:pPr marL="0" indent="0">
              <a:buNone/>
            </a:pP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>     Then we can </a:t>
            </a:r>
            <a:r>
              <a:rPr lang="en-US" dirty="0"/>
              <a:t>calculate </a:t>
            </a:r>
            <a:r>
              <a:rPr lang="en-US" i="1" dirty="0" smtClean="0"/>
              <a:t>Ɛ</a:t>
            </a:r>
            <a:r>
              <a:rPr lang="en-US" dirty="0" smtClean="0"/>
              <a:t> using formula (II).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216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High Voltage Gun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esign and build a DC high voltage </a:t>
            </a:r>
            <a:r>
              <a:rPr lang="en-US" dirty="0" err="1" smtClean="0"/>
              <a:t>photogun</a:t>
            </a:r>
            <a:r>
              <a:rPr lang="en-US" dirty="0"/>
              <a:t> </a:t>
            </a:r>
            <a:r>
              <a:rPr lang="en-US" dirty="0" smtClean="0"/>
              <a:t>with the following characteristics:</a:t>
            </a:r>
          </a:p>
          <a:p>
            <a:r>
              <a:rPr lang="en-US" dirty="0"/>
              <a:t>Providing high brightness electron beams with </a:t>
            </a:r>
            <a:r>
              <a:rPr lang="en-US" dirty="0" smtClean="0"/>
              <a:t>high </a:t>
            </a:r>
            <a:r>
              <a:rPr lang="en-US" dirty="0"/>
              <a:t>average </a:t>
            </a:r>
            <a:r>
              <a:rPr lang="en-US" dirty="0" smtClean="0"/>
              <a:t>current and high </a:t>
            </a:r>
            <a:r>
              <a:rPr lang="en-US" dirty="0"/>
              <a:t>bunch </a:t>
            </a:r>
            <a:r>
              <a:rPr lang="en-US" dirty="0" smtClean="0"/>
              <a:t>charge.</a:t>
            </a:r>
            <a:endParaRPr lang="en-US" dirty="0"/>
          </a:p>
          <a:p>
            <a:r>
              <a:rPr lang="en-US" dirty="0" smtClean="0"/>
              <a:t>Reliable operation at 350 – 500 kV </a:t>
            </a:r>
          </a:p>
          <a:p>
            <a:r>
              <a:rPr lang="en-US" dirty="0" smtClean="0"/>
              <a:t>Minimal </a:t>
            </a:r>
            <a:r>
              <a:rPr lang="en-US" dirty="0"/>
              <a:t>field emission</a:t>
            </a:r>
          </a:p>
          <a:p>
            <a:r>
              <a:rPr lang="en-US" dirty="0" smtClean="0"/>
              <a:t>Inverted </a:t>
            </a:r>
            <a:r>
              <a:rPr lang="en-US" dirty="0"/>
              <a:t>insulator </a:t>
            </a:r>
            <a:r>
              <a:rPr lang="en-US" dirty="0" smtClean="0"/>
              <a:t>design</a:t>
            </a:r>
          </a:p>
          <a:p>
            <a:r>
              <a:rPr lang="en-US" dirty="0" smtClean="0"/>
              <a:t>Load - locked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36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Evaluation </a:t>
            </a:r>
            <a:r>
              <a:rPr lang="en-US" sz="3600" dirty="0">
                <a:solidFill>
                  <a:srgbClr val="0070C0"/>
                </a:solidFill>
              </a:rPr>
              <a:t>of the Beam – Bunch </a:t>
            </a:r>
            <a:r>
              <a:rPr lang="en-US" sz="3600" dirty="0" smtClean="0">
                <a:solidFill>
                  <a:srgbClr val="0070C0"/>
                </a:solidFill>
              </a:rPr>
              <a:t>Length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The Brock cavity is a non-invasive bunch length monitor:</a:t>
            </a:r>
          </a:p>
          <a:p>
            <a:r>
              <a:rPr lang="en-US" dirty="0" smtClean="0"/>
              <a:t>The cavity resonates </a:t>
            </a:r>
            <a:r>
              <a:rPr lang="en-US" dirty="0"/>
              <a:t>many harmonic TM0N0 modes simultaneously. </a:t>
            </a:r>
            <a:endParaRPr lang="en-US" dirty="0" smtClean="0"/>
          </a:p>
          <a:p>
            <a:r>
              <a:rPr lang="en-US" dirty="0" smtClean="0"/>
              <a:t>Beam current I(t</a:t>
            </a:r>
            <a:r>
              <a:rPr lang="en-US" dirty="0"/>
              <a:t>) = </a:t>
            </a:r>
            <a:r>
              <a:rPr lang="en-US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1</a:t>
            </a:r>
            <a:r>
              <a:rPr lang="en-US" dirty="0"/>
              <a:t>) +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2ω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2</a:t>
            </a:r>
            <a:r>
              <a:rPr lang="en-US" dirty="0"/>
              <a:t>) + </a:t>
            </a:r>
            <a:r>
              <a:rPr lang="en-US" dirty="0" smtClean="0"/>
              <a:t>A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3ω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3</a:t>
            </a:r>
            <a:r>
              <a:rPr lang="en-US" dirty="0"/>
              <a:t>) </a:t>
            </a:r>
            <a:r>
              <a:rPr lang="en-US" dirty="0" smtClean="0"/>
              <a:t>… Each (A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) term is amplitude, each frequency term is harmonic, an integer multiple of the bunch </a:t>
            </a:r>
            <a:r>
              <a:rPr lang="en-US" dirty="0" smtClean="0"/>
              <a:t>frequency, (A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) is the average current.</a:t>
            </a:r>
            <a:endParaRPr lang="en-US" dirty="0" smtClean="0"/>
          </a:p>
          <a:p>
            <a:r>
              <a:rPr lang="en-US" dirty="0" smtClean="0"/>
              <a:t>When an electron </a:t>
            </a:r>
            <a:r>
              <a:rPr lang="en-US" dirty="0"/>
              <a:t>bunch </a:t>
            </a:r>
            <a:r>
              <a:rPr lang="en-US" dirty="0" smtClean="0"/>
              <a:t>passes </a:t>
            </a:r>
            <a:r>
              <a:rPr lang="en-US" dirty="0"/>
              <a:t>through </a:t>
            </a:r>
            <a:r>
              <a:rPr lang="en-US" dirty="0" smtClean="0"/>
              <a:t>a </a:t>
            </a:r>
            <a:r>
              <a:rPr lang="en-US" dirty="0"/>
              <a:t>harmonic cavity, </a:t>
            </a:r>
            <a:r>
              <a:rPr lang="en-US" dirty="0" smtClean="0"/>
              <a:t>the harmonic </a:t>
            </a:r>
            <a:r>
              <a:rPr lang="en-US" dirty="0"/>
              <a:t>modes are excited with amplitudes and relative phases proportional to the </a:t>
            </a:r>
            <a:r>
              <a:rPr lang="en-US" dirty="0" smtClean="0"/>
              <a:t>beam’s </a:t>
            </a:r>
            <a:r>
              <a:rPr lang="en-US" dirty="0"/>
              <a:t>Fourier series.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superposition of the </a:t>
            </a:r>
            <a:r>
              <a:rPr lang="en-US" dirty="0" smtClean="0"/>
              <a:t>harmonic </a:t>
            </a:r>
            <a:r>
              <a:rPr lang="en-US" dirty="0"/>
              <a:t>modes on-axis, has a voltage vs. time waveform that ideally mirrors the current vs. time of the beam that induced it.</a:t>
            </a:r>
          </a:p>
        </p:txBody>
      </p:sp>
    </p:spTree>
    <p:extLst>
      <p:ext uri="{BB962C8B-B14F-4D97-AF65-F5344CB8AC3E}">
        <p14:creationId xmlns:p14="http://schemas.microsoft.com/office/powerpoint/2010/main" val="141412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Bunch Length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Bunch length measurement:</a:t>
            </a:r>
            <a:endParaRPr lang="en-US" dirty="0"/>
          </a:p>
          <a:p>
            <a:pPr marL="514350" indent="-514350">
              <a:buAutoNum type="alphaLcParenBoth"/>
            </a:pPr>
            <a:r>
              <a:rPr lang="en-US" dirty="0" smtClean="0"/>
              <a:t>Drive laser pulse.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The signal detected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by the Brock cavity.</a:t>
            </a:r>
          </a:p>
          <a:p>
            <a:pPr marL="0" indent="0">
              <a:buNone/>
            </a:pPr>
            <a:r>
              <a:rPr lang="en-US" dirty="0" smtClean="0"/>
              <a:t>(c) The FFT of the signal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with overlaid Gaussian fit.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Bunch length = FWHM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82364"/>
            <a:ext cx="33819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226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F</a:t>
            </a:r>
            <a:r>
              <a:rPr lang="en-US" sz="3600" dirty="0" smtClean="0">
                <a:solidFill>
                  <a:srgbClr val="0070C0"/>
                </a:solidFill>
              </a:rPr>
              <a:t>ast Kicker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78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brock cavity is a beam kicker when powered.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800" dirty="0" smtClean="0"/>
              <a:t>A pulse (f = f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/10) kicks one out of ten beam bunches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849" y="2667000"/>
            <a:ext cx="7848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4559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M</a:t>
            </a:r>
            <a:r>
              <a:rPr lang="en-US" sz="3600" dirty="0" smtClean="0">
                <a:solidFill>
                  <a:srgbClr val="0070C0"/>
                </a:solidFill>
              </a:rPr>
              <a:t>omentum Spread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Frequently it is desirable to determine experimentally the particle momentum and momentum spread.</a:t>
            </a:r>
          </a:p>
          <a:p>
            <a:r>
              <a:rPr lang="en-US" dirty="0" smtClean="0"/>
              <a:t>Basically a quad, a bending magnet and a harp are needed to measure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9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Evaluation of the Beam – Momentum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particles in an intense beam </a:t>
            </a:r>
            <a:r>
              <a:rPr lang="en-US" dirty="0" smtClean="0"/>
              <a:t>are under </a:t>
            </a:r>
            <a:r>
              <a:rPr lang="en-US" dirty="0"/>
              <a:t>the influence of strong </a:t>
            </a:r>
            <a:r>
              <a:rPr lang="en-US" dirty="0" smtClean="0"/>
              <a:t>repelling electrostatic </a:t>
            </a:r>
            <a:r>
              <a:rPr lang="en-US" dirty="0"/>
              <a:t>forces creating the possibility of severe stability problems</a:t>
            </a:r>
            <a:r>
              <a:rPr lang="en-US" dirty="0" smtClean="0"/>
              <a:t>. This is the space charge effect.</a:t>
            </a:r>
          </a:p>
          <a:p>
            <a:r>
              <a:rPr lang="en-US" dirty="0" smtClean="0"/>
              <a:t>Beam quality will be studied with low bunch change and high bunch charge.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76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Evaluation of the Beam – Momentum Spread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Beam size 𝑥(𝑧</a:t>
                </a:r>
                <a:r>
                  <a:rPr lang="en-US" dirty="0"/>
                  <a:t>) </a:t>
                </a:r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l-GR" i="1">
                            <a:latin typeface="Cambria Math"/>
                          </a:rPr>
                          <m:t>𝛽</m:t>
                        </m:r>
                        <m:r>
                          <a:rPr lang="el-GR" i="1" baseline="-25000">
                            <a:latin typeface="Cambria Math"/>
                          </a:rPr>
                          <m:t>𝑥</m:t>
                        </m:r>
                        <m:r>
                          <a:rPr lang="el-GR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n-US" dirty="0"/>
                  <a:t>where Ɛ</a:t>
                </a:r>
                <a:r>
                  <a:rPr lang="en-US" baseline="-25000" dirty="0"/>
                  <a:t>𝑥</a:t>
                </a:r>
                <a:r>
                  <a:rPr lang="en-US" dirty="0"/>
                  <a:t> is </a:t>
                </a:r>
                <a:r>
                  <a:rPr lang="en-US" dirty="0" smtClean="0"/>
                  <a:t>beam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and 𝛽</a:t>
                </a:r>
                <a:r>
                  <a:rPr lang="en-US" baseline="-25000" dirty="0" smtClean="0"/>
                  <a:t>𝑥</a:t>
                </a:r>
                <a:r>
                  <a:rPr lang="en-US" dirty="0" smtClean="0"/>
                  <a:t>(𝑧) is beta function.</a:t>
                </a:r>
              </a:p>
              <a:p>
                <a:r>
                  <a:rPr lang="en-US" dirty="0" smtClean="0"/>
                  <a:t>If there is a finite momentum spread within the beam particles the beam size would be</a:t>
                </a:r>
              </a:p>
              <a:p>
                <a:r>
                  <a:rPr lang="en-US" dirty="0"/>
                  <a:t>𝑥(𝑧)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𝛽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 +</m:t>
                        </m:r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r>
                          <a:rPr lang="en-US" i="1" baseline="30000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δ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𝑝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 smtClean="0"/>
                  <a:t>  ---------- (IV)</a:t>
                </a:r>
              </a:p>
              <a:p>
                <a:pPr marL="0" indent="0">
                  <a:buNone/>
                </a:pPr>
                <a:r>
                  <a:rPr lang="en-US" dirty="0"/>
                  <a:t>    where </a:t>
                </a:r>
                <a:r>
                  <a:rPr lang="en-US" dirty="0" smtClean="0"/>
                  <a:t>𝐷(</a:t>
                </a:r>
                <a:r>
                  <a:rPr lang="en-US" dirty="0"/>
                  <a:t>𝑧</a:t>
                </a:r>
                <a:r>
                  <a:rPr lang="en-US" dirty="0" smtClean="0"/>
                  <a:t>) is dispersion function,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and </a:t>
                </a:r>
                <a:r>
                  <a:rPr lang="el-GR" dirty="0" smtClean="0"/>
                  <a:t>δ</a:t>
                </a:r>
                <a:r>
                  <a:rPr lang="en-US" dirty="0" smtClean="0"/>
                  <a:t>𝑝 </a:t>
                </a:r>
                <a:r>
                  <a:rPr lang="en-US" dirty="0"/>
                  <a:t>= </a:t>
                </a:r>
                <a:r>
                  <a:rPr lang="en-US" i="1" dirty="0"/>
                  <a:t>∆</a:t>
                </a:r>
                <a:r>
                  <a:rPr lang="en-US" dirty="0" smtClean="0"/>
                  <a:t>𝑝/𝑝 is momentum spread.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 b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136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00" y="0"/>
            <a:ext cx="8229600" cy="8527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Evaluation of the Beam – Momentum Spread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092" y="1141653"/>
                <a:ext cx="8610601" cy="5334000"/>
              </a:xfrm>
              <a:ln>
                <a:solidFill>
                  <a:schemeClr val="tx1"/>
                </a:solidFill>
                <a:prstDash val="sysDot"/>
              </a:ln>
            </p:spPr>
            <p:txBody>
              <a:bodyPr>
                <a:normAutofit fontScale="85000" lnSpcReduction="10000"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Adjust the solenoid strength to get </a:t>
                </a:r>
                <a:r>
                  <a:rPr lang="en-US" dirty="0"/>
                  <a:t>minimal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(</a:t>
                </a:r>
                <a:r>
                  <a:rPr lang="en-US" dirty="0"/>
                  <a:t>𝐿) so 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(</a:t>
                </a:r>
                <a:r>
                  <a:rPr lang="en-US" dirty="0"/>
                  <a:t>𝐿</a:t>
                </a:r>
                <a:r>
                  <a:rPr lang="en-US" dirty="0" smtClean="0"/>
                  <a:t>) would be dispersion dominated at the same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solenoid setting when turning on the bending magnet.</a:t>
                </a:r>
              </a:p>
              <a:p>
                <a:r>
                  <a:rPr lang="en-US" dirty="0" smtClean="0"/>
                  <a:t>From </a:t>
                </a:r>
                <a:r>
                  <a:rPr lang="en-US" dirty="0"/>
                  <a:t>formula (IV</a:t>
                </a:r>
                <a:r>
                  <a:rPr lang="en-US" dirty="0" smtClean="0"/>
                  <a:t>) </a:t>
                </a:r>
                <a:r>
                  <a:rPr lang="el-GR" dirty="0"/>
                  <a:t>δ</a:t>
                </a:r>
                <a:r>
                  <a:rPr lang="en-US" baseline="-25000" dirty="0" smtClean="0"/>
                  <a:t>𝑝</a:t>
                </a:r>
                <a:r>
                  <a:rPr lang="en-US" dirty="0" smtClean="0"/>
                  <a:t> = ∆</a:t>
                </a:r>
                <a:r>
                  <a:rPr lang="en-US" dirty="0"/>
                  <a:t>𝑝/</a:t>
                </a:r>
                <a:r>
                  <a:rPr lang="en-US" dirty="0" smtClean="0"/>
                  <a:t>𝑝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2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𝐿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/>
                  <a:t>/𝐷(𝐿). </a:t>
                </a:r>
              </a:p>
              <a:p>
                <a:r>
                  <a:rPr lang="en-US" dirty="0" smtClean="0"/>
                  <a:t>𝑝 = (3E-4)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𝐵𝑑𝑙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 smtClean="0"/>
                  <a:t>)/</a:t>
                </a:r>
                <a:r>
                  <a:rPr lang="el-GR" i="1" dirty="0" smtClean="0"/>
                  <a:t>θ</a:t>
                </a:r>
                <a:r>
                  <a:rPr lang="en-US" i="1" dirty="0" smtClean="0"/>
                  <a:t>.</a:t>
                </a:r>
                <a:endParaRPr lang="el-GR" i="1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92" y="1141653"/>
                <a:ext cx="8610601" cy="5334000"/>
              </a:xfrm>
              <a:blipFill rotWithShape="1">
                <a:blip r:embed="rId2"/>
                <a:stretch>
                  <a:fillRect l="-1132" r="-212"/>
                </a:stretch>
              </a:blipFill>
              <a:ln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95196" y="1447800"/>
            <a:ext cx="1524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1827453"/>
            <a:ext cx="1143000" cy="1403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2514600"/>
            <a:ext cx="807720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933261" y="1743384"/>
            <a:ext cx="7677339" cy="706495"/>
          </a:xfrm>
          <a:custGeom>
            <a:avLst/>
            <a:gdLst>
              <a:gd name="connsiteX0" fmla="*/ 0 w 7677339"/>
              <a:gd name="connsiteY0" fmla="*/ 0 h 706495"/>
              <a:gd name="connsiteX1" fmla="*/ 2272420 w 7677339"/>
              <a:gd name="connsiteY1" fmla="*/ 516048 h 706495"/>
              <a:gd name="connsiteX2" fmla="*/ 5585989 w 7677339"/>
              <a:gd name="connsiteY2" fmla="*/ 706170 h 706495"/>
              <a:gd name="connsiteX3" fmla="*/ 7677339 w 7677339"/>
              <a:gd name="connsiteY3" fmla="*/ 479834 h 70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339" h="706495">
                <a:moveTo>
                  <a:pt x="0" y="0"/>
                </a:moveTo>
                <a:cubicBezTo>
                  <a:pt x="670711" y="199176"/>
                  <a:pt x="1341422" y="398353"/>
                  <a:pt x="2272420" y="516048"/>
                </a:cubicBezTo>
                <a:cubicBezTo>
                  <a:pt x="3203418" y="633743"/>
                  <a:pt x="4685169" y="712206"/>
                  <a:pt x="5585989" y="706170"/>
                </a:cubicBezTo>
                <a:cubicBezTo>
                  <a:pt x="6486809" y="700134"/>
                  <a:pt x="7082074" y="589984"/>
                  <a:pt x="7677339" y="479834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23453" y="2560613"/>
            <a:ext cx="7650179" cy="669973"/>
          </a:xfrm>
          <a:custGeom>
            <a:avLst/>
            <a:gdLst>
              <a:gd name="connsiteX0" fmla="*/ 0 w 7650179"/>
              <a:gd name="connsiteY0" fmla="*/ 669973 h 669973"/>
              <a:gd name="connsiteX1" fmla="*/ 2227153 w 7650179"/>
              <a:gd name="connsiteY1" fmla="*/ 208246 h 669973"/>
              <a:gd name="connsiteX2" fmla="*/ 5260064 w 7650179"/>
              <a:gd name="connsiteY2" fmla="*/ 16 h 669973"/>
              <a:gd name="connsiteX3" fmla="*/ 7650179 w 7650179"/>
              <a:gd name="connsiteY3" fmla="*/ 199193 h 66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0179" h="669973">
                <a:moveTo>
                  <a:pt x="0" y="669973"/>
                </a:moveTo>
                <a:cubicBezTo>
                  <a:pt x="675238" y="494939"/>
                  <a:pt x="1350476" y="319905"/>
                  <a:pt x="2227153" y="208246"/>
                </a:cubicBezTo>
                <a:cubicBezTo>
                  <a:pt x="3103830" y="96586"/>
                  <a:pt x="4356226" y="1525"/>
                  <a:pt x="5260064" y="16"/>
                </a:cubicBezTo>
                <a:cubicBezTo>
                  <a:pt x="6163902" y="-1493"/>
                  <a:pt x="6907040" y="98850"/>
                  <a:pt x="7650179" y="199193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3400" y="1743384"/>
            <a:ext cx="381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3230586"/>
            <a:ext cx="2617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57019" y="1141653"/>
            <a:ext cx="4572000" cy="137160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57019" y="1524000"/>
            <a:ext cx="0" cy="198120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00800" y="1743384"/>
            <a:ext cx="0" cy="1761816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0" y="1141653"/>
            <a:ext cx="381000" cy="1144347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34330" y="1219199"/>
            <a:ext cx="172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Bending magnet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8100" y="108694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olenoid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69025" y="126313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𝐷</a:t>
            </a:r>
            <a:r>
              <a:rPr lang="en-US" dirty="0" smtClean="0"/>
              <a:t>(</a:t>
            </a:r>
            <a:r>
              <a:rPr lang="en-US" dirty="0"/>
              <a:t>𝐿</a:t>
            </a:r>
            <a:r>
              <a:rPr lang="en-US" dirty="0" smtClean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480395" y="2710933"/>
                <a:ext cx="1993238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𝑥</a:t>
                </a:r>
                <a14:m>
                  <m:oMath xmlns:m="http://schemas.openxmlformats.org/officeDocument/2006/math">
                    <m:r>
                      <a:rPr lang="en-US" i="1" baseline="-25000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)= 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𝛽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𝐿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95" y="2710933"/>
                <a:ext cx="1993238" cy="427746"/>
              </a:xfrm>
              <a:prstGeom prst="rect">
                <a:avLst/>
              </a:prstGeom>
              <a:blipFill rotWithShape="1">
                <a:blip r:embed="rId3"/>
                <a:stretch>
                  <a:fillRect l="-2446" r="-30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169864" y="110864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𝑥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/>
              <a:t>𝐿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895600" y="1751252"/>
            <a:ext cx="381000" cy="1144347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648200" y="1175264"/>
            <a:ext cx="1447800" cy="457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009900" y="1713826"/>
            <a:ext cx="1333500" cy="41901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363393" y="14847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𝐿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62300" y="3352800"/>
            <a:ext cx="13423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33528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5843" y="318398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𝐿</a:t>
            </a:r>
          </a:p>
        </p:txBody>
      </p:sp>
      <p:sp>
        <p:nvSpPr>
          <p:cNvPr id="24" name="Freeform 23"/>
          <p:cNvSpPr/>
          <p:nvPr/>
        </p:nvSpPr>
        <p:spPr>
          <a:xfrm>
            <a:off x="4961299" y="1991762"/>
            <a:ext cx="210123" cy="534155"/>
          </a:xfrm>
          <a:custGeom>
            <a:avLst/>
            <a:gdLst>
              <a:gd name="connsiteX0" fmla="*/ 0 w 210123"/>
              <a:gd name="connsiteY0" fmla="*/ 0 h 534155"/>
              <a:gd name="connsiteX1" fmla="*/ 208230 w 210123"/>
              <a:gd name="connsiteY1" fmla="*/ 244444 h 534155"/>
              <a:gd name="connsiteX2" fmla="*/ 108642 w 210123"/>
              <a:gd name="connsiteY2" fmla="*/ 534155 h 53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123" h="534155">
                <a:moveTo>
                  <a:pt x="0" y="0"/>
                </a:moveTo>
                <a:cubicBezTo>
                  <a:pt x="95061" y="77709"/>
                  <a:pt x="190123" y="155418"/>
                  <a:pt x="208230" y="244444"/>
                </a:cubicBezTo>
                <a:cubicBezTo>
                  <a:pt x="226337" y="333470"/>
                  <a:pt x="108642" y="534155"/>
                  <a:pt x="108642" y="534155"/>
                </a:cubicBezTo>
              </a:path>
            </a:pathLst>
          </a:custGeom>
          <a:noFill/>
          <a:ln w="3175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89522" y="20396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θ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89913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CsK2Sb </a:t>
            </a:r>
            <a:r>
              <a:rPr lang="en-US" sz="3600" dirty="0" smtClean="0">
                <a:solidFill>
                  <a:srgbClr val="0070C0"/>
                </a:solidFill>
              </a:rPr>
              <a:t>photocathode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CsK2Sb photocathode has not been fully understood yet.</a:t>
            </a:r>
          </a:p>
          <a:p>
            <a:r>
              <a:rPr lang="en-US" dirty="0" smtClean="0"/>
              <a:t>The charge lifetime, QE and beam </a:t>
            </a:r>
            <a:r>
              <a:rPr lang="en-US" dirty="0" err="1" smtClean="0"/>
              <a:t>emittance</a:t>
            </a:r>
            <a:r>
              <a:rPr lang="en-US" dirty="0" smtClean="0"/>
              <a:t> will be studied with different thickness of Sb, different laser spot sizes, low and high currents.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67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CsK2Sb photocathode– </a:t>
            </a:r>
            <a:r>
              <a:rPr lang="en-US" sz="3600" dirty="0" smtClean="0">
                <a:solidFill>
                  <a:srgbClr val="0070C0"/>
                </a:solidFill>
              </a:rPr>
              <a:t>Charge Lifetime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Charge lifetime, </a:t>
            </a:r>
            <a:r>
              <a:rPr lang="en-US" dirty="0" smtClean="0"/>
              <a:t>defined as </a:t>
            </a:r>
            <a:r>
              <a:rPr lang="en-US" dirty="0"/>
              <a:t>the amount of charge that can be extracted before </a:t>
            </a:r>
            <a:r>
              <a:rPr lang="en-US" dirty="0" smtClean="0"/>
              <a:t>the QE </a:t>
            </a:r>
            <a:r>
              <a:rPr lang="en-US" dirty="0"/>
              <a:t>falls to 1/e of its initial value, was measured </a:t>
            </a:r>
            <a:r>
              <a:rPr lang="en-US" dirty="0" smtClean="0"/>
              <a:t>by monitoring </a:t>
            </a:r>
            <a:r>
              <a:rPr lang="en-US" dirty="0"/>
              <a:t>the QE evolution as a function of </a:t>
            </a:r>
            <a:r>
              <a:rPr lang="en-US" dirty="0" smtClean="0"/>
              <a:t>accumulated charge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Measurements </a:t>
            </a:r>
            <a:r>
              <a:rPr lang="en-US" dirty="0"/>
              <a:t>are made at a particular </a:t>
            </a:r>
            <a:r>
              <a:rPr lang="en-US" dirty="0" smtClean="0"/>
              <a:t>constant beam current.</a:t>
            </a:r>
          </a:p>
          <a:p>
            <a:r>
              <a:rPr lang="en-US" dirty="0" smtClean="0"/>
              <a:t>Beam current, laser power and laser spot sizes are some of the factors affecting the charge lifetime.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22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Simulations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Tosca and Poisson will be used to design the gun. These tools will help design better cathode geometry which affects the maximum achievable bias voltage.</a:t>
            </a:r>
          </a:p>
          <a:p>
            <a:r>
              <a:rPr lang="en-US" dirty="0" smtClean="0"/>
              <a:t>Elegant and GPT will be used for the </a:t>
            </a:r>
            <a:r>
              <a:rPr lang="en-US" dirty="0" err="1" smtClean="0"/>
              <a:t>beamline</a:t>
            </a:r>
            <a:r>
              <a:rPr lang="en-US" dirty="0" smtClean="0"/>
              <a:t> design and beam transport. The simulated beam </a:t>
            </a:r>
            <a:r>
              <a:rPr lang="en-US" dirty="0" err="1" smtClean="0"/>
              <a:t>emittance</a:t>
            </a:r>
            <a:r>
              <a:rPr lang="en-US" dirty="0"/>
              <a:t> </a:t>
            </a:r>
            <a:r>
              <a:rPr lang="en-US" dirty="0" smtClean="0"/>
              <a:t>and bunch length will be compared with the measured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6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Gun Design </a:t>
            </a:r>
            <a:r>
              <a:rPr lang="en-US" sz="3600" dirty="0">
                <a:solidFill>
                  <a:srgbClr val="0070C0"/>
                </a:solidFill>
              </a:rPr>
              <a:t>- Why high voltage?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Many </a:t>
            </a:r>
            <a:r>
              <a:rPr lang="en-US" sz="2800" dirty="0"/>
              <a:t>nuclear physics experiments require electron beams </a:t>
            </a:r>
            <a:r>
              <a:rPr lang="en-US" sz="2800" dirty="0" smtClean="0"/>
              <a:t>with high </a:t>
            </a:r>
            <a:r>
              <a:rPr lang="en-US" sz="2800" dirty="0"/>
              <a:t>average current (1 - </a:t>
            </a:r>
            <a:r>
              <a:rPr lang="en-US" sz="2800" dirty="0" smtClean="0"/>
              <a:t>100mA), high </a:t>
            </a:r>
            <a:r>
              <a:rPr lang="en-US" sz="2800" dirty="0"/>
              <a:t>bunch charge </a:t>
            </a:r>
            <a:r>
              <a:rPr lang="en-US" sz="2800" dirty="0" smtClean="0"/>
              <a:t>(~1nC) and high brightness.</a:t>
            </a:r>
          </a:p>
          <a:p>
            <a:r>
              <a:rPr lang="en-US" sz="2800" dirty="0" smtClean="0"/>
              <a:t>High brightness beams mean low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The beam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 degrades in the first few centimeters of acceleration due to space charge forces within the electron bunch.</a:t>
            </a:r>
          </a:p>
          <a:p>
            <a:r>
              <a:rPr lang="en-US" sz="2800" dirty="0" smtClean="0"/>
              <a:t>The space charge effect decreases when the beam energy increases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 higher the gun voltage the higher the initial beam energy.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9238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Simulations - Poisson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Electrostatic modeling </a:t>
            </a:r>
            <a:r>
              <a:rPr lang="en-US" dirty="0"/>
              <a:t>results at350kV for (a) </a:t>
            </a:r>
            <a:r>
              <a:rPr lang="en-US" dirty="0" smtClean="0"/>
              <a:t>R30 pure </a:t>
            </a:r>
            <a:r>
              <a:rPr lang="en-US" dirty="0"/>
              <a:t>alumina insulator,  </a:t>
            </a:r>
            <a:r>
              <a:rPr lang="en-US" dirty="0" smtClean="0"/>
              <a:t>(</a:t>
            </a:r>
            <a:r>
              <a:rPr lang="en-US" dirty="0"/>
              <a:t>b) R30 pure alumina </a:t>
            </a:r>
            <a:r>
              <a:rPr lang="en-US" dirty="0" smtClean="0"/>
              <a:t>insulator with </a:t>
            </a:r>
            <a:r>
              <a:rPr lang="en-US" dirty="0"/>
              <a:t>shed electrode and (c) R28 lower bulk resistivity insulator.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R30 R30+shield and R28 potential map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3505200"/>
            <a:ext cx="5943600" cy="30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7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Simulations - </a:t>
            </a:r>
            <a:r>
              <a:rPr lang="en-US" sz="3600" dirty="0">
                <a:solidFill>
                  <a:srgbClr val="0070C0"/>
                </a:solidFill>
              </a:rPr>
              <a:t>Poisson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Radial electric field along the line between the plug and the insulator: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Er vs insulat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24110" y="2667000"/>
            <a:ext cx="5468620" cy="37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0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Simulations - Poisson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Parallel electric field along the line between the plug and the insulator: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Ez vs insulat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0" y="2971800"/>
            <a:ext cx="55524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80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Poisson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4283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633" y="1933729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Potentials along 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line between </a:t>
            </a:r>
          </a:p>
          <a:p>
            <a:r>
              <a:rPr lang="en-US" sz="2800" dirty="0" smtClean="0"/>
              <a:t>the plug and the </a:t>
            </a:r>
          </a:p>
          <a:p>
            <a:r>
              <a:rPr lang="en-US" sz="2800" dirty="0" smtClean="0"/>
              <a:t>Insulator is non-linear.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71800" y="3352800"/>
            <a:ext cx="1086233" cy="381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12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Poisson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1" y="1600200"/>
            <a:ext cx="41693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7613" y="503952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Shield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0900" y="4876800"/>
            <a:ext cx="785011" cy="3737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636693"/>
            <a:ext cx="21219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potential</a:t>
            </a:r>
          </a:p>
          <a:p>
            <a:r>
              <a:rPr lang="en-US" sz="2800" dirty="0" smtClean="0"/>
              <a:t>Linearity is</a:t>
            </a:r>
          </a:p>
          <a:p>
            <a:r>
              <a:rPr lang="en-US" sz="2800" dirty="0" smtClean="0"/>
              <a:t>Improved </a:t>
            </a:r>
          </a:p>
          <a:p>
            <a:r>
              <a:rPr lang="en-US" sz="2800" dirty="0" smtClean="0"/>
              <a:t>with a shed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2743200"/>
            <a:ext cx="1447800" cy="6168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Poisson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30380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2666" y="1956981"/>
            <a:ext cx="3565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potential linearity is</a:t>
            </a:r>
            <a:r>
              <a:rPr lang="en-US" sz="2800" dirty="0"/>
              <a:t> </a:t>
            </a:r>
            <a:r>
              <a:rPr lang="en-US" sz="2800" dirty="0" smtClean="0"/>
              <a:t>much better with a</a:t>
            </a:r>
          </a:p>
          <a:p>
            <a:r>
              <a:rPr lang="en-US" sz="2800" dirty="0" smtClean="0"/>
              <a:t>different shed design.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75303" y="2662967"/>
            <a:ext cx="2209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12090" y="4411733"/>
            <a:ext cx="2277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Bad symmetry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946903" y="4204307"/>
            <a:ext cx="1091697" cy="4148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18103" y="4133661"/>
            <a:ext cx="312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94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Poisson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64" y="1600200"/>
            <a:ext cx="26452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2514600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Good linearity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10000" y="2776210"/>
            <a:ext cx="2209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0" y="4191000"/>
            <a:ext cx="251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Good symmetry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4191000"/>
            <a:ext cx="609600" cy="2616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" y="3276378"/>
            <a:ext cx="2790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 field &lt; 10 MV/m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3248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Poisson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41041"/>
            <a:ext cx="57435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673733"/>
            <a:ext cx="651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potential linearity: the lower trace is from the first shed design;</a:t>
            </a:r>
          </a:p>
          <a:p>
            <a:r>
              <a:rPr lang="en-US" dirty="0"/>
              <a:t>t</a:t>
            </a:r>
            <a:r>
              <a:rPr lang="en-US" dirty="0" smtClean="0"/>
              <a:t>he top trace is from the second shed design, which is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81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GPT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Simulation results with I = </a:t>
            </a:r>
            <a:r>
              <a:rPr lang="en-US" dirty="0" smtClean="0"/>
              <a:t>100uA</a:t>
            </a:r>
            <a:r>
              <a:rPr lang="en-US" dirty="0"/>
              <a:t>, Q = </a:t>
            </a:r>
            <a:r>
              <a:rPr lang="en-US" dirty="0" smtClean="0"/>
              <a:t>0.2pC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4059237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068763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588001"/>
            <a:ext cx="409733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23" y="3597526"/>
            <a:ext cx="40497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2" y="5181600"/>
            <a:ext cx="41068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69" y="5189145"/>
            <a:ext cx="40592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75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Simulations - GPT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39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Simulation results with I = 100mA, Q = 1nC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06876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" y="2295525"/>
            <a:ext cx="404971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" y="3781425"/>
            <a:ext cx="40973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18" y="3757094"/>
            <a:ext cx="4068763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4" y="5192540"/>
            <a:ext cx="4078287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70" y="5178205"/>
            <a:ext cx="41354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4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Gun </a:t>
            </a:r>
            <a:r>
              <a:rPr lang="en-US" sz="3600" dirty="0" smtClean="0">
                <a:solidFill>
                  <a:srgbClr val="0070C0"/>
                </a:solidFill>
              </a:rPr>
              <a:t>Design - Field Emission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emission </a:t>
            </a:r>
            <a:r>
              <a:rPr lang="en-US" dirty="0"/>
              <a:t>i</a:t>
            </a:r>
            <a:r>
              <a:rPr lang="en-US" dirty="0" smtClean="0"/>
              <a:t>s emission of electrons induced by an electrostatic </a:t>
            </a:r>
            <a:r>
              <a:rPr lang="en-US" dirty="0"/>
              <a:t>field. </a:t>
            </a:r>
            <a:endParaRPr lang="en-US" dirty="0" smtClean="0"/>
          </a:p>
          <a:p>
            <a:r>
              <a:rPr lang="en-US" dirty="0" smtClean="0"/>
              <a:t>Occurs </a:t>
            </a:r>
            <a:r>
              <a:rPr lang="en-US" dirty="0"/>
              <a:t>in high electric fields: </a:t>
            </a:r>
            <a:r>
              <a:rPr lang="en-US" dirty="0" smtClean="0"/>
              <a:t>MV/m</a:t>
            </a:r>
          </a:p>
          <a:p>
            <a:r>
              <a:rPr lang="en-US" dirty="0"/>
              <a:t>Originates from sharp tips and contamination of the cathode surface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Is a primary source of vacuum breakdown and electrical discharge.</a:t>
            </a:r>
          </a:p>
          <a:p>
            <a:r>
              <a:rPr lang="en-US" dirty="0" smtClean="0"/>
              <a:t>Limits the maximum achievable </a:t>
            </a:r>
            <a:r>
              <a:rPr lang="en-US" dirty="0"/>
              <a:t>bias </a:t>
            </a:r>
            <a:r>
              <a:rPr lang="en-US" dirty="0" smtClean="0"/>
              <a:t>voltage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8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Gun Design - How to </a:t>
            </a:r>
            <a:r>
              <a:rPr lang="en-US" sz="3600" dirty="0" smtClean="0">
                <a:solidFill>
                  <a:srgbClr val="0070C0"/>
                </a:solidFill>
              </a:rPr>
              <a:t>Reduce </a:t>
            </a:r>
            <a:r>
              <a:rPr lang="en-US" sz="3600" dirty="0">
                <a:solidFill>
                  <a:srgbClr val="0070C0"/>
                </a:solidFill>
              </a:rPr>
              <a:t>Field Emission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/>
              <a:t>Proper design of </a:t>
            </a:r>
            <a:r>
              <a:rPr lang="en-US" dirty="0"/>
              <a:t>the cathode and </a:t>
            </a:r>
            <a:r>
              <a:rPr lang="en-US" dirty="0" smtClean="0"/>
              <a:t>anode.</a:t>
            </a:r>
          </a:p>
          <a:p>
            <a:pPr marL="514350" indent="-457200"/>
            <a:r>
              <a:rPr lang="en-US" dirty="0" smtClean="0"/>
              <a:t>High voltage conditioning: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Gas </a:t>
            </a:r>
            <a:r>
              <a:rPr lang="en-US" dirty="0" smtClean="0"/>
              <a:t>conditioning </a:t>
            </a:r>
            <a:r>
              <a:rPr lang="en-US" dirty="0"/>
              <a:t>- </a:t>
            </a:r>
            <a:r>
              <a:rPr lang="en-US" dirty="0" smtClean="0"/>
              <a:t>apply </a:t>
            </a:r>
            <a:r>
              <a:rPr lang="en-US" dirty="0"/>
              <a:t>voltage to the </a:t>
            </a:r>
            <a:r>
              <a:rPr lang="en-US" dirty="0" smtClean="0"/>
              <a:t>cathode in </a:t>
            </a:r>
            <a:r>
              <a:rPr lang="en-US" dirty="0"/>
              <a:t>small increments with Krypton gas </a:t>
            </a:r>
            <a:r>
              <a:rPr lang="en-US" dirty="0" smtClean="0"/>
              <a:t>present.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</a:rPr>
              <a:t>Gun </a:t>
            </a:r>
            <a:r>
              <a:rPr lang="en-US" sz="3600" dirty="0" smtClean="0">
                <a:solidFill>
                  <a:srgbClr val="0070C0"/>
                </a:solidFill>
              </a:rPr>
              <a:t>Design - Why Inverted Insulator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inverted geometry </a:t>
            </a:r>
            <a:r>
              <a:rPr lang="en-US" dirty="0" smtClean="0"/>
              <a:t>does not use a large metal structure supporting the cathode electrode, i.e., less metal to generate field emission.</a:t>
            </a:r>
          </a:p>
          <a:p>
            <a:r>
              <a:rPr lang="en-US" dirty="0" smtClean="0"/>
              <a:t>The inverted geometry makes the gun simpler and compact, and inexpensive to build.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Gun Design - Why </a:t>
            </a:r>
            <a:r>
              <a:rPr lang="en-US" sz="3600" dirty="0">
                <a:solidFill>
                  <a:srgbClr val="0070C0"/>
                </a:solidFill>
              </a:rPr>
              <a:t>Inverted Insulator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1"/>
            <a:ext cx="813806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172200"/>
            <a:ext cx="650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Conventional cylindrical design        (b) Inverted insulator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6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</a:rPr>
              <a:t>Gun </a:t>
            </a:r>
            <a:r>
              <a:rPr lang="en-US" sz="3600" dirty="0" smtClean="0">
                <a:solidFill>
                  <a:srgbClr val="0070C0"/>
                </a:solidFill>
              </a:rPr>
              <a:t>Design - Why Load-Lock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load-lock design has been proved to be a better design:</a:t>
            </a:r>
          </a:p>
          <a:p>
            <a:r>
              <a:rPr lang="en-US" dirty="0" smtClean="0"/>
              <a:t>No contamination of the gun components</a:t>
            </a:r>
          </a:p>
          <a:p>
            <a:r>
              <a:rPr lang="en-US" dirty="0"/>
              <a:t>C</a:t>
            </a:r>
            <a:r>
              <a:rPr lang="en-US" dirty="0" smtClean="0"/>
              <a:t>onvenient and time saving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52101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498848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Chamber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4800600"/>
            <a:ext cx="133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Preparation </a:t>
            </a:r>
          </a:p>
          <a:p>
            <a:r>
              <a:rPr lang="en-US" dirty="0" smtClean="0"/>
              <a:t>Chamber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446931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4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31547</TotalTime>
  <Words>2482</Words>
  <Application>Microsoft Office PowerPoint</Application>
  <PresentationFormat>On-screen Show (4:3)</PresentationFormat>
  <Paragraphs>315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Microsoft Word Picture</vt:lpstr>
      <vt:lpstr>Evaluation of Bright Beams from a DC High Voltage Photogun with alkali-antimonide photocathode at high average current and high bunch charge </vt:lpstr>
      <vt:lpstr>Outline</vt:lpstr>
      <vt:lpstr>High Voltage Gun</vt:lpstr>
      <vt:lpstr>The Gun Design - Why high voltage? </vt:lpstr>
      <vt:lpstr>The Gun Design - Field Emission</vt:lpstr>
      <vt:lpstr>The Gun Design - How to Reduce Field Emission</vt:lpstr>
      <vt:lpstr>The Gun Design - Why Inverted Insulator </vt:lpstr>
      <vt:lpstr>The Gun Design - Why Inverted Insulator </vt:lpstr>
      <vt:lpstr>The Gun Design - Why Load-Lock </vt:lpstr>
      <vt:lpstr>The Gun Design - Photocathode </vt:lpstr>
      <vt:lpstr>The Gun Design - Initial Design</vt:lpstr>
      <vt:lpstr>High Voltage Gun - Initial Tests</vt:lpstr>
      <vt:lpstr>High Voltage Gun - Initial Tests</vt:lpstr>
      <vt:lpstr>High Voltage Gun - Initial Tests</vt:lpstr>
      <vt:lpstr>High Voltage Gun - Insulators and Cathode</vt:lpstr>
      <vt:lpstr>High Voltage Gun - Test Results</vt:lpstr>
      <vt:lpstr>The Beamline</vt:lpstr>
      <vt:lpstr>The Beamline – Basic design</vt:lpstr>
      <vt:lpstr>The Beamline Components </vt:lpstr>
      <vt:lpstr>Beamline components - Brock Cavity</vt:lpstr>
      <vt:lpstr>Evaluation of the beam - emittance</vt:lpstr>
      <vt:lpstr>Evaluation of the Beam -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Bunch Length</vt:lpstr>
      <vt:lpstr>Evaluation of the Beam – Bunch Length</vt:lpstr>
      <vt:lpstr>Evaluation of the Beam – Fast Kicker</vt:lpstr>
      <vt:lpstr>Evaluation of the Beam – Momentum Spread</vt:lpstr>
      <vt:lpstr>Evaluation of the Beam – Momentum Spread</vt:lpstr>
      <vt:lpstr>Evaluation of the Beam – Momentum Spread</vt:lpstr>
      <vt:lpstr>Evaluation of the Beam – Momentum Spread</vt:lpstr>
      <vt:lpstr>CsK2Sb photocathode</vt:lpstr>
      <vt:lpstr>CsK2Sb photocathode– Charge Lifetime</vt:lpstr>
      <vt:lpstr>Simulations 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GPT</vt:lpstr>
      <vt:lpstr>Simulations - GPT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the beam from alkali-anteamonide high</dc:title>
  <dc:creator>Yan Wang</dc:creator>
  <cp:lastModifiedBy>Mathew Poelker</cp:lastModifiedBy>
  <cp:revision>396</cp:revision>
  <dcterms:created xsi:type="dcterms:W3CDTF">2014-08-16T18:41:28Z</dcterms:created>
  <dcterms:modified xsi:type="dcterms:W3CDTF">2014-09-08T13:46:10Z</dcterms:modified>
</cp:coreProperties>
</file>