
<file path=[Content_Types].xml><?xml version="1.0" encoding="utf-8"?>
<Types xmlns="http://schemas.openxmlformats.org/package/2006/content-types">
  <Default Extension="jpg" ContentType="image/jpeg"/>
  <Default Extension="emf" ContentType="image/x-emf"/>
  <Default Extension="xlsx" ContentType="application/vnd.openxmlformats-officedocument.spreadsheetml.sheet"/>
  <Default Extension="jpeg" ContentType="image/jpeg"/>
  <Default Extension="xml" ContentType="application/xml"/>
  <Default Extension="bin" ContentType="application/vnd.openxmlformats-officedocument.oleObject"/>
  <Default Extension="vml" ContentType="application/vnd.openxmlformats-officedocument.vmlDrawing"/>
  <Default Extension="wdp" ContentType="image/vnd.ms-photo"/>
  <Default Extension="png" ContentType="image/png"/>
  <Default Extension="wmf" ContentType="image/x-wmf"/>
  <Default Extension="tif" ContentType="image/tiff"/>
  <Default Extension="gif" ContentType="image/gif"/>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drawings/drawing1.xml" ContentType="application/vnd.openxmlformats-officedocument.drawingml.chartshape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drawings/drawing2.xml" ContentType="application/vnd.openxmlformats-officedocument.drawingml.chartshapes+xml"/>
  <Override PartName="/ppt/charts/chart10.xml" ContentType="application/vnd.openxmlformats-officedocument.drawingml.chart+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60"/>
  </p:notesMasterIdLst>
  <p:sldIdLst>
    <p:sldId id="256" r:id="rId2"/>
    <p:sldId id="269" r:id="rId3"/>
    <p:sldId id="306" r:id="rId4"/>
    <p:sldId id="305" r:id="rId5"/>
    <p:sldId id="347" r:id="rId6"/>
    <p:sldId id="348" r:id="rId7"/>
    <p:sldId id="354" r:id="rId8"/>
    <p:sldId id="352" r:id="rId9"/>
    <p:sldId id="355" r:id="rId10"/>
    <p:sldId id="360" r:id="rId11"/>
    <p:sldId id="366" r:id="rId12"/>
    <p:sldId id="369" r:id="rId13"/>
    <p:sldId id="268" r:id="rId14"/>
    <p:sldId id="270" r:id="rId15"/>
    <p:sldId id="344" r:id="rId16"/>
    <p:sldId id="271" r:id="rId17"/>
    <p:sldId id="333" r:id="rId18"/>
    <p:sldId id="289" r:id="rId19"/>
    <p:sldId id="330" r:id="rId20"/>
    <p:sldId id="342" r:id="rId21"/>
    <p:sldId id="382" r:id="rId22"/>
    <p:sldId id="287" r:id="rId23"/>
    <p:sldId id="288" r:id="rId24"/>
    <p:sldId id="299" r:id="rId25"/>
    <p:sldId id="290" r:id="rId26"/>
    <p:sldId id="300" r:id="rId27"/>
    <p:sldId id="301" r:id="rId28"/>
    <p:sldId id="292" r:id="rId29"/>
    <p:sldId id="293" r:id="rId30"/>
    <p:sldId id="302" r:id="rId31"/>
    <p:sldId id="294" r:id="rId32"/>
    <p:sldId id="295" r:id="rId33"/>
    <p:sldId id="296" r:id="rId34"/>
    <p:sldId id="338" r:id="rId35"/>
    <p:sldId id="370" r:id="rId36"/>
    <p:sldId id="371" r:id="rId37"/>
    <p:sldId id="373" r:id="rId38"/>
    <p:sldId id="376" r:id="rId39"/>
    <p:sldId id="341" r:id="rId40"/>
    <p:sldId id="383" r:id="rId41"/>
    <p:sldId id="260" r:id="rId42"/>
    <p:sldId id="357" r:id="rId43"/>
    <p:sldId id="358" r:id="rId44"/>
    <p:sldId id="359" r:id="rId45"/>
    <p:sldId id="340" r:id="rId46"/>
    <p:sldId id="339" r:id="rId47"/>
    <p:sldId id="278" r:id="rId48"/>
    <p:sldId id="335" r:id="rId49"/>
    <p:sldId id="334" r:id="rId50"/>
    <p:sldId id="276" r:id="rId51"/>
    <p:sldId id="343" r:id="rId52"/>
    <p:sldId id="377" r:id="rId53"/>
    <p:sldId id="380" r:id="rId54"/>
    <p:sldId id="381" r:id="rId55"/>
    <p:sldId id="379" r:id="rId56"/>
    <p:sldId id="331" r:id="rId57"/>
    <p:sldId id="310" r:id="rId58"/>
    <p:sldId id="314" r:id="rId59"/>
  </p:sldIdLst>
  <p:sldSz cx="9144000" cy="6858000" type="overhead"/>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A00"/>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480" autoAdjust="0"/>
    <p:restoredTop sz="95595"/>
  </p:normalViewPr>
  <p:slideViewPr>
    <p:cSldViewPr snapToGrid="0" snapToObjects="1">
      <p:cViewPr varScale="1">
        <p:scale>
          <a:sx n="96" d="100"/>
          <a:sy n="96" d="100"/>
        </p:scale>
        <p:origin x="720" y="176"/>
      </p:cViewPr>
      <p:guideLst>
        <p:guide orient="horz" pos="2160"/>
        <p:guide pos="2880"/>
      </p:guideLst>
    </p:cSldViewPr>
  </p:slideViewPr>
  <p:notesTextViewPr>
    <p:cViewPr>
      <p:scale>
        <a:sx n="1" d="1"/>
        <a:sy n="1" d="1"/>
      </p:scale>
      <p:origin x="0" y="0"/>
    </p:cViewPr>
  </p:notesTextViewPr>
  <p:sorterViewPr>
    <p:cViewPr>
      <p:scale>
        <a:sx n="70" d="100"/>
        <a:sy n="7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theme" Target="theme/theme1.xml"/><Relationship Id="rId64"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notesMaster" Target="notesMasters/notesMaster1.xml"/><Relationship Id="rId61" Type="http://schemas.openxmlformats.org/officeDocument/2006/relationships/presProps" Target="presProps.xml"/><Relationship Id="rId62"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1" Type="http://schemas.openxmlformats.org/officeDocument/2006/relationships/oleObject" Target="Workbook1"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E:\USB32GB\Research_JLab\GTS%20at%20LERF\GTS%20Experimental%20Data\Magnetized%20Beam\ASTRA%20simulations%20-%20Sajini\x_rms%20vs%20z%20for%20new%20field%20map%208_7.xlsx" TargetMode="External"/><Relationship Id="rId2"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1" Type="http://schemas.openxmlformats.org/officeDocument/2006/relationships/oleObject" Target="file:///C:\Users\mamun\Documents\GTS\GTS%20Laser%20Calibration_latest.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mamun\Documents\GTS\GTS%20Laser%20Calibration_latest.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mamun\Documents\GTS\GTS%20Laser%20Calibration_latest.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mamun\Documents\GTS\GTS%20Laser%20Calibration_latest.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mamun\Documents\GTS\GTS%20Laser%20Calibration_latest.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Users\mamun\Documents\GTS\GTS%20Laser%20Calibration_latest.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E:\USB32GB\Research_JLab\GTS%20at%20LERF\GTS%20Experimental%20Data\Magnetized%20Beam\ASTRA%20simulations%20-%20Sajini\x_rms%20vs%20z%20for%20new%20field%20map%208_7.xlsx" TargetMode="External"/><Relationship Id="rId2"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Ch.</a:t>
            </a:r>
            <a:r>
              <a:rPr lang="en-US" baseline="0" dirty="0"/>
              <a:t> 2 </a:t>
            </a:r>
            <a:r>
              <a:rPr lang="en-US" baseline="0" dirty="0" smtClean="0"/>
              <a:t>(Top) Radiation </a:t>
            </a:r>
            <a:r>
              <a:rPr lang="en-US" baseline="0" dirty="0"/>
              <a:t>vs. Voltage</a:t>
            </a:r>
            <a:endParaRPr lang="en-US"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v>23-Jun</c:v>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Sheet3!$B$3:$B$7</c:f>
              <c:numCache>
                <c:formatCode>General</c:formatCode>
                <c:ptCount val="5"/>
                <c:pt idx="0">
                  <c:v>210.0</c:v>
                </c:pt>
                <c:pt idx="1">
                  <c:v>200.0</c:v>
                </c:pt>
                <c:pt idx="2">
                  <c:v>180.0</c:v>
                </c:pt>
                <c:pt idx="3">
                  <c:v>150.0</c:v>
                </c:pt>
                <c:pt idx="4">
                  <c:v>130.0</c:v>
                </c:pt>
              </c:numCache>
            </c:numRef>
          </c:xVal>
          <c:yVal>
            <c:numRef>
              <c:f>Sheet3!$G$3:$G$7</c:f>
              <c:numCache>
                <c:formatCode>General</c:formatCode>
                <c:ptCount val="5"/>
                <c:pt idx="0">
                  <c:v>0.589343</c:v>
                </c:pt>
                <c:pt idx="1">
                  <c:v>0.259696</c:v>
                </c:pt>
                <c:pt idx="2">
                  <c:v>0.141071</c:v>
                </c:pt>
                <c:pt idx="3">
                  <c:v>0.125807</c:v>
                </c:pt>
                <c:pt idx="4">
                  <c:v>0.158273</c:v>
                </c:pt>
              </c:numCache>
            </c:numRef>
          </c:yVal>
          <c:smooth val="0"/>
        </c:ser>
        <c:ser>
          <c:idx val="1"/>
          <c:order val="1"/>
          <c:tx>
            <c:v>30-Jun</c:v>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Sheet3!$B$20:$B$24</c:f>
              <c:numCache>
                <c:formatCode>General</c:formatCode>
                <c:ptCount val="5"/>
                <c:pt idx="0">
                  <c:v>210.0</c:v>
                </c:pt>
                <c:pt idx="1">
                  <c:v>200.0</c:v>
                </c:pt>
                <c:pt idx="2">
                  <c:v>180.0</c:v>
                </c:pt>
                <c:pt idx="3">
                  <c:v>150.0</c:v>
                </c:pt>
                <c:pt idx="4">
                  <c:v>130.0</c:v>
                </c:pt>
              </c:numCache>
            </c:numRef>
          </c:xVal>
          <c:yVal>
            <c:numRef>
              <c:f>Sheet3!$G$20:$G$24</c:f>
              <c:numCache>
                <c:formatCode>General</c:formatCode>
                <c:ptCount val="5"/>
                <c:pt idx="0">
                  <c:v>0.827283</c:v>
                </c:pt>
                <c:pt idx="1">
                  <c:v>0.275626</c:v>
                </c:pt>
                <c:pt idx="2">
                  <c:v>0.155337</c:v>
                </c:pt>
                <c:pt idx="3">
                  <c:v>0.148377</c:v>
                </c:pt>
                <c:pt idx="4">
                  <c:v>0.128902</c:v>
                </c:pt>
              </c:numCache>
            </c:numRef>
          </c:yVal>
          <c:smooth val="0"/>
        </c:ser>
        <c:dLbls>
          <c:showLegendKey val="0"/>
          <c:showVal val="0"/>
          <c:showCatName val="0"/>
          <c:showSerName val="0"/>
          <c:showPercent val="0"/>
          <c:showBubbleSize val="0"/>
        </c:dLbls>
        <c:axId val="2134966784"/>
        <c:axId val="2117902704"/>
      </c:scatterChart>
      <c:valAx>
        <c:axId val="2134966784"/>
        <c:scaling>
          <c:orientation val="minMax"/>
          <c:min val="12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Voltage</a:t>
                </a:r>
                <a:r>
                  <a:rPr lang="en-US" baseline="0"/>
                  <a:t> (kV)</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17902704"/>
        <c:crosses val="autoZero"/>
        <c:crossBetween val="midCat"/>
      </c:valAx>
      <c:valAx>
        <c:axId val="211790270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Ch.</a:t>
                </a:r>
                <a:r>
                  <a:rPr lang="en-US" baseline="0"/>
                  <a:t> 2 Radiation (cps)</a:t>
                </a:r>
                <a:endParaRPr lang="en-US"/>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34966784"/>
        <c:crosses val="autoZero"/>
        <c:crossBetween val="midCat"/>
      </c:val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chemeClr val="accent1"/>
      </a:solid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a:t>Anode</a:t>
            </a:r>
            <a:r>
              <a:rPr lang="en-US" baseline="0"/>
              <a:t> current</a:t>
            </a:r>
          </a:p>
        </c:rich>
      </c:tx>
      <c:overlay val="0"/>
    </c:title>
    <c:autoTitleDeleted val="0"/>
    <c:plotArea>
      <c:layout/>
      <c:scatterChart>
        <c:scatterStyle val="smoothMarker"/>
        <c:varyColors val="0"/>
        <c:ser>
          <c:idx val="1"/>
          <c:order val="1"/>
          <c:tx>
            <c:strRef>
              <c:f>'solenoid on'!$M$1</c:f>
              <c:strCache>
                <c:ptCount val="1"/>
                <c:pt idx="0">
                  <c:v>anode sol on</c:v>
                </c:pt>
              </c:strCache>
            </c:strRef>
          </c:tx>
          <c:xVal>
            <c:numRef>
              <c:f>'solenoid on'!$A$2:$A$34</c:f>
              <c:numCache>
                <c:formatCode>General</c:formatCode>
                <c:ptCount val="33"/>
                <c:pt idx="0">
                  <c:v>1.0</c:v>
                </c:pt>
                <c:pt idx="1">
                  <c:v>2.0</c:v>
                </c:pt>
                <c:pt idx="2">
                  <c:v>3.0</c:v>
                </c:pt>
                <c:pt idx="3">
                  <c:v>4.0</c:v>
                </c:pt>
                <c:pt idx="4">
                  <c:v>5.0</c:v>
                </c:pt>
                <c:pt idx="5">
                  <c:v>6.0</c:v>
                </c:pt>
                <c:pt idx="6">
                  <c:v>7.0</c:v>
                </c:pt>
                <c:pt idx="7">
                  <c:v>8.0</c:v>
                </c:pt>
                <c:pt idx="8">
                  <c:v>9.0</c:v>
                </c:pt>
                <c:pt idx="9">
                  <c:v>10.0</c:v>
                </c:pt>
                <c:pt idx="10">
                  <c:v>11.0</c:v>
                </c:pt>
                <c:pt idx="11">
                  <c:v>12.0</c:v>
                </c:pt>
                <c:pt idx="12">
                  <c:v>13.0</c:v>
                </c:pt>
                <c:pt idx="13">
                  <c:v>14.0</c:v>
                </c:pt>
                <c:pt idx="14">
                  <c:v>15.0</c:v>
                </c:pt>
                <c:pt idx="15">
                  <c:v>16.0</c:v>
                </c:pt>
                <c:pt idx="16">
                  <c:v>17.0</c:v>
                </c:pt>
                <c:pt idx="17">
                  <c:v>18.0</c:v>
                </c:pt>
                <c:pt idx="18">
                  <c:v>19.0</c:v>
                </c:pt>
                <c:pt idx="19">
                  <c:v>20.0</c:v>
                </c:pt>
                <c:pt idx="20">
                  <c:v>21.0</c:v>
                </c:pt>
                <c:pt idx="21">
                  <c:v>22.0</c:v>
                </c:pt>
                <c:pt idx="22">
                  <c:v>23.0</c:v>
                </c:pt>
                <c:pt idx="23">
                  <c:v>24.0</c:v>
                </c:pt>
                <c:pt idx="24">
                  <c:v>25.0</c:v>
                </c:pt>
                <c:pt idx="25">
                  <c:v>26.0</c:v>
                </c:pt>
                <c:pt idx="26">
                  <c:v>27.0</c:v>
                </c:pt>
                <c:pt idx="27">
                  <c:v>28.0</c:v>
                </c:pt>
                <c:pt idx="28">
                  <c:v>29.0</c:v>
                </c:pt>
                <c:pt idx="29">
                  <c:v>30.0</c:v>
                </c:pt>
                <c:pt idx="30">
                  <c:v>31.0</c:v>
                </c:pt>
                <c:pt idx="31">
                  <c:v>32.0</c:v>
                </c:pt>
                <c:pt idx="32">
                  <c:v>33.0</c:v>
                </c:pt>
              </c:numCache>
            </c:numRef>
          </c:xVal>
          <c:yVal>
            <c:numRef>
              <c:f>'solenoid on'!$M$2:$M$34</c:f>
              <c:numCache>
                <c:formatCode>0.00E+00</c:formatCode>
                <c:ptCount val="33"/>
                <c:pt idx="0">
                  <c:v>-2.97E-9</c:v>
                </c:pt>
                <c:pt idx="1">
                  <c:v>-3.18E-9</c:v>
                </c:pt>
                <c:pt idx="2">
                  <c:v>-3.42E-9</c:v>
                </c:pt>
                <c:pt idx="3">
                  <c:v>-3.835E-9</c:v>
                </c:pt>
                <c:pt idx="4">
                  <c:v>-4.2E-9</c:v>
                </c:pt>
                <c:pt idx="5">
                  <c:v>-3.93E-9</c:v>
                </c:pt>
                <c:pt idx="6">
                  <c:v>-5.235E-9</c:v>
                </c:pt>
                <c:pt idx="7">
                  <c:v>-5.23E-9</c:v>
                </c:pt>
                <c:pt idx="8">
                  <c:v>-6.575E-9</c:v>
                </c:pt>
                <c:pt idx="9">
                  <c:v>-5.915E-9</c:v>
                </c:pt>
                <c:pt idx="10">
                  <c:v>-8.065E-9</c:v>
                </c:pt>
                <c:pt idx="11">
                  <c:v>-6.37E-9</c:v>
                </c:pt>
                <c:pt idx="12">
                  <c:v>-1.063E-8</c:v>
                </c:pt>
                <c:pt idx="13">
                  <c:v>-8.23E-9</c:v>
                </c:pt>
                <c:pt idx="14">
                  <c:v>-7.84E-9</c:v>
                </c:pt>
                <c:pt idx="15">
                  <c:v>-1.7E-8</c:v>
                </c:pt>
                <c:pt idx="16">
                  <c:v>-1.521E-8</c:v>
                </c:pt>
                <c:pt idx="17">
                  <c:v>-8.19E-9</c:v>
                </c:pt>
                <c:pt idx="18">
                  <c:v>-6.125E-9</c:v>
                </c:pt>
                <c:pt idx="19">
                  <c:v>-9.725E-9</c:v>
                </c:pt>
                <c:pt idx="20">
                  <c:v>-1.3345E-8</c:v>
                </c:pt>
                <c:pt idx="21">
                  <c:v>-2.0545E-8</c:v>
                </c:pt>
                <c:pt idx="22">
                  <c:v>-1.5715E-8</c:v>
                </c:pt>
                <c:pt idx="23">
                  <c:v>-1.2415E-8</c:v>
                </c:pt>
                <c:pt idx="24">
                  <c:v>-1.09E-8</c:v>
                </c:pt>
                <c:pt idx="25">
                  <c:v>-9.145E-9</c:v>
                </c:pt>
                <c:pt idx="26">
                  <c:v>-8.465E-9</c:v>
                </c:pt>
                <c:pt idx="27">
                  <c:v>-7.545E-9</c:v>
                </c:pt>
                <c:pt idx="28">
                  <c:v>-1.1025E-8</c:v>
                </c:pt>
                <c:pt idx="29">
                  <c:v>-1.349E-8</c:v>
                </c:pt>
                <c:pt idx="30">
                  <c:v>-1.896E-8</c:v>
                </c:pt>
                <c:pt idx="31">
                  <c:v>-1.6545E-8</c:v>
                </c:pt>
                <c:pt idx="32">
                  <c:v>-1.051E-8</c:v>
                </c:pt>
              </c:numCache>
            </c:numRef>
          </c:yVal>
          <c:smooth val="1"/>
        </c:ser>
        <c:ser>
          <c:idx val="0"/>
          <c:order val="0"/>
          <c:tx>
            <c:strRef>
              <c:f>solenoidoff!$M$1</c:f>
              <c:strCache>
                <c:ptCount val="1"/>
                <c:pt idx="0">
                  <c:v>anode soloff</c:v>
                </c:pt>
              </c:strCache>
            </c:strRef>
          </c:tx>
          <c:xVal>
            <c:numRef>
              <c:f>solenoidoff!$A$2:$A$65</c:f>
              <c:numCache>
                <c:formatCode>General</c:formatCode>
                <c:ptCount val="64"/>
                <c:pt idx="0">
                  <c:v>1.0</c:v>
                </c:pt>
                <c:pt idx="1">
                  <c:v>2.0</c:v>
                </c:pt>
                <c:pt idx="2">
                  <c:v>3.0</c:v>
                </c:pt>
                <c:pt idx="3">
                  <c:v>4.0</c:v>
                </c:pt>
                <c:pt idx="4">
                  <c:v>5.0</c:v>
                </c:pt>
                <c:pt idx="5">
                  <c:v>6.0</c:v>
                </c:pt>
                <c:pt idx="6">
                  <c:v>7.0</c:v>
                </c:pt>
                <c:pt idx="7">
                  <c:v>8.0</c:v>
                </c:pt>
                <c:pt idx="8">
                  <c:v>9.0</c:v>
                </c:pt>
                <c:pt idx="9">
                  <c:v>10.0</c:v>
                </c:pt>
                <c:pt idx="10">
                  <c:v>11.0</c:v>
                </c:pt>
                <c:pt idx="11">
                  <c:v>12.0</c:v>
                </c:pt>
                <c:pt idx="12">
                  <c:v>13.0</c:v>
                </c:pt>
                <c:pt idx="13">
                  <c:v>14.0</c:v>
                </c:pt>
                <c:pt idx="14">
                  <c:v>15.0</c:v>
                </c:pt>
                <c:pt idx="15">
                  <c:v>16.0</c:v>
                </c:pt>
                <c:pt idx="16">
                  <c:v>17.0</c:v>
                </c:pt>
                <c:pt idx="17">
                  <c:v>18.0</c:v>
                </c:pt>
                <c:pt idx="18">
                  <c:v>19.0</c:v>
                </c:pt>
                <c:pt idx="19">
                  <c:v>20.0</c:v>
                </c:pt>
                <c:pt idx="20">
                  <c:v>21.0</c:v>
                </c:pt>
                <c:pt idx="21">
                  <c:v>22.0</c:v>
                </c:pt>
                <c:pt idx="22">
                  <c:v>23.0</c:v>
                </c:pt>
                <c:pt idx="23">
                  <c:v>24.0</c:v>
                </c:pt>
                <c:pt idx="24">
                  <c:v>25.0</c:v>
                </c:pt>
                <c:pt idx="25">
                  <c:v>26.0</c:v>
                </c:pt>
                <c:pt idx="26">
                  <c:v>27.0</c:v>
                </c:pt>
                <c:pt idx="27">
                  <c:v>28.0</c:v>
                </c:pt>
                <c:pt idx="28">
                  <c:v>29.0</c:v>
                </c:pt>
                <c:pt idx="29">
                  <c:v>30.0</c:v>
                </c:pt>
                <c:pt idx="30">
                  <c:v>31.0</c:v>
                </c:pt>
                <c:pt idx="31">
                  <c:v>32.0</c:v>
                </c:pt>
                <c:pt idx="32">
                  <c:v>33.0</c:v>
                </c:pt>
                <c:pt idx="33">
                  <c:v>34.0</c:v>
                </c:pt>
                <c:pt idx="34">
                  <c:v>35.0</c:v>
                </c:pt>
                <c:pt idx="35">
                  <c:v>36.0</c:v>
                </c:pt>
                <c:pt idx="36">
                  <c:v>37.0</c:v>
                </c:pt>
                <c:pt idx="37">
                  <c:v>38.0</c:v>
                </c:pt>
                <c:pt idx="38">
                  <c:v>39.0</c:v>
                </c:pt>
                <c:pt idx="39">
                  <c:v>40.0</c:v>
                </c:pt>
                <c:pt idx="40">
                  <c:v>41.0</c:v>
                </c:pt>
                <c:pt idx="41">
                  <c:v>42.0</c:v>
                </c:pt>
                <c:pt idx="42">
                  <c:v>43.0</c:v>
                </c:pt>
                <c:pt idx="43">
                  <c:v>44.0</c:v>
                </c:pt>
                <c:pt idx="44">
                  <c:v>45.0</c:v>
                </c:pt>
                <c:pt idx="45">
                  <c:v>46.0</c:v>
                </c:pt>
                <c:pt idx="46">
                  <c:v>47.0</c:v>
                </c:pt>
                <c:pt idx="47">
                  <c:v>48.0</c:v>
                </c:pt>
                <c:pt idx="48">
                  <c:v>49.0</c:v>
                </c:pt>
                <c:pt idx="49">
                  <c:v>50.0</c:v>
                </c:pt>
                <c:pt idx="50">
                  <c:v>51.0</c:v>
                </c:pt>
                <c:pt idx="51">
                  <c:v>52.0</c:v>
                </c:pt>
                <c:pt idx="52">
                  <c:v>53.0</c:v>
                </c:pt>
                <c:pt idx="53">
                  <c:v>54.0</c:v>
                </c:pt>
                <c:pt idx="54">
                  <c:v>55.0</c:v>
                </c:pt>
                <c:pt idx="55">
                  <c:v>56.0</c:v>
                </c:pt>
                <c:pt idx="56">
                  <c:v>57.0</c:v>
                </c:pt>
                <c:pt idx="57">
                  <c:v>58.0</c:v>
                </c:pt>
                <c:pt idx="58">
                  <c:v>59.0</c:v>
                </c:pt>
                <c:pt idx="59">
                  <c:v>60.0</c:v>
                </c:pt>
                <c:pt idx="60">
                  <c:v>61.0</c:v>
                </c:pt>
                <c:pt idx="61">
                  <c:v>62.0</c:v>
                </c:pt>
                <c:pt idx="62">
                  <c:v>63.0</c:v>
                </c:pt>
                <c:pt idx="63">
                  <c:v>64.0</c:v>
                </c:pt>
              </c:numCache>
            </c:numRef>
          </c:xVal>
          <c:yVal>
            <c:numRef>
              <c:f>solenoidoff!$M$2:$M$65</c:f>
              <c:numCache>
                <c:formatCode>0.00E+00</c:formatCode>
                <c:ptCount val="64"/>
                <c:pt idx="0">
                  <c:v>-1.5565E-8</c:v>
                </c:pt>
                <c:pt idx="1">
                  <c:v>-1.7015E-8</c:v>
                </c:pt>
                <c:pt idx="2">
                  <c:v>-1.665E-8</c:v>
                </c:pt>
                <c:pt idx="3">
                  <c:v>-1.7065E-8</c:v>
                </c:pt>
                <c:pt idx="4">
                  <c:v>-1.676E-8</c:v>
                </c:pt>
                <c:pt idx="5">
                  <c:v>-1.817E-8</c:v>
                </c:pt>
                <c:pt idx="6">
                  <c:v>-1.884E-8</c:v>
                </c:pt>
                <c:pt idx="7">
                  <c:v>-2.49E-8</c:v>
                </c:pt>
                <c:pt idx="8">
                  <c:v>-1.911E-8</c:v>
                </c:pt>
                <c:pt idx="9">
                  <c:v>-2.248E-8</c:v>
                </c:pt>
                <c:pt idx="10">
                  <c:v>-2.396E-8</c:v>
                </c:pt>
                <c:pt idx="11">
                  <c:v>-3.1825E-8</c:v>
                </c:pt>
                <c:pt idx="12">
                  <c:v>-3.147E-8</c:v>
                </c:pt>
                <c:pt idx="13">
                  <c:v>-5.5775E-8</c:v>
                </c:pt>
                <c:pt idx="14">
                  <c:v>-4.277E-8</c:v>
                </c:pt>
                <c:pt idx="15">
                  <c:v>-3.2485E-8</c:v>
                </c:pt>
                <c:pt idx="16">
                  <c:v>-2.889E-8</c:v>
                </c:pt>
                <c:pt idx="17">
                  <c:v>-2.376E-8</c:v>
                </c:pt>
                <c:pt idx="18">
                  <c:v>-2.948E-8</c:v>
                </c:pt>
                <c:pt idx="19">
                  <c:v>-3.6985E-8</c:v>
                </c:pt>
                <c:pt idx="20">
                  <c:v>-3.5905E-8</c:v>
                </c:pt>
                <c:pt idx="21">
                  <c:v>-2.835E-8</c:v>
                </c:pt>
                <c:pt idx="22">
                  <c:v>-2.6455E-8</c:v>
                </c:pt>
                <c:pt idx="23">
                  <c:v>-2.7035E-8</c:v>
                </c:pt>
                <c:pt idx="24">
                  <c:v>-3.333E-8</c:v>
                </c:pt>
                <c:pt idx="25">
                  <c:v>-3.474E-8</c:v>
                </c:pt>
                <c:pt idx="26">
                  <c:v>-3.2515E-8</c:v>
                </c:pt>
                <c:pt idx="27">
                  <c:v>-2.6935E-8</c:v>
                </c:pt>
                <c:pt idx="28">
                  <c:v>-3.187E-8</c:v>
                </c:pt>
                <c:pt idx="29">
                  <c:v>-3.1565E-8</c:v>
                </c:pt>
                <c:pt idx="30">
                  <c:v>-3.2955E-8</c:v>
                </c:pt>
                <c:pt idx="31">
                  <c:v>-3.385E-8</c:v>
                </c:pt>
                <c:pt idx="32">
                  <c:v>-2.676E-8</c:v>
                </c:pt>
                <c:pt idx="33">
                  <c:v>-3.0075E-8</c:v>
                </c:pt>
                <c:pt idx="34">
                  <c:v>-3.2935E-8</c:v>
                </c:pt>
                <c:pt idx="35">
                  <c:v>-3.684E-8</c:v>
                </c:pt>
                <c:pt idx="36">
                  <c:v>-2.5315E-8</c:v>
                </c:pt>
                <c:pt idx="37">
                  <c:v>-2.5075E-8</c:v>
                </c:pt>
                <c:pt idx="38">
                  <c:v>-3.47E-8</c:v>
                </c:pt>
                <c:pt idx="39">
                  <c:v>-3.22E-8</c:v>
                </c:pt>
                <c:pt idx="40">
                  <c:v>-2.9275E-8</c:v>
                </c:pt>
                <c:pt idx="41">
                  <c:v>-3.1825E-8</c:v>
                </c:pt>
                <c:pt idx="42">
                  <c:v>-3.0925E-8</c:v>
                </c:pt>
                <c:pt idx="43">
                  <c:v>-2.712E-8</c:v>
                </c:pt>
                <c:pt idx="44">
                  <c:v>-3.0745E-8</c:v>
                </c:pt>
                <c:pt idx="45">
                  <c:v>-2.4855E-8</c:v>
                </c:pt>
                <c:pt idx="46">
                  <c:v>-2.7525E-8</c:v>
                </c:pt>
                <c:pt idx="47">
                  <c:v>-3.4785E-8</c:v>
                </c:pt>
                <c:pt idx="48">
                  <c:v>-2.928E-8</c:v>
                </c:pt>
                <c:pt idx="49">
                  <c:v>-2.829E-8</c:v>
                </c:pt>
                <c:pt idx="50">
                  <c:v>-2.892E-8</c:v>
                </c:pt>
                <c:pt idx="51">
                  <c:v>-3.4275E-8</c:v>
                </c:pt>
                <c:pt idx="52">
                  <c:v>-3.2265E-8</c:v>
                </c:pt>
                <c:pt idx="53">
                  <c:v>-3.3065E-8</c:v>
                </c:pt>
                <c:pt idx="54">
                  <c:v>-3.4345E-8</c:v>
                </c:pt>
                <c:pt idx="55">
                  <c:v>-3.2455E-8</c:v>
                </c:pt>
                <c:pt idx="56">
                  <c:v>-2.689E-8</c:v>
                </c:pt>
                <c:pt idx="57">
                  <c:v>-2.7985E-8</c:v>
                </c:pt>
                <c:pt idx="58">
                  <c:v>-3.493E-8</c:v>
                </c:pt>
                <c:pt idx="59">
                  <c:v>-3.1935E-8</c:v>
                </c:pt>
                <c:pt idx="60">
                  <c:v>-2.7805E-8</c:v>
                </c:pt>
                <c:pt idx="61">
                  <c:v>-2.4655E-8</c:v>
                </c:pt>
                <c:pt idx="62">
                  <c:v>-3.2065E-8</c:v>
                </c:pt>
                <c:pt idx="63">
                  <c:v>-3.352E-8</c:v>
                </c:pt>
              </c:numCache>
            </c:numRef>
          </c:yVal>
          <c:smooth val="1"/>
        </c:ser>
        <c:dLbls>
          <c:showLegendKey val="0"/>
          <c:showVal val="0"/>
          <c:showCatName val="0"/>
          <c:showSerName val="0"/>
          <c:showPercent val="0"/>
          <c:showBubbleSize val="0"/>
        </c:dLbls>
        <c:axId val="2136371968"/>
        <c:axId val="2122299408"/>
      </c:scatterChart>
      <c:valAx>
        <c:axId val="2136371968"/>
        <c:scaling>
          <c:orientation val="minMax"/>
          <c:max val="35.0"/>
        </c:scaling>
        <c:delete val="0"/>
        <c:axPos val="b"/>
        <c:title>
          <c:tx>
            <c:rich>
              <a:bodyPr/>
              <a:lstStyle/>
              <a:p>
                <a:pPr>
                  <a:defRPr/>
                </a:pPr>
                <a:r>
                  <a:rPr lang="en-US" dirty="0" smtClean="0"/>
                  <a:t>Iterations</a:t>
                </a:r>
                <a:endParaRPr lang="en-US" dirty="0"/>
              </a:p>
            </c:rich>
          </c:tx>
          <c:overlay val="0"/>
        </c:title>
        <c:numFmt formatCode="General" sourceLinked="1"/>
        <c:majorTickMark val="out"/>
        <c:minorTickMark val="none"/>
        <c:tickLblPos val="nextTo"/>
        <c:crossAx val="2122299408"/>
        <c:crosses val="autoZero"/>
        <c:crossBetween val="midCat"/>
      </c:valAx>
      <c:valAx>
        <c:axId val="2122299408"/>
        <c:scaling>
          <c:orientation val="minMax"/>
        </c:scaling>
        <c:delete val="0"/>
        <c:axPos val="l"/>
        <c:majorGridlines/>
        <c:title>
          <c:tx>
            <c:rich>
              <a:bodyPr rot="-5400000" vert="horz"/>
              <a:lstStyle/>
              <a:p>
                <a:pPr>
                  <a:defRPr/>
                </a:pPr>
                <a:r>
                  <a:rPr lang="en-US" dirty="0" smtClean="0"/>
                  <a:t>Current (A)</a:t>
                </a:r>
                <a:endParaRPr lang="en-US" dirty="0"/>
              </a:p>
            </c:rich>
          </c:tx>
          <c:overlay val="0"/>
        </c:title>
        <c:numFmt formatCode="0.00E+00" sourceLinked="1"/>
        <c:majorTickMark val="out"/>
        <c:minorTickMark val="none"/>
        <c:tickLblPos val="nextTo"/>
        <c:crossAx val="2136371968"/>
        <c:crosses val="autoZero"/>
        <c:crossBetween val="midCat"/>
      </c:valAx>
    </c:plotArea>
    <c:legend>
      <c:legendPos val="r"/>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8032122397962"/>
          <c:y val="0.045291382429669"/>
          <c:w val="0.739236634172949"/>
          <c:h val="0.749013854243239"/>
        </c:manualLayout>
      </c:layout>
      <c:scatterChart>
        <c:scatterStyle val="smoothMarker"/>
        <c:varyColors val="0"/>
        <c:ser>
          <c:idx val="0"/>
          <c:order val="0"/>
          <c:tx>
            <c:strRef>
              <c:f>'0A'!$AL$6</c:f>
              <c:strCache>
                <c:ptCount val="1"/>
                <c:pt idx="0">
                  <c:v>Bz, T</c:v>
                </c:pt>
              </c:strCache>
            </c:strRef>
          </c:tx>
          <c:spPr>
            <a:ln w="28575">
              <a:solidFill>
                <a:schemeClr val="accent2">
                  <a:lumMod val="75000"/>
                </a:schemeClr>
              </a:solidFill>
            </a:ln>
          </c:spPr>
          <c:marker>
            <c:symbol val="none"/>
          </c:marker>
          <c:xVal>
            <c:numRef>
              <c:f>'0A'!$AK$7:$AK$2007</c:f>
              <c:numCache>
                <c:formatCode>General</c:formatCode>
                <c:ptCount val="2001"/>
                <c:pt idx="0">
                  <c:v>-0.0708</c:v>
                </c:pt>
                <c:pt idx="1">
                  <c:v>-0.0698</c:v>
                </c:pt>
                <c:pt idx="2">
                  <c:v>-0.0688</c:v>
                </c:pt>
                <c:pt idx="3">
                  <c:v>-0.0678</c:v>
                </c:pt>
                <c:pt idx="4">
                  <c:v>-0.0668</c:v>
                </c:pt>
                <c:pt idx="5">
                  <c:v>-0.0658</c:v>
                </c:pt>
                <c:pt idx="6">
                  <c:v>-0.0648</c:v>
                </c:pt>
                <c:pt idx="7">
                  <c:v>-0.0638</c:v>
                </c:pt>
                <c:pt idx="8">
                  <c:v>-0.0628</c:v>
                </c:pt>
                <c:pt idx="9">
                  <c:v>-0.0618</c:v>
                </c:pt>
                <c:pt idx="10">
                  <c:v>-0.0608</c:v>
                </c:pt>
                <c:pt idx="11">
                  <c:v>-0.0598</c:v>
                </c:pt>
                <c:pt idx="12">
                  <c:v>-0.0588</c:v>
                </c:pt>
                <c:pt idx="13">
                  <c:v>-0.0578</c:v>
                </c:pt>
                <c:pt idx="14">
                  <c:v>-0.0568</c:v>
                </c:pt>
                <c:pt idx="15">
                  <c:v>-0.0558</c:v>
                </c:pt>
                <c:pt idx="16">
                  <c:v>-0.0548</c:v>
                </c:pt>
                <c:pt idx="17">
                  <c:v>-0.0538</c:v>
                </c:pt>
                <c:pt idx="18">
                  <c:v>-0.0528</c:v>
                </c:pt>
                <c:pt idx="19">
                  <c:v>-0.0518</c:v>
                </c:pt>
                <c:pt idx="20">
                  <c:v>-0.0508</c:v>
                </c:pt>
                <c:pt idx="21">
                  <c:v>-0.0498</c:v>
                </c:pt>
                <c:pt idx="22">
                  <c:v>-0.0488</c:v>
                </c:pt>
                <c:pt idx="23">
                  <c:v>-0.0478</c:v>
                </c:pt>
                <c:pt idx="24">
                  <c:v>-0.0468</c:v>
                </c:pt>
                <c:pt idx="25">
                  <c:v>-0.0458</c:v>
                </c:pt>
                <c:pt idx="26">
                  <c:v>-0.0448</c:v>
                </c:pt>
                <c:pt idx="27">
                  <c:v>-0.0438</c:v>
                </c:pt>
                <c:pt idx="28">
                  <c:v>-0.0428</c:v>
                </c:pt>
                <c:pt idx="29">
                  <c:v>-0.0418</c:v>
                </c:pt>
                <c:pt idx="30">
                  <c:v>-0.0408</c:v>
                </c:pt>
                <c:pt idx="31">
                  <c:v>-0.0398</c:v>
                </c:pt>
                <c:pt idx="32">
                  <c:v>-0.0388</c:v>
                </c:pt>
                <c:pt idx="33">
                  <c:v>-0.0378</c:v>
                </c:pt>
                <c:pt idx="34">
                  <c:v>-0.0368</c:v>
                </c:pt>
                <c:pt idx="35">
                  <c:v>-0.0358</c:v>
                </c:pt>
                <c:pt idx="36">
                  <c:v>-0.0348</c:v>
                </c:pt>
                <c:pt idx="37">
                  <c:v>-0.0338</c:v>
                </c:pt>
                <c:pt idx="38">
                  <c:v>-0.0328</c:v>
                </c:pt>
                <c:pt idx="39">
                  <c:v>-0.0318</c:v>
                </c:pt>
                <c:pt idx="40">
                  <c:v>-0.0308</c:v>
                </c:pt>
                <c:pt idx="41">
                  <c:v>-0.0298</c:v>
                </c:pt>
                <c:pt idx="42">
                  <c:v>-0.0288</c:v>
                </c:pt>
                <c:pt idx="43">
                  <c:v>-0.0278</c:v>
                </c:pt>
                <c:pt idx="44">
                  <c:v>-0.0268</c:v>
                </c:pt>
                <c:pt idx="45">
                  <c:v>-0.0258</c:v>
                </c:pt>
                <c:pt idx="46">
                  <c:v>-0.0248</c:v>
                </c:pt>
                <c:pt idx="47">
                  <c:v>-0.0238</c:v>
                </c:pt>
                <c:pt idx="48">
                  <c:v>-0.0228</c:v>
                </c:pt>
                <c:pt idx="49">
                  <c:v>-0.0218</c:v>
                </c:pt>
                <c:pt idx="50">
                  <c:v>-0.0208</c:v>
                </c:pt>
                <c:pt idx="51">
                  <c:v>-0.0198</c:v>
                </c:pt>
                <c:pt idx="52">
                  <c:v>-0.0188</c:v>
                </c:pt>
                <c:pt idx="53">
                  <c:v>-0.0178</c:v>
                </c:pt>
                <c:pt idx="54">
                  <c:v>-0.0168</c:v>
                </c:pt>
                <c:pt idx="55">
                  <c:v>-0.0158</c:v>
                </c:pt>
                <c:pt idx="56">
                  <c:v>-0.0148</c:v>
                </c:pt>
                <c:pt idx="57">
                  <c:v>-0.0138</c:v>
                </c:pt>
                <c:pt idx="58">
                  <c:v>-0.0128</c:v>
                </c:pt>
                <c:pt idx="59">
                  <c:v>-0.0118</c:v>
                </c:pt>
                <c:pt idx="60">
                  <c:v>-0.0108</c:v>
                </c:pt>
                <c:pt idx="61">
                  <c:v>-0.00979999999999999</c:v>
                </c:pt>
                <c:pt idx="62">
                  <c:v>-0.00879999999999998</c:v>
                </c:pt>
                <c:pt idx="63">
                  <c:v>-0.00779999999999999</c:v>
                </c:pt>
                <c:pt idx="64">
                  <c:v>-0.00679999999999998</c:v>
                </c:pt>
                <c:pt idx="65">
                  <c:v>-0.00579999999999998</c:v>
                </c:pt>
                <c:pt idx="66">
                  <c:v>-0.00479999999999999</c:v>
                </c:pt>
                <c:pt idx="67">
                  <c:v>-0.00379999999999998</c:v>
                </c:pt>
                <c:pt idx="68">
                  <c:v>-0.00279999999999998</c:v>
                </c:pt>
                <c:pt idx="69">
                  <c:v>-0.00179999999999998</c:v>
                </c:pt>
                <c:pt idx="70">
                  <c:v>-0.000799999999999983</c:v>
                </c:pt>
                <c:pt idx="71">
                  <c:v>0.000200000000000013</c:v>
                </c:pt>
                <c:pt idx="72">
                  <c:v>0.00120000000000002</c:v>
                </c:pt>
                <c:pt idx="73">
                  <c:v>0.00220000000000002</c:v>
                </c:pt>
                <c:pt idx="74">
                  <c:v>0.00320000000000002</c:v>
                </c:pt>
                <c:pt idx="75">
                  <c:v>0.00420000000000002</c:v>
                </c:pt>
                <c:pt idx="76">
                  <c:v>0.00520000000000001</c:v>
                </c:pt>
                <c:pt idx="77">
                  <c:v>0.00620000000000002</c:v>
                </c:pt>
                <c:pt idx="78">
                  <c:v>0.00720000000000002</c:v>
                </c:pt>
                <c:pt idx="79">
                  <c:v>0.00820000000000002</c:v>
                </c:pt>
                <c:pt idx="80">
                  <c:v>0.00920000000000002</c:v>
                </c:pt>
                <c:pt idx="81">
                  <c:v>0.0102</c:v>
                </c:pt>
                <c:pt idx="82">
                  <c:v>0.0112</c:v>
                </c:pt>
                <c:pt idx="83">
                  <c:v>0.0122</c:v>
                </c:pt>
                <c:pt idx="84">
                  <c:v>0.0132</c:v>
                </c:pt>
                <c:pt idx="85">
                  <c:v>0.0142</c:v>
                </c:pt>
                <c:pt idx="86">
                  <c:v>0.0152</c:v>
                </c:pt>
                <c:pt idx="87">
                  <c:v>0.0162</c:v>
                </c:pt>
                <c:pt idx="88">
                  <c:v>0.0172</c:v>
                </c:pt>
                <c:pt idx="89">
                  <c:v>0.0182</c:v>
                </c:pt>
                <c:pt idx="90">
                  <c:v>0.0192</c:v>
                </c:pt>
                <c:pt idx="91">
                  <c:v>0.0202</c:v>
                </c:pt>
                <c:pt idx="92">
                  <c:v>0.0212</c:v>
                </c:pt>
                <c:pt idx="93">
                  <c:v>0.0222</c:v>
                </c:pt>
                <c:pt idx="94">
                  <c:v>0.0232</c:v>
                </c:pt>
                <c:pt idx="95">
                  <c:v>0.0242</c:v>
                </c:pt>
                <c:pt idx="96">
                  <c:v>0.0252</c:v>
                </c:pt>
                <c:pt idx="97">
                  <c:v>0.0262</c:v>
                </c:pt>
                <c:pt idx="98">
                  <c:v>0.0272</c:v>
                </c:pt>
                <c:pt idx="99">
                  <c:v>0.0282</c:v>
                </c:pt>
                <c:pt idx="100">
                  <c:v>0.0292</c:v>
                </c:pt>
                <c:pt idx="101">
                  <c:v>0.0302</c:v>
                </c:pt>
                <c:pt idx="102">
                  <c:v>0.0312</c:v>
                </c:pt>
                <c:pt idx="103">
                  <c:v>0.0322</c:v>
                </c:pt>
                <c:pt idx="104">
                  <c:v>0.0332</c:v>
                </c:pt>
                <c:pt idx="105">
                  <c:v>0.0342</c:v>
                </c:pt>
                <c:pt idx="106">
                  <c:v>0.0352</c:v>
                </c:pt>
                <c:pt idx="107">
                  <c:v>0.0362</c:v>
                </c:pt>
                <c:pt idx="108">
                  <c:v>0.0372</c:v>
                </c:pt>
                <c:pt idx="109">
                  <c:v>0.0382</c:v>
                </c:pt>
                <c:pt idx="110">
                  <c:v>0.0392</c:v>
                </c:pt>
                <c:pt idx="111">
                  <c:v>0.0402</c:v>
                </c:pt>
                <c:pt idx="112">
                  <c:v>0.0412</c:v>
                </c:pt>
                <c:pt idx="113">
                  <c:v>0.0422</c:v>
                </c:pt>
                <c:pt idx="114">
                  <c:v>0.0432</c:v>
                </c:pt>
                <c:pt idx="115">
                  <c:v>0.0442</c:v>
                </c:pt>
                <c:pt idx="116">
                  <c:v>0.0452</c:v>
                </c:pt>
                <c:pt idx="117">
                  <c:v>0.0462</c:v>
                </c:pt>
                <c:pt idx="118">
                  <c:v>0.0472</c:v>
                </c:pt>
                <c:pt idx="119">
                  <c:v>0.0482</c:v>
                </c:pt>
                <c:pt idx="120">
                  <c:v>0.0492</c:v>
                </c:pt>
                <c:pt idx="121">
                  <c:v>0.0502</c:v>
                </c:pt>
                <c:pt idx="122">
                  <c:v>0.0512</c:v>
                </c:pt>
                <c:pt idx="123">
                  <c:v>0.0522</c:v>
                </c:pt>
                <c:pt idx="124">
                  <c:v>0.0532</c:v>
                </c:pt>
                <c:pt idx="125">
                  <c:v>0.0542</c:v>
                </c:pt>
                <c:pt idx="126">
                  <c:v>0.0552</c:v>
                </c:pt>
                <c:pt idx="127">
                  <c:v>0.0562</c:v>
                </c:pt>
                <c:pt idx="128">
                  <c:v>0.0572</c:v>
                </c:pt>
                <c:pt idx="129">
                  <c:v>0.0582</c:v>
                </c:pt>
                <c:pt idx="130">
                  <c:v>0.0592</c:v>
                </c:pt>
                <c:pt idx="131">
                  <c:v>0.0602</c:v>
                </c:pt>
                <c:pt idx="132">
                  <c:v>0.0612</c:v>
                </c:pt>
                <c:pt idx="133">
                  <c:v>0.0622</c:v>
                </c:pt>
                <c:pt idx="134">
                  <c:v>0.0632</c:v>
                </c:pt>
                <c:pt idx="135">
                  <c:v>0.0642</c:v>
                </c:pt>
                <c:pt idx="136">
                  <c:v>0.0652</c:v>
                </c:pt>
                <c:pt idx="137">
                  <c:v>0.0662</c:v>
                </c:pt>
                <c:pt idx="138">
                  <c:v>0.0672</c:v>
                </c:pt>
                <c:pt idx="139">
                  <c:v>0.0682</c:v>
                </c:pt>
                <c:pt idx="140">
                  <c:v>0.0692</c:v>
                </c:pt>
                <c:pt idx="141">
                  <c:v>0.0702</c:v>
                </c:pt>
                <c:pt idx="142">
                  <c:v>0.0712</c:v>
                </c:pt>
                <c:pt idx="143">
                  <c:v>0.0722</c:v>
                </c:pt>
                <c:pt idx="144">
                  <c:v>0.0732</c:v>
                </c:pt>
                <c:pt idx="145">
                  <c:v>0.0742</c:v>
                </c:pt>
                <c:pt idx="146">
                  <c:v>0.0752</c:v>
                </c:pt>
                <c:pt idx="147">
                  <c:v>0.0762</c:v>
                </c:pt>
                <c:pt idx="148">
                  <c:v>0.0772</c:v>
                </c:pt>
                <c:pt idx="149">
                  <c:v>0.0782</c:v>
                </c:pt>
                <c:pt idx="150">
                  <c:v>0.0792</c:v>
                </c:pt>
                <c:pt idx="151">
                  <c:v>0.0802</c:v>
                </c:pt>
                <c:pt idx="152">
                  <c:v>0.0812</c:v>
                </c:pt>
                <c:pt idx="153">
                  <c:v>0.0822</c:v>
                </c:pt>
                <c:pt idx="154">
                  <c:v>0.0832</c:v>
                </c:pt>
                <c:pt idx="155">
                  <c:v>0.0842</c:v>
                </c:pt>
                <c:pt idx="156">
                  <c:v>0.0852</c:v>
                </c:pt>
                <c:pt idx="157">
                  <c:v>0.0862</c:v>
                </c:pt>
                <c:pt idx="158">
                  <c:v>0.0872</c:v>
                </c:pt>
                <c:pt idx="159">
                  <c:v>0.0882</c:v>
                </c:pt>
                <c:pt idx="160">
                  <c:v>0.0892</c:v>
                </c:pt>
                <c:pt idx="161">
                  <c:v>0.0902</c:v>
                </c:pt>
                <c:pt idx="162">
                  <c:v>0.0912</c:v>
                </c:pt>
                <c:pt idx="163">
                  <c:v>0.0922</c:v>
                </c:pt>
                <c:pt idx="164">
                  <c:v>0.0932</c:v>
                </c:pt>
                <c:pt idx="165">
                  <c:v>0.0942</c:v>
                </c:pt>
                <c:pt idx="166">
                  <c:v>0.0952</c:v>
                </c:pt>
                <c:pt idx="167">
                  <c:v>0.0962</c:v>
                </c:pt>
                <c:pt idx="168">
                  <c:v>0.0972</c:v>
                </c:pt>
                <c:pt idx="169">
                  <c:v>0.0982</c:v>
                </c:pt>
                <c:pt idx="170">
                  <c:v>0.0992</c:v>
                </c:pt>
                <c:pt idx="171">
                  <c:v>0.1002</c:v>
                </c:pt>
                <c:pt idx="172">
                  <c:v>0.1012</c:v>
                </c:pt>
                <c:pt idx="173">
                  <c:v>0.1022</c:v>
                </c:pt>
                <c:pt idx="174">
                  <c:v>0.1032</c:v>
                </c:pt>
                <c:pt idx="175">
                  <c:v>0.1042</c:v>
                </c:pt>
                <c:pt idx="176">
                  <c:v>0.1052</c:v>
                </c:pt>
                <c:pt idx="177">
                  <c:v>0.1062</c:v>
                </c:pt>
                <c:pt idx="178">
                  <c:v>0.1072</c:v>
                </c:pt>
                <c:pt idx="179">
                  <c:v>0.1082</c:v>
                </c:pt>
                <c:pt idx="180">
                  <c:v>0.1092</c:v>
                </c:pt>
                <c:pt idx="181">
                  <c:v>0.1102</c:v>
                </c:pt>
                <c:pt idx="182">
                  <c:v>0.1112</c:v>
                </c:pt>
                <c:pt idx="183">
                  <c:v>0.1122</c:v>
                </c:pt>
                <c:pt idx="184">
                  <c:v>0.1132</c:v>
                </c:pt>
                <c:pt idx="185">
                  <c:v>0.1142</c:v>
                </c:pt>
                <c:pt idx="186">
                  <c:v>0.1152</c:v>
                </c:pt>
                <c:pt idx="187">
                  <c:v>0.1162</c:v>
                </c:pt>
                <c:pt idx="188">
                  <c:v>0.1172</c:v>
                </c:pt>
                <c:pt idx="189">
                  <c:v>0.1182</c:v>
                </c:pt>
                <c:pt idx="190">
                  <c:v>0.1192</c:v>
                </c:pt>
                <c:pt idx="191">
                  <c:v>0.1202</c:v>
                </c:pt>
                <c:pt idx="192">
                  <c:v>0.1212</c:v>
                </c:pt>
                <c:pt idx="193">
                  <c:v>0.1222</c:v>
                </c:pt>
                <c:pt idx="194">
                  <c:v>0.1232</c:v>
                </c:pt>
                <c:pt idx="195">
                  <c:v>0.1242</c:v>
                </c:pt>
                <c:pt idx="196">
                  <c:v>0.1252</c:v>
                </c:pt>
                <c:pt idx="197">
                  <c:v>0.1262</c:v>
                </c:pt>
                <c:pt idx="198">
                  <c:v>0.1272</c:v>
                </c:pt>
                <c:pt idx="199">
                  <c:v>0.1282</c:v>
                </c:pt>
                <c:pt idx="200">
                  <c:v>0.1292</c:v>
                </c:pt>
                <c:pt idx="201">
                  <c:v>0.1302</c:v>
                </c:pt>
                <c:pt idx="202">
                  <c:v>0.1312</c:v>
                </c:pt>
                <c:pt idx="203">
                  <c:v>0.1322</c:v>
                </c:pt>
                <c:pt idx="204">
                  <c:v>0.1332</c:v>
                </c:pt>
                <c:pt idx="205">
                  <c:v>0.1342</c:v>
                </c:pt>
                <c:pt idx="206">
                  <c:v>0.1352</c:v>
                </c:pt>
                <c:pt idx="207">
                  <c:v>0.1362</c:v>
                </c:pt>
                <c:pt idx="208">
                  <c:v>0.1372</c:v>
                </c:pt>
                <c:pt idx="209">
                  <c:v>0.1382</c:v>
                </c:pt>
                <c:pt idx="210">
                  <c:v>0.1392</c:v>
                </c:pt>
                <c:pt idx="211">
                  <c:v>0.1402</c:v>
                </c:pt>
                <c:pt idx="212">
                  <c:v>0.1412</c:v>
                </c:pt>
                <c:pt idx="213">
                  <c:v>0.1422</c:v>
                </c:pt>
                <c:pt idx="214">
                  <c:v>0.1432</c:v>
                </c:pt>
                <c:pt idx="215">
                  <c:v>0.1442</c:v>
                </c:pt>
                <c:pt idx="216">
                  <c:v>0.1452</c:v>
                </c:pt>
                <c:pt idx="217">
                  <c:v>0.1462</c:v>
                </c:pt>
                <c:pt idx="218">
                  <c:v>0.1472</c:v>
                </c:pt>
                <c:pt idx="219">
                  <c:v>0.1482</c:v>
                </c:pt>
                <c:pt idx="220">
                  <c:v>0.1492</c:v>
                </c:pt>
                <c:pt idx="221">
                  <c:v>0.1502</c:v>
                </c:pt>
                <c:pt idx="222">
                  <c:v>0.1512</c:v>
                </c:pt>
                <c:pt idx="223">
                  <c:v>0.1522</c:v>
                </c:pt>
                <c:pt idx="224">
                  <c:v>0.1532</c:v>
                </c:pt>
                <c:pt idx="225">
                  <c:v>0.1542</c:v>
                </c:pt>
                <c:pt idx="226">
                  <c:v>0.1552</c:v>
                </c:pt>
                <c:pt idx="227">
                  <c:v>0.1562</c:v>
                </c:pt>
                <c:pt idx="228">
                  <c:v>0.1572</c:v>
                </c:pt>
                <c:pt idx="229">
                  <c:v>0.1582</c:v>
                </c:pt>
                <c:pt idx="230">
                  <c:v>0.1592</c:v>
                </c:pt>
                <c:pt idx="231">
                  <c:v>0.1602</c:v>
                </c:pt>
                <c:pt idx="232">
                  <c:v>0.1612</c:v>
                </c:pt>
                <c:pt idx="233">
                  <c:v>0.1622</c:v>
                </c:pt>
                <c:pt idx="234">
                  <c:v>0.1632</c:v>
                </c:pt>
                <c:pt idx="235">
                  <c:v>0.1642</c:v>
                </c:pt>
                <c:pt idx="236">
                  <c:v>0.1652</c:v>
                </c:pt>
                <c:pt idx="237">
                  <c:v>0.1662</c:v>
                </c:pt>
                <c:pt idx="238">
                  <c:v>0.1672</c:v>
                </c:pt>
                <c:pt idx="239">
                  <c:v>0.1682</c:v>
                </c:pt>
                <c:pt idx="240">
                  <c:v>0.1692</c:v>
                </c:pt>
                <c:pt idx="241">
                  <c:v>0.1702</c:v>
                </c:pt>
                <c:pt idx="242">
                  <c:v>0.1712</c:v>
                </c:pt>
                <c:pt idx="243">
                  <c:v>0.1722</c:v>
                </c:pt>
                <c:pt idx="244">
                  <c:v>0.1732</c:v>
                </c:pt>
                <c:pt idx="245">
                  <c:v>0.1742</c:v>
                </c:pt>
                <c:pt idx="246">
                  <c:v>0.1752</c:v>
                </c:pt>
                <c:pt idx="247">
                  <c:v>0.1762</c:v>
                </c:pt>
                <c:pt idx="248">
                  <c:v>0.1772</c:v>
                </c:pt>
                <c:pt idx="249">
                  <c:v>0.1782</c:v>
                </c:pt>
                <c:pt idx="250">
                  <c:v>0.1792</c:v>
                </c:pt>
                <c:pt idx="251">
                  <c:v>0.1802</c:v>
                </c:pt>
                <c:pt idx="252">
                  <c:v>0.1812</c:v>
                </c:pt>
                <c:pt idx="253">
                  <c:v>0.1822</c:v>
                </c:pt>
                <c:pt idx="254">
                  <c:v>0.1832</c:v>
                </c:pt>
                <c:pt idx="255">
                  <c:v>0.1842</c:v>
                </c:pt>
                <c:pt idx="256">
                  <c:v>0.1852</c:v>
                </c:pt>
                <c:pt idx="257">
                  <c:v>0.1862</c:v>
                </c:pt>
                <c:pt idx="258">
                  <c:v>0.1872</c:v>
                </c:pt>
                <c:pt idx="259">
                  <c:v>0.1882</c:v>
                </c:pt>
                <c:pt idx="260">
                  <c:v>0.1892</c:v>
                </c:pt>
                <c:pt idx="261">
                  <c:v>0.1902</c:v>
                </c:pt>
                <c:pt idx="262">
                  <c:v>0.1912</c:v>
                </c:pt>
                <c:pt idx="263">
                  <c:v>0.1922</c:v>
                </c:pt>
                <c:pt idx="264">
                  <c:v>0.1932</c:v>
                </c:pt>
                <c:pt idx="265">
                  <c:v>0.1942</c:v>
                </c:pt>
                <c:pt idx="266">
                  <c:v>0.1952</c:v>
                </c:pt>
                <c:pt idx="267">
                  <c:v>0.1962</c:v>
                </c:pt>
                <c:pt idx="268">
                  <c:v>0.1972</c:v>
                </c:pt>
                <c:pt idx="269">
                  <c:v>0.1982</c:v>
                </c:pt>
                <c:pt idx="270">
                  <c:v>0.1992</c:v>
                </c:pt>
                <c:pt idx="271">
                  <c:v>0.2002</c:v>
                </c:pt>
                <c:pt idx="272">
                  <c:v>0.2012</c:v>
                </c:pt>
                <c:pt idx="273">
                  <c:v>0.2022</c:v>
                </c:pt>
                <c:pt idx="274">
                  <c:v>0.2032</c:v>
                </c:pt>
                <c:pt idx="275">
                  <c:v>0.2042</c:v>
                </c:pt>
                <c:pt idx="276">
                  <c:v>0.2052</c:v>
                </c:pt>
                <c:pt idx="277">
                  <c:v>0.2062</c:v>
                </c:pt>
                <c:pt idx="278">
                  <c:v>0.2072</c:v>
                </c:pt>
                <c:pt idx="279">
                  <c:v>0.2082</c:v>
                </c:pt>
                <c:pt idx="280">
                  <c:v>0.2092</c:v>
                </c:pt>
                <c:pt idx="281">
                  <c:v>0.2102</c:v>
                </c:pt>
                <c:pt idx="282">
                  <c:v>0.2112</c:v>
                </c:pt>
                <c:pt idx="283">
                  <c:v>0.2122</c:v>
                </c:pt>
                <c:pt idx="284">
                  <c:v>0.2132</c:v>
                </c:pt>
                <c:pt idx="285">
                  <c:v>0.2142</c:v>
                </c:pt>
                <c:pt idx="286">
                  <c:v>0.2152</c:v>
                </c:pt>
                <c:pt idx="287">
                  <c:v>0.2162</c:v>
                </c:pt>
                <c:pt idx="288">
                  <c:v>0.2172</c:v>
                </c:pt>
                <c:pt idx="289">
                  <c:v>0.2182</c:v>
                </c:pt>
                <c:pt idx="290">
                  <c:v>0.2192</c:v>
                </c:pt>
                <c:pt idx="291">
                  <c:v>0.2202</c:v>
                </c:pt>
                <c:pt idx="292">
                  <c:v>0.2212</c:v>
                </c:pt>
                <c:pt idx="293">
                  <c:v>0.2222</c:v>
                </c:pt>
                <c:pt idx="294">
                  <c:v>0.2232</c:v>
                </c:pt>
                <c:pt idx="295">
                  <c:v>0.2242</c:v>
                </c:pt>
                <c:pt idx="296">
                  <c:v>0.2252</c:v>
                </c:pt>
                <c:pt idx="297">
                  <c:v>0.2262</c:v>
                </c:pt>
                <c:pt idx="298">
                  <c:v>0.2272</c:v>
                </c:pt>
                <c:pt idx="299">
                  <c:v>0.2282</c:v>
                </c:pt>
                <c:pt idx="300">
                  <c:v>0.2292</c:v>
                </c:pt>
                <c:pt idx="301">
                  <c:v>0.2302</c:v>
                </c:pt>
                <c:pt idx="302">
                  <c:v>0.2312</c:v>
                </c:pt>
                <c:pt idx="303">
                  <c:v>0.2322</c:v>
                </c:pt>
                <c:pt idx="304">
                  <c:v>0.2332</c:v>
                </c:pt>
                <c:pt idx="305">
                  <c:v>0.2342</c:v>
                </c:pt>
                <c:pt idx="306">
                  <c:v>0.2352</c:v>
                </c:pt>
                <c:pt idx="307">
                  <c:v>0.2362</c:v>
                </c:pt>
                <c:pt idx="308">
                  <c:v>0.2372</c:v>
                </c:pt>
                <c:pt idx="309">
                  <c:v>0.2382</c:v>
                </c:pt>
                <c:pt idx="310">
                  <c:v>0.2392</c:v>
                </c:pt>
                <c:pt idx="311">
                  <c:v>0.2402</c:v>
                </c:pt>
                <c:pt idx="312">
                  <c:v>0.2412</c:v>
                </c:pt>
                <c:pt idx="313">
                  <c:v>0.2422</c:v>
                </c:pt>
                <c:pt idx="314">
                  <c:v>0.2432</c:v>
                </c:pt>
                <c:pt idx="315">
                  <c:v>0.2442</c:v>
                </c:pt>
                <c:pt idx="316">
                  <c:v>0.2452</c:v>
                </c:pt>
                <c:pt idx="317">
                  <c:v>0.2462</c:v>
                </c:pt>
                <c:pt idx="318">
                  <c:v>0.2472</c:v>
                </c:pt>
                <c:pt idx="319">
                  <c:v>0.2482</c:v>
                </c:pt>
                <c:pt idx="320">
                  <c:v>0.2492</c:v>
                </c:pt>
                <c:pt idx="321">
                  <c:v>0.2502</c:v>
                </c:pt>
                <c:pt idx="322">
                  <c:v>0.2512</c:v>
                </c:pt>
                <c:pt idx="323">
                  <c:v>0.2522</c:v>
                </c:pt>
                <c:pt idx="324">
                  <c:v>0.2532</c:v>
                </c:pt>
                <c:pt idx="325">
                  <c:v>0.2542</c:v>
                </c:pt>
                <c:pt idx="326">
                  <c:v>0.2552</c:v>
                </c:pt>
                <c:pt idx="327">
                  <c:v>0.2562</c:v>
                </c:pt>
                <c:pt idx="328">
                  <c:v>0.2572</c:v>
                </c:pt>
                <c:pt idx="329">
                  <c:v>0.2582</c:v>
                </c:pt>
                <c:pt idx="330">
                  <c:v>0.2592</c:v>
                </c:pt>
                <c:pt idx="331">
                  <c:v>0.2602</c:v>
                </c:pt>
                <c:pt idx="332">
                  <c:v>0.2612</c:v>
                </c:pt>
                <c:pt idx="333">
                  <c:v>0.2622</c:v>
                </c:pt>
                <c:pt idx="334">
                  <c:v>0.2632</c:v>
                </c:pt>
                <c:pt idx="335">
                  <c:v>0.2642</c:v>
                </c:pt>
                <c:pt idx="336">
                  <c:v>0.2652</c:v>
                </c:pt>
                <c:pt idx="337">
                  <c:v>0.2662</c:v>
                </c:pt>
                <c:pt idx="338">
                  <c:v>0.2672</c:v>
                </c:pt>
                <c:pt idx="339">
                  <c:v>0.2682</c:v>
                </c:pt>
                <c:pt idx="340">
                  <c:v>0.2692</c:v>
                </c:pt>
                <c:pt idx="341">
                  <c:v>0.2702</c:v>
                </c:pt>
                <c:pt idx="342">
                  <c:v>0.2712</c:v>
                </c:pt>
                <c:pt idx="343">
                  <c:v>0.2722</c:v>
                </c:pt>
                <c:pt idx="344">
                  <c:v>0.2732</c:v>
                </c:pt>
                <c:pt idx="345">
                  <c:v>0.2742</c:v>
                </c:pt>
                <c:pt idx="346">
                  <c:v>0.2752</c:v>
                </c:pt>
                <c:pt idx="347">
                  <c:v>0.2762</c:v>
                </c:pt>
                <c:pt idx="348">
                  <c:v>0.2772</c:v>
                </c:pt>
                <c:pt idx="349">
                  <c:v>0.2782</c:v>
                </c:pt>
                <c:pt idx="350">
                  <c:v>0.2792</c:v>
                </c:pt>
                <c:pt idx="351">
                  <c:v>0.2802</c:v>
                </c:pt>
                <c:pt idx="352">
                  <c:v>0.2812</c:v>
                </c:pt>
                <c:pt idx="353">
                  <c:v>0.2822</c:v>
                </c:pt>
                <c:pt idx="354">
                  <c:v>0.2832</c:v>
                </c:pt>
                <c:pt idx="355">
                  <c:v>0.2842</c:v>
                </c:pt>
                <c:pt idx="356">
                  <c:v>0.2852</c:v>
                </c:pt>
                <c:pt idx="357">
                  <c:v>0.2862</c:v>
                </c:pt>
                <c:pt idx="358">
                  <c:v>0.2872</c:v>
                </c:pt>
                <c:pt idx="359">
                  <c:v>0.2882</c:v>
                </c:pt>
                <c:pt idx="360">
                  <c:v>0.2892</c:v>
                </c:pt>
                <c:pt idx="361">
                  <c:v>0.2902</c:v>
                </c:pt>
                <c:pt idx="362">
                  <c:v>0.2912</c:v>
                </c:pt>
                <c:pt idx="363">
                  <c:v>0.2922</c:v>
                </c:pt>
                <c:pt idx="364">
                  <c:v>0.2932</c:v>
                </c:pt>
                <c:pt idx="365">
                  <c:v>0.2942</c:v>
                </c:pt>
                <c:pt idx="366">
                  <c:v>0.2952</c:v>
                </c:pt>
                <c:pt idx="367">
                  <c:v>0.2962</c:v>
                </c:pt>
                <c:pt idx="368">
                  <c:v>0.2972</c:v>
                </c:pt>
                <c:pt idx="369">
                  <c:v>0.2982</c:v>
                </c:pt>
                <c:pt idx="370">
                  <c:v>0.2992</c:v>
                </c:pt>
                <c:pt idx="371">
                  <c:v>0.3002</c:v>
                </c:pt>
                <c:pt idx="372">
                  <c:v>0.3012</c:v>
                </c:pt>
                <c:pt idx="373">
                  <c:v>0.3022</c:v>
                </c:pt>
                <c:pt idx="374">
                  <c:v>0.3032</c:v>
                </c:pt>
                <c:pt idx="375">
                  <c:v>0.3042</c:v>
                </c:pt>
                <c:pt idx="376">
                  <c:v>0.3052</c:v>
                </c:pt>
                <c:pt idx="377">
                  <c:v>0.3062</c:v>
                </c:pt>
                <c:pt idx="378">
                  <c:v>0.3072</c:v>
                </c:pt>
                <c:pt idx="379">
                  <c:v>0.3082</c:v>
                </c:pt>
                <c:pt idx="380">
                  <c:v>0.3092</c:v>
                </c:pt>
                <c:pt idx="381">
                  <c:v>0.3102</c:v>
                </c:pt>
                <c:pt idx="382">
                  <c:v>0.3112</c:v>
                </c:pt>
                <c:pt idx="383">
                  <c:v>0.3122</c:v>
                </c:pt>
                <c:pt idx="384">
                  <c:v>0.3132</c:v>
                </c:pt>
                <c:pt idx="385">
                  <c:v>0.3142</c:v>
                </c:pt>
                <c:pt idx="386">
                  <c:v>0.3152</c:v>
                </c:pt>
                <c:pt idx="387">
                  <c:v>0.3162</c:v>
                </c:pt>
                <c:pt idx="388">
                  <c:v>0.3172</c:v>
                </c:pt>
                <c:pt idx="389">
                  <c:v>0.3182</c:v>
                </c:pt>
                <c:pt idx="390">
                  <c:v>0.3192</c:v>
                </c:pt>
                <c:pt idx="391">
                  <c:v>0.3202</c:v>
                </c:pt>
                <c:pt idx="392">
                  <c:v>0.3212</c:v>
                </c:pt>
                <c:pt idx="393">
                  <c:v>0.3222</c:v>
                </c:pt>
                <c:pt idx="394">
                  <c:v>0.3232</c:v>
                </c:pt>
                <c:pt idx="395">
                  <c:v>0.3242</c:v>
                </c:pt>
                <c:pt idx="396">
                  <c:v>0.3252</c:v>
                </c:pt>
                <c:pt idx="397">
                  <c:v>0.3262</c:v>
                </c:pt>
                <c:pt idx="398">
                  <c:v>0.3272</c:v>
                </c:pt>
                <c:pt idx="399">
                  <c:v>0.3282</c:v>
                </c:pt>
                <c:pt idx="400">
                  <c:v>0.3292</c:v>
                </c:pt>
                <c:pt idx="401">
                  <c:v>0.3302</c:v>
                </c:pt>
                <c:pt idx="402">
                  <c:v>0.3312</c:v>
                </c:pt>
                <c:pt idx="403">
                  <c:v>0.3322</c:v>
                </c:pt>
                <c:pt idx="404">
                  <c:v>0.3332</c:v>
                </c:pt>
                <c:pt idx="405">
                  <c:v>0.3342</c:v>
                </c:pt>
                <c:pt idx="406">
                  <c:v>0.3352</c:v>
                </c:pt>
                <c:pt idx="407">
                  <c:v>0.3362</c:v>
                </c:pt>
                <c:pt idx="408">
                  <c:v>0.3372</c:v>
                </c:pt>
                <c:pt idx="409">
                  <c:v>0.3382</c:v>
                </c:pt>
                <c:pt idx="410">
                  <c:v>0.3392</c:v>
                </c:pt>
                <c:pt idx="411">
                  <c:v>0.3402</c:v>
                </c:pt>
                <c:pt idx="412">
                  <c:v>0.3412</c:v>
                </c:pt>
                <c:pt idx="413">
                  <c:v>0.3422</c:v>
                </c:pt>
                <c:pt idx="414">
                  <c:v>0.3432</c:v>
                </c:pt>
                <c:pt idx="415">
                  <c:v>0.3442</c:v>
                </c:pt>
                <c:pt idx="416">
                  <c:v>0.3452</c:v>
                </c:pt>
                <c:pt idx="417">
                  <c:v>0.3462</c:v>
                </c:pt>
                <c:pt idx="418">
                  <c:v>0.3472</c:v>
                </c:pt>
                <c:pt idx="419">
                  <c:v>0.3482</c:v>
                </c:pt>
                <c:pt idx="420">
                  <c:v>0.3492</c:v>
                </c:pt>
                <c:pt idx="421">
                  <c:v>0.3502</c:v>
                </c:pt>
                <c:pt idx="422">
                  <c:v>0.3512</c:v>
                </c:pt>
                <c:pt idx="423">
                  <c:v>0.3522</c:v>
                </c:pt>
                <c:pt idx="424">
                  <c:v>0.3532</c:v>
                </c:pt>
                <c:pt idx="425">
                  <c:v>0.3542</c:v>
                </c:pt>
                <c:pt idx="426">
                  <c:v>0.3552</c:v>
                </c:pt>
                <c:pt idx="427">
                  <c:v>0.3562</c:v>
                </c:pt>
                <c:pt idx="428">
                  <c:v>0.3572</c:v>
                </c:pt>
                <c:pt idx="429">
                  <c:v>0.3582</c:v>
                </c:pt>
                <c:pt idx="430">
                  <c:v>0.3592</c:v>
                </c:pt>
                <c:pt idx="431">
                  <c:v>0.3602</c:v>
                </c:pt>
                <c:pt idx="432">
                  <c:v>0.3612</c:v>
                </c:pt>
                <c:pt idx="433">
                  <c:v>0.3622</c:v>
                </c:pt>
                <c:pt idx="434">
                  <c:v>0.3632</c:v>
                </c:pt>
                <c:pt idx="435">
                  <c:v>0.3642</c:v>
                </c:pt>
                <c:pt idx="436">
                  <c:v>0.3652</c:v>
                </c:pt>
                <c:pt idx="437">
                  <c:v>0.3662</c:v>
                </c:pt>
                <c:pt idx="438">
                  <c:v>0.3672</c:v>
                </c:pt>
                <c:pt idx="439">
                  <c:v>0.3682</c:v>
                </c:pt>
                <c:pt idx="440">
                  <c:v>0.3692</c:v>
                </c:pt>
                <c:pt idx="441">
                  <c:v>0.3702</c:v>
                </c:pt>
                <c:pt idx="442">
                  <c:v>0.3712</c:v>
                </c:pt>
                <c:pt idx="443">
                  <c:v>0.3722</c:v>
                </c:pt>
                <c:pt idx="444">
                  <c:v>0.3732</c:v>
                </c:pt>
                <c:pt idx="445">
                  <c:v>0.3742</c:v>
                </c:pt>
                <c:pt idx="446">
                  <c:v>0.3752</c:v>
                </c:pt>
                <c:pt idx="447">
                  <c:v>0.3762</c:v>
                </c:pt>
                <c:pt idx="448">
                  <c:v>0.3772</c:v>
                </c:pt>
                <c:pt idx="449">
                  <c:v>0.3782</c:v>
                </c:pt>
                <c:pt idx="450">
                  <c:v>0.3792</c:v>
                </c:pt>
                <c:pt idx="451">
                  <c:v>0.3802</c:v>
                </c:pt>
                <c:pt idx="452">
                  <c:v>0.3812</c:v>
                </c:pt>
                <c:pt idx="453">
                  <c:v>0.3822</c:v>
                </c:pt>
                <c:pt idx="454">
                  <c:v>0.3832</c:v>
                </c:pt>
                <c:pt idx="455">
                  <c:v>0.3842</c:v>
                </c:pt>
                <c:pt idx="456">
                  <c:v>0.3852</c:v>
                </c:pt>
                <c:pt idx="457">
                  <c:v>0.3862</c:v>
                </c:pt>
                <c:pt idx="458">
                  <c:v>0.3872</c:v>
                </c:pt>
                <c:pt idx="459">
                  <c:v>0.3882</c:v>
                </c:pt>
                <c:pt idx="460">
                  <c:v>0.3892</c:v>
                </c:pt>
                <c:pt idx="461">
                  <c:v>0.3902</c:v>
                </c:pt>
                <c:pt idx="462">
                  <c:v>0.3912</c:v>
                </c:pt>
                <c:pt idx="463">
                  <c:v>0.3922</c:v>
                </c:pt>
                <c:pt idx="464">
                  <c:v>0.3932</c:v>
                </c:pt>
                <c:pt idx="465">
                  <c:v>0.3942</c:v>
                </c:pt>
                <c:pt idx="466">
                  <c:v>0.3952</c:v>
                </c:pt>
                <c:pt idx="467">
                  <c:v>0.3962</c:v>
                </c:pt>
                <c:pt idx="468">
                  <c:v>0.3972</c:v>
                </c:pt>
                <c:pt idx="469">
                  <c:v>0.3982</c:v>
                </c:pt>
                <c:pt idx="470">
                  <c:v>0.3992</c:v>
                </c:pt>
                <c:pt idx="471">
                  <c:v>0.4002</c:v>
                </c:pt>
                <c:pt idx="472">
                  <c:v>0.4012</c:v>
                </c:pt>
                <c:pt idx="473">
                  <c:v>0.4022</c:v>
                </c:pt>
                <c:pt idx="474">
                  <c:v>0.4032</c:v>
                </c:pt>
                <c:pt idx="475">
                  <c:v>0.4042</c:v>
                </c:pt>
                <c:pt idx="476">
                  <c:v>0.4052</c:v>
                </c:pt>
                <c:pt idx="477">
                  <c:v>0.4062</c:v>
                </c:pt>
                <c:pt idx="478">
                  <c:v>0.4072</c:v>
                </c:pt>
                <c:pt idx="479">
                  <c:v>0.4082</c:v>
                </c:pt>
                <c:pt idx="480">
                  <c:v>0.4092</c:v>
                </c:pt>
                <c:pt idx="481">
                  <c:v>0.4102</c:v>
                </c:pt>
                <c:pt idx="482">
                  <c:v>0.4112</c:v>
                </c:pt>
                <c:pt idx="483">
                  <c:v>0.4122</c:v>
                </c:pt>
                <c:pt idx="484">
                  <c:v>0.4132</c:v>
                </c:pt>
                <c:pt idx="485">
                  <c:v>0.4142</c:v>
                </c:pt>
                <c:pt idx="486">
                  <c:v>0.4152</c:v>
                </c:pt>
                <c:pt idx="487">
                  <c:v>0.4162</c:v>
                </c:pt>
                <c:pt idx="488">
                  <c:v>0.4172</c:v>
                </c:pt>
                <c:pt idx="489">
                  <c:v>0.4182</c:v>
                </c:pt>
                <c:pt idx="490">
                  <c:v>0.4192</c:v>
                </c:pt>
                <c:pt idx="491">
                  <c:v>0.4202</c:v>
                </c:pt>
                <c:pt idx="492">
                  <c:v>0.4212</c:v>
                </c:pt>
                <c:pt idx="493">
                  <c:v>0.4222</c:v>
                </c:pt>
                <c:pt idx="494">
                  <c:v>0.4232</c:v>
                </c:pt>
                <c:pt idx="495">
                  <c:v>0.4242</c:v>
                </c:pt>
                <c:pt idx="496">
                  <c:v>0.4252</c:v>
                </c:pt>
                <c:pt idx="497">
                  <c:v>0.4262</c:v>
                </c:pt>
                <c:pt idx="498">
                  <c:v>0.4272</c:v>
                </c:pt>
                <c:pt idx="499">
                  <c:v>0.4282</c:v>
                </c:pt>
                <c:pt idx="500">
                  <c:v>0.4292</c:v>
                </c:pt>
                <c:pt idx="501">
                  <c:v>0.4302</c:v>
                </c:pt>
                <c:pt idx="502">
                  <c:v>0.4312</c:v>
                </c:pt>
                <c:pt idx="503">
                  <c:v>0.4322</c:v>
                </c:pt>
                <c:pt idx="504">
                  <c:v>0.4332</c:v>
                </c:pt>
                <c:pt idx="505">
                  <c:v>0.4342</c:v>
                </c:pt>
                <c:pt idx="506">
                  <c:v>0.4352</c:v>
                </c:pt>
                <c:pt idx="507">
                  <c:v>0.4362</c:v>
                </c:pt>
                <c:pt idx="508">
                  <c:v>0.4372</c:v>
                </c:pt>
                <c:pt idx="509">
                  <c:v>0.4382</c:v>
                </c:pt>
                <c:pt idx="510">
                  <c:v>0.4392</c:v>
                </c:pt>
                <c:pt idx="511">
                  <c:v>0.4402</c:v>
                </c:pt>
                <c:pt idx="512">
                  <c:v>0.4412</c:v>
                </c:pt>
                <c:pt idx="513">
                  <c:v>0.4422</c:v>
                </c:pt>
                <c:pt idx="514">
                  <c:v>0.4432</c:v>
                </c:pt>
                <c:pt idx="515">
                  <c:v>0.4442</c:v>
                </c:pt>
                <c:pt idx="516">
                  <c:v>0.4452</c:v>
                </c:pt>
                <c:pt idx="517">
                  <c:v>0.4462</c:v>
                </c:pt>
                <c:pt idx="518">
                  <c:v>0.4472</c:v>
                </c:pt>
                <c:pt idx="519">
                  <c:v>0.4482</c:v>
                </c:pt>
                <c:pt idx="520">
                  <c:v>0.4492</c:v>
                </c:pt>
                <c:pt idx="521">
                  <c:v>0.4502</c:v>
                </c:pt>
                <c:pt idx="522">
                  <c:v>0.4512</c:v>
                </c:pt>
                <c:pt idx="523">
                  <c:v>0.4522</c:v>
                </c:pt>
                <c:pt idx="524">
                  <c:v>0.4532</c:v>
                </c:pt>
                <c:pt idx="525">
                  <c:v>0.4542</c:v>
                </c:pt>
                <c:pt idx="526">
                  <c:v>0.4552</c:v>
                </c:pt>
                <c:pt idx="527">
                  <c:v>0.4562</c:v>
                </c:pt>
                <c:pt idx="528">
                  <c:v>0.4572</c:v>
                </c:pt>
                <c:pt idx="529">
                  <c:v>0.4582</c:v>
                </c:pt>
                <c:pt idx="530">
                  <c:v>0.4592</c:v>
                </c:pt>
                <c:pt idx="531">
                  <c:v>0.4602</c:v>
                </c:pt>
                <c:pt idx="532">
                  <c:v>0.4612</c:v>
                </c:pt>
                <c:pt idx="533">
                  <c:v>0.4622</c:v>
                </c:pt>
                <c:pt idx="534">
                  <c:v>0.4632</c:v>
                </c:pt>
                <c:pt idx="535">
                  <c:v>0.4642</c:v>
                </c:pt>
                <c:pt idx="536">
                  <c:v>0.4652</c:v>
                </c:pt>
                <c:pt idx="537">
                  <c:v>0.4662</c:v>
                </c:pt>
                <c:pt idx="538">
                  <c:v>0.4672</c:v>
                </c:pt>
                <c:pt idx="539">
                  <c:v>0.4682</c:v>
                </c:pt>
                <c:pt idx="540">
                  <c:v>0.4692</c:v>
                </c:pt>
                <c:pt idx="541">
                  <c:v>0.4702</c:v>
                </c:pt>
                <c:pt idx="542">
                  <c:v>0.4712</c:v>
                </c:pt>
                <c:pt idx="543">
                  <c:v>0.4722</c:v>
                </c:pt>
                <c:pt idx="544">
                  <c:v>0.4732</c:v>
                </c:pt>
                <c:pt idx="545">
                  <c:v>0.4742</c:v>
                </c:pt>
                <c:pt idx="546">
                  <c:v>0.4752</c:v>
                </c:pt>
                <c:pt idx="547">
                  <c:v>0.4762</c:v>
                </c:pt>
                <c:pt idx="548">
                  <c:v>0.4772</c:v>
                </c:pt>
                <c:pt idx="549">
                  <c:v>0.4782</c:v>
                </c:pt>
                <c:pt idx="550">
                  <c:v>0.4792</c:v>
                </c:pt>
                <c:pt idx="551">
                  <c:v>0.4802</c:v>
                </c:pt>
                <c:pt idx="552">
                  <c:v>0.4812</c:v>
                </c:pt>
                <c:pt idx="553">
                  <c:v>0.4822</c:v>
                </c:pt>
                <c:pt idx="554">
                  <c:v>0.4832</c:v>
                </c:pt>
                <c:pt idx="555">
                  <c:v>0.4842</c:v>
                </c:pt>
                <c:pt idx="556">
                  <c:v>0.4852</c:v>
                </c:pt>
                <c:pt idx="557">
                  <c:v>0.4862</c:v>
                </c:pt>
                <c:pt idx="558">
                  <c:v>0.4872</c:v>
                </c:pt>
                <c:pt idx="559">
                  <c:v>0.4882</c:v>
                </c:pt>
                <c:pt idx="560">
                  <c:v>0.4892</c:v>
                </c:pt>
                <c:pt idx="561">
                  <c:v>0.4902</c:v>
                </c:pt>
                <c:pt idx="562">
                  <c:v>0.4912</c:v>
                </c:pt>
                <c:pt idx="563">
                  <c:v>0.4922</c:v>
                </c:pt>
                <c:pt idx="564">
                  <c:v>0.4932</c:v>
                </c:pt>
                <c:pt idx="565">
                  <c:v>0.4942</c:v>
                </c:pt>
                <c:pt idx="566">
                  <c:v>0.4952</c:v>
                </c:pt>
                <c:pt idx="567">
                  <c:v>0.4962</c:v>
                </c:pt>
                <c:pt idx="568">
                  <c:v>0.4972</c:v>
                </c:pt>
                <c:pt idx="569">
                  <c:v>0.4982</c:v>
                </c:pt>
                <c:pt idx="570">
                  <c:v>0.4992</c:v>
                </c:pt>
                <c:pt idx="571">
                  <c:v>0.5002</c:v>
                </c:pt>
                <c:pt idx="572">
                  <c:v>0.5012</c:v>
                </c:pt>
                <c:pt idx="573">
                  <c:v>0.5022</c:v>
                </c:pt>
                <c:pt idx="574">
                  <c:v>0.5032</c:v>
                </c:pt>
                <c:pt idx="575">
                  <c:v>0.5042</c:v>
                </c:pt>
                <c:pt idx="576">
                  <c:v>0.5052</c:v>
                </c:pt>
                <c:pt idx="577">
                  <c:v>0.5062</c:v>
                </c:pt>
                <c:pt idx="578">
                  <c:v>0.5072</c:v>
                </c:pt>
                <c:pt idx="579">
                  <c:v>0.5082</c:v>
                </c:pt>
                <c:pt idx="580">
                  <c:v>0.5092</c:v>
                </c:pt>
                <c:pt idx="581">
                  <c:v>0.5102</c:v>
                </c:pt>
                <c:pt idx="582">
                  <c:v>0.5112</c:v>
                </c:pt>
                <c:pt idx="583">
                  <c:v>0.5122</c:v>
                </c:pt>
                <c:pt idx="584">
                  <c:v>0.5132</c:v>
                </c:pt>
                <c:pt idx="585">
                  <c:v>0.5142</c:v>
                </c:pt>
                <c:pt idx="586">
                  <c:v>0.5152</c:v>
                </c:pt>
                <c:pt idx="587">
                  <c:v>0.5162</c:v>
                </c:pt>
                <c:pt idx="588">
                  <c:v>0.5172</c:v>
                </c:pt>
                <c:pt idx="589">
                  <c:v>0.5182</c:v>
                </c:pt>
                <c:pt idx="590">
                  <c:v>0.5192</c:v>
                </c:pt>
                <c:pt idx="591">
                  <c:v>0.5202</c:v>
                </c:pt>
                <c:pt idx="592">
                  <c:v>0.5212</c:v>
                </c:pt>
                <c:pt idx="593">
                  <c:v>0.5222</c:v>
                </c:pt>
                <c:pt idx="594">
                  <c:v>0.5232</c:v>
                </c:pt>
                <c:pt idx="595">
                  <c:v>0.5242</c:v>
                </c:pt>
                <c:pt idx="596">
                  <c:v>0.5252</c:v>
                </c:pt>
                <c:pt idx="597">
                  <c:v>0.5262</c:v>
                </c:pt>
                <c:pt idx="598">
                  <c:v>0.5272</c:v>
                </c:pt>
                <c:pt idx="599">
                  <c:v>0.5282</c:v>
                </c:pt>
                <c:pt idx="600">
                  <c:v>0.5292</c:v>
                </c:pt>
                <c:pt idx="601">
                  <c:v>0.5302</c:v>
                </c:pt>
                <c:pt idx="602">
                  <c:v>0.5312</c:v>
                </c:pt>
                <c:pt idx="603">
                  <c:v>0.5322</c:v>
                </c:pt>
                <c:pt idx="604">
                  <c:v>0.5332</c:v>
                </c:pt>
                <c:pt idx="605">
                  <c:v>0.5342</c:v>
                </c:pt>
                <c:pt idx="606">
                  <c:v>0.5352</c:v>
                </c:pt>
                <c:pt idx="607">
                  <c:v>0.5362</c:v>
                </c:pt>
                <c:pt idx="608">
                  <c:v>0.5372</c:v>
                </c:pt>
                <c:pt idx="609">
                  <c:v>0.5382</c:v>
                </c:pt>
                <c:pt idx="610">
                  <c:v>0.5392</c:v>
                </c:pt>
                <c:pt idx="611">
                  <c:v>0.5402</c:v>
                </c:pt>
                <c:pt idx="612">
                  <c:v>0.5412</c:v>
                </c:pt>
                <c:pt idx="613">
                  <c:v>0.5422</c:v>
                </c:pt>
                <c:pt idx="614">
                  <c:v>0.5432</c:v>
                </c:pt>
                <c:pt idx="615">
                  <c:v>0.5442</c:v>
                </c:pt>
                <c:pt idx="616">
                  <c:v>0.5452</c:v>
                </c:pt>
                <c:pt idx="617">
                  <c:v>0.5462</c:v>
                </c:pt>
                <c:pt idx="618">
                  <c:v>0.5472</c:v>
                </c:pt>
                <c:pt idx="619">
                  <c:v>0.5482</c:v>
                </c:pt>
                <c:pt idx="620">
                  <c:v>0.5492</c:v>
                </c:pt>
                <c:pt idx="621">
                  <c:v>0.5502</c:v>
                </c:pt>
                <c:pt idx="622">
                  <c:v>0.5512</c:v>
                </c:pt>
                <c:pt idx="623">
                  <c:v>0.5522</c:v>
                </c:pt>
                <c:pt idx="624">
                  <c:v>0.5532</c:v>
                </c:pt>
                <c:pt idx="625">
                  <c:v>0.5542</c:v>
                </c:pt>
                <c:pt idx="626">
                  <c:v>0.5552</c:v>
                </c:pt>
                <c:pt idx="627">
                  <c:v>0.5562</c:v>
                </c:pt>
                <c:pt idx="628">
                  <c:v>0.5572</c:v>
                </c:pt>
                <c:pt idx="629">
                  <c:v>0.5582</c:v>
                </c:pt>
                <c:pt idx="630">
                  <c:v>0.5592</c:v>
                </c:pt>
                <c:pt idx="631">
                  <c:v>0.5602</c:v>
                </c:pt>
                <c:pt idx="632">
                  <c:v>0.5612</c:v>
                </c:pt>
                <c:pt idx="633">
                  <c:v>0.5622</c:v>
                </c:pt>
                <c:pt idx="634">
                  <c:v>0.5632</c:v>
                </c:pt>
                <c:pt idx="635">
                  <c:v>0.5642</c:v>
                </c:pt>
                <c:pt idx="636">
                  <c:v>0.5652</c:v>
                </c:pt>
                <c:pt idx="637">
                  <c:v>0.5662</c:v>
                </c:pt>
                <c:pt idx="638">
                  <c:v>0.5672</c:v>
                </c:pt>
                <c:pt idx="639">
                  <c:v>0.5682</c:v>
                </c:pt>
                <c:pt idx="640">
                  <c:v>0.5692</c:v>
                </c:pt>
                <c:pt idx="641">
                  <c:v>0.5702</c:v>
                </c:pt>
                <c:pt idx="642">
                  <c:v>0.5712</c:v>
                </c:pt>
                <c:pt idx="643">
                  <c:v>0.5722</c:v>
                </c:pt>
                <c:pt idx="644">
                  <c:v>0.5732</c:v>
                </c:pt>
                <c:pt idx="645">
                  <c:v>0.5742</c:v>
                </c:pt>
                <c:pt idx="646">
                  <c:v>0.5752</c:v>
                </c:pt>
                <c:pt idx="647">
                  <c:v>0.5762</c:v>
                </c:pt>
                <c:pt idx="648">
                  <c:v>0.5772</c:v>
                </c:pt>
                <c:pt idx="649">
                  <c:v>0.5782</c:v>
                </c:pt>
                <c:pt idx="650">
                  <c:v>0.5792</c:v>
                </c:pt>
                <c:pt idx="651">
                  <c:v>0.5802</c:v>
                </c:pt>
                <c:pt idx="652">
                  <c:v>0.5812</c:v>
                </c:pt>
                <c:pt idx="653">
                  <c:v>0.5822</c:v>
                </c:pt>
                <c:pt idx="654">
                  <c:v>0.5832</c:v>
                </c:pt>
                <c:pt idx="655">
                  <c:v>0.5842</c:v>
                </c:pt>
                <c:pt idx="656">
                  <c:v>0.5852</c:v>
                </c:pt>
                <c:pt idx="657">
                  <c:v>0.5862</c:v>
                </c:pt>
                <c:pt idx="658">
                  <c:v>0.5872</c:v>
                </c:pt>
                <c:pt idx="659">
                  <c:v>0.5882</c:v>
                </c:pt>
                <c:pt idx="660">
                  <c:v>0.5892</c:v>
                </c:pt>
                <c:pt idx="661">
                  <c:v>0.5902</c:v>
                </c:pt>
                <c:pt idx="662">
                  <c:v>0.5912</c:v>
                </c:pt>
                <c:pt idx="663">
                  <c:v>0.5922</c:v>
                </c:pt>
                <c:pt idx="664">
                  <c:v>0.5932</c:v>
                </c:pt>
                <c:pt idx="665">
                  <c:v>0.5942</c:v>
                </c:pt>
                <c:pt idx="666">
                  <c:v>0.5952</c:v>
                </c:pt>
                <c:pt idx="667">
                  <c:v>0.5962</c:v>
                </c:pt>
                <c:pt idx="668">
                  <c:v>0.5972</c:v>
                </c:pt>
                <c:pt idx="669">
                  <c:v>0.5982</c:v>
                </c:pt>
                <c:pt idx="670">
                  <c:v>0.5992</c:v>
                </c:pt>
                <c:pt idx="671">
                  <c:v>0.6002</c:v>
                </c:pt>
                <c:pt idx="672">
                  <c:v>0.6012</c:v>
                </c:pt>
                <c:pt idx="673">
                  <c:v>0.6022</c:v>
                </c:pt>
                <c:pt idx="674">
                  <c:v>0.6032</c:v>
                </c:pt>
                <c:pt idx="675">
                  <c:v>0.6042</c:v>
                </c:pt>
                <c:pt idx="676">
                  <c:v>0.6052</c:v>
                </c:pt>
                <c:pt idx="677">
                  <c:v>0.6062</c:v>
                </c:pt>
                <c:pt idx="678">
                  <c:v>0.6072</c:v>
                </c:pt>
                <c:pt idx="679">
                  <c:v>0.6082</c:v>
                </c:pt>
                <c:pt idx="680">
                  <c:v>0.6092</c:v>
                </c:pt>
                <c:pt idx="681">
                  <c:v>0.6102</c:v>
                </c:pt>
                <c:pt idx="682">
                  <c:v>0.6112</c:v>
                </c:pt>
                <c:pt idx="683">
                  <c:v>0.6122</c:v>
                </c:pt>
                <c:pt idx="684">
                  <c:v>0.6132</c:v>
                </c:pt>
                <c:pt idx="685">
                  <c:v>0.6142</c:v>
                </c:pt>
                <c:pt idx="686">
                  <c:v>0.6152</c:v>
                </c:pt>
                <c:pt idx="687">
                  <c:v>0.6162</c:v>
                </c:pt>
                <c:pt idx="688">
                  <c:v>0.6172</c:v>
                </c:pt>
                <c:pt idx="689">
                  <c:v>0.6182</c:v>
                </c:pt>
                <c:pt idx="690">
                  <c:v>0.6192</c:v>
                </c:pt>
                <c:pt idx="691">
                  <c:v>0.6202</c:v>
                </c:pt>
                <c:pt idx="692">
                  <c:v>0.6212</c:v>
                </c:pt>
                <c:pt idx="693">
                  <c:v>0.6222</c:v>
                </c:pt>
                <c:pt idx="694">
                  <c:v>0.6232</c:v>
                </c:pt>
                <c:pt idx="695">
                  <c:v>0.6242</c:v>
                </c:pt>
                <c:pt idx="696">
                  <c:v>0.6252</c:v>
                </c:pt>
                <c:pt idx="697">
                  <c:v>0.6262</c:v>
                </c:pt>
                <c:pt idx="698">
                  <c:v>0.6272</c:v>
                </c:pt>
                <c:pt idx="699">
                  <c:v>0.6282</c:v>
                </c:pt>
                <c:pt idx="700">
                  <c:v>0.6292</c:v>
                </c:pt>
                <c:pt idx="701">
                  <c:v>0.6302</c:v>
                </c:pt>
                <c:pt idx="702">
                  <c:v>0.6312</c:v>
                </c:pt>
                <c:pt idx="703">
                  <c:v>0.6322</c:v>
                </c:pt>
                <c:pt idx="704">
                  <c:v>0.6332</c:v>
                </c:pt>
                <c:pt idx="705">
                  <c:v>0.6342</c:v>
                </c:pt>
                <c:pt idx="706">
                  <c:v>0.6352</c:v>
                </c:pt>
                <c:pt idx="707">
                  <c:v>0.6362</c:v>
                </c:pt>
                <c:pt idx="708">
                  <c:v>0.6372</c:v>
                </c:pt>
                <c:pt idx="709">
                  <c:v>0.6382</c:v>
                </c:pt>
                <c:pt idx="710">
                  <c:v>0.6392</c:v>
                </c:pt>
                <c:pt idx="711">
                  <c:v>0.6402</c:v>
                </c:pt>
                <c:pt idx="712">
                  <c:v>0.6412</c:v>
                </c:pt>
                <c:pt idx="713">
                  <c:v>0.6422</c:v>
                </c:pt>
                <c:pt idx="714">
                  <c:v>0.6432</c:v>
                </c:pt>
                <c:pt idx="715">
                  <c:v>0.6442</c:v>
                </c:pt>
                <c:pt idx="716">
                  <c:v>0.6452</c:v>
                </c:pt>
                <c:pt idx="717">
                  <c:v>0.6462</c:v>
                </c:pt>
                <c:pt idx="718">
                  <c:v>0.6472</c:v>
                </c:pt>
                <c:pt idx="719">
                  <c:v>0.6482</c:v>
                </c:pt>
                <c:pt idx="720">
                  <c:v>0.6492</c:v>
                </c:pt>
                <c:pt idx="721">
                  <c:v>0.6502</c:v>
                </c:pt>
                <c:pt idx="722">
                  <c:v>0.6512</c:v>
                </c:pt>
                <c:pt idx="723">
                  <c:v>0.6522</c:v>
                </c:pt>
                <c:pt idx="724">
                  <c:v>0.6532</c:v>
                </c:pt>
                <c:pt idx="725">
                  <c:v>0.6542</c:v>
                </c:pt>
                <c:pt idx="726">
                  <c:v>0.6552</c:v>
                </c:pt>
                <c:pt idx="727">
                  <c:v>0.6562</c:v>
                </c:pt>
                <c:pt idx="728">
                  <c:v>0.6572</c:v>
                </c:pt>
                <c:pt idx="729">
                  <c:v>0.6582</c:v>
                </c:pt>
                <c:pt idx="730">
                  <c:v>0.6592</c:v>
                </c:pt>
                <c:pt idx="731">
                  <c:v>0.6602</c:v>
                </c:pt>
                <c:pt idx="732">
                  <c:v>0.6612</c:v>
                </c:pt>
                <c:pt idx="733">
                  <c:v>0.6622</c:v>
                </c:pt>
                <c:pt idx="734">
                  <c:v>0.6632</c:v>
                </c:pt>
                <c:pt idx="735">
                  <c:v>0.6642</c:v>
                </c:pt>
                <c:pt idx="736">
                  <c:v>0.6652</c:v>
                </c:pt>
                <c:pt idx="737">
                  <c:v>0.6662</c:v>
                </c:pt>
                <c:pt idx="738">
                  <c:v>0.6672</c:v>
                </c:pt>
                <c:pt idx="739">
                  <c:v>0.6682</c:v>
                </c:pt>
                <c:pt idx="740">
                  <c:v>0.6692</c:v>
                </c:pt>
                <c:pt idx="741">
                  <c:v>0.6702</c:v>
                </c:pt>
                <c:pt idx="742">
                  <c:v>0.6712</c:v>
                </c:pt>
                <c:pt idx="743">
                  <c:v>0.6722</c:v>
                </c:pt>
                <c:pt idx="744">
                  <c:v>0.6732</c:v>
                </c:pt>
                <c:pt idx="745">
                  <c:v>0.6742</c:v>
                </c:pt>
                <c:pt idx="746">
                  <c:v>0.6752</c:v>
                </c:pt>
                <c:pt idx="747">
                  <c:v>0.6762</c:v>
                </c:pt>
                <c:pt idx="748">
                  <c:v>0.6772</c:v>
                </c:pt>
                <c:pt idx="749">
                  <c:v>0.6782</c:v>
                </c:pt>
                <c:pt idx="750">
                  <c:v>0.6792</c:v>
                </c:pt>
                <c:pt idx="751">
                  <c:v>0.6802</c:v>
                </c:pt>
                <c:pt idx="752">
                  <c:v>0.6812</c:v>
                </c:pt>
                <c:pt idx="753">
                  <c:v>0.6822</c:v>
                </c:pt>
                <c:pt idx="754">
                  <c:v>0.6832</c:v>
                </c:pt>
                <c:pt idx="755">
                  <c:v>0.6842</c:v>
                </c:pt>
                <c:pt idx="756">
                  <c:v>0.6852</c:v>
                </c:pt>
                <c:pt idx="757">
                  <c:v>0.6862</c:v>
                </c:pt>
                <c:pt idx="758">
                  <c:v>0.6872</c:v>
                </c:pt>
                <c:pt idx="759">
                  <c:v>0.6882</c:v>
                </c:pt>
                <c:pt idx="760">
                  <c:v>0.6892</c:v>
                </c:pt>
                <c:pt idx="761">
                  <c:v>0.6902</c:v>
                </c:pt>
                <c:pt idx="762">
                  <c:v>0.6912</c:v>
                </c:pt>
                <c:pt idx="763">
                  <c:v>0.6922</c:v>
                </c:pt>
                <c:pt idx="764">
                  <c:v>0.6932</c:v>
                </c:pt>
                <c:pt idx="765">
                  <c:v>0.6942</c:v>
                </c:pt>
                <c:pt idx="766">
                  <c:v>0.6952</c:v>
                </c:pt>
                <c:pt idx="767">
                  <c:v>0.6962</c:v>
                </c:pt>
                <c:pt idx="768">
                  <c:v>0.6972</c:v>
                </c:pt>
                <c:pt idx="769">
                  <c:v>0.6982</c:v>
                </c:pt>
                <c:pt idx="770">
                  <c:v>0.6992</c:v>
                </c:pt>
                <c:pt idx="771">
                  <c:v>0.7002</c:v>
                </c:pt>
                <c:pt idx="772">
                  <c:v>0.7012</c:v>
                </c:pt>
                <c:pt idx="773">
                  <c:v>0.7022</c:v>
                </c:pt>
                <c:pt idx="774">
                  <c:v>0.7032</c:v>
                </c:pt>
                <c:pt idx="775">
                  <c:v>0.7042</c:v>
                </c:pt>
                <c:pt idx="776">
                  <c:v>0.7052</c:v>
                </c:pt>
                <c:pt idx="777">
                  <c:v>0.7062</c:v>
                </c:pt>
                <c:pt idx="778">
                  <c:v>0.7072</c:v>
                </c:pt>
                <c:pt idx="779">
                  <c:v>0.7082</c:v>
                </c:pt>
                <c:pt idx="780">
                  <c:v>0.7092</c:v>
                </c:pt>
                <c:pt idx="781">
                  <c:v>0.7102</c:v>
                </c:pt>
                <c:pt idx="782">
                  <c:v>0.7112</c:v>
                </c:pt>
                <c:pt idx="783">
                  <c:v>0.7122</c:v>
                </c:pt>
                <c:pt idx="784">
                  <c:v>0.7132</c:v>
                </c:pt>
                <c:pt idx="785">
                  <c:v>0.7142</c:v>
                </c:pt>
                <c:pt idx="786">
                  <c:v>0.7152</c:v>
                </c:pt>
                <c:pt idx="787">
                  <c:v>0.7162</c:v>
                </c:pt>
                <c:pt idx="788">
                  <c:v>0.7172</c:v>
                </c:pt>
                <c:pt idx="789">
                  <c:v>0.7182</c:v>
                </c:pt>
                <c:pt idx="790">
                  <c:v>0.7192</c:v>
                </c:pt>
                <c:pt idx="791">
                  <c:v>0.7202</c:v>
                </c:pt>
                <c:pt idx="792">
                  <c:v>0.7212</c:v>
                </c:pt>
                <c:pt idx="793">
                  <c:v>0.7222</c:v>
                </c:pt>
                <c:pt idx="794">
                  <c:v>0.7232</c:v>
                </c:pt>
                <c:pt idx="795">
                  <c:v>0.7242</c:v>
                </c:pt>
                <c:pt idx="796">
                  <c:v>0.7252</c:v>
                </c:pt>
                <c:pt idx="797">
                  <c:v>0.7262</c:v>
                </c:pt>
                <c:pt idx="798">
                  <c:v>0.7272</c:v>
                </c:pt>
                <c:pt idx="799">
                  <c:v>0.7282</c:v>
                </c:pt>
                <c:pt idx="800">
                  <c:v>0.7292</c:v>
                </c:pt>
                <c:pt idx="801">
                  <c:v>0.7302</c:v>
                </c:pt>
                <c:pt idx="802">
                  <c:v>0.7312</c:v>
                </c:pt>
                <c:pt idx="803">
                  <c:v>0.7322</c:v>
                </c:pt>
                <c:pt idx="804">
                  <c:v>0.7332</c:v>
                </c:pt>
                <c:pt idx="805">
                  <c:v>0.7342</c:v>
                </c:pt>
                <c:pt idx="806">
                  <c:v>0.7352</c:v>
                </c:pt>
                <c:pt idx="807">
                  <c:v>0.7362</c:v>
                </c:pt>
                <c:pt idx="808">
                  <c:v>0.7372</c:v>
                </c:pt>
                <c:pt idx="809">
                  <c:v>0.7382</c:v>
                </c:pt>
                <c:pt idx="810">
                  <c:v>0.7392</c:v>
                </c:pt>
                <c:pt idx="811">
                  <c:v>0.7402</c:v>
                </c:pt>
                <c:pt idx="812">
                  <c:v>0.7412</c:v>
                </c:pt>
                <c:pt idx="813">
                  <c:v>0.7422</c:v>
                </c:pt>
                <c:pt idx="814">
                  <c:v>0.7432</c:v>
                </c:pt>
                <c:pt idx="815">
                  <c:v>0.7442</c:v>
                </c:pt>
                <c:pt idx="816">
                  <c:v>0.7452</c:v>
                </c:pt>
                <c:pt idx="817">
                  <c:v>0.7462</c:v>
                </c:pt>
                <c:pt idx="818">
                  <c:v>0.7472</c:v>
                </c:pt>
                <c:pt idx="819">
                  <c:v>0.7482</c:v>
                </c:pt>
                <c:pt idx="820">
                  <c:v>0.7492</c:v>
                </c:pt>
                <c:pt idx="821">
                  <c:v>0.7502</c:v>
                </c:pt>
                <c:pt idx="822">
                  <c:v>0.7512</c:v>
                </c:pt>
                <c:pt idx="823">
                  <c:v>0.7522</c:v>
                </c:pt>
                <c:pt idx="824">
                  <c:v>0.7532</c:v>
                </c:pt>
                <c:pt idx="825">
                  <c:v>0.7542</c:v>
                </c:pt>
                <c:pt idx="826">
                  <c:v>0.7552</c:v>
                </c:pt>
                <c:pt idx="827">
                  <c:v>0.7562</c:v>
                </c:pt>
                <c:pt idx="828">
                  <c:v>0.7572</c:v>
                </c:pt>
                <c:pt idx="829">
                  <c:v>0.7582</c:v>
                </c:pt>
                <c:pt idx="830">
                  <c:v>0.7592</c:v>
                </c:pt>
                <c:pt idx="831">
                  <c:v>0.7602</c:v>
                </c:pt>
                <c:pt idx="832">
                  <c:v>0.7612</c:v>
                </c:pt>
                <c:pt idx="833">
                  <c:v>0.7622</c:v>
                </c:pt>
                <c:pt idx="834">
                  <c:v>0.7632</c:v>
                </c:pt>
                <c:pt idx="835">
                  <c:v>0.7642</c:v>
                </c:pt>
                <c:pt idx="836">
                  <c:v>0.7652</c:v>
                </c:pt>
                <c:pt idx="837">
                  <c:v>0.7662</c:v>
                </c:pt>
                <c:pt idx="838">
                  <c:v>0.7672</c:v>
                </c:pt>
                <c:pt idx="839">
                  <c:v>0.7682</c:v>
                </c:pt>
                <c:pt idx="840">
                  <c:v>0.7692</c:v>
                </c:pt>
                <c:pt idx="841">
                  <c:v>0.7702</c:v>
                </c:pt>
                <c:pt idx="842">
                  <c:v>0.7712</c:v>
                </c:pt>
                <c:pt idx="843">
                  <c:v>0.7722</c:v>
                </c:pt>
                <c:pt idx="844">
                  <c:v>0.7732</c:v>
                </c:pt>
                <c:pt idx="845">
                  <c:v>0.7742</c:v>
                </c:pt>
                <c:pt idx="846">
                  <c:v>0.7752</c:v>
                </c:pt>
                <c:pt idx="847">
                  <c:v>0.7762</c:v>
                </c:pt>
                <c:pt idx="848">
                  <c:v>0.7772</c:v>
                </c:pt>
                <c:pt idx="849">
                  <c:v>0.7782</c:v>
                </c:pt>
                <c:pt idx="850">
                  <c:v>0.7792</c:v>
                </c:pt>
                <c:pt idx="851">
                  <c:v>0.7802</c:v>
                </c:pt>
                <c:pt idx="852">
                  <c:v>0.7812</c:v>
                </c:pt>
                <c:pt idx="853">
                  <c:v>0.7822</c:v>
                </c:pt>
                <c:pt idx="854">
                  <c:v>0.7832</c:v>
                </c:pt>
                <c:pt idx="855">
                  <c:v>0.7842</c:v>
                </c:pt>
                <c:pt idx="856">
                  <c:v>0.7852</c:v>
                </c:pt>
                <c:pt idx="857">
                  <c:v>0.7862</c:v>
                </c:pt>
                <c:pt idx="858">
                  <c:v>0.7872</c:v>
                </c:pt>
                <c:pt idx="859">
                  <c:v>0.7882</c:v>
                </c:pt>
                <c:pt idx="860">
                  <c:v>0.7892</c:v>
                </c:pt>
                <c:pt idx="861">
                  <c:v>0.7902</c:v>
                </c:pt>
                <c:pt idx="862">
                  <c:v>0.7912</c:v>
                </c:pt>
                <c:pt idx="863">
                  <c:v>0.7922</c:v>
                </c:pt>
                <c:pt idx="864">
                  <c:v>0.7932</c:v>
                </c:pt>
                <c:pt idx="865">
                  <c:v>0.7942</c:v>
                </c:pt>
                <c:pt idx="866">
                  <c:v>0.7952</c:v>
                </c:pt>
                <c:pt idx="867">
                  <c:v>0.7962</c:v>
                </c:pt>
                <c:pt idx="868">
                  <c:v>0.7972</c:v>
                </c:pt>
                <c:pt idx="869">
                  <c:v>0.7982</c:v>
                </c:pt>
                <c:pt idx="870">
                  <c:v>0.7992</c:v>
                </c:pt>
                <c:pt idx="871">
                  <c:v>0.8002</c:v>
                </c:pt>
                <c:pt idx="872">
                  <c:v>0.8012</c:v>
                </c:pt>
                <c:pt idx="873">
                  <c:v>0.8022</c:v>
                </c:pt>
                <c:pt idx="874">
                  <c:v>0.8032</c:v>
                </c:pt>
                <c:pt idx="875">
                  <c:v>0.8042</c:v>
                </c:pt>
                <c:pt idx="876">
                  <c:v>0.8052</c:v>
                </c:pt>
                <c:pt idx="877">
                  <c:v>0.8062</c:v>
                </c:pt>
                <c:pt idx="878">
                  <c:v>0.8072</c:v>
                </c:pt>
                <c:pt idx="879">
                  <c:v>0.8082</c:v>
                </c:pt>
                <c:pt idx="880">
                  <c:v>0.8092</c:v>
                </c:pt>
                <c:pt idx="881">
                  <c:v>0.8102</c:v>
                </c:pt>
                <c:pt idx="882">
                  <c:v>0.8112</c:v>
                </c:pt>
                <c:pt idx="883">
                  <c:v>0.8122</c:v>
                </c:pt>
                <c:pt idx="884">
                  <c:v>0.8132</c:v>
                </c:pt>
                <c:pt idx="885">
                  <c:v>0.8142</c:v>
                </c:pt>
                <c:pt idx="886">
                  <c:v>0.8152</c:v>
                </c:pt>
                <c:pt idx="887">
                  <c:v>0.8162</c:v>
                </c:pt>
                <c:pt idx="888">
                  <c:v>0.8172</c:v>
                </c:pt>
                <c:pt idx="889">
                  <c:v>0.8182</c:v>
                </c:pt>
                <c:pt idx="890">
                  <c:v>0.8192</c:v>
                </c:pt>
                <c:pt idx="891">
                  <c:v>0.8202</c:v>
                </c:pt>
                <c:pt idx="892">
                  <c:v>0.8212</c:v>
                </c:pt>
                <c:pt idx="893">
                  <c:v>0.8222</c:v>
                </c:pt>
                <c:pt idx="894">
                  <c:v>0.8232</c:v>
                </c:pt>
                <c:pt idx="895">
                  <c:v>0.8242</c:v>
                </c:pt>
                <c:pt idx="896">
                  <c:v>0.8252</c:v>
                </c:pt>
                <c:pt idx="897">
                  <c:v>0.8262</c:v>
                </c:pt>
                <c:pt idx="898">
                  <c:v>0.8272</c:v>
                </c:pt>
                <c:pt idx="899">
                  <c:v>0.8282</c:v>
                </c:pt>
                <c:pt idx="900">
                  <c:v>0.8292</c:v>
                </c:pt>
                <c:pt idx="901">
                  <c:v>0.8302</c:v>
                </c:pt>
                <c:pt idx="902">
                  <c:v>0.8312</c:v>
                </c:pt>
                <c:pt idx="903">
                  <c:v>0.8322</c:v>
                </c:pt>
                <c:pt idx="904">
                  <c:v>0.8332</c:v>
                </c:pt>
                <c:pt idx="905">
                  <c:v>0.8342</c:v>
                </c:pt>
                <c:pt idx="906">
                  <c:v>0.8352</c:v>
                </c:pt>
                <c:pt idx="907">
                  <c:v>0.8362</c:v>
                </c:pt>
                <c:pt idx="908">
                  <c:v>0.8372</c:v>
                </c:pt>
                <c:pt idx="909">
                  <c:v>0.8382</c:v>
                </c:pt>
                <c:pt idx="910">
                  <c:v>0.8392</c:v>
                </c:pt>
                <c:pt idx="911">
                  <c:v>0.8402</c:v>
                </c:pt>
                <c:pt idx="912">
                  <c:v>0.8412</c:v>
                </c:pt>
                <c:pt idx="913">
                  <c:v>0.8422</c:v>
                </c:pt>
                <c:pt idx="914">
                  <c:v>0.8432</c:v>
                </c:pt>
                <c:pt idx="915">
                  <c:v>0.8442</c:v>
                </c:pt>
                <c:pt idx="916">
                  <c:v>0.8452</c:v>
                </c:pt>
                <c:pt idx="917">
                  <c:v>0.8462</c:v>
                </c:pt>
                <c:pt idx="918">
                  <c:v>0.8472</c:v>
                </c:pt>
                <c:pt idx="919">
                  <c:v>0.8482</c:v>
                </c:pt>
                <c:pt idx="920">
                  <c:v>0.8492</c:v>
                </c:pt>
                <c:pt idx="921">
                  <c:v>0.8502</c:v>
                </c:pt>
                <c:pt idx="922">
                  <c:v>0.8512</c:v>
                </c:pt>
                <c:pt idx="923">
                  <c:v>0.8522</c:v>
                </c:pt>
                <c:pt idx="924">
                  <c:v>0.8532</c:v>
                </c:pt>
                <c:pt idx="925">
                  <c:v>0.8542</c:v>
                </c:pt>
                <c:pt idx="926">
                  <c:v>0.8552</c:v>
                </c:pt>
                <c:pt idx="927">
                  <c:v>0.8562</c:v>
                </c:pt>
                <c:pt idx="928">
                  <c:v>0.8572</c:v>
                </c:pt>
                <c:pt idx="929">
                  <c:v>0.8582</c:v>
                </c:pt>
                <c:pt idx="930">
                  <c:v>0.8592</c:v>
                </c:pt>
                <c:pt idx="931">
                  <c:v>0.8602</c:v>
                </c:pt>
                <c:pt idx="932">
                  <c:v>0.8612</c:v>
                </c:pt>
                <c:pt idx="933">
                  <c:v>0.8622</c:v>
                </c:pt>
                <c:pt idx="934">
                  <c:v>0.8632</c:v>
                </c:pt>
                <c:pt idx="935">
                  <c:v>0.8642</c:v>
                </c:pt>
                <c:pt idx="936">
                  <c:v>0.8652</c:v>
                </c:pt>
                <c:pt idx="937">
                  <c:v>0.8662</c:v>
                </c:pt>
                <c:pt idx="938">
                  <c:v>0.8672</c:v>
                </c:pt>
                <c:pt idx="939">
                  <c:v>0.8682</c:v>
                </c:pt>
                <c:pt idx="940">
                  <c:v>0.8692</c:v>
                </c:pt>
                <c:pt idx="941">
                  <c:v>0.8702</c:v>
                </c:pt>
                <c:pt idx="942">
                  <c:v>0.8712</c:v>
                </c:pt>
                <c:pt idx="943">
                  <c:v>0.8722</c:v>
                </c:pt>
                <c:pt idx="944">
                  <c:v>0.8732</c:v>
                </c:pt>
                <c:pt idx="945">
                  <c:v>0.8742</c:v>
                </c:pt>
                <c:pt idx="946">
                  <c:v>0.8752</c:v>
                </c:pt>
                <c:pt idx="947">
                  <c:v>0.8762</c:v>
                </c:pt>
                <c:pt idx="948">
                  <c:v>0.8772</c:v>
                </c:pt>
                <c:pt idx="949">
                  <c:v>0.8782</c:v>
                </c:pt>
                <c:pt idx="950">
                  <c:v>0.8792</c:v>
                </c:pt>
                <c:pt idx="951">
                  <c:v>0.8802</c:v>
                </c:pt>
                <c:pt idx="952">
                  <c:v>0.8812</c:v>
                </c:pt>
                <c:pt idx="953">
                  <c:v>0.8822</c:v>
                </c:pt>
                <c:pt idx="954">
                  <c:v>0.8832</c:v>
                </c:pt>
                <c:pt idx="955">
                  <c:v>0.8842</c:v>
                </c:pt>
                <c:pt idx="956">
                  <c:v>0.8852</c:v>
                </c:pt>
                <c:pt idx="957">
                  <c:v>0.8862</c:v>
                </c:pt>
                <c:pt idx="958">
                  <c:v>0.8872</c:v>
                </c:pt>
                <c:pt idx="959">
                  <c:v>0.8882</c:v>
                </c:pt>
                <c:pt idx="960">
                  <c:v>0.8892</c:v>
                </c:pt>
                <c:pt idx="961">
                  <c:v>0.8902</c:v>
                </c:pt>
                <c:pt idx="962">
                  <c:v>0.8912</c:v>
                </c:pt>
                <c:pt idx="963">
                  <c:v>0.8922</c:v>
                </c:pt>
                <c:pt idx="964">
                  <c:v>0.8932</c:v>
                </c:pt>
                <c:pt idx="965">
                  <c:v>0.8942</c:v>
                </c:pt>
                <c:pt idx="966">
                  <c:v>0.8952</c:v>
                </c:pt>
                <c:pt idx="967">
                  <c:v>0.8962</c:v>
                </c:pt>
                <c:pt idx="968">
                  <c:v>0.8972</c:v>
                </c:pt>
                <c:pt idx="969">
                  <c:v>0.8982</c:v>
                </c:pt>
                <c:pt idx="970">
                  <c:v>0.8992</c:v>
                </c:pt>
                <c:pt idx="971">
                  <c:v>0.9002</c:v>
                </c:pt>
                <c:pt idx="972">
                  <c:v>0.9012</c:v>
                </c:pt>
                <c:pt idx="973">
                  <c:v>0.9022</c:v>
                </c:pt>
                <c:pt idx="974">
                  <c:v>0.9032</c:v>
                </c:pt>
                <c:pt idx="975">
                  <c:v>0.9042</c:v>
                </c:pt>
                <c:pt idx="976">
                  <c:v>0.9052</c:v>
                </c:pt>
                <c:pt idx="977">
                  <c:v>0.9062</c:v>
                </c:pt>
                <c:pt idx="978">
                  <c:v>0.9072</c:v>
                </c:pt>
                <c:pt idx="979">
                  <c:v>0.9082</c:v>
                </c:pt>
                <c:pt idx="980">
                  <c:v>0.9092</c:v>
                </c:pt>
                <c:pt idx="981">
                  <c:v>0.9102</c:v>
                </c:pt>
                <c:pt idx="982">
                  <c:v>0.9112</c:v>
                </c:pt>
                <c:pt idx="983">
                  <c:v>0.9122</c:v>
                </c:pt>
                <c:pt idx="984">
                  <c:v>0.9132</c:v>
                </c:pt>
                <c:pt idx="985">
                  <c:v>0.9142</c:v>
                </c:pt>
                <c:pt idx="986">
                  <c:v>0.9152</c:v>
                </c:pt>
                <c:pt idx="987">
                  <c:v>0.9162</c:v>
                </c:pt>
                <c:pt idx="988">
                  <c:v>0.9172</c:v>
                </c:pt>
                <c:pt idx="989">
                  <c:v>0.9182</c:v>
                </c:pt>
                <c:pt idx="990">
                  <c:v>0.9192</c:v>
                </c:pt>
                <c:pt idx="991">
                  <c:v>0.9202</c:v>
                </c:pt>
                <c:pt idx="992">
                  <c:v>0.9212</c:v>
                </c:pt>
                <c:pt idx="993">
                  <c:v>0.9222</c:v>
                </c:pt>
                <c:pt idx="994">
                  <c:v>0.9232</c:v>
                </c:pt>
                <c:pt idx="995">
                  <c:v>0.9242</c:v>
                </c:pt>
                <c:pt idx="996">
                  <c:v>0.9252</c:v>
                </c:pt>
                <c:pt idx="997">
                  <c:v>0.9262</c:v>
                </c:pt>
                <c:pt idx="998">
                  <c:v>0.9272</c:v>
                </c:pt>
                <c:pt idx="999">
                  <c:v>0.9282</c:v>
                </c:pt>
                <c:pt idx="1000">
                  <c:v>0.9292</c:v>
                </c:pt>
                <c:pt idx="1001">
                  <c:v>0.9302</c:v>
                </c:pt>
                <c:pt idx="1002">
                  <c:v>0.9312</c:v>
                </c:pt>
                <c:pt idx="1003">
                  <c:v>0.9322</c:v>
                </c:pt>
                <c:pt idx="1004">
                  <c:v>0.9332</c:v>
                </c:pt>
                <c:pt idx="1005">
                  <c:v>0.9342</c:v>
                </c:pt>
                <c:pt idx="1006">
                  <c:v>0.9352</c:v>
                </c:pt>
                <c:pt idx="1007">
                  <c:v>0.9362</c:v>
                </c:pt>
                <c:pt idx="1008">
                  <c:v>0.9372</c:v>
                </c:pt>
                <c:pt idx="1009">
                  <c:v>0.9382</c:v>
                </c:pt>
                <c:pt idx="1010">
                  <c:v>0.9392</c:v>
                </c:pt>
                <c:pt idx="1011">
                  <c:v>0.9402</c:v>
                </c:pt>
                <c:pt idx="1012">
                  <c:v>0.9412</c:v>
                </c:pt>
                <c:pt idx="1013">
                  <c:v>0.9422</c:v>
                </c:pt>
                <c:pt idx="1014">
                  <c:v>0.9432</c:v>
                </c:pt>
                <c:pt idx="1015">
                  <c:v>0.9442</c:v>
                </c:pt>
                <c:pt idx="1016">
                  <c:v>0.9452</c:v>
                </c:pt>
                <c:pt idx="1017">
                  <c:v>0.9462</c:v>
                </c:pt>
                <c:pt idx="1018">
                  <c:v>0.9472</c:v>
                </c:pt>
                <c:pt idx="1019">
                  <c:v>0.9482</c:v>
                </c:pt>
                <c:pt idx="1020">
                  <c:v>0.9492</c:v>
                </c:pt>
                <c:pt idx="1021">
                  <c:v>0.9502</c:v>
                </c:pt>
                <c:pt idx="1022">
                  <c:v>0.9512</c:v>
                </c:pt>
                <c:pt idx="1023">
                  <c:v>0.9522</c:v>
                </c:pt>
                <c:pt idx="1024">
                  <c:v>0.9532</c:v>
                </c:pt>
                <c:pt idx="1025">
                  <c:v>0.9542</c:v>
                </c:pt>
                <c:pt idx="1026">
                  <c:v>0.9552</c:v>
                </c:pt>
                <c:pt idx="1027">
                  <c:v>0.9562</c:v>
                </c:pt>
                <c:pt idx="1028">
                  <c:v>0.9572</c:v>
                </c:pt>
                <c:pt idx="1029">
                  <c:v>0.9582</c:v>
                </c:pt>
                <c:pt idx="1030">
                  <c:v>0.9592</c:v>
                </c:pt>
                <c:pt idx="1031">
                  <c:v>0.9602</c:v>
                </c:pt>
                <c:pt idx="1032">
                  <c:v>0.9612</c:v>
                </c:pt>
                <c:pt idx="1033">
                  <c:v>0.9622</c:v>
                </c:pt>
                <c:pt idx="1034">
                  <c:v>0.9632</c:v>
                </c:pt>
                <c:pt idx="1035">
                  <c:v>0.9642</c:v>
                </c:pt>
                <c:pt idx="1036">
                  <c:v>0.9652</c:v>
                </c:pt>
                <c:pt idx="1037">
                  <c:v>0.9662</c:v>
                </c:pt>
                <c:pt idx="1038">
                  <c:v>0.9672</c:v>
                </c:pt>
                <c:pt idx="1039">
                  <c:v>0.9682</c:v>
                </c:pt>
                <c:pt idx="1040">
                  <c:v>0.9692</c:v>
                </c:pt>
                <c:pt idx="1041">
                  <c:v>0.9702</c:v>
                </c:pt>
                <c:pt idx="1042">
                  <c:v>0.9712</c:v>
                </c:pt>
                <c:pt idx="1043">
                  <c:v>0.9722</c:v>
                </c:pt>
                <c:pt idx="1044">
                  <c:v>0.9732</c:v>
                </c:pt>
                <c:pt idx="1045">
                  <c:v>0.9742</c:v>
                </c:pt>
                <c:pt idx="1046">
                  <c:v>0.9752</c:v>
                </c:pt>
                <c:pt idx="1047">
                  <c:v>0.9762</c:v>
                </c:pt>
                <c:pt idx="1048">
                  <c:v>0.9772</c:v>
                </c:pt>
                <c:pt idx="1049">
                  <c:v>0.9782</c:v>
                </c:pt>
                <c:pt idx="1050">
                  <c:v>0.9792</c:v>
                </c:pt>
                <c:pt idx="1051">
                  <c:v>0.9802</c:v>
                </c:pt>
                <c:pt idx="1052">
                  <c:v>0.9812</c:v>
                </c:pt>
                <c:pt idx="1053">
                  <c:v>0.9822</c:v>
                </c:pt>
                <c:pt idx="1054">
                  <c:v>0.9832</c:v>
                </c:pt>
                <c:pt idx="1055">
                  <c:v>0.9842</c:v>
                </c:pt>
                <c:pt idx="1056">
                  <c:v>0.9852</c:v>
                </c:pt>
                <c:pt idx="1057">
                  <c:v>0.9862</c:v>
                </c:pt>
                <c:pt idx="1058">
                  <c:v>0.9872</c:v>
                </c:pt>
                <c:pt idx="1059">
                  <c:v>0.9882</c:v>
                </c:pt>
                <c:pt idx="1060">
                  <c:v>0.9892</c:v>
                </c:pt>
                <c:pt idx="1061">
                  <c:v>0.9902</c:v>
                </c:pt>
                <c:pt idx="1062">
                  <c:v>0.9912</c:v>
                </c:pt>
                <c:pt idx="1063">
                  <c:v>0.9922</c:v>
                </c:pt>
                <c:pt idx="1064">
                  <c:v>0.9932</c:v>
                </c:pt>
                <c:pt idx="1065">
                  <c:v>0.9942</c:v>
                </c:pt>
                <c:pt idx="1066">
                  <c:v>0.9952</c:v>
                </c:pt>
                <c:pt idx="1067">
                  <c:v>0.9962</c:v>
                </c:pt>
                <c:pt idx="1068">
                  <c:v>0.9972</c:v>
                </c:pt>
                <c:pt idx="1069">
                  <c:v>0.9982</c:v>
                </c:pt>
                <c:pt idx="1070">
                  <c:v>0.9992</c:v>
                </c:pt>
                <c:pt idx="1071">
                  <c:v>1.0002</c:v>
                </c:pt>
                <c:pt idx="1072">
                  <c:v>1.0012</c:v>
                </c:pt>
                <c:pt idx="1073">
                  <c:v>1.0022</c:v>
                </c:pt>
                <c:pt idx="1074">
                  <c:v>1.0032</c:v>
                </c:pt>
                <c:pt idx="1075">
                  <c:v>1.0042</c:v>
                </c:pt>
                <c:pt idx="1076">
                  <c:v>1.0052</c:v>
                </c:pt>
                <c:pt idx="1077">
                  <c:v>1.0062</c:v>
                </c:pt>
                <c:pt idx="1078">
                  <c:v>1.0072</c:v>
                </c:pt>
                <c:pt idx="1079">
                  <c:v>1.0082</c:v>
                </c:pt>
                <c:pt idx="1080">
                  <c:v>1.0092</c:v>
                </c:pt>
                <c:pt idx="1081">
                  <c:v>1.0102</c:v>
                </c:pt>
                <c:pt idx="1082">
                  <c:v>1.0112</c:v>
                </c:pt>
                <c:pt idx="1083">
                  <c:v>1.0122</c:v>
                </c:pt>
                <c:pt idx="1084">
                  <c:v>1.0132</c:v>
                </c:pt>
                <c:pt idx="1085">
                  <c:v>1.0142</c:v>
                </c:pt>
                <c:pt idx="1086">
                  <c:v>1.0152</c:v>
                </c:pt>
                <c:pt idx="1087">
                  <c:v>1.0162</c:v>
                </c:pt>
                <c:pt idx="1088">
                  <c:v>1.0172</c:v>
                </c:pt>
                <c:pt idx="1089">
                  <c:v>1.0182</c:v>
                </c:pt>
                <c:pt idx="1090">
                  <c:v>1.0192</c:v>
                </c:pt>
                <c:pt idx="1091">
                  <c:v>1.0202</c:v>
                </c:pt>
                <c:pt idx="1092">
                  <c:v>1.0212</c:v>
                </c:pt>
                <c:pt idx="1093">
                  <c:v>1.0222</c:v>
                </c:pt>
                <c:pt idx="1094">
                  <c:v>1.0232</c:v>
                </c:pt>
                <c:pt idx="1095">
                  <c:v>1.0242</c:v>
                </c:pt>
                <c:pt idx="1096">
                  <c:v>1.0252</c:v>
                </c:pt>
                <c:pt idx="1097">
                  <c:v>1.0262</c:v>
                </c:pt>
                <c:pt idx="1098">
                  <c:v>1.0272</c:v>
                </c:pt>
                <c:pt idx="1099">
                  <c:v>1.0282</c:v>
                </c:pt>
                <c:pt idx="1100">
                  <c:v>1.0292</c:v>
                </c:pt>
                <c:pt idx="1101">
                  <c:v>1.0302</c:v>
                </c:pt>
                <c:pt idx="1102">
                  <c:v>1.0312</c:v>
                </c:pt>
                <c:pt idx="1103">
                  <c:v>1.0322</c:v>
                </c:pt>
                <c:pt idx="1104">
                  <c:v>1.0332</c:v>
                </c:pt>
                <c:pt idx="1105">
                  <c:v>1.0342</c:v>
                </c:pt>
                <c:pt idx="1106">
                  <c:v>1.0352</c:v>
                </c:pt>
                <c:pt idx="1107">
                  <c:v>1.0362</c:v>
                </c:pt>
                <c:pt idx="1108">
                  <c:v>1.0372</c:v>
                </c:pt>
                <c:pt idx="1109">
                  <c:v>1.0382</c:v>
                </c:pt>
                <c:pt idx="1110">
                  <c:v>1.0392</c:v>
                </c:pt>
                <c:pt idx="1111">
                  <c:v>1.0402</c:v>
                </c:pt>
                <c:pt idx="1112">
                  <c:v>1.0412</c:v>
                </c:pt>
                <c:pt idx="1113">
                  <c:v>1.0422</c:v>
                </c:pt>
                <c:pt idx="1114">
                  <c:v>1.0432</c:v>
                </c:pt>
                <c:pt idx="1115">
                  <c:v>1.0442</c:v>
                </c:pt>
                <c:pt idx="1116">
                  <c:v>1.0452</c:v>
                </c:pt>
                <c:pt idx="1117">
                  <c:v>1.0462</c:v>
                </c:pt>
                <c:pt idx="1118">
                  <c:v>1.0472</c:v>
                </c:pt>
                <c:pt idx="1119">
                  <c:v>1.0482</c:v>
                </c:pt>
                <c:pt idx="1120">
                  <c:v>1.0492</c:v>
                </c:pt>
                <c:pt idx="1121">
                  <c:v>1.0502</c:v>
                </c:pt>
                <c:pt idx="1122">
                  <c:v>1.0512</c:v>
                </c:pt>
                <c:pt idx="1123">
                  <c:v>1.0522</c:v>
                </c:pt>
                <c:pt idx="1124">
                  <c:v>1.0532</c:v>
                </c:pt>
                <c:pt idx="1125">
                  <c:v>1.0542</c:v>
                </c:pt>
                <c:pt idx="1126">
                  <c:v>1.0552</c:v>
                </c:pt>
                <c:pt idx="1127">
                  <c:v>1.0562</c:v>
                </c:pt>
                <c:pt idx="1128">
                  <c:v>1.0572</c:v>
                </c:pt>
                <c:pt idx="1129">
                  <c:v>1.0582</c:v>
                </c:pt>
                <c:pt idx="1130">
                  <c:v>1.0592</c:v>
                </c:pt>
                <c:pt idx="1131">
                  <c:v>1.0602</c:v>
                </c:pt>
                <c:pt idx="1132">
                  <c:v>1.0612</c:v>
                </c:pt>
                <c:pt idx="1133">
                  <c:v>1.0622</c:v>
                </c:pt>
                <c:pt idx="1134">
                  <c:v>1.0632</c:v>
                </c:pt>
                <c:pt idx="1135">
                  <c:v>1.0642</c:v>
                </c:pt>
                <c:pt idx="1136">
                  <c:v>1.0652</c:v>
                </c:pt>
                <c:pt idx="1137">
                  <c:v>1.0662</c:v>
                </c:pt>
                <c:pt idx="1138">
                  <c:v>1.0672</c:v>
                </c:pt>
                <c:pt idx="1139">
                  <c:v>1.0682</c:v>
                </c:pt>
                <c:pt idx="1140">
                  <c:v>1.0692</c:v>
                </c:pt>
                <c:pt idx="1141">
                  <c:v>1.0702</c:v>
                </c:pt>
                <c:pt idx="1142">
                  <c:v>1.0712</c:v>
                </c:pt>
                <c:pt idx="1143">
                  <c:v>1.0722</c:v>
                </c:pt>
                <c:pt idx="1144">
                  <c:v>1.0732</c:v>
                </c:pt>
                <c:pt idx="1145">
                  <c:v>1.0742</c:v>
                </c:pt>
                <c:pt idx="1146">
                  <c:v>1.0752</c:v>
                </c:pt>
                <c:pt idx="1147">
                  <c:v>1.0762</c:v>
                </c:pt>
                <c:pt idx="1148">
                  <c:v>1.0772</c:v>
                </c:pt>
                <c:pt idx="1149">
                  <c:v>1.0782</c:v>
                </c:pt>
                <c:pt idx="1150">
                  <c:v>1.0792</c:v>
                </c:pt>
                <c:pt idx="1151">
                  <c:v>1.0802</c:v>
                </c:pt>
                <c:pt idx="1152">
                  <c:v>1.0812</c:v>
                </c:pt>
                <c:pt idx="1153">
                  <c:v>1.0822</c:v>
                </c:pt>
                <c:pt idx="1154">
                  <c:v>1.0832</c:v>
                </c:pt>
                <c:pt idx="1155">
                  <c:v>1.0842</c:v>
                </c:pt>
                <c:pt idx="1156">
                  <c:v>1.0852</c:v>
                </c:pt>
                <c:pt idx="1157">
                  <c:v>1.0862</c:v>
                </c:pt>
                <c:pt idx="1158">
                  <c:v>1.0872</c:v>
                </c:pt>
                <c:pt idx="1159">
                  <c:v>1.0882</c:v>
                </c:pt>
                <c:pt idx="1160">
                  <c:v>1.0892</c:v>
                </c:pt>
                <c:pt idx="1161">
                  <c:v>1.0902</c:v>
                </c:pt>
                <c:pt idx="1162">
                  <c:v>1.0912</c:v>
                </c:pt>
                <c:pt idx="1163">
                  <c:v>1.0922</c:v>
                </c:pt>
                <c:pt idx="1164">
                  <c:v>1.0932</c:v>
                </c:pt>
                <c:pt idx="1165">
                  <c:v>1.0942</c:v>
                </c:pt>
                <c:pt idx="1166">
                  <c:v>1.0952</c:v>
                </c:pt>
                <c:pt idx="1167">
                  <c:v>1.0962</c:v>
                </c:pt>
                <c:pt idx="1168">
                  <c:v>1.0972</c:v>
                </c:pt>
                <c:pt idx="1169">
                  <c:v>1.0982</c:v>
                </c:pt>
                <c:pt idx="1170">
                  <c:v>1.0992</c:v>
                </c:pt>
                <c:pt idx="1171">
                  <c:v>1.1002</c:v>
                </c:pt>
                <c:pt idx="1172">
                  <c:v>1.1012</c:v>
                </c:pt>
                <c:pt idx="1173">
                  <c:v>1.1022</c:v>
                </c:pt>
                <c:pt idx="1174">
                  <c:v>1.1032</c:v>
                </c:pt>
                <c:pt idx="1175">
                  <c:v>1.1042</c:v>
                </c:pt>
                <c:pt idx="1176">
                  <c:v>1.1052</c:v>
                </c:pt>
                <c:pt idx="1177">
                  <c:v>1.1062</c:v>
                </c:pt>
                <c:pt idx="1178">
                  <c:v>1.1072</c:v>
                </c:pt>
                <c:pt idx="1179">
                  <c:v>1.1082</c:v>
                </c:pt>
                <c:pt idx="1180">
                  <c:v>1.1092</c:v>
                </c:pt>
                <c:pt idx="1181">
                  <c:v>1.1102</c:v>
                </c:pt>
                <c:pt idx="1182">
                  <c:v>1.1112</c:v>
                </c:pt>
                <c:pt idx="1183">
                  <c:v>1.1122</c:v>
                </c:pt>
                <c:pt idx="1184">
                  <c:v>1.1132</c:v>
                </c:pt>
                <c:pt idx="1185">
                  <c:v>1.1142</c:v>
                </c:pt>
                <c:pt idx="1186">
                  <c:v>1.1152</c:v>
                </c:pt>
                <c:pt idx="1187">
                  <c:v>1.1162</c:v>
                </c:pt>
                <c:pt idx="1188">
                  <c:v>1.1172</c:v>
                </c:pt>
                <c:pt idx="1189">
                  <c:v>1.1182</c:v>
                </c:pt>
                <c:pt idx="1190">
                  <c:v>1.1192</c:v>
                </c:pt>
                <c:pt idx="1191">
                  <c:v>1.1202</c:v>
                </c:pt>
                <c:pt idx="1192">
                  <c:v>1.1212</c:v>
                </c:pt>
                <c:pt idx="1193">
                  <c:v>1.1222</c:v>
                </c:pt>
                <c:pt idx="1194">
                  <c:v>1.1232</c:v>
                </c:pt>
                <c:pt idx="1195">
                  <c:v>1.1242</c:v>
                </c:pt>
                <c:pt idx="1196">
                  <c:v>1.1252</c:v>
                </c:pt>
                <c:pt idx="1197">
                  <c:v>1.1262</c:v>
                </c:pt>
                <c:pt idx="1198">
                  <c:v>1.1272</c:v>
                </c:pt>
                <c:pt idx="1199">
                  <c:v>1.1282</c:v>
                </c:pt>
                <c:pt idx="1200">
                  <c:v>1.1292</c:v>
                </c:pt>
                <c:pt idx="1201">
                  <c:v>1.1302</c:v>
                </c:pt>
                <c:pt idx="1202">
                  <c:v>1.1312</c:v>
                </c:pt>
                <c:pt idx="1203">
                  <c:v>1.1322</c:v>
                </c:pt>
                <c:pt idx="1204">
                  <c:v>1.1332</c:v>
                </c:pt>
                <c:pt idx="1205">
                  <c:v>1.1342</c:v>
                </c:pt>
                <c:pt idx="1206">
                  <c:v>1.1352</c:v>
                </c:pt>
                <c:pt idx="1207">
                  <c:v>1.1362</c:v>
                </c:pt>
                <c:pt idx="1208">
                  <c:v>1.1372</c:v>
                </c:pt>
                <c:pt idx="1209">
                  <c:v>1.1382</c:v>
                </c:pt>
                <c:pt idx="1210">
                  <c:v>1.1392</c:v>
                </c:pt>
                <c:pt idx="1211">
                  <c:v>1.1402</c:v>
                </c:pt>
                <c:pt idx="1212">
                  <c:v>1.1412</c:v>
                </c:pt>
                <c:pt idx="1213">
                  <c:v>1.1422</c:v>
                </c:pt>
                <c:pt idx="1214">
                  <c:v>1.1432</c:v>
                </c:pt>
                <c:pt idx="1215">
                  <c:v>1.1442</c:v>
                </c:pt>
                <c:pt idx="1216">
                  <c:v>1.1452</c:v>
                </c:pt>
                <c:pt idx="1217">
                  <c:v>1.1462</c:v>
                </c:pt>
                <c:pt idx="1218">
                  <c:v>1.1472</c:v>
                </c:pt>
                <c:pt idx="1219">
                  <c:v>1.1482</c:v>
                </c:pt>
                <c:pt idx="1220">
                  <c:v>1.1492</c:v>
                </c:pt>
                <c:pt idx="1221">
                  <c:v>1.1502</c:v>
                </c:pt>
                <c:pt idx="1222">
                  <c:v>1.1512</c:v>
                </c:pt>
                <c:pt idx="1223">
                  <c:v>1.1522</c:v>
                </c:pt>
                <c:pt idx="1224">
                  <c:v>1.1532</c:v>
                </c:pt>
                <c:pt idx="1225">
                  <c:v>1.1542</c:v>
                </c:pt>
                <c:pt idx="1226">
                  <c:v>1.1552</c:v>
                </c:pt>
                <c:pt idx="1227">
                  <c:v>1.1562</c:v>
                </c:pt>
                <c:pt idx="1228">
                  <c:v>1.1572</c:v>
                </c:pt>
                <c:pt idx="1229">
                  <c:v>1.1582</c:v>
                </c:pt>
                <c:pt idx="1230">
                  <c:v>1.1592</c:v>
                </c:pt>
                <c:pt idx="1231">
                  <c:v>1.1602</c:v>
                </c:pt>
                <c:pt idx="1232">
                  <c:v>1.1612</c:v>
                </c:pt>
                <c:pt idx="1233">
                  <c:v>1.1622</c:v>
                </c:pt>
                <c:pt idx="1234">
                  <c:v>1.1632</c:v>
                </c:pt>
                <c:pt idx="1235">
                  <c:v>1.1642</c:v>
                </c:pt>
                <c:pt idx="1236">
                  <c:v>1.1652</c:v>
                </c:pt>
                <c:pt idx="1237">
                  <c:v>1.1662</c:v>
                </c:pt>
                <c:pt idx="1238">
                  <c:v>1.1672</c:v>
                </c:pt>
                <c:pt idx="1239">
                  <c:v>1.1682</c:v>
                </c:pt>
                <c:pt idx="1240">
                  <c:v>1.1692</c:v>
                </c:pt>
                <c:pt idx="1241">
                  <c:v>1.1702</c:v>
                </c:pt>
                <c:pt idx="1242">
                  <c:v>1.1712</c:v>
                </c:pt>
                <c:pt idx="1243">
                  <c:v>1.1722</c:v>
                </c:pt>
                <c:pt idx="1244">
                  <c:v>1.1732</c:v>
                </c:pt>
                <c:pt idx="1245">
                  <c:v>1.1742</c:v>
                </c:pt>
                <c:pt idx="1246">
                  <c:v>1.1752</c:v>
                </c:pt>
                <c:pt idx="1247">
                  <c:v>1.1762</c:v>
                </c:pt>
                <c:pt idx="1248">
                  <c:v>1.1772</c:v>
                </c:pt>
                <c:pt idx="1249">
                  <c:v>1.1782</c:v>
                </c:pt>
                <c:pt idx="1250">
                  <c:v>1.1792</c:v>
                </c:pt>
                <c:pt idx="1251">
                  <c:v>1.1802</c:v>
                </c:pt>
                <c:pt idx="1252">
                  <c:v>1.1812</c:v>
                </c:pt>
                <c:pt idx="1253">
                  <c:v>1.1822</c:v>
                </c:pt>
                <c:pt idx="1254">
                  <c:v>1.1832</c:v>
                </c:pt>
                <c:pt idx="1255">
                  <c:v>1.1842</c:v>
                </c:pt>
                <c:pt idx="1256">
                  <c:v>1.1852</c:v>
                </c:pt>
                <c:pt idx="1257">
                  <c:v>1.1862</c:v>
                </c:pt>
                <c:pt idx="1258">
                  <c:v>1.1872</c:v>
                </c:pt>
                <c:pt idx="1259">
                  <c:v>1.1882</c:v>
                </c:pt>
                <c:pt idx="1260">
                  <c:v>1.1892</c:v>
                </c:pt>
                <c:pt idx="1261">
                  <c:v>1.1902</c:v>
                </c:pt>
                <c:pt idx="1262">
                  <c:v>1.1912</c:v>
                </c:pt>
                <c:pt idx="1263">
                  <c:v>1.1922</c:v>
                </c:pt>
                <c:pt idx="1264">
                  <c:v>1.1932</c:v>
                </c:pt>
                <c:pt idx="1265">
                  <c:v>1.1942</c:v>
                </c:pt>
                <c:pt idx="1266">
                  <c:v>1.1952</c:v>
                </c:pt>
                <c:pt idx="1267">
                  <c:v>1.1962</c:v>
                </c:pt>
                <c:pt idx="1268">
                  <c:v>1.1972</c:v>
                </c:pt>
                <c:pt idx="1269">
                  <c:v>1.1982</c:v>
                </c:pt>
                <c:pt idx="1270">
                  <c:v>1.1992</c:v>
                </c:pt>
                <c:pt idx="1271">
                  <c:v>1.2002</c:v>
                </c:pt>
                <c:pt idx="1272">
                  <c:v>1.2012</c:v>
                </c:pt>
                <c:pt idx="1273">
                  <c:v>1.2022</c:v>
                </c:pt>
                <c:pt idx="1274">
                  <c:v>1.2032</c:v>
                </c:pt>
                <c:pt idx="1275">
                  <c:v>1.2042</c:v>
                </c:pt>
                <c:pt idx="1276">
                  <c:v>1.2052</c:v>
                </c:pt>
                <c:pt idx="1277">
                  <c:v>1.2062</c:v>
                </c:pt>
                <c:pt idx="1278">
                  <c:v>1.2072</c:v>
                </c:pt>
                <c:pt idx="1279">
                  <c:v>1.2082</c:v>
                </c:pt>
                <c:pt idx="1280">
                  <c:v>1.2092</c:v>
                </c:pt>
                <c:pt idx="1281">
                  <c:v>1.2102</c:v>
                </c:pt>
                <c:pt idx="1282">
                  <c:v>1.2112</c:v>
                </c:pt>
                <c:pt idx="1283">
                  <c:v>1.2122</c:v>
                </c:pt>
                <c:pt idx="1284">
                  <c:v>1.2132</c:v>
                </c:pt>
                <c:pt idx="1285">
                  <c:v>1.2142</c:v>
                </c:pt>
                <c:pt idx="1286">
                  <c:v>1.2152</c:v>
                </c:pt>
                <c:pt idx="1287">
                  <c:v>1.2162</c:v>
                </c:pt>
                <c:pt idx="1288">
                  <c:v>1.2172</c:v>
                </c:pt>
                <c:pt idx="1289">
                  <c:v>1.2182</c:v>
                </c:pt>
                <c:pt idx="1290">
                  <c:v>1.2192</c:v>
                </c:pt>
                <c:pt idx="1291">
                  <c:v>1.2202</c:v>
                </c:pt>
                <c:pt idx="1292">
                  <c:v>1.2212</c:v>
                </c:pt>
                <c:pt idx="1293">
                  <c:v>1.2222</c:v>
                </c:pt>
                <c:pt idx="1294">
                  <c:v>1.2232</c:v>
                </c:pt>
                <c:pt idx="1295">
                  <c:v>1.2242</c:v>
                </c:pt>
                <c:pt idx="1296">
                  <c:v>1.2252</c:v>
                </c:pt>
                <c:pt idx="1297">
                  <c:v>1.2262</c:v>
                </c:pt>
                <c:pt idx="1298">
                  <c:v>1.2272</c:v>
                </c:pt>
                <c:pt idx="1299">
                  <c:v>1.2282</c:v>
                </c:pt>
                <c:pt idx="1300">
                  <c:v>1.2292</c:v>
                </c:pt>
                <c:pt idx="1301">
                  <c:v>1.2302</c:v>
                </c:pt>
                <c:pt idx="1302">
                  <c:v>1.2312</c:v>
                </c:pt>
                <c:pt idx="1303">
                  <c:v>1.2322</c:v>
                </c:pt>
                <c:pt idx="1304">
                  <c:v>1.2332</c:v>
                </c:pt>
                <c:pt idx="1305">
                  <c:v>1.2342</c:v>
                </c:pt>
                <c:pt idx="1306">
                  <c:v>1.2352</c:v>
                </c:pt>
                <c:pt idx="1307">
                  <c:v>1.2362</c:v>
                </c:pt>
                <c:pt idx="1308">
                  <c:v>1.2372</c:v>
                </c:pt>
                <c:pt idx="1309">
                  <c:v>1.2382</c:v>
                </c:pt>
                <c:pt idx="1310">
                  <c:v>1.2392</c:v>
                </c:pt>
                <c:pt idx="1311">
                  <c:v>1.2402</c:v>
                </c:pt>
                <c:pt idx="1312">
                  <c:v>1.2412</c:v>
                </c:pt>
                <c:pt idx="1313">
                  <c:v>1.2422</c:v>
                </c:pt>
                <c:pt idx="1314">
                  <c:v>1.2432</c:v>
                </c:pt>
                <c:pt idx="1315">
                  <c:v>1.2442</c:v>
                </c:pt>
                <c:pt idx="1316">
                  <c:v>1.2452</c:v>
                </c:pt>
                <c:pt idx="1317">
                  <c:v>1.2462</c:v>
                </c:pt>
                <c:pt idx="1318">
                  <c:v>1.2472</c:v>
                </c:pt>
                <c:pt idx="1319">
                  <c:v>1.2482</c:v>
                </c:pt>
                <c:pt idx="1320">
                  <c:v>1.2492</c:v>
                </c:pt>
                <c:pt idx="1321">
                  <c:v>1.2502</c:v>
                </c:pt>
                <c:pt idx="1322">
                  <c:v>1.2512</c:v>
                </c:pt>
                <c:pt idx="1323">
                  <c:v>1.2522</c:v>
                </c:pt>
                <c:pt idx="1324">
                  <c:v>1.2532</c:v>
                </c:pt>
                <c:pt idx="1325">
                  <c:v>1.2542</c:v>
                </c:pt>
                <c:pt idx="1326">
                  <c:v>1.2552</c:v>
                </c:pt>
                <c:pt idx="1327">
                  <c:v>1.2562</c:v>
                </c:pt>
                <c:pt idx="1328">
                  <c:v>1.2572</c:v>
                </c:pt>
                <c:pt idx="1329">
                  <c:v>1.2582</c:v>
                </c:pt>
                <c:pt idx="1330">
                  <c:v>1.2592</c:v>
                </c:pt>
                <c:pt idx="1331">
                  <c:v>1.2602</c:v>
                </c:pt>
                <c:pt idx="1332">
                  <c:v>1.2612</c:v>
                </c:pt>
                <c:pt idx="1333">
                  <c:v>1.2622</c:v>
                </c:pt>
                <c:pt idx="1334">
                  <c:v>1.2632</c:v>
                </c:pt>
                <c:pt idx="1335">
                  <c:v>1.2642</c:v>
                </c:pt>
                <c:pt idx="1336">
                  <c:v>1.2652</c:v>
                </c:pt>
                <c:pt idx="1337">
                  <c:v>1.2662</c:v>
                </c:pt>
                <c:pt idx="1338">
                  <c:v>1.2672</c:v>
                </c:pt>
                <c:pt idx="1339">
                  <c:v>1.2682</c:v>
                </c:pt>
                <c:pt idx="1340">
                  <c:v>1.2692</c:v>
                </c:pt>
                <c:pt idx="1341">
                  <c:v>1.2702</c:v>
                </c:pt>
                <c:pt idx="1342">
                  <c:v>1.2712</c:v>
                </c:pt>
                <c:pt idx="1343">
                  <c:v>1.2722</c:v>
                </c:pt>
                <c:pt idx="1344">
                  <c:v>1.2732</c:v>
                </c:pt>
                <c:pt idx="1345">
                  <c:v>1.2742</c:v>
                </c:pt>
                <c:pt idx="1346">
                  <c:v>1.2752</c:v>
                </c:pt>
                <c:pt idx="1347">
                  <c:v>1.2762</c:v>
                </c:pt>
                <c:pt idx="1348">
                  <c:v>1.2772</c:v>
                </c:pt>
                <c:pt idx="1349">
                  <c:v>1.2782</c:v>
                </c:pt>
                <c:pt idx="1350">
                  <c:v>1.2792</c:v>
                </c:pt>
                <c:pt idx="1351">
                  <c:v>1.2802</c:v>
                </c:pt>
                <c:pt idx="1352">
                  <c:v>1.2812</c:v>
                </c:pt>
                <c:pt idx="1353">
                  <c:v>1.2822</c:v>
                </c:pt>
                <c:pt idx="1354">
                  <c:v>1.2832</c:v>
                </c:pt>
                <c:pt idx="1355">
                  <c:v>1.2842</c:v>
                </c:pt>
                <c:pt idx="1356">
                  <c:v>1.2852</c:v>
                </c:pt>
                <c:pt idx="1357">
                  <c:v>1.2862</c:v>
                </c:pt>
                <c:pt idx="1358">
                  <c:v>1.2872</c:v>
                </c:pt>
                <c:pt idx="1359">
                  <c:v>1.2882</c:v>
                </c:pt>
                <c:pt idx="1360">
                  <c:v>1.2892</c:v>
                </c:pt>
                <c:pt idx="1361">
                  <c:v>1.2902</c:v>
                </c:pt>
                <c:pt idx="1362">
                  <c:v>1.2912</c:v>
                </c:pt>
                <c:pt idx="1363">
                  <c:v>1.2922</c:v>
                </c:pt>
                <c:pt idx="1364">
                  <c:v>1.2932</c:v>
                </c:pt>
                <c:pt idx="1365">
                  <c:v>1.2942</c:v>
                </c:pt>
                <c:pt idx="1366">
                  <c:v>1.2952</c:v>
                </c:pt>
                <c:pt idx="1367">
                  <c:v>1.2962</c:v>
                </c:pt>
                <c:pt idx="1368">
                  <c:v>1.2972</c:v>
                </c:pt>
                <c:pt idx="1369">
                  <c:v>1.2982</c:v>
                </c:pt>
                <c:pt idx="1370">
                  <c:v>1.2992</c:v>
                </c:pt>
                <c:pt idx="1371">
                  <c:v>1.3002</c:v>
                </c:pt>
                <c:pt idx="1372">
                  <c:v>1.3012</c:v>
                </c:pt>
                <c:pt idx="1373">
                  <c:v>1.3022</c:v>
                </c:pt>
                <c:pt idx="1374">
                  <c:v>1.3032</c:v>
                </c:pt>
                <c:pt idx="1375">
                  <c:v>1.3042</c:v>
                </c:pt>
                <c:pt idx="1376">
                  <c:v>1.3052</c:v>
                </c:pt>
                <c:pt idx="1377">
                  <c:v>1.3062</c:v>
                </c:pt>
                <c:pt idx="1378">
                  <c:v>1.3072</c:v>
                </c:pt>
                <c:pt idx="1379">
                  <c:v>1.3082</c:v>
                </c:pt>
                <c:pt idx="1380">
                  <c:v>1.3092</c:v>
                </c:pt>
                <c:pt idx="1381">
                  <c:v>1.3102</c:v>
                </c:pt>
                <c:pt idx="1382">
                  <c:v>1.3112</c:v>
                </c:pt>
                <c:pt idx="1383">
                  <c:v>1.3122</c:v>
                </c:pt>
                <c:pt idx="1384">
                  <c:v>1.3132</c:v>
                </c:pt>
                <c:pt idx="1385">
                  <c:v>1.3142</c:v>
                </c:pt>
                <c:pt idx="1386">
                  <c:v>1.3152</c:v>
                </c:pt>
                <c:pt idx="1387">
                  <c:v>1.3162</c:v>
                </c:pt>
                <c:pt idx="1388">
                  <c:v>1.3172</c:v>
                </c:pt>
                <c:pt idx="1389">
                  <c:v>1.3182</c:v>
                </c:pt>
                <c:pt idx="1390">
                  <c:v>1.3192</c:v>
                </c:pt>
                <c:pt idx="1391">
                  <c:v>1.3202</c:v>
                </c:pt>
                <c:pt idx="1392">
                  <c:v>1.3212</c:v>
                </c:pt>
                <c:pt idx="1393">
                  <c:v>1.3222</c:v>
                </c:pt>
                <c:pt idx="1394">
                  <c:v>1.3232</c:v>
                </c:pt>
                <c:pt idx="1395">
                  <c:v>1.3242</c:v>
                </c:pt>
                <c:pt idx="1396">
                  <c:v>1.325199999999999</c:v>
                </c:pt>
                <c:pt idx="1397">
                  <c:v>1.3262</c:v>
                </c:pt>
                <c:pt idx="1398">
                  <c:v>1.3272</c:v>
                </c:pt>
                <c:pt idx="1399">
                  <c:v>1.3282</c:v>
                </c:pt>
                <c:pt idx="1400">
                  <c:v>1.3292</c:v>
                </c:pt>
                <c:pt idx="1401">
                  <c:v>1.3302</c:v>
                </c:pt>
                <c:pt idx="1402">
                  <c:v>1.3312</c:v>
                </c:pt>
                <c:pt idx="1403">
                  <c:v>1.3322</c:v>
                </c:pt>
                <c:pt idx="1404">
                  <c:v>1.3332</c:v>
                </c:pt>
                <c:pt idx="1405">
                  <c:v>1.3342</c:v>
                </c:pt>
                <c:pt idx="1406">
                  <c:v>1.335199999999999</c:v>
                </c:pt>
                <c:pt idx="1407">
                  <c:v>1.3362</c:v>
                </c:pt>
                <c:pt idx="1408">
                  <c:v>1.3372</c:v>
                </c:pt>
                <c:pt idx="1409">
                  <c:v>1.3382</c:v>
                </c:pt>
                <c:pt idx="1410">
                  <c:v>1.3392</c:v>
                </c:pt>
                <c:pt idx="1411">
                  <c:v>1.3402</c:v>
                </c:pt>
                <c:pt idx="1412">
                  <c:v>1.3412</c:v>
                </c:pt>
                <c:pt idx="1413">
                  <c:v>1.3422</c:v>
                </c:pt>
                <c:pt idx="1414">
                  <c:v>1.3432</c:v>
                </c:pt>
                <c:pt idx="1415">
                  <c:v>1.3442</c:v>
                </c:pt>
                <c:pt idx="1416">
                  <c:v>1.345199999999999</c:v>
                </c:pt>
                <c:pt idx="1417">
                  <c:v>1.3462</c:v>
                </c:pt>
                <c:pt idx="1418">
                  <c:v>1.3472</c:v>
                </c:pt>
                <c:pt idx="1419">
                  <c:v>1.3482</c:v>
                </c:pt>
                <c:pt idx="1420">
                  <c:v>1.3492</c:v>
                </c:pt>
                <c:pt idx="1421">
                  <c:v>1.3502</c:v>
                </c:pt>
                <c:pt idx="1422">
                  <c:v>1.3512</c:v>
                </c:pt>
                <c:pt idx="1423">
                  <c:v>1.3522</c:v>
                </c:pt>
                <c:pt idx="1424">
                  <c:v>1.3532</c:v>
                </c:pt>
                <c:pt idx="1425">
                  <c:v>1.3542</c:v>
                </c:pt>
                <c:pt idx="1426">
                  <c:v>1.355199999999999</c:v>
                </c:pt>
                <c:pt idx="1427">
                  <c:v>1.3562</c:v>
                </c:pt>
                <c:pt idx="1428">
                  <c:v>1.3572</c:v>
                </c:pt>
                <c:pt idx="1429">
                  <c:v>1.3582</c:v>
                </c:pt>
                <c:pt idx="1430">
                  <c:v>1.3592</c:v>
                </c:pt>
                <c:pt idx="1431">
                  <c:v>1.3602</c:v>
                </c:pt>
                <c:pt idx="1432">
                  <c:v>1.3612</c:v>
                </c:pt>
                <c:pt idx="1433">
                  <c:v>1.3622</c:v>
                </c:pt>
                <c:pt idx="1434">
                  <c:v>1.3632</c:v>
                </c:pt>
                <c:pt idx="1435">
                  <c:v>1.3642</c:v>
                </c:pt>
                <c:pt idx="1436">
                  <c:v>1.365199999999999</c:v>
                </c:pt>
                <c:pt idx="1437">
                  <c:v>1.3662</c:v>
                </c:pt>
                <c:pt idx="1438">
                  <c:v>1.3672</c:v>
                </c:pt>
                <c:pt idx="1439">
                  <c:v>1.3682</c:v>
                </c:pt>
                <c:pt idx="1440">
                  <c:v>1.3692</c:v>
                </c:pt>
                <c:pt idx="1441">
                  <c:v>1.3702</c:v>
                </c:pt>
                <c:pt idx="1442">
                  <c:v>1.3712</c:v>
                </c:pt>
                <c:pt idx="1443">
                  <c:v>1.3722</c:v>
                </c:pt>
                <c:pt idx="1444">
                  <c:v>1.3732</c:v>
                </c:pt>
                <c:pt idx="1445">
                  <c:v>1.3742</c:v>
                </c:pt>
                <c:pt idx="1446">
                  <c:v>1.3752</c:v>
                </c:pt>
                <c:pt idx="1447">
                  <c:v>1.3762</c:v>
                </c:pt>
                <c:pt idx="1448">
                  <c:v>1.3772</c:v>
                </c:pt>
                <c:pt idx="1449">
                  <c:v>1.3782</c:v>
                </c:pt>
                <c:pt idx="1450">
                  <c:v>1.3792</c:v>
                </c:pt>
                <c:pt idx="1451">
                  <c:v>1.3802</c:v>
                </c:pt>
                <c:pt idx="1452">
                  <c:v>1.3812</c:v>
                </c:pt>
                <c:pt idx="1453">
                  <c:v>1.3822</c:v>
                </c:pt>
                <c:pt idx="1454">
                  <c:v>1.3832</c:v>
                </c:pt>
                <c:pt idx="1455">
                  <c:v>1.3842</c:v>
                </c:pt>
                <c:pt idx="1456">
                  <c:v>1.3852</c:v>
                </c:pt>
                <c:pt idx="1457">
                  <c:v>1.3862</c:v>
                </c:pt>
                <c:pt idx="1458">
                  <c:v>1.3872</c:v>
                </c:pt>
                <c:pt idx="1459">
                  <c:v>1.3882</c:v>
                </c:pt>
                <c:pt idx="1460">
                  <c:v>1.3892</c:v>
                </c:pt>
                <c:pt idx="1461">
                  <c:v>1.3902</c:v>
                </c:pt>
                <c:pt idx="1462">
                  <c:v>1.3912</c:v>
                </c:pt>
                <c:pt idx="1463">
                  <c:v>1.3922</c:v>
                </c:pt>
                <c:pt idx="1464">
                  <c:v>1.3932</c:v>
                </c:pt>
                <c:pt idx="1465">
                  <c:v>1.3942</c:v>
                </c:pt>
                <c:pt idx="1466">
                  <c:v>1.3952</c:v>
                </c:pt>
                <c:pt idx="1467">
                  <c:v>1.3962</c:v>
                </c:pt>
                <c:pt idx="1468">
                  <c:v>1.3972</c:v>
                </c:pt>
                <c:pt idx="1469">
                  <c:v>1.3982</c:v>
                </c:pt>
                <c:pt idx="1470">
                  <c:v>1.3992</c:v>
                </c:pt>
                <c:pt idx="1471">
                  <c:v>1.4002</c:v>
                </c:pt>
                <c:pt idx="1472">
                  <c:v>1.4012</c:v>
                </c:pt>
                <c:pt idx="1473">
                  <c:v>1.4022</c:v>
                </c:pt>
                <c:pt idx="1474">
                  <c:v>1.4032</c:v>
                </c:pt>
                <c:pt idx="1475">
                  <c:v>1.4042</c:v>
                </c:pt>
                <c:pt idx="1476">
                  <c:v>1.4052</c:v>
                </c:pt>
                <c:pt idx="1477">
                  <c:v>1.4062</c:v>
                </c:pt>
                <c:pt idx="1478">
                  <c:v>1.4072</c:v>
                </c:pt>
                <c:pt idx="1479">
                  <c:v>1.4082</c:v>
                </c:pt>
                <c:pt idx="1480">
                  <c:v>1.4092</c:v>
                </c:pt>
                <c:pt idx="1481">
                  <c:v>1.4102</c:v>
                </c:pt>
                <c:pt idx="1482">
                  <c:v>1.4112</c:v>
                </c:pt>
                <c:pt idx="1483">
                  <c:v>1.4122</c:v>
                </c:pt>
                <c:pt idx="1484">
                  <c:v>1.4132</c:v>
                </c:pt>
                <c:pt idx="1485">
                  <c:v>1.4142</c:v>
                </c:pt>
                <c:pt idx="1486">
                  <c:v>1.4152</c:v>
                </c:pt>
                <c:pt idx="1487">
                  <c:v>1.4162</c:v>
                </c:pt>
                <c:pt idx="1488">
                  <c:v>1.4172</c:v>
                </c:pt>
                <c:pt idx="1489">
                  <c:v>1.4182</c:v>
                </c:pt>
                <c:pt idx="1490">
                  <c:v>1.4192</c:v>
                </c:pt>
                <c:pt idx="1491">
                  <c:v>1.4202</c:v>
                </c:pt>
                <c:pt idx="1492">
                  <c:v>1.4212</c:v>
                </c:pt>
                <c:pt idx="1493">
                  <c:v>1.4222</c:v>
                </c:pt>
                <c:pt idx="1494">
                  <c:v>1.4232</c:v>
                </c:pt>
                <c:pt idx="1495">
                  <c:v>1.4242</c:v>
                </c:pt>
                <c:pt idx="1496">
                  <c:v>1.4252</c:v>
                </c:pt>
                <c:pt idx="1497">
                  <c:v>1.4262</c:v>
                </c:pt>
                <c:pt idx="1498">
                  <c:v>1.4272</c:v>
                </c:pt>
                <c:pt idx="1499">
                  <c:v>1.4282</c:v>
                </c:pt>
                <c:pt idx="1500">
                  <c:v>1.4292</c:v>
                </c:pt>
                <c:pt idx="1501">
                  <c:v>1.4302</c:v>
                </c:pt>
                <c:pt idx="1502">
                  <c:v>1.4312</c:v>
                </c:pt>
                <c:pt idx="1503">
                  <c:v>1.4322</c:v>
                </c:pt>
                <c:pt idx="1504">
                  <c:v>1.4332</c:v>
                </c:pt>
                <c:pt idx="1505">
                  <c:v>1.4342</c:v>
                </c:pt>
                <c:pt idx="1506">
                  <c:v>1.4352</c:v>
                </c:pt>
                <c:pt idx="1507">
                  <c:v>1.4362</c:v>
                </c:pt>
                <c:pt idx="1508">
                  <c:v>1.4372</c:v>
                </c:pt>
                <c:pt idx="1509">
                  <c:v>1.4382</c:v>
                </c:pt>
                <c:pt idx="1510">
                  <c:v>1.4392</c:v>
                </c:pt>
                <c:pt idx="1511">
                  <c:v>1.4402</c:v>
                </c:pt>
                <c:pt idx="1512">
                  <c:v>1.4412</c:v>
                </c:pt>
                <c:pt idx="1513">
                  <c:v>1.4422</c:v>
                </c:pt>
                <c:pt idx="1514">
                  <c:v>1.4432</c:v>
                </c:pt>
                <c:pt idx="1515">
                  <c:v>1.4442</c:v>
                </c:pt>
                <c:pt idx="1516">
                  <c:v>1.4452</c:v>
                </c:pt>
                <c:pt idx="1517">
                  <c:v>1.4462</c:v>
                </c:pt>
                <c:pt idx="1518">
                  <c:v>1.4472</c:v>
                </c:pt>
                <c:pt idx="1519">
                  <c:v>1.4482</c:v>
                </c:pt>
                <c:pt idx="1520">
                  <c:v>1.4492</c:v>
                </c:pt>
                <c:pt idx="1521">
                  <c:v>1.450199999999999</c:v>
                </c:pt>
                <c:pt idx="1522">
                  <c:v>1.4512</c:v>
                </c:pt>
                <c:pt idx="1523">
                  <c:v>1.4522</c:v>
                </c:pt>
                <c:pt idx="1524">
                  <c:v>1.4532</c:v>
                </c:pt>
                <c:pt idx="1525">
                  <c:v>1.4542</c:v>
                </c:pt>
                <c:pt idx="1526">
                  <c:v>1.4552</c:v>
                </c:pt>
                <c:pt idx="1527">
                  <c:v>1.4562</c:v>
                </c:pt>
                <c:pt idx="1528">
                  <c:v>1.4572</c:v>
                </c:pt>
                <c:pt idx="1529">
                  <c:v>1.4582</c:v>
                </c:pt>
                <c:pt idx="1530">
                  <c:v>1.4592</c:v>
                </c:pt>
                <c:pt idx="1531">
                  <c:v>1.460199999999999</c:v>
                </c:pt>
                <c:pt idx="1532">
                  <c:v>1.4612</c:v>
                </c:pt>
                <c:pt idx="1533">
                  <c:v>1.4622</c:v>
                </c:pt>
                <c:pt idx="1534">
                  <c:v>1.4632</c:v>
                </c:pt>
                <c:pt idx="1535">
                  <c:v>1.4642</c:v>
                </c:pt>
                <c:pt idx="1536">
                  <c:v>1.4652</c:v>
                </c:pt>
                <c:pt idx="1537">
                  <c:v>1.4662</c:v>
                </c:pt>
                <c:pt idx="1538">
                  <c:v>1.4672</c:v>
                </c:pt>
                <c:pt idx="1539">
                  <c:v>1.4682</c:v>
                </c:pt>
                <c:pt idx="1540">
                  <c:v>1.4692</c:v>
                </c:pt>
                <c:pt idx="1541">
                  <c:v>1.470199999999999</c:v>
                </c:pt>
                <c:pt idx="1542">
                  <c:v>1.4712</c:v>
                </c:pt>
                <c:pt idx="1543">
                  <c:v>1.4722</c:v>
                </c:pt>
                <c:pt idx="1544">
                  <c:v>1.4732</c:v>
                </c:pt>
                <c:pt idx="1545">
                  <c:v>1.4742</c:v>
                </c:pt>
                <c:pt idx="1546">
                  <c:v>1.4752</c:v>
                </c:pt>
                <c:pt idx="1547">
                  <c:v>1.4762</c:v>
                </c:pt>
                <c:pt idx="1548">
                  <c:v>1.4772</c:v>
                </c:pt>
                <c:pt idx="1549">
                  <c:v>1.4782</c:v>
                </c:pt>
                <c:pt idx="1550">
                  <c:v>1.4792</c:v>
                </c:pt>
                <c:pt idx="1551">
                  <c:v>1.480199999999999</c:v>
                </c:pt>
                <c:pt idx="1552">
                  <c:v>1.4812</c:v>
                </c:pt>
                <c:pt idx="1553">
                  <c:v>1.4822</c:v>
                </c:pt>
                <c:pt idx="1554">
                  <c:v>1.4832</c:v>
                </c:pt>
                <c:pt idx="1555">
                  <c:v>1.4842</c:v>
                </c:pt>
                <c:pt idx="1556">
                  <c:v>1.4852</c:v>
                </c:pt>
                <c:pt idx="1557">
                  <c:v>1.4862</c:v>
                </c:pt>
                <c:pt idx="1558">
                  <c:v>1.4872</c:v>
                </c:pt>
                <c:pt idx="1559">
                  <c:v>1.4882</c:v>
                </c:pt>
                <c:pt idx="1560">
                  <c:v>1.4892</c:v>
                </c:pt>
                <c:pt idx="1561">
                  <c:v>1.490199999999999</c:v>
                </c:pt>
                <c:pt idx="1562">
                  <c:v>1.4912</c:v>
                </c:pt>
                <c:pt idx="1563">
                  <c:v>1.4922</c:v>
                </c:pt>
                <c:pt idx="1564">
                  <c:v>1.4932</c:v>
                </c:pt>
                <c:pt idx="1565">
                  <c:v>1.4942</c:v>
                </c:pt>
                <c:pt idx="1566">
                  <c:v>1.4952</c:v>
                </c:pt>
                <c:pt idx="1567">
                  <c:v>1.4962</c:v>
                </c:pt>
                <c:pt idx="1568">
                  <c:v>1.4972</c:v>
                </c:pt>
                <c:pt idx="1569">
                  <c:v>1.4982</c:v>
                </c:pt>
                <c:pt idx="1570">
                  <c:v>1.4992</c:v>
                </c:pt>
                <c:pt idx="1571">
                  <c:v>1.5002</c:v>
                </c:pt>
                <c:pt idx="1572">
                  <c:v>1.5012</c:v>
                </c:pt>
                <c:pt idx="1573">
                  <c:v>1.5022</c:v>
                </c:pt>
                <c:pt idx="1574">
                  <c:v>1.5032</c:v>
                </c:pt>
                <c:pt idx="1575">
                  <c:v>1.5042</c:v>
                </c:pt>
                <c:pt idx="1576">
                  <c:v>1.5052</c:v>
                </c:pt>
                <c:pt idx="1577">
                  <c:v>1.5062</c:v>
                </c:pt>
                <c:pt idx="1578">
                  <c:v>1.5072</c:v>
                </c:pt>
                <c:pt idx="1579">
                  <c:v>1.5082</c:v>
                </c:pt>
                <c:pt idx="1580">
                  <c:v>1.5092</c:v>
                </c:pt>
                <c:pt idx="1581">
                  <c:v>1.5102</c:v>
                </c:pt>
                <c:pt idx="1582">
                  <c:v>1.5112</c:v>
                </c:pt>
                <c:pt idx="1583">
                  <c:v>1.5122</c:v>
                </c:pt>
                <c:pt idx="1584">
                  <c:v>1.5132</c:v>
                </c:pt>
                <c:pt idx="1585">
                  <c:v>1.5142</c:v>
                </c:pt>
                <c:pt idx="1586">
                  <c:v>1.5152</c:v>
                </c:pt>
                <c:pt idx="1587">
                  <c:v>1.5162</c:v>
                </c:pt>
                <c:pt idx="1588">
                  <c:v>1.5172</c:v>
                </c:pt>
                <c:pt idx="1589">
                  <c:v>1.5182</c:v>
                </c:pt>
                <c:pt idx="1590">
                  <c:v>1.5192</c:v>
                </c:pt>
                <c:pt idx="1591">
                  <c:v>1.5202</c:v>
                </c:pt>
                <c:pt idx="1592">
                  <c:v>1.5212</c:v>
                </c:pt>
                <c:pt idx="1593">
                  <c:v>1.5222</c:v>
                </c:pt>
                <c:pt idx="1594">
                  <c:v>1.5232</c:v>
                </c:pt>
                <c:pt idx="1595">
                  <c:v>1.5242</c:v>
                </c:pt>
                <c:pt idx="1596">
                  <c:v>1.5252</c:v>
                </c:pt>
                <c:pt idx="1597">
                  <c:v>1.5262</c:v>
                </c:pt>
                <c:pt idx="1598">
                  <c:v>1.5272</c:v>
                </c:pt>
                <c:pt idx="1599">
                  <c:v>1.5282</c:v>
                </c:pt>
                <c:pt idx="1600">
                  <c:v>1.5292</c:v>
                </c:pt>
                <c:pt idx="1601">
                  <c:v>1.5302</c:v>
                </c:pt>
                <c:pt idx="1602">
                  <c:v>1.5312</c:v>
                </c:pt>
                <c:pt idx="1603">
                  <c:v>1.5322</c:v>
                </c:pt>
                <c:pt idx="1604">
                  <c:v>1.5332</c:v>
                </c:pt>
                <c:pt idx="1605">
                  <c:v>1.5342</c:v>
                </c:pt>
                <c:pt idx="1606">
                  <c:v>1.5352</c:v>
                </c:pt>
                <c:pt idx="1607">
                  <c:v>1.5362</c:v>
                </c:pt>
                <c:pt idx="1608">
                  <c:v>1.5372</c:v>
                </c:pt>
                <c:pt idx="1609">
                  <c:v>1.5382</c:v>
                </c:pt>
                <c:pt idx="1610">
                  <c:v>1.5392</c:v>
                </c:pt>
                <c:pt idx="1611">
                  <c:v>1.5402</c:v>
                </c:pt>
                <c:pt idx="1612">
                  <c:v>1.5412</c:v>
                </c:pt>
                <c:pt idx="1613">
                  <c:v>1.5422</c:v>
                </c:pt>
                <c:pt idx="1614">
                  <c:v>1.5432</c:v>
                </c:pt>
                <c:pt idx="1615">
                  <c:v>1.5442</c:v>
                </c:pt>
                <c:pt idx="1616">
                  <c:v>1.5452</c:v>
                </c:pt>
                <c:pt idx="1617">
                  <c:v>1.5462</c:v>
                </c:pt>
                <c:pt idx="1618">
                  <c:v>1.5472</c:v>
                </c:pt>
                <c:pt idx="1619">
                  <c:v>1.5482</c:v>
                </c:pt>
                <c:pt idx="1620">
                  <c:v>1.5492</c:v>
                </c:pt>
                <c:pt idx="1621">
                  <c:v>1.5502</c:v>
                </c:pt>
                <c:pt idx="1622">
                  <c:v>1.5512</c:v>
                </c:pt>
                <c:pt idx="1623">
                  <c:v>1.5522</c:v>
                </c:pt>
                <c:pt idx="1624">
                  <c:v>1.5532</c:v>
                </c:pt>
                <c:pt idx="1625">
                  <c:v>1.5542</c:v>
                </c:pt>
                <c:pt idx="1626">
                  <c:v>1.5552</c:v>
                </c:pt>
                <c:pt idx="1627">
                  <c:v>1.5562</c:v>
                </c:pt>
                <c:pt idx="1628">
                  <c:v>1.5572</c:v>
                </c:pt>
                <c:pt idx="1629">
                  <c:v>1.5582</c:v>
                </c:pt>
                <c:pt idx="1630">
                  <c:v>1.5592</c:v>
                </c:pt>
                <c:pt idx="1631">
                  <c:v>1.5602</c:v>
                </c:pt>
                <c:pt idx="1632">
                  <c:v>1.5612</c:v>
                </c:pt>
                <c:pt idx="1633">
                  <c:v>1.5622</c:v>
                </c:pt>
                <c:pt idx="1634">
                  <c:v>1.5632</c:v>
                </c:pt>
                <c:pt idx="1635">
                  <c:v>1.5642</c:v>
                </c:pt>
                <c:pt idx="1636">
                  <c:v>1.5652</c:v>
                </c:pt>
                <c:pt idx="1637">
                  <c:v>1.5662</c:v>
                </c:pt>
                <c:pt idx="1638">
                  <c:v>1.5672</c:v>
                </c:pt>
                <c:pt idx="1639">
                  <c:v>1.5682</c:v>
                </c:pt>
                <c:pt idx="1640">
                  <c:v>1.5692</c:v>
                </c:pt>
                <c:pt idx="1641">
                  <c:v>1.5702</c:v>
                </c:pt>
                <c:pt idx="1642">
                  <c:v>1.5712</c:v>
                </c:pt>
                <c:pt idx="1643">
                  <c:v>1.5722</c:v>
                </c:pt>
                <c:pt idx="1644">
                  <c:v>1.5732</c:v>
                </c:pt>
                <c:pt idx="1645">
                  <c:v>1.5742</c:v>
                </c:pt>
                <c:pt idx="1646">
                  <c:v>1.575199999999999</c:v>
                </c:pt>
                <c:pt idx="1647">
                  <c:v>1.5762</c:v>
                </c:pt>
                <c:pt idx="1648">
                  <c:v>1.5772</c:v>
                </c:pt>
                <c:pt idx="1649">
                  <c:v>1.5782</c:v>
                </c:pt>
                <c:pt idx="1650">
                  <c:v>1.5792</c:v>
                </c:pt>
                <c:pt idx="1651">
                  <c:v>1.5802</c:v>
                </c:pt>
                <c:pt idx="1652">
                  <c:v>1.5812</c:v>
                </c:pt>
                <c:pt idx="1653">
                  <c:v>1.5822</c:v>
                </c:pt>
                <c:pt idx="1654">
                  <c:v>1.5832</c:v>
                </c:pt>
                <c:pt idx="1655">
                  <c:v>1.5842</c:v>
                </c:pt>
                <c:pt idx="1656">
                  <c:v>1.585199999999999</c:v>
                </c:pt>
                <c:pt idx="1657">
                  <c:v>1.5862</c:v>
                </c:pt>
                <c:pt idx="1658">
                  <c:v>1.5872</c:v>
                </c:pt>
                <c:pt idx="1659">
                  <c:v>1.5882</c:v>
                </c:pt>
                <c:pt idx="1660">
                  <c:v>1.5892</c:v>
                </c:pt>
                <c:pt idx="1661">
                  <c:v>1.5902</c:v>
                </c:pt>
                <c:pt idx="1662">
                  <c:v>1.5912</c:v>
                </c:pt>
                <c:pt idx="1663">
                  <c:v>1.5922</c:v>
                </c:pt>
                <c:pt idx="1664">
                  <c:v>1.5932</c:v>
                </c:pt>
                <c:pt idx="1665">
                  <c:v>1.5942</c:v>
                </c:pt>
                <c:pt idx="1666">
                  <c:v>1.595199999999999</c:v>
                </c:pt>
                <c:pt idx="1667">
                  <c:v>1.5962</c:v>
                </c:pt>
                <c:pt idx="1668">
                  <c:v>1.5972</c:v>
                </c:pt>
                <c:pt idx="1669">
                  <c:v>1.5982</c:v>
                </c:pt>
                <c:pt idx="1670">
                  <c:v>1.5992</c:v>
                </c:pt>
                <c:pt idx="1671">
                  <c:v>1.6002</c:v>
                </c:pt>
                <c:pt idx="1672">
                  <c:v>1.6012</c:v>
                </c:pt>
                <c:pt idx="1673">
                  <c:v>1.6022</c:v>
                </c:pt>
                <c:pt idx="1674">
                  <c:v>1.6032</c:v>
                </c:pt>
                <c:pt idx="1675">
                  <c:v>1.6042</c:v>
                </c:pt>
                <c:pt idx="1676">
                  <c:v>1.605199999999999</c:v>
                </c:pt>
                <c:pt idx="1677">
                  <c:v>1.6062</c:v>
                </c:pt>
                <c:pt idx="1678">
                  <c:v>1.6072</c:v>
                </c:pt>
                <c:pt idx="1679">
                  <c:v>1.6082</c:v>
                </c:pt>
                <c:pt idx="1680">
                  <c:v>1.6092</c:v>
                </c:pt>
                <c:pt idx="1681">
                  <c:v>1.6102</c:v>
                </c:pt>
                <c:pt idx="1682">
                  <c:v>1.6112</c:v>
                </c:pt>
                <c:pt idx="1683">
                  <c:v>1.6122</c:v>
                </c:pt>
                <c:pt idx="1684">
                  <c:v>1.6132</c:v>
                </c:pt>
                <c:pt idx="1685">
                  <c:v>1.6142</c:v>
                </c:pt>
                <c:pt idx="1686">
                  <c:v>1.615199999999999</c:v>
                </c:pt>
                <c:pt idx="1687">
                  <c:v>1.6162</c:v>
                </c:pt>
                <c:pt idx="1688">
                  <c:v>1.6172</c:v>
                </c:pt>
                <c:pt idx="1689">
                  <c:v>1.6182</c:v>
                </c:pt>
                <c:pt idx="1690">
                  <c:v>1.6192</c:v>
                </c:pt>
                <c:pt idx="1691">
                  <c:v>1.6202</c:v>
                </c:pt>
                <c:pt idx="1692">
                  <c:v>1.6212</c:v>
                </c:pt>
                <c:pt idx="1693">
                  <c:v>1.6222</c:v>
                </c:pt>
                <c:pt idx="1694">
                  <c:v>1.6232</c:v>
                </c:pt>
                <c:pt idx="1695">
                  <c:v>1.6242</c:v>
                </c:pt>
                <c:pt idx="1696">
                  <c:v>1.6252</c:v>
                </c:pt>
                <c:pt idx="1697">
                  <c:v>1.6262</c:v>
                </c:pt>
                <c:pt idx="1698">
                  <c:v>1.6272</c:v>
                </c:pt>
                <c:pt idx="1699">
                  <c:v>1.6282</c:v>
                </c:pt>
                <c:pt idx="1700">
                  <c:v>1.6292</c:v>
                </c:pt>
                <c:pt idx="1701">
                  <c:v>1.6302</c:v>
                </c:pt>
                <c:pt idx="1702">
                  <c:v>1.6312</c:v>
                </c:pt>
                <c:pt idx="1703">
                  <c:v>1.6322</c:v>
                </c:pt>
                <c:pt idx="1704">
                  <c:v>1.6332</c:v>
                </c:pt>
                <c:pt idx="1705">
                  <c:v>1.6342</c:v>
                </c:pt>
                <c:pt idx="1706">
                  <c:v>1.6352</c:v>
                </c:pt>
                <c:pt idx="1707">
                  <c:v>1.6362</c:v>
                </c:pt>
                <c:pt idx="1708">
                  <c:v>1.6372</c:v>
                </c:pt>
                <c:pt idx="1709">
                  <c:v>1.6382</c:v>
                </c:pt>
                <c:pt idx="1710">
                  <c:v>1.6392</c:v>
                </c:pt>
                <c:pt idx="1711">
                  <c:v>1.6402</c:v>
                </c:pt>
                <c:pt idx="1712">
                  <c:v>1.6412</c:v>
                </c:pt>
                <c:pt idx="1713">
                  <c:v>1.6422</c:v>
                </c:pt>
                <c:pt idx="1714">
                  <c:v>1.6432</c:v>
                </c:pt>
                <c:pt idx="1715">
                  <c:v>1.6442</c:v>
                </c:pt>
                <c:pt idx="1716">
                  <c:v>1.6452</c:v>
                </c:pt>
                <c:pt idx="1717">
                  <c:v>1.6462</c:v>
                </c:pt>
                <c:pt idx="1718">
                  <c:v>1.6472</c:v>
                </c:pt>
                <c:pt idx="1719">
                  <c:v>1.6482</c:v>
                </c:pt>
                <c:pt idx="1720">
                  <c:v>1.6492</c:v>
                </c:pt>
                <c:pt idx="1721">
                  <c:v>1.6502</c:v>
                </c:pt>
                <c:pt idx="1722">
                  <c:v>1.6512</c:v>
                </c:pt>
                <c:pt idx="1723">
                  <c:v>1.6522</c:v>
                </c:pt>
                <c:pt idx="1724">
                  <c:v>1.6532</c:v>
                </c:pt>
                <c:pt idx="1725">
                  <c:v>1.6542</c:v>
                </c:pt>
                <c:pt idx="1726">
                  <c:v>1.6552</c:v>
                </c:pt>
                <c:pt idx="1727">
                  <c:v>1.6562</c:v>
                </c:pt>
                <c:pt idx="1728">
                  <c:v>1.6572</c:v>
                </c:pt>
                <c:pt idx="1729">
                  <c:v>1.6582</c:v>
                </c:pt>
                <c:pt idx="1730">
                  <c:v>1.6592</c:v>
                </c:pt>
                <c:pt idx="1731">
                  <c:v>1.6602</c:v>
                </c:pt>
                <c:pt idx="1732">
                  <c:v>1.6612</c:v>
                </c:pt>
                <c:pt idx="1733">
                  <c:v>1.6622</c:v>
                </c:pt>
                <c:pt idx="1734">
                  <c:v>1.6632</c:v>
                </c:pt>
                <c:pt idx="1735">
                  <c:v>1.6642</c:v>
                </c:pt>
                <c:pt idx="1736">
                  <c:v>1.6652</c:v>
                </c:pt>
                <c:pt idx="1737">
                  <c:v>1.6662</c:v>
                </c:pt>
                <c:pt idx="1738">
                  <c:v>1.6672</c:v>
                </c:pt>
                <c:pt idx="1739">
                  <c:v>1.6682</c:v>
                </c:pt>
                <c:pt idx="1740">
                  <c:v>1.6692</c:v>
                </c:pt>
                <c:pt idx="1741">
                  <c:v>1.6702</c:v>
                </c:pt>
                <c:pt idx="1742">
                  <c:v>1.6712</c:v>
                </c:pt>
                <c:pt idx="1743">
                  <c:v>1.6722</c:v>
                </c:pt>
                <c:pt idx="1744">
                  <c:v>1.6732</c:v>
                </c:pt>
                <c:pt idx="1745">
                  <c:v>1.6742</c:v>
                </c:pt>
                <c:pt idx="1746">
                  <c:v>1.6752</c:v>
                </c:pt>
                <c:pt idx="1747">
                  <c:v>1.6762</c:v>
                </c:pt>
                <c:pt idx="1748">
                  <c:v>1.6772</c:v>
                </c:pt>
                <c:pt idx="1749">
                  <c:v>1.6782</c:v>
                </c:pt>
                <c:pt idx="1750">
                  <c:v>1.6792</c:v>
                </c:pt>
                <c:pt idx="1751">
                  <c:v>1.6802</c:v>
                </c:pt>
                <c:pt idx="1752">
                  <c:v>1.6812</c:v>
                </c:pt>
                <c:pt idx="1753">
                  <c:v>1.6822</c:v>
                </c:pt>
                <c:pt idx="1754">
                  <c:v>1.6832</c:v>
                </c:pt>
                <c:pt idx="1755">
                  <c:v>1.6842</c:v>
                </c:pt>
                <c:pt idx="1756">
                  <c:v>1.6852</c:v>
                </c:pt>
                <c:pt idx="1757">
                  <c:v>1.6862</c:v>
                </c:pt>
                <c:pt idx="1758">
                  <c:v>1.6872</c:v>
                </c:pt>
                <c:pt idx="1759">
                  <c:v>1.6882</c:v>
                </c:pt>
                <c:pt idx="1760">
                  <c:v>1.6892</c:v>
                </c:pt>
                <c:pt idx="1761">
                  <c:v>1.6902</c:v>
                </c:pt>
                <c:pt idx="1762">
                  <c:v>1.6912</c:v>
                </c:pt>
                <c:pt idx="1763">
                  <c:v>1.6922</c:v>
                </c:pt>
                <c:pt idx="1764">
                  <c:v>1.6932</c:v>
                </c:pt>
                <c:pt idx="1765">
                  <c:v>1.6942</c:v>
                </c:pt>
                <c:pt idx="1766">
                  <c:v>1.6952</c:v>
                </c:pt>
                <c:pt idx="1767">
                  <c:v>1.6962</c:v>
                </c:pt>
                <c:pt idx="1768">
                  <c:v>1.6972</c:v>
                </c:pt>
                <c:pt idx="1769">
                  <c:v>1.6982</c:v>
                </c:pt>
                <c:pt idx="1770">
                  <c:v>1.6992</c:v>
                </c:pt>
                <c:pt idx="1771">
                  <c:v>1.7002</c:v>
                </c:pt>
                <c:pt idx="1772">
                  <c:v>1.7012</c:v>
                </c:pt>
                <c:pt idx="1773">
                  <c:v>1.702200000000001</c:v>
                </c:pt>
                <c:pt idx="1774">
                  <c:v>1.7032</c:v>
                </c:pt>
                <c:pt idx="1775">
                  <c:v>1.7042</c:v>
                </c:pt>
                <c:pt idx="1776">
                  <c:v>1.7052</c:v>
                </c:pt>
                <c:pt idx="1777">
                  <c:v>1.7062</c:v>
                </c:pt>
                <c:pt idx="1778">
                  <c:v>1.7072</c:v>
                </c:pt>
                <c:pt idx="1779">
                  <c:v>1.7082</c:v>
                </c:pt>
                <c:pt idx="1780">
                  <c:v>1.7092</c:v>
                </c:pt>
                <c:pt idx="1781">
                  <c:v>1.7102</c:v>
                </c:pt>
                <c:pt idx="1782">
                  <c:v>1.7112</c:v>
                </c:pt>
                <c:pt idx="1783">
                  <c:v>1.7122</c:v>
                </c:pt>
                <c:pt idx="1784">
                  <c:v>1.7132</c:v>
                </c:pt>
                <c:pt idx="1785">
                  <c:v>1.7142</c:v>
                </c:pt>
                <c:pt idx="1786">
                  <c:v>1.7152</c:v>
                </c:pt>
                <c:pt idx="1787">
                  <c:v>1.7162</c:v>
                </c:pt>
                <c:pt idx="1788">
                  <c:v>1.7172</c:v>
                </c:pt>
                <c:pt idx="1789">
                  <c:v>1.7182</c:v>
                </c:pt>
                <c:pt idx="1790">
                  <c:v>1.7192</c:v>
                </c:pt>
                <c:pt idx="1791">
                  <c:v>1.7202</c:v>
                </c:pt>
                <c:pt idx="1792">
                  <c:v>1.7212</c:v>
                </c:pt>
                <c:pt idx="1793">
                  <c:v>1.7222</c:v>
                </c:pt>
                <c:pt idx="1794">
                  <c:v>1.7232</c:v>
                </c:pt>
                <c:pt idx="1795">
                  <c:v>1.7242</c:v>
                </c:pt>
                <c:pt idx="1796">
                  <c:v>1.7252</c:v>
                </c:pt>
                <c:pt idx="1797">
                  <c:v>1.7262</c:v>
                </c:pt>
                <c:pt idx="1798">
                  <c:v>1.7272</c:v>
                </c:pt>
                <c:pt idx="1799">
                  <c:v>1.7282</c:v>
                </c:pt>
                <c:pt idx="1800">
                  <c:v>1.7292</c:v>
                </c:pt>
                <c:pt idx="1801">
                  <c:v>1.7302</c:v>
                </c:pt>
                <c:pt idx="1802">
                  <c:v>1.7312</c:v>
                </c:pt>
                <c:pt idx="1803">
                  <c:v>1.7322</c:v>
                </c:pt>
                <c:pt idx="1804">
                  <c:v>1.7332</c:v>
                </c:pt>
                <c:pt idx="1805">
                  <c:v>1.7342</c:v>
                </c:pt>
                <c:pt idx="1806">
                  <c:v>1.7352</c:v>
                </c:pt>
                <c:pt idx="1807">
                  <c:v>1.7362</c:v>
                </c:pt>
                <c:pt idx="1808">
                  <c:v>1.7372</c:v>
                </c:pt>
                <c:pt idx="1809">
                  <c:v>1.7382</c:v>
                </c:pt>
                <c:pt idx="1810">
                  <c:v>1.7392</c:v>
                </c:pt>
                <c:pt idx="1811">
                  <c:v>1.7402</c:v>
                </c:pt>
                <c:pt idx="1812">
                  <c:v>1.7412</c:v>
                </c:pt>
                <c:pt idx="1813">
                  <c:v>1.7422</c:v>
                </c:pt>
                <c:pt idx="1814">
                  <c:v>1.7432</c:v>
                </c:pt>
                <c:pt idx="1815">
                  <c:v>1.7442</c:v>
                </c:pt>
                <c:pt idx="1816">
                  <c:v>1.7452</c:v>
                </c:pt>
                <c:pt idx="1817">
                  <c:v>1.7462</c:v>
                </c:pt>
                <c:pt idx="1818">
                  <c:v>1.7472</c:v>
                </c:pt>
                <c:pt idx="1819">
                  <c:v>1.7482</c:v>
                </c:pt>
                <c:pt idx="1820">
                  <c:v>1.7492</c:v>
                </c:pt>
                <c:pt idx="1821">
                  <c:v>1.7502</c:v>
                </c:pt>
                <c:pt idx="1822">
                  <c:v>1.7512</c:v>
                </c:pt>
                <c:pt idx="1823">
                  <c:v>1.7522</c:v>
                </c:pt>
                <c:pt idx="1824">
                  <c:v>1.7532</c:v>
                </c:pt>
                <c:pt idx="1825">
                  <c:v>1.7542</c:v>
                </c:pt>
                <c:pt idx="1826">
                  <c:v>1.7552</c:v>
                </c:pt>
                <c:pt idx="1827">
                  <c:v>1.7562</c:v>
                </c:pt>
                <c:pt idx="1828">
                  <c:v>1.7572</c:v>
                </c:pt>
                <c:pt idx="1829">
                  <c:v>1.7582</c:v>
                </c:pt>
                <c:pt idx="1830">
                  <c:v>1.7592</c:v>
                </c:pt>
                <c:pt idx="1831">
                  <c:v>1.7602</c:v>
                </c:pt>
                <c:pt idx="1832">
                  <c:v>1.7612</c:v>
                </c:pt>
                <c:pt idx="1833">
                  <c:v>1.7622</c:v>
                </c:pt>
                <c:pt idx="1834">
                  <c:v>1.7632</c:v>
                </c:pt>
                <c:pt idx="1835">
                  <c:v>1.7642</c:v>
                </c:pt>
                <c:pt idx="1836">
                  <c:v>1.7652</c:v>
                </c:pt>
                <c:pt idx="1837">
                  <c:v>1.7662</c:v>
                </c:pt>
                <c:pt idx="1838">
                  <c:v>1.7672</c:v>
                </c:pt>
                <c:pt idx="1839">
                  <c:v>1.7682</c:v>
                </c:pt>
                <c:pt idx="1840">
                  <c:v>1.7692</c:v>
                </c:pt>
                <c:pt idx="1841">
                  <c:v>1.7702</c:v>
                </c:pt>
                <c:pt idx="1842">
                  <c:v>1.7712</c:v>
                </c:pt>
                <c:pt idx="1843">
                  <c:v>1.7722</c:v>
                </c:pt>
                <c:pt idx="1844">
                  <c:v>1.7732</c:v>
                </c:pt>
                <c:pt idx="1845">
                  <c:v>1.7742</c:v>
                </c:pt>
                <c:pt idx="1846">
                  <c:v>1.7752</c:v>
                </c:pt>
                <c:pt idx="1847">
                  <c:v>1.7762</c:v>
                </c:pt>
                <c:pt idx="1848">
                  <c:v>1.7772</c:v>
                </c:pt>
                <c:pt idx="1849">
                  <c:v>1.7782</c:v>
                </c:pt>
                <c:pt idx="1850">
                  <c:v>1.7792</c:v>
                </c:pt>
                <c:pt idx="1851">
                  <c:v>1.7802</c:v>
                </c:pt>
                <c:pt idx="1852">
                  <c:v>1.7812</c:v>
                </c:pt>
                <c:pt idx="1853">
                  <c:v>1.7822</c:v>
                </c:pt>
                <c:pt idx="1854">
                  <c:v>1.7832</c:v>
                </c:pt>
                <c:pt idx="1855">
                  <c:v>1.7842</c:v>
                </c:pt>
                <c:pt idx="1856">
                  <c:v>1.7852</c:v>
                </c:pt>
                <c:pt idx="1857">
                  <c:v>1.7862</c:v>
                </c:pt>
                <c:pt idx="1858">
                  <c:v>1.7872</c:v>
                </c:pt>
                <c:pt idx="1859">
                  <c:v>1.7882</c:v>
                </c:pt>
                <c:pt idx="1860">
                  <c:v>1.7892</c:v>
                </c:pt>
                <c:pt idx="1861">
                  <c:v>1.7902</c:v>
                </c:pt>
                <c:pt idx="1862">
                  <c:v>1.7912</c:v>
                </c:pt>
                <c:pt idx="1863">
                  <c:v>1.7922</c:v>
                </c:pt>
                <c:pt idx="1864">
                  <c:v>1.7932</c:v>
                </c:pt>
                <c:pt idx="1865">
                  <c:v>1.7942</c:v>
                </c:pt>
                <c:pt idx="1866">
                  <c:v>1.7952</c:v>
                </c:pt>
                <c:pt idx="1867">
                  <c:v>1.7962</c:v>
                </c:pt>
                <c:pt idx="1868">
                  <c:v>1.7972</c:v>
                </c:pt>
                <c:pt idx="1869">
                  <c:v>1.7982</c:v>
                </c:pt>
                <c:pt idx="1870">
                  <c:v>1.7992</c:v>
                </c:pt>
                <c:pt idx="1871">
                  <c:v>1.8002</c:v>
                </c:pt>
                <c:pt idx="1872">
                  <c:v>1.8012</c:v>
                </c:pt>
                <c:pt idx="1873">
                  <c:v>1.8022</c:v>
                </c:pt>
                <c:pt idx="1874">
                  <c:v>1.8032</c:v>
                </c:pt>
                <c:pt idx="1875">
                  <c:v>1.8042</c:v>
                </c:pt>
                <c:pt idx="1876">
                  <c:v>1.8052</c:v>
                </c:pt>
                <c:pt idx="1877">
                  <c:v>1.8062</c:v>
                </c:pt>
                <c:pt idx="1878">
                  <c:v>1.8072</c:v>
                </c:pt>
                <c:pt idx="1879">
                  <c:v>1.8082</c:v>
                </c:pt>
                <c:pt idx="1880">
                  <c:v>1.8092</c:v>
                </c:pt>
                <c:pt idx="1881">
                  <c:v>1.8102</c:v>
                </c:pt>
                <c:pt idx="1882">
                  <c:v>1.8112</c:v>
                </c:pt>
                <c:pt idx="1883">
                  <c:v>1.8122</c:v>
                </c:pt>
                <c:pt idx="1884">
                  <c:v>1.8132</c:v>
                </c:pt>
                <c:pt idx="1885">
                  <c:v>1.8142</c:v>
                </c:pt>
                <c:pt idx="1886">
                  <c:v>1.8152</c:v>
                </c:pt>
                <c:pt idx="1887">
                  <c:v>1.8162</c:v>
                </c:pt>
                <c:pt idx="1888">
                  <c:v>1.8172</c:v>
                </c:pt>
                <c:pt idx="1889">
                  <c:v>1.8182</c:v>
                </c:pt>
                <c:pt idx="1890">
                  <c:v>1.8192</c:v>
                </c:pt>
                <c:pt idx="1891">
                  <c:v>1.8202</c:v>
                </c:pt>
                <c:pt idx="1892">
                  <c:v>1.8212</c:v>
                </c:pt>
                <c:pt idx="1893">
                  <c:v>1.8222</c:v>
                </c:pt>
                <c:pt idx="1894">
                  <c:v>1.8232</c:v>
                </c:pt>
                <c:pt idx="1895">
                  <c:v>1.8242</c:v>
                </c:pt>
                <c:pt idx="1896">
                  <c:v>1.825199999999999</c:v>
                </c:pt>
                <c:pt idx="1897">
                  <c:v>1.8262</c:v>
                </c:pt>
                <c:pt idx="1898">
                  <c:v>1.8272</c:v>
                </c:pt>
                <c:pt idx="1899">
                  <c:v>1.8282</c:v>
                </c:pt>
                <c:pt idx="1900">
                  <c:v>1.8292</c:v>
                </c:pt>
                <c:pt idx="1901">
                  <c:v>1.8302</c:v>
                </c:pt>
                <c:pt idx="1902">
                  <c:v>1.8312</c:v>
                </c:pt>
                <c:pt idx="1903">
                  <c:v>1.8322</c:v>
                </c:pt>
                <c:pt idx="1904">
                  <c:v>1.8332</c:v>
                </c:pt>
                <c:pt idx="1905">
                  <c:v>1.8342</c:v>
                </c:pt>
                <c:pt idx="1906">
                  <c:v>1.835199999999999</c:v>
                </c:pt>
                <c:pt idx="1907">
                  <c:v>1.8362</c:v>
                </c:pt>
                <c:pt idx="1908">
                  <c:v>1.8372</c:v>
                </c:pt>
                <c:pt idx="1909">
                  <c:v>1.8382</c:v>
                </c:pt>
                <c:pt idx="1910">
                  <c:v>1.8392</c:v>
                </c:pt>
                <c:pt idx="1911">
                  <c:v>1.8402</c:v>
                </c:pt>
                <c:pt idx="1912">
                  <c:v>1.8412</c:v>
                </c:pt>
                <c:pt idx="1913">
                  <c:v>1.8422</c:v>
                </c:pt>
                <c:pt idx="1914">
                  <c:v>1.8432</c:v>
                </c:pt>
                <c:pt idx="1915">
                  <c:v>1.8442</c:v>
                </c:pt>
                <c:pt idx="1916">
                  <c:v>1.845199999999999</c:v>
                </c:pt>
                <c:pt idx="1917">
                  <c:v>1.8462</c:v>
                </c:pt>
                <c:pt idx="1918">
                  <c:v>1.8472</c:v>
                </c:pt>
                <c:pt idx="1919">
                  <c:v>1.8482</c:v>
                </c:pt>
                <c:pt idx="1920">
                  <c:v>1.8492</c:v>
                </c:pt>
                <c:pt idx="1921">
                  <c:v>1.8502</c:v>
                </c:pt>
                <c:pt idx="1922">
                  <c:v>1.8512</c:v>
                </c:pt>
                <c:pt idx="1923">
                  <c:v>1.8522</c:v>
                </c:pt>
                <c:pt idx="1924">
                  <c:v>1.8532</c:v>
                </c:pt>
                <c:pt idx="1925">
                  <c:v>1.8542</c:v>
                </c:pt>
                <c:pt idx="1926">
                  <c:v>1.855199999999999</c:v>
                </c:pt>
                <c:pt idx="1927">
                  <c:v>1.8562</c:v>
                </c:pt>
                <c:pt idx="1928">
                  <c:v>1.8572</c:v>
                </c:pt>
                <c:pt idx="1929">
                  <c:v>1.8582</c:v>
                </c:pt>
                <c:pt idx="1930">
                  <c:v>1.8592</c:v>
                </c:pt>
                <c:pt idx="1931">
                  <c:v>1.8602</c:v>
                </c:pt>
                <c:pt idx="1932">
                  <c:v>1.8612</c:v>
                </c:pt>
                <c:pt idx="1933">
                  <c:v>1.8622</c:v>
                </c:pt>
                <c:pt idx="1934">
                  <c:v>1.8632</c:v>
                </c:pt>
                <c:pt idx="1935">
                  <c:v>1.8642</c:v>
                </c:pt>
                <c:pt idx="1936">
                  <c:v>1.865199999999999</c:v>
                </c:pt>
                <c:pt idx="1937">
                  <c:v>1.8662</c:v>
                </c:pt>
                <c:pt idx="1938">
                  <c:v>1.8672</c:v>
                </c:pt>
                <c:pt idx="1939">
                  <c:v>1.8682</c:v>
                </c:pt>
                <c:pt idx="1940">
                  <c:v>1.8692</c:v>
                </c:pt>
                <c:pt idx="1941">
                  <c:v>1.8702</c:v>
                </c:pt>
                <c:pt idx="1942">
                  <c:v>1.8712</c:v>
                </c:pt>
                <c:pt idx="1943">
                  <c:v>1.8722</c:v>
                </c:pt>
                <c:pt idx="1944">
                  <c:v>1.8732</c:v>
                </c:pt>
                <c:pt idx="1945">
                  <c:v>1.8742</c:v>
                </c:pt>
                <c:pt idx="1946">
                  <c:v>1.8752</c:v>
                </c:pt>
                <c:pt idx="1947">
                  <c:v>1.8762</c:v>
                </c:pt>
                <c:pt idx="1948">
                  <c:v>1.8772</c:v>
                </c:pt>
                <c:pt idx="1949">
                  <c:v>1.8782</c:v>
                </c:pt>
                <c:pt idx="1950">
                  <c:v>1.8792</c:v>
                </c:pt>
                <c:pt idx="1951">
                  <c:v>1.8802</c:v>
                </c:pt>
                <c:pt idx="1952">
                  <c:v>1.8812</c:v>
                </c:pt>
                <c:pt idx="1953">
                  <c:v>1.8822</c:v>
                </c:pt>
                <c:pt idx="1954">
                  <c:v>1.8832</c:v>
                </c:pt>
                <c:pt idx="1955">
                  <c:v>1.8842</c:v>
                </c:pt>
                <c:pt idx="1956">
                  <c:v>1.8852</c:v>
                </c:pt>
                <c:pt idx="1957">
                  <c:v>1.8862</c:v>
                </c:pt>
                <c:pt idx="1958">
                  <c:v>1.8872</c:v>
                </c:pt>
                <c:pt idx="1959">
                  <c:v>1.8882</c:v>
                </c:pt>
                <c:pt idx="1960">
                  <c:v>1.8892</c:v>
                </c:pt>
                <c:pt idx="1961">
                  <c:v>1.8902</c:v>
                </c:pt>
                <c:pt idx="1962">
                  <c:v>1.8912</c:v>
                </c:pt>
                <c:pt idx="1963">
                  <c:v>1.8922</c:v>
                </c:pt>
                <c:pt idx="1964">
                  <c:v>1.8932</c:v>
                </c:pt>
                <c:pt idx="1965">
                  <c:v>1.8942</c:v>
                </c:pt>
                <c:pt idx="1966">
                  <c:v>1.8952</c:v>
                </c:pt>
                <c:pt idx="1967">
                  <c:v>1.8962</c:v>
                </c:pt>
                <c:pt idx="1968">
                  <c:v>1.8972</c:v>
                </c:pt>
                <c:pt idx="1969">
                  <c:v>1.8982</c:v>
                </c:pt>
                <c:pt idx="1970">
                  <c:v>1.8992</c:v>
                </c:pt>
                <c:pt idx="1971">
                  <c:v>1.9002</c:v>
                </c:pt>
                <c:pt idx="1972">
                  <c:v>1.9012</c:v>
                </c:pt>
                <c:pt idx="1973">
                  <c:v>1.9022</c:v>
                </c:pt>
                <c:pt idx="1974">
                  <c:v>1.9032</c:v>
                </c:pt>
                <c:pt idx="1975">
                  <c:v>1.9042</c:v>
                </c:pt>
                <c:pt idx="1976">
                  <c:v>1.9052</c:v>
                </c:pt>
                <c:pt idx="1977">
                  <c:v>1.9062</c:v>
                </c:pt>
                <c:pt idx="1978">
                  <c:v>1.9072</c:v>
                </c:pt>
                <c:pt idx="1979">
                  <c:v>1.9082</c:v>
                </c:pt>
                <c:pt idx="1980">
                  <c:v>1.9092</c:v>
                </c:pt>
                <c:pt idx="1981">
                  <c:v>1.9102</c:v>
                </c:pt>
                <c:pt idx="1982">
                  <c:v>1.9112</c:v>
                </c:pt>
                <c:pt idx="1983">
                  <c:v>1.9122</c:v>
                </c:pt>
                <c:pt idx="1984">
                  <c:v>1.9132</c:v>
                </c:pt>
                <c:pt idx="1985">
                  <c:v>1.9142</c:v>
                </c:pt>
                <c:pt idx="1986">
                  <c:v>1.9152</c:v>
                </c:pt>
                <c:pt idx="1987">
                  <c:v>1.9162</c:v>
                </c:pt>
                <c:pt idx="1988">
                  <c:v>1.9172</c:v>
                </c:pt>
                <c:pt idx="1989">
                  <c:v>1.9182</c:v>
                </c:pt>
                <c:pt idx="1990">
                  <c:v>1.9192</c:v>
                </c:pt>
                <c:pt idx="1991">
                  <c:v>1.9202</c:v>
                </c:pt>
                <c:pt idx="1992">
                  <c:v>1.9212</c:v>
                </c:pt>
                <c:pt idx="1993">
                  <c:v>1.9222</c:v>
                </c:pt>
                <c:pt idx="1994">
                  <c:v>1.9232</c:v>
                </c:pt>
                <c:pt idx="1995">
                  <c:v>1.9242</c:v>
                </c:pt>
                <c:pt idx="1996">
                  <c:v>1.9252</c:v>
                </c:pt>
                <c:pt idx="1997">
                  <c:v>1.9262</c:v>
                </c:pt>
                <c:pt idx="1998">
                  <c:v>1.9272</c:v>
                </c:pt>
                <c:pt idx="1999">
                  <c:v>1.9282</c:v>
                </c:pt>
                <c:pt idx="2000">
                  <c:v>1.9292</c:v>
                </c:pt>
              </c:numCache>
            </c:numRef>
          </c:xVal>
          <c:yVal>
            <c:numRef>
              <c:f>'0A'!$AL$7:$AL$2007</c:f>
              <c:numCache>
                <c:formatCode>General</c:formatCode>
                <c:ptCount val="2001"/>
                <c:pt idx="0">
                  <c:v>0.0989709844319</c:v>
                </c:pt>
                <c:pt idx="1">
                  <c:v>0.099559095486</c:v>
                </c:pt>
                <c:pt idx="2">
                  <c:v>0.100150997349</c:v>
                </c:pt>
                <c:pt idx="3">
                  <c:v>0.100746710511</c:v>
                </c:pt>
                <c:pt idx="4">
                  <c:v>0.101346255164</c:v>
                </c:pt>
                <c:pt idx="5">
                  <c:v>0.101949647546</c:v>
                </c:pt>
                <c:pt idx="6">
                  <c:v>0.102556901805</c:v>
                </c:pt>
                <c:pt idx="7">
                  <c:v>0.103168061219</c:v>
                </c:pt>
                <c:pt idx="8">
                  <c:v>0.103783134116</c:v>
                </c:pt>
                <c:pt idx="9">
                  <c:v>0.104402129522</c:v>
                </c:pt>
                <c:pt idx="10">
                  <c:v>0.105025078851</c:v>
                </c:pt>
                <c:pt idx="11">
                  <c:v>0.105651994479</c:v>
                </c:pt>
                <c:pt idx="12">
                  <c:v>0.106282901054</c:v>
                </c:pt>
                <c:pt idx="13">
                  <c:v>0.106917811013</c:v>
                </c:pt>
                <c:pt idx="14">
                  <c:v>0.107556744702</c:v>
                </c:pt>
                <c:pt idx="15">
                  <c:v>0.108199737468</c:v>
                </c:pt>
                <c:pt idx="16">
                  <c:v>0.108846800196</c:v>
                </c:pt>
                <c:pt idx="17">
                  <c:v>0.109497948598</c:v>
                </c:pt>
                <c:pt idx="18">
                  <c:v>0.110153201965</c:v>
                </c:pt>
                <c:pt idx="19">
                  <c:v>0.110812573022</c:v>
                </c:pt>
                <c:pt idx="20">
                  <c:v>0.111476086555</c:v>
                </c:pt>
                <c:pt idx="21">
                  <c:v>0.112143762362</c:v>
                </c:pt>
                <c:pt idx="22">
                  <c:v>0.112815619143</c:v>
                </c:pt>
                <c:pt idx="23">
                  <c:v>0.11349167084</c:v>
                </c:pt>
                <c:pt idx="24">
                  <c:v>0.114171937997</c:v>
                </c:pt>
                <c:pt idx="25">
                  <c:v>0.114856441186</c:v>
                </c:pt>
                <c:pt idx="26">
                  <c:v>0.115545194102</c:v>
                </c:pt>
                <c:pt idx="27">
                  <c:v>0.116238217674</c:v>
                </c:pt>
                <c:pt idx="28">
                  <c:v>0.116935528144</c:v>
                </c:pt>
                <c:pt idx="29">
                  <c:v>0.117637141443</c:v>
                </c:pt>
                <c:pt idx="30">
                  <c:v>0.118343074689</c:v>
                </c:pt>
                <c:pt idx="31">
                  <c:v>0.119053344912</c:v>
                </c:pt>
                <c:pt idx="32">
                  <c:v>0.11976796865</c:v>
                </c:pt>
                <c:pt idx="33">
                  <c:v>0.120486963978</c:v>
                </c:pt>
                <c:pt idx="34">
                  <c:v>0.121210344315</c:v>
                </c:pt>
                <c:pt idx="35">
                  <c:v>0.121938127636</c:v>
                </c:pt>
                <c:pt idx="36">
                  <c:v>0.122670329227</c:v>
                </c:pt>
                <c:pt idx="37">
                  <c:v>0.123406960882</c:v>
                </c:pt>
                <c:pt idx="38">
                  <c:v>0.124148040992</c:v>
                </c:pt>
                <c:pt idx="39">
                  <c:v>0.124893581298</c:v>
                </c:pt>
                <c:pt idx="40">
                  <c:v>0.125643597492</c:v>
                </c:pt>
                <c:pt idx="41">
                  <c:v>0.126398108644</c:v>
                </c:pt>
                <c:pt idx="42">
                  <c:v>0.127157121748</c:v>
                </c:pt>
                <c:pt idx="43">
                  <c:v>0.127920653632</c:v>
                </c:pt>
                <c:pt idx="44">
                  <c:v>0.128688717464</c:v>
                </c:pt>
                <c:pt idx="45">
                  <c:v>0.129461320656</c:v>
                </c:pt>
                <c:pt idx="46">
                  <c:v>0.130238481193</c:v>
                </c:pt>
                <c:pt idx="47">
                  <c:v>0.131020210282</c:v>
                </c:pt>
                <c:pt idx="48">
                  <c:v>0.131806518297</c:v>
                </c:pt>
                <c:pt idx="49">
                  <c:v>0.132597410666</c:v>
                </c:pt>
                <c:pt idx="50">
                  <c:v>0.133392904444</c:v>
                </c:pt>
                <c:pt idx="51">
                  <c:v>0.134193013522</c:v>
                </c:pt>
                <c:pt idx="52">
                  <c:v>0.134997740533</c:v>
                </c:pt>
                <c:pt idx="53">
                  <c:v>0.135807099073</c:v>
                </c:pt>
                <c:pt idx="54">
                  <c:v>0.1366210957</c:v>
                </c:pt>
                <c:pt idx="55">
                  <c:v>0.137439735806</c:v>
                </c:pt>
                <c:pt idx="56">
                  <c:v>0.138263028377</c:v>
                </c:pt>
                <c:pt idx="57">
                  <c:v>0.13909098564</c:v>
                </c:pt>
                <c:pt idx="58">
                  <c:v>0.139923606018</c:v>
                </c:pt>
                <c:pt idx="59">
                  <c:v>0.140760908744</c:v>
                </c:pt>
                <c:pt idx="60">
                  <c:v>0.141602887151</c:v>
                </c:pt>
                <c:pt idx="61">
                  <c:v>0.142449552293</c:v>
                </c:pt>
                <c:pt idx="62">
                  <c:v>0.143300899617</c:v>
                </c:pt>
                <c:pt idx="63">
                  <c:v>0.144156946181</c:v>
                </c:pt>
                <c:pt idx="64">
                  <c:v>0.145017690856</c:v>
                </c:pt>
                <c:pt idx="65">
                  <c:v>0.145883135038</c:v>
                </c:pt>
                <c:pt idx="66">
                  <c:v>0.146753279114</c:v>
                </c:pt>
                <c:pt idx="67">
                  <c:v>0.147628127174</c:v>
                </c:pt>
                <c:pt idx="68">
                  <c:v>0.14850767786</c:v>
                </c:pt>
                <c:pt idx="69">
                  <c:v>0.149391927739</c:v>
                </c:pt>
                <c:pt idx="70">
                  <c:v>0.150280878942</c:v>
                </c:pt>
                <c:pt idx="71">
                  <c:v>0.151174531969</c:v>
                </c:pt>
                <c:pt idx="72">
                  <c:v>0.152072882246</c:v>
                </c:pt>
                <c:pt idx="73">
                  <c:v>0.152975918427</c:v>
                </c:pt>
                <c:pt idx="74">
                  <c:v>0.153883645044</c:v>
                </c:pt>
                <c:pt idx="75">
                  <c:v>0.154796063265</c:v>
                </c:pt>
                <c:pt idx="76">
                  <c:v>0.155713160268</c:v>
                </c:pt>
                <c:pt idx="77">
                  <c:v>0.156634929242</c:v>
                </c:pt>
                <c:pt idx="78">
                  <c:v>0.157561361602</c:v>
                </c:pt>
                <c:pt idx="79">
                  <c:v>0.158492451664</c:v>
                </c:pt>
                <c:pt idx="80">
                  <c:v>0.159428187539</c:v>
                </c:pt>
                <c:pt idx="81">
                  <c:v>0.160368557749</c:v>
                </c:pt>
                <c:pt idx="82">
                  <c:v>0.161313553868</c:v>
                </c:pt>
                <c:pt idx="83">
                  <c:v>0.162263163179</c:v>
                </c:pt>
                <c:pt idx="84">
                  <c:v>0.163217372044</c:v>
                </c:pt>
                <c:pt idx="85">
                  <c:v>0.164176166699</c:v>
                </c:pt>
                <c:pt idx="86">
                  <c:v>0.165139530847</c:v>
                </c:pt>
                <c:pt idx="87">
                  <c:v>0.16610745133</c:v>
                </c:pt>
                <c:pt idx="88">
                  <c:v>0.167079907799</c:v>
                </c:pt>
                <c:pt idx="89">
                  <c:v>0.168056877399</c:v>
                </c:pt>
                <c:pt idx="90">
                  <c:v>0.169038349003</c:v>
                </c:pt>
                <c:pt idx="91">
                  <c:v>0.170024298622</c:v>
                </c:pt>
                <c:pt idx="92">
                  <c:v>0.171014700885</c:v>
                </c:pt>
                <c:pt idx="93">
                  <c:v>0.172009535312</c:v>
                </c:pt>
                <c:pt idx="94">
                  <c:v>0.173008777055</c:v>
                </c:pt>
                <c:pt idx="95">
                  <c:v>0.174012404679</c:v>
                </c:pt>
                <c:pt idx="96">
                  <c:v>0.175020390422</c:v>
                </c:pt>
                <c:pt idx="97">
                  <c:v>0.17603268725</c:v>
                </c:pt>
                <c:pt idx="98">
                  <c:v>0.177049277242</c:v>
                </c:pt>
                <c:pt idx="99">
                  <c:v>0.178070142089</c:v>
                </c:pt>
                <c:pt idx="100">
                  <c:v>0.17909524215</c:v>
                </c:pt>
                <c:pt idx="101">
                  <c:v>0.180124567557</c:v>
                </c:pt>
                <c:pt idx="102">
                  <c:v>0.181158045485</c:v>
                </c:pt>
                <c:pt idx="103">
                  <c:v>0.182195649216</c:v>
                </c:pt>
                <c:pt idx="104">
                  <c:v>0.183237356874</c:v>
                </c:pt>
                <c:pt idx="105">
                  <c:v>0.184283094927</c:v>
                </c:pt>
                <c:pt idx="106">
                  <c:v>0.185332846429</c:v>
                </c:pt>
                <c:pt idx="107">
                  <c:v>0.186386567016</c:v>
                </c:pt>
                <c:pt idx="108">
                  <c:v>0.187444213381</c:v>
                </c:pt>
                <c:pt idx="109">
                  <c:v>0.188505743521</c:v>
                </c:pt>
                <c:pt idx="110">
                  <c:v>0.189571101538</c:v>
                </c:pt>
                <c:pt idx="111">
                  <c:v>0.190640248672</c:v>
                </c:pt>
                <c:pt idx="112">
                  <c:v>0.191713131775</c:v>
                </c:pt>
                <c:pt idx="113">
                  <c:v>0.192789684566</c:v>
                </c:pt>
                <c:pt idx="114">
                  <c:v>0.193869872919</c:v>
                </c:pt>
                <c:pt idx="115">
                  <c:v>0.194953626695</c:v>
                </c:pt>
                <c:pt idx="116">
                  <c:v>0.196040888826</c:v>
                </c:pt>
                <c:pt idx="117">
                  <c:v>0.197131641491</c:v>
                </c:pt>
                <c:pt idx="118">
                  <c:v>0.198225784088</c:v>
                </c:pt>
                <c:pt idx="119">
                  <c:v>0.199323270204</c:v>
                </c:pt>
                <c:pt idx="120">
                  <c:v>0.200424035614</c:v>
                </c:pt>
                <c:pt idx="121">
                  <c:v>0.201527985428</c:v>
                </c:pt>
                <c:pt idx="122">
                  <c:v>0.202635081499</c:v>
                </c:pt>
                <c:pt idx="123">
                  <c:v>0.203745250379</c:v>
                </c:pt>
                <c:pt idx="124">
                  <c:v>0.20485841757</c:v>
                </c:pt>
                <c:pt idx="125">
                  <c:v>0.205974519758</c:v>
                </c:pt>
                <c:pt idx="126">
                  <c:v>0.207093473461</c:v>
                </c:pt>
                <c:pt idx="127">
                  <c:v>0.208215196178</c:v>
                </c:pt>
                <c:pt idx="128">
                  <c:v>0.209339623987</c:v>
                </c:pt>
                <c:pt idx="129">
                  <c:v>0.210466658116</c:v>
                </c:pt>
                <c:pt idx="130">
                  <c:v>0.211596228949</c:v>
                </c:pt>
                <c:pt idx="131">
                  <c:v>0.212728265388</c:v>
                </c:pt>
                <c:pt idx="132">
                  <c:v>0.213862663138</c:v>
                </c:pt>
                <c:pt idx="133">
                  <c:v>0.21499933832</c:v>
                </c:pt>
                <c:pt idx="134">
                  <c:v>0.216138201241</c:v>
                </c:pt>
                <c:pt idx="135">
                  <c:v>0.21727916253</c:v>
                </c:pt>
                <c:pt idx="136">
                  <c:v>0.218422132377</c:v>
                </c:pt>
                <c:pt idx="137">
                  <c:v>0.219567019217</c:v>
                </c:pt>
                <c:pt idx="138">
                  <c:v>0.220713712223</c:v>
                </c:pt>
                <c:pt idx="139">
                  <c:v>0.221862106533</c:v>
                </c:pt>
                <c:pt idx="140">
                  <c:v>0.223012112952</c:v>
                </c:pt>
                <c:pt idx="141">
                  <c:v>0.224163621961</c:v>
                </c:pt>
                <c:pt idx="142">
                  <c:v>0.225316541083</c:v>
                </c:pt>
                <c:pt idx="143">
                  <c:v>0.226470747122</c:v>
                </c:pt>
                <c:pt idx="144">
                  <c:v>0.227626102186</c:v>
                </c:pt>
                <c:pt idx="145">
                  <c:v>0.228782574333</c:v>
                </c:pt>
                <c:pt idx="146">
                  <c:v>0.229940022691</c:v>
                </c:pt>
                <c:pt idx="147">
                  <c:v>0.231098293371</c:v>
                </c:pt>
                <c:pt idx="148">
                  <c:v>0.232257299019</c:v>
                </c:pt>
                <c:pt idx="149">
                  <c:v>0.233416917179</c:v>
                </c:pt>
                <c:pt idx="150">
                  <c:v>0.234577031443</c:v>
                </c:pt>
                <c:pt idx="151">
                  <c:v>0.235737484915</c:v>
                </c:pt>
                <c:pt idx="152">
                  <c:v>0.236898178156</c:v>
                </c:pt>
                <c:pt idx="153">
                  <c:v>0.238058992151</c:v>
                </c:pt>
                <c:pt idx="154">
                  <c:v>0.23921979828</c:v>
                </c:pt>
                <c:pt idx="155">
                  <c:v>0.240380441714</c:v>
                </c:pt>
                <c:pt idx="156">
                  <c:v>0.241540824204</c:v>
                </c:pt>
                <c:pt idx="157">
                  <c:v>0.242700786541</c:v>
                </c:pt>
                <c:pt idx="158">
                  <c:v>0.243860183396</c:v>
                </c:pt>
                <c:pt idx="159">
                  <c:v>0.245018966566</c:v>
                </c:pt>
                <c:pt idx="160">
                  <c:v>0.246176911156</c:v>
                </c:pt>
                <c:pt idx="161">
                  <c:v>0.24733388735</c:v>
                </c:pt>
                <c:pt idx="162">
                  <c:v>0.248489767666</c:v>
                </c:pt>
                <c:pt idx="163">
                  <c:v>0.249644375674</c:v>
                </c:pt>
                <c:pt idx="164">
                  <c:v>0.250797592631</c:v>
                </c:pt>
                <c:pt idx="165">
                  <c:v>0.2519492508</c:v>
                </c:pt>
                <c:pt idx="166">
                  <c:v>0.253099228982</c:v>
                </c:pt>
                <c:pt idx="167">
                  <c:v>0.254247397324</c:v>
                </c:pt>
                <c:pt idx="168">
                  <c:v>0.255393559243</c:v>
                </c:pt>
                <c:pt idx="169">
                  <c:v>0.256537555043</c:v>
                </c:pt>
                <c:pt idx="170">
                  <c:v>0.25767926338</c:v>
                </c:pt>
                <c:pt idx="171">
                  <c:v>0.258818524648</c:v>
                </c:pt>
                <c:pt idx="172">
                  <c:v>0.259955176902</c:v>
                </c:pt>
                <c:pt idx="173">
                  <c:v>0.261089062573</c:v>
                </c:pt>
                <c:pt idx="174">
                  <c:v>0.262220013975</c:v>
                </c:pt>
                <c:pt idx="175">
                  <c:v>0.263347882217</c:v>
                </c:pt>
                <c:pt idx="176">
                  <c:v>0.264472492905</c:v>
                </c:pt>
                <c:pt idx="177">
                  <c:v>0.265593700294</c:v>
                </c:pt>
                <c:pt idx="178">
                  <c:v>0.266711330841</c:v>
                </c:pt>
                <c:pt idx="179">
                  <c:v>0.267825204994</c:v>
                </c:pt>
                <c:pt idx="180">
                  <c:v>0.268935177744</c:v>
                </c:pt>
                <c:pt idx="181">
                  <c:v>0.270041071273</c:v>
                </c:pt>
                <c:pt idx="182">
                  <c:v>0.271142722467</c:v>
                </c:pt>
                <c:pt idx="183">
                  <c:v>0.272239975828</c:v>
                </c:pt>
                <c:pt idx="184">
                  <c:v>0.273332648374</c:v>
                </c:pt>
                <c:pt idx="185">
                  <c:v>0.274420564261</c:v>
                </c:pt>
                <c:pt idx="186">
                  <c:v>0.275503569864</c:v>
                </c:pt>
                <c:pt idx="187">
                  <c:v>0.276581486737</c:v>
                </c:pt>
                <c:pt idx="188">
                  <c:v>0.277654149069</c:v>
                </c:pt>
                <c:pt idx="189">
                  <c:v>0.278721378142</c:v>
                </c:pt>
                <c:pt idx="190">
                  <c:v>0.279783005281</c:v>
                </c:pt>
                <c:pt idx="191">
                  <c:v>0.280838854694</c:v>
                </c:pt>
                <c:pt idx="192">
                  <c:v>0.281888762679</c:v>
                </c:pt>
                <c:pt idx="193">
                  <c:v>0.28293262453</c:v>
                </c:pt>
                <c:pt idx="194">
                  <c:v>0.28397017993</c:v>
                </c:pt>
                <c:pt idx="195">
                  <c:v>0.28500121473</c:v>
                </c:pt>
                <c:pt idx="196">
                  <c:v>0.286025647776</c:v>
                </c:pt>
                <c:pt idx="197">
                  <c:v>0.287043293289</c:v>
                </c:pt>
                <c:pt idx="198">
                  <c:v>0.288053951629</c:v>
                </c:pt>
                <c:pt idx="199">
                  <c:v>0.289057463788</c:v>
                </c:pt>
                <c:pt idx="200">
                  <c:v>0.290053673657</c:v>
                </c:pt>
                <c:pt idx="201">
                  <c:v>0.291042386364</c:v>
                </c:pt>
                <c:pt idx="202">
                  <c:v>0.292023449092</c:v>
                </c:pt>
                <c:pt idx="203">
                  <c:v>0.29299665939</c:v>
                </c:pt>
                <c:pt idx="204">
                  <c:v>0.293961872615</c:v>
                </c:pt>
                <c:pt idx="205">
                  <c:v>0.294918983831</c:v>
                </c:pt>
                <c:pt idx="206">
                  <c:v>0.295867776315</c:v>
                </c:pt>
                <c:pt idx="207">
                  <c:v>0.296808116848</c:v>
                </c:pt>
                <c:pt idx="208">
                  <c:v>0.297739789437</c:v>
                </c:pt>
                <c:pt idx="209">
                  <c:v>0.298662601045</c:v>
                </c:pt>
                <c:pt idx="210">
                  <c:v>0.299576441659</c:v>
                </c:pt>
                <c:pt idx="211">
                  <c:v>0.300481103883</c:v>
                </c:pt>
                <c:pt idx="212">
                  <c:v>0.301376475164</c:v>
                </c:pt>
                <c:pt idx="213">
                  <c:v>0.302262440591</c:v>
                </c:pt>
                <c:pt idx="214">
                  <c:v>0.30313876043</c:v>
                </c:pt>
                <c:pt idx="215">
                  <c:v>0.304005291294</c:v>
                </c:pt>
                <c:pt idx="216">
                  <c:v>0.304861897034</c:v>
                </c:pt>
                <c:pt idx="217">
                  <c:v>0.305708398841</c:v>
                </c:pt>
                <c:pt idx="218">
                  <c:v>0.306544668162</c:v>
                </c:pt>
                <c:pt idx="219">
                  <c:v>0.307370536703</c:v>
                </c:pt>
                <c:pt idx="220">
                  <c:v>0.308185879894</c:v>
                </c:pt>
                <c:pt idx="221">
                  <c:v>0.30899049597</c:v>
                </c:pt>
                <c:pt idx="222">
                  <c:v>0.309784268203</c:v>
                </c:pt>
                <c:pt idx="223">
                  <c:v>0.310567180579</c:v>
                </c:pt>
                <c:pt idx="224">
                  <c:v>0.311338973073</c:v>
                </c:pt>
                <c:pt idx="225">
                  <c:v>0.312099450569</c:v>
                </c:pt>
                <c:pt idx="226">
                  <c:v>0.312848564238</c:v>
                </c:pt>
                <c:pt idx="227">
                  <c:v>0.313586090328</c:v>
                </c:pt>
                <c:pt idx="228">
                  <c:v>0.314311994529</c:v>
                </c:pt>
                <c:pt idx="229">
                  <c:v>0.315026160543</c:v>
                </c:pt>
                <c:pt idx="230">
                  <c:v>0.315728324331</c:v>
                </c:pt>
                <c:pt idx="231">
                  <c:v>0.316418585313</c:v>
                </c:pt>
                <c:pt idx="232">
                  <c:v>0.317096686287</c:v>
                </c:pt>
                <c:pt idx="233">
                  <c:v>0.317762397403</c:v>
                </c:pt>
                <c:pt idx="234">
                  <c:v>0.318415732004</c:v>
                </c:pt>
                <c:pt idx="235">
                  <c:v>0.319056533807</c:v>
                </c:pt>
                <c:pt idx="236">
                  <c:v>0.319684704454</c:v>
                </c:pt>
                <c:pt idx="237">
                  <c:v>0.320300156982</c:v>
                </c:pt>
                <c:pt idx="238">
                  <c:v>0.320902740733</c:v>
                </c:pt>
                <c:pt idx="239">
                  <c:v>0.321492338473</c:v>
                </c:pt>
                <c:pt idx="240">
                  <c:v>0.322068897412</c:v>
                </c:pt>
                <c:pt idx="241">
                  <c:v>0.322632264313</c:v>
                </c:pt>
                <c:pt idx="242">
                  <c:v>0.323182370699</c:v>
                </c:pt>
                <c:pt idx="243">
                  <c:v>0.323719153232</c:v>
                </c:pt>
                <c:pt idx="244">
                  <c:v>0.324242482215</c:v>
                </c:pt>
                <c:pt idx="245">
                  <c:v>0.324752272065</c:v>
                </c:pt>
                <c:pt idx="246">
                  <c:v>0.32524844365</c:v>
                </c:pt>
                <c:pt idx="247">
                  <c:v>0.325730921904</c:v>
                </c:pt>
                <c:pt idx="248">
                  <c:v>0.326199618518</c:v>
                </c:pt>
                <c:pt idx="249">
                  <c:v>0.326654451876</c:v>
                </c:pt>
                <c:pt idx="250">
                  <c:v>0.327095346556</c:v>
                </c:pt>
                <c:pt idx="251">
                  <c:v>0.327522259475</c:v>
                </c:pt>
                <c:pt idx="252">
                  <c:v>0.327935112271</c:v>
                </c:pt>
                <c:pt idx="253">
                  <c:v>0.32833381311</c:v>
                </c:pt>
                <c:pt idx="254">
                  <c:v>0.328718313588</c:v>
                </c:pt>
                <c:pt idx="255">
                  <c:v>0.329088532456</c:v>
                </c:pt>
                <c:pt idx="256">
                  <c:v>0.329444475304</c:v>
                </c:pt>
                <c:pt idx="257">
                  <c:v>0.329786011966</c:v>
                </c:pt>
                <c:pt idx="258">
                  <c:v>0.330113009328</c:v>
                </c:pt>
                <c:pt idx="259">
                  <c:v>0.330425776277</c:v>
                </c:pt>
                <c:pt idx="260">
                  <c:v>0.33072414235</c:v>
                </c:pt>
                <c:pt idx="261">
                  <c:v>0.331007782506</c:v>
                </c:pt>
                <c:pt idx="262">
                  <c:v>0.331276859812</c:v>
                </c:pt>
                <c:pt idx="263">
                  <c:v>0.33153137446</c:v>
                </c:pt>
                <c:pt idx="264">
                  <c:v>0.331771282367</c:v>
                </c:pt>
                <c:pt idx="265">
                  <c:v>0.331996523805</c:v>
                </c:pt>
                <c:pt idx="266">
                  <c:v>0.332207084646</c:v>
                </c:pt>
                <c:pt idx="267">
                  <c:v>0.332402992487</c:v>
                </c:pt>
                <c:pt idx="268">
                  <c:v>0.332584161052</c:v>
                </c:pt>
                <c:pt idx="269">
                  <c:v>0.332750585036</c:v>
                </c:pt>
                <c:pt idx="270">
                  <c:v>0.332902311928</c:v>
                </c:pt>
                <c:pt idx="271">
                  <c:v>0.333039273611</c:v>
                </c:pt>
                <c:pt idx="272">
                  <c:v>0.333161485429</c:v>
                </c:pt>
                <c:pt idx="273">
                  <c:v>0.333268992813</c:v>
                </c:pt>
                <c:pt idx="274">
                  <c:v>0.333361786817</c:v>
                </c:pt>
                <c:pt idx="275">
                  <c:v>0.333439851202</c:v>
                </c:pt>
                <c:pt idx="276">
                  <c:v>0.333503189431</c:v>
                </c:pt>
                <c:pt idx="277">
                  <c:v>0.333551890802</c:v>
                </c:pt>
                <c:pt idx="278">
                  <c:v>0.333585938675</c:v>
                </c:pt>
                <c:pt idx="279">
                  <c:v>0.333605331212</c:v>
                </c:pt>
                <c:pt idx="280">
                  <c:v>0.333610108704</c:v>
                </c:pt>
                <c:pt idx="281">
                  <c:v>0.333600207521</c:v>
                </c:pt>
                <c:pt idx="282">
                  <c:v>0.33357574491</c:v>
                </c:pt>
                <c:pt idx="283">
                  <c:v>0.333536750371</c:v>
                </c:pt>
                <c:pt idx="284">
                  <c:v>0.333483338099</c:v>
                </c:pt>
                <c:pt idx="285">
                  <c:v>0.333415463523</c:v>
                </c:pt>
                <c:pt idx="286">
                  <c:v>0.333333135771</c:v>
                </c:pt>
                <c:pt idx="287">
                  <c:v>0.333236668269</c:v>
                </c:pt>
                <c:pt idx="288">
                  <c:v>0.33312581636</c:v>
                </c:pt>
                <c:pt idx="289">
                  <c:v>0.333000809172</c:v>
                </c:pt>
                <c:pt idx="290">
                  <c:v>0.332861669216</c:v>
                </c:pt>
                <c:pt idx="291">
                  <c:v>0.332708287179</c:v>
                </c:pt>
                <c:pt idx="292">
                  <c:v>0.332540905644</c:v>
                </c:pt>
                <c:pt idx="293">
                  <c:v>0.332359512831</c:v>
                </c:pt>
                <c:pt idx="294">
                  <c:v>0.332164219959</c:v>
                </c:pt>
                <c:pt idx="295">
                  <c:v>0.331955136722</c:v>
                </c:pt>
                <c:pt idx="296">
                  <c:v>0.331732303983</c:v>
                </c:pt>
                <c:pt idx="297">
                  <c:v>0.33149581439</c:v>
                </c:pt>
                <c:pt idx="298">
                  <c:v>0.331245755938</c:v>
                </c:pt>
                <c:pt idx="299">
                  <c:v>0.330982187295</c:v>
                </c:pt>
                <c:pt idx="300">
                  <c:v>0.330705242184</c:v>
                </c:pt>
                <c:pt idx="301">
                  <c:v>0.330414944973</c:v>
                </c:pt>
                <c:pt idx="302">
                  <c:v>0.33011148171</c:v>
                </c:pt>
                <c:pt idx="303">
                  <c:v>0.329794773756</c:v>
                </c:pt>
                <c:pt idx="304">
                  <c:v>0.329465152398</c:v>
                </c:pt>
                <c:pt idx="305">
                  <c:v>0.329122969162</c:v>
                </c:pt>
                <c:pt idx="306">
                  <c:v>0.328767870399</c:v>
                </c:pt>
                <c:pt idx="307">
                  <c:v>0.32840002258</c:v>
                </c:pt>
                <c:pt idx="308">
                  <c:v>0.328019706628</c:v>
                </c:pt>
                <c:pt idx="309">
                  <c:v>0.327626868054</c:v>
                </c:pt>
                <c:pt idx="310">
                  <c:v>0.327221725276</c:v>
                </c:pt>
                <c:pt idx="311">
                  <c:v>0.326804377268</c:v>
                </c:pt>
                <c:pt idx="312">
                  <c:v>0.326374995169</c:v>
                </c:pt>
                <c:pt idx="313">
                  <c:v>0.325933867434</c:v>
                </c:pt>
                <c:pt idx="314">
                  <c:v>0.325480899064</c:v>
                </c:pt>
                <c:pt idx="315">
                  <c:v>0.325016246385</c:v>
                </c:pt>
                <c:pt idx="316">
                  <c:v>0.324540070828</c:v>
                </c:pt>
                <c:pt idx="317">
                  <c:v>0.324052568919</c:v>
                </c:pt>
                <c:pt idx="318">
                  <c:v>0.323553843744</c:v>
                </c:pt>
                <c:pt idx="319">
                  <c:v>0.323043968539</c:v>
                </c:pt>
                <c:pt idx="320">
                  <c:v>0.322523189871</c:v>
                </c:pt>
                <c:pt idx="321">
                  <c:v>0.321991625624</c:v>
                </c:pt>
                <c:pt idx="322">
                  <c:v>0.32144944876</c:v>
                </c:pt>
                <c:pt idx="323">
                  <c:v>0.320896726986</c:v>
                </c:pt>
                <c:pt idx="324">
                  <c:v>0.320333670974</c:v>
                </c:pt>
                <c:pt idx="325">
                  <c:v>0.319760581554</c:v>
                </c:pt>
                <c:pt idx="326">
                  <c:v>0.319177494325</c:v>
                </c:pt>
                <c:pt idx="327">
                  <c:v>0.31858456522</c:v>
                </c:pt>
                <c:pt idx="328">
                  <c:v>0.31798199606</c:v>
                </c:pt>
                <c:pt idx="329">
                  <c:v>0.317369715462</c:v>
                </c:pt>
                <c:pt idx="330">
                  <c:v>0.316748137978</c:v>
                </c:pt>
                <c:pt idx="331">
                  <c:v>0.31611749086</c:v>
                </c:pt>
                <c:pt idx="332">
                  <c:v>0.315477780244</c:v>
                </c:pt>
                <c:pt idx="333">
                  <c:v>0.314829536201</c:v>
                </c:pt>
                <c:pt idx="334">
                  <c:v>0.31417265045</c:v>
                </c:pt>
                <c:pt idx="335">
                  <c:v>0.31350708415</c:v>
                </c:pt>
                <c:pt idx="336">
                  <c:v>0.312833076791</c:v>
                </c:pt>
                <c:pt idx="337">
                  <c:v>0.312151295127</c:v>
                </c:pt>
                <c:pt idx="338">
                  <c:v>0.311461729155</c:v>
                </c:pt>
                <c:pt idx="339">
                  <c:v>0.310764088381</c:v>
                </c:pt>
                <c:pt idx="340">
                  <c:v>0.310058953824</c:v>
                </c:pt>
                <c:pt idx="341">
                  <c:v>0.30934648896</c:v>
                </c:pt>
                <c:pt idx="342">
                  <c:v>0.308626818231</c:v>
                </c:pt>
                <c:pt idx="343">
                  <c:v>0.307900136087</c:v>
                </c:pt>
                <c:pt idx="344">
                  <c:v>0.307166600695</c:v>
                </c:pt>
                <c:pt idx="345">
                  <c:v>0.306426416734</c:v>
                </c:pt>
                <c:pt idx="346">
                  <c:v>0.30567978421</c:v>
                </c:pt>
                <c:pt idx="347">
                  <c:v>0.304926975462</c:v>
                </c:pt>
                <c:pt idx="348">
                  <c:v>0.304168106222</c:v>
                </c:pt>
                <c:pt idx="349">
                  <c:v>0.303403275479</c:v>
                </c:pt>
                <c:pt idx="350">
                  <c:v>0.302632783273</c:v>
                </c:pt>
                <c:pt idx="351">
                  <c:v>0.301856830016</c:v>
                </c:pt>
                <c:pt idx="352">
                  <c:v>0.301075482042</c:v>
                </c:pt>
                <c:pt idx="353">
                  <c:v>0.300288956432</c:v>
                </c:pt>
                <c:pt idx="354">
                  <c:v>0.299497518267</c:v>
                </c:pt>
                <c:pt idx="355">
                  <c:v>0.298701372537</c:v>
                </c:pt>
                <c:pt idx="356">
                  <c:v>0.297900612184</c:v>
                </c:pt>
                <c:pt idx="357">
                  <c:v>0.297095528679</c:v>
                </c:pt>
                <c:pt idx="358">
                  <c:v>0.296286280366</c:v>
                </c:pt>
                <c:pt idx="359">
                  <c:v>0.295472850695</c:v>
                </c:pt>
                <c:pt idx="360">
                  <c:v>0.294655661703</c:v>
                </c:pt>
                <c:pt idx="361">
                  <c:v>0.293834835122</c:v>
                </c:pt>
                <c:pt idx="362">
                  <c:v>0.293010506517</c:v>
                </c:pt>
                <c:pt idx="363">
                  <c:v>0.292183010403</c:v>
                </c:pt>
                <c:pt idx="364">
                  <c:v>0.291352366671</c:v>
                </c:pt>
                <c:pt idx="365">
                  <c:v>0.290518661562</c:v>
                </c:pt>
                <c:pt idx="366">
                  <c:v>0.289682209901</c:v>
                </c:pt>
                <c:pt idx="367">
                  <c:v>0.288843313214</c:v>
                </c:pt>
                <c:pt idx="368">
                  <c:v>0.28800209582</c:v>
                </c:pt>
                <c:pt idx="369">
                  <c:v>0.28715825628</c:v>
                </c:pt>
                <c:pt idx="370">
                  <c:v>0.286312321786</c:v>
                </c:pt>
                <c:pt idx="371">
                  <c:v>0.285465113781</c:v>
                </c:pt>
                <c:pt idx="372">
                  <c:v>0.284616120941</c:v>
                </c:pt>
                <c:pt idx="373">
                  <c:v>0.283765390957</c:v>
                </c:pt>
                <c:pt idx="374">
                  <c:v>0.28291331265</c:v>
                </c:pt>
                <c:pt idx="375">
                  <c:v>0.282059957064</c:v>
                </c:pt>
                <c:pt idx="376">
                  <c:v>0.281205492899</c:v>
                </c:pt>
                <c:pt idx="377">
                  <c:v>0.280350019233</c:v>
                </c:pt>
                <c:pt idx="378">
                  <c:v>0.279493772826</c:v>
                </c:pt>
                <c:pt idx="379">
                  <c:v>0.278636789805</c:v>
                </c:pt>
                <c:pt idx="380">
                  <c:v>0.277779338685</c:v>
                </c:pt>
                <c:pt idx="381">
                  <c:v>0.276921523027</c:v>
                </c:pt>
                <c:pt idx="382">
                  <c:v>0.276063424128</c:v>
                </c:pt>
                <c:pt idx="383">
                  <c:v>0.275205360948</c:v>
                </c:pt>
                <c:pt idx="384">
                  <c:v>0.274347284796</c:v>
                </c:pt>
                <c:pt idx="385">
                  <c:v>0.273489315667</c:v>
                </c:pt>
                <c:pt idx="386">
                  <c:v>0.2726316412</c:v>
                </c:pt>
                <c:pt idx="387">
                  <c:v>0.271774244737</c:v>
                </c:pt>
                <c:pt idx="388">
                  <c:v>0.270917306701</c:v>
                </c:pt>
                <c:pt idx="389">
                  <c:v>0.270060970283</c:v>
                </c:pt>
                <c:pt idx="390">
                  <c:v>0.269205365078</c:v>
                </c:pt>
                <c:pt idx="391">
                  <c:v>0.268350378579</c:v>
                </c:pt>
                <c:pt idx="392">
                  <c:v>0.26749605451</c:v>
                </c:pt>
                <c:pt idx="393">
                  <c:v>0.266643052553</c:v>
                </c:pt>
                <c:pt idx="394">
                  <c:v>0.265791067211</c:v>
                </c:pt>
                <c:pt idx="395">
                  <c:v>0.264940028536</c:v>
                </c:pt>
                <c:pt idx="396">
                  <c:v>0.264090240881</c:v>
                </c:pt>
                <c:pt idx="397">
                  <c:v>0.263241410335</c:v>
                </c:pt>
                <c:pt idx="398">
                  <c:v>0.262393743141</c:v>
                </c:pt>
                <c:pt idx="399">
                  <c:v>0.261547423988</c:v>
                </c:pt>
                <c:pt idx="400">
                  <c:v>0.260702370551</c:v>
                </c:pt>
                <c:pt idx="401">
                  <c:v>0.259858544868</c:v>
                </c:pt>
                <c:pt idx="402">
                  <c:v>0.259015994044</c:v>
                </c:pt>
                <c:pt idx="403">
                  <c:v>0.258174706953</c:v>
                </c:pt>
                <c:pt idx="404">
                  <c:v>0.257334661747</c:v>
                </c:pt>
                <c:pt idx="405">
                  <c:v>0.256495865553</c:v>
                </c:pt>
                <c:pt idx="406">
                  <c:v>0.255658266419</c:v>
                </c:pt>
                <c:pt idx="407">
                  <c:v>0.2548218146</c:v>
                </c:pt>
                <c:pt idx="408">
                  <c:v>0.253986432527</c:v>
                </c:pt>
                <c:pt idx="409">
                  <c:v>0.253152052864</c:v>
                </c:pt>
                <c:pt idx="410">
                  <c:v>0.252318593518</c:v>
                </c:pt>
                <c:pt idx="411">
                  <c:v>0.251485924248</c:v>
                </c:pt>
                <c:pt idx="412">
                  <c:v>0.250653938607</c:v>
                </c:pt>
                <c:pt idx="413">
                  <c:v>0.249822464476</c:v>
                </c:pt>
                <c:pt idx="414">
                  <c:v>0.248991397421</c:v>
                </c:pt>
                <c:pt idx="415">
                  <c:v>0.248160524524</c:v>
                </c:pt>
                <c:pt idx="416">
                  <c:v>0.247329694564</c:v>
                </c:pt>
                <c:pt idx="417">
                  <c:v>0.246498730123</c:v>
                </c:pt>
                <c:pt idx="418">
                  <c:v>0.245667240238</c:v>
                </c:pt>
                <c:pt idx="419">
                  <c:v>0.244835308511</c:v>
                </c:pt>
                <c:pt idx="420">
                  <c:v>0.244002331476</c:v>
                </c:pt>
                <c:pt idx="421">
                  <c:v>0.243168082074</c:v>
                </c:pt>
                <c:pt idx="422">
                  <c:v>0.242332309594</c:v>
                </c:pt>
                <c:pt idx="423">
                  <c:v>0.241494405147</c:v>
                </c:pt>
                <c:pt idx="424">
                  <c:v>0.240654261477</c:v>
                </c:pt>
                <c:pt idx="425">
                  <c:v>0.239811130665</c:v>
                </c:pt>
                <c:pt idx="426">
                  <c:v>0.238964955132</c:v>
                </c:pt>
                <c:pt idx="427">
                  <c:v>0.238114899838</c:v>
                </c:pt>
                <c:pt idx="428">
                  <c:v>0.237260501964</c:v>
                </c:pt>
                <c:pt idx="429">
                  <c:v>0.236401423332</c:v>
                </c:pt>
                <c:pt idx="430">
                  <c:v>0.235536893464</c:v>
                </c:pt>
                <c:pt idx="431">
                  <c:v>0.234666556298</c:v>
                </c:pt>
                <c:pt idx="432">
                  <c:v>0.233789413067</c:v>
                </c:pt>
                <c:pt idx="433">
                  <c:v>0.23290485974</c:v>
                </c:pt>
                <c:pt idx="434">
                  <c:v>0.232011966231</c:v>
                </c:pt>
                <c:pt idx="435">
                  <c:v>0.231109310368</c:v>
                </c:pt>
                <c:pt idx="436">
                  <c:v>0.230196931058</c:v>
                </c:pt>
                <c:pt idx="437">
                  <c:v>0.229273091962</c:v>
                </c:pt>
                <c:pt idx="438">
                  <c:v>0.228337225336</c:v>
                </c:pt>
                <c:pt idx="439">
                  <c:v>0.227389228638</c:v>
                </c:pt>
                <c:pt idx="440">
                  <c:v>0.226425799068</c:v>
                </c:pt>
                <c:pt idx="441">
                  <c:v>0.225448470586</c:v>
                </c:pt>
                <c:pt idx="442">
                  <c:v>0.224455279791</c:v>
                </c:pt>
                <c:pt idx="443">
                  <c:v>0.223432379594</c:v>
                </c:pt>
                <c:pt idx="444">
                  <c:v>0.222407217469</c:v>
                </c:pt>
                <c:pt idx="445">
                  <c:v>0.221353552754</c:v>
                </c:pt>
                <c:pt idx="446">
                  <c:v>0.22027600883</c:v>
                </c:pt>
                <c:pt idx="447">
                  <c:v>0.219175725446</c:v>
                </c:pt>
                <c:pt idx="448">
                  <c:v>0.218050612938</c:v>
                </c:pt>
                <c:pt idx="449">
                  <c:v>0.216890594583</c:v>
                </c:pt>
                <c:pt idx="450">
                  <c:v>0.215700246113</c:v>
                </c:pt>
                <c:pt idx="451">
                  <c:v>0.214484114371</c:v>
                </c:pt>
                <c:pt idx="452">
                  <c:v>0.213230787515</c:v>
                </c:pt>
                <c:pt idx="453">
                  <c:v>0.211933153907</c:v>
                </c:pt>
                <c:pt idx="454">
                  <c:v>0.210598784317</c:v>
                </c:pt>
                <c:pt idx="455">
                  <c:v>0.209225846085</c:v>
                </c:pt>
                <c:pt idx="456">
                  <c:v>0.207806576871</c:v>
                </c:pt>
                <c:pt idx="457">
                  <c:v>0.206339640482</c:v>
                </c:pt>
                <c:pt idx="458">
                  <c:v>0.204823363866</c:v>
                </c:pt>
                <c:pt idx="459">
                  <c:v>0.203254291629</c:v>
                </c:pt>
                <c:pt idx="460">
                  <c:v>0.201629939093</c:v>
                </c:pt>
                <c:pt idx="461">
                  <c:v>0.199944190578</c:v>
                </c:pt>
                <c:pt idx="462">
                  <c:v>0.198198276666</c:v>
                </c:pt>
                <c:pt idx="463">
                  <c:v>0.196392386767</c:v>
                </c:pt>
                <c:pt idx="464">
                  <c:v>0.194517736388</c:v>
                </c:pt>
                <c:pt idx="465">
                  <c:v>0.192570266825</c:v>
                </c:pt>
                <c:pt idx="466">
                  <c:v>0.190547516057</c:v>
                </c:pt>
                <c:pt idx="467">
                  <c:v>0.188445089912</c:v>
                </c:pt>
                <c:pt idx="468">
                  <c:v>0.186267199836</c:v>
                </c:pt>
                <c:pt idx="469">
                  <c:v>0.184011917318</c:v>
                </c:pt>
                <c:pt idx="470">
                  <c:v>0.181670933896</c:v>
                </c:pt>
                <c:pt idx="471">
                  <c:v>0.179249391005</c:v>
                </c:pt>
                <c:pt idx="472">
                  <c:v>0.176738948608</c:v>
                </c:pt>
                <c:pt idx="473">
                  <c:v>0.17414290563</c:v>
                </c:pt>
                <c:pt idx="474">
                  <c:v>0.1714632096</c:v>
                </c:pt>
                <c:pt idx="475">
                  <c:v>0.16868057862</c:v>
                </c:pt>
                <c:pt idx="476">
                  <c:v>0.165808086329</c:v>
                </c:pt>
                <c:pt idx="477">
                  <c:v>0.162840682488</c:v>
                </c:pt>
                <c:pt idx="478">
                  <c:v>0.159783389276</c:v>
                </c:pt>
                <c:pt idx="479">
                  <c:v>0.156657216199</c:v>
                </c:pt>
                <c:pt idx="480">
                  <c:v>0.153447772153</c:v>
                </c:pt>
                <c:pt idx="481">
                  <c:v>0.150152451596</c:v>
                </c:pt>
                <c:pt idx="482">
                  <c:v>0.146780873685</c:v>
                </c:pt>
                <c:pt idx="483">
                  <c:v>0.143339311959</c:v>
                </c:pt>
                <c:pt idx="484">
                  <c:v>0.139832913663</c:v>
                </c:pt>
                <c:pt idx="485">
                  <c:v>0.136264691655</c:v>
                </c:pt>
                <c:pt idx="486">
                  <c:v>0.132641545146</c:v>
                </c:pt>
                <c:pt idx="487">
                  <c:v>0.128973704332</c:v>
                </c:pt>
                <c:pt idx="488">
                  <c:v>0.125267843895</c:v>
                </c:pt>
                <c:pt idx="489">
                  <c:v>0.121531576274</c:v>
                </c:pt>
                <c:pt idx="490">
                  <c:v>0.117774055511</c:v>
                </c:pt>
                <c:pt idx="491">
                  <c:v>0.114003076181</c:v>
                </c:pt>
                <c:pt idx="492">
                  <c:v>0.110227304161</c:v>
                </c:pt>
                <c:pt idx="493">
                  <c:v>0.106457367274</c:v>
                </c:pt>
                <c:pt idx="494">
                  <c:v>0.102702964427</c:v>
                </c:pt>
                <c:pt idx="495">
                  <c:v>0.0989733499547</c:v>
                </c:pt>
                <c:pt idx="496">
                  <c:v>0.0952759139283</c:v>
                </c:pt>
                <c:pt idx="497">
                  <c:v>0.09162070426</c:v>
                </c:pt>
                <c:pt idx="498">
                  <c:v>0.0880165191091</c:v>
                </c:pt>
                <c:pt idx="499">
                  <c:v>0.0844645417248</c:v>
                </c:pt>
                <c:pt idx="500">
                  <c:v>0.0809765445929</c:v>
                </c:pt>
                <c:pt idx="501">
                  <c:v>0.0775680841739</c:v>
                </c:pt>
                <c:pt idx="502">
                  <c:v>0.074239226641</c:v>
                </c:pt>
                <c:pt idx="503">
                  <c:v>0.0709916445784</c:v>
                </c:pt>
                <c:pt idx="504">
                  <c:v>0.067831091637</c:v>
                </c:pt>
                <c:pt idx="505">
                  <c:v>0.0647645337965</c:v>
                </c:pt>
                <c:pt idx="506">
                  <c:v>0.0617934583088</c:v>
                </c:pt>
                <c:pt idx="507">
                  <c:v>0.0589192337747</c:v>
                </c:pt>
                <c:pt idx="508">
                  <c:v>0.0561463984712</c:v>
                </c:pt>
                <c:pt idx="509">
                  <c:v>0.0534679237217</c:v>
                </c:pt>
                <c:pt idx="510">
                  <c:v>0.0508979908092</c:v>
                </c:pt>
                <c:pt idx="511">
                  <c:v>0.0484465962048</c:v>
                </c:pt>
                <c:pt idx="512">
                  <c:v>0.0460903369504</c:v>
                </c:pt>
                <c:pt idx="513">
                  <c:v>0.0438269915592</c:v>
                </c:pt>
                <c:pt idx="514">
                  <c:v>0.0416668409986</c:v>
                </c:pt>
                <c:pt idx="515">
                  <c:v>0.0396077157306</c:v>
                </c:pt>
                <c:pt idx="516">
                  <c:v>0.0376443686551</c:v>
                </c:pt>
                <c:pt idx="517">
                  <c:v>0.0357785648385</c:v>
                </c:pt>
                <c:pt idx="518">
                  <c:v>0.0340038336582</c:v>
                </c:pt>
                <c:pt idx="519">
                  <c:v>0.0323179189392</c:v>
                </c:pt>
                <c:pt idx="520">
                  <c:v>0.0307175586395</c:v>
                </c:pt>
                <c:pt idx="521">
                  <c:v>0.0291997272855</c:v>
                </c:pt>
                <c:pt idx="522">
                  <c:v>0.0277633242481</c:v>
                </c:pt>
                <c:pt idx="523">
                  <c:v>0.0264043117674</c:v>
                </c:pt>
                <c:pt idx="524">
                  <c:v>0.0251208858376</c:v>
                </c:pt>
                <c:pt idx="525">
                  <c:v>0.0239061888098</c:v>
                </c:pt>
                <c:pt idx="526">
                  <c:v>0.0227596730399</c:v>
                </c:pt>
                <c:pt idx="527">
                  <c:v>0.0216768154313</c:v>
                </c:pt>
                <c:pt idx="528">
                  <c:v>0.0206531122805</c:v>
                </c:pt>
                <c:pt idx="529">
                  <c:v>0.0196900352764</c:v>
                </c:pt>
                <c:pt idx="530">
                  <c:v>0.0187805872074</c:v>
                </c:pt>
                <c:pt idx="531">
                  <c:v>0.017922455909</c:v>
                </c:pt>
                <c:pt idx="532">
                  <c:v>0.0171150421113</c:v>
                </c:pt>
                <c:pt idx="533">
                  <c:v>0.0163512205626</c:v>
                </c:pt>
                <c:pt idx="534">
                  <c:v>0.0156307303889</c:v>
                </c:pt>
                <c:pt idx="535">
                  <c:v>0.0149582518774</c:v>
                </c:pt>
                <c:pt idx="536">
                  <c:v>0.0143180254702</c:v>
                </c:pt>
                <c:pt idx="537">
                  <c:v>0.013714875698</c:v>
                </c:pt>
                <c:pt idx="538">
                  <c:v>0.0131475004397</c:v>
                </c:pt>
                <c:pt idx="539">
                  <c:v>0.0126143065218</c:v>
                </c:pt>
                <c:pt idx="540">
                  <c:v>0.0121115119104</c:v>
                </c:pt>
                <c:pt idx="541">
                  <c:v>0.0116386228804</c:v>
                </c:pt>
                <c:pt idx="542">
                  <c:v>0.0111931078181</c:v>
                </c:pt>
                <c:pt idx="543">
                  <c:v>0.0107730795611</c:v>
                </c:pt>
                <c:pt idx="544">
                  <c:v>0.0103773678998</c:v>
                </c:pt>
                <c:pt idx="545">
                  <c:v>0.0100047590418</c:v>
                </c:pt>
                <c:pt idx="546">
                  <c:v>0.00965360481159</c:v>
                </c:pt>
                <c:pt idx="547">
                  <c:v>0.00932350290311</c:v>
                </c:pt>
                <c:pt idx="548">
                  <c:v>0.00901257497971</c:v>
                </c:pt>
                <c:pt idx="549">
                  <c:v>0.00872007065113</c:v>
                </c:pt>
                <c:pt idx="550">
                  <c:v>0.00844496817799</c:v>
                </c:pt>
                <c:pt idx="551">
                  <c:v>0.00818523738317</c:v>
                </c:pt>
                <c:pt idx="552">
                  <c:v>0.00794130002511</c:v>
                </c:pt>
                <c:pt idx="553">
                  <c:v>0.00771187227214</c:v>
                </c:pt>
                <c:pt idx="554">
                  <c:v>0.00749634246063</c:v>
                </c:pt>
                <c:pt idx="555">
                  <c:v>0.00729358402385</c:v>
                </c:pt>
                <c:pt idx="556">
                  <c:v>0.00710314095954</c:v>
                </c:pt>
                <c:pt idx="557">
                  <c:v>0.0069254387746</c:v>
                </c:pt>
                <c:pt idx="558">
                  <c:v>0.00675918054183</c:v>
                </c:pt>
                <c:pt idx="559">
                  <c:v>0.00660363062937</c:v>
                </c:pt>
                <c:pt idx="560">
                  <c:v>0.00645838998656</c:v>
                </c:pt>
                <c:pt idx="561">
                  <c:v>0.0063231640882</c:v>
                </c:pt>
                <c:pt idx="562">
                  <c:v>0.00619731844261</c:v>
                </c:pt>
                <c:pt idx="563">
                  <c:v>0.0060803982293</c:v>
                </c:pt>
                <c:pt idx="564">
                  <c:v>0.0059724461106</c:v>
                </c:pt>
                <c:pt idx="565">
                  <c:v>0.00587324494058</c:v>
                </c:pt>
                <c:pt idx="566">
                  <c:v>0.00578233567106</c:v>
                </c:pt>
                <c:pt idx="567">
                  <c:v>0.00569910285606</c:v>
                </c:pt>
                <c:pt idx="568">
                  <c:v>0.00562384817693</c:v>
                </c:pt>
                <c:pt idx="569">
                  <c:v>0.00555586764478</c:v>
                </c:pt>
                <c:pt idx="570">
                  <c:v>0.00549579573883</c:v>
                </c:pt>
                <c:pt idx="571">
                  <c:v>0.00544407929989</c:v>
                </c:pt>
                <c:pt idx="572">
                  <c:v>0.00539889607454</c:v>
                </c:pt>
                <c:pt idx="573">
                  <c:v>0.00536057802478</c:v>
                </c:pt>
                <c:pt idx="574">
                  <c:v>0.00532975842051</c:v>
                </c:pt>
                <c:pt idx="575">
                  <c:v>0.00530571483838</c:v>
                </c:pt>
                <c:pt idx="576">
                  <c:v>0.00528877487366</c:v>
                </c:pt>
                <c:pt idx="577">
                  <c:v>0.00527917836184</c:v>
                </c:pt>
                <c:pt idx="578">
                  <c:v>0.00527678008126</c:v>
                </c:pt>
                <c:pt idx="579">
                  <c:v>0.00528170719957</c:v>
                </c:pt>
                <c:pt idx="580">
                  <c:v>0.0052939849233</c:v>
                </c:pt>
                <c:pt idx="581">
                  <c:v>0.00531379273024</c:v>
                </c:pt>
                <c:pt idx="582">
                  <c:v>0.00534125379947</c:v>
                </c:pt>
                <c:pt idx="583">
                  <c:v>0.00537650568585</c:v>
                </c:pt>
                <c:pt idx="584">
                  <c:v>0.00541987553612</c:v>
                </c:pt>
                <c:pt idx="585">
                  <c:v>0.00547154352834</c:v>
                </c:pt>
                <c:pt idx="586">
                  <c:v>0.00553178523325</c:v>
                </c:pt>
                <c:pt idx="587">
                  <c:v>0.00560080719131</c:v>
                </c:pt>
                <c:pt idx="588">
                  <c:v>0.00567910084461</c:v>
                </c:pt>
                <c:pt idx="589">
                  <c:v>0.00576697854964</c:v>
                </c:pt>
                <c:pt idx="590">
                  <c:v>0.0058647445469</c:v>
                </c:pt>
                <c:pt idx="591">
                  <c:v>0.00597293772119</c:v>
                </c:pt>
                <c:pt idx="592">
                  <c:v>0.00609193735757</c:v>
                </c:pt>
                <c:pt idx="593">
                  <c:v>0.00622233816731</c:v>
                </c:pt>
                <c:pt idx="594">
                  <c:v>0.00636454098492</c:v>
                </c:pt>
                <c:pt idx="595">
                  <c:v>0.0065193577892</c:v>
                </c:pt>
                <c:pt idx="596">
                  <c:v>0.00668717661636</c:v>
                </c:pt>
                <c:pt idx="597">
                  <c:v>0.00686819130235</c:v>
                </c:pt>
                <c:pt idx="598">
                  <c:v>0.00706376757445</c:v>
                </c:pt>
                <c:pt idx="599">
                  <c:v>0.00727466646991</c:v>
                </c:pt>
                <c:pt idx="600">
                  <c:v>0.00750119976662</c:v>
                </c:pt>
                <c:pt idx="601">
                  <c:v>0.00774423763849</c:v>
                </c:pt>
                <c:pt idx="602">
                  <c:v>0.00800496263249</c:v>
                </c:pt>
                <c:pt idx="603">
                  <c:v>0.00828453270239</c:v>
                </c:pt>
                <c:pt idx="604">
                  <c:v>0.0085829710434</c:v>
                </c:pt>
                <c:pt idx="605">
                  <c:v>0.00890130476389</c:v>
                </c:pt>
                <c:pt idx="606">
                  <c:v>0.00924073810575</c:v>
                </c:pt>
                <c:pt idx="607">
                  <c:v>0.00960229953945</c:v>
                </c:pt>
                <c:pt idx="608">
                  <c:v>0.00998635036138</c:v>
                </c:pt>
                <c:pt idx="609">
                  <c:v>0.01039366966</c:v>
                </c:pt>
                <c:pt idx="610">
                  <c:v>0.010826182789</c:v>
                </c:pt>
                <c:pt idx="611">
                  <c:v>0.0112845887762</c:v>
                </c:pt>
                <c:pt idx="612">
                  <c:v>0.0117690301292</c:v>
                </c:pt>
                <c:pt idx="613">
                  <c:v>0.0122816505983</c:v>
                </c:pt>
                <c:pt idx="614">
                  <c:v>0.012822629584</c:v>
                </c:pt>
                <c:pt idx="615">
                  <c:v>0.0133922603166</c:v>
                </c:pt>
                <c:pt idx="616">
                  <c:v>0.0139916436911</c:v>
                </c:pt>
                <c:pt idx="617">
                  <c:v>0.0146204832152</c:v>
                </c:pt>
                <c:pt idx="618">
                  <c:v>0.015280091237</c:v>
                </c:pt>
                <c:pt idx="619">
                  <c:v>0.0159705816507</c:v>
                </c:pt>
                <c:pt idx="620">
                  <c:v>0.0166924689017</c:v>
                </c:pt>
                <c:pt idx="621">
                  <c:v>0.0174403286138</c:v>
                </c:pt>
                <c:pt idx="622">
                  <c:v>0.018221753497</c:v>
                </c:pt>
                <c:pt idx="623">
                  <c:v>0.0190427543708</c:v>
                </c:pt>
                <c:pt idx="624">
                  <c:v>0.0198904269484</c:v>
                </c:pt>
                <c:pt idx="625">
                  <c:v>0.0207641868185</c:v>
                </c:pt>
                <c:pt idx="626">
                  <c:v>0.0216675287436</c:v>
                </c:pt>
                <c:pt idx="627">
                  <c:v>0.0225977613824</c:v>
                </c:pt>
                <c:pt idx="628">
                  <c:v>0.0235544103662</c:v>
                </c:pt>
                <c:pt idx="629">
                  <c:v>0.0245355784791</c:v>
                </c:pt>
                <c:pt idx="630">
                  <c:v>0.0255390085717</c:v>
                </c:pt>
                <c:pt idx="631">
                  <c:v>0.0265637318205</c:v>
                </c:pt>
                <c:pt idx="632">
                  <c:v>0.0276065200716</c:v>
                </c:pt>
                <c:pt idx="633">
                  <c:v>0.0286650709874</c:v>
                </c:pt>
                <c:pt idx="634">
                  <c:v>0.0297367696162</c:v>
                </c:pt>
                <c:pt idx="635">
                  <c:v>0.030819369695</c:v>
                </c:pt>
                <c:pt idx="636">
                  <c:v>0.0319095938051</c:v>
                </c:pt>
                <c:pt idx="637">
                  <c:v>0.0330043959734</c:v>
                </c:pt>
                <c:pt idx="638">
                  <c:v>0.0341011229837</c:v>
                </c:pt>
                <c:pt idx="639">
                  <c:v>0.0351961308194</c:v>
                </c:pt>
                <c:pt idx="640">
                  <c:v>0.0362865709105</c:v>
                </c:pt>
                <c:pt idx="641">
                  <c:v>0.0373699570711</c:v>
                </c:pt>
                <c:pt idx="642">
                  <c:v>0.0384430314578</c:v>
                </c:pt>
                <c:pt idx="643">
                  <c:v>0.0395030290668</c:v>
                </c:pt>
                <c:pt idx="644">
                  <c:v>0.0405467179622</c:v>
                </c:pt>
                <c:pt idx="645">
                  <c:v>0.041570669458</c:v>
                </c:pt>
                <c:pt idx="646">
                  <c:v>0.0425737755147</c:v>
                </c:pt>
                <c:pt idx="647">
                  <c:v>0.0435563208567</c:v>
                </c:pt>
                <c:pt idx="648">
                  <c:v>0.0445134234297</c:v>
                </c:pt>
                <c:pt idx="649">
                  <c:v>0.0454407390229</c:v>
                </c:pt>
                <c:pt idx="650">
                  <c:v>0.0463388490318</c:v>
                </c:pt>
                <c:pt idx="651">
                  <c:v>0.0472072369278</c:v>
                </c:pt>
                <c:pt idx="652">
                  <c:v>0.0480445279418</c:v>
                </c:pt>
                <c:pt idx="653">
                  <c:v>0.0488498523019</c:v>
                </c:pt>
                <c:pt idx="654">
                  <c:v>0.0496223042071</c:v>
                </c:pt>
                <c:pt idx="655">
                  <c:v>0.0503608521248</c:v>
                </c:pt>
                <c:pt idx="656">
                  <c:v>0.0510659955714</c:v>
                </c:pt>
                <c:pt idx="657">
                  <c:v>0.0517380334056</c:v>
                </c:pt>
                <c:pt idx="658">
                  <c:v>0.0523759781181</c:v>
                </c:pt>
                <c:pt idx="659">
                  <c:v>0.0529804381502</c:v>
                </c:pt>
                <c:pt idx="660">
                  <c:v>0.053551797326</c:v>
                </c:pt>
                <c:pt idx="661">
                  <c:v>0.0540887012689</c:v>
                </c:pt>
                <c:pt idx="662">
                  <c:v>0.054593774164</c:v>
                </c:pt>
                <c:pt idx="663">
                  <c:v>0.055067877575</c:v>
                </c:pt>
                <c:pt idx="664">
                  <c:v>0.0555100318413</c:v>
                </c:pt>
                <c:pt idx="665">
                  <c:v>0.0559242573849</c:v>
                </c:pt>
                <c:pt idx="666">
                  <c:v>0.0563102360451</c:v>
                </c:pt>
                <c:pt idx="667">
                  <c:v>0.0566649746665</c:v>
                </c:pt>
                <c:pt idx="668">
                  <c:v>0.0569914998209</c:v>
                </c:pt>
                <c:pt idx="669">
                  <c:v>0.0572922052814</c:v>
                </c:pt>
                <c:pt idx="670">
                  <c:v>0.0575669518208</c:v>
                </c:pt>
                <c:pt idx="671">
                  <c:v>0.0578181121535</c:v>
                </c:pt>
                <c:pt idx="672">
                  <c:v>0.058045735478</c:v>
                </c:pt>
                <c:pt idx="673">
                  <c:v>0.0582491942485</c:v>
                </c:pt>
                <c:pt idx="674">
                  <c:v>0.0584304658436</c:v>
                </c:pt>
                <c:pt idx="675">
                  <c:v>0.0585903597368</c:v>
                </c:pt>
                <c:pt idx="676">
                  <c:v>0.0587303995652</c:v>
                </c:pt>
                <c:pt idx="677">
                  <c:v>0.0588531920061</c:v>
                </c:pt>
                <c:pt idx="678">
                  <c:v>0.0589602989653</c:v>
                </c:pt>
                <c:pt idx="679">
                  <c:v>0.0590444630079</c:v>
                </c:pt>
                <c:pt idx="680">
                  <c:v>0.0591095229198</c:v>
                </c:pt>
                <c:pt idx="681">
                  <c:v>0.0591637355887</c:v>
                </c:pt>
                <c:pt idx="682">
                  <c:v>0.0592030057192</c:v>
                </c:pt>
                <c:pt idx="683">
                  <c:v>0.0592241332481</c:v>
                </c:pt>
                <c:pt idx="684">
                  <c:v>0.0592312137497</c:v>
                </c:pt>
                <c:pt idx="685">
                  <c:v>0.0592261309375</c:v>
                </c:pt>
                <c:pt idx="686">
                  <c:v>0.059207476275</c:v>
                </c:pt>
                <c:pt idx="687">
                  <c:v>0.0591776412181</c:v>
                </c:pt>
                <c:pt idx="688">
                  <c:v>0.0591362781987</c:v>
                </c:pt>
                <c:pt idx="689">
                  <c:v>0.0590842334531</c:v>
                </c:pt>
                <c:pt idx="690">
                  <c:v>0.0590218921639</c:v>
                </c:pt>
                <c:pt idx="691">
                  <c:v>0.0589491942834</c:v>
                </c:pt>
                <c:pt idx="692">
                  <c:v>0.0588670592924</c:v>
                </c:pt>
                <c:pt idx="693">
                  <c:v>0.0587760610604</c:v>
                </c:pt>
                <c:pt idx="694">
                  <c:v>0.0586765393938</c:v>
                </c:pt>
                <c:pt idx="695">
                  <c:v>0.0585689060529</c:v>
                </c:pt>
                <c:pt idx="696">
                  <c:v>0.0584534464417</c:v>
                </c:pt>
                <c:pt idx="697">
                  <c:v>0.0583305275335</c:v>
                </c:pt>
                <c:pt idx="698">
                  <c:v>0.058200547636</c:v>
                </c:pt>
                <c:pt idx="699">
                  <c:v>0.0580648429701</c:v>
                </c:pt>
                <c:pt idx="700">
                  <c:v>0.0579231159248</c:v>
                </c:pt>
                <c:pt idx="701">
                  <c:v>0.0577733582433</c:v>
                </c:pt>
                <c:pt idx="702">
                  <c:v>0.0576178410693</c:v>
                </c:pt>
                <c:pt idx="703">
                  <c:v>0.0574577191014</c:v>
                </c:pt>
                <c:pt idx="704">
                  <c:v>0.0572922997342</c:v>
                </c:pt>
                <c:pt idx="705">
                  <c:v>0.0571219962808</c:v>
                </c:pt>
                <c:pt idx="706">
                  <c:v>0.0569469922984</c:v>
                </c:pt>
                <c:pt idx="707">
                  <c:v>0.0567678771548</c:v>
                </c:pt>
                <c:pt idx="708">
                  <c:v>0.0565846672756</c:v>
                </c:pt>
                <c:pt idx="709">
                  <c:v>0.0563973194873</c:v>
                </c:pt>
                <c:pt idx="710">
                  <c:v>0.0562060585443</c:v>
                </c:pt>
                <c:pt idx="711">
                  <c:v>0.0560111806973</c:v>
                </c:pt>
                <c:pt idx="712">
                  <c:v>0.0558131976828</c:v>
                </c:pt>
                <c:pt idx="713">
                  <c:v>0.0556121188548</c:v>
                </c:pt>
                <c:pt idx="714">
                  <c:v>0.0554079536308</c:v>
                </c:pt>
                <c:pt idx="715">
                  <c:v>0.0552011274464</c:v>
                </c:pt>
                <c:pt idx="716">
                  <c:v>0.054991768434</c:v>
                </c:pt>
                <c:pt idx="717">
                  <c:v>0.0547797075058</c:v>
                </c:pt>
                <c:pt idx="718">
                  <c:v>0.054565277059</c:v>
                </c:pt>
                <c:pt idx="719">
                  <c:v>0.0543488531143</c:v>
                </c:pt>
                <c:pt idx="720">
                  <c:v>0.0541304244988</c:v>
                </c:pt>
                <c:pt idx="721">
                  <c:v>0.0539099255237</c:v>
                </c:pt>
                <c:pt idx="722">
                  <c:v>0.0536875654582</c:v>
                </c:pt>
                <c:pt idx="723">
                  <c:v>0.053463624663</c:v>
                </c:pt>
                <c:pt idx="724">
                  <c:v>0.0532381917608</c:v>
                </c:pt>
                <c:pt idx="725">
                  <c:v>0.0530113525189</c:v>
                </c:pt>
                <c:pt idx="726">
                  <c:v>0.0527832095367</c:v>
                </c:pt>
                <c:pt idx="727">
                  <c:v>0.0525537960016</c:v>
                </c:pt>
                <c:pt idx="728">
                  <c:v>0.05232326265</c:v>
                </c:pt>
                <c:pt idx="729">
                  <c:v>0.0520918201812</c:v>
                </c:pt>
                <c:pt idx="730">
                  <c:v>0.0518594400144</c:v>
                </c:pt>
                <c:pt idx="731">
                  <c:v>0.051626178823</c:v>
                </c:pt>
                <c:pt idx="732">
                  <c:v>0.0513921874562</c:v>
                </c:pt>
                <c:pt idx="733">
                  <c:v>0.0511575584277</c:v>
                </c:pt>
                <c:pt idx="734">
                  <c:v>0.0509223627166</c:v>
                </c:pt>
                <c:pt idx="735">
                  <c:v>0.0506866510304</c:v>
                </c:pt>
                <c:pt idx="736">
                  <c:v>0.0504505253417</c:v>
                </c:pt>
                <c:pt idx="737">
                  <c:v>0.0502140378609</c:v>
                </c:pt>
                <c:pt idx="738">
                  <c:v>0.0499772896713</c:v>
                </c:pt>
                <c:pt idx="739">
                  <c:v>0.0497403534689</c:v>
                </c:pt>
                <c:pt idx="740">
                  <c:v>0.0495032481322</c:v>
                </c:pt>
                <c:pt idx="741">
                  <c:v>0.0492660797542</c:v>
                </c:pt>
                <c:pt idx="742">
                  <c:v>0.049028891884</c:v>
                </c:pt>
                <c:pt idx="743">
                  <c:v>0.0487916985745</c:v>
                </c:pt>
                <c:pt idx="744">
                  <c:v>0.0485545941472</c:v>
                </c:pt>
                <c:pt idx="745">
                  <c:v>0.0483176210727</c:v>
                </c:pt>
                <c:pt idx="746">
                  <c:v>0.0480808095967</c:v>
                </c:pt>
                <c:pt idx="747">
                  <c:v>0.0478442596059</c:v>
                </c:pt>
                <c:pt idx="748">
                  <c:v>0.047608048482</c:v>
                </c:pt>
                <c:pt idx="749">
                  <c:v>0.0473720518261</c:v>
                </c:pt>
                <c:pt idx="750">
                  <c:v>0.0471363874097</c:v>
                </c:pt>
                <c:pt idx="751">
                  <c:v>0.0469011804338</c:v>
                </c:pt>
                <c:pt idx="752">
                  <c:v>0.046666395206</c:v>
                </c:pt>
                <c:pt idx="753">
                  <c:v>0.0464321311337</c:v>
                </c:pt>
                <c:pt idx="754">
                  <c:v>0.0461983870532</c:v>
                </c:pt>
                <c:pt idx="755">
                  <c:v>0.0459651831829</c:v>
                </c:pt>
                <c:pt idx="756">
                  <c:v>0.045732568036</c:v>
                </c:pt>
                <c:pt idx="757">
                  <c:v>0.0455005631105</c:v>
                </c:pt>
                <c:pt idx="758">
                  <c:v>0.0452692095784</c:v>
                </c:pt>
                <c:pt idx="759">
                  <c:v>0.0450385252724</c:v>
                </c:pt>
                <c:pt idx="760">
                  <c:v>0.044808541794</c:v>
                </c:pt>
                <c:pt idx="761">
                  <c:v>0.044579284937</c:v>
                </c:pt>
                <c:pt idx="762">
                  <c:v>0.0443507815106</c:v>
                </c:pt>
                <c:pt idx="763">
                  <c:v>0.044123065911</c:v>
                </c:pt>
                <c:pt idx="764">
                  <c:v>0.0438961532902</c:v>
                </c:pt>
                <c:pt idx="765">
                  <c:v>0.043670061444</c:v>
                </c:pt>
                <c:pt idx="766">
                  <c:v>0.0434448129873</c:v>
                </c:pt>
                <c:pt idx="767">
                  <c:v>0.0432204314373</c:v>
                </c:pt>
                <c:pt idx="768">
                  <c:v>0.0429969335821</c:v>
                </c:pt>
                <c:pt idx="769">
                  <c:v>0.042774334648</c:v>
                </c:pt>
                <c:pt idx="770">
                  <c:v>0.0425526561962</c:v>
                </c:pt>
                <c:pt idx="771">
                  <c:v>0.0423319183131</c:v>
                </c:pt>
                <c:pt idx="772">
                  <c:v>0.042112129646</c:v>
                </c:pt>
                <c:pt idx="773">
                  <c:v>0.0418933004996</c:v>
                </c:pt>
                <c:pt idx="774">
                  <c:v>0.0416754495816</c:v>
                </c:pt>
                <c:pt idx="775">
                  <c:v>0.0414586023913</c:v>
                </c:pt>
                <c:pt idx="776">
                  <c:v>0.0412427613725</c:v>
                </c:pt>
                <c:pt idx="777">
                  <c:v>0.041027909013</c:v>
                </c:pt>
                <c:pt idx="778">
                  <c:v>0.040814079046</c:v>
                </c:pt>
                <c:pt idx="779">
                  <c:v>0.0406013140927</c:v>
                </c:pt>
                <c:pt idx="780">
                  <c:v>0.0403896030625</c:v>
                </c:pt>
                <c:pt idx="781">
                  <c:v>0.0401789454947</c:v>
                </c:pt>
                <c:pt idx="782">
                  <c:v>0.0399693501255</c:v>
                </c:pt>
                <c:pt idx="783">
                  <c:v>0.0397608166944</c:v>
                </c:pt>
                <c:pt idx="784">
                  <c:v>0.0395533633167</c:v>
                </c:pt>
                <c:pt idx="785">
                  <c:v>0.0393469944847</c:v>
                </c:pt>
                <c:pt idx="786">
                  <c:v>0.039141717362</c:v>
                </c:pt>
                <c:pt idx="787">
                  <c:v>0.0389375325759</c:v>
                </c:pt>
                <c:pt idx="788">
                  <c:v>0.0387344516313</c:v>
                </c:pt>
                <c:pt idx="789">
                  <c:v>0.0385325053661</c:v>
                </c:pt>
                <c:pt idx="790">
                  <c:v>0.0383316650365</c:v>
                </c:pt>
                <c:pt idx="791">
                  <c:v>0.0381319249381</c:v>
                </c:pt>
                <c:pt idx="792">
                  <c:v>0.037933306995</c:v>
                </c:pt>
                <c:pt idx="793">
                  <c:v>0.0377358117472</c:v>
                </c:pt>
                <c:pt idx="794">
                  <c:v>0.0375394477404</c:v>
                </c:pt>
                <c:pt idx="795">
                  <c:v>0.0373442148989</c:v>
                </c:pt>
                <c:pt idx="796">
                  <c:v>0.0371501043627</c:v>
                </c:pt>
                <c:pt idx="797">
                  <c:v>0.0369571322293</c:v>
                </c:pt>
                <c:pt idx="798">
                  <c:v>0.0367652976883</c:v>
                </c:pt>
                <c:pt idx="799">
                  <c:v>0.0365745831076</c:v>
                </c:pt>
                <c:pt idx="800">
                  <c:v>0.0363850051086</c:v>
                </c:pt>
                <c:pt idx="801">
                  <c:v>0.0361965550988</c:v>
                </c:pt>
                <c:pt idx="802">
                  <c:v>0.0360092417798</c:v>
                </c:pt>
                <c:pt idx="803">
                  <c:v>0.0358230674671</c:v>
                </c:pt>
                <c:pt idx="804">
                  <c:v>0.035638025578</c:v>
                </c:pt>
                <c:pt idx="805">
                  <c:v>0.0354541207116</c:v>
                </c:pt>
                <c:pt idx="806">
                  <c:v>0.0352713486194</c:v>
                </c:pt>
                <c:pt idx="807">
                  <c:v>0.0350897016043</c:v>
                </c:pt>
                <c:pt idx="808">
                  <c:v>0.0349091973045</c:v>
                </c:pt>
                <c:pt idx="809">
                  <c:v>0.0347297745559</c:v>
                </c:pt>
                <c:pt idx="810">
                  <c:v>0.0345514887451</c:v>
                </c:pt>
                <c:pt idx="811">
                  <c:v>0.0343743108861</c:v>
                </c:pt>
                <c:pt idx="812">
                  <c:v>0.0341982862302</c:v>
                </c:pt>
                <c:pt idx="813">
                  <c:v>0.034023481208</c:v>
                </c:pt>
                <c:pt idx="814">
                  <c:v>0.0338497243685</c:v>
                </c:pt>
                <c:pt idx="815">
                  <c:v>0.0336770710139</c:v>
                </c:pt>
                <c:pt idx="816">
                  <c:v>0.0335055292032</c:v>
                </c:pt>
                <c:pt idx="817">
                  <c:v>0.0333351103736</c:v>
                </c:pt>
                <c:pt idx="818">
                  <c:v>0.0331658027914</c:v>
                </c:pt>
                <c:pt idx="819">
                  <c:v>0.0329975668498</c:v>
                </c:pt>
                <c:pt idx="820">
                  <c:v>0.0328304474083</c:v>
                </c:pt>
                <c:pt idx="821">
                  <c:v>0.0326644008554</c:v>
                </c:pt>
                <c:pt idx="822">
                  <c:v>0.0324994513496</c:v>
                </c:pt>
                <c:pt idx="823">
                  <c:v>0.0323355928187</c:v>
                </c:pt>
                <c:pt idx="824">
                  <c:v>0.0321728172014</c:v>
                </c:pt>
                <c:pt idx="825">
                  <c:v>0.0320111364443</c:v>
                </c:pt>
                <c:pt idx="826">
                  <c:v>0.0318505200784</c:v>
                </c:pt>
                <c:pt idx="827">
                  <c:v>0.0316909793636</c:v>
                </c:pt>
                <c:pt idx="828">
                  <c:v>0.0315325056804</c:v>
                </c:pt>
                <c:pt idx="829">
                  <c:v>0.031375131566</c:v>
                </c:pt>
                <c:pt idx="830">
                  <c:v>0.0312188163641</c:v>
                </c:pt>
                <c:pt idx="831">
                  <c:v>0.0310635179451</c:v>
                </c:pt>
                <c:pt idx="832">
                  <c:v>0.0309092717741</c:v>
                </c:pt>
                <c:pt idx="833">
                  <c:v>0.0307560835702</c:v>
                </c:pt>
                <c:pt idx="834">
                  <c:v>0.0306039402097</c:v>
                </c:pt>
                <c:pt idx="835">
                  <c:v>0.0304528146055</c:v>
                </c:pt>
                <c:pt idx="836">
                  <c:v>0.030302730355</c:v>
                </c:pt>
                <c:pt idx="837">
                  <c:v>0.0301537377369</c:v>
                </c:pt>
                <c:pt idx="838">
                  <c:v>0.0300057471437</c:v>
                </c:pt>
                <c:pt idx="839">
                  <c:v>0.0298587319681</c:v>
                </c:pt>
                <c:pt idx="840">
                  <c:v>0.0297127463002</c:v>
                </c:pt>
                <c:pt idx="841">
                  <c:v>0.0295677588316</c:v>
                </c:pt>
                <c:pt idx="842">
                  <c:v>0.0294237778003</c:v>
                </c:pt>
                <c:pt idx="843">
                  <c:v>0.0292807978393</c:v>
                </c:pt>
                <c:pt idx="844">
                  <c:v>0.0291388051894</c:v>
                </c:pt>
                <c:pt idx="845">
                  <c:v>0.0289978313689</c:v>
                </c:pt>
                <c:pt idx="846">
                  <c:v>0.028857837198</c:v>
                </c:pt>
                <c:pt idx="847">
                  <c:v>0.0287187988531</c:v>
                </c:pt>
                <c:pt idx="848">
                  <c:v>0.028580752036</c:v>
                </c:pt>
                <c:pt idx="849">
                  <c:v>0.0284436708571</c:v>
                </c:pt>
                <c:pt idx="850">
                  <c:v>0.0283075410661</c:v>
                </c:pt>
                <c:pt idx="851">
                  <c:v>0.028172384485</c:v>
                </c:pt>
                <c:pt idx="852">
                  <c:v>0.0280381851033</c:v>
                </c:pt>
                <c:pt idx="853">
                  <c:v>0.0279049240967</c:v>
                </c:pt>
                <c:pt idx="854">
                  <c:v>0.0277726140659</c:v>
                </c:pt>
                <c:pt idx="855">
                  <c:v>0.0276412306921</c:v>
                </c:pt>
                <c:pt idx="856">
                  <c:v>0.0275107753745</c:v>
                </c:pt>
                <c:pt idx="857">
                  <c:v>0.0273812650547</c:v>
                </c:pt>
                <c:pt idx="858">
                  <c:v>0.0272526914148</c:v>
                </c:pt>
                <c:pt idx="859">
                  <c:v>0.0271249841898</c:v>
                </c:pt>
                <c:pt idx="860">
                  <c:v>0.0269981726955</c:v>
                </c:pt>
                <c:pt idx="861">
                  <c:v>0.0268723663663</c:v>
                </c:pt>
                <c:pt idx="862">
                  <c:v>0.0267474653591</c:v>
                </c:pt>
                <c:pt idx="863">
                  <c:v>0.0266234456165</c:v>
                </c:pt>
                <c:pt idx="864">
                  <c:v>0.0265003256767</c:v>
                </c:pt>
                <c:pt idx="865">
                  <c:v>0.0263780701134</c:v>
                </c:pt>
                <c:pt idx="866">
                  <c:v>0.0262567002388</c:v>
                </c:pt>
                <c:pt idx="867">
                  <c:v>0.026136195988</c:v>
                </c:pt>
                <c:pt idx="868">
                  <c:v>0.026016568921</c:v>
                </c:pt>
                <c:pt idx="869">
                  <c:v>0.0258978748957</c:v>
                </c:pt>
                <c:pt idx="870">
                  <c:v>0.0257800409187</c:v>
                </c:pt>
                <c:pt idx="871">
                  <c:v>0.0256630110361</c:v>
                </c:pt>
                <c:pt idx="872">
                  <c:v>0.0255468457058</c:v>
                </c:pt>
                <c:pt idx="873">
                  <c:v>0.0254315388269</c:v>
                </c:pt>
                <c:pt idx="874">
                  <c:v>0.0253170727334</c:v>
                </c:pt>
                <c:pt idx="875">
                  <c:v>0.0252034648991</c:v>
                </c:pt>
                <c:pt idx="876">
                  <c:v>0.0250906967607</c:v>
                </c:pt>
                <c:pt idx="877">
                  <c:v>0.0249787475593</c:v>
                </c:pt>
                <c:pt idx="878">
                  <c:v>0.0248676262563</c:v>
                </c:pt>
                <c:pt idx="879">
                  <c:v>0.0247573506804</c:v>
                </c:pt>
                <c:pt idx="880">
                  <c:v>0.0246478913324</c:v>
                </c:pt>
                <c:pt idx="881">
                  <c:v>0.0245392328551</c:v>
                </c:pt>
                <c:pt idx="882">
                  <c:v>0.0244313879282</c:v>
                </c:pt>
                <c:pt idx="883">
                  <c:v>0.0243243487657</c:v>
                </c:pt>
                <c:pt idx="884">
                  <c:v>0.0242181035523</c:v>
                </c:pt>
                <c:pt idx="885">
                  <c:v>0.0241126646426</c:v>
                </c:pt>
                <c:pt idx="886">
                  <c:v>0.024008026945</c:v>
                </c:pt>
                <c:pt idx="887">
                  <c:v>0.0239041539024</c:v>
                </c:pt>
                <c:pt idx="888">
                  <c:v>0.0238010767322</c:v>
                </c:pt>
                <c:pt idx="889">
                  <c:v>0.0236987675868</c:v>
                </c:pt>
                <c:pt idx="890">
                  <c:v>0.0235972336416</c:v>
                </c:pt>
                <c:pt idx="891">
                  <c:v>0.0234964926257</c:v>
                </c:pt>
                <c:pt idx="892">
                  <c:v>0.0233965071969</c:v>
                </c:pt>
                <c:pt idx="893">
                  <c:v>0.0232972803338</c:v>
                </c:pt>
                <c:pt idx="894">
                  <c:v>0.0231988243116</c:v>
                </c:pt>
                <c:pt idx="895">
                  <c:v>0.0231011019565</c:v>
                </c:pt>
                <c:pt idx="896">
                  <c:v>0.0230040941073</c:v>
                </c:pt>
                <c:pt idx="897">
                  <c:v>0.0229079130365</c:v>
                </c:pt>
                <c:pt idx="898">
                  <c:v>0.0228124806058</c:v>
                </c:pt>
                <c:pt idx="899">
                  <c:v>0.0227177817905</c:v>
                </c:pt>
                <c:pt idx="900">
                  <c:v>0.0226238290582</c:v>
                </c:pt>
                <c:pt idx="901">
                  <c:v>0.0225305707808</c:v>
                </c:pt>
                <c:pt idx="902">
                  <c:v>0.0224380517436</c:v>
                </c:pt>
                <c:pt idx="903">
                  <c:v>0.0223462292483</c:v>
                </c:pt>
                <c:pt idx="904">
                  <c:v>0.0222551268302</c:v>
                </c:pt>
                <c:pt idx="905">
                  <c:v>0.0221647816574</c:v>
                </c:pt>
                <c:pt idx="906">
                  <c:v>0.0220751477897</c:v>
                </c:pt>
                <c:pt idx="907">
                  <c:v>0.0219862075074</c:v>
                </c:pt>
                <c:pt idx="908">
                  <c:v>0.0218979702673</c:v>
                </c:pt>
                <c:pt idx="909">
                  <c:v>0.0218104407257</c:v>
                </c:pt>
                <c:pt idx="910">
                  <c:v>0.0217236131149</c:v>
                </c:pt>
                <c:pt idx="911">
                  <c:v>0.0216374885308</c:v>
                </c:pt>
                <c:pt idx="912">
                  <c:v>0.0215520570992</c:v>
                </c:pt>
                <c:pt idx="913">
                  <c:v>0.0214672695098</c:v>
                </c:pt>
                <c:pt idx="914">
                  <c:v>0.021383185836</c:v>
                </c:pt>
                <c:pt idx="915">
                  <c:v>0.0212998170181</c:v>
                </c:pt>
                <c:pt idx="916">
                  <c:v>0.0212171148289</c:v>
                </c:pt>
                <c:pt idx="917">
                  <c:v>0.0211350563266</c:v>
                </c:pt>
                <c:pt idx="918">
                  <c:v>0.0210536725377</c:v>
                </c:pt>
                <c:pt idx="919">
                  <c:v>0.0209729758165</c:v>
                </c:pt>
                <c:pt idx="920">
                  <c:v>0.0208929420173</c:v>
                </c:pt>
                <c:pt idx="921">
                  <c:v>0.020813583498</c:v>
                </c:pt>
                <c:pt idx="922">
                  <c:v>0.0207348791308</c:v>
                </c:pt>
                <c:pt idx="923">
                  <c:v>0.0206568158705</c:v>
                </c:pt>
                <c:pt idx="924">
                  <c:v>0.0205794026811</c:v>
                </c:pt>
                <c:pt idx="925">
                  <c:v>0.020502654188</c:v>
                </c:pt>
                <c:pt idx="926">
                  <c:v>0.0204265555166</c:v>
                </c:pt>
                <c:pt idx="927">
                  <c:v>0.0203511045233</c:v>
                </c:pt>
                <c:pt idx="928">
                  <c:v>0.0202762924388</c:v>
                </c:pt>
                <c:pt idx="929">
                  <c:v>0.0202020894137</c:v>
                </c:pt>
                <c:pt idx="930">
                  <c:v>0.0201285249376</c:v>
                </c:pt>
                <c:pt idx="931">
                  <c:v>0.0200556057769</c:v>
                </c:pt>
                <c:pt idx="932">
                  <c:v>0.0199833171774</c:v>
                </c:pt>
                <c:pt idx="933">
                  <c:v>0.0199116568635</c:v>
                </c:pt>
                <c:pt idx="934">
                  <c:v>0.0198406194469</c:v>
                </c:pt>
                <c:pt idx="935">
                  <c:v>0.0197701932501</c:v>
                </c:pt>
                <c:pt idx="936">
                  <c:v>0.0197003756449</c:v>
                </c:pt>
                <c:pt idx="937">
                  <c:v>0.0196311852745</c:v>
                </c:pt>
                <c:pt idx="938">
                  <c:v>0.019562598905</c:v>
                </c:pt>
                <c:pt idx="939">
                  <c:v>0.0194946195318</c:v>
                </c:pt>
                <c:pt idx="940">
                  <c:v>0.0194272500416</c:v>
                </c:pt>
                <c:pt idx="941">
                  <c:v>0.0193604947666</c:v>
                </c:pt>
                <c:pt idx="942">
                  <c:v>0.0192943370767</c:v>
                </c:pt>
                <c:pt idx="943">
                  <c:v>0.0192287447816</c:v>
                </c:pt>
                <c:pt idx="944">
                  <c:v>0.0191637448436</c:v>
                </c:pt>
                <c:pt idx="945">
                  <c:v>0.0190993615876</c:v>
                </c:pt>
                <c:pt idx="946">
                  <c:v>0.0190355689134</c:v>
                </c:pt>
                <c:pt idx="947">
                  <c:v>0.0189723454569</c:v>
                </c:pt>
                <c:pt idx="948">
                  <c:v>0.0189097035435</c:v>
                </c:pt>
                <c:pt idx="949">
                  <c:v>0.0188476507354</c:v>
                </c:pt>
                <c:pt idx="950">
                  <c:v>0.0187861697054</c:v>
                </c:pt>
                <c:pt idx="951">
                  <c:v>0.0187252725046</c:v>
                </c:pt>
                <c:pt idx="952">
                  <c:v>0.0186649437675</c:v>
                </c:pt>
                <c:pt idx="953">
                  <c:v>0.0186051536163</c:v>
                </c:pt>
                <c:pt idx="954">
                  <c:v>0.018545938088</c:v>
                </c:pt>
                <c:pt idx="955">
                  <c:v>0.0184872794303</c:v>
                </c:pt>
                <c:pt idx="956">
                  <c:v>0.0184291730574</c:v>
                </c:pt>
                <c:pt idx="957">
                  <c:v>0.0183716429048</c:v>
                </c:pt>
                <c:pt idx="958">
                  <c:v>0.0183146624436</c:v>
                </c:pt>
                <c:pt idx="959">
                  <c:v>0.0182582226229</c:v>
                </c:pt>
                <c:pt idx="960">
                  <c:v>0.0182023294884</c:v>
                </c:pt>
                <c:pt idx="961">
                  <c:v>0.0181469890114</c:v>
                </c:pt>
                <c:pt idx="962">
                  <c:v>0.0180921833733</c:v>
                </c:pt>
                <c:pt idx="963">
                  <c:v>0.0180379037148</c:v>
                </c:pt>
                <c:pt idx="964">
                  <c:v>0.0179841603831</c:v>
                </c:pt>
                <c:pt idx="965">
                  <c:v>0.0179309381595</c:v>
                </c:pt>
                <c:pt idx="966">
                  <c:v>0.0178782407779</c:v>
                </c:pt>
                <c:pt idx="967">
                  <c:v>0.0178260639868</c:v>
                </c:pt>
                <c:pt idx="968">
                  <c:v>0.0177744016354</c:v>
                </c:pt>
                <c:pt idx="969">
                  <c:v>0.0177232613801</c:v>
                </c:pt>
                <c:pt idx="970">
                  <c:v>0.0176726252896</c:v>
                </c:pt>
                <c:pt idx="971">
                  <c:v>0.0176224961184</c:v>
                </c:pt>
                <c:pt idx="972">
                  <c:v>0.0175728698216</c:v>
                </c:pt>
                <c:pt idx="973">
                  <c:v>0.0175237502619</c:v>
                </c:pt>
                <c:pt idx="974">
                  <c:v>0.0174751215641</c:v>
                </c:pt>
                <c:pt idx="975">
                  <c:v>0.0174269557943</c:v>
                </c:pt>
                <c:pt idx="976">
                  <c:v>0.017379284304</c:v>
                </c:pt>
                <c:pt idx="977">
                  <c:v>0.0173320957947</c:v>
                </c:pt>
                <c:pt idx="978">
                  <c:v>0.0172853731693</c:v>
                </c:pt>
                <c:pt idx="979">
                  <c:v>0.0172391269882</c:v>
                </c:pt>
                <c:pt idx="980">
                  <c:v>0.0171933444513</c:v>
                </c:pt>
                <c:pt idx="981">
                  <c:v>0.017148078623</c:v>
                </c:pt>
                <c:pt idx="982">
                  <c:v>0.0171031415798</c:v>
                </c:pt>
                <c:pt idx="983">
                  <c:v>0.017058709391</c:v>
                </c:pt>
                <c:pt idx="984">
                  <c:v>0.0170147222771</c:v>
                </c:pt>
                <c:pt idx="985">
                  <c:v>0.0169711616866</c:v>
                </c:pt>
                <c:pt idx="986">
                  <c:v>0.0169280304</c:v>
                </c:pt>
                <c:pt idx="987">
                  <c:v>0.0168853237568</c:v>
                </c:pt>
                <c:pt idx="988">
                  <c:v>0.0168430227768</c:v>
                </c:pt>
                <c:pt idx="989">
                  <c:v>0.0168011429862</c:v>
                </c:pt>
                <c:pt idx="990">
                  <c:v>0.016759663461</c:v>
                </c:pt>
                <c:pt idx="991">
                  <c:v>0.0167185689661</c:v>
                </c:pt>
                <c:pt idx="992">
                  <c:v>0.0166778608699</c:v>
                </c:pt>
                <c:pt idx="993">
                  <c:v>0.0166375220953</c:v>
                </c:pt>
                <c:pt idx="994">
                  <c:v>0.0165975511673</c:v>
                </c:pt>
                <c:pt idx="995">
                  <c:v>0.0165579413938</c:v>
                </c:pt>
                <c:pt idx="996">
                  <c:v>0.0165186783949</c:v>
                </c:pt>
                <c:pt idx="997">
                  <c:v>0.0164797494097</c:v>
                </c:pt>
                <c:pt idx="998">
                  <c:v>0.016441149865</c:v>
                </c:pt>
                <c:pt idx="999">
                  <c:v>0.0164028698278</c:v>
                </c:pt>
                <c:pt idx="1000">
                  <c:v>0.016364889746</c:v>
                </c:pt>
                <c:pt idx="1001">
                  <c:v>0.016327203918</c:v>
                </c:pt>
                <c:pt idx="1002">
                  <c:v>0.0162898006248</c:v>
                </c:pt>
                <c:pt idx="1003">
                  <c:v>0.0162526621076</c:v>
                </c:pt>
                <c:pt idx="1004">
                  <c:v>0.0162157776246</c:v>
                </c:pt>
                <c:pt idx="1005">
                  <c:v>0.0161791326244</c:v>
                </c:pt>
                <c:pt idx="1006">
                  <c:v>0.0161427120638</c:v>
                </c:pt>
                <c:pt idx="1007">
                  <c:v>0.0161065004927</c:v>
                </c:pt>
                <c:pt idx="1008">
                  <c:v>0.0160704803904</c:v>
                </c:pt>
                <c:pt idx="1009">
                  <c:v>0.016034634957</c:v>
                </c:pt>
                <c:pt idx="1010">
                  <c:v>0.0159989463172</c:v>
                </c:pt>
                <c:pt idx="1011">
                  <c:v>0.0159633964138</c:v>
                </c:pt>
                <c:pt idx="1012">
                  <c:v>0.0159279635427</c:v>
                </c:pt>
                <c:pt idx="1013">
                  <c:v>0.0158926301921</c:v>
                </c:pt>
                <c:pt idx="1014">
                  <c:v>0.0158573713995</c:v>
                </c:pt>
                <c:pt idx="1015">
                  <c:v>0.0158221616694</c:v>
                </c:pt>
                <c:pt idx="1016">
                  <c:v>0.0157869782371</c:v>
                </c:pt>
                <c:pt idx="1017">
                  <c:v>0.0157517894191</c:v>
                </c:pt>
                <c:pt idx="1018">
                  <c:v>0.0157165760854</c:v>
                </c:pt>
                <c:pt idx="1019">
                  <c:v>0.0156813166526</c:v>
                </c:pt>
                <c:pt idx="1020">
                  <c:v>0.01564596783</c:v>
                </c:pt>
                <c:pt idx="1021">
                  <c:v>0.0156105026268</c:v>
                </c:pt>
                <c:pt idx="1022">
                  <c:v>0.0155748854885</c:v>
                </c:pt>
                <c:pt idx="1023">
                  <c:v>0.0155390814014</c:v>
                </c:pt>
                <c:pt idx="1024">
                  <c:v>0.0155030578449</c:v>
                </c:pt>
                <c:pt idx="1025">
                  <c:v>0.0154666721889</c:v>
                </c:pt>
                <c:pt idx="1026">
                  <c:v>0.0154301617476</c:v>
                </c:pt>
                <c:pt idx="1027">
                  <c:v>0.0153932309942</c:v>
                </c:pt>
                <c:pt idx="1028">
                  <c:v>0.0153559070703</c:v>
                </c:pt>
                <c:pt idx="1029">
                  <c:v>0.0153181305165</c:v>
                </c:pt>
                <c:pt idx="1030">
                  <c:v>0.0152798618063</c:v>
                </c:pt>
                <c:pt idx="1031">
                  <c:v>0.0152410358358</c:v>
                </c:pt>
                <c:pt idx="1032">
                  <c:v>0.015201609804</c:v>
                </c:pt>
                <c:pt idx="1033">
                  <c:v>0.0151615275795</c:v>
                </c:pt>
                <c:pt idx="1034">
                  <c:v>0.0151207140375</c:v>
                </c:pt>
                <c:pt idx="1035">
                  <c:v>0.0150791184339</c:v>
                </c:pt>
                <c:pt idx="1036">
                  <c:v>0.0150366515858</c:v>
                </c:pt>
                <c:pt idx="1037">
                  <c:v>0.0149932526393</c:v>
                </c:pt>
                <c:pt idx="1038">
                  <c:v>0.0149488350026</c:v>
                </c:pt>
                <c:pt idx="1039">
                  <c:v>0.0149032828454</c:v>
                </c:pt>
                <c:pt idx="1040">
                  <c:v>0.0148565526792</c:v>
                </c:pt>
                <c:pt idx="1041">
                  <c:v>0.0148085535903</c:v>
                </c:pt>
                <c:pt idx="1042">
                  <c:v>0.0147591339682</c:v>
                </c:pt>
                <c:pt idx="1043">
                  <c:v>0.0147083384516</c:v>
                </c:pt>
                <c:pt idx="1044">
                  <c:v>0.014655989053</c:v>
                </c:pt>
                <c:pt idx="1045">
                  <c:v>0.0146017596854</c:v>
                </c:pt>
                <c:pt idx="1046">
                  <c:v>0.0145456114668</c:v>
                </c:pt>
                <c:pt idx="1047">
                  <c:v>0.0144877159375</c:v>
                </c:pt>
                <c:pt idx="1048">
                  <c:v>0.0144276224796</c:v>
                </c:pt>
                <c:pt idx="1049">
                  <c:v>0.0143657139815</c:v>
                </c:pt>
                <c:pt idx="1050">
                  <c:v>0.014301213648</c:v>
                </c:pt>
                <c:pt idx="1051">
                  <c:v>0.0142334625256</c:v>
                </c:pt>
                <c:pt idx="1052">
                  <c:v>0.014163400991</c:v>
                </c:pt>
                <c:pt idx="1053">
                  <c:v>0.0140909941242</c:v>
                </c:pt>
                <c:pt idx="1054">
                  <c:v>0.014015674232</c:v>
                </c:pt>
                <c:pt idx="1055">
                  <c:v>0.0139363365528</c:v>
                </c:pt>
                <c:pt idx="1056">
                  <c:v>0.0138536046197</c:v>
                </c:pt>
                <c:pt idx="1057">
                  <c:v>0.0137677354602</c:v>
                </c:pt>
                <c:pt idx="1058">
                  <c:v>0.0136780528743</c:v>
                </c:pt>
                <c:pt idx="1059">
                  <c:v>0.0135844628566</c:v>
                </c:pt>
                <c:pt idx="1060">
                  <c:v>0.0134866403983</c:v>
                </c:pt>
                <c:pt idx="1061">
                  <c:v>0.0133845348106</c:v>
                </c:pt>
                <c:pt idx="1062">
                  <c:v>0.0132778459909</c:v>
                </c:pt>
                <c:pt idx="1063">
                  <c:v>0.0131664644908</c:v>
                </c:pt>
                <c:pt idx="1064">
                  <c:v>0.0130500624446</c:v>
                </c:pt>
                <c:pt idx="1065">
                  <c:v>0.0129283778921</c:v>
                </c:pt>
                <c:pt idx="1066">
                  <c:v>0.0128013665795</c:v>
                </c:pt>
                <c:pt idx="1067">
                  <c:v>0.0126688749607</c:v>
                </c:pt>
                <c:pt idx="1068">
                  <c:v>0.0125305882228</c:v>
                </c:pt>
                <c:pt idx="1069">
                  <c:v>0.012386198333</c:v>
                </c:pt>
                <c:pt idx="1070">
                  <c:v>0.0122358438798</c:v>
                </c:pt>
                <c:pt idx="1071">
                  <c:v>0.0120794913352</c:v>
                </c:pt>
                <c:pt idx="1072">
                  <c:v>0.0119166620278</c:v>
                </c:pt>
                <c:pt idx="1073">
                  <c:v>0.0117473023693</c:v>
                </c:pt>
                <c:pt idx="1074">
                  <c:v>0.0115716587228</c:v>
                </c:pt>
                <c:pt idx="1075">
                  <c:v>0.0113895805447</c:v>
                </c:pt>
                <c:pt idx="1076">
                  <c:v>0.0112009351562</c:v>
                </c:pt>
                <c:pt idx="1077">
                  <c:v>0.0110058448776</c:v>
                </c:pt>
                <c:pt idx="1078">
                  <c:v>0.0108046571765</c:v>
                </c:pt>
                <c:pt idx="1079">
                  <c:v>0.0105969492203</c:v>
                </c:pt>
                <c:pt idx="1080">
                  <c:v>0.0103830184747</c:v>
                </c:pt>
                <c:pt idx="1081">
                  <c:v>0.0101637738084</c:v>
                </c:pt>
                <c:pt idx="1082">
                  <c:v>0.00993924689759</c:v>
                </c:pt>
                <c:pt idx="1083">
                  <c:v>0.00970918995234</c:v>
                </c:pt>
                <c:pt idx="1084">
                  <c:v>0.00947408686917</c:v>
                </c:pt>
                <c:pt idx="1085">
                  <c:v>0.0092347160263</c:v>
                </c:pt>
                <c:pt idx="1086">
                  <c:v>0.00899156629121</c:v>
                </c:pt>
                <c:pt idx="1087">
                  <c:v>0.00874481855631</c:v>
                </c:pt>
                <c:pt idx="1088">
                  <c:v>0.00849508953369</c:v>
                </c:pt>
                <c:pt idx="1089">
                  <c:v>0.00824296974622</c:v>
                </c:pt>
                <c:pt idx="1090">
                  <c:v>0.00798908959744</c:v>
                </c:pt>
                <c:pt idx="1091">
                  <c:v>0.00773424113128</c:v>
                </c:pt>
                <c:pt idx="1092">
                  <c:v>0.00747893260912</c:v>
                </c:pt>
                <c:pt idx="1093">
                  <c:v>0.00722365141084</c:v>
                </c:pt>
                <c:pt idx="1094">
                  <c:v>0.00696919335832</c:v>
                </c:pt>
                <c:pt idx="1095">
                  <c:v>0.00671626156114</c:v>
                </c:pt>
                <c:pt idx="1096">
                  <c:v>0.00646539630642</c:v>
                </c:pt>
                <c:pt idx="1097">
                  <c:v>0.00621700503896</c:v>
                </c:pt>
                <c:pt idx="1098">
                  <c:v>0.00597179765172</c:v>
                </c:pt>
                <c:pt idx="1099">
                  <c:v>0.00573077203637</c:v>
                </c:pt>
                <c:pt idx="1100">
                  <c:v>0.00549408800574</c:v>
                </c:pt>
                <c:pt idx="1101">
                  <c:v>0.00526221739925</c:v>
                </c:pt>
                <c:pt idx="1102">
                  <c:v>0.00503548420106</c:v>
                </c:pt>
                <c:pt idx="1103">
                  <c:v>0.00481447912122</c:v>
                </c:pt>
                <c:pt idx="1104">
                  <c:v>0.00459942991734</c:v>
                </c:pt>
                <c:pt idx="1105">
                  <c:v>0.00439025110721</c:v>
                </c:pt>
                <c:pt idx="1106">
                  <c:v>0.00418771551678</c:v>
                </c:pt>
                <c:pt idx="1107">
                  <c:v>0.00399177616866</c:v>
                </c:pt>
                <c:pt idx="1108">
                  <c:v>0.00380252091627</c:v>
                </c:pt>
                <c:pt idx="1109">
                  <c:v>0.00362007411118</c:v>
                </c:pt>
                <c:pt idx="1110">
                  <c:v>0.00344481765791</c:v>
                </c:pt>
                <c:pt idx="1111">
                  <c:v>0.003277085801</c:v>
                </c:pt>
                <c:pt idx="1112">
                  <c:v>0.0031162798832</c:v>
                </c:pt>
                <c:pt idx="1113">
                  <c:v>0.00296197688248</c:v>
                </c:pt>
                <c:pt idx="1114">
                  <c:v>0.00281453380633</c:v>
                </c:pt>
                <c:pt idx="1115">
                  <c:v>0.0026742481212</c:v>
                </c:pt>
                <c:pt idx="1116">
                  <c:v>0.00254064218912</c:v>
                </c:pt>
                <c:pt idx="1117">
                  <c:v>0.00241338225593</c:v>
                </c:pt>
                <c:pt idx="1118">
                  <c:v>0.00229237856634</c:v>
                </c:pt>
                <c:pt idx="1119">
                  <c:v>0.00217738432189</c:v>
                </c:pt>
                <c:pt idx="1120">
                  <c:v>0.00206826193698</c:v>
                </c:pt>
                <c:pt idx="1121">
                  <c:v>0.00196486351921</c:v>
                </c:pt>
                <c:pt idx="1122">
                  <c:v>0.00186680594709</c:v>
                </c:pt>
                <c:pt idx="1123">
                  <c:v>0.00177410758439</c:v>
                </c:pt>
                <c:pt idx="1124">
                  <c:v>0.00168643790323</c:v>
                </c:pt>
                <c:pt idx="1125">
                  <c:v>0.00160386974062</c:v>
                </c:pt>
                <c:pt idx="1126">
                  <c:v>0.00152584428199</c:v>
                </c:pt>
                <c:pt idx="1127">
                  <c:v>0.00145222476926</c:v>
                </c:pt>
                <c:pt idx="1128">
                  <c:v>0.00138281482473</c:v>
                </c:pt>
                <c:pt idx="1129">
                  <c:v>0.00131729543882</c:v>
                </c:pt>
                <c:pt idx="1130">
                  <c:v>0.00125565595111</c:v>
                </c:pt>
                <c:pt idx="1131">
                  <c:v>0.00119740355778</c:v>
                </c:pt>
                <c:pt idx="1132">
                  <c:v>0.00114263343003</c:v>
                </c:pt>
                <c:pt idx="1133">
                  <c:v>0.00109096621815</c:v>
                </c:pt>
                <c:pt idx="1134">
                  <c:v>0.0010422852843</c:v>
                </c:pt>
                <c:pt idx="1135">
                  <c:v>0.000996547595709</c:v>
                </c:pt>
                <c:pt idx="1136">
                  <c:v>0.00095352546553</c:v>
                </c:pt>
                <c:pt idx="1137">
                  <c:v>0.000913024799689</c:v>
                </c:pt>
                <c:pt idx="1138">
                  <c:v>0.000874990046753</c:v>
                </c:pt>
                <c:pt idx="1139">
                  <c:v>0.000839068058842</c:v>
                </c:pt>
                <c:pt idx="1140">
                  <c:v>0.000805365145775</c:v>
                </c:pt>
                <c:pt idx="1141">
                  <c:v>0.000773859447542</c:v>
                </c:pt>
                <c:pt idx="1142">
                  <c:v>0.000744079776937</c:v>
                </c:pt>
                <c:pt idx="1143">
                  <c:v>0.000716242246988</c:v>
                </c:pt>
                <c:pt idx="1144">
                  <c:v>0.000690220186752</c:v>
                </c:pt>
                <c:pt idx="1145">
                  <c:v>0.000665629853796</c:v>
                </c:pt>
                <c:pt idx="1146">
                  <c:v>0.000642555851386</c:v>
                </c:pt>
                <c:pt idx="1147">
                  <c:v>0.0006211897766</c:v>
                </c:pt>
                <c:pt idx="1148">
                  <c:v>0.000600460041566</c:v>
                </c:pt>
                <c:pt idx="1149">
                  <c:v>0.000581599205215</c:v>
                </c:pt>
                <c:pt idx="1150">
                  <c:v>0.000564112437658</c:v>
                </c:pt>
                <c:pt idx="1151">
                  <c:v>0.000547519617948</c:v>
                </c:pt>
                <c:pt idx="1152">
                  <c:v>0.000532028224074</c:v>
                </c:pt>
                <c:pt idx="1153">
                  <c:v>0.000517661482361</c:v>
                </c:pt>
                <c:pt idx="1154">
                  <c:v>0.00050430741568</c:v>
                </c:pt>
                <c:pt idx="1155">
                  <c:v>0.000491852341326</c:v>
                </c:pt>
                <c:pt idx="1156">
                  <c:v>0.000480313122143</c:v>
                </c:pt>
                <c:pt idx="1157">
                  <c:v>0.000469652831293</c:v>
                </c:pt>
                <c:pt idx="1158">
                  <c:v>0.000459821039555</c:v>
                </c:pt>
                <c:pt idx="1159">
                  <c:v>0.000450802337976</c:v>
                </c:pt>
                <c:pt idx="1160">
                  <c:v>0.000442556636473</c:v>
                </c:pt>
                <c:pt idx="1161">
                  <c:v>0.000435061521588</c:v>
                </c:pt>
                <c:pt idx="1162">
                  <c:v>0.000428305748246</c:v>
                </c:pt>
                <c:pt idx="1163">
                  <c:v>0.000422227972115</c:v>
                </c:pt>
                <c:pt idx="1164">
                  <c:v>0.000416830286183</c:v>
                </c:pt>
                <c:pt idx="1165">
                  <c:v>0.000412122278645</c:v>
                </c:pt>
                <c:pt idx="1166">
                  <c:v>0.000408068175978</c:v>
                </c:pt>
                <c:pt idx="1167">
                  <c:v>0.000404674371055</c:v>
                </c:pt>
                <c:pt idx="1168">
                  <c:v>0.000401934269569</c:v>
                </c:pt>
                <c:pt idx="1169">
                  <c:v>0.000399726169181</c:v>
                </c:pt>
                <c:pt idx="1170">
                  <c:v>0.000398137249175</c:v>
                </c:pt>
                <c:pt idx="1171">
                  <c:v>0.000397318148276</c:v>
                </c:pt>
                <c:pt idx="1172">
                  <c:v>0.000397129091811</c:v>
                </c:pt>
                <c:pt idx="1173">
                  <c:v>0.000397418088737</c:v>
                </c:pt>
                <c:pt idx="1174">
                  <c:v>0.000398408759859</c:v>
                </c:pt>
                <c:pt idx="1175">
                  <c:v>0.000400180526824</c:v>
                </c:pt>
                <c:pt idx="1176">
                  <c:v>0.000402496158413</c:v>
                </c:pt>
                <c:pt idx="1177">
                  <c:v>0.000405454014227</c:v>
                </c:pt>
                <c:pt idx="1178">
                  <c:v>0.000409122852093</c:v>
                </c:pt>
                <c:pt idx="1179">
                  <c:v>0.00041346042648</c:v>
                </c:pt>
                <c:pt idx="1180">
                  <c:v>0.000418496218404</c:v>
                </c:pt>
                <c:pt idx="1181">
                  <c:v>0.000424235920258</c:v>
                </c:pt>
                <c:pt idx="1182">
                  <c:v>0.000430753305262</c:v>
                </c:pt>
                <c:pt idx="1183">
                  <c:v>0.000438049242649</c:v>
                </c:pt>
                <c:pt idx="1184">
                  <c:v>0.00044614472493</c:v>
                </c:pt>
                <c:pt idx="1185">
                  <c:v>0.000455095282713</c:v>
                </c:pt>
                <c:pt idx="1186">
                  <c:v>0.000464952798456</c:v>
                </c:pt>
                <c:pt idx="1187">
                  <c:v>0.000475601689192</c:v>
                </c:pt>
                <c:pt idx="1188">
                  <c:v>0.000487314413052</c:v>
                </c:pt>
                <c:pt idx="1189">
                  <c:v>0.000500203182964</c:v>
                </c:pt>
                <c:pt idx="1190">
                  <c:v>0.000514029328769</c:v>
                </c:pt>
                <c:pt idx="1191">
                  <c:v>0.000529007809441</c:v>
                </c:pt>
                <c:pt idx="1192">
                  <c:v>0.000545190132916</c:v>
                </c:pt>
                <c:pt idx="1193">
                  <c:v>0.000562548053891</c:v>
                </c:pt>
                <c:pt idx="1194">
                  <c:v>0.000581155775358</c:v>
                </c:pt>
                <c:pt idx="1195">
                  <c:v>0.000601194009992</c:v>
                </c:pt>
                <c:pt idx="1196">
                  <c:v>0.000622703469995</c:v>
                </c:pt>
                <c:pt idx="1197">
                  <c:v>0.000645660803524</c:v>
                </c:pt>
                <c:pt idx="1198">
                  <c:v>0.000670203334466</c:v>
                </c:pt>
                <c:pt idx="1199">
                  <c:v>0.000696401978441</c:v>
                </c:pt>
                <c:pt idx="1200">
                  <c:v>0.00072444102052</c:v>
                </c:pt>
                <c:pt idx="1201">
                  <c:v>0.000754164304126</c:v>
                </c:pt>
                <c:pt idx="1202">
                  <c:v>0.000785644185887</c:v>
                </c:pt>
                <c:pt idx="1203">
                  <c:v>0.000819731130713</c:v>
                </c:pt>
                <c:pt idx="1204">
                  <c:v>0.000856097695227</c:v>
                </c:pt>
                <c:pt idx="1205">
                  <c:v>0.000894419435956</c:v>
                </c:pt>
                <c:pt idx="1206">
                  <c:v>0.000935142020375</c:v>
                </c:pt>
                <c:pt idx="1207">
                  <c:v>0.000978399680456</c:v>
                </c:pt>
                <c:pt idx="1208">
                  <c:v>0.00102421719308</c:v>
                </c:pt>
                <c:pt idx="1209">
                  <c:v>0.00107274589322</c:v>
                </c:pt>
                <c:pt idx="1210">
                  <c:v>0.00112407800284</c:v>
                </c:pt>
                <c:pt idx="1211">
                  <c:v>0.00117842924536</c:v>
                </c:pt>
                <c:pt idx="1212">
                  <c:v>0.00123581119073</c:v>
                </c:pt>
                <c:pt idx="1213">
                  <c:v>0.00129623195995</c:v>
                </c:pt>
                <c:pt idx="1214">
                  <c:v>0.00135992913714</c:v>
                </c:pt>
                <c:pt idx="1215">
                  <c:v>0.00142664913497</c:v>
                </c:pt>
                <c:pt idx="1216">
                  <c:v>0.00149689819838</c:v>
                </c:pt>
                <c:pt idx="1217">
                  <c:v>0.00156994832739</c:v>
                </c:pt>
                <c:pt idx="1218">
                  <c:v>0.00164688059727</c:v>
                </c:pt>
                <c:pt idx="1219">
                  <c:v>0.0017282488019</c:v>
                </c:pt>
                <c:pt idx="1220">
                  <c:v>0.00181256880023</c:v>
                </c:pt>
                <c:pt idx="1221">
                  <c:v>0.00190006794631</c:v>
                </c:pt>
                <c:pt idx="1222">
                  <c:v>0.0019909416861</c:v>
                </c:pt>
                <c:pt idx="1223">
                  <c:v>0.0020858131776</c:v>
                </c:pt>
                <c:pt idx="1224">
                  <c:v>0.002184286543</c:v>
                </c:pt>
                <c:pt idx="1225">
                  <c:v>0.00228619001824</c:v>
                </c:pt>
                <c:pt idx="1226">
                  <c:v>0.00239133286239</c:v>
                </c:pt>
                <c:pt idx="1227">
                  <c:v>0.00249919579572</c:v>
                </c:pt>
                <c:pt idx="1228">
                  <c:v>0.00261009699722</c:v>
                </c:pt>
                <c:pt idx="1229">
                  <c:v>0.00272387007707</c:v>
                </c:pt>
                <c:pt idx="1230">
                  <c:v>0.00284015552544</c:v>
                </c:pt>
                <c:pt idx="1231">
                  <c:v>0.00295882158807</c:v>
                </c:pt>
                <c:pt idx="1232">
                  <c:v>0.00307950930661</c:v>
                </c:pt>
                <c:pt idx="1233">
                  <c:v>0.00320202630116</c:v>
                </c:pt>
                <c:pt idx="1234">
                  <c:v>0.00332611835379</c:v>
                </c:pt>
                <c:pt idx="1235">
                  <c:v>0.00345122276467</c:v>
                </c:pt>
                <c:pt idx="1236">
                  <c:v>0.00357713326165</c:v>
                </c:pt>
                <c:pt idx="1237">
                  <c:v>0.00370374485591</c:v>
                </c:pt>
                <c:pt idx="1238">
                  <c:v>0.00383056197596</c:v>
                </c:pt>
                <c:pt idx="1239">
                  <c:v>0.00395717172415</c:v>
                </c:pt>
                <c:pt idx="1240">
                  <c:v>0.00408330592587</c:v>
                </c:pt>
                <c:pt idx="1241">
                  <c:v>0.00420851556758</c:v>
                </c:pt>
                <c:pt idx="1242">
                  <c:v>0.00433256860502</c:v>
                </c:pt>
                <c:pt idx="1243">
                  <c:v>0.00445517621093</c:v>
                </c:pt>
                <c:pt idx="1244">
                  <c:v>0.0045759345951</c:v>
                </c:pt>
                <c:pt idx="1245">
                  <c:v>0.00469464747646</c:v>
                </c:pt>
                <c:pt idx="1246">
                  <c:v>0.00481099724925</c:v>
                </c:pt>
                <c:pt idx="1247">
                  <c:v>0.00492456890193</c:v>
                </c:pt>
                <c:pt idx="1248">
                  <c:v>0.00503534990253</c:v>
                </c:pt>
                <c:pt idx="1249">
                  <c:v>0.00514324277125</c:v>
                </c:pt>
                <c:pt idx="1250">
                  <c:v>0.00524782365436</c:v>
                </c:pt>
                <c:pt idx="1251">
                  <c:v>0.00534896820024</c:v>
                </c:pt>
                <c:pt idx="1252">
                  <c:v>0.00544659470919</c:v>
                </c:pt>
                <c:pt idx="1253">
                  <c:v>0.00554068818426</c:v>
                </c:pt>
                <c:pt idx="1254">
                  <c:v>0.0056311308111</c:v>
                </c:pt>
                <c:pt idx="1255">
                  <c:v>0.00571769381367</c:v>
                </c:pt>
                <c:pt idx="1256">
                  <c:v>0.00580053073608</c:v>
                </c:pt>
                <c:pt idx="1257">
                  <c:v>0.00587965992028</c:v>
                </c:pt>
                <c:pt idx="1258">
                  <c:v>0.00595494861003</c:v>
                </c:pt>
                <c:pt idx="1259">
                  <c:v>0.00602623609968</c:v>
                </c:pt>
                <c:pt idx="1260">
                  <c:v>0.00609388335577</c:v>
                </c:pt>
                <c:pt idx="1261">
                  <c:v>0.00615807889482</c:v>
                </c:pt>
                <c:pt idx="1262">
                  <c:v>0.00621861860328</c:v>
                </c:pt>
                <c:pt idx="1263">
                  <c:v>0.00627558640822</c:v>
                </c:pt>
                <c:pt idx="1264">
                  <c:v>0.00632918617241</c:v>
                </c:pt>
                <c:pt idx="1265">
                  <c:v>0.00637941877946</c:v>
                </c:pt>
                <c:pt idx="1266">
                  <c:v>0.00642636391462</c:v>
                </c:pt>
                <c:pt idx="1267">
                  <c:v>0.00647011381549</c:v>
                </c:pt>
                <c:pt idx="1268">
                  <c:v>0.00651083820017</c:v>
                </c:pt>
                <c:pt idx="1269">
                  <c:v>0.00654864052902</c:v>
                </c:pt>
                <c:pt idx="1270">
                  <c:v>0.0065835801764</c:v>
                </c:pt>
                <c:pt idx="1271">
                  <c:v>0.00661577883901</c:v>
                </c:pt>
                <c:pt idx="1272">
                  <c:v>0.0066453710525</c:v>
                </c:pt>
                <c:pt idx="1273">
                  <c:v>0.00667244125994</c:v>
                </c:pt>
                <c:pt idx="1274">
                  <c:v>0.00669707949171</c:v>
                </c:pt>
                <c:pt idx="1275">
                  <c:v>0.00671942200939</c:v>
                </c:pt>
                <c:pt idx="1276">
                  <c:v>0.00673953749924</c:v>
                </c:pt>
                <c:pt idx="1277">
                  <c:v>0.00675756557981</c:v>
                </c:pt>
                <c:pt idx="1278">
                  <c:v>0.00677350258349</c:v>
                </c:pt>
                <c:pt idx="1279">
                  <c:v>0.00678762338834</c:v>
                </c:pt>
                <c:pt idx="1280">
                  <c:v>0.00679991821746</c:v>
                </c:pt>
                <c:pt idx="1281">
                  <c:v>0.00681030537133</c:v>
                </c:pt>
                <c:pt idx="1282">
                  <c:v>0.00681900203629</c:v>
                </c:pt>
                <c:pt idx="1283">
                  <c:v>0.00682614412921</c:v>
                </c:pt>
                <c:pt idx="1284">
                  <c:v>0.00683180291887</c:v>
                </c:pt>
                <c:pt idx="1285">
                  <c:v>0.00683600645508</c:v>
                </c:pt>
                <c:pt idx="1286">
                  <c:v>0.00683882593932</c:v>
                </c:pt>
                <c:pt idx="1287">
                  <c:v>0.00684035205545</c:v>
                </c:pt>
                <c:pt idx="1288">
                  <c:v>0.00684060331636</c:v>
                </c:pt>
                <c:pt idx="1289">
                  <c:v>0.00683960553773</c:v>
                </c:pt>
                <c:pt idx="1290">
                  <c:v>0.00683746574525</c:v>
                </c:pt>
                <c:pt idx="1291">
                  <c:v>0.00683433323284</c:v>
                </c:pt>
                <c:pt idx="1292">
                  <c:v>0.00683016374117</c:v>
                </c:pt>
                <c:pt idx="1293">
                  <c:v>0.00682498826003</c:v>
                </c:pt>
                <c:pt idx="1294">
                  <c:v>0.00681888444208</c:v>
                </c:pt>
                <c:pt idx="1295">
                  <c:v>0.00681190881374</c:v>
                </c:pt>
                <c:pt idx="1296">
                  <c:v>0.00680410058779</c:v>
                </c:pt>
                <c:pt idx="1297">
                  <c:v>0.00679548507906</c:v>
                </c:pt>
                <c:pt idx="1298">
                  <c:v>0.00678611929457</c:v>
                </c:pt>
                <c:pt idx="1299">
                  <c:v>0.00677602076256</c:v>
                </c:pt>
                <c:pt idx="1300">
                  <c:v>0.00676523129565</c:v>
                </c:pt>
                <c:pt idx="1301">
                  <c:v>0.00675361003085</c:v>
                </c:pt>
                <c:pt idx="1302">
                  <c:v>0.0067418032707</c:v>
                </c:pt>
                <c:pt idx="1303">
                  <c:v>0.00672918028287</c:v>
                </c:pt>
                <c:pt idx="1304">
                  <c:v>0.00671601784519</c:v>
                </c:pt>
                <c:pt idx="1305">
                  <c:v>0.00670229855999</c:v>
                </c:pt>
                <c:pt idx="1306">
                  <c:v>0.00668808336172</c:v>
                </c:pt>
                <c:pt idx="1307">
                  <c:v>0.00667339982037</c:v>
                </c:pt>
                <c:pt idx="1308">
                  <c:v>0.00665825524197</c:v>
                </c:pt>
                <c:pt idx="1309">
                  <c:v>0.00664265727077</c:v>
                </c:pt>
                <c:pt idx="1310">
                  <c:v>0.00662665003518</c:v>
                </c:pt>
                <c:pt idx="1311">
                  <c:v>0.00661029095525</c:v>
                </c:pt>
                <c:pt idx="1312">
                  <c:v>0.0065935696093</c:v>
                </c:pt>
                <c:pt idx="1313">
                  <c:v>0.00657649678386</c:v>
                </c:pt>
                <c:pt idx="1314">
                  <c:v>0.00655908863388</c:v>
                </c:pt>
                <c:pt idx="1315">
                  <c:v>0.00654139032549</c:v>
                </c:pt>
                <c:pt idx="1316">
                  <c:v>0.00652340589871</c:v>
                </c:pt>
                <c:pt idx="1317">
                  <c:v>0.00650514026793</c:v>
                </c:pt>
                <c:pt idx="1318">
                  <c:v>0.00648662002186</c:v>
                </c:pt>
                <c:pt idx="1319">
                  <c:v>0.00646785195782</c:v>
                </c:pt>
                <c:pt idx="1320">
                  <c:v>0.00644885821958</c:v>
                </c:pt>
                <c:pt idx="1321">
                  <c:v>0.00642964440631</c:v>
                </c:pt>
                <c:pt idx="1322">
                  <c:v>0.00641022834845</c:v>
                </c:pt>
                <c:pt idx="1323">
                  <c:v>0.00639062576451</c:v>
                </c:pt>
                <c:pt idx="1324">
                  <c:v>0.00637083865624</c:v>
                </c:pt>
                <c:pt idx="1325">
                  <c:v>0.00635091452827</c:v>
                </c:pt>
                <c:pt idx="1326">
                  <c:v>0.00633084381105</c:v>
                </c:pt>
                <c:pt idx="1327">
                  <c:v>0.00631058224841</c:v>
                </c:pt>
                <c:pt idx="1328">
                  <c:v>0.00629018789215</c:v>
                </c:pt>
                <c:pt idx="1329">
                  <c:v>0.00626969033098</c:v>
                </c:pt>
                <c:pt idx="1330">
                  <c:v>0.0062490780202</c:v>
                </c:pt>
                <c:pt idx="1331">
                  <c:v>0.00622836093949</c:v>
                </c:pt>
                <c:pt idx="1332">
                  <c:v>0.00620754682828</c:v>
                </c:pt>
                <c:pt idx="1333">
                  <c:v>0.00618665555858</c:v>
                </c:pt>
                <c:pt idx="1334">
                  <c:v>0.00616568469426</c:v>
                </c:pt>
                <c:pt idx="1335">
                  <c:v>0.00614463682802</c:v>
                </c:pt>
                <c:pt idx="1336">
                  <c:v>0.00612352350361</c:v>
                </c:pt>
                <c:pt idx="1337">
                  <c:v>0.00610235326707</c:v>
                </c:pt>
                <c:pt idx="1338">
                  <c:v>0.00608113380045</c:v>
                </c:pt>
                <c:pt idx="1339">
                  <c:v>0.00605987137292</c:v>
                </c:pt>
                <c:pt idx="1340">
                  <c:v>0.00603857331691</c:v>
                </c:pt>
                <c:pt idx="1341">
                  <c:v>0.0060172453062</c:v>
                </c:pt>
                <c:pt idx="1342">
                  <c:v>0.00599589227246</c:v>
                </c:pt>
                <c:pt idx="1343">
                  <c:v>0.00597451893359</c:v>
                </c:pt>
                <c:pt idx="1344">
                  <c:v>0.00595313239635</c:v>
                </c:pt>
                <c:pt idx="1345">
                  <c:v>0.00593173713543</c:v>
                </c:pt>
                <c:pt idx="1346">
                  <c:v>0.00591033807644</c:v>
                </c:pt>
                <c:pt idx="1347">
                  <c:v>0.0058889369738</c:v>
                </c:pt>
                <c:pt idx="1348">
                  <c:v>0.00586754084712</c:v>
                </c:pt>
                <c:pt idx="1349">
                  <c:v>0.00584615763686</c:v>
                </c:pt>
                <c:pt idx="1350">
                  <c:v>0.0058247870381</c:v>
                </c:pt>
                <c:pt idx="1351">
                  <c:v>0.005803433997</c:v>
                </c:pt>
                <c:pt idx="1352">
                  <c:v>0.00578210276685</c:v>
                </c:pt>
                <c:pt idx="1353">
                  <c:v>0.00576079663444</c:v>
                </c:pt>
                <c:pt idx="1354">
                  <c:v>0.00573951890794</c:v>
                </c:pt>
                <c:pt idx="1355">
                  <c:v>0.0057182734329</c:v>
                </c:pt>
                <c:pt idx="1356">
                  <c:v>0.00569706349443</c:v>
                </c:pt>
                <c:pt idx="1357">
                  <c:v>0.00567589195728</c:v>
                </c:pt>
                <c:pt idx="1358">
                  <c:v>0.00565476175664</c:v>
                </c:pt>
                <c:pt idx="1359">
                  <c:v>0.00563367505772</c:v>
                </c:pt>
                <c:pt idx="1360">
                  <c:v>0.00561263503303</c:v>
                </c:pt>
                <c:pt idx="1361">
                  <c:v>0.00559164506239</c:v>
                </c:pt>
                <c:pt idx="1362">
                  <c:v>0.00557070677171</c:v>
                </c:pt>
                <c:pt idx="1363">
                  <c:v>0.00554982379852</c:v>
                </c:pt>
                <c:pt idx="1364">
                  <c:v>0.0055289968781</c:v>
                </c:pt>
                <c:pt idx="1365">
                  <c:v>0.00550822772109</c:v>
                </c:pt>
                <c:pt idx="1366">
                  <c:v>0.00548751952164</c:v>
                </c:pt>
                <c:pt idx="1367">
                  <c:v>0.00546687357622</c:v>
                </c:pt>
                <c:pt idx="1368">
                  <c:v>0.00544629208049</c:v>
                </c:pt>
                <c:pt idx="1369">
                  <c:v>0.00542577636944</c:v>
                </c:pt>
                <c:pt idx="1370">
                  <c:v>0.00540532822586</c:v>
                </c:pt>
                <c:pt idx="1371">
                  <c:v>0.00538494909321</c:v>
                </c:pt>
                <c:pt idx="1372">
                  <c:v>0.00536464079609</c:v>
                </c:pt>
                <c:pt idx="1373">
                  <c:v>0.00534440459003</c:v>
                </c:pt>
                <c:pt idx="1374">
                  <c:v>0.00532424170933</c:v>
                </c:pt>
                <c:pt idx="1375">
                  <c:v>0.00530415657885</c:v>
                </c:pt>
                <c:pt idx="1376">
                  <c:v>0.0052841460869</c:v>
                </c:pt>
                <c:pt idx="1377">
                  <c:v>0.0052642121736</c:v>
                </c:pt>
                <c:pt idx="1378">
                  <c:v>0.00524435794692</c:v>
                </c:pt>
                <c:pt idx="1379">
                  <c:v>0.00522457971274</c:v>
                </c:pt>
                <c:pt idx="1380">
                  <c:v>0.00520488263971</c:v>
                </c:pt>
                <c:pt idx="1381">
                  <c:v>0.00518526701968</c:v>
                </c:pt>
                <c:pt idx="1382">
                  <c:v>0.00516573201878</c:v>
                </c:pt>
                <c:pt idx="1383">
                  <c:v>0.00514628074539</c:v>
                </c:pt>
                <c:pt idx="1384">
                  <c:v>0.00512691314088</c:v>
                </c:pt>
                <c:pt idx="1385">
                  <c:v>0.0051076290441</c:v>
                </c:pt>
                <c:pt idx="1386">
                  <c:v>0.00508843041867</c:v>
                </c:pt>
                <c:pt idx="1387">
                  <c:v>0.00506931502164</c:v>
                </c:pt>
                <c:pt idx="1388">
                  <c:v>0.00505028513201</c:v>
                </c:pt>
                <c:pt idx="1389">
                  <c:v>0.00503134250496</c:v>
                </c:pt>
                <c:pt idx="1390">
                  <c:v>0.00501248512448</c:v>
                </c:pt>
                <c:pt idx="1391">
                  <c:v>0.00499371712878</c:v>
                </c:pt>
                <c:pt idx="1392">
                  <c:v>0.00497503627377</c:v>
                </c:pt>
                <c:pt idx="1393">
                  <c:v>0.0049564418638</c:v>
                </c:pt>
                <c:pt idx="1394">
                  <c:v>0.00493793491774</c:v>
                </c:pt>
                <c:pt idx="1395">
                  <c:v>0.00491951590766</c:v>
                </c:pt>
                <c:pt idx="1396">
                  <c:v>0.00490118573936</c:v>
                </c:pt>
                <c:pt idx="1397">
                  <c:v>0.00488294012312</c:v>
                </c:pt>
                <c:pt idx="1398">
                  <c:v>0.00486478685187</c:v>
                </c:pt>
                <c:pt idx="1399">
                  <c:v>0.00484672248334</c:v>
                </c:pt>
                <c:pt idx="1400">
                  <c:v>0.00482873998512</c:v>
                </c:pt>
                <c:pt idx="1401">
                  <c:v>0.00481085875944</c:v>
                </c:pt>
                <c:pt idx="1402">
                  <c:v>0.0047930709322</c:v>
                </c:pt>
                <c:pt idx="1403">
                  <c:v>0.00477535874775</c:v>
                </c:pt>
                <c:pt idx="1404">
                  <c:v>0.00475773132902</c:v>
                </c:pt>
                <c:pt idx="1405">
                  <c:v>0.00474020422606</c:v>
                </c:pt>
                <c:pt idx="1406">
                  <c:v>0.00472276974048</c:v>
                </c:pt>
                <c:pt idx="1407">
                  <c:v>0.00470541164461</c:v>
                </c:pt>
                <c:pt idx="1408">
                  <c:v>0.004688139435</c:v>
                </c:pt>
                <c:pt idx="1409">
                  <c:v>0.00467097329743</c:v>
                </c:pt>
                <c:pt idx="1410">
                  <c:v>0.00465389712426</c:v>
                </c:pt>
                <c:pt idx="1411">
                  <c:v>0.0046368971775</c:v>
                </c:pt>
                <c:pt idx="1412">
                  <c:v>0.00461998627204</c:v>
                </c:pt>
                <c:pt idx="1413">
                  <c:v>0.00460316538209</c:v>
                </c:pt>
                <c:pt idx="1414">
                  <c:v>0.00458643178664</c:v>
                </c:pt>
                <c:pt idx="1415">
                  <c:v>0.00456978557377</c:v>
                </c:pt>
                <c:pt idx="1416">
                  <c:v>0.00455322710428</c:v>
                </c:pt>
                <c:pt idx="1417">
                  <c:v>0.00453675549439</c:v>
                </c:pt>
                <c:pt idx="1418">
                  <c:v>0.00452036986865</c:v>
                </c:pt>
                <c:pt idx="1419">
                  <c:v>0.00450406943062</c:v>
                </c:pt>
                <c:pt idx="1420">
                  <c:v>0.0044878560497</c:v>
                </c:pt>
                <c:pt idx="1421">
                  <c:v>0.00447172593948</c:v>
                </c:pt>
                <c:pt idx="1422">
                  <c:v>0.00445568212578</c:v>
                </c:pt>
                <c:pt idx="1423">
                  <c:v>0.00443972815099</c:v>
                </c:pt>
                <c:pt idx="1424">
                  <c:v>0.00442385939468</c:v>
                </c:pt>
                <c:pt idx="1425">
                  <c:v>0.00440806498639</c:v>
                </c:pt>
                <c:pt idx="1426">
                  <c:v>0.00439235705305</c:v>
                </c:pt>
                <c:pt idx="1427">
                  <c:v>0.00437674793503</c:v>
                </c:pt>
                <c:pt idx="1428">
                  <c:v>0.00436121725471</c:v>
                </c:pt>
                <c:pt idx="1429">
                  <c:v>0.00434576399012</c:v>
                </c:pt>
                <c:pt idx="1430">
                  <c:v>0.00433039699302</c:v>
                </c:pt>
                <c:pt idx="1431">
                  <c:v>0.00431510937053</c:v>
                </c:pt>
                <c:pt idx="1432">
                  <c:v>0.00429990378999</c:v>
                </c:pt>
                <c:pt idx="1433">
                  <c:v>0.00428478077202</c:v>
                </c:pt>
                <c:pt idx="1434">
                  <c:v>0.00426973830709</c:v>
                </c:pt>
                <c:pt idx="1435">
                  <c:v>0.00425477807154</c:v>
                </c:pt>
                <c:pt idx="1436">
                  <c:v>0.00423989893567</c:v>
                </c:pt>
                <c:pt idx="1437">
                  <c:v>0.00422510111322</c:v>
                </c:pt>
                <c:pt idx="1438">
                  <c:v>0.00421038081004</c:v>
                </c:pt>
                <c:pt idx="1439">
                  <c:v>0.00419573496724</c:v>
                </c:pt>
                <c:pt idx="1440">
                  <c:v>0.00418117190868</c:v>
                </c:pt>
                <c:pt idx="1441">
                  <c:v>0.00416669273397</c:v>
                </c:pt>
                <c:pt idx="1442">
                  <c:v>0.00415228786718</c:v>
                </c:pt>
                <c:pt idx="1443">
                  <c:v>0.00413795774903</c:v>
                </c:pt>
                <c:pt idx="1444">
                  <c:v>0.00412370556549</c:v>
                </c:pt>
                <c:pt idx="1445">
                  <c:v>0.00410953309177</c:v>
                </c:pt>
                <c:pt idx="1446">
                  <c:v>0.00409543668266</c:v>
                </c:pt>
                <c:pt idx="1447">
                  <c:v>0.00408141265869</c:v>
                </c:pt>
                <c:pt idx="1448">
                  <c:v>0.0040674642433</c:v>
                </c:pt>
                <c:pt idx="1449">
                  <c:v>0.00405359257519</c:v>
                </c:pt>
                <c:pt idx="1450">
                  <c:v>0.00403979633775</c:v>
                </c:pt>
                <c:pt idx="1451">
                  <c:v>0.00402607174314</c:v>
                </c:pt>
                <c:pt idx="1452">
                  <c:v>0.00401242027853</c:v>
                </c:pt>
                <c:pt idx="1453">
                  <c:v>0.00399884357771</c:v>
                </c:pt>
                <c:pt idx="1454">
                  <c:v>0.00398533859814</c:v>
                </c:pt>
                <c:pt idx="1455">
                  <c:v>0.00397190728489</c:v>
                </c:pt>
                <c:pt idx="1456">
                  <c:v>0.00395854694838</c:v>
                </c:pt>
                <c:pt idx="1457">
                  <c:v>0.00394525770067</c:v>
                </c:pt>
                <c:pt idx="1458">
                  <c:v>0.00393204116806</c:v>
                </c:pt>
                <c:pt idx="1459">
                  <c:v>0.00391889176255</c:v>
                </c:pt>
                <c:pt idx="1460">
                  <c:v>0.00390581198077</c:v>
                </c:pt>
                <c:pt idx="1461">
                  <c:v>0.00389280320062</c:v>
                </c:pt>
                <c:pt idx="1462">
                  <c:v>0.00387986372904</c:v>
                </c:pt>
                <c:pt idx="1463">
                  <c:v>0.00386699081808</c:v>
                </c:pt>
                <c:pt idx="1464">
                  <c:v>0.003854187711</c:v>
                </c:pt>
                <c:pt idx="1465">
                  <c:v>0.00384145163449</c:v>
                </c:pt>
                <c:pt idx="1466">
                  <c:v>0.00382878213416</c:v>
                </c:pt>
                <c:pt idx="1467">
                  <c:v>0.00381618291499</c:v>
                </c:pt>
                <c:pt idx="1468">
                  <c:v>0.00380364952049</c:v>
                </c:pt>
                <c:pt idx="1469">
                  <c:v>0.00379118073049</c:v>
                </c:pt>
                <c:pt idx="1470">
                  <c:v>0.00377877739871</c:v>
                </c:pt>
                <c:pt idx="1471">
                  <c:v>0.0037664411175</c:v>
                </c:pt>
                <c:pt idx="1472">
                  <c:v>0.00375416818401</c:v>
                </c:pt>
                <c:pt idx="1473">
                  <c:v>0.0037419597245</c:v>
                </c:pt>
                <c:pt idx="1474">
                  <c:v>0.0037298154226</c:v>
                </c:pt>
                <c:pt idx="1475">
                  <c:v>0.00371773258843</c:v>
                </c:pt>
                <c:pt idx="1476">
                  <c:v>0.00370571273787</c:v>
                </c:pt>
                <c:pt idx="1477">
                  <c:v>0.00369375695458</c:v>
                </c:pt>
                <c:pt idx="1478">
                  <c:v>0.00368186298982</c:v>
                </c:pt>
                <c:pt idx="1479">
                  <c:v>0.00367003231315</c:v>
                </c:pt>
                <c:pt idx="1480">
                  <c:v>0.00365826234276</c:v>
                </c:pt>
                <c:pt idx="1481">
                  <c:v>0.00364655019936</c:v>
                </c:pt>
                <c:pt idx="1482">
                  <c:v>0.00363490028061</c:v>
                </c:pt>
                <c:pt idx="1483">
                  <c:v>0.00362331067565</c:v>
                </c:pt>
                <c:pt idx="1484">
                  <c:v>0.00361177901512</c:v>
                </c:pt>
                <c:pt idx="1485">
                  <c:v>0.00360030734523</c:v>
                </c:pt>
                <c:pt idx="1486">
                  <c:v>0.00358889539343</c:v>
                </c:pt>
                <c:pt idx="1487">
                  <c:v>0.00357754090106</c:v>
                </c:pt>
                <c:pt idx="1488">
                  <c:v>0.00356624406406</c:v>
                </c:pt>
                <c:pt idx="1489">
                  <c:v>0.00355500626616</c:v>
                </c:pt>
                <c:pt idx="1490">
                  <c:v>0.00354382529679</c:v>
                </c:pt>
                <c:pt idx="1491">
                  <c:v>0.00353270111047</c:v>
                </c:pt>
                <c:pt idx="1492">
                  <c:v>0.00352163331059</c:v>
                </c:pt>
                <c:pt idx="1493">
                  <c:v>0.0035106213873</c:v>
                </c:pt>
                <c:pt idx="1494">
                  <c:v>0.00349966567517</c:v>
                </c:pt>
                <c:pt idx="1495">
                  <c:v>0.00348876456591</c:v>
                </c:pt>
                <c:pt idx="1496">
                  <c:v>0.00347791837323</c:v>
                </c:pt>
                <c:pt idx="1497">
                  <c:v>0.00346712806393</c:v>
                </c:pt>
                <c:pt idx="1498">
                  <c:v>0.00345639113808</c:v>
                </c:pt>
                <c:pt idx="1499">
                  <c:v>0.00344570667705</c:v>
                </c:pt>
                <c:pt idx="1500">
                  <c:v>0.00343507587919</c:v>
                </c:pt>
                <c:pt idx="1501">
                  <c:v>0.00342449815113</c:v>
                </c:pt>
                <c:pt idx="1502">
                  <c:v>0.00341397367431</c:v>
                </c:pt>
                <c:pt idx="1503">
                  <c:v>0.00340349815771</c:v>
                </c:pt>
                <c:pt idx="1504">
                  <c:v>0.00339307415582</c:v>
                </c:pt>
                <c:pt idx="1505">
                  <c:v>0.00338270618405</c:v>
                </c:pt>
                <c:pt idx="1506">
                  <c:v>0.00337239064635</c:v>
                </c:pt>
                <c:pt idx="1507">
                  <c:v>0.00336212799424</c:v>
                </c:pt>
                <c:pt idx="1508">
                  <c:v>0.00335191400061</c:v>
                </c:pt>
                <c:pt idx="1509">
                  <c:v>0.00334174799131</c:v>
                </c:pt>
                <c:pt idx="1510">
                  <c:v>0.00333163271251</c:v>
                </c:pt>
                <c:pt idx="1511">
                  <c:v>0.00332156425078</c:v>
                </c:pt>
                <c:pt idx="1512">
                  <c:v>0.00331154453902</c:v>
                </c:pt>
                <c:pt idx="1513">
                  <c:v>0.00330157628603</c:v>
                </c:pt>
                <c:pt idx="1514">
                  <c:v>0.00329165709463</c:v>
                </c:pt>
                <c:pt idx="1515">
                  <c:v>0.00328178508664</c:v>
                </c:pt>
                <c:pt idx="1516">
                  <c:v>0.00327196047504</c:v>
                </c:pt>
                <c:pt idx="1517">
                  <c:v>0.00326218295214</c:v>
                </c:pt>
                <c:pt idx="1518">
                  <c:v>0.00325245258156</c:v>
                </c:pt>
                <c:pt idx="1519">
                  <c:v>0.00324276835566</c:v>
                </c:pt>
                <c:pt idx="1520">
                  <c:v>0.00323313058582</c:v>
                </c:pt>
                <c:pt idx="1521">
                  <c:v>0.00322354026893</c:v>
                </c:pt>
                <c:pt idx="1522">
                  <c:v>0.00321399568292</c:v>
                </c:pt>
                <c:pt idx="1523">
                  <c:v>0.00320449560691</c:v>
                </c:pt>
                <c:pt idx="1524">
                  <c:v>0.00319504058353</c:v>
                </c:pt>
                <c:pt idx="1525">
                  <c:v>0.00318562993173</c:v>
                </c:pt>
                <c:pt idx="1526">
                  <c:v>0.00317626422005</c:v>
                </c:pt>
                <c:pt idx="1527">
                  <c:v>0.00316694415034</c:v>
                </c:pt>
                <c:pt idx="1528">
                  <c:v>0.00315766801053</c:v>
                </c:pt>
                <c:pt idx="1529">
                  <c:v>0.00314843536409</c:v>
                </c:pt>
                <c:pt idx="1530">
                  <c:v>0.00313924557619</c:v>
                </c:pt>
                <c:pt idx="1531">
                  <c:v>0.00313009825724</c:v>
                </c:pt>
                <c:pt idx="1532">
                  <c:v>0.00312099376365</c:v>
                </c:pt>
                <c:pt idx="1533">
                  <c:v>0.00311193287384</c:v>
                </c:pt>
                <c:pt idx="1534">
                  <c:v>0.0031029137765</c:v>
                </c:pt>
                <c:pt idx="1535">
                  <c:v>0.00309393632298</c:v>
                </c:pt>
                <c:pt idx="1536">
                  <c:v>0.00308500070648</c:v>
                </c:pt>
                <c:pt idx="1537">
                  <c:v>0.00307610741614</c:v>
                </c:pt>
                <c:pt idx="1538">
                  <c:v>0.00306725503011</c:v>
                </c:pt>
                <c:pt idx="1539">
                  <c:v>0.0030584418042</c:v>
                </c:pt>
                <c:pt idx="1540">
                  <c:v>0.00304966974209</c:v>
                </c:pt>
                <c:pt idx="1541">
                  <c:v>0.00304093823779</c:v>
                </c:pt>
                <c:pt idx="1542">
                  <c:v>0.00303224642156</c:v>
                </c:pt>
                <c:pt idx="1543">
                  <c:v>0.0030235947404</c:v>
                </c:pt>
                <c:pt idx="1544">
                  <c:v>0.00301498277373</c:v>
                </c:pt>
                <c:pt idx="1545">
                  <c:v>0.00300640876821</c:v>
                </c:pt>
                <c:pt idx="1546">
                  <c:v>0.00299787435298</c:v>
                </c:pt>
                <c:pt idx="1547">
                  <c:v>0.00298937849641</c:v>
                </c:pt>
                <c:pt idx="1548">
                  <c:v>0.00298092028897</c:v>
                </c:pt>
                <c:pt idx="1549">
                  <c:v>0.00297250079653</c:v>
                </c:pt>
                <c:pt idx="1550">
                  <c:v>0.002964119264</c:v>
                </c:pt>
                <c:pt idx="1551">
                  <c:v>0.00295577430395</c:v>
                </c:pt>
                <c:pt idx="1552">
                  <c:v>0.00294746730186</c:v>
                </c:pt>
                <c:pt idx="1553">
                  <c:v>0.00293919983185</c:v>
                </c:pt>
                <c:pt idx="1554">
                  <c:v>0.00293096816053</c:v>
                </c:pt>
                <c:pt idx="1555">
                  <c:v>0.0029227722952</c:v>
                </c:pt>
                <c:pt idx="1556">
                  <c:v>0.00291461286306</c:v>
                </c:pt>
                <c:pt idx="1557">
                  <c:v>0.00290648952637</c:v>
                </c:pt>
                <c:pt idx="1558">
                  <c:v>0.00289840258128</c:v>
                </c:pt>
                <c:pt idx="1559">
                  <c:v>0.00289035077352</c:v>
                </c:pt>
                <c:pt idx="1560">
                  <c:v>0.00288233367396</c:v>
                </c:pt>
                <c:pt idx="1561">
                  <c:v>0.00287435317815</c:v>
                </c:pt>
                <c:pt idx="1562">
                  <c:v>0.00286640828638</c:v>
                </c:pt>
                <c:pt idx="1563">
                  <c:v>0.00285849678914</c:v>
                </c:pt>
                <c:pt idx="1564">
                  <c:v>0.00285061981937</c:v>
                </c:pt>
                <c:pt idx="1565">
                  <c:v>0.00284277756528</c:v>
                </c:pt>
                <c:pt idx="1566">
                  <c:v>0.00283496958607</c:v>
                </c:pt>
                <c:pt idx="1567">
                  <c:v>0.00282719507759</c:v>
                </c:pt>
                <c:pt idx="1568">
                  <c:v>0.00281945446003</c:v>
                </c:pt>
                <c:pt idx="1569">
                  <c:v>0.00281174780042</c:v>
                </c:pt>
                <c:pt idx="1570">
                  <c:v>0.00280407402781</c:v>
                </c:pt>
                <c:pt idx="1571">
                  <c:v>0.00279643322292</c:v>
                </c:pt>
                <c:pt idx="1572">
                  <c:v>0.00278882557067</c:v>
                </c:pt>
                <c:pt idx="1573">
                  <c:v>0.00278124974962</c:v>
                </c:pt>
                <c:pt idx="1574">
                  <c:v>0.00277370594783</c:v>
                </c:pt>
                <c:pt idx="1575">
                  <c:v>0.00276619529323</c:v>
                </c:pt>
                <c:pt idx="1576">
                  <c:v>0.00275871687161</c:v>
                </c:pt>
                <c:pt idx="1577">
                  <c:v>0.00275127052431</c:v>
                </c:pt>
                <c:pt idx="1578">
                  <c:v>0.00274385540509</c:v>
                </c:pt>
                <c:pt idx="1579">
                  <c:v>0.00273647105126</c:v>
                </c:pt>
                <c:pt idx="1580">
                  <c:v>0.00272911821365</c:v>
                </c:pt>
                <c:pt idx="1581">
                  <c:v>0.00272179651221</c:v>
                </c:pt>
                <c:pt idx="1582">
                  <c:v>0.00271450520516</c:v>
                </c:pt>
                <c:pt idx="1583">
                  <c:v>0.00270724410086</c:v>
                </c:pt>
                <c:pt idx="1584">
                  <c:v>0.00270001390623</c:v>
                </c:pt>
                <c:pt idx="1585">
                  <c:v>0.00269281365214</c:v>
                </c:pt>
                <c:pt idx="1586">
                  <c:v>0.00268564331615</c:v>
                </c:pt>
                <c:pt idx="1587">
                  <c:v>0.00267850171302</c:v>
                </c:pt>
                <c:pt idx="1588">
                  <c:v>0.00267139032906</c:v>
                </c:pt>
                <c:pt idx="1589">
                  <c:v>0.00266430894947</c:v>
                </c:pt>
                <c:pt idx="1590">
                  <c:v>0.00265725600431</c:v>
                </c:pt>
                <c:pt idx="1591">
                  <c:v>0.00265023497507</c:v>
                </c:pt>
                <c:pt idx="1592">
                  <c:v>0.00264324185708</c:v>
                </c:pt>
                <c:pt idx="1593">
                  <c:v>0.00263627693872</c:v>
                </c:pt>
                <c:pt idx="1594">
                  <c:v>0.00262934104505</c:v>
                </c:pt>
                <c:pt idx="1595">
                  <c:v>0.00262243307794</c:v>
                </c:pt>
                <c:pt idx="1596">
                  <c:v>0.00261555333374</c:v>
                </c:pt>
                <c:pt idx="1597">
                  <c:v>0.00260870147337</c:v>
                </c:pt>
                <c:pt idx="1598">
                  <c:v>0.00260187782058</c:v>
                </c:pt>
                <c:pt idx="1599">
                  <c:v>0.00259507956577</c:v>
                </c:pt>
                <c:pt idx="1600">
                  <c:v>0.00258830964667</c:v>
                </c:pt>
                <c:pt idx="1601">
                  <c:v>0.00258156657461</c:v>
                </c:pt>
                <c:pt idx="1602">
                  <c:v>0.0025748504972</c:v>
                </c:pt>
                <c:pt idx="1603">
                  <c:v>0.00256816231053</c:v>
                </c:pt>
                <c:pt idx="1604">
                  <c:v>0.00256150253383</c:v>
                </c:pt>
                <c:pt idx="1605">
                  <c:v>0.00255486993819</c:v>
                </c:pt>
                <c:pt idx="1606">
                  <c:v>0.00254826452362</c:v>
                </c:pt>
                <c:pt idx="1607">
                  <c:v>0.00254168476667</c:v>
                </c:pt>
                <c:pt idx="1608">
                  <c:v>0.00253512953644</c:v>
                </c:pt>
                <c:pt idx="1609">
                  <c:v>0.00252859999384</c:v>
                </c:pt>
                <c:pt idx="1610">
                  <c:v>0.00252209613887</c:v>
                </c:pt>
                <c:pt idx="1611">
                  <c:v>0.00251561797154</c:v>
                </c:pt>
                <c:pt idx="1612">
                  <c:v>0.00250916549185</c:v>
                </c:pt>
                <c:pt idx="1613">
                  <c:v>0.00250273952014</c:v>
                </c:pt>
                <c:pt idx="1614">
                  <c:v>0.00249633900205</c:v>
                </c:pt>
                <c:pt idx="1615">
                  <c:v>0.00248996347076</c:v>
                </c:pt>
                <c:pt idx="1616">
                  <c:v>0.00248361292627</c:v>
                </c:pt>
                <c:pt idx="1617">
                  <c:v>0.00247728736858</c:v>
                </c:pt>
                <c:pt idx="1618">
                  <c:v>0.00247098679769</c:v>
                </c:pt>
                <c:pt idx="1619">
                  <c:v>0.00246471121359</c:v>
                </c:pt>
                <c:pt idx="1620">
                  <c:v>0.00245846061629</c:v>
                </c:pt>
                <c:pt idx="1621">
                  <c:v>0.0024522350058</c:v>
                </c:pt>
                <c:pt idx="1622">
                  <c:v>0.00244602930399</c:v>
                </c:pt>
                <c:pt idx="1623">
                  <c:v>0.00243984659681</c:v>
                </c:pt>
                <c:pt idx="1624">
                  <c:v>0.00243368720721</c:v>
                </c:pt>
                <c:pt idx="1625">
                  <c:v>0.0024275511352</c:v>
                </c:pt>
                <c:pt idx="1626">
                  <c:v>0.00242143838079</c:v>
                </c:pt>
                <c:pt idx="1627">
                  <c:v>0.00241534894396</c:v>
                </c:pt>
                <c:pt idx="1628">
                  <c:v>0.00240928282472</c:v>
                </c:pt>
                <c:pt idx="1629">
                  <c:v>0.00240324002308</c:v>
                </c:pt>
                <c:pt idx="1630">
                  <c:v>0.00239722053902</c:v>
                </c:pt>
                <c:pt idx="1631">
                  <c:v>0.00239122437255</c:v>
                </c:pt>
                <c:pt idx="1632">
                  <c:v>0.00238525152367</c:v>
                </c:pt>
                <c:pt idx="1633">
                  <c:v>0.00237930199238</c:v>
                </c:pt>
                <c:pt idx="1634">
                  <c:v>0.00237337577868</c:v>
                </c:pt>
                <c:pt idx="1635">
                  <c:v>0.00236747605017</c:v>
                </c:pt>
                <c:pt idx="1636">
                  <c:v>0.00236159887212</c:v>
                </c:pt>
                <c:pt idx="1637">
                  <c:v>0.00235574209012</c:v>
                </c:pt>
                <c:pt idx="1638">
                  <c:v>0.0023499057042</c:v>
                </c:pt>
                <c:pt idx="1639">
                  <c:v>0.00234408971434</c:v>
                </c:pt>
                <c:pt idx="1640">
                  <c:v>0.00233829412054</c:v>
                </c:pt>
                <c:pt idx="1641">
                  <c:v>0.00233251892281</c:v>
                </c:pt>
                <c:pt idx="1642">
                  <c:v>0.00232676412115</c:v>
                </c:pt>
                <c:pt idx="1643">
                  <c:v>0.00232102971555</c:v>
                </c:pt>
                <c:pt idx="1644">
                  <c:v>0.00231531570602</c:v>
                </c:pt>
                <c:pt idx="1645">
                  <c:v>0.00230962209255</c:v>
                </c:pt>
                <c:pt idx="1646">
                  <c:v>0.00230394887515</c:v>
                </c:pt>
                <c:pt idx="1647">
                  <c:v>0.00229829605382</c:v>
                </c:pt>
                <c:pt idx="1648">
                  <c:v>0.00229266362855</c:v>
                </c:pt>
                <c:pt idx="1649">
                  <c:v>0.00228705159934</c:v>
                </c:pt>
                <c:pt idx="1650">
                  <c:v>0.0022814599662</c:v>
                </c:pt>
                <c:pt idx="1651">
                  <c:v>0.00227588872913</c:v>
                </c:pt>
                <c:pt idx="1652">
                  <c:v>0.00227033788812</c:v>
                </c:pt>
                <c:pt idx="1653">
                  <c:v>0.00226480744318</c:v>
                </c:pt>
                <c:pt idx="1654">
                  <c:v>0.0022592973943</c:v>
                </c:pt>
                <c:pt idx="1655">
                  <c:v>0.00225383188875</c:v>
                </c:pt>
                <c:pt idx="1656">
                  <c:v>0.0022483831599</c:v>
                </c:pt>
                <c:pt idx="1657">
                  <c:v>0.0022429497943</c:v>
                </c:pt>
                <c:pt idx="1658">
                  <c:v>0.00223753179193</c:v>
                </c:pt>
                <c:pt idx="1659">
                  <c:v>0.0022321291528</c:v>
                </c:pt>
                <c:pt idx="1660">
                  <c:v>0.00222674187692</c:v>
                </c:pt>
                <c:pt idx="1661">
                  <c:v>0.00222136996427</c:v>
                </c:pt>
                <c:pt idx="1662">
                  <c:v>0.00221601341487</c:v>
                </c:pt>
                <c:pt idx="1663">
                  <c:v>0.00221067222871</c:v>
                </c:pt>
                <c:pt idx="1664">
                  <c:v>0.00220534640578</c:v>
                </c:pt>
                <c:pt idx="1665">
                  <c:v>0.0022000359461</c:v>
                </c:pt>
                <c:pt idx="1666">
                  <c:v>0.00219474084966</c:v>
                </c:pt>
                <c:pt idx="1667">
                  <c:v>0.00218946111646</c:v>
                </c:pt>
                <c:pt idx="1668">
                  <c:v>0.0021841967465</c:v>
                </c:pt>
                <c:pt idx="1669">
                  <c:v>0.00217894773978</c:v>
                </c:pt>
                <c:pt idx="1670">
                  <c:v>0.00217371409631</c:v>
                </c:pt>
                <c:pt idx="1671">
                  <c:v>0.00216849581607</c:v>
                </c:pt>
                <c:pt idx="1672">
                  <c:v>0.00216329289907</c:v>
                </c:pt>
                <c:pt idx="1673">
                  <c:v>0.00215810534532</c:v>
                </c:pt>
                <c:pt idx="1674">
                  <c:v>0.0021529331548</c:v>
                </c:pt>
                <c:pt idx="1675">
                  <c:v>0.00214777632753</c:v>
                </c:pt>
                <c:pt idx="1676">
                  <c:v>0.0021426348635</c:v>
                </c:pt>
                <c:pt idx="1677">
                  <c:v>0.00213750876271</c:v>
                </c:pt>
                <c:pt idx="1678">
                  <c:v>0.00213238997957</c:v>
                </c:pt>
                <c:pt idx="1679">
                  <c:v>0.0021272855637</c:v>
                </c:pt>
                <c:pt idx="1680">
                  <c:v>0.00212219644346</c:v>
                </c:pt>
                <c:pt idx="1681">
                  <c:v>0.00211712261887</c:v>
                </c:pt>
                <c:pt idx="1682">
                  <c:v>0.00211206408992</c:v>
                </c:pt>
                <c:pt idx="1683">
                  <c:v>0.00210702085661</c:v>
                </c:pt>
                <c:pt idx="1684">
                  <c:v>0.00210199291893</c:v>
                </c:pt>
                <c:pt idx="1685">
                  <c:v>0.0020969802769</c:v>
                </c:pt>
                <c:pt idx="1686">
                  <c:v>0.00209198293051</c:v>
                </c:pt>
                <c:pt idx="1687">
                  <c:v>0.00208700087976</c:v>
                </c:pt>
                <c:pt idx="1688">
                  <c:v>0.00208203412464</c:v>
                </c:pt>
                <c:pt idx="1689">
                  <c:v>0.00207708266517</c:v>
                </c:pt>
                <c:pt idx="1690">
                  <c:v>0.00207214650134</c:v>
                </c:pt>
                <c:pt idx="1691">
                  <c:v>0.00206722563314</c:v>
                </c:pt>
                <c:pt idx="1692">
                  <c:v>0.00206232006059</c:v>
                </c:pt>
                <c:pt idx="1693">
                  <c:v>0.00205742978368</c:v>
                </c:pt>
                <c:pt idx="1694">
                  <c:v>0.0020525548024</c:v>
                </c:pt>
                <c:pt idx="1695">
                  <c:v>0.00204769511677</c:v>
                </c:pt>
                <c:pt idx="1696">
                  <c:v>0.00204285072678</c:v>
                </c:pt>
                <c:pt idx="1697">
                  <c:v>0.00203802163242</c:v>
                </c:pt>
                <c:pt idx="1698">
                  <c:v>0.00203320783371</c:v>
                </c:pt>
                <c:pt idx="1699">
                  <c:v>0.00202840933063</c:v>
                </c:pt>
                <c:pt idx="1700">
                  <c:v>0.0020236261232</c:v>
                </c:pt>
                <c:pt idx="1701">
                  <c:v>0.00201874451518</c:v>
                </c:pt>
                <c:pt idx="1702">
                  <c:v>0.00201388148648</c:v>
                </c:pt>
                <c:pt idx="1703">
                  <c:v>0.00200903703711</c:v>
                </c:pt>
                <c:pt idx="1704">
                  <c:v>0.00200421116707</c:v>
                </c:pt>
                <c:pt idx="1705">
                  <c:v>0.00199940387635</c:v>
                </c:pt>
                <c:pt idx="1706">
                  <c:v>0.00199461516497</c:v>
                </c:pt>
                <c:pt idx="1707">
                  <c:v>0.00198984503291</c:v>
                </c:pt>
                <c:pt idx="1708">
                  <c:v>0.00198509348018</c:v>
                </c:pt>
                <c:pt idx="1709">
                  <c:v>0.00198036050677</c:v>
                </c:pt>
                <c:pt idx="1710">
                  <c:v>0.0019756461127</c:v>
                </c:pt>
                <c:pt idx="1711">
                  <c:v>0.00197095029795</c:v>
                </c:pt>
                <c:pt idx="1712">
                  <c:v>0.00196627306253</c:v>
                </c:pt>
                <c:pt idx="1713">
                  <c:v>0.00196161440644</c:v>
                </c:pt>
                <c:pt idx="1714">
                  <c:v>0.00195697432967</c:v>
                </c:pt>
                <c:pt idx="1715">
                  <c:v>0.00195235283223</c:v>
                </c:pt>
                <c:pt idx="1716">
                  <c:v>0.00194774991412</c:v>
                </c:pt>
                <c:pt idx="1717">
                  <c:v>0.00194316557534</c:v>
                </c:pt>
                <c:pt idx="1718">
                  <c:v>0.00193859981589</c:v>
                </c:pt>
                <c:pt idx="1719">
                  <c:v>0.00193405263576</c:v>
                </c:pt>
                <c:pt idx="1720">
                  <c:v>0.00192952403496</c:v>
                </c:pt>
                <c:pt idx="1721">
                  <c:v>0.00192501401349</c:v>
                </c:pt>
                <c:pt idx="1722">
                  <c:v>0.00192052257135</c:v>
                </c:pt>
                <c:pt idx="1723">
                  <c:v>0.00191604970853</c:v>
                </c:pt>
                <c:pt idx="1724">
                  <c:v>0.00191159542504</c:v>
                </c:pt>
                <c:pt idx="1725">
                  <c:v>0.00190715972088</c:v>
                </c:pt>
                <c:pt idx="1726">
                  <c:v>0.00190274259605</c:v>
                </c:pt>
                <c:pt idx="1727">
                  <c:v>0.00189834405054</c:v>
                </c:pt>
                <c:pt idx="1728">
                  <c:v>0.00189396408436</c:v>
                </c:pt>
                <c:pt idx="1729">
                  <c:v>0.00188960269751</c:v>
                </c:pt>
                <c:pt idx="1730">
                  <c:v>0.00188525988999</c:v>
                </c:pt>
                <c:pt idx="1731">
                  <c:v>0.00188133609932</c:v>
                </c:pt>
                <c:pt idx="1732">
                  <c:v>0.00187753565958</c:v>
                </c:pt>
                <c:pt idx="1733">
                  <c:v>0.00187373521984</c:v>
                </c:pt>
                <c:pt idx="1734">
                  <c:v>0.0018699347801</c:v>
                </c:pt>
                <c:pt idx="1735">
                  <c:v>0.00186613434036</c:v>
                </c:pt>
                <c:pt idx="1736">
                  <c:v>0.00186233390062</c:v>
                </c:pt>
                <c:pt idx="1737">
                  <c:v>0.00185853346088</c:v>
                </c:pt>
                <c:pt idx="1738">
                  <c:v>0.00185473302113</c:v>
                </c:pt>
                <c:pt idx="1739">
                  <c:v>0.00185093258139</c:v>
                </c:pt>
                <c:pt idx="1740">
                  <c:v>0.00184713214165</c:v>
                </c:pt>
                <c:pt idx="1741">
                  <c:v>0.00184333170191</c:v>
                </c:pt>
                <c:pt idx="1742">
                  <c:v>0.00183953126217</c:v>
                </c:pt>
                <c:pt idx="1743">
                  <c:v>0.00183573082243</c:v>
                </c:pt>
                <c:pt idx="1744">
                  <c:v>0.00183193038269</c:v>
                </c:pt>
                <c:pt idx="1745">
                  <c:v>0.00182812994294</c:v>
                </c:pt>
                <c:pt idx="1746">
                  <c:v>0.0018243295032</c:v>
                </c:pt>
                <c:pt idx="1747">
                  <c:v>0.00182052906346</c:v>
                </c:pt>
                <c:pt idx="1748">
                  <c:v>0.00181672862372</c:v>
                </c:pt>
                <c:pt idx="1749">
                  <c:v>0.00181292818398</c:v>
                </c:pt>
                <c:pt idx="1750">
                  <c:v>0.00180912774424</c:v>
                </c:pt>
                <c:pt idx="1751">
                  <c:v>0.0018053273045</c:v>
                </c:pt>
                <c:pt idx="1752">
                  <c:v>0.00180152686476</c:v>
                </c:pt>
                <c:pt idx="1753">
                  <c:v>0.00179772642501</c:v>
                </c:pt>
                <c:pt idx="1754">
                  <c:v>0.00179392598527</c:v>
                </c:pt>
                <c:pt idx="1755">
                  <c:v>0.00179012554553</c:v>
                </c:pt>
                <c:pt idx="1756">
                  <c:v>0.00178632510579</c:v>
                </c:pt>
                <c:pt idx="1757">
                  <c:v>0.00178252466605</c:v>
                </c:pt>
                <c:pt idx="1758">
                  <c:v>0.00177872422631</c:v>
                </c:pt>
                <c:pt idx="1759">
                  <c:v>0.00177492378657</c:v>
                </c:pt>
                <c:pt idx="1760">
                  <c:v>0.00177112334682</c:v>
                </c:pt>
                <c:pt idx="1761">
                  <c:v>0.00176732290708</c:v>
                </c:pt>
                <c:pt idx="1762">
                  <c:v>0.00176352246734</c:v>
                </c:pt>
                <c:pt idx="1763">
                  <c:v>0.0017597220276</c:v>
                </c:pt>
                <c:pt idx="1764">
                  <c:v>0.00175592158786</c:v>
                </c:pt>
                <c:pt idx="1765">
                  <c:v>0.00175212114812</c:v>
                </c:pt>
                <c:pt idx="1766">
                  <c:v>0.00174832070838</c:v>
                </c:pt>
                <c:pt idx="1767">
                  <c:v>0.00174452026864</c:v>
                </c:pt>
                <c:pt idx="1768">
                  <c:v>0.00174071982889</c:v>
                </c:pt>
                <c:pt idx="1769">
                  <c:v>0.00173691938915</c:v>
                </c:pt>
                <c:pt idx="1770">
                  <c:v>0.00173311894941</c:v>
                </c:pt>
                <c:pt idx="1771">
                  <c:v>0.00172931850967</c:v>
                </c:pt>
                <c:pt idx="1772">
                  <c:v>0.00172551806993</c:v>
                </c:pt>
                <c:pt idx="1773">
                  <c:v>0.00172171763019</c:v>
                </c:pt>
                <c:pt idx="1774">
                  <c:v>0.00171791719045</c:v>
                </c:pt>
                <c:pt idx="1775">
                  <c:v>0.0017141167507</c:v>
                </c:pt>
                <c:pt idx="1776">
                  <c:v>0.00171045560451</c:v>
                </c:pt>
                <c:pt idx="1777">
                  <c:v>0.0017071212572</c:v>
                </c:pt>
                <c:pt idx="1778">
                  <c:v>0.00170378690988</c:v>
                </c:pt>
                <c:pt idx="1779">
                  <c:v>0.00170045256256</c:v>
                </c:pt>
                <c:pt idx="1780">
                  <c:v>0.00169711821524</c:v>
                </c:pt>
                <c:pt idx="1781">
                  <c:v>0.00169378386793</c:v>
                </c:pt>
                <c:pt idx="1782">
                  <c:v>0.00169044952061</c:v>
                </c:pt>
                <c:pt idx="1783">
                  <c:v>0.00168711517329</c:v>
                </c:pt>
                <c:pt idx="1784">
                  <c:v>0.00168378082597</c:v>
                </c:pt>
                <c:pt idx="1785">
                  <c:v>0.00168044647866</c:v>
                </c:pt>
                <c:pt idx="1786">
                  <c:v>0.00167711213134</c:v>
                </c:pt>
                <c:pt idx="1787">
                  <c:v>0.00167377778402</c:v>
                </c:pt>
                <c:pt idx="1788">
                  <c:v>0.0016704434367</c:v>
                </c:pt>
                <c:pt idx="1789">
                  <c:v>0.00166710908939</c:v>
                </c:pt>
                <c:pt idx="1790">
                  <c:v>0.00166377474207</c:v>
                </c:pt>
                <c:pt idx="1791">
                  <c:v>0.00166044039475</c:v>
                </c:pt>
                <c:pt idx="1792">
                  <c:v>0.00165710604744</c:v>
                </c:pt>
                <c:pt idx="1793">
                  <c:v>0.00165377170012</c:v>
                </c:pt>
                <c:pt idx="1794">
                  <c:v>0.0016504373528</c:v>
                </c:pt>
                <c:pt idx="1795">
                  <c:v>0.00164710300548</c:v>
                </c:pt>
                <c:pt idx="1796">
                  <c:v>0.00164376865817</c:v>
                </c:pt>
                <c:pt idx="1797">
                  <c:v>0.00164043431085</c:v>
                </c:pt>
                <c:pt idx="1798">
                  <c:v>0.00163709996353</c:v>
                </c:pt>
                <c:pt idx="1799">
                  <c:v>0.00163376561621</c:v>
                </c:pt>
                <c:pt idx="1800">
                  <c:v>0.0016304312689</c:v>
                </c:pt>
                <c:pt idx="1801">
                  <c:v>0.00162709692158</c:v>
                </c:pt>
                <c:pt idx="1802">
                  <c:v>0.00162376257426</c:v>
                </c:pt>
                <c:pt idx="1803">
                  <c:v>0.00162042822694</c:v>
                </c:pt>
                <c:pt idx="1804">
                  <c:v>0.00161709387963</c:v>
                </c:pt>
                <c:pt idx="1805">
                  <c:v>0.00161375953231</c:v>
                </c:pt>
                <c:pt idx="1806">
                  <c:v>0.00161042518499</c:v>
                </c:pt>
                <c:pt idx="1807">
                  <c:v>0.00160709083767</c:v>
                </c:pt>
                <c:pt idx="1808">
                  <c:v>0.00160375649036</c:v>
                </c:pt>
                <c:pt idx="1809">
                  <c:v>0.00160042214304</c:v>
                </c:pt>
                <c:pt idx="1810">
                  <c:v>0.00159708779572</c:v>
                </c:pt>
                <c:pt idx="1811">
                  <c:v>0.0015937534484</c:v>
                </c:pt>
                <c:pt idx="1812">
                  <c:v>0.00159041910109</c:v>
                </c:pt>
                <c:pt idx="1813">
                  <c:v>0.00158708475377</c:v>
                </c:pt>
                <c:pt idx="1814">
                  <c:v>0.00158375040645</c:v>
                </c:pt>
                <c:pt idx="1815">
                  <c:v>0.00158041605914</c:v>
                </c:pt>
                <c:pt idx="1816">
                  <c:v>0.00157708171182</c:v>
                </c:pt>
                <c:pt idx="1817">
                  <c:v>0.0015737473645</c:v>
                </c:pt>
                <c:pt idx="1818">
                  <c:v>0.00157041301718</c:v>
                </c:pt>
                <c:pt idx="1819">
                  <c:v>0.00156707866987</c:v>
                </c:pt>
                <c:pt idx="1820">
                  <c:v>0.00156374432255</c:v>
                </c:pt>
                <c:pt idx="1821">
                  <c:v>0.00156040997523</c:v>
                </c:pt>
                <c:pt idx="1822">
                  <c:v>0.00155707562791</c:v>
                </c:pt>
                <c:pt idx="1823">
                  <c:v>0.0015537412806</c:v>
                </c:pt>
                <c:pt idx="1824">
                  <c:v>0.00155040693328</c:v>
                </c:pt>
                <c:pt idx="1825">
                  <c:v>0.00154707258596</c:v>
                </c:pt>
                <c:pt idx="1826">
                  <c:v>0.00154373823864</c:v>
                </c:pt>
                <c:pt idx="1827">
                  <c:v>0.00154040389133</c:v>
                </c:pt>
                <c:pt idx="1828">
                  <c:v>0.00153706954401</c:v>
                </c:pt>
                <c:pt idx="1829">
                  <c:v>0.00153373519669</c:v>
                </c:pt>
                <c:pt idx="1830">
                  <c:v>0.00153040084937</c:v>
                </c:pt>
                <c:pt idx="1831">
                  <c:v>0.00152706650206</c:v>
                </c:pt>
                <c:pt idx="1832">
                  <c:v>0.00152373215474</c:v>
                </c:pt>
                <c:pt idx="1833">
                  <c:v>0.00152039780742</c:v>
                </c:pt>
                <c:pt idx="1834">
                  <c:v>0.0015170634601</c:v>
                </c:pt>
                <c:pt idx="1835">
                  <c:v>0.00151372911279</c:v>
                </c:pt>
                <c:pt idx="1836">
                  <c:v>0.00151039476547</c:v>
                </c:pt>
                <c:pt idx="1837">
                  <c:v>0.00150706041815</c:v>
                </c:pt>
                <c:pt idx="1838">
                  <c:v>0.00150372607084</c:v>
                </c:pt>
                <c:pt idx="1839">
                  <c:v>0.00150039172352</c:v>
                </c:pt>
                <c:pt idx="1840">
                  <c:v>0.0014970573762</c:v>
                </c:pt>
                <c:pt idx="1841">
                  <c:v>0.00149372302888</c:v>
                </c:pt>
                <c:pt idx="1842">
                  <c:v>0.00149038868157</c:v>
                </c:pt>
                <c:pt idx="1843">
                  <c:v>0.00148705433425</c:v>
                </c:pt>
                <c:pt idx="1844">
                  <c:v>0.00148371998693</c:v>
                </c:pt>
                <c:pt idx="1845">
                  <c:v>0.00148106154881</c:v>
                </c:pt>
                <c:pt idx="1846">
                  <c:v>0.00147842896787</c:v>
                </c:pt>
                <c:pt idx="1847">
                  <c:v>0.00147579638693</c:v>
                </c:pt>
                <c:pt idx="1848">
                  <c:v>0.001473163806</c:v>
                </c:pt>
                <c:pt idx="1849">
                  <c:v>0.00147053122506</c:v>
                </c:pt>
                <c:pt idx="1850">
                  <c:v>0.00146789864412</c:v>
                </c:pt>
                <c:pt idx="1851">
                  <c:v>0.00146526606318</c:v>
                </c:pt>
                <c:pt idx="1852">
                  <c:v>0.00146263348224</c:v>
                </c:pt>
                <c:pt idx="1853">
                  <c:v>0.00146000090131</c:v>
                </c:pt>
                <c:pt idx="1854">
                  <c:v>0.00145736832037</c:v>
                </c:pt>
                <c:pt idx="1855">
                  <c:v>0.00145473573943</c:v>
                </c:pt>
                <c:pt idx="1856">
                  <c:v>0.00145210315849</c:v>
                </c:pt>
                <c:pt idx="1857">
                  <c:v>0.00144947057755</c:v>
                </c:pt>
                <c:pt idx="1858">
                  <c:v>0.00144683799662</c:v>
                </c:pt>
                <c:pt idx="1859">
                  <c:v>0.00144420541568</c:v>
                </c:pt>
                <c:pt idx="1860">
                  <c:v>0.00144157283474</c:v>
                </c:pt>
                <c:pt idx="1861">
                  <c:v>0.0014389402538</c:v>
                </c:pt>
                <c:pt idx="1862">
                  <c:v>0.00143630767287</c:v>
                </c:pt>
                <c:pt idx="1863">
                  <c:v>0.00143367509193</c:v>
                </c:pt>
                <c:pt idx="1864">
                  <c:v>0.00143104251099</c:v>
                </c:pt>
                <c:pt idx="1865">
                  <c:v>0.00142840993005</c:v>
                </c:pt>
                <c:pt idx="1866">
                  <c:v>0.00142577734911</c:v>
                </c:pt>
                <c:pt idx="1867">
                  <c:v>0.00142314476818</c:v>
                </c:pt>
                <c:pt idx="1868">
                  <c:v>0.00142051218724</c:v>
                </c:pt>
                <c:pt idx="1869">
                  <c:v>0.0014178796063</c:v>
                </c:pt>
                <c:pt idx="1870">
                  <c:v>0.00141524702536</c:v>
                </c:pt>
                <c:pt idx="1871">
                  <c:v>0.00141261444442</c:v>
                </c:pt>
                <c:pt idx="1872">
                  <c:v>0.00140998186349</c:v>
                </c:pt>
                <c:pt idx="1873">
                  <c:v>0.00140734928255</c:v>
                </c:pt>
                <c:pt idx="1874">
                  <c:v>0.00140471670161</c:v>
                </c:pt>
                <c:pt idx="1875">
                  <c:v>0.00140208412067</c:v>
                </c:pt>
                <c:pt idx="1876">
                  <c:v>0.00139945153973</c:v>
                </c:pt>
                <c:pt idx="1877">
                  <c:v>0.0013968189588</c:v>
                </c:pt>
                <c:pt idx="1878">
                  <c:v>0.00139418637786</c:v>
                </c:pt>
                <c:pt idx="1879">
                  <c:v>0.00139155379692</c:v>
                </c:pt>
                <c:pt idx="1880">
                  <c:v>0.00138892121598</c:v>
                </c:pt>
                <c:pt idx="1881">
                  <c:v>0.00138628863505</c:v>
                </c:pt>
                <c:pt idx="1882">
                  <c:v>0.00138365605411</c:v>
                </c:pt>
                <c:pt idx="1883">
                  <c:v>0.00138102347317</c:v>
                </c:pt>
                <c:pt idx="1884">
                  <c:v>0.00137839089223</c:v>
                </c:pt>
                <c:pt idx="1885">
                  <c:v>0.00137575831129</c:v>
                </c:pt>
                <c:pt idx="1886">
                  <c:v>0.00137312573036</c:v>
                </c:pt>
                <c:pt idx="1887">
                  <c:v>0.00137049314942</c:v>
                </c:pt>
                <c:pt idx="1888">
                  <c:v>0.00136786056848</c:v>
                </c:pt>
                <c:pt idx="1889">
                  <c:v>0.00136522798754</c:v>
                </c:pt>
                <c:pt idx="1890">
                  <c:v>0.0013625954066</c:v>
                </c:pt>
                <c:pt idx="1891">
                  <c:v>0.00135996282567</c:v>
                </c:pt>
                <c:pt idx="1892">
                  <c:v>0.00135733024473</c:v>
                </c:pt>
                <c:pt idx="1893">
                  <c:v>0.00135469766379</c:v>
                </c:pt>
                <c:pt idx="1894">
                  <c:v>0.00135206508285</c:v>
                </c:pt>
                <c:pt idx="1895">
                  <c:v>0.00134943250192</c:v>
                </c:pt>
                <c:pt idx="1896">
                  <c:v>0.00134679992098</c:v>
                </c:pt>
                <c:pt idx="1897">
                  <c:v>0.00134416734004</c:v>
                </c:pt>
                <c:pt idx="1898">
                  <c:v>0.0013415347591</c:v>
                </c:pt>
                <c:pt idx="1899">
                  <c:v>0.00133890217816</c:v>
                </c:pt>
                <c:pt idx="1900">
                  <c:v>0.00133626959723</c:v>
                </c:pt>
                <c:pt idx="1901">
                  <c:v>0.00133363701629</c:v>
                </c:pt>
                <c:pt idx="1902">
                  <c:v>0.00133100443535</c:v>
                </c:pt>
                <c:pt idx="1903">
                  <c:v>0.00132837185441</c:v>
                </c:pt>
                <c:pt idx="1904">
                  <c:v>0.00132573927347</c:v>
                </c:pt>
                <c:pt idx="1905">
                  <c:v>0.00132310669254</c:v>
                </c:pt>
                <c:pt idx="1906">
                  <c:v>0.0013204741116</c:v>
                </c:pt>
                <c:pt idx="1907">
                  <c:v>0.00131784153066</c:v>
                </c:pt>
                <c:pt idx="1908">
                  <c:v>0.00131520894972</c:v>
                </c:pt>
                <c:pt idx="1909">
                  <c:v>0.00131257636879</c:v>
                </c:pt>
                <c:pt idx="1910">
                  <c:v>0.00130994378785</c:v>
                </c:pt>
                <c:pt idx="1911">
                  <c:v>0.00130731120691</c:v>
                </c:pt>
                <c:pt idx="1912">
                  <c:v>0.00130467862597</c:v>
                </c:pt>
                <c:pt idx="1913">
                  <c:v>0.00130204604503</c:v>
                </c:pt>
                <c:pt idx="1914">
                  <c:v>0.0012994134641</c:v>
                </c:pt>
                <c:pt idx="1915">
                  <c:v>0.00129678088316</c:v>
                </c:pt>
                <c:pt idx="1916">
                  <c:v>0.00129414830222</c:v>
                </c:pt>
                <c:pt idx="1917">
                  <c:v>0.00129151572128</c:v>
                </c:pt>
                <c:pt idx="1918">
                  <c:v>0.00128888314034</c:v>
                </c:pt>
                <c:pt idx="1919">
                  <c:v>0.00128625055941</c:v>
                </c:pt>
                <c:pt idx="1920">
                  <c:v>0.00128361797847</c:v>
                </c:pt>
                <c:pt idx="1921">
                  <c:v>0.00128098539753</c:v>
                </c:pt>
                <c:pt idx="1922">
                  <c:v>0.00127835281659</c:v>
                </c:pt>
                <c:pt idx="1923">
                  <c:v>0.00127572023566</c:v>
                </c:pt>
                <c:pt idx="1924">
                  <c:v>0.00127308765472</c:v>
                </c:pt>
                <c:pt idx="1925">
                  <c:v>0.00127045507378</c:v>
                </c:pt>
                <c:pt idx="1926">
                  <c:v>0.00126782249284</c:v>
                </c:pt>
                <c:pt idx="1927">
                  <c:v>0.0012651899119</c:v>
                </c:pt>
                <c:pt idx="1928">
                  <c:v>0.00126255733097</c:v>
                </c:pt>
                <c:pt idx="1929">
                  <c:v>0.00125992475003</c:v>
                </c:pt>
                <c:pt idx="1930">
                  <c:v>0.00125729216909</c:v>
                </c:pt>
                <c:pt idx="1931">
                  <c:v>0.00125465958815</c:v>
                </c:pt>
                <c:pt idx="1932">
                  <c:v>0.00125202700721</c:v>
                </c:pt>
                <c:pt idx="1933">
                  <c:v>0.00124939442628</c:v>
                </c:pt>
                <c:pt idx="1934">
                  <c:v>0.00124676184534</c:v>
                </c:pt>
                <c:pt idx="1935">
                  <c:v>0.0012441292644</c:v>
                </c:pt>
                <c:pt idx="1936">
                  <c:v>0.00124149668346</c:v>
                </c:pt>
                <c:pt idx="1937">
                  <c:v>0.00123886410252</c:v>
                </c:pt>
                <c:pt idx="1938">
                  <c:v>0.00123623152159</c:v>
                </c:pt>
                <c:pt idx="1939">
                  <c:v>0.00123359894065</c:v>
                </c:pt>
                <c:pt idx="1940">
                  <c:v>0.00123096635971</c:v>
                </c:pt>
                <c:pt idx="1941">
                  <c:v>0.00122833377877</c:v>
                </c:pt>
                <c:pt idx="1942">
                  <c:v>0.00122570119784</c:v>
                </c:pt>
                <c:pt idx="1943">
                  <c:v>0.0012230686169</c:v>
                </c:pt>
                <c:pt idx="1944">
                  <c:v>0.00122043603596</c:v>
                </c:pt>
                <c:pt idx="1945">
                  <c:v>0.00121841071275</c:v>
                </c:pt>
                <c:pt idx="1946">
                  <c:v>0.00121650291366</c:v>
                </c:pt>
                <c:pt idx="1947">
                  <c:v>0.00121459511458</c:v>
                </c:pt>
                <c:pt idx="1948">
                  <c:v>0.00121268731549</c:v>
                </c:pt>
                <c:pt idx="1949">
                  <c:v>0.0012107795164</c:v>
                </c:pt>
                <c:pt idx="1950">
                  <c:v>0.00120887171731</c:v>
                </c:pt>
                <c:pt idx="1951">
                  <c:v>0.00120696391822</c:v>
                </c:pt>
                <c:pt idx="1952">
                  <c:v>0.00120505611913</c:v>
                </c:pt>
                <c:pt idx="1953">
                  <c:v>0.00120314832005</c:v>
                </c:pt>
                <c:pt idx="1954">
                  <c:v>0.00120124052096</c:v>
                </c:pt>
                <c:pt idx="1955">
                  <c:v>0.00119933272187</c:v>
                </c:pt>
                <c:pt idx="1956">
                  <c:v>0.00119742492278</c:v>
                </c:pt>
                <c:pt idx="1957">
                  <c:v>0.00119551712369</c:v>
                </c:pt>
                <c:pt idx="1958">
                  <c:v>0.0011936093246</c:v>
                </c:pt>
                <c:pt idx="1959">
                  <c:v>0.00119170152551</c:v>
                </c:pt>
                <c:pt idx="1960">
                  <c:v>0.00118979372643</c:v>
                </c:pt>
                <c:pt idx="1961">
                  <c:v>0.00118788592734</c:v>
                </c:pt>
                <c:pt idx="1962">
                  <c:v>0.00118597812825</c:v>
                </c:pt>
                <c:pt idx="1963">
                  <c:v>0.00118407032916</c:v>
                </c:pt>
                <c:pt idx="1964">
                  <c:v>0.00118216253007</c:v>
                </c:pt>
                <c:pt idx="1965">
                  <c:v>0.00118025473098</c:v>
                </c:pt>
                <c:pt idx="1966">
                  <c:v>0.0011783469319</c:v>
                </c:pt>
                <c:pt idx="1967">
                  <c:v>0.00117643913281</c:v>
                </c:pt>
                <c:pt idx="1968">
                  <c:v>0.00117453133372</c:v>
                </c:pt>
                <c:pt idx="1969">
                  <c:v>0.00117262353463</c:v>
                </c:pt>
                <c:pt idx="1970">
                  <c:v>0.00117071573554</c:v>
                </c:pt>
                <c:pt idx="1971">
                  <c:v>0.00116880793645</c:v>
                </c:pt>
                <c:pt idx="1972">
                  <c:v>0.00116690013736</c:v>
                </c:pt>
                <c:pt idx="1973">
                  <c:v>0.00116499233828</c:v>
                </c:pt>
                <c:pt idx="1974">
                  <c:v>0.00116308453919</c:v>
                </c:pt>
                <c:pt idx="1975">
                  <c:v>0.0011611767401</c:v>
                </c:pt>
                <c:pt idx="1976">
                  <c:v>0.00115926894101</c:v>
                </c:pt>
                <c:pt idx="1977">
                  <c:v>0.00115736114192</c:v>
                </c:pt>
                <c:pt idx="1978">
                  <c:v>0.00115545334283</c:v>
                </c:pt>
                <c:pt idx="1979">
                  <c:v>0.00115354554375</c:v>
                </c:pt>
                <c:pt idx="1980">
                  <c:v>0.00115163774466</c:v>
                </c:pt>
                <c:pt idx="1981">
                  <c:v>0.00114972994557</c:v>
                </c:pt>
                <c:pt idx="1982">
                  <c:v>0.00114782214648</c:v>
                </c:pt>
                <c:pt idx="1983">
                  <c:v>0.00114591434739</c:v>
                </c:pt>
                <c:pt idx="1984">
                  <c:v>0.0011440065483</c:v>
                </c:pt>
                <c:pt idx="1985">
                  <c:v>0.00114209874922</c:v>
                </c:pt>
                <c:pt idx="1986">
                  <c:v>0.00114019095013</c:v>
                </c:pt>
                <c:pt idx="1987">
                  <c:v>0.00113828315104</c:v>
                </c:pt>
                <c:pt idx="1988">
                  <c:v>0.00113637535195</c:v>
                </c:pt>
                <c:pt idx="1989">
                  <c:v>0.00113446755286</c:v>
                </c:pt>
                <c:pt idx="1990">
                  <c:v>0.00113255975377</c:v>
                </c:pt>
                <c:pt idx="1991">
                  <c:v>0.00113065195468</c:v>
                </c:pt>
                <c:pt idx="1992">
                  <c:v>0.0011287441556</c:v>
                </c:pt>
                <c:pt idx="1993">
                  <c:v>0.00112683635651</c:v>
                </c:pt>
                <c:pt idx="1994">
                  <c:v>0.00112492855742</c:v>
                </c:pt>
                <c:pt idx="1995">
                  <c:v>0.00112302075833</c:v>
                </c:pt>
                <c:pt idx="1996">
                  <c:v>0.00112111295924</c:v>
                </c:pt>
                <c:pt idx="1997">
                  <c:v>0.00111920516015</c:v>
                </c:pt>
                <c:pt idx="1998">
                  <c:v>0.00111729736107</c:v>
                </c:pt>
                <c:pt idx="1999">
                  <c:v>0.00111538956198</c:v>
                </c:pt>
                <c:pt idx="2000">
                  <c:v>0.00111348176289</c:v>
                </c:pt>
              </c:numCache>
            </c:numRef>
          </c:yVal>
          <c:smooth val="1"/>
          <c:extLst xmlns:c16r2="http://schemas.microsoft.com/office/drawing/2015/06/chart">
            <c:ext xmlns:c16="http://schemas.microsoft.com/office/drawing/2014/chart" uri="{C3380CC4-5D6E-409C-BE32-E72D297353CC}">
              <c16:uniqueId val="{00000000-BF92-4EC0-B4F5-7270F8B708B9}"/>
            </c:ext>
          </c:extLst>
        </c:ser>
        <c:dLbls>
          <c:showLegendKey val="0"/>
          <c:showVal val="0"/>
          <c:showCatName val="0"/>
          <c:showSerName val="0"/>
          <c:showPercent val="0"/>
          <c:showBubbleSize val="0"/>
        </c:dLbls>
        <c:axId val="2134971616"/>
        <c:axId val="2117844336"/>
      </c:scatterChart>
      <c:valAx>
        <c:axId val="2134971616"/>
        <c:scaling>
          <c:orientation val="minMax"/>
          <c:max val="2.0"/>
          <c:min val="0.0"/>
        </c:scaling>
        <c:delete val="0"/>
        <c:axPos val="b"/>
        <c:title>
          <c:tx>
            <c:rich>
              <a:bodyPr/>
              <a:lstStyle/>
              <a:p>
                <a:pPr>
                  <a:defRPr sz="1100">
                    <a:latin typeface="Arial" panose="020B0604020202020204" pitchFamily="34" charset="0"/>
                    <a:cs typeface="Arial" panose="020B0604020202020204" pitchFamily="34" charset="0"/>
                  </a:defRPr>
                </a:pPr>
                <a:r>
                  <a:rPr lang="en-US" sz="1100">
                    <a:latin typeface="Arial" panose="020B0604020202020204" pitchFamily="34" charset="0"/>
                    <a:cs typeface="Arial" panose="020B0604020202020204" pitchFamily="34" charset="0"/>
                  </a:rPr>
                  <a:t>z, m</a:t>
                </a:r>
              </a:p>
            </c:rich>
          </c:tx>
          <c:layout/>
          <c:overlay val="0"/>
        </c:title>
        <c:numFmt formatCode="#,##0.0" sourceLinked="0"/>
        <c:majorTickMark val="none"/>
        <c:minorTickMark val="none"/>
        <c:tickLblPos val="nextTo"/>
        <c:txPr>
          <a:bodyPr/>
          <a:lstStyle/>
          <a:p>
            <a:pPr>
              <a:defRPr sz="1200" b="0">
                <a:latin typeface="Arial" panose="020B0604020202020204" pitchFamily="34" charset="0"/>
                <a:cs typeface="Arial" panose="020B0604020202020204" pitchFamily="34" charset="0"/>
              </a:defRPr>
            </a:pPr>
            <a:endParaRPr lang="en-US"/>
          </a:p>
        </c:txPr>
        <c:crossAx val="2117844336"/>
        <c:crosses val="autoZero"/>
        <c:crossBetween val="midCat"/>
      </c:valAx>
      <c:valAx>
        <c:axId val="2117844336"/>
        <c:scaling>
          <c:orientation val="minMax"/>
        </c:scaling>
        <c:delete val="0"/>
        <c:axPos val="l"/>
        <c:title>
          <c:tx>
            <c:rich>
              <a:bodyPr/>
              <a:lstStyle/>
              <a:p>
                <a:pPr>
                  <a:defRPr sz="1100">
                    <a:latin typeface="Arial" panose="020B0604020202020204" pitchFamily="34" charset="0"/>
                    <a:cs typeface="Arial" panose="020B0604020202020204" pitchFamily="34" charset="0"/>
                  </a:defRPr>
                </a:pPr>
                <a:r>
                  <a:rPr lang="en-US" sz="1100">
                    <a:latin typeface="Arial" panose="020B0604020202020204" pitchFamily="34" charset="0"/>
                    <a:cs typeface="Arial" panose="020B0604020202020204" pitchFamily="34" charset="0"/>
                  </a:rPr>
                  <a:t>Bz, T</a:t>
                </a:r>
              </a:p>
            </c:rich>
          </c:tx>
          <c:layout/>
          <c:overlay val="0"/>
        </c:title>
        <c:numFmt formatCode="#,##0.0" sourceLinked="0"/>
        <c:majorTickMark val="none"/>
        <c:minorTickMark val="none"/>
        <c:tickLblPos val="nextTo"/>
        <c:txPr>
          <a:bodyPr/>
          <a:lstStyle/>
          <a:p>
            <a:pPr>
              <a:defRPr sz="1200" b="0">
                <a:latin typeface="Arial" panose="020B0604020202020204" pitchFamily="34" charset="0"/>
                <a:cs typeface="Arial" panose="020B0604020202020204" pitchFamily="34" charset="0"/>
              </a:defRPr>
            </a:pPr>
            <a:endParaRPr lang="en-US"/>
          </a:p>
        </c:txPr>
        <c:crossAx val="2134971616"/>
        <c:crosses val="autoZero"/>
        <c:crossBetween val="midCat"/>
        <c:majorUnit val="0.1"/>
      </c:valAx>
      <c:spPr>
        <a:solidFill>
          <a:srgbClr val="FFF0D1"/>
        </a:solidFill>
        <a:ln w="12700">
          <a:solidFill>
            <a:schemeClr val="tx1"/>
          </a:solidFill>
        </a:ln>
      </c:spPr>
    </c:plotArea>
    <c:plotVisOnly val="1"/>
    <c:dispBlanksAs val="gap"/>
    <c:showDLblsOverMax val="0"/>
  </c:chart>
  <c:spPr>
    <a:ln>
      <a:noFill/>
    </a:ln>
  </c:sp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73104111986002"/>
          <c:y val="0.0509259259259259"/>
          <c:w val="0.79811811023622"/>
          <c:h val="0.75442147856518"/>
        </c:manualLayout>
      </c:layout>
      <c:scatterChart>
        <c:scatterStyle val="lineMarker"/>
        <c:varyColors val="0"/>
        <c:ser>
          <c:idx val="0"/>
          <c:order val="0"/>
          <c:tx>
            <c:v>3 mA</c:v>
          </c:tx>
          <c:spPr>
            <a:ln w="28575" cap="rnd">
              <a:noFill/>
              <a:round/>
            </a:ln>
            <a:effectLst/>
          </c:spPr>
          <c:marker>
            <c:symbol val="circle"/>
            <c:size val="7"/>
            <c:spPr>
              <a:solidFill>
                <a:srgbClr val="FF0000"/>
              </a:solidFill>
              <a:ln w="9525">
                <a:noFill/>
              </a:ln>
              <a:effectLst/>
            </c:spPr>
          </c:marker>
          <c:xVal>
            <c:numRef>
              <c:f>'HighCurrent LT'!$AO$33:$AO$40</c:f>
              <c:numCache>
                <c:formatCode>General</c:formatCode>
                <c:ptCount val="8"/>
                <c:pt idx="0">
                  <c:v>5.715676069259497</c:v>
                </c:pt>
                <c:pt idx="1">
                  <c:v>5.825312852859494</c:v>
                </c:pt>
                <c:pt idx="2">
                  <c:v>5.3284289836885</c:v>
                </c:pt>
                <c:pt idx="3">
                  <c:v>5.188527345657497</c:v>
                </c:pt>
                <c:pt idx="4">
                  <c:v>5.045150279998495</c:v>
                </c:pt>
                <c:pt idx="5">
                  <c:v>4.804235696792497</c:v>
                </c:pt>
                <c:pt idx="6">
                  <c:v>4.901609659195</c:v>
                </c:pt>
                <c:pt idx="7">
                  <c:v>5.124999999999996</c:v>
                </c:pt>
              </c:numCache>
            </c:numRef>
          </c:xVal>
          <c:yVal>
            <c:numRef>
              <c:f>'HighCurrent LT'!$AI$33:$AI$40</c:f>
              <c:numCache>
                <c:formatCode>General</c:formatCode>
                <c:ptCount val="8"/>
                <c:pt idx="0">
                  <c:v>1085.0</c:v>
                </c:pt>
                <c:pt idx="1">
                  <c:v>10000.0</c:v>
                </c:pt>
                <c:pt idx="2">
                  <c:v>377.0</c:v>
                </c:pt>
                <c:pt idx="3">
                  <c:v>2583.0</c:v>
                </c:pt>
                <c:pt idx="4">
                  <c:v>512.0</c:v>
                </c:pt>
                <c:pt idx="5">
                  <c:v>343.0</c:v>
                </c:pt>
                <c:pt idx="6">
                  <c:v>5000.0</c:v>
                </c:pt>
                <c:pt idx="7">
                  <c:v>162.0</c:v>
                </c:pt>
              </c:numCache>
            </c:numRef>
          </c:yVal>
          <c:smooth val="0"/>
          <c:extLst xmlns:c16r2="http://schemas.microsoft.com/office/drawing/2015/06/chart">
            <c:ext xmlns:c16="http://schemas.microsoft.com/office/drawing/2014/chart" uri="{C3380CC4-5D6E-409C-BE32-E72D297353CC}">
              <c16:uniqueId val="{00000000-6AA3-4815-8A07-AD0C86FF609D}"/>
            </c:ext>
          </c:extLst>
        </c:ser>
        <c:ser>
          <c:idx val="1"/>
          <c:order val="1"/>
          <c:tx>
            <c:v>4 mA</c:v>
          </c:tx>
          <c:spPr>
            <a:ln w="25400" cap="rnd">
              <a:noFill/>
              <a:round/>
            </a:ln>
            <a:effectLst/>
          </c:spPr>
          <c:marker>
            <c:symbol val="circle"/>
            <c:size val="7"/>
            <c:spPr>
              <a:solidFill>
                <a:srgbClr val="00B050"/>
              </a:solidFill>
              <a:ln w="9525">
                <a:noFill/>
              </a:ln>
              <a:effectLst/>
            </c:spPr>
          </c:marker>
          <c:xVal>
            <c:numRef>
              <c:f>'HighCurrent LT'!$AO$41:$AO$45</c:f>
              <c:numCache>
                <c:formatCode>General</c:formatCode>
                <c:ptCount val="5"/>
                <c:pt idx="0">
                  <c:v>4.386566638946497</c:v>
                </c:pt>
                <c:pt idx="1">
                  <c:v>4.368685245513997</c:v>
                </c:pt>
                <c:pt idx="2">
                  <c:v>4.275563240051</c:v>
                </c:pt>
                <c:pt idx="3">
                  <c:v>3.382189631462</c:v>
                </c:pt>
                <c:pt idx="4">
                  <c:v>2.308029413223497</c:v>
                </c:pt>
              </c:numCache>
            </c:numRef>
          </c:xVal>
          <c:yVal>
            <c:numRef>
              <c:f>'HighCurrent LT'!$AI$41:$AI$45</c:f>
              <c:numCache>
                <c:formatCode>General</c:formatCode>
                <c:ptCount val="5"/>
                <c:pt idx="0">
                  <c:v>183.0</c:v>
                </c:pt>
                <c:pt idx="1">
                  <c:v>214.0</c:v>
                </c:pt>
                <c:pt idx="2">
                  <c:v>309.0</c:v>
                </c:pt>
                <c:pt idx="3">
                  <c:v>167.0</c:v>
                </c:pt>
                <c:pt idx="4">
                  <c:v>195.0</c:v>
                </c:pt>
              </c:numCache>
            </c:numRef>
          </c:yVal>
          <c:smooth val="0"/>
          <c:extLst xmlns:c16r2="http://schemas.microsoft.com/office/drawing/2015/06/chart">
            <c:ext xmlns:c16="http://schemas.microsoft.com/office/drawing/2014/chart" uri="{C3380CC4-5D6E-409C-BE32-E72D297353CC}">
              <c16:uniqueId val="{00000001-6AA3-4815-8A07-AD0C86FF609D}"/>
            </c:ext>
          </c:extLst>
        </c:ser>
        <c:ser>
          <c:idx val="2"/>
          <c:order val="2"/>
          <c:tx>
            <c:v>4.5 mA</c:v>
          </c:tx>
          <c:spPr>
            <a:ln w="25400" cap="rnd">
              <a:noFill/>
              <a:round/>
            </a:ln>
            <a:effectLst/>
          </c:spPr>
          <c:marker>
            <c:symbol val="circle"/>
            <c:size val="7"/>
            <c:spPr>
              <a:solidFill>
                <a:schemeClr val="tx1"/>
              </a:solidFill>
              <a:ln w="9525">
                <a:noFill/>
              </a:ln>
              <a:effectLst/>
            </c:spPr>
          </c:marker>
          <c:xVal>
            <c:numRef>
              <c:f>'HighCurrent LT'!$AO$46:$AO$50</c:f>
              <c:numCache>
                <c:formatCode>General</c:formatCode>
                <c:ptCount val="5"/>
                <c:pt idx="0">
                  <c:v>3.914428472518999</c:v>
                </c:pt>
                <c:pt idx="1">
                  <c:v>3.508096098900001</c:v>
                </c:pt>
                <c:pt idx="2">
                  <c:v>3.0918356180195</c:v>
                </c:pt>
                <c:pt idx="3">
                  <c:v>1.8542442917825</c:v>
                </c:pt>
                <c:pt idx="4">
                  <c:v>4.256</c:v>
                </c:pt>
              </c:numCache>
            </c:numRef>
          </c:xVal>
          <c:yVal>
            <c:numRef>
              <c:f>'HighCurrent LT'!$AI$46:$AI$50</c:f>
              <c:numCache>
                <c:formatCode>General</c:formatCode>
                <c:ptCount val="5"/>
                <c:pt idx="0">
                  <c:v>275.0</c:v>
                </c:pt>
                <c:pt idx="1">
                  <c:v>210.0</c:v>
                </c:pt>
                <c:pt idx="2">
                  <c:v>143.0</c:v>
                </c:pt>
                <c:pt idx="3">
                  <c:v>294.0</c:v>
                </c:pt>
                <c:pt idx="4">
                  <c:v>164.0</c:v>
                </c:pt>
              </c:numCache>
            </c:numRef>
          </c:yVal>
          <c:smooth val="0"/>
          <c:extLst xmlns:c16r2="http://schemas.microsoft.com/office/drawing/2015/06/chart">
            <c:ext xmlns:c16="http://schemas.microsoft.com/office/drawing/2014/chart" uri="{C3380CC4-5D6E-409C-BE32-E72D297353CC}">
              <c16:uniqueId val="{00000002-6AA3-4815-8A07-AD0C86FF609D}"/>
            </c:ext>
          </c:extLst>
        </c:ser>
        <c:dLbls>
          <c:showLegendKey val="0"/>
          <c:showVal val="0"/>
          <c:showCatName val="0"/>
          <c:showSerName val="0"/>
          <c:showPercent val="0"/>
          <c:showBubbleSize val="0"/>
        </c:dLbls>
        <c:axId val="2136395536"/>
        <c:axId val="2132769984"/>
      </c:scatterChart>
      <c:valAx>
        <c:axId val="2136395536"/>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400" dirty="0" smtClean="0">
                    <a:latin typeface="Arial" panose="020B0604020202020204" pitchFamily="34" charset="0"/>
                    <a:cs typeface="Arial" panose="020B0604020202020204" pitchFamily="34" charset="0"/>
                  </a:rPr>
                  <a:t>Average </a:t>
                </a:r>
                <a:r>
                  <a:rPr lang="en-US" sz="1400" dirty="0">
                    <a:latin typeface="Arial" panose="020B0604020202020204" pitchFamily="34" charset="0"/>
                    <a:cs typeface="Arial" panose="020B0604020202020204" pitchFamily="34" charset="0"/>
                  </a:rPr>
                  <a:t>QE, %</a:t>
                </a:r>
              </a:p>
            </c:rich>
          </c:tx>
          <c:overlay val="0"/>
          <c:spPr>
            <a:noFill/>
            <a:ln>
              <a:noFill/>
            </a:ln>
            <a:effectLst/>
          </c:spPr>
        </c:title>
        <c:numFmt formatCode="General"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132769984"/>
        <c:crosses val="autoZero"/>
        <c:crossBetween val="midCat"/>
      </c:valAx>
      <c:valAx>
        <c:axId val="2132769984"/>
        <c:scaling>
          <c:logBase val="10.0"/>
          <c:orientation val="minMax"/>
          <c:min val="10.0"/>
        </c:scaling>
        <c:delete val="0"/>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400" dirty="0" smtClean="0">
                    <a:latin typeface="Arial" panose="020B0604020202020204" pitchFamily="34" charset="0"/>
                    <a:cs typeface="Arial" panose="020B0604020202020204" pitchFamily="34" charset="0"/>
                  </a:rPr>
                  <a:t>Charge </a:t>
                </a:r>
                <a:r>
                  <a:rPr lang="en-US" sz="1400" dirty="0">
                    <a:latin typeface="Arial" panose="020B0604020202020204" pitchFamily="34" charset="0"/>
                    <a:cs typeface="Arial" panose="020B0604020202020204" pitchFamily="34" charset="0"/>
                  </a:rPr>
                  <a:t>Lifetime, C</a:t>
                </a:r>
              </a:p>
            </c:rich>
          </c:tx>
          <c:overlay val="0"/>
          <c:spPr>
            <a:noFill/>
            <a:ln>
              <a:noFill/>
            </a:ln>
            <a:effectLst/>
          </c:sp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136395536"/>
        <c:crosses val="autoZero"/>
        <c:crossBetween val="midCat"/>
      </c:valAx>
      <c:spPr>
        <a:noFill/>
        <a:ln>
          <a:noFill/>
        </a:ln>
        <a:effectLst/>
      </c:spPr>
    </c:plotArea>
    <c:legend>
      <c:legendPos val="r"/>
      <c:layout>
        <c:manualLayout>
          <c:xMode val="edge"/>
          <c:yMode val="edge"/>
          <c:x val="0.187226159230096"/>
          <c:y val="0.656360780700285"/>
          <c:w val="0.498267716535433"/>
          <c:h val="0.112809934662422"/>
        </c:manualLayout>
      </c:layout>
      <c:overlay val="0"/>
      <c:spPr>
        <a:noFill/>
        <a:ln>
          <a:solidFill>
            <a:schemeClr val="bg1">
              <a:lumMod val="75000"/>
            </a:schemeClr>
          </a:solid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73104111986002"/>
          <c:y val="0.056161520385868"/>
          <c:w val="0.786395888013998"/>
          <c:h val="0.749185802036526"/>
        </c:manualLayout>
      </c:layout>
      <c:scatterChart>
        <c:scatterStyle val="lineMarker"/>
        <c:varyColors val="0"/>
        <c:ser>
          <c:idx val="0"/>
          <c:order val="0"/>
          <c:tx>
            <c:v>3 mA</c:v>
          </c:tx>
          <c:spPr>
            <a:ln w="28575" cap="rnd">
              <a:noFill/>
              <a:round/>
            </a:ln>
            <a:effectLst/>
          </c:spPr>
          <c:marker>
            <c:symbol val="circle"/>
            <c:size val="7"/>
            <c:spPr>
              <a:solidFill>
                <a:schemeClr val="tx1"/>
              </a:solidFill>
              <a:ln w="9525">
                <a:noFill/>
              </a:ln>
              <a:effectLst/>
            </c:spPr>
          </c:marker>
          <c:xVal>
            <c:numRef>
              <c:f>'HighCurrent LT'!$AN$33:$AN$40</c:f>
              <c:numCache>
                <c:formatCode>_(* #,##0_);_(* \(#,##0\);_(* "-"??_);_(@_)</c:formatCode>
                <c:ptCount val="8"/>
                <c:pt idx="0">
                  <c:v>122.3386545751785</c:v>
                </c:pt>
                <c:pt idx="1">
                  <c:v>120.0361487808348</c:v>
                </c:pt>
                <c:pt idx="2">
                  <c:v>131.2296968658689</c:v>
                </c:pt>
                <c:pt idx="3">
                  <c:v>134.7681285492275</c:v>
                </c:pt>
                <c:pt idx="4">
                  <c:v>138.5980756753513</c:v>
                </c:pt>
                <c:pt idx="5">
                  <c:v>145.5482545886744</c:v>
                </c:pt>
                <c:pt idx="6">
                  <c:v>142.65683498257</c:v>
                </c:pt>
                <c:pt idx="7">
                  <c:v>136.4386576196589</c:v>
                </c:pt>
              </c:numCache>
            </c:numRef>
          </c:xVal>
          <c:yVal>
            <c:numRef>
              <c:f>'HighCurrent LT'!$AI$33:$AI$40</c:f>
              <c:numCache>
                <c:formatCode>General</c:formatCode>
                <c:ptCount val="8"/>
                <c:pt idx="0">
                  <c:v>1085.0</c:v>
                </c:pt>
                <c:pt idx="1">
                  <c:v>10000.0</c:v>
                </c:pt>
                <c:pt idx="2">
                  <c:v>377.0</c:v>
                </c:pt>
                <c:pt idx="3">
                  <c:v>2583.0</c:v>
                </c:pt>
                <c:pt idx="4">
                  <c:v>512.0</c:v>
                </c:pt>
                <c:pt idx="5">
                  <c:v>343.0</c:v>
                </c:pt>
                <c:pt idx="6">
                  <c:v>5000.0</c:v>
                </c:pt>
                <c:pt idx="7">
                  <c:v>162.0</c:v>
                </c:pt>
              </c:numCache>
            </c:numRef>
          </c:yVal>
          <c:smooth val="0"/>
          <c:extLst xmlns:c16r2="http://schemas.microsoft.com/office/drawing/2015/06/chart">
            <c:ext xmlns:c16="http://schemas.microsoft.com/office/drawing/2014/chart" uri="{C3380CC4-5D6E-409C-BE32-E72D297353CC}">
              <c16:uniqueId val="{00000000-1640-4EE0-845F-7E4F77FAA47A}"/>
            </c:ext>
          </c:extLst>
        </c:ser>
        <c:ser>
          <c:idx val="1"/>
          <c:order val="1"/>
          <c:tx>
            <c:v>4 mA</c:v>
          </c:tx>
          <c:spPr>
            <a:ln w="25400" cap="rnd">
              <a:noFill/>
              <a:round/>
            </a:ln>
            <a:effectLst/>
          </c:spPr>
          <c:marker>
            <c:symbol val="circle"/>
            <c:size val="7"/>
            <c:spPr>
              <a:solidFill>
                <a:srgbClr val="00B050"/>
              </a:solidFill>
              <a:ln w="9525">
                <a:noFill/>
              </a:ln>
              <a:effectLst/>
            </c:spPr>
          </c:marker>
          <c:xVal>
            <c:numRef>
              <c:f>'HighCurrent LT'!$AN$41:$AN$45</c:f>
              <c:numCache>
                <c:formatCode>_(* #,##0_);_(* \(#,##0\);_(* "-"??_);_(@_)</c:formatCode>
                <c:ptCount val="5"/>
                <c:pt idx="0">
                  <c:v>212.5422691154152</c:v>
                </c:pt>
                <c:pt idx="1">
                  <c:v>213.4122223671382</c:v>
                </c:pt>
                <c:pt idx="2">
                  <c:v>218.0603524546507</c:v>
                </c:pt>
                <c:pt idx="3">
                  <c:v>275.6589454343091</c:v>
                </c:pt>
                <c:pt idx="4">
                  <c:v>403.951016276492</c:v>
                </c:pt>
              </c:numCache>
            </c:numRef>
          </c:xVal>
          <c:yVal>
            <c:numRef>
              <c:f>'HighCurrent LT'!$AI$41:$AI$45</c:f>
              <c:numCache>
                <c:formatCode>General</c:formatCode>
                <c:ptCount val="5"/>
                <c:pt idx="0">
                  <c:v>183.0</c:v>
                </c:pt>
                <c:pt idx="1">
                  <c:v>214.0</c:v>
                </c:pt>
                <c:pt idx="2">
                  <c:v>309.0</c:v>
                </c:pt>
                <c:pt idx="3">
                  <c:v>167.0</c:v>
                </c:pt>
                <c:pt idx="4">
                  <c:v>195.0</c:v>
                </c:pt>
              </c:numCache>
            </c:numRef>
          </c:yVal>
          <c:smooth val="0"/>
          <c:extLst xmlns:c16r2="http://schemas.microsoft.com/office/drawing/2015/06/chart">
            <c:ext xmlns:c16="http://schemas.microsoft.com/office/drawing/2014/chart" uri="{C3380CC4-5D6E-409C-BE32-E72D297353CC}">
              <c16:uniqueId val="{00000001-1640-4EE0-845F-7E4F77FAA47A}"/>
            </c:ext>
          </c:extLst>
        </c:ser>
        <c:ser>
          <c:idx val="2"/>
          <c:order val="2"/>
          <c:tx>
            <c:v>4.5 mA</c:v>
          </c:tx>
          <c:spPr>
            <a:ln w="25400" cap="rnd">
              <a:noFill/>
              <a:round/>
            </a:ln>
            <a:effectLst/>
          </c:spPr>
          <c:marker>
            <c:symbol val="circle"/>
            <c:size val="7"/>
            <c:spPr>
              <a:solidFill>
                <a:srgbClr val="FF0000"/>
              </a:solidFill>
              <a:ln w="9525">
                <a:noFill/>
              </a:ln>
              <a:effectLst/>
            </c:spPr>
          </c:marker>
          <c:xVal>
            <c:numRef>
              <c:f>'HighCurrent LT'!$AN$46:$AN$50</c:f>
              <c:numCache>
                <c:formatCode>_(* #,##0_);_(* \(#,##0\);_(* "-"??_);_(@_)</c:formatCode>
                <c:ptCount val="5"/>
                <c:pt idx="0">
                  <c:v>267.9502736643853</c:v>
                </c:pt>
                <c:pt idx="1">
                  <c:v>298.9861596950016</c:v>
                </c:pt>
                <c:pt idx="2">
                  <c:v>339.2393095991922</c:v>
                </c:pt>
                <c:pt idx="3">
                  <c:v>565.6601911082809</c:v>
                </c:pt>
                <c:pt idx="4">
                  <c:v>246.4455311210356</c:v>
                </c:pt>
              </c:numCache>
            </c:numRef>
          </c:xVal>
          <c:yVal>
            <c:numRef>
              <c:f>'HighCurrent LT'!$AI$46:$AI$50</c:f>
              <c:numCache>
                <c:formatCode>General</c:formatCode>
                <c:ptCount val="5"/>
                <c:pt idx="0">
                  <c:v>275.0</c:v>
                </c:pt>
                <c:pt idx="1">
                  <c:v>210.0</c:v>
                </c:pt>
                <c:pt idx="2">
                  <c:v>143.0</c:v>
                </c:pt>
                <c:pt idx="3">
                  <c:v>294.0</c:v>
                </c:pt>
                <c:pt idx="4">
                  <c:v>164.0</c:v>
                </c:pt>
              </c:numCache>
            </c:numRef>
          </c:yVal>
          <c:smooth val="0"/>
          <c:extLst xmlns:c16r2="http://schemas.microsoft.com/office/drawing/2015/06/chart">
            <c:ext xmlns:c16="http://schemas.microsoft.com/office/drawing/2014/chart" uri="{C3380CC4-5D6E-409C-BE32-E72D297353CC}">
              <c16:uniqueId val="{00000002-1640-4EE0-845F-7E4F77FAA47A}"/>
            </c:ext>
          </c:extLst>
        </c:ser>
        <c:dLbls>
          <c:showLegendKey val="0"/>
          <c:showVal val="0"/>
          <c:showCatName val="0"/>
          <c:showSerName val="0"/>
          <c:showPercent val="0"/>
          <c:showBubbleSize val="0"/>
        </c:dLbls>
        <c:axId val="2122266704"/>
        <c:axId val="2121662432"/>
      </c:scatterChart>
      <c:valAx>
        <c:axId val="2122266704"/>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400">
                    <a:latin typeface="Arial" panose="020B0604020202020204" pitchFamily="34" charset="0"/>
                    <a:cs typeface="Arial" panose="020B0604020202020204" pitchFamily="34" charset="0"/>
                  </a:rPr>
                  <a:t>Illumination Power, mW</a:t>
                </a:r>
              </a:p>
            </c:rich>
          </c:tx>
          <c:overlay val="0"/>
          <c:spPr>
            <a:noFill/>
            <a:ln>
              <a:noFill/>
            </a:ln>
            <a:effectLst/>
          </c:spPr>
        </c:title>
        <c:numFmt formatCode="General"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121662432"/>
        <c:crosses val="autoZero"/>
        <c:crossBetween val="midCat"/>
      </c:valAx>
      <c:valAx>
        <c:axId val="2121662432"/>
        <c:scaling>
          <c:logBase val="10.0"/>
          <c:orientation val="minMax"/>
          <c:min val="10.0"/>
        </c:scaling>
        <c:delete val="0"/>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400" dirty="0" smtClean="0">
                    <a:latin typeface="Arial" panose="020B0604020202020204" pitchFamily="34" charset="0"/>
                    <a:cs typeface="Arial" panose="020B0604020202020204" pitchFamily="34" charset="0"/>
                  </a:rPr>
                  <a:t>Charge </a:t>
                </a:r>
                <a:r>
                  <a:rPr lang="en-US" sz="1400" dirty="0">
                    <a:latin typeface="Arial" panose="020B0604020202020204" pitchFamily="34" charset="0"/>
                    <a:cs typeface="Arial" panose="020B0604020202020204" pitchFamily="34" charset="0"/>
                  </a:rPr>
                  <a:t>Lifetime, C</a:t>
                </a:r>
              </a:p>
            </c:rich>
          </c:tx>
          <c:overlay val="0"/>
          <c:spPr>
            <a:noFill/>
            <a:ln>
              <a:noFill/>
            </a:ln>
            <a:effectLst/>
          </c:sp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122266704"/>
        <c:crosses val="autoZero"/>
        <c:crossBetween val="midCat"/>
      </c:valAx>
      <c:spPr>
        <a:noFill/>
        <a:ln>
          <a:noFill/>
        </a:ln>
        <a:effectLst/>
      </c:spPr>
    </c:plotArea>
    <c:legend>
      <c:legendPos val="r"/>
      <c:layout>
        <c:manualLayout>
          <c:xMode val="edge"/>
          <c:yMode val="edge"/>
          <c:x val="0.208867891513561"/>
          <c:y val="0.690740817083729"/>
          <c:w val="0.507798677943035"/>
          <c:h val="0.0916613760976213"/>
        </c:manualLayout>
      </c:layout>
      <c:overlay val="0"/>
      <c:spPr>
        <a:noFill/>
        <a:ln>
          <a:solidFill>
            <a:schemeClr val="bg1">
              <a:lumMod val="75000"/>
            </a:schemeClr>
          </a:solid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Century Gothic" panose="020B0502020202020204" pitchFamily="34" charset="0"/>
                <a:ea typeface="+mn-ea"/>
                <a:cs typeface="Arial" panose="020B0604020202020204" pitchFamily="34" charset="0"/>
              </a:defRPr>
            </a:pPr>
            <a:r>
              <a:rPr lang="en-US" b="1">
                <a:latin typeface="Century Gothic" panose="020B0502020202020204" pitchFamily="34" charset="0"/>
              </a:rPr>
              <a:t>Solenoid=300 A</a:t>
            </a:r>
          </a:p>
        </c:rich>
      </c:tx>
      <c:overlay val="0"/>
      <c:spPr>
        <a:noFill/>
        <a:ln>
          <a:noFill/>
        </a:ln>
        <a:effectLst/>
      </c:spPr>
    </c:title>
    <c:autoTitleDeleted val="0"/>
    <c:plotArea>
      <c:layout>
        <c:manualLayout>
          <c:layoutTarget val="inner"/>
          <c:xMode val="edge"/>
          <c:yMode val="edge"/>
          <c:x val="0.226215153503539"/>
          <c:y val="0.252382411415318"/>
          <c:w val="0.729403533365148"/>
          <c:h val="0.570377546220986"/>
        </c:manualLayout>
      </c:layout>
      <c:scatterChart>
        <c:scatterStyle val="lineMarker"/>
        <c:varyColors val="0"/>
        <c:ser>
          <c:idx val="0"/>
          <c:order val="0"/>
          <c:tx>
            <c:v>200 kV</c:v>
          </c:tx>
          <c:spPr>
            <a:ln w="28575" cap="rnd">
              <a:solidFill>
                <a:srgbClr val="FF0000"/>
              </a:solidFill>
              <a:prstDash val="sysDot"/>
              <a:round/>
            </a:ln>
            <a:effectLst/>
          </c:spPr>
          <c:marker>
            <c:symbol val="circle"/>
            <c:size val="7"/>
            <c:spPr>
              <a:solidFill>
                <a:srgbClr val="FF0000"/>
              </a:solidFill>
              <a:ln w="9525">
                <a:noFill/>
              </a:ln>
              <a:effectLst/>
            </c:spPr>
          </c:marker>
          <c:xVal>
            <c:numRef>
              <c:f>'HighCurrent LT'!$V$32:$V$34</c:f>
              <c:numCache>
                <c:formatCode>General</c:formatCode>
                <c:ptCount val="3"/>
                <c:pt idx="0">
                  <c:v>3.0</c:v>
                </c:pt>
                <c:pt idx="1">
                  <c:v>4.0</c:v>
                </c:pt>
                <c:pt idx="2">
                  <c:v>4.5</c:v>
                </c:pt>
              </c:numCache>
            </c:numRef>
          </c:xVal>
          <c:yVal>
            <c:numRef>
              <c:f>'HighCurrent LT'!$W$32:$W$34</c:f>
              <c:numCache>
                <c:formatCode>General</c:formatCode>
                <c:ptCount val="3"/>
                <c:pt idx="0">
                  <c:v>512.0</c:v>
                </c:pt>
                <c:pt idx="1">
                  <c:v>183.0</c:v>
                </c:pt>
                <c:pt idx="2">
                  <c:v>210.0</c:v>
                </c:pt>
              </c:numCache>
            </c:numRef>
          </c:yVal>
          <c:smooth val="0"/>
          <c:extLst xmlns:c16r2="http://schemas.microsoft.com/office/drawing/2015/06/chart">
            <c:ext xmlns:c16="http://schemas.microsoft.com/office/drawing/2014/chart" uri="{C3380CC4-5D6E-409C-BE32-E72D297353CC}">
              <c16:uniqueId val="{00000000-65D0-4E43-8CC8-B6A39C1A9107}"/>
            </c:ext>
          </c:extLst>
        </c:ser>
        <c:ser>
          <c:idx val="2"/>
          <c:order val="1"/>
          <c:tx>
            <c:v>300 kV</c:v>
          </c:tx>
          <c:spPr>
            <a:ln w="25400" cap="rnd">
              <a:solidFill>
                <a:schemeClr val="tx1"/>
              </a:solidFill>
              <a:prstDash val="sysDot"/>
              <a:round/>
            </a:ln>
            <a:effectLst/>
          </c:spPr>
          <c:marker>
            <c:symbol val="circle"/>
            <c:size val="7"/>
            <c:spPr>
              <a:solidFill>
                <a:schemeClr val="tx1"/>
              </a:solidFill>
              <a:ln w="9525">
                <a:noFill/>
              </a:ln>
              <a:effectLst/>
            </c:spPr>
          </c:marker>
          <c:xVal>
            <c:numRef>
              <c:f>'HighCurrent LT'!$V$36:$V$38</c:f>
              <c:numCache>
                <c:formatCode>General</c:formatCode>
                <c:ptCount val="3"/>
                <c:pt idx="0">
                  <c:v>3.0</c:v>
                </c:pt>
                <c:pt idx="1">
                  <c:v>4.0</c:v>
                </c:pt>
                <c:pt idx="2">
                  <c:v>4.5</c:v>
                </c:pt>
              </c:numCache>
            </c:numRef>
          </c:xVal>
          <c:yVal>
            <c:numRef>
              <c:f>'HighCurrent LT'!$W$36:$W$38</c:f>
              <c:numCache>
                <c:formatCode>General</c:formatCode>
                <c:ptCount val="3"/>
                <c:pt idx="0">
                  <c:v>2583.0</c:v>
                </c:pt>
                <c:pt idx="1">
                  <c:v>214.0</c:v>
                </c:pt>
                <c:pt idx="2">
                  <c:v>143.0</c:v>
                </c:pt>
              </c:numCache>
            </c:numRef>
          </c:yVal>
          <c:smooth val="0"/>
          <c:extLst xmlns:c16r2="http://schemas.microsoft.com/office/drawing/2015/06/chart">
            <c:ext xmlns:c16="http://schemas.microsoft.com/office/drawing/2014/chart" uri="{C3380CC4-5D6E-409C-BE32-E72D297353CC}">
              <c16:uniqueId val="{00000001-65D0-4E43-8CC8-B6A39C1A9107}"/>
            </c:ext>
          </c:extLst>
        </c:ser>
        <c:dLbls>
          <c:showLegendKey val="0"/>
          <c:showVal val="0"/>
          <c:showCatName val="0"/>
          <c:showSerName val="0"/>
          <c:showPercent val="0"/>
          <c:showBubbleSize val="0"/>
        </c:dLbls>
        <c:axId val="-2138516240"/>
        <c:axId val="-2137707872"/>
      </c:scatterChart>
      <c:valAx>
        <c:axId val="-2138516240"/>
        <c:scaling>
          <c:orientation val="minMax"/>
          <c:min val="2.0"/>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400"/>
                  <a:t>Beam Current, mA</a:t>
                </a:r>
              </a:p>
            </c:rich>
          </c:tx>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137707872"/>
        <c:crosses val="autoZero"/>
        <c:crossBetween val="midCat"/>
      </c:valAx>
      <c:valAx>
        <c:axId val="-2137707872"/>
        <c:scaling>
          <c:logBase val="10.0"/>
          <c:orientation val="minMax"/>
          <c:min val="100.0"/>
        </c:scaling>
        <c:delete val="0"/>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400"/>
                  <a:t>Charge Lifetime, C</a:t>
                </a:r>
              </a:p>
            </c:rich>
          </c:tx>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138516240"/>
        <c:crosses val="autoZero"/>
        <c:crossBetween val="midCat"/>
      </c:valAx>
      <c:spPr>
        <a:noFill/>
        <a:ln>
          <a:noFill/>
        </a:ln>
        <a:effectLst/>
      </c:spPr>
    </c:plotArea>
    <c:legend>
      <c:legendPos val="t"/>
      <c:overlay val="0"/>
      <c:spPr>
        <a:noFill/>
        <a:ln>
          <a:noFill/>
        </a:ln>
        <a:effectLst/>
      </c:spPr>
      <c:txPr>
        <a:bodyPr rot="0" spcFirstLastPara="1" vertOverflow="ellipsis" vert="horz" wrap="square" anchor="ctr" anchorCtr="1"/>
        <a:lstStyle/>
        <a:p>
          <a:pPr>
            <a:defRPr sz="11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Century Gothic" panose="020B0502020202020204" pitchFamily="34" charset="0"/>
                <a:ea typeface="+mn-ea"/>
                <a:cs typeface="Arial" panose="020B0604020202020204" pitchFamily="34" charset="0"/>
              </a:defRPr>
            </a:pPr>
            <a:r>
              <a:rPr lang="en-US" b="1">
                <a:latin typeface="Century Gothic" panose="020B0502020202020204" pitchFamily="34" charset="0"/>
              </a:rPr>
              <a:t>Gun HV=300 kV</a:t>
            </a:r>
          </a:p>
        </c:rich>
      </c:tx>
      <c:overlay val="0"/>
      <c:spPr>
        <a:noFill/>
        <a:ln>
          <a:noFill/>
        </a:ln>
        <a:effectLst/>
      </c:spPr>
    </c:title>
    <c:autoTitleDeleted val="0"/>
    <c:plotArea>
      <c:layout/>
      <c:scatterChart>
        <c:scatterStyle val="lineMarker"/>
        <c:varyColors val="0"/>
        <c:ser>
          <c:idx val="0"/>
          <c:order val="0"/>
          <c:tx>
            <c:v>3 mA</c:v>
          </c:tx>
          <c:spPr>
            <a:ln w="28575" cap="rnd">
              <a:solidFill>
                <a:schemeClr val="accent1"/>
              </a:solidFill>
              <a:prstDash val="sysDot"/>
              <a:round/>
            </a:ln>
            <a:effectLst/>
          </c:spPr>
          <c:marker>
            <c:symbol val="circle"/>
            <c:size val="7"/>
            <c:spPr>
              <a:solidFill>
                <a:schemeClr val="accent1"/>
              </a:solidFill>
              <a:ln w="9525">
                <a:noFill/>
              </a:ln>
              <a:effectLst/>
            </c:spPr>
          </c:marker>
          <c:xVal>
            <c:numRef>
              <c:f>'HighCurrent LT'!$T$17:$T$20</c:f>
              <c:numCache>
                <c:formatCode>General</c:formatCode>
                <c:ptCount val="4"/>
                <c:pt idx="0">
                  <c:v>0.0</c:v>
                </c:pt>
                <c:pt idx="1">
                  <c:v>200.0</c:v>
                </c:pt>
                <c:pt idx="2">
                  <c:v>300.0</c:v>
                </c:pt>
                <c:pt idx="3">
                  <c:v>400.0</c:v>
                </c:pt>
              </c:numCache>
            </c:numRef>
          </c:xVal>
          <c:yVal>
            <c:numRef>
              <c:f>'HighCurrent LT'!$W$17:$W$20</c:f>
              <c:numCache>
                <c:formatCode>General</c:formatCode>
                <c:ptCount val="4"/>
                <c:pt idx="0">
                  <c:v>1085.0</c:v>
                </c:pt>
                <c:pt idx="1">
                  <c:v>162.0</c:v>
                </c:pt>
                <c:pt idx="2">
                  <c:v>2583.0</c:v>
                </c:pt>
                <c:pt idx="3">
                  <c:v>343.0</c:v>
                </c:pt>
              </c:numCache>
            </c:numRef>
          </c:yVal>
          <c:smooth val="0"/>
          <c:extLst xmlns:c16r2="http://schemas.microsoft.com/office/drawing/2015/06/chart">
            <c:ext xmlns:c16="http://schemas.microsoft.com/office/drawing/2014/chart" uri="{C3380CC4-5D6E-409C-BE32-E72D297353CC}">
              <c16:uniqueId val="{00000000-C0AD-4953-B0FE-BCD41D6ADD8B}"/>
            </c:ext>
          </c:extLst>
        </c:ser>
        <c:ser>
          <c:idx val="1"/>
          <c:order val="1"/>
          <c:tx>
            <c:v>4 mA</c:v>
          </c:tx>
          <c:spPr>
            <a:ln w="25400" cap="rnd">
              <a:solidFill>
                <a:schemeClr val="tx1"/>
              </a:solidFill>
              <a:prstDash val="sysDot"/>
              <a:round/>
            </a:ln>
            <a:effectLst/>
          </c:spPr>
          <c:marker>
            <c:symbol val="circle"/>
            <c:size val="7"/>
            <c:spPr>
              <a:solidFill>
                <a:schemeClr val="tx1"/>
              </a:solidFill>
              <a:ln w="9525">
                <a:noFill/>
              </a:ln>
              <a:effectLst/>
            </c:spPr>
          </c:marker>
          <c:xVal>
            <c:numRef>
              <c:f>'HighCurrent LT'!$T$22:$T$25</c:f>
              <c:numCache>
                <c:formatCode>General</c:formatCode>
                <c:ptCount val="4"/>
                <c:pt idx="0">
                  <c:v>0.0</c:v>
                </c:pt>
                <c:pt idx="1">
                  <c:v>200.0</c:v>
                </c:pt>
                <c:pt idx="2">
                  <c:v>300.0</c:v>
                </c:pt>
                <c:pt idx="3">
                  <c:v>400.0</c:v>
                </c:pt>
              </c:numCache>
            </c:numRef>
          </c:xVal>
          <c:yVal>
            <c:numRef>
              <c:f>'HighCurrent LT'!$W$22:$W$25</c:f>
              <c:numCache>
                <c:formatCode>General</c:formatCode>
                <c:ptCount val="4"/>
                <c:pt idx="0">
                  <c:v>195.0</c:v>
                </c:pt>
                <c:pt idx="1">
                  <c:v>167.0</c:v>
                </c:pt>
                <c:pt idx="2">
                  <c:v>214.0</c:v>
                </c:pt>
                <c:pt idx="3">
                  <c:v>309.0</c:v>
                </c:pt>
              </c:numCache>
            </c:numRef>
          </c:yVal>
          <c:smooth val="0"/>
          <c:extLst xmlns:c16r2="http://schemas.microsoft.com/office/drawing/2015/06/chart">
            <c:ext xmlns:c16="http://schemas.microsoft.com/office/drawing/2014/chart" uri="{C3380CC4-5D6E-409C-BE32-E72D297353CC}">
              <c16:uniqueId val="{00000001-C0AD-4953-B0FE-BCD41D6ADD8B}"/>
            </c:ext>
          </c:extLst>
        </c:ser>
        <c:ser>
          <c:idx val="2"/>
          <c:order val="2"/>
          <c:tx>
            <c:v>4.5 mA</c:v>
          </c:tx>
          <c:spPr>
            <a:ln w="25400" cap="rnd">
              <a:solidFill>
                <a:srgbClr val="FF0000"/>
              </a:solidFill>
              <a:prstDash val="sysDot"/>
              <a:round/>
            </a:ln>
            <a:effectLst/>
          </c:spPr>
          <c:marker>
            <c:symbol val="circle"/>
            <c:size val="7"/>
            <c:spPr>
              <a:solidFill>
                <a:srgbClr val="FF0000"/>
              </a:solidFill>
              <a:ln w="9525">
                <a:noFill/>
              </a:ln>
              <a:effectLst/>
            </c:spPr>
          </c:marker>
          <c:xVal>
            <c:numRef>
              <c:f>'HighCurrent LT'!$T$27:$T$29</c:f>
              <c:numCache>
                <c:formatCode>General</c:formatCode>
                <c:ptCount val="3"/>
                <c:pt idx="0">
                  <c:v>200.0</c:v>
                </c:pt>
                <c:pt idx="1">
                  <c:v>300.0</c:v>
                </c:pt>
                <c:pt idx="2">
                  <c:v>400.0</c:v>
                </c:pt>
              </c:numCache>
            </c:numRef>
          </c:xVal>
          <c:yVal>
            <c:numRef>
              <c:f>'HighCurrent LT'!$W$27:$W$29</c:f>
              <c:numCache>
                <c:formatCode>General</c:formatCode>
                <c:ptCount val="3"/>
                <c:pt idx="0">
                  <c:v>294.0</c:v>
                </c:pt>
                <c:pt idx="1">
                  <c:v>143.0</c:v>
                </c:pt>
                <c:pt idx="2">
                  <c:v>275.0</c:v>
                </c:pt>
              </c:numCache>
            </c:numRef>
          </c:yVal>
          <c:smooth val="0"/>
          <c:extLst xmlns:c16r2="http://schemas.microsoft.com/office/drawing/2015/06/chart">
            <c:ext xmlns:c16="http://schemas.microsoft.com/office/drawing/2014/chart" uri="{C3380CC4-5D6E-409C-BE32-E72D297353CC}">
              <c16:uniqueId val="{00000002-C0AD-4953-B0FE-BCD41D6ADD8B}"/>
            </c:ext>
          </c:extLst>
        </c:ser>
        <c:dLbls>
          <c:showLegendKey val="0"/>
          <c:showVal val="0"/>
          <c:showCatName val="0"/>
          <c:showSerName val="0"/>
          <c:showPercent val="0"/>
          <c:showBubbleSize val="0"/>
        </c:dLbls>
        <c:axId val="2131297600"/>
        <c:axId val="-2136423728"/>
      </c:scatterChart>
      <c:valAx>
        <c:axId val="2131297600"/>
        <c:scaling>
          <c:orientation val="minMax"/>
          <c:max val="450.0"/>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400"/>
                  <a:t>Solenoid Current, A</a:t>
                </a:r>
              </a:p>
            </c:rich>
          </c:tx>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136423728"/>
        <c:crosses val="autoZero"/>
        <c:crossBetween val="midCat"/>
        <c:majorUnit val="150.0"/>
      </c:valAx>
      <c:valAx>
        <c:axId val="-2136423728"/>
        <c:scaling>
          <c:logBase val="10.0"/>
          <c:orientation val="minMax"/>
          <c:min val="100.0"/>
        </c:scaling>
        <c:delete val="0"/>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400"/>
                  <a:t>Charge Lifetime, C</a:t>
                </a:r>
              </a:p>
            </c:rich>
          </c:tx>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131297600"/>
        <c:crosses val="autoZero"/>
        <c:crossBetween val="midCat"/>
      </c:valAx>
      <c:spPr>
        <a:noFill/>
        <a:ln>
          <a:noFill/>
        </a:ln>
        <a:effectLst/>
      </c:spPr>
    </c:plotArea>
    <c:legend>
      <c:legendPos val="t"/>
      <c:overlay val="0"/>
      <c:spPr>
        <a:noFill/>
        <a:ln>
          <a:solidFill>
            <a:schemeClr val="bg1">
              <a:lumMod val="75000"/>
            </a:schemeClr>
          </a:solidFill>
        </a:ln>
        <a:effectLst/>
      </c:spPr>
      <c:txPr>
        <a:bodyPr rot="0" spcFirstLastPara="1" vertOverflow="ellipsis" vert="horz" wrap="square" anchor="ctr" anchorCtr="1"/>
        <a:lstStyle/>
        <a:p>
          <a:pPr>
            <a:defRPr sz="11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Century Gothic" panose="020B0502020202020204" pitchFamily="34" charset="0"/>
                <a:ea typeface="+mn-ea"/>
                <a:cs typeface="Arial" panose="020B0604020202020204" pitchFamily="34" charset="0"/>
              </a:defRPr>
            </a:pPr>
            <a:r>
              <a:rPr lang="en-US" b="1" dirty="0" smtClean="0">
                <a:latin typeface="Century Gothic" panose="020B0502020202020204" pitchFamily="34" charset="0"/>
              </a:rPr>
              <a:t>Run Sequence</a:t>
            </a:r>
            <a:endParaRPr lang="en-US" b="1" dirty="0">
              <a:latin typeface="Century Gothic" panose="020B0502020202020204" pitchFamily="34" charset="0"/>
            </a:endParaRPr>
          </a:p>
        </c:rich>
      </c:tx>
      <c:overlay val="0"/>
      <c:spPr>
        <a:noFill/>
        <a:ln>
          <a:noFill/>
        </a:ln>
        <a:effectLst/>
      </c:spPr>
    </c:title>
    <c:autoTitleDeleted val="0"/>
    <c:plotArea>
      <c:layout>
        <c:manualLayout>
          <c:layoutTarget val="inner"/>
          <c:xMode val="edge"/>
          <c:yMode val="edge"/>
          <c:x val="0.226215153503539"/>
          <c:y val="0.27518357080365"/>
          <c:w val="0.719744442456057"/>
          <c:h val="0.538655714910636"/>
        </c:manualLayout>
      </c:layout>
      <c:scatterChart>
        <c:scatterStyle val="lineMarker"/>
        <c:varyColors val="0"/>
        <c:ser>
          <c:idx val="0"/>
          <c:order val="0"/>
          <c:tx>
            <c:v>3 mA</c:v>
          </c:tx>
          <c:spPr>
            <a:ln w="28575" cap="rnd">
              <a:noFill/>
              <a:prstDash val="sysDot"/>
              <a:round/>
            </a:ln>
            <a:effectLst/>
          </c:spPr>
          <c:marker>
            <c:symbol val="circle"/>
            <c:size val="5"/>
            <c:spPr>
              <a:solidFill>
                <a:schemeClr val="accent1"/>
              </a:solidFill>
              <a:ln w="9525">
                <a:solidFill>
                  <a:schemeClr val="accent1"/>
                </a:solidFill>
              </a:ln>
              <a:effectLst/>
            </c:spPr>
          </c:marker>
          <c:xVal>
            <c:numRef>
              <c:f>'HighCurrent LT'!$AE$33:$AE$40</c:f>
              <c:numCache>
                <c:formatCode>General</c:formatCode>
                <c:ptCount val="8"/>
                <c:pt idx="0">
                  <c:v>4.0</c:v>
                </c:pt>
                <c:pt idx="1">
                  <c:v>5.0</c:v>
                </c:pt>
                <c:pt idx="2">
                  <c:v>2.0</c:v>
                </c:pt>
                <c:pt idx="3">
                  <c:v>8.0</c:v>
                </c:pt>
                <c:pt idx="4">
                  <c:v>7.0</c:v>
                </c:pt>
                <c:pt idx="5">
                  <c:v>9.0</c:v>
                </c:pt>
                <c:pt idx="6">
                  <c:v>6.0</c:v>
                </c:pt>
                <c:pt idx="7">
                  <c:v>3.0</c:v>
                </c:pt>
              </c:numCache>
            </c:numRef>
          </c:xVal>
          <c:yVal>
            <c:numRef>
              <c:f>'HighCurrent LT'!$AI$33:$AI$40</c:f>
              <c:numCache>
                <c:formatCode>General</c:formatCode>
                <c:ptCount val="8"/>
                <c:pt idx="0">
                  <c:v>1085.0</c:v>
                </c:pt>
                <c:pt idx="1">
                  <c:v>10000.0</c:v>
                </c:pt>
                <c:pt idx="2">
                  <c:v>377.0</c:v>
                </c:pt>
                <c:pt idx="3">
                  <c:v>2583.0</c:v>
                </c:pt>
                <c:pt idx="4">
                  <c:v>512.0</c:v>
                </c:pt>
                <c:pt idx="5">
                  <c:v>343.0</c:v>
                </c:pt>
                <c:pt idx="6">
                  <c:v>5000.0</c:v>
                </c:pt>
                <c:pt idx="7">
                  <c:v>162.0</c:v>
                </c:pt>
              </c:numCache>
            </c:numRef>
          </c:yVal>
          <c:smooth val="0"/>
          <c:extLst xmlns:c16r2="http://schemas.microsoft.com/office/drawing/2015/06/chart">
            <c:ext xmlns:c16="http://schemas.microsoft.com/office/drawing/2014/chart" uri="{C3380CC4-5D6E-409C-BE32-E72D297353CC}">
              <c16:uniqueId val="{00000000-2608-48BE-826F-EEB9FCD81C38}"/>
            </c:ext>
          </c:extLst>
        </c:ser>
        <c:ser>
          <c:idx val="2"/>
          <c:order val="1"/>
          <c:tx>
            <c:v>4 mA</c:v>
          </c:tx>
          <c:spPr>
            <a:ln w="25400" cap="rnd">
              <a:noFill/>
              <a:prstDash val="sysDot"/>
              <a:round/>
            </a:ln>
            <a:effectLst/>
          </c:spPr>
          <c:marker>
            <c:symbol val="circle"/>
            <c:size val="5"/>
            <c:spPr>
              <a:solidFill>
                <a:schemeClr val="accent3"/>
              </a:solidFill>
              <a:ln w="9525">
                <a:solidFill>
                  <a:schemeClr val="accent3"/>
                </a:solidFill>
              </a:ln>
              <a:effectLst/>
            </c:spPr>
          </c:marker>
          <c:xVal>
            <c:numRef>
              <c:f>'HighCurrent LT'!$AE$41:$AE$45</c:f>
              <c:numCache>
                <c:formatCode>General</c:formatCode>
                <c:ptCount val="5"/>
                <c:pt idx="0">
                  <c:v>10.0</c:v>
                </c:pt>
                <c:pt idx="1">
                  <c:v>11.0</c:v>
                </c:pt>
                <c:pt idx="2">
                  <c:v>12.0</c:v>
                </c:pt>
                <c:pt idx="3">
                  <c:v>15.0</c:v>
                </c:pt>
                <c:pt idx="4">
                  <c:v>17.0</c:v>
                </c:pt>
              </c:numCache>
            </c:numRef>
          </c:xVal>
          <c:yVal>
            <c:numRef>
              <c:f>'HighCurrent LT'!$AI$41:$AI$45</c:f>
              <c:numCache>
                <c:formatCode>General</c:formatCode>
                <c:ptCount val="5"/>
                <c:pt idx="0">
                  <c:v>183.0</c:v>
                </c:pt>
                <c:pt idx="1">
                  <c:v>214.0</c:v>
                </c:pt>
                <c:pt idx="2">
                  <c:v>309.0</c:v>
                </c:pt>
                <c:pt idx="3">
                  <c:v>167.0</c:v>
                </c:pt>
                <c:pt idx="4">
                  <c:v>195.0</c:v>
                </c:pt>
              </c:numCache>
            </c:numRef>
          </c:yVal>
          <c:smooth val="0"/>
          <c:extLst xmlns:c16r2="http://schemas.microsoft.com/office/drawing/2015/06/chart">
            <c:ext xmlns:c16="http://schemas.microsoft.com/office/drawing/2014/chart" uri="{C3380CC4-5D6E-409C-BE32-E72D297353CC}">
              <c16:uniqueId val="{00000001-2608-48BE-826F-EEB9FCD81C38}"/>
            </c:ext>
          </c:extLst>
        </c:ser>
        <c:ser>
          <c:idx val="1"/>
          <c:order val="2"/>
          <c:tx>
            <c:v>4.5 mA</c:v>
          </c:tx>
          <c:spPr>
            <a:ln w="19050" cap="rnd">
              <a:noFill/>
              <a:round/>
            </a:ln>
            <a:effectLst/>
          </c:spPr>
          <c:marker>
            <c:symbol val="circle"/>
            <c:size val="5"/>
            <c:spPr>
              <a:solidFill>
                <a:schemeClr val="accent2"/>
              </a:solidFill>
              <a:ln w="9525">
                <a:solidFill>
                  <a:schemeClr val="accent2"/>
                </a:solidFill>
              </a:ln>
              <a:effectLst/>
            </c:spPr>
          </c:marker>
          <c:xVal>
            <c:numRef>
              <c:f>'HighCurrent LT'!$AE$46:$AE$49</c:f>
              <c:numCache>
                <c:formatCode>General</c:formatCode>
                <c:ptCount val="4"/>
                <c:pt idx="0">
                  <c:v>13.0</c:v>
                </c:pt>
                <c:pt idx="1">
                  <c:v>14.0</c:v>
                </c:pt>
                <c:pt idx="2">
                  <c:v>16.0</c:v>
                </c:pt>
                <c:pt idx="3">
                  <c:v>18.0</c:v>
                </c:pt>
              </c:numCache>
            </c:numRef>
          </c:xVal>
          <c:yVal>
            <c:numRef>
              <c:f>'HighCurrent LT'!$AI$46:$AI$49</c:f>
              <c:numCache>
                <c:formatCode>General</c:formatCode>
                <c:ptCount val="4"/>
                <c:pt idx="0">
                  <c:v>275.0</c:v>
                </c:pt>
                <c:pt idx="1">
                  <c:v>210.0</c:v>
                </c:pt>
                <c:pt idx="2">
                  <c:v>143.0</c:v>
                </c:pt>
                <c:pt idx="3">
                  <c:v>294.0</c:v>
                </c:pt>
              </c:numCache>
            </c:numRef>
          </c:yVal>
          <c:smooth val="0"/>
          <c:extLst xmlns:c16r2="http://schemas.microsoft.com/office/drawing/2015/06/chart">
            <c:ext xmlns:c16="http://schemas.microsoft.com/office/drawing/2014/chart" uri="{C3380CC4-5D6E-409C-BE32-E72D297353CC}">
              <c16:uniqueId val="{00000002-2608-48BE-826F-EEB9FCD81C38}"/>
            </c:ext>
          </c:extLst>
        </c:ser>
        <c:dLbls>
          <c:showLegendKey val="0"/>
          <c:showVal val="0"/>
          <c:showCatName val="0"/>
          <c:showSerName val="0"/>
          <c:showPercent val="0"/>
          <c:showBubbleSize val="0"/>
        </c:dLbls>
        <c:axId val="2138689152"/>
        <c:axId val="-2138348384"/>
      </c:scatterChart>
      <c:valAx>
        <c:axId val="2138689152"/>
        <c:scaling>
          <c:orientation val="minMax"/>
          <c:min val="2.0"/>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400"/>
                  <a:t>Run Sequence</a:t>
                </a:r>
              </a:p>
            </c:rich>
          </c:tx>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138348384"/>
        <c:crosses val="autoZero"/>
        <c:crossBetween val="midCat"/>
      </c:valAx>
      <c:valAx>
        <c:axId val="-2138348384"/>
        <c:scaling>
          <c:logBase val="10.0"/>
          <c:orientation val="minMax"/>
          <c:min val="100.0"/>
        </c:scaling>
        <c:delete val="0"/>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400"/>
                  <a:t>Charge Lifetime, C</a:t>
                </a:r>
              </a:p>
            </c:rich>
          </c:tx>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138689152"/>
        <c:crosses val="autoZero"/>
        <c:crossBetween val="midCat"/>
      </c:valAx>
      <c:spPr>
        <a:noFill/>
        <a:ln>
          <a:noFill/>
        </a:ln>
        <a:effectLst/>
      </c:spPr>
    </c:plotArea>
    <c:legend>
      <c:legendPos val="t"/>
      <c:layout>
        <c:manualLayout>
          <c:xMode val="edge"/>
          <c:yMode val="edge"/>
          <c:x val="0.270091913226756"/>
          <c:y val="0.174429758780152"/>
          <c:w val="0.466129056311143"/>
          <c:h val="0.0901141263592051"/>
        </c:manualLayout>
      </c:layout>
      <c:overlay val="0"/>
      <c:spPr>
        <a:noFill/>
        <a:ln>
          <a:solidFill>
            <a:schemeClr val="bg1">
              <a:lumMod val="75000"/>
            </a:schemeClr>
          </a:solidFill>
        </a:ln>
        <a:effectLst/>
      </c:spPr>
      <c:txPr>
        <a:bodyPr rot="0" spcFirstLastPara="1" vertOverflow="ellipsis" vert="horz" wrap="square" anchor="ctr" anchorCtr="1"/>
        <a:lstStyle/>
        <a:p>
          <a:pPr>
            <a:defRPr sz="11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Century Gothic" panose="020B0502020202020204" pitchFamily="34" charset="0"/>
                <a:ea typeface="+mn-ea"/>
                <a:cs typeface="Arial" panose="020B0604020202020204" pitchFamily="34" charset="0"/>
              </a:defRPr>
            </a:pPr>
            <a:r>
              <a:rPr lang="en-US" sz="1400" b="1">
                <a:latin typeface="Century Gothic" panose="020B0502020202020204" pitchFamily="34" charset="0"/>
              </a:rPr>
              <a:t>Beam Current=3 mA</a:t>
            </a:r>
          </a:p>
        </c:rich>
      </c:tx>
      <c:overlay val="0"/>
      <c:spPr>
        <a:noFill/>
        <a:ln>
          <a:noFill/>
        </a:ln>
        <a:effectLst/>
      </c:spPr>
    </c:title>
    <c:autoTitleDeleted val="0"/>
    <c:plotArea>
      <c:layout>
        <c:manualLayout>
          <c:layoutTarget val="inner"/>
          <c:xMode val="edge"/>
          <c:yMode val="edge"/>
          <c:x val="0.196303948294444"/>
          <c:y val="0.30217863392076"/>
          <c:w val="0.755820430430363"/>
          <c:h val="0.498373250218723"/>
        </c:manualLayout>
      </c:layout>
      <c:scatterChart>
        <c:scatterStyle val="lineMarker"/>
        <c:varyColors val="0"/>
        <c:ser>
          <c:idx val="0"/>
          <c:order val="0"/>
          <c:tx>
            <c:v>0 A</c:v>
          </c:tx>
          <c:spPr>
            <a:ln w="28575" cap="rnd">
              <a:solidFill>
                <a:schemeClr val="accent1"/>
              </a:solidFill>
              <a:prstDash val="sysDot"/>
              <a:round/>
            </a:ln>
            <a:effectLst/>
          </c:spPr>
          <c:marker>
            <c:symbol val="circle"/>
            <c:size val="7"/>
            <c:spPr>
              <a:solidFill>
                <a:schemeClr val="accent1"/>
              </a:solidFill>
              <a:ln w="9525">
                <a:noFill/>
              </a:ln>
              <a:effectLst/>
            </c:spPr>
          </c:marker>
          <c:xVal>
            <c:numRef>
              <c:f>'HighCurrent LT'!$U$2:$U$4</c:f>
              <c:numCache>
                <c:formatCode>General</c:formatCode>
                <c:ptCount val="3"/>
                <c:pt idx="0">
                  <c:v>200.0</c:v>
                </c:pt>
                <c:pt idx="1">
                  <c:v>250.0</c:v>
                </c:pt>
                <c:pt idx="2">
                  <c:v>300.0</c:v>
                </c:pt>
              </c:numCache>
            </c:numRef>
          </c:xVal>
          <c:yVal>
            <c:numRef>
              <c:f>'HighCurrent LT'!$W$2:$W$4</c:f>
              <c:numCache>
                <c:formatCode>General</c:formatCode>
                <c:ptCount val="3"/>
                <c:pt idx="0">
                  <c:v>10000.0</c:v>
                </c:pt>
                <c:pt idx="1">
                  <c:v>10000.0</c:v>
                </c:pt>
                <c:pt idx="2">
                  <c:v>1085.0</c:v>
                </c:pt>
              </c:numCache>
            </c:numRef>
          </c:yVal>
          <c:smooth val="0"/>
          <c:extLst xmlns:c16r2="http://schemas.microsoft.com/office/drawing/2015/06/chart">
            <c:ext xmlns:c16="http://schemas.microsoft.com/office/drawing/2014/chart" uri="{C3380CC4-5D6E-409C-BE32-E72D297353CC}">
              <c16:uniqueId val="{00000000-08FB-45DD-ADB3-124CC04BE6FC}"/>
            </c:ext>
          </c:extLst>
        </c:ser>
        <c:ser>
          <c:idx val="1"/>
          <c:order val="1"/>
          <c:tx>
            <c:v>200 A</c:v>
          </c:tx>
          <c:spPr>
            <a:ln w="25400" cap="rnd">
              <a:solidFill>
                <a:srgbClr val="FF0000"/>
              </a:solidFill>
              <a:prstDash val="sysDot"/>
              <a:round/>
            </a:ln>
            <a:effectLst/>
          </c:spPr>
          <c:marker>
            <c:symbol val="circle"/>
            <c:size val="7"/>
            <c:spPr>
              <a:solidFill>
                <a:srgbClr val="FF0000"/>
              </a:solidFill>
              <a:ln w="9525">
                <a:noFill/>
              </a:ln>
              <a:effectLst/>
            </c:spPr>
          </c:marker>
          <c:xVal>
            <c:numRef>
              <c:f>'HighCurrent LT'!$U$6:$U$7</c:f>
              <c:numCache>
                <c:formatCode>General</c:formatCode>
                <c:ptCount val="2"/>
                <c:pt idx="0">
                  <c:v>200.0</c:v>
                </c:pt>
                <c:pt idx="1">
                  <c:v>300.0</c:v>
                </c:pt>
              </c:numCache>
            </c:numRef>
          </c:xVal>
          <c:yVal>
            <c:numRef>
              <c:f>'HighCurrent LT'!$W$6:$W$7</c:f>
              <c:numCache>
                <c:formatCode>General</c:formatCode>
                <c:ptCount val="2"/>
                <c:pt idx="0">
                  <c:v>377.0</c:v>
                </c:pt>
                <c:pt idx="1">
                  <c:v>162.0</c:v>
                </c:pt>
              </c:numCache>
            </c:numRef>
          </c:yVal>
          <c:smooth val="0"/>
          <c:extLst xmlns:c16r2="http://schemas.microsoft.com/office/drawing/2015/06/chart">
            <c:ext xmlns:c16="http://schemas.microsoft.com/office/drawing/2014/chart" uri="{C3380CC4-5D6E-409C-BE32-E72D297353CC}">
              <c16:uniqueId val="{00000001-08FB-45DD-ADB3-124CC04BE6FC}"/>
            </c:ext>
          </c:extLst>
        </c:ser>
        <c:ser>
          <c:idx val="2"/>
          <c:order val="2"/>
          <c:tx>
            <c:v>300 A</c:v>
          </c:tx>
          <c:spPr>
            <a:ln w="25400" cap="rnd">
              <a:solidFill>
                <a:schemeClr val="tx1"/>
              </a:solidFill>
              <a:prstDash val="sysDot"/>
              <a:round/>
            </a:ln>
            <a:effectLst/>
          </c:spPr>
          <c:marker>
            <c:symbol val="circle"/>
            <c:size val="7"/>
            <c:spPr>
              <a:solidFill>
                <a:schemeClr val="tx1"/>
              </a:solidFill>
              <a:ln w="9525">
                <a:noFill/>
              </a:ln>
              <a:effectLst/>
            </c:spPr>
          </c:marker>
          <c:xVal>
            <c:numRef>
              <c:f>'HighCurrent LT'!$U$9:$U$10</c:f>
              <c:numCache>
                <c:formatCode>General</c:formatCode>
                <c:ptCount val="2"/>
                <c:pt idx="0">
                  <c:v>200.0</c:v>
                </c:pt>
                <c:pt idx="1">
                  <c:v>300.0</c:v>
                </c:pt>
              </c:numCache>
            </c:numRef>
          </c:xVal>
          <c:yVal>
            <c:numRef>
              <c:f>'HighCurrent LT'!$W$9:$W$10</c:f>
              <c:numCache>
                <c:formatCode>General</c:formatCode>
                <c:ptCount val="2"/>
                <c:pt idx="0">
                  <c:v>512.0</c:v>
                </c:pt>
                <c:pt idx="1">
                  <c:v>2583.0</c:v>
                </c:pt>
              </c:numCache>
            </c:numRef>
          </c:yVal>
          <c:smooth val="0"/>
          <c:extLst xmlns:c16r2="http://schemas.microsoft.com/office/drawing/2015/06/chart">
            <c:ext xmlns:c16="http://schemas.microsoft.com/office/drawing/2014/chart" uri="{C3380CC4-5D6E-409C-BE32-E72D297353CC}">
              <c16:uniqueId val="{00000002-08FB-45DD-ADB3-124CC04BE6FC}"/>
            </c:ext>
          </c:extLst>
        </c:ser>
        <c:ser>
          <c:idx val="3"/>
          <c:order val="3"/>
          <c:tx>
            <c:v>400 A</c:v>
          </c:tx>
          <c:spPr>
            <a:ln w="25400" cap="rnd">
              <a:noFill/>
              <a:round/>
            </a:ln>
            <a:effectLst/>
          </c:spPr>
          <c:marker>
            <c:symbol val="circle"/>
            <c:size val="7"/>
            <c:spPr>
              <a:solidFill>
                <a:srgbClr val="00B050"/>
              </a:solidFill>
              <a:ln w="9525">
                <a:noFill/>
              </a:ln>
              <a:effectLst/>
            </c:spPr>
          </c:marker>
          <c:xVal>
            <c:numRef>
              <c:f>'HighCurrent LT'!$U$20</c:f>
              <c:numCache>
                <c:formatCode>General</c:formatCode>
                <c:ptCount val="1"/>
                <c:pt idx="0">
                  <c:v>300.0</c:v>
                </c:pt>
              </c:numCache>
            </c:numRef>
          </c:xVal>
          <c:yVal>
            <c:numRef>
              <c:f>'HighCurrent LT'!$W$20</c:f>
              <c:numCache>
                <c:formatCode>General</c:formatCode>
                <c:ptCount val="1"/>
                <c:pt idx="0">
                  <c:v>343.0</c:v>
                </c:pt>
              </c:numCache>
            </c:numRef>
          </c:yVal>
          <c:smooth val="0"/>
          <c:extLst xmlns:c16r2="http://schemas.microsoft.com/office/drawing/2015/06/chart">
            <c:ext xmlns:c16="http://schemas.microsoft.com/office/drawing/2014/chart" uri="{C3380CC4-5D6E-409C-BE32-E72D297353CC}">
              <c16:uniqueId val="{00000003-08FB-45DD-ADB3-124CC04BE6FC}"/>
            </c:ext>
          </c:extLst>
        </c:ser>
        <c:dLbls>
          <c:showLegendKey val="0"/>
          <c:showVal val="0"/>
          <c:showCatName val="0"/>
          <c:showSerName val="0"/>
          <c:showPercent val="0"/>
          <c:showBubbleSize val="0"/>
        </c:dLbls>
        <c:axId val="2136637296"/>
        <c:axId val="2138731536"/>
      </c:scatterChart>
      <c:valAx>
        <c:axId val="2136637296"/>
        <c:scaling>
          <c:orientation val="minMax"/>
          <c:max val="350.0"/>
          <c:min val="150.0"/>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400"/>
                  <a:t>Gun HV, kV</a:t>
                </a:r>
              </a:p>
            </c:rich>
          </c:tx>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138731536"/>
        <c:crosses val="autoZero"/>
        <c:crossBetween val="midCat"/>
      </c:valAx>
      <c:valAx>
        <c:axId val="2138731536"/>
        <c:scaling>
          <c:logBase val="10.0"/>
          <c:orientation val="minMax"/>
          <c:max val="20000.0"/>
          <c:min val="100.0"/>
        </c:scaling>
        <c:delete val="0"/>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400"/>
                  <a:t>Charge Lifetime, C</a:t>
                </a:r>
              </a:p>
            </c:rich>
          </c:tx>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136637296"/>
        <c:crosses val="autoZero"/>
        <c:crossBetween val="midCat"/>
      </c:valAx>
      <c:spPr>
        <a:noFill/>
        <a:ln>
          <a:noFill/>
        </a:ln>
        <a:effectLst/>
      </c:spPr>
    </c:plotArea>
    <c:legend>
      <c:legendPos val="t"/>
      <c:layout>
        <c:manualLayout>
          <c:xMode val="edge"/>
          <c:yMode val="edge"/>
          <c:x val="0.182070209973753"/>
          <c:y val="0.1595488063992"/>
          <c:w val="0.755809075001989"/>
          <c:h val="0.0901141263592051"/>
        </c:manualLayout>
      </c:layout>
      <c:overlay val="0"/>
      <c:spPr>
        <a:noFill/>
        <a:ln>
          <a:solidFill>
            <a:schemeClr val="bg1">
              <a:lumMod val="75000"/>
            </a:schemeClr>
          </a:solidFill>
        </a:ln>
        <a:effectLst/>
      </c:spPr>
      <c:txPr>
        <a:bodyPr rot="0" spcFirstLastPara="1" vertOverflow="ellipsis" vert="horz" wrap="square" anchor="ctr" anchorCtr="1"/>
        <a:lstStyle/>
        <a:p>
          <a:pPr>
            <a:defRPr sz="11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8032122397962"/>
          <c:y val="0.045291382429669"/>
          <c:w val="0.739236634172949"/>
          <c:h val="0.749013854243239"/>
        </c:manualLayout>
      </c:layout>
      <c:scatterChart>
        <c:scatterStyle val="smoothMarker"/>
        <c:varyColors val="0"/>
        <c:ser>
          <c:idx val="0"/>
          <c:order val="0"/>
          <c:tx>
            <c:strRef>
              <c:f>'0A'!$AL$6</c:f>
              <c:strCache>
                <c:ptCount val="1"/>
                <c:pt idx="0">
                  <c:v>Bz, T</c:v>
                </c:pt>
              </c:strCache>
            </c:strRef>
          </c:tx>
          <c:spPr>
            <a:ln w="28575">
              <a:solidFill>
                <a:schemeClr val="accent2">
                  <a:lumMod val="75000"/>
                </a:schemeClr>
              </a:solidFill>
            </a:ln>
          </c:spPr>
          <c:marker>
            <c:symbol val="none"/>
          </c:marker>
          <c:xVal>
            <c:numRef>
              <c:f>'0A'!$AK$7:$AK$2007</c:f>
              <c:numCache>
                <c:formatCode>General</c:formatCode>
                <c:ptCount val="2001"/>
                <c:pt idx="0">
                  <c:v>-0.0708</c:v>
                </c:pt>
                <c:pt idx="1">
                  <c:v>-0.0698</c:v>
                </c:pt>
                <c:pt idx="2">
                  <c:v>-0.0688</c:v>
                </c:pt>
                <c:pt idx="3">
                  <c:v>-0.0678</c:v>
                </c:pt>
                <c:pt idx="4">
                  <c:v>-0.0668</c:v>
                </c:pt>
                <c:pt idx="5">
                  <c:v>-0.0658</c:v>
                </c:pt>
                <c:pt idx="6">
                  <c:v>-0.0648</c:v>
                </c:pt>
                <c:pt idx="7">
                  <c:v>-0.0638</c:v>
                </c:pt>
                <c:pt idx="8">
                  <c:v>-0.0628</c:v>
                </c:pt>
                <c:pt idx="9">
                  <c:v>-0.0618</c:v>
                </c:pt>
                <c:pt idx="10">
                  <c:v>-0.0608</c:v>
                </c:pt>
                <c:pt idx="11">
                  <c:v>-0.0598</c:v>
                </c:pt>
                <c:pt idx="12">
                  <c:v>-0.0588</c:v>
                </c:pt>
                <c:pt idx="13">
                  <c:v>-0.0578</c:v>
                </c:pt>
                <c:pt idx="14">
                  <c:v>-0.0568</c:v>
                </c:pt>
                <c:pt idx="15">
                  <c:v>-0.0558</c:v>
                </c:pt>
                <c:pt idx="16">
                  <c:v>-0.0548</c:v>
                </c:pt>
                <c:pt idx="17">
                  <c:v>-0.0538</c:v>
                </c:pt>
                <c:pt idx="18">
                  <c:v>-0.0528</c:v>
                </c:pt>
                <c:pt idx="19">
                  <c:v>-0.0518</c:v>
                </c:pt>
                <c:pt idx="20">
                  <c:v>-0.0508</c:v>
                </c:pt>
                <c:pt idx="21">
                  <c:v>-0.0498</c:v>
                </c:pt>
                <c:pt idx="22">
                  <c:v>-0.0488</c:v>
                </c:pt>
                <c:pt idx="23">
                  <c:v>-0.0478</c:v>
                </c:pt>
                <c:pt idx="24">
                  <c:v>-0.0468</c:v>
                </c:pt>
                <c:pt idx="25">
                  <c:v>-0.0458</c:v>
                </c:pt>
                <c:pt idx="26">
                  <c:v>-0.0448</c:v>
                </c:pt>
                <c:pt idx="27">
                  <c:v>-0.0438</c:v>
                </c:pt>
                <c:pt idx="28">
                  <c:v>-0.0428</c:v>
                </c:pt>
                <c:pt idx="29">
                  <c:v>-0.0418</c:v>
                </c:pt>
                <c:pt idx="30">
                  <c:v>-0.0408</c:v>
                </c:pt>
                <c:pt idx="31">
                  <c:v>-0.0398</c:v>
                </c:pt>
                <c:pt idx="32">
                  <c:v>-0.0388</c:v>
                </c:pt>
                <c:pt idx="33">
                  <c:v>-0.0378</c:v>
                </c:pt>
                <c:pt idx="34">
                  <c:v>-0.0368</c:v>
                </c:pt>
                <c:pt idx="35">
                  <c:v>-0.0358</c:v>
                </c:pt>
                <c:pt idx="36">
                  <c:v>-0.0348</c:v>
                </c:pt>
                <c:pt idx="37">
                  <c:v>-0.0338</c:v>
                </c:pt>
                <c:pt idx="38">
                  <c:v>-0.0328</c:v>
                </c:pt>
                <c:pt idx="39">
                  <c:v>-0.0318</c:v>
                </c:pt>
                <c:pt idx="40">
                  <c:v>-0.0308</c:v>
                </c:pt>
                <c:pt idx="41">
                  <c:v>-0.0298</c:v>
                </c:pt>
                <c:pt idx="42">
                  <c:v>-0.0288</c:v>
                </c:pt>
                <c:pt idx="43">
                  <c:v>-0.0278</c:v>
                </c:pt>
                <c:pt idx="44">
                  <c:v>-0.0268</c:v>
                </c:pt>
                <c:pt idx="45">
                  <c:v>-0.0258</c:v>
                </c:pt>
                <c:pt idx="46">
                  <c:v>-0.0248</c:v>
                </c:pt>
                <c:pt idx="47">
                  <c:v>-0.0238</c:v>
                </c:pt>
                <c:pt idx="48">
                  <c:v>-0.0228</c:v>
                </c:pt>
                <c:pt idx="49">
                  <c:v>-0.0218</c:v>
                </c:pt>
                <c:pt idx="50">
                  <c:v>-0.0208</c:v>
                </c:pt>
                <c:pt idx="51">
                  <c:v>-0.0198</c:v>
                </c:pt>
                <c:pt idx="52">
                  <c:v>-0.0188</c:v>
                </c:pt>
                <c:pt idx="53">
                  <c:v>-0.0178</c:v>
                </c:pt>
                <c:pt idx="54">
                  <c:v>-0.0168</c:v>
                </c:pt>
                <c:pt idx="55">
                  <c:v>-0.0158</c:v>
                </c:pt>
                <c:pt idx="56">
                  <c:v>-0.0148</c:v>
                </c:pt>
                <c:pt idx="57">
                  <c:v>-0.0138</c:v>
                </c:pt>
                <c:pt idx="58">
                  <c:v>-0.0128</c:v>
                </c:pt>
                <c:pt idx="59">
                  <c:v>-0.0118</c:v>
                </c:pt>
                <c:pt idx="60">
                  <c:v>-0.0108</c:v>
                </c:pt>
                <c:pt idx="61">
                  <c:v>-0.00979999999999999</c:v>
                </c:pt>
                <c:pt idx="62">
                  <c:v>-0.00879999999999998</c:v>
                </c:pt>
                <c:pt idx="63">
                  <c:v>-0.00779999999999999</c:v>
                </c:pt>
                <c:pt idx="64">
                  <c:v>-0.00679999999999998</c:v>
                </c:pt>
                <c:pt idx="65">
                  <c:v>-0.00579999999999998</c:v>
                </c:pt>
                <c:pt idx="66">
                  <c:v>-0.00479999999999999</c:v>
                </c:pt>
                <c:pt idx="67">
                  <c:v>-0.00379999999999998</c:v>
                </c:pt>
                <c:pt idx="68">
                  <c:v>-0.00279999999999998</c:v>
                </c:pt>
                <c:pt idx="69">
                  <c:v>-0.00179999999999998</c:v>
                </c:pt>
                <c:pt idx="70">
                  <c:v>-0.000799999999999983</c:v>
                </c:pt>
                <c:pt idx="71">
                  <c:v>0.000200000000000013</c:v>
                </c:pt>
                <c:pt idx="72">
                  <c:v>0.00120000000000002</c:v>
                </c:pt>
                <c:pt idx="73">
                  <c:v>0.00220000000000002</c:v>
                </c:pt>
                <c:pt idx="74">
                  <c:v>0.00320000000000002</c:v>
                </c:pt>
                <c:pt idx="75">
                  <c:v>0.00420000000000002</c:v>
                </c:pt>
                <c:pt idx="76">
                  <c:v>0.00520000000000001</c:v>
                </c:pt>
                <c:pt idx="77">
                  <c:v>0.00620000000000002</c:v>
                </c:pt>
                <c:pt idx="78">
                  <c:v>0.00720000000000002</c:v>
                </c:pt>
                <c:pt idx="79">
                  <c:v>0.00820000000000002</c:v>
                </c:pt>
                <c:pt idx="80">
                  <c:v>0.00920000000000002</c:v>
                </c:pt>
                <c:pt idx="81">
                  <c:v>0.0102</c:v>
                </c:pt>
                <c:pt idx="82">
                  <c:v>0.0112</c:v>
                </c:pt>
                <c:pt idx="83">
                  <c:v>0.0122</c:v>
                </c:pt>
                <c:pt idx="84">
                  <c:v>0.0132</c:v>
                </c:pt>
                <c:pt idx="85">
                  <c:v>0.0142</c:v>
                </c:pt>
                <c:pt idx="86">
                  <c:v>0.0152</c:v>
                </c:pt>
                <c:pt idx="87">
                  <c:v>0.0162</c:v>
                </c:pt>
                <c:pt idx="88">
                  <c:v>0.0172</c:v>
                </c:pt>
                <c:pt idx="89">
                  <c:v>0.0182</c:v>
                </c:pt>
                <c:pt idx="90">
                  <c:v>0.0192</c:v>
                </c:pt>
                <c:pt idx="91">
                  <c:v>0.0202</c:v>
                </c:pt>
                <c:pt idx="92">
                  <c:v>0.0212</c:v>
                </c:pt>
                <c:pt idx="93">
                  <c:v>0.0222</c:v>
                </c:pt>
                <c:pt idx="94">
                  <c:v>0.0232</c:v>
                </c:pt>
                <c:pt idx="95">
                  <c:v>0.0242</c:v>
                </c:pt>
                <c:pt idx="96">
                  <c:v>0.0252</c:v>
                </c:pt>
                <c:pt idx="97">
                  <c:v>0.0262</c:v>
                </c:pt>
                <c:pt idx="98">
                  <c:v>0.0272</c:v>
                </c:pt>
                <c:pt idx="99">
                  <c:v>0.0282</c:v>
                </c:pt>
                <c:pt idx="100">
                  <c:v>0.0292</c:v>
                </c:pt>
                <c:pt idx="101">
                  <c:v>0.0302</c:v>
                </c:pt>
                <c:pt idx="102">
                  <c:v>0.0312</c:v>
                </c:pt>
                <c:pt idx="103">
                  <c:v>0.0322</c:v>
                </c:pt>
                <c:pt idx="104">
                  <c:v>0.0332</c:v>
                </c:pt>
                <c:pt idx="105">
                  <c:v>0.0342</c:v>
                </c:pt>
                <c:pt idx="106">
                  <c:v>0.0352</c:v>
                </c:pt>
                <c:pt idx="107">
                  <c:v>0.0362</c:v>
                </c:pt>
                <c:pt idx="108">
                  <c:v>0.0372</c:v>
                </c:pt>
                <c:pt idx="109">
                  <c:v>0.0382</c:v>
                </c:pt>
                <c:pt idx="110">
                  <c:v>0.0392</c:v>
                </c:pt>
                <c:pt idx="111">
                  <c:v>0.0402</c:v>
                </c:pt>
                <c:pt idx="112">
                  <c:v>0.0412</c:v>
                </c:pt>
                <c:pt idx="113">
                  <c:v>0.0422</c:v>
                </c:pt>
                <c:pt idx="114">
                  <c:v>0.0432</c:v>
                </c:pt>
                <c:pt idx="115">
                  <c:v>0.0442</c:v>
                </c:pt>
                <c:pt idx="116">
                  <c:v>0.0452</c:v>
                </c:pt>
                <c:pt idx="117">
                  <c:v>0.0462</c:v>
                </c:pt>
                <c:pt idx="118">
                  <c:v>0.0472</c:v>
                </c:pt>
                <c:pt idx="119">
                  <c:v>0.0482</c:v>
                </c:pt>
                <c:pt idx="120">
                  <c:v>0.0492</c:v>
                </c:pt>
                <c:pt idx="121">
                  <c:v>0.0502</c:v>
                </c:pt>
                <c:pt idx="122">
                  <c:v>0.0512</c:v>
                </c:pt>
                <c:pt idx="123">
                  <c:v>0.0522</c:v>
                </c:pt>
                <c:pt idx="124">
                  <c:v>0.0532</c:v>
                </c:pt>
                <c:pt idx="125">
                  <c:v>0.0542</c:v>
                </c:pt>
                <c:pt idx="126">
                  <c:v>0.0552</c:v>
                </c:pt>
                <c:pt idx="127">
                  <c:v>0.0562</c:v>
                </c:pt>
                <c:pt idx="128">
                  <c:v>0.0572</c:v>
                </c:pt>
                <c:pt idx="129">
                  <c:v>0.0582</c:v>
                </c:pt>
                <c:pt idx="130">
                  <c:v>0.0592</c:v>
                </c:pt>
                <c:pt idx="131">
                  <c:v>0.0602</c:v>
                </c:pt>
                <c:pt idx="132">
                  <c:v>0.0612</c:v>
                </c:pt>
                <c:pt idx="133">
                  <c:v>0.0622</c:v>
                </c:pt>
                <c:pt idx="134">
                  <c:v>0.0632</c:v>
                </c:pt>
                <c:pt idx="135">
                  <c:v>0.0642</c:v>
                </c:pt>
                <c:pt idx="136">
                  <c:v>0.0652</c:v>
                </c:pt>
                <c:pt idx="137">
                  <c:v>0.0662</c:v>
                </c:pt>
                <c:pt idx="138">
                  <c:v>0.0672</c:v>
                </c:pt>
                <c:pt idx="139">
                  <c:v>0.0682</c:v>
                </c:pt>
                <c:pt idx="140">
                  <c:v>0.0692</c:v>
                </c:pt>
                <c:pt idx="141">
                  <c:v>0.0702</c:v>
                </c:pt>
                <c:pt idx="142">
                  <c:v>0.0712</c:v>
                </c:pt>
                <c:pt idx="143">
                  <c:v>0.0722</c:v>
                </c:pt>
                <c:pt idx="144">
                  <c:v>0.0732</c:v>
                </c:pt>
                <c:pt idx="145">
                  <c:v>0.0742</c:v>
                </c:pt>
                <c:pt idx="146">
                  <c:v>0.0752</c:v>
                </c:pt>
                <c:pt idx="147">
                  <c:v>0.0762</c:v>
                </c:pt>
                <c:pt idx="148">
                  <c:v>0.0772</c:v>
                </c:pt>
                <c:pt idx="149">
                  <c:v>0.0782</c:v>
                </c:pt>
                <c:pt idx="150">
                  <c:v>0.0792</c:v>
                </c:pt>
                <c:pt idx="151">
                  <c:v>0.0802</c:v>
                </c:pt>
                <c:pt idx="152">
                  <c:v>0.0812</c:v>
                </c:pt>
                <c:pt idx="153">
                  <c:v>0.0822</c:v>
                </c:pt>
                <c:pt idx="154">
                  <c:v>0.0832</c:v>
                </c:pt>
                <c:pt idx="155">
                  <c:v>0.0842</c:v>
                </c:pt>
                <c:pt idx="156">
                  <c:v>0.0852</c:v>
                </c:pt>
                <c:pt idx="157">
                  <c:v>0.0862</c:v>
                </c:pt>
                <c:pt idx="158">
                  <c:v>0.0872</c:v>
                </c:pt>
                <c:pt idx="159">
                  <c:v>0.0882</c:v>
                </c:pt>
                <c:pt idx="160">
                  <c:v>0.0892</c:v>
                </c:pt>
                <c:pt idx="161">
                  <c:v>0.0902</c:v>
                </c:pt>
                <c:pt idx="162">
                  <c:v>0.0912</c:v>
                </c:pt>
                <c:pt idx="163">
                  <c:v>0.0922</c:v>
                </c:pt>
                <c:pt idx="164">
                  <c:v>0.0932</c:v>
                </c:pt>
                <c:pt idx="165">
                  <c:v>0.0942</c:v>
                </c:pt>
                <c:pt idx="166">
                  <c:v>0.0952</c:v>
                </c:pt>
                <c:pt idx="167">
                  <c:v>0.0962</c:v>
                </c:pt>
                <c:pt idx="168">
                  <c:v>0.0972</c:v>
                </c:pt>
                <c:pt idx="169">
                  <c:v>0.0982</c:v>
                </c:pt>
                <c:pt idx="170">
                  <c:v>0.0992</c:v>
                </c:pt>
                <c:pt idx="171">
                  <c:v>0.1002</c:v>
                </c:pt>
                <c:pt idx="172">
                  <c:v>0.1012</c:v>
                </c:pt>
                <c:pt idx="173">
                  <c:v>0.1022</c:v>
                </c:pt>
                <c:pt idx="174">
                  <c:v>0.1032</c:v>
                </c:pt>
                <c:pt idx="175">
                  <c:v>0.1042</c:v>
                </c:pt>
                <c:pt idx="176">
                  <c:v>0.1052</c:v>
                </c:pt>
                <c:pt idx="177">
                  <c:v>0.1062</c:v>
                </c:pt>
                <c:pt idx="178">
                  <c:v>0.1072</c:v>
                </c:pt>
                <c:pt idx="179">
                  <c:v>0.1082</c:v>
                </c:pt>
                <c:pt idx="180">
                  <c:v>0.1092</c:v>
                </c:pt>
                <c:pt idx="181">
                  <c:v>0.1102</c:v>
                </c:pt>
                <c:pt idx="182">
                  <c:v>0.1112</c:v>
                </c:pt>
                <c:pt idx="183">
                  <c:v>0.1122</c:v>
                </c:pt>
                <c:pt idx="184">
                  <c:v>0.1132</c:v>
                </c:pt>
                <c:pt idx="185">
                  <c:v>0.1142</c:v>
                </c:pt>
                <c:pt idx="186">
                  <c:v>0.1152</c:v>
                </c:pt>
                <c:pt idx="187">
                  <c:v>0.1162</c:v>
                </c:pt>
                <c:pt idx="188">
                  <c:v>0.1172</c:v>
                </c:pt>
                <c:pt idx="189">
                  <c:v>0.1182</c:v>
                </c:pt>
                <c:pt idx="190">
                  <c:v>0.1192</c:v>
                </c:pt>
                <c:pt idx="191">
                  <c:v>0.1202</c:v>
                </c:pt>
                <c:pt idx="192">
                  <c:v>0.1212</c:v>
                </c:pt>
                <c:pt idx="193">
                  <c:v>0.1222</c:v>
                </c:pt>
                <c:pt idx="194">
                  <c:v>0.1232</c:v>
                </c:pt>
                <c:pt idx="195">
                  <c:v>0.1242</c:v>
                </c:pt>
                <c:pt idx="196">
                  <c:v>0.1252</c:v>
                </c:pt>
                <c:pt idx="197">
                  <c:v>0.1262</c:v>
                </c:pt>
                <c:pt idx="198">
                  <c:v>0.1272</c:v>
                </c:pt>
                <c:pt idx="199">
                  <c:v>0.1282</c:v>
                </c:pt>
                <c:pt idx="200">
                  <c:v>0.1292</c:v>
                </c:pt>
                <c:pt idx="201">
                  <c:v>0.1302</c:v>
                </c:pt>
                <c:pt idx="202">
                  <c:v>0.1312</c:v>
                </c:pt>
                <c:pt idx="203">
                  <c:v>0.1322</c:v>
                </c:pt>
                <c:pt idx="204">
                  <c:v>0.1332</c:v>
                </c:pt>
                <c:pt idx="205">
                  <c:v>0.1342</c:v>
                </c:pt>
                <c:pt idx="206">
                  <c:v>0.1352</c:v>
                </c:pt>
                <c:pt idx="207">
                  <c:v>0.1362</c:v>
                </c:pt>
                <c:pt idx="208">
                  <c:v>0.1372</c:v>
                </c:pt>
                <c:pt idx="209">
                  <c:v>0.1382</c:v>
                </c:pt>
                <c:pt idx="210">
                  <c:v>0.1392</c:v>
                </c:pt>
                <c:pt idx="211">
                  <c:v>0.1402</c:v>
                </c:pt>
                <c:pt idx="212">
                  <c:v>0.1412</c:v>
                </c:pt>
                <c:pt idx="213">
                  <c:v>0.1422</c:v>
                </c:pt>
                <c:pt idx="214">
                  <c:v>0.1432</c:v>
                </c:pt>
                <c:pt idx="215">
                  <c:v>0.1442</c:v>
                </c:pt>
                <c:pt idx="216">
                  <c:v>0.1452</c:v>
                </c:pt>
                <c:pt idx="217">
                  <c:v>0.1462</c:v>
                </c:pt>
                <c:pt idx="218">
                  <c:v>0.1472</c:v>
                </c:pt>
                <c:pt idx="219">
                  <c:v>0.1482</c:v>
                </c:pt>
                <c:pt idx="220">
                  <c:v>0.1492</c:v>
                </c:pt>
                <c:pt idx="221">
                  <c:v>0.1502</c:v>
                </c:pt>
                <c:pt idx="222">
                  <c:v>0.1512</c:v>
                </c:pt>
                <c:pt idx="223">
                  <c:v>0.1522</c:v>
                </c:pt>
                <c:pt idx="224">
                  <c:v>0.1532</c:v>
                </c:pt>
                <c:pt idx="225">
                  <c:v>0.1542</c:v>
                </c:pt>
                <c:pt idx="226">
                  <c:v>0.1552</c:v>
                </c:pt>
                <c:pt idx="227">
                  <c:v>0.1562</c:v>
                </c:pt>
                <c:pt idx="228">
                  <c:v>0.1572</c:v>
                </c:pt>
                <c:pt idx="229">
                  <c:v>0.1582</c:v>
                </c:pt>
                <c:pt idx="230">
                  <c:v>0.1592</c:v>
                </c:pt>
                <c:pt idx="231">
                  <c:v>0.1602</c:v>
                </c:pt>
                <c:pt idx="232">
                  <c:v>0.1612</c:v>
                </c:pt>
                <c:pt idx="233">
                  <c:v>0.1622</c:v>
                </c:pt>
                <c:pt idx="234">
                  <c:v>0.1632</c:v>
                </c:pt>
                <c:pt idx="235">
                  <c:v>0.1642</c:v>
                </c:pt>
                <c:pt idx="236">
                  <c:v>0.1652</c:v>
                </c:pt>
                <c:pt idx="237">
                  <c:v>0.1662</c:v>
                </c:pt>
                <c:pt idx="238">
                  <c:v>0.1672</c:v>
                </c:pt>
                <c:pt idx="239">
                  <c:v>0.1682</c:v>
                </c:pt>
                <c:pt idx="240">
                  <c:v>0.1692</c:v>
                </c:pt>
                <c:pt idx="241">
                  <c:v>0.1702</c:v>
                </c:pt>
                <c:pt idx="242">
                  <c:v>0.1712</c:v>
                </c:pt>
                <c:pt idx="243">
                  <c:v>0.1722</c:v>
                </c:pt>
                <c:pt idx="244">
                  <c:v>0.1732</c:v>
                </c:pt>
                <c:pt idx="245">
                  <c:v>0.1742</c:v>
                </c:pt>
                <c:pt idx="246">
                  <c:v>0.1752</c:v>
                </c:pt>
                <c:pt idx="247">
                  <c:v>0.1762</c:v>
                </c:pt>
                <c:pt idx="248">
                  <c:v>0.1772</c:v>
                </c:pt>
                <c:pt idx="249">
                  <c:v>0.1782</c:v>
                </c:pt>
                <c:pt idx="250">
                  <c:v>0.1792</c:v>
                </c:pt>
                <c:pt idx="251">
                  <c:v>0.1802</c:v>
                </c:pt>
                <c:pt idx="252">
                  <c:v>0.1812</c:v>
                </c:pt>
                <c:pt idx="253">
                  <c:v>0.1822</c:v>
                </c:pt>
                <c:pt idx="254">
                  <c:v>0.1832</c:v>
                </c:pt>
                <c:pt idx="255">
                  <c:v>0.1842</c:v>
                </c:pt>
                <c:pt idx="256">
                  <c:v>0.1852</c:v>
                </c:pt>
                <c:pt idx="257">
                  <c:v>0.1862</c:v>
                </c:pt>
                <c:pt idx="258">
                  <c:v>0.1872</c:v>
                </c:pt>
                <c:pt idx="259">
                  <c:v>0.1882</c:v>
                </c:pt>
                <c:pt idx="260">
                  <c:v>0.1892</c:v>
                </c:pt>
                <c:pt idx="261">
                  <c:v>0.1902</c:v>
                </c:pt>
                <c:pt idx="262">
                  <c:v>0.1912</c:v>
                </c:pt>
                <c:pt idx="263">
                  <c:v>0.1922</c:v>
                </c:pt>
                <c:pt idx="264">
                  <c:v>0.1932</c:v>
                </c:pt>
                <c:pt idx="265">
                  <c:v>0.1942</c:v>
                </c:pt>
                <c:pt idx="266">
                  <c:v>0.1952</c:v>
                </c:pt>
                <c:pt idx="267">
                  <c:v>0.1962</c:v>
                </c:pt>
                <c:pt idx="268">
                  <c:v>0.1972</c:v>
                </c:pt>
                <c:pt idx="269">
                  <c:v>0.1982</c:v>
                </c:pt>
                <c:pt idx="270">
                  <c:v>0.1992</c:v>
                </c:pt>
                <c:pt idx="271">
                  <c:v>0.2002</c:v>
                </c:pt>
                <c:pt idx="272">
                  <c:v>0.2012</c:v>
                </c:pt>
                <c:pt idx="273">
                  <c:v>0.2022</c:v>
                </c:pt>
                <c:pt idx="274">
                  <c:v>0.2032</c:v>
                </c:pt>
                <c:pt idx="275">
                  <c:v>0.2042</c:v>
                </c:pt>
                <c:pt idx="276">
                  <c:v>0.2052</c:v>
                </c:pt>
                <c:pt idx="277">
                  <c:v>0.2062</c:v>
                </c:pt>
                <c:pt idx="278">
                  <c:v>0.2072</c:v>
                </c:pt>
                <c:pt idx="279">
                  <c:v>0.2082</c:v>
                </c:pt>
                <c:pt idx="280">
                  <c:v>0.2092</c:v>
                </c:pt>
                <c:pt idx="281">
                  <c:v>0.2102</c:v>
                </c:pt>
                <c:pt idx="282">
                  <c:v>0.2112</c:v>
                </c:pt>
                <c:pt idx="283">
                  <c:v>0.2122</c:v>
                </c:pt>
                <c:pt idx="284">
                  <c:v>0.2132</c:v>
                </c:pt>
                <c:pt idx="285">
                  <c:v>0.2142</c:v>
                </c:pt>
                <c:pt idx="286">
                  <c:v>0.2152</c:v>
                </c:pt>
                <c:pt idx="287">
                  <c:v>0.2162</c:v>
                </c:pt>
                <c:pt idx="288">
                  <c:v>0.2172</c:v>
                </c:pt>
                <c:pt idx="289">
                  <c:v>0.2182</c:v>
                </c:pt>
                <c:pt idx="290">
                  <c:v>0.2192</c:v>
                </c:pt>
                <c:pt idx="291">
                  <c:v>0.2202</c:v>
                </c:pt>
                <c:pt idx="292">
                  <c:v>0.2212</c:v>
                </c:pt>
                <c:pt idx="293">
                  <c:v>0.2222</c:v>
                </c:pt>
                <c:pt idx="294">
                  <c:v>0.2232</c:v>
                </c:pt>
                <c:pt idx="295">
                  <c:v>0.2242</c:v>
                </c:pt>
                <c:pt idx="296">
                  <c:v>0.2252</c:v>
                </c:pt>
                <c:pt idx="297">
                  <c:v>0.2262</c:v>
                </c:pt>
                <c:pt idx="298">
                  <c:v>0.2272</c:v>
                </c:pt>
                <c:pt idx="299">
                  <c:v>0.2282</c:v>
                </c:pt>
                <c:pt idx="300">
                  <c:v>0.2292</c:v>
                </c:pt>
                <c:pt idx="301">
                  <c:v>0.2302</c:v>
                </c:pt>
                <c:pt idx="302">
                  <c:v>0.2312</c:v>
                </c:pt>
                <c:pt idx="303">
                  <c:v>0.2322</c:v>
                </c:pt>
                <c:pt idx="304">
                  <c:v>0.2332</c:v>
                </c:pt>
                <c:pt idx="305">
                  <c:v>0.2342</c:v>
                </c:pt>
                <c:pt idx="306">
                  <c:v>0.2352</c:v>
                </c:pt>
                <c:pt idx="307">
                  <c:v>0.2362</c:v>
                </c:pt>
                <c:pt idx="308">
                  <c:v>0.2372</c:v>
                </c:pt>
                <c:pt idx="309">
                  <c:v>0.2382</c:v>
                </c:pt>
                <c:pt idx="310">
                  <c:v>0.2392</c:v>
                </c:pt>
                <c:pt idx="311">
                  <c:v>0.2402</c:v>
                </c:pt>
                <c:pt idx="312">
                  <c:v>0.2412</c:v>
                </c:pt>
                <c:pt idx="313">
                  <c:v>0.2422</c:v>
                </c:pt>
                <c:pt idx="314">
                  <c:v>0.2432</c:v>
                </c:pt>
                <c:pt idx="315">
                  <c:v>0.2442</c:v>
                </c:pt>
                <c:pt idx="316">
                  <c:v>0.2452</c:v>
                </c:pt>
                <c:pt idx="317">
                  <c:v>0.2462</c:v>
                </c:pt>
                <c:pt idx="318">
                  <c:v>0.2472</c:v>
                </c:pt>
                <c:pt idx="319">
                  <c:v>0.2482</c:v>
                </c:pt>
                <c:pt idx="320">
                  <c:v>0.2492</c:v>
                </c:pt>
                <c:pt idx="321">
                  <c:v>0.2502</c:v>
                </c:pt>
                <c:pt idx="322">
                  <c:v>0.2512</c:v>
                </c:pt>
                <c:pt idx="323">
                  <c:v>0.2522</c:v>
                </c:pt>
                <c:pt idx="324">
                  <c:v>0.2532</c:v>
                </c:pt>
                <c:pt idx="325">
                  <c:v>0.2542</c:v>
                </c:pt>
                <c:pt idx="326">
                  <c:v>0.2552</c:v>
                </c:pt>
                <c:pt idx="327">
                  <c:v>0.2562</c:v>
                </c:pt>
                <c:pt idx="328">
                  <c:v>0.2572</c:v>
                </c:pt>
                <c:pt idx="329">
                  <c:v>0.2582</c:v>
                </c:pt>
                <c:pt idx="330">
                  <c:v>0.2592</c:v>
                </c:pt>
                <c:pt idx="331">
                  <c:v>0.2602</c:v>
                </c:pt>
                <c:pt idx="332">
                  <c:v>0.2612</c:v>
                </c:pt>
                <c:pt idx="333">
                  <c:v>0.2622</c:v>
                </c:pt>
                <c:pt idx="334">
                  <c:v>0.2632</c:v>
                </c:pt>
                <c:pt idx="335">
                  <c:v>0.2642</c:v>
                </c:pt>
                <c:pt idx="336">
                  <c:v>0.2652</c:v>
                </c:pt>
                <c:pt idx="337">
                  <c:v>0.2662</c:v>
                </c:pt>
                <c:pt idx="338">
                  <c:v>0.2672</c:v>
                </c:pt>
                <c:pt idx="339">
                  <c:v>0.2682</c:v>
                </c:pt>
                <c:pt idx="340">
                  <c:v>0.2692</c:v>
                </c:pt>
                <c:pt idx="341">
                  <c:v>0.2702</c:v>
                </c:pt>
                <c:pt idx="342">
                  <c:v>0.2712</c:v>
                </c:pt>
                <c:pt idx="343">
                  <c:v>0.2722</c:v>
                </c:pt>
                <c:pt idx="344">
                  <c:v>0.2732</c:v>
                </c:pt>
                <c:pt idx="345">
                  <c:v>0.2742</c:v>
                </c:pt>
                <c:pt idx="346">
                  <c:v>0.2752</c:v>
                </c:pt>
                <c:pt idx="347">
                  <c:v>0.2762</c:v>
                </c:pt>
                <c:pt idx="348">
                  <c:v>0.2772</c:v>
                </c:pt>
                <c:pt idx="349">
                  <c:v>0.2782</c:v>
                </c:pt>
                <c:pt idx="350">
                  <c:v>0.2792</c:v>
                </c:pt>
                <c:pt idx="351">
                  <c:v>0.2802</c:v>
                </c:pt>
                <c:pt idx="352">
                  <c:v>0.2812</c:v>
                </c:pt>
                <c:pt idx="353">
                  <c:v>0.2822</c:v>
                </c:pt>
                <c:pt idx="354">
                  <c:v>0.2832</c:v>
                </c:pt>
                <c:pt idx="355">
                  <c:v>0.2842</c:v>
                </c:pt>
                <c:pt idx="356">
                  <c:v>0.2852</c:v>
                </c:pt>
                <c:pt idx="357">
                  <c:v>0.2862</c:v>
                </c:pt>
                <c:pt idx="358">
                  <c:v>0.2872</c:v>
                </c:pt>
                <c:pt idx="359">
                  <c:v>0.2882</c:v>
                </c:pt>
                <c:pt idx="360">
                  <c:v>0.2892</c:v>
                </c:pt>
                <c:pt idx="361">
                  <c:v>0.2902</c:v>
                </c:pt>
                <c:pt idx="362">
                  <c:v>0.2912</c:v>
                </c:pt>
                <c:pt idx="363">
                  <c:v>0.2922</c:v>
                </c:pt>
                <c:pt idx="364">
                  <c:v>0.2932</c:v>
                </c:pt>
                <c:pt idx="365">
                  <c:v>0.2942</c:v>
                </c:pt>
                <c:pt idx="366">
                  <c:v>0.2952</c:v>
                </c:pt>
                <c:pt idx="367">
                  <c:v>0.2962</c:v>
                </c:pt>
                <c:pt idx="368">
                  <c:v>0.2972</c:v>
                </c:pt>
                <c:pt idx="369">
                  <c:v>0.2982</c:v>
                </c:pt>
                <c:pt idx="370">
                  <c:v>0.2992</c:v>
                </c:pt>
                <c:pt idx="371">
                  <c:v>0.3002</c:v>
                </c:pt>
                <c:pt idx="372">
                  <c:v>0.3012</c:v>
                </c:pt>
                <c:pt idx="373">
                  <c:v>0.3022</c:v>
                </c:pt>
                <c:pt idx="374">
                  <c:v>0.3032</c:v>
                </c:pt>
                <c:pt idx="375">
                  <c:v>0.3042</c:v>
                </c:pt>
                <c:pt idx="376">
                  <c:v>0.3052</c:v>
                </c:pt>
                <c:pt idx="377">
                  <c:v>0.3062</c:v>
                </c:pt>
                <c:pt idx="378">
                  <c:v>0.3072</c:v>
                </c:pt>
                <c:pt idx="379">
                  <c:v>0.3082</c:v>
                </c:pt>
                <c:pt idx="380">
                  <c:v>0.3092</c:v>
                </c:pt>
                <c:pt idx="381">
                  <c:v>0.3102</c:v>
                </c:pt>
                <c:pt idx="382">
                  <c:v>0.3112</c:v>
                </c:pt>
                <c:pt idx="383">
                  <c:v>0.3122</c:v>
                </c:pt>
                <c:pt idx="384">
                  <c:v>0.3132</c:v>
                </c:pt>
                <c:pt idx="385">
                  <c:v>0.3142</c:v>
                </c:pt>
                <c:pt idx="386">
                  <c:v>0.3152</c:v>
                </c:pt>
                <c:pt idx="387">
                  <c:v>0.3162</c:v>
                </c:pt>
                <c:pt idx="388">
                  <c:v>0.3172</c:v>
                </c:pt>
                <c:pt idx="389">
                  <c:v>0.3182</c:v>
                </c:pt>
                <c:pt idx="390">
                  <c:v>0.3192</c:v>
                </c:pt>
                <c:pt idx="391">
                  <c:v>0.3202</c:v>
                </c:pt>
                <c:pt idx="392">
                  <c:v>0.3212</c:v>
                </c:pt>
                <c:pt idx="393">
                  <c:v>0.3222</c:v>
                </c:pt>
                <c:pt idx="394">
                  <c:v>0.3232</c:v>
                </c:pt>
                <c:pt idx="395">
                  <c:v>0.3242</c:v>
                </c:pt>
                <c:pt idx="396">
                  <c:v>0.3252</c:v>
                </c:pt>
                <c:pt idx="397">
                  <c:v>0.3262</c:v>
                </c:pt>
                <c:pt idx="398">
                  <c:v>0.3272</c:v>
                </c:pt>
                <c:pt idx="399">
                  <c:v>0.3282</c:v>
                </c:pt>
                <c:pt idx="400">
                  <c:v>0.3292</c:v>
                </c:pt>
                <c:pt idx="401">
                  <c:v>0.3302</c:v>
                </c:pt>
                <c:pt idx="402">
                  <c:v>0.3312</c:v>
                </c:pt>
                <c:pt idx="403">
                  <c:v>0.3322</c:v>
                </c:pt>
                <c:pt idx="404">
                  <c:v>0.3332</c:v>
                </c:pt>
                <c:pt idx="405">
                  <c:v>0.3342</c:v>
                </c:pt>
                <c:pt idx="406">
                  <c:v>0.3352</c:v>
                </c:pt>
                <c:pt idx="407">
                  <c:v>0.3362</c:v>
                </c:pt>
                <c:pt idx="408">
                  <c:v>0.3372</c:v>
                </c:pt>
                <c:pt idx="409">
                  <c:v>0.3382</c:v>
                </c:pt>
                <c:pt idx="410">
                  <c:v>0.3392</c:v>
                </c:pt>
                <c:pt idx="411">
                  <c:v>0.3402</c:v>
                </c:pt>
                <c:pt idx="412">
                  <c:v>0.3412</c:v>
                </c:pt>
                <c:pt idx="413">
                  <c:v>0.3422</c:v>
                </c:pt>
                <c:pt idx="414">
                  <c:v>0.3432</c:v>
                </c:pt>
                <c:pt idx="415">
                  <c:v>0.3442</c:v>
                </c:pt>
                <c:pt idx="416">
                  <c:v>0.3452</c:v>
                </c:pt>
                <c:pt idx="417">
                  <c:v>0.3462</c:v>
                </c:pt>
                <c:pt idx="418">
                  <c:v>0.3472</c:v>
                </c:pt>
                <c:pt idx="419">
                  <c:v>0.3482</c:v>
                </c:pt>
                <c:pt idx="420">
                  <c:v>0.3492</c:v>
                </c:pt>
                <c:pt idx="421">
                  <c:v>0.3502</c:v>
                </c:pt>
                <c:pt idx="422">
                  <c:v>0.3512</c:v>
                </c:pt>
                <c:pt idx="423">
                  <c:v>0.3522</c:v>
                </c:pt>
                <c:pt idx="424">
                  <c:v>0.3532</c:v>
                </c:pt>
                <c:pt idx="425">
                  <c:v>0.3542</c:v>
                </c:pt>
                <c:pt idx="426">
                  <c:v>0.3552</c:v>
                </c:pt>
                <c:pt idx="427">
                  <c:v>0.3562</c:v>
                </c:pt>
                <c:pt idx="428">
                  <c:v>0.3572</c:v>
                </c:pt>
                <c:pt idx="429">
                  <c:v>0.3582</c:v>
                </c:pt>
                <c:pt idx="430">
                  <c:v>0.3592</c:v>
                </c:pt>
                <c:pt idx="431">
                  <c:v>0.3602</c:v>
                </c:pt>
                <c:pt idx="432">
                  <c:v>0.3612</c:v>
                </c:pt>
                <c:pt idx="433">
                  <c:v>0.3622</c:v>
                </c:pt>
                <c:pt idx="434">
                  <c:v>0.3632</c:v>
                </c:pt>
                <c:pt idx="435">
                  <c:v>0.3642</c:v>
                </c:pt>
                <c:pt idx="436">
                  <c:v>0.3652</c:v>
                </c:pt>
                <c:pt idx="437">
                  <c:v>0.3662</c:v>
                </c:pt>
                <c:pt idx="438">
                  <c:v>0.3672</c:v>
                </c:pt>
                <c:pt idx="439">
                  <c:v>0.3682</c:v>
                </c:pt>
                <c:pt idx="440">
                  <c:v>0.3692</c:v>
                </c:pt>
                <c:pt idx="441">
                  <c:v>0.3702</c:v>
                </c:pt>
                <c:pt idx="442">
                  <c:v>0.3712</c:v>
                </c:pt>
                <c:pt idx="443">
                  <c:v>0.3722</c:v>
                </c:pt>
                <c:pt idx="444">
                  <c:v>0.3732</c:v>
                </c:pt>
                <c:pt idx="445">
                  <c:v>0.3742</c:v>
                </c:pt>
                <c:pt idx="446">
                  <c:v>0.3752</c:v>
                </c:pt>
                <c:pt idx="447">
                  <c:v>0.3762</c:v>
                </c:pt>
                <c:pt idx="448">
                  <c:v>0.3772</c:v>
                </c:pt>
                <c:pt idx="449">
                  <c:v>0.3782</c:v>
                </c:pt>
                <c:pt idx="450">
                  <c:v>0.3792</c:v>
                </c:pt>
                <c:pt idx="451">
                  <c:v>0.3802</c:v>
                </c:pt>
                <c:pt idx="452">
                  <c:v>0.3812</c:v>
                </c:pt>
                <c:pt idx="453">
                  <c:v>0.3822</c:v>
                </c:pt>
                <c:pt idx="454">
                  <c:v>0.3832</c:v>
                </c:pt>
                <c:pt idx="455">
                  <c:v>0.3842</c:v>
                </c:pt>
                <c:pt idx="456">
                  <c:v>0.3852</c:v>
                </c:pt>
                <c:pt idx="457">
                  <c:v>0.3862</c:v>
                </c:pt>
                <c:pt idx="458">
                  <c:v>0.3872</c:v>
                </c:pt>
                <c:pt idx="459">
                  <c:v>0.3882</c:v>
                </c:pt>
                <c:pt idx="460">
                  <c:v>0.3892</c:v>
                </c:pt>
                <c:pt idx="461">
                  <c:v>0.3902</c:v>
                </c:pt>
                <c:pt idx="462">
                  <c:v>0.3912</c:v>
                </c:pt>
                <c:pt idx="463">
                  <c:v>0.3922</c:v>
                </c:pt>
                <c:pt idx="464">
                  <c:v>0.3932</c:v>
                </c:pt>
                <c:pt idx="465">
                  <c:v>0.3942</c:v>
                </c:pt>
                <c:pt idx="466">
                  <c:v>0.3952</c:v>
                </c:pt>
                <c:pt idx="467">
                  <c:v>0.3962</c:v>
                </c:pt>
                <c:pt idx="468">
                  <c:v>0.3972</c:v>
                </c:pt>
                <c:pt idx="469">
                  <c:v>0.3982</c:v>
                </c:pt>
                <c:pt idx="470">
                  <c:v>0.3992</c:v>
                </c:pt>
                <c:pt idx="471">
                  <c:v>0.4002</c:v>
                </c:pt>
                <c:pt idx="472">
                  <c:v>0.4012</c:v>
                </c:pt>
                <c:pt idx="473">
                  <c:v>0.4022</c:v>
                </c:pt>
                <c:pt idx="474">
                  <c:v>0.4032</c:v>
                </c:pt>
                <c:pt idx="475">
                  <c:v>0.4042</c:v>
                </c:pt>
                <c:pt idx="476">
                  <c:v>0.4052</c:v>
                </c:pt>
                <c:pt idx="477">
                  <c:v>0.4062</c:v>
                </c:pt>
                <c:pt idx="478">
                  <c:v>0.4072</c:v>
                </c:pt>
                <c:pt idx="479">
                  <c:v>0.4082</c:v>
                </c:pt>
                <c:pt idx="480">
                  <c:v>0.4092</c:v>
                </c:pt>
                <c:pt idx="481">
                  <c:v>0.4102</c:v>
                </c:pt>
                <c:pt idx="482">
                  <c:v>0.4112</c:v>
                </c:pt>
                <c:pt idx="483">
                  <c:v>0.4122</c:v>
                </c:pt>
                <c:pt idx="484">
                  <c:v>0.4132</c:v>
                </c:pt>
                <c:pt idx="485">
                  <c:v>0.4142</c:v>
                </c:pt>
                <c:pt idx="486">
                  <c:v>0.4152</c:v>
                </c:pt>
                <c:pt idx="487">
                  <c:v>0.4162</c:v>
                </c:pt>
                <c:pt idx="488">
                  <c:v>0.4172</c:v>
                </c:pt>
                <c:pt idx="489">
                  <c:v>0.4182</c:v>
                </c:pt>
                <c:pt idx="490">
                  <c:v>0.4192</c:v>
                </c:pt>
                <c:pt idx="491">
                  <c:v>0.4202</c:v>
                </c:pt>
                <c:pt idx="492">
                  <c:v>0.4212</c:v>
                </c:pt>
                <c:pt idx="493">
                  <c:v>0.4222</c:v>
                </c:pt>
                <c:pt idx="494">
                  <c:v>0.4232</c:v>
                </c:pt>
                <c:pt idx="495">
                  <c:v>0.4242</c:v>
                </c:pt>
                <c:pt idx="496">
                  <c:v>0.4252</c:v>
                </c:pt>
                <c:pt idx="497">
                  <c:v>0.4262</c:v>
                </c:pt>
                <c:pt idx="498">
                  <c:v>0.4272</c:v>
                </c:pt>
                <c:pt idx="499">
                  <c:v>0.4282</c:v>
                </c:pt>
                <c:pt idx="500">
                  <c:v>0.4292</c:v>
                </c:pt>
                <c:pt idx="501">
                  <c:v>0.4302</c:v>
                </c:pt>
                <c:pt idx="502">
                  <c:v>0.4312</c:v>
                </c:pt>
                <c:pt idx="503">
                  <c:v>0.4322</c:v>
                </c:pt>
                <c:pt idx="504">
                  <c:v>0.4332</c:v>
                </c:pt>
                <c:pt idx="505">
                  <c:v>0.4342</c:v>
                </c:pt>
                <c:pt idx="506">
                  <c:v>0.4352</c:v>
                </c:pt>
                <c:pt idx="507">
                  <c:v>0.4362</c:v>
                </c:pt>
                <c:pt idx="508">
                  <c:v>0.4372</c:v>
                </c:pt>
                <c:pt idx="509">
                  <c:v>0.4382</c:v>
                </c:pt>
                <c:pt idx="510">
                  <c:v>0.4392</c:v>
                </c:pt>
                <c:pt idx="511">
                  <c:v>0.4402</c:v>
                </c:pt>
                <c:pt idx="512">
                  <c:v>0.4412</c:v>
                </c:pt>
                <c:pt idx="513">
                  <c:v>0.4422</c:v>
                </c:pt>
                <c:pt idx="514">
                  <c:v>0.4432</c:v>
                </c:pt>
                <c:pt idx="515">
                  <c:v>0.4442</c:v>
                </c:pt>
                <c:pt idx="516">
                  <c:v>0.4452</c:v>
                </c:pt>
                <c:pt idx="517">
                  <c:v>0.4462</c:v>
                </c:pt>
                <c:pt idx="518">
                  <c:v>0.4472</c:v>
                </c:pt>
                <c:pt idx="519">
                  <c:v>0.4482</c:v>
                </c:pt>
                <c:pt idx="520">
                  <c:v>0.4492</c:v>
                </c:pt>
                <c:pt idx="521">
                  <c:v>0.4502</c:v>
                </c:pt>
                <c:pt idx="522">
                  <c:v>0.4512</c:v>
                </c:pt>
                <c:pt idx="523">
                  <c:v>0.4522</c:v>
                </c:pt>
                <c:pt idx="524">
                  <c:v>0.4532</c:v>
                </c:pt>
                <c:pt idx="525">
                  <c:v>0.4542</c:v>
                </c:pt>
                <c:pt idx="526">
                  <c:v>0.4552</c:v>
                </c:pt>
                <c:pt idx="527">
                  <c:v>0.4562</c:v>
                </c:pt>
                <c:pt idx="528">
                  <c:v>0.4572</c:v>
                </c:pt>
                <c:pt idx="529">
                  <c:v>0.4582</c:v>
                </c:pt>
                <c:pt idx="530">
                  <c:v>0.4592</c:v>
                </c:pt>
                <c:pt idx="531">
                  <c:v>0.4602</c:v>
                </c:pt>
                <c:pt idx="532">
                  <c:v>0.4612</c:v>
                </c:pt>
                <c:pt idx="533">
                  <c:v>0.4622</c:v>
                </c:pt>
                <c:pt idx="534">
                  <c:v>0.4632</c:v>
                </c:pt>
                <c:pt idx="535">
                  <c:v>0.4642</c:v>
                </c:pt>
                <c:pt idx="536">
                  <c:v>0.4652</c:v>
                </c:pt>
                <c:pt idx="537">
                  <c:v>0.4662</c:v>
                </c:pt>
                <c:pt idx="538">
                  <c:v>0.4672</c:v>
                </c:pt>
                <c:pt idx="539">
                  <c:v>0.4682</c:v>
                </c:pt>
                <c:pt idx="540">
                  <c:v>0.4692</c:v>
                </c:pt>
                <c:pt idx="541">
                  <c:v>0.4702</c:v>
                </c:pt>
                <c:pt idx="542">
                  <c:v>0.4712</c:v>
                </c:pt>
                <c:pt idx="543">
                  <c:v>0.4722</c:v>
                </c:pt>
                <c:pt idx="544">
                  <c:v>0.4732</c:v>
                </c:pt>
                <c:pt idx="545">
                  <c:v>0.4742</c:v>
                </c:pt>
                <c:pt idx="546">
                  <c:v>0.4752</c:v>
                </c:pt>
                <c:pt idx="547">
                  <c:v>0.4762</c:v>
                </c:pt>
                <c:pt idx="548">
                  <c:v>0.4772</c:v>
                </c:pt>
                <c:pt idx="549">
                  <c:v>0.4782</c:v>
                </c:pt>
                <c:pt idx="550">
                  <c:v>0.4792</c:v>
                </c:pt>
                <c:pt idx="551">
                  <c:v>0.4802</c:v>
                </c:pt>
                <c:pt idx="552">
                  <c:v>0.4812</c:v>
                </c:pt>
                <c:pt idx="553">
                  <c:v>0.4822</c:v>
                </c:pt>
                <c:pt idx="554">
                  <c:v>0.4832</c:v>
                </c:pt>
                <c:pt idx="555">
                  <c:v>0.4842</c:v>
                </c:pt>
                <c:pt idx="556">
                  <c:v>0.4852</c:v>
                </c:pt>
                <c:pt idx="557">
                  <c:v>0.4862</c:v>
                </c:pt>
                <c:pt idx="558">
                  <c:v>0.4872</c:v>
                </c:pt>
                <c:pt idx="559">
                  <c:v>0.4882</c:v>
                </c:pt>
                <c:pt idx="560">
                  <c:v>0.4892</c:v>
                </c:pt>
                <c:pt idx="561">
                  <c:v>0.4902</c:v>
                </c:pt>
                <c:pt idx="562">
                  <c:v>0.4912</c:v>
                </c:pt>
                <c:pt idx="563">
                  <c:v>0.4922</c:v>
                </c:pt>
                <c:pt idx="564">
                  <c:v>0.4932</c:v>
                </c:pt>
                <c:pt idx="565">
                  <c:v>0.4942</c:v>
                </c:pt>
                <c:pt idx="566">
                  <c:v>0.4952</c:v>
                </c:pt>
                <c:pt idx="567">
                  <c:v>0.4962</c:v>
                </c:pt>
                <c:pt idx="568">
                  <c:v>0.4972</c:v>
                </c:pt>
                <c:pt idx="569">
                  <c:v>0.4982</c:v>
                </c:pt>
                <c:pt idx="570">
                  <c:v>0.4992</c:v>
                </c:pt>
                <c:pt idx="571">
                  <c:v>0.5002</c:v>
                </c:pt>
                <c:pt idx="572">
                  <c:v>0.5012</c:v>
                </c:pt>
                <c:pt idx="573">
                  <c:v>0.5022</c:v>
                </c:pt>
                <c:pt idx="574">
                  <c:v>0.5032</c:v>
                </c:pt>
                <c:pt idx="575">
                  <c:v>0.5042</c:v>
                </c:pt>
                <c:pt idx="576">
                  <c:v>0.5052</c:v>
                </c:pt>
                <c:pt idx="577">
                  <c:v>0.5062</c:v>
                </c:pt>
                <c:pt idx="578">
                  <c:v>0.5072</c:v>
                </c:pt>
                <c:pt idx="579">
                  <c:v>0.5082</c:v>
                </c:pt>
                <c:pt idx="580">
                  <c:v>0.5092</c:v>
                </c:pt>
                <c:pt idx="581">
                  <c:v>0.5102</c:v>
                </c:pt>
                <c:pt idx="582">
                  <c:v>0.5112</c:v>
                </c:pt>
                <c:pt idx="583">
                  <c:v>0.5122</c:v>
                </c:pt>
                <c:pt idx="584">
                  <c:v>0.5132</c:v>
                </c:pt>
                <c:pt idx="585">
                  <c:v>0.5142</c:v>
                </c:pt>
                <c:pt idx="586">
                  <c:v>0.5152</c:v>
                </c:pt>
                <c:pt idx="587">
                  <c:v>0.5162</c:v>
                </c:pt>
                <c:pt idx="588">
                  <c:v>0.5172</c:v>
                </c:pt>
                <c:pt idx="589">
                  <c:v>0.5182</c:v>
                </c:pt>
                <c:pt idx="590">
                  <c:v>0.5192</c:v>
                </c:pt>
                <c:pt idx="591">
                  <c:v>0.5202</c:v>
                </c:pt>
                <c:pt idx="592">
                  <c:v>0.5212</c:v>
                </c:pt>
                <c:pt idx="593">
                  <c:v>0.5222</c:v>
                </c:pt>
                <c:pt idx="594">
                  <c:v>0.5232</c:v>
                </c:pt>
                <c:pt idx="595">
                  <c:v>0.5242</c:v>
                </c:pt>
                <c:pt idx="596">
                  <c:v>0.5252</c:v>
                </c:pt>
                <c:pt idx="597">
                  <c:v>0.5262</c:v>
                </c:pt>
                <c:pt idx="598">
                  <c:v>0.5272</c:v>
                </c:pt>
                <c:pt idx="599">
                  <c:v>0.5282</c:v>
                </c:pt>
                <c:pt idx="600">
                  <c:v>0.5292</c:v>
                </c:pt>
                <c:pt idx="601">
                  <c:v>0.5302</c:v>
                </c:pt>
                <c:pt idx="602">
                  <c:v>0.5312</c:v>
                </c:pt>
                <c:pt idx="603">
                  <c:v>0.5322</c:v>
                </c:pt>
                <c:pt idx="604">
                  <c:v>0.5332</c:v>
                </c:pt>
                <c:pt idx="605">
                  <c:v>0.5342</c:v>
                </c:pt>
                <c:pt idx="606">
                  <c:v>0.5352</c:v>
                </c:pt>
                <c:pt idx="607">
                  <c:v>0.5362</c:v>
                </c:pt>
                <c:pt idx="608">
                  <c:v>0.5372</c:v>
                </c:pt>
                <c:pt idx="609">
                  <c:v>0.5382</c:v>
                </c:pt>
                <c:pt idx="610">
                  <c:v>0.5392</c:v>
                </c:pt>
                <c:pt idx="611">
                  <c:v>0.5402</c:v>
                </c:pt>
                <c:pt idx="612">
                  <c:v>0.5412</c:v>
                </c:pt>
                <c:pt idx="613">
                  <c:v>0.5422</c:v>
                </c:pt>
                <c:pt idx="614">
                  <c:v>0.5432</c:v>
                </c:pt>
                <c:pt idx="615">
                  <c:v>0.5442</c:v>
                </c:pt>
                <c:pt idx="616">
                  <c:v>0.5452</c:v>
                </c:pt>
                <c:pt idx="617">
                  <c:v>0.5462</c:v>
                </c:pt>
                <c:pt idx="618">
                  <c:v>0.5472</c:v>
                </c:pt>
                <c:pt idx="619">
                  <c:v>0.5482</c:v>
                </c:pt>
                <c:pt idx="620">
                  <c:v>0.5492</c:v>
                </c:pt>
                <c:pt idx="621">
                  <c:v>0.5502</c:v>
                </c:pt>
                <c:pt idx="622">
                  <c:v>0.5512</c:v>
                </c:pt>
                <c:pt idx="623">
                  <c:v>0.5522</c:v>
                </c:pt>
                <c:pt idx="624">
                  <c:v>0.5532</c:v>
                </c:pt>
                <c:pt idx="625">
                  <c:v>0.5542</c:v>
                </c:pt>
                <c:pt idx="626">
                  <c:v>0.5552</c:v>
                </c:pt>
                <c:pt idx="627">
                  <c:v>0.5562</c:v>
                </c:pt>
                <c:pt idx="628">
                  <c:v>0.5572</c:v>
                </c:pt>
                <c:pt idx="629">
                  <c:v>0.5582</c:v>
                </c:pt>
                <c:pt idx="630">
                  <c:v>0.5592</c:v>
                </c:pt>
                <c:pt idx="631">
                  <c:v>0.5602</c:v>
                </c:pt>
                <c:pt idx="632">
                  <c:v>0.5612</c:v>
                </c:pt>
                <c:pt idx="633">
                  <c:v>0.5622</c:v>
                </c:pt>
                <c:pt idx="634">
                  <c:v>0.5632</c:v>
                </c:pt>
                <c:pt idx="635">
                  <c:v>0.5642</c:v>
                </c:pt>
                <c:pt idx="636">
                  <c:v>0.5652</c:v>
                </c:pt>
                <c:pt idx="637">
                  <c:v>0.5662</c:v>
                </c:pt>
                <c:pt idx="638">
                  <c:v>0.5672</c:v>
                </c:pt>
                <c:pt idx="639">
                  <c:v>0.5682</c:v>
                </c:pt>
                <c:pt idx="640">
                  <c:v>0.5692</c:v>
                </c:pt>
                <c:pt idx="641">
                  <c:v>0.5702</c:v>
                </c:pt>
                <c:pt idx="642">
                  <c:v>0.5712</c:v>
                </c:pt>
                <c:pt idx="643">
                  <c:v>0.5722</c:v>
                </c:pt>
                <c:pt idx="644">
                  <c:v>0.5732</c:v>
                </c:pt>
                <c:pt idx="645">
                  <c:v>0.5742</c:v>
                </c:pt>
                <c:pt idx="646">
                  <c:v>0.5752</c:v>
                </c:pt>
                <c:pt idx="647">
                  <c:v>0.5762</c:v>
                </c:pt>
                <c:pt idx="648">
                  <c:v>0.5772</c:v>
                </c:pt>
                <c:pt idx="649">
                  <c:v>0.5782</c:v>
                </c:pt>
                <c:pt idx="650">
                  <c:v>0.5792</c:v>
                </c:pt>
                <c:pt idx="651">
                  <c:v>0.5802</c:v>
                </c:pt>
                <c:pt idx="652">
                  <c:v>0.5812</c:v>
                </c:pt>
                <c:pt idx="653">
                  <c:v>0.5822</c:v>
                </c:pt>
                <c:pt idx="654">
                  <c:v>0.5832</c:v>
                </c:pt>
                <c:pt idx="655">
                  <c:v>0.5842</c:v>
                </c:pt>
                <c:pt idx="656">
                  <c:v>0.5852</c:v>
                </c:pt>
                <c:pt idx="657">
                  <c:v>0.5862</c:v>
                </c:pt>
                <c:pt idx="658">
                  <c:v>0.5872</c:v>
                </c:pt>
                <c:pt idx="659">
                  <c:v>0.5882</c:v>
                </c:pt>
                <c:pt idx="660">
                  <c:v>0.5892</c:v>
                </c:pt>
                <c:pt idx="661">
                  <c:v>0.5902</c:v>
                </c:pt>
                <c:pt idx="662">
                  <c:v>0.5912</c:v>
                </c:pt>
                <c:pt idx="663">
                  <c:v>0.5922</c:v>
                </c:pt>
                <c:pt idx="664">
                  <c:v>0.5932</c:v>
                </c:pt>
                <c:pt idx="665">
                  <c:v>0.5942</c:v>
                </c:pt>
                <c:pt idx="666">
                  <c:v>0.5952</c:v>
                </c:pt>
                <c:pt idx="667">
                  <c:v>0.5962</c:v>
                </c:pt>
                <c:pt idx="668">
                  <c:v>0.5972</c:v>
                </c:pt>
                <c:pt idx="669">
                  <c:v>0.5982</c:v>
                </c:pt>
                <c:pt idx="670">
                  <c:v>0.5992</c:v>
                </c:pt>
                <c:pt idx="671">
                  <c:v>0.6002</c:v>
                </c:pt>
                <c:pt idx="672">
                  <c:v>0.6012</c:v>
                </c:pt>
                <c:pt idx="673">
                  <c:v>0.6022</c:v>
                </c:pt>
                <c:pt idx="674">
                  <c:v>0.6032</c:v>
                </c:pt>
                <c:pt idx="675">
                  <c:v>0.6042</c:v>
                </c:pt>
                <c:pt idx="676">
                  <c:v>0.6052</c:v>
                </c:pt>
                <c:pt idx="677">
                  <c:v>0.6062</c:v>
                </c:pt>
                <c:pt idx="678">
                  <c:v>0.6072</c:v>
                </c:pt>
                <c:pt idx="679">
                  <c:v>0.6082</c:v>
                </c:pt>
                <c:pt idx="680">
                  <c:v>0.6092</c:v>
                </c:pt>
                <c:pt idx="681">
                  <c:v>0.6102</c:v>
                </c:pt>
                <c:pt idx="682">
                  <c:v>0.6112</c:v>
                </c:pt>
                <c:pt idx="683">
                  <c:v>0.6122</c:v>
                </c:pt>
                <c:pt idx="684">
                  <c:v>0.6132</c:v>
                </c:pt>
                <c:pt idx="685">
                  <c:v>0.6142</c:v>
                </c:pt>
                <c:pt idx="686">
                  <c:v>0.6152</c:v>
                </c:pt>
                <c:pt idx="687">
                  <c:v>0.6162</c:v>
                </c:pt>
                <c:pt idx="688">
                  <c:v>0.6172</c:v>
                </c:pt>
                <c:pt idx="689">
                  <c:v>0.6182</c:v>
                </c:pt>
                <c:pt idx="690">
                  <c:v>0.6192</c:v>
                </c:pt>
                <c:pt idx="691">
                  <c:v>0.6202</c:v>
                </c:pt>
                <c:pt idx="692">
                  <c:v>0.6212</c:v>
                </c:pt>
                <c:pt idx="693">
                  <c:v>0.6222</c:v>
                </c:pt>
                <c:pt idx="694">
                  <c:v>0.6232</c:v>
                </c:pt>
                <c:pt idx="695">
                  <c:v>0.6242</c:v>
                </c:pt>
                <c:pt idx="696">
                  <c:v>0.6252</c:v>
                </c:pt>
                <c:pt idx="697">
                  <c:v>0.6262</c:v>
                </c:pt>
                <c:pt idx="698">
                  <c:v>0.6272</c:v>
                </c:pt>
                <c:pt idx="699">
                  <c:v>0.6282</c:v>
                </c:pt>
                <c:pt idx="700">
                  <c:v>0.6292</c:v>
                </c:pt>
                <c:pt idx="701">
                  <c:v>0.6302</c:v>
                </c:pt>
                <c:pt idx="702">
                  <c:v>0.6312</c:v>
                </c:pt>
                <c:pt idx="703">
                  <c:v>0.6322</c:v>
                </c:pt>
                <c:pt idx="704">
                  <c:v>0.6332</c:v>
                </c:pt>
                <c:pt idx="705">
                  <c:v>0.6342</c:v>
                </c:pt>
                <c:pt idx="706">
                  <c:v>0.6352</c:v>
                </c:pt>
                <c:pt idx="707">
                  <c:v>0.6362</c:v>
                </c:pt>
                <c:pt idx="708">
                  <c:v>0.6372</c:v>
                </c:pt>
                <c:pt idx="709">
                  <c:v>0.6382</c:v>
                </c:pt>
                <c:pt idx="710">
                  <c:v>0.6392</c:v>
                </c:pt>
                <c:pt idx="711">
                  <c:v>0.6402</c:v>
                </c:pt>
                <c:pt idx="712">
                  <c:v>0.6412</c:v>
                </c:pt>
                <c:pt idx="713">
                  <c:v>0.6422</c:v>
                </c:pt>
                <c:pt idx="714">
                  <c:v>0.6432</c:v>
                </c:pt>
                <c:pt idx="715">
                  <c:v>0.6442</c:v>
                </c:pt>
                <c:pt idx="716">
                  <c:v>0.6452</c:v>
                </c:pt>
                <c:pt idx="717">
                  <c:v>0.6462</c:v>
                </c:pt>
                <c:pt idx="718">
                  <c:v>0.6472</c:v>
                </c:pt>
                <c:pt idx="719">
                  <c:v>0.6482</c:v>
                </c:pt>
                <c:pt idx="720">
                  <c:v>0.6492</c:v>
                </c:pt>
                <c:pt idx="721">
                  <c:v>0.6502</c:v>
                </c:pt>
                <c:pt idx="722">
                  <c:v>0.6512</c:v>
                </c:pt>
                <c:pt idx="723">
                  <c:v>0.6522</c:v>
                </c:pt>
                <c:pt idx="724">
                  <c:v>0.6532</c:v>
                </c:pt>
                <c:pt idx="725">
                  <c:v>0.6542</c:v>
                </c:pt>
                <c:pt idx="726">
                  <c:v>0.6552</c:v>
                </c:pt>
                <c:pt idx="727">
                  <c:v>0.6562</c:v>
                </c:pt>
                <c:pt idx="728">
                  <c:v>0.6572</c:v>
                </c:pt>
                <c:pt idx="729">
                  <c:v>0.6582</c:v>
                </c:pt>
                <c:pt idx="730">
                  <c:v>0.6592</c:v>
                </c:pt>
                <c:pt idx="731">
                  <c:v>0.6602</c:v>
                </c:pt>
                <c:pt idx="732">
                  <c:v>0.6612</c:v>
                </c:pt>
                <c:pt idx="733">
                  <c:v>0.6622</c:v>
                </c:pt>
                <c:pt idx="734">
                  <c:v>0.6632</c:v>
                </c:pt>
                <c:pt idx="735">
                  <c:v>0.6642</c:v>
                </c:pt>
                <c:pt idx="736">
                  <c:v>0.6652</c:v>
                </c:pt>
                <c:pt idx="737">
                  <c:v>0.6662</c:v>
                </c:pt>
                <c:pt idx="738">
                  <c:v>0.6672</c:v>
                </c:pt>
                <c:pt idx="739">
                  <c:v>0.6682</c:v>
                </c:pt>
                <c:pt idx="740">
                  <c:v>0.6692</c:v>
                </c:pt>
                <c:pt idx="741">
                  <c:v>0.6702</c:v>
                </c:pt>
                <c:pt idx="742">
                  <c:v>0.6712</c:v>
                </c:pt>
                <c:pt idx="743">
                  <c:v>0.6722</c:v>
                </c:pt>
                <c:pt idx="744">
                  <c:v>0.6732</c:v>
                </c:pt>
                <c:pt idx="745">
                  <c:v>0.6742</c:v>
                </c:pt>
                <c:pt idx="746">
                  <c:v>0.6752</c:v>
                </c:pt>
                <c:pt idx="747">
                  <c:v>0.6762</c:v>
                </c:pt>
                <c:pt idx="748">
                  <c:v>0.6772</c:v>
                </c:pt>
                <c:pt idx="749">
                  <c:v>0.6782</c:v>
                </c:pt>
                <c:pt idx="750">
                  <c:v>0.6792</c:v>
                </c:pt>
                <c:pt idx="751">
                  <c:v>0.6802</c:v>
                </c:pt>
                <c:pt idx="752">
                  <c:v>0.6812</c:v>
                </c:pt>
                <c:pt idx="753">
                  <c:v>0.6822</c:v>
                </c:pt>
                <c:pt idx="754">
                  <c:v>0.6832</c:v>
                </c:pt>
                <c:pt idx="755">
                  <c:v>0.6842</c:v>
                </c:pt>
                <c:pt idx="756">
                  <c:v>0.6852</c:v>
                </c:pt>
                <c:pt idx="757">
                  <c:v>0.6862</c:v>
                </c:pt>
                <c:pt idx="758">
                  <c:v>0.6872</c:v>
                </c:pt>
                <c:pt idx="759">
                  <c:v>0.6882</c:v>
                </c:pt>
                <c:pt idx="760">
                  <c:v>0.6892</c:v>
                </c:pt>
                <c:pt idx="761">
                  <c:v>0.6902</c:v>
                </c:pt>
                <c:pt idx="762">
                  <c:v>0.6912</c:v>
                </c:pt>
                <c:pt idx="763">
                  <c:v>0.6922</c:v>
                </c:pt>
                <c:pt idx="764">
                  <c:v>0.6932</c:v>
                </c:pt>
                <c:pt idx="765">
                  <c:v>0.6942</c:v>
                </c:pt>
                <c:pt idx="766">
                  <c:v>0.6952</c:v>
                </c:pt>
                <c:pt idx="767">
                  <c:v>0.6962</c:v>
                </c:pt>
                <c:pt idx="768">
                  <c:v>0.6972</c:v>
                </c:pt>
                <c:pt idx="769">
                  <c:v>0.6982</c:v>
                </c:pt>
                <c:pt idx="770">
                  <c:v>0.6992</c:v>
                </c:pt>
                <c:pt idx="771">
                  <c:v>0.7002</c:v>
                </c:pt>
                <c:pt idx="772">
                  <c:v>0.7012</c:v>
                </c:pt>
                <c:pt idx="773">
                  <c:v>0.7022</c:v>
                </c:pt>
                <c:pt idx="774">
                  <c:v>0.7032</c:v>
                </c:pt>
                <c:pt idx="775">
                  <c:v>0.7042</c:v>
                </c:pt>
                <c:pt idx="776">
                  <c:v>0.7052</c:v>
                </c:pt>
                <c:pt idx="777">
                  <c:v>0.7062</c:v>
                </c:pt>
                <c:pt idx="778">
                  <c:v>0.7072</c:v>
                </c:pt>
                <c:pt idx="779">
                  <c:v>0.7082</c:v>
                </c:pt>
                <c:pt idx="780">
                  <c:v>0.7092</c:v>
                </c:pt>
                <c:pt idx="781">
                  <c:v>0.7102</c:v>
                </c:pt>
                <c:pt idx="782">
                  <c:v>0.7112</c:v>
                </c:pt>
                <c:pt idx="783">
                  <c:v>0.7122</c:v>
                </c:pt>
                <c:pt idx="784">
                  <c:v>0.7132</c:v>
                </c:pt>
                <c:pt idx="785">
                  <c:v>0.7142</c:v>
                </c:pt>
                <c:pt idx="786">
                  <c:v>0.7152</c:v>
                </c:pt>
                <c:pt idx="787">
                  <c:v>0.7162</c:v>
                </c:pt>
                <c:pt idx="788">
                  <c:v>0.7172</c:v>
                </c:pt>
                <c:pt idx="789">
                  <c:v>0.7182</c:v>
                </c:pt>
                <c:pt idx="790">
                  <c:v>0.7192</c:v>
                </c:pt>
                <c:pt idx="791">
                  <c:v>0.7202</c:v>
                </c:pt>
                <c:pt idx="792">
                  <c:v>0.7212</c:v>
                </c:pt>
                <c:pt idx="793">
                  <c:v>0.7222</c:v>
                </c:pt>
                <c:pt idx="794">
                  <c:v>0.7232</c:v>
                </c:pt>
                <c:pt idx="795">
                  <c:v>0.7242</c:v>
                </c:pt>
                <c:pt idx="796">
                  <c:v>0.7252</c:v>
                </c:pt>
                <c:pt idx="797">
                  <c:v>0.7262</c:v>
                </c:pt>
                <c:pt idx="798">
                  <c:v>0.7272</c:v>
                </c:pt>
                <c:pt idx="799">
                  <c:v>0.7282</c:v>
                </c:pt>
                <c:pt idx="800">
                  <c:v>0.7292</c:v>
                </c:pt>
                <c:pt idx="801">
                  <c:v>0.7302</c:v>
                </c:pt>
                <c:pt idx="802">
                  <c:v>0.7312</c:v>
                </c:pt>
                <c:pt idx="803">
                  <c:v>0.7322</c:v>
                </c:pt>
                <c:pt idx="804">
                  <c:v>0.7332</c:v>
                </c:pt>
                <c:pt idx="805">
                  <c:v>0.7342</c:v>
                </c:pt>
                <c:pt idx="806">
                  <c:v>0.7352</c:v>
                </c:pt>
                <c:pt idx="807">
                  <c:v>0.7362</c:v>
                </c:pt>
                <c:pt idx="808">
                  <c:v>0.7372</c:v>
                </c:pt>
                <c:pt idx="809">
                  <c:v>0.7382</c:v>
                </c:pt>
                <c:pt idx="810">
                  <c:v>0.7392</c:v>
                </c:pt>
                <c:pt idx="811">
                  <c:v>0.7402</c:v>
                </c:pt>
                <c:pt idx="812">
                  <c:v>0.7412</c:v>
                </c:pt>
                <c:pt idx="813">
                  <c:v>0.7422</c:v>
                </c:pt>
                <c:pt idx="814">
                  <c:v>0.7432</c:v>
                </c:pt>
                <c:pt idx="815">
                  <c:v>0.7442</c:v>
                </c:pt>
                <c:pt idx="816">
                  <c:v>0.7452</c:v>
                </c:pt>
                <c:pt idx="817">
                  <c:v>0.7462</c:v>
                </c:pt>
                <c:pt idx="818">
                  <c:v>0.7472</c:v>
                </c:pt>
                <c:pt idx="819">
                  <c:v>0.7482</c:v>
                </c:pt>
                <c:pt idx="820">
                  <c:v>0.7492</c:v>
                </c:pt>
                <c:pt idx="821">
                  <c:v>0.7502</c:v>
                </c:pt>
                <c:pt idx="822">
                  <c:v>0.7512</c:v>
                </c:pt>
                <c:pt idx="823">
                  <c:v>0.7522</c:v>
                </c:pt>
                <c:pt idx="824">
                  <c:v>0.7532</c:v>
                </c:pt>
                <c:pt idx="825">
                  <c:v>0.7542</c:v>
                </c:pt>
                <c:pt idx="826">
                  <c:v>0.7552</c:v>
                </c:pt>
                <c:pt idx="827">
                  <c:v>0.7562</c:v>
                </c:pt>
                <c:pt idx="828">
                  <c:v>0.7572</c:v>
                </c:pt>
                <c:pt idx="829">
                  <c:v>0.7582</c:v>
                </c:pt>
                <c:pt idx="830">
                  <c:v>0.7592</c:v>
                </c:pt>
                <c:pt idx="831">
                  <c:v>0.7602</c:v>
                </c:pt>
                <c:pt idx="832">
                  <c:v>0.7612</c:v>
                </c:pt>
                <c:pt idx="833">
                  <c:v>0.7622</c:v>
                </c:pt>
                <c:pt idx="834">
                  <c:v>0.7632</c:v>
                </c:pt>
                <c:pt idx="835">
                  <c:v>0.7642</c:v>
                </c:pt>
                <c:pt idx="836">
                  <c:v>0.7652</c:v>
                </c:pt>
                <c:pt idx="837">
                  <c:v>0.7662</c:v>
                </c:pt>
                <c:pt idx="838">
                  <c:v>0.7672</c:v>
                </c:pt>
                <c:pt idx="839">
                  <c:v>0.7682</c:v>
                </c:pt>
                <c:pt idx="840">
                  <c:v>0.7692</c:v>
                </c:pt>
                <c:pt idx="841">
                  <c:v>0.7702</c:v>
                </c:pt>
                <c:pt idx="842">
                  <c:v>0.7712</c:v>
                </c:pt>
                <c:pt idx="843">
                  <c:v>0.7722</c:v>
                </c:pt>
                <c:pt idx="844">
                  <c:v>0.7732</c:v>
                </c:pt>
                <c:pt idx="845">
                  <c:v>0.7742</c:v>
                </c:pt>
                <c:pt idx="846">
                  <c:v>0.7752</c:v>
                </c:pt>
                <c:pt idx="847">
                  <c:v>0.7762</c:v>
                </c:pt>
                <c:pt idx="848">
                  <c:v>0.7772</c:v>
                </c:pt>
                <c:pt idx="849">
                  <c:v>0.7782</c:v>
                </c:pt>
                <c:pt idx="850">
                  <c:v>0.7792</c:v>
                </c:pt>
                <c:pt idx="851">
                  <c:v>0.7802</c:v>
                </c:pt>
                <c:pt idx="852">
                  <c:v>0.7812</c:v>
                </c:pt>
                <c:pt idx="853">
                  <c:v>0.7822</c:v>
                </c:pt>
                <c:pt idx="854">
                  <c:v>0.7832</c:v>
                </c:pt>
                <c:pt idx="855">
                  <c:v>0.7842</c:v>
                </c:pt>
                <c:pt idx="856">
                  <c:v>0.7852</c:v>
                </c:pt>
                <c:pt idx="857">
                  <c:v>0.7862</c:v>
                </c:pt>
                <c:pt idx="858">
                  <c:v>0.7872</c:v>
                </c:pt>
                <c:pt idx="859">
                  <c:v>0.7882</c:v>
                </c:pt>
                <c:pt idx="860">
                  <c:v>0.7892</c:v>
                </c:pt>
                <c:pt idx="861">
                  <c:v>0.7902</c:v>
                </c:pt>
                <c:pt idx="862">
                  <c:v>0.7912</c:v>
                </c:pt>
                <c:pt idx="863">
                  <c:v>0.7922</c:v>
                </c:pt>
                <c:pt idx="864">
                  <c:v>0.7932</c:v>
                </c:pt>
                <c:pt idx="865">
                  <c:v>0.7942</c:v>
                </c:pt>
                <c:pt idx="866">
                  <c:v>0.7952</c:v>
                </c:pt>
                <c:pt idx="867">
                  <c:v>0.7962</c:v>
                </c:pt>
                <c:pt idx="868">
                  <c:v>0.7972</c:v>
                </c:pt>
                <c:pt idx="869">
                  <c:v>0.7982</c:v>
                </c:pt>
                <c:pt idx="870">
                  <c:v>0.7992</c:v>
                </c:pt>
                <c:pt idx="871">
                  <c:v>0.8002</c:v>
                </c:pt>
                <c:pt idx="872">
                  <c:v>0.8012</c:v>
                </c:pt>
                <c:pt idx="873">
                  <c:v>0.8022</c:v>
                </c:pt>
                <c:pt idx="874">
                  <c:v>0.8032</c:v>
                </c:pt>
                <c:pt idx="875">
                  <c:v>0.8042</c:v>
                </c:pt>
                <c:pt idx="876">
                  <c:v>0.8052</c:v>
                </c:pt>
                <c:pt idx="877">
                  <c:v>0.8062</c:v>
                </c:pt>
                <c:pt idx="878">
                  <c:v>0.8072</c:v>
                </c:pt>
                <c:pt idx="879">
                  <c:v>0.8082</c:v>
                </c:pt>
                <c:pt idx="880">
                  <c:v>0.8092</c:v>
                </c:pt>
                <c:pt idx="881">
                  <c:v>0.8102</c:v>
                </c:pt>
                <c:pt idx="882">
                  <c:v>0.8112</c:v>
                </c:pt>
                <c:pt idx="883">
                  <c:v>0.8122</c:v>
                </c:pt>
                <c:pt idx="884">
                  <c:v>0.8132</c:v>
                </c:pt>
                <c:pt idx="885">
                  <c:v>0.8142</c:v>
                </c:pt>
                <c:pt idx="886">
                  <c:v>0.8152</c:v>
                </c:pt>
                <c:pt idx="887">
                  <c:v>0.8162</c:v>
                </c:pt>
                <c:pt idx="888">
                  <c:v>0.8172</c:v>
                </c:pt>
                <c:pt idx="889">
                  <c:v>0.8182</c:v>
                </c:pt>
                <c:pt idx="890">
                  <c:v>0.8192</c:v>
                </c:pt>
                <c:pt idx="891">
                  <c:v>0.8202</c:v>
                </c:pt>
                <c:pt idx="892">
                  <c:v>0.8212</c:v>
                </c:pt>
                <c:pt idx="893">
                  <c:v>0.8222</c:v>
                </c:pt>
                <c:pt idx="894">
                  <c:v>0.8232</c:v>
                </c:pt>
                <c:pt idx="895">
                  <c:v>0.8242</c:v>
                </c:pt>
                <c:pt idx="896">
                  <c:v>0.8252</c:v>
                </c:pt>
                <c:pt idx="897">
                  <c:v>0.8262</c:v>
                </c:pt>
                <c:pt idx="898">
                  <c:v>0.8272</c:v>
                </c:pt>
                <c:pt idx="899">
                  <c:v>0.8282</c:v>
                </c:pt>
                <c:pt idx="900">
                  <c:v>0.8292</c:v>
                </c:pt>
                <c:pt idx="901">
                  <c:v>0.8302</c:v>
                </c:pt>
                <c:pt idx="902">
                  <c:v>0.8312</c:v>
                </c:pt>
                <c:pt idx="903">
                  <c:v>0.8322</c:v>
                </c:pt>
                <c:pt idx="904">
                  <c:v>0.8332</c:v>
                </c:pt>
                <c:pt idx="905">
                  <c:v>0.8342</c:v>
                </c:pt>
                <c:pt idx="906">
                  <c:v>0.8352</c:v>
                </c:pt>
                <c:pt idx="907">
                  <c:v>0.8362</c:v>
                </c:pt>
                <c:pt idx="908">
                  <c:v>0.8372</c:v>
                </c:pt>
                <c:pt idx="909">
                  <c:v>0.8382</c:v>
                </c:pt>
                <c:pt idx="910">
                  <c:v>0.8392</c:v>
                </c:pt>
                <c:pt idx="911">
                  <c:v>0.8402</c:v>
                </c:pt>
                <c:pt idx="912">
                  <c:v>0.8412</c:v>
                </c:pt>
                <c:pt idx="913">
                  <c:v>0.8422</c:v>
                </c:pt>
                <c:pt idx="914">
                  <c:v>0.8432</c:v>
                </c:pt>
                <c:pt idx="915">
                  <c:v>0.8442</c:v>
                </c:pt>
                <c:pt idx="916">
                  <c:v>0.8452</c:v>
                </c:pt>
                <c:pt idx="917">
                  <c:v>0.8462</c:v>
                </c:pt>
                <c:pt idx="918">
                  <c:v>0.8472</c:v>
                </c:pt>
                <c:pt idx="919">
                  <c:v>0.8482</c:v>
                </c:pt>
                <c:pt idx="920">
                  <c:v>0.8492</c:v>
                </c:pt>
                <c:pt idx="921">
                  <c:v>0.8502</c:v>
                </c:pt>
                <c:pt idx="922">
                  <c:v>0.8512</c:v>
                </c:pt>
                <c:pt idx="923">
                  <c:v>0.8522</c:v>
                </c:pt>
                <c:pt idx="924">
                  <c:v>0.8532</c:v>
                </c:pt>
                <c:pt idx="925">
                  <c:v>0.8542</c:v>
                </c:pt>
                <c:pt idx="926">
                  <c:v>0.8552</c:v>
                </c:pt>
                <c:pt idx="927">
                  <c:v>0.8562</c:v>
                </c:pt>
                <c:pt idx="928">
                  <c:v>0.8572</c:v>
                </c:pt>
                <c:pt idx="929">
                  <c:v>0.8582</c:v>
                </c:pt>
                <c:pt idx="930">
                  <c:v>0.8592</c:v>
                </c:pt>
                <c:pt idx="931">
                  <c:v>0.8602</c:v>
                </c:pt>
                <c:pt idx="932">
                  <c:v>0.8612</c:v>
                </c:pt>
                <c:pt idx="933">
                  <c:v>0.8622</c:v>
                </c:pt>
                <c:pt idx="934">
                  <c:v>0.8632</c:v>
                </c:pt>
                <c:pt idx="935">
                  <c:v>0.8642</c:v>
                </c:pt>
                <c:pt idx="936">
                  <c:v>0.8652</c:v>
                </c:pt>
                <c:pt idx="937">
                  <c:v>0.8662</c:v>
                </c:pt>
                <c:pt idx="938">
                  <c:v>0.8672</c:v>
                </c:pt>
                <c:pt idx="939">
                  <c:v>0.8682</c:v>
                </c:pt>
                <c:pt idx="940">
                  <c:v>0.8692</c:v>
                </c:pt>
                <c:pt idx="941">
                  <c:v>0.8702</c:v>
                </c:pt>
                <c:pt idx="942">
                  <c:v>0.8712</c:v>
                </c:pt>
                <c:pt idx="943">
                  <c:v>0.8722</c:v>
                </c:pt>
                <c:pt idx="944">
                  <c:v>0.8732</c:v>
                </c:pt>
                <c:pt idx="945">
                  <c:v>0.8742</c:v>
                </c:pt>
                <c:pt idx="946">
                  <c:v>0.8752</c:v>
                </c:pt>
                <c:pt idx="947">
                  <c:v>0.8762</c:v>
                </c:pt>
                <c:pt idx="948">
                  <c:v>0.8772</c:v>
                </c:pt>
                <c:pt idx="949">
                  <c:v>0.8782</c:v>
                </c:pt>
                <c:pt idx="950">
                  <c:v>0.8792</c:v>
                </c:pt>
                <c:pt idx="951">
                  <c:v>0.8802</c:v>
                </c:pt>
                <c:pt idx="952">
                  <c:v>0.8812</c:v>
                </c:pt>
                <c:pt idx="953">
                  <c:v>0.8822</c:v>
                </c:pt>
                <c:pt idx="954">
                  <c:v>0.8832</c:v>
                </c:pt>
                <c:pt idx="955">
                  <c:v>0.8842</c:v>
                </c:pt>
                <c:pt idx="956">
                  <c:v>0.8852</c:v>
                </c:pt>
                <c:pt idx="957">
                  <c:v>0.8862</c:v>
                </c:pt>
                <c:pt idx="958">
                  <c:v>0.8872</c:v>
                </c:pt>
                <c:pt idx="959">
                  <c:v>0.8882</c:v>
                </c:pt>
                <c:pt idx="960">
                  <c:v>0.8892</c:v>
                </c:pt>
                <c:pt idx="961">
                  <c:v>0.8902</c:v>
                </c:pt>
                <c:pt idx="962">
                  <c:v>0.8912</c:v>
                </c:pt>
                <c:pt idx="963">
                  <c:v>0.8922</c:v>
                </c:pt>
                <c:pt idx="964">
                  <c:v>0.8932</c:v>
                </c:pt>
                <c:pt idx="965">
                  <c:v>0.8942</c:v>
                </c:pt>
                <c:pt idx="966">
                  <c:v>0.8952</c:v>
                </c:pt>
                <c:pt idx="967">
                  <c:v>0.8962</c:v>
                </c:pt>
                <c:pt idx="968">
                  <c:v>0.8972</c:v>
                </c:pt>
                <c:pt idx="969">
                  <c:v>0.8982</c:v>
                </c:pt>
                <c:pt idx="970">
                  <c:v>0.8992</c:v>
                </c:pt>
                <c:pt idx="971">
                  <c:v>0.9002</c:v>
                </c:pt>
                <c:pt idx="972">
                  <c:v>0.9012</c:v>
                </c:pt>
                <c:pt idx="973">
                  <c:v>0.9022</c:v>
                </c:pt>
                <c:pt idx="974">
                  <c:v>0.9032</c:v>
                </c:pt>
                <c:pt idx="975">
                  <c:v>0.9042</c:v>
                </c:pt>
                <c:pt idx="976">
                  <c:v>0.9052</c:v>
                </c:pt>
                <c:pt idx="977">
                  <c:v>0.9062</c:v>
                </c:pt>
                <c:pt idx="978">
                  <c:v>0.9072</c:v>
                </c:pt>
                <c:pt idx="979">
                  <c:v>0.9082</c:v>
                </c:pt>
                <c:pt idx="980">
                  <c:v>0.9092</c:v>
                </c:pt>
                <c:pt idx="981">
                  <c:v>0.9102</c:v>
                </c:pt>
                <c:pt idx="982">
                  <c:v>0.9112</c:v>
                </c:pt>
                <c:pt idx="983">
                  <c:v>0.9122</c:v>
                </c:pt>
                <c:pt idx="984">
                  <c:v>0.9132</c:v>
                </c:pt>
                <c:pt idx="985">
                  <c:v>0.9142</c:v>
                </c:pt>
                <c:pt idx="986">
                  <c:v>0.9152</c:v>
                </c:pt>
                <c:pt idx="987">
                  <c:v>0.9162</c:v>
                </c:pt>
                <c:pt idx="988">
                  <c:v>0.9172</c:v>
                </c:pt>
                <c:pt idx="989">
                  <c:v>0.9182</c:v>
                </c:pt>
                <c:pt idx="990">
                  <c:v>0.9192</c:v>
                </c:pt>
                <c:pt idx="991">
                  <c:v>0.9202</c:v>
                </c:pt>
                <c:pt idx="992">
                  <c:v>0.9212</c:v>
                </c:pt>
                <c:pt idx="993">
                  <c:v>0.9222</c:v>
                </c:pt>
                <c:pt idx="994">
                  <c:v>0.9232</c:v>
                </c:pt>
                <c:pt idx="995">
                  <c:v>0.9242</c:v>
                </c:pt>
                <c:pt idx="996">
                  <c:v>0.9252</c:v>
                </c:pt>
                <c:pt idx="997">
                  <c:v>0.9262</c:v>
                </c:pt>
                <c:pt idx="998">
                  <c:v>0.9272</c:v>
                </c:pt>
                <c:pt idx="999">
                  <c:v>0.9282</c:v>
                </c:pt>
                <c:pt idx="1000">
                  <c:v>0.9292</c:v>
                </c:pt>
                <c:pt idx="1001">
                  <c:v>0.9302</c:v>
                </c:pt>
                <c:pt idx="1002">
                  <c:v>0.9312</c:v>
                </c:pt>
                <c:pt idx="1003">
                  <c:v>0.9322</c:v>
                </c:pt>
                <c:pt idx="1004">
                  <c:v>0.9332</c:v>
                </c:pt>
                <c:pt idx="1005">
                  <c:v>0.9342</c:v>
                </c:pt>
                <c:pt idx="1006">
                  <c:v>0.9352</c:v>
                </c:pt>
                <c:pt idx="1007">
                  <c:v>0.9362</c:v>
                </c:pt>
                <c:pt idx="1008">
                  <c:v>0.9372</c:v>
                </c:pt>
                <c:pt idx="1009">
                  <c:v>0.9382</c:v>
                </c:pt>
                <c:pt idx="1010">
                  <c:v>0.9392</c:v>
                </c:pt>
                <c:pt idx="1011">
                  <c:v>0.9402</c:v>
                </c:pt>
                <c:pt idx="1012">
                  <c:v>0.9412</c:v>
                </c:pt>
                <c:pt idx="1013">
                  <c:v>0.9422</c:v>
                </c:pt>
                <c:pt idx="1014">
                  <c:v>0.9432</c:v>
                </c:pt>
                <c:pt idx="1015">
                  <c:v>0.9442</c:v>
                </c:pt>
                <c:pt idx="1016">
                  <c:v>0.9452</c:v>
                </c:pt>
                <c:pt idx="1017">
                  <c:v>0.9462</c:v>
                </c:pt>
                <c:pt idx="1018">
                  <c:v>0.9472</c:v>
                </c:pt>
                <c:pt idx="1019">
                  <c:v>0.9482</c:v>
                </c:pt>
                <c:pt idx="1020">
                  <c:v>0.9492</c:v>
                </c:pt>
                <c:pt idx="1021">
                  <c:v>0.9502</c:v>
                </c:pt>
                <c:pt idx="1022">
                  <c:v>0.9512</c:v>
                </c:pt>
                <c:pt idx="1023">
                  <c:v>0.9522</c:v>
                </c:pt>
                <c:pt idx="1024">
                  <c:v>0.9532</c:v>
                </c:pt>
                <c:pt idx="1025">
                  <c:v>0.9542</c:v>
                </c:pt>
                <c:pt idx="1026">
                  <c:v>0.9552</c:v>
                </c:pt>
                <c:pt idx="1027">
                  <c:v>0.9562</c:v>
                </c:pt>
                <c:pt idx="1028">
                  <c:v>0.9572</c:v>
                </c:pt>
                <c:pt idx="1029">
                  <c:v>0.9582</c:v>
                </c:pt>
                <c:pt idx="1030">
                  <c:v>0.9592</c:v>
                </c:pt>
                <c:pt idx="1031">
                  <c:v>0.9602</c:v>
                </c:pt>
                <c:pt idx="1032">
                  <c:v>0.9612</c:v>
                </c:pt>
                <c:pt idx="1033">
                  <c:v>0.9622</c:v>
                </c:pt>
                <c:pt idx="1034">
                  <c:v>0.9632</c:v>
                </c:pt>
                <c:pt idx="1035">
                  <c:v>0.9642</c:v>
                </c:pt>
                <c:pt idx="1036">
                  <c:v>0.9652</c:v>
                </c:pt>
                <c:pt idx="1037">
                  <c:v>0.9662</c:v>
                </c:pt>
                <c:pt idx="1038">
                  <c:v>0.9672</c:v>
                </c:pt>
                <c:pt idx="1039">
                  <c:v>0.9682</c:v>
                </c:pt>
                <c:pt idx="1040">
                  <c:v>0.9692</c:v>
                </c:pt>
                <c:pt idx="1041">
                  <c:v>0.9702</c:v>
                </c:pt>
                <c:pt idx="1042">
                  <c:v>0.9712</c:v>
                </c:pt>
                <c:pt idx="1043">
                  <c:v>0.9722</c:v>
                </c:pt>
                <c:pt idx="1044">
                  <c:v>0.9732</c:v>
                </c:pt>
                <c:pt idx="1045">
                  <c:v>0.9742</c:v>
                </c:pt>
                <c:pt idx="1046">
                  <c:v>0.9752</c:v>
                </c:pt>
                <c:pt idx="1047">
                  <c:v>0.9762</c:v>
                </c:pt>
                <c:pt idx="1048">
                  <c:v>0.9772</c:v>
                </c:pt>
                <c:pt idx="1049">
                  <c:v>0.9782</c:v>
                </c:pt>
                <c:pt idx="1050">
                  <c:v>0.9792</c:v>
                </c:pt>
                <c:pt idx="1051">
                  <c:v>0.9802</c:v>
                </c:pt>
                <c:pt idx="1052">
                  <c:v>0.9812</c:v>
                </c:pt>
                <c:pt idx="1053">
                  <c:v>0.9822</c:v>
                </c:pt>
                <c:pt idx="1054">
                  <c:v>0.9832</c:v>
                </c:pt>
                <c:pt idx="1055">
                  <c:v>0.9842</c:v>
                </c:pt>
                <c:pt idx="1056">
                  <c:v>0.9852</c:v>
                </c:pt>
                <c:pt idx="1057">
                  <c:v>0.9862</c:v>
                </c:pt>
                <c:pt idx="1058">
                  <c:v>0.9872</c:v>
                </c:pt>
                <c:pt idx="1059">
                  <c:v>0.9882</c:v>
                </c:pt>
                <c:pt idx="1060">
                  <c:v>0.9892</c:v>
                </c:pt>
                <c:pt idx="1061">
                  <c:v>0.9902</c:v>
                </c:pt>
                <c:pt idx="1062">
                  <c:v>0.9912</c:v>
                </c:pt>
                <c:pt idx="1063">
                  <c:v>0.9922</c:v>
                </c:pt>
                <c:pt idx="1064">
                  <c:v>0.9932</c:v>
                </c:pt>
                <c:pt idx="1065">
                  <c:v>0.9942</c:v>
                </c:pt>
                <c:pt idx="1066">
                  <c:v>0.9952</c:v>
                </c:pt>
                <c:pt idx="1067">
                  <c:v>0.9962</c:v>
                </c:pt>
                <c:pt idx="1068">
                  <c:v>0.9972</c:v>
                </c:pt>
                <c:pt idx="1069">
                  <c:v>0.9982</c:v>
                </c:pt>
                <c:pt idx="1070">
                  <c:v>0.9992</c:v>
                </c:pt>
                <c:pt idx="1071">
                  <c:v>1.0002</c:v>
                </c:pt>
                <c:pt idx="1072">
                  <c:v>1.0012</c:v>
                </c:pt>
                <c:pt idx="1073">
                  <c:v>1.0022</c:v>
                </c:pt>
                <c:pt idx="1074">
                  <c:v>1.0032</c:v>
                </c:pt>
                <c:pt idx="1075">
                  <c:v>1.0042</c:v>
                </c:pt>
                <c:pt idx="1076">
                  <c:v>1.0052</c:v>
                </c:pt>
                <c:pt idx="1077">
                  <c:v>1.0062</c:v>
                </c:pt>
                <c:pt idx="1078">
                  <c:v>1.0072</c:v>
                </c:pt>
                <c:pt idx="1079">
                  <c:v>1.0082</c:v>
                </c:pt>
                <c:pt idx="1080">
                  <c:v>1.0092</c:v>
                </c:pt>
                <c:pt idx="1081">
                  <c:v>1.0102</c:v>
                </c:pt>
                <c:pt idx="1082">
                  <c:v>1.0112</c:v>
                </c:pt>
                <c:pt idx="1083">
                  <c:v>1.0122</c:v>
                </c:pt>
                <c:pt idx="1084">
                  <c:v>1.0132</c:v>
                </c:pt>
                <c:pt idx="1085">
                  <c:v>1.0142</c:v>
                </c:pt>
                <c:pt idx="1086">
                  <c:v>1.0152</c:v>
                </c:pt>
                <c:pt idx="1087">
                  <c:v>1.0162</c:v>
                </c:pt>
                <c:pt idx="1088">
                  <c:v>1.0172</c:v>
                </c:pt>
                <c:pt idx="1089">
                  <c:v>1.0182</c:v>
                </c:pt>
                <c:pt idx="1090">
                  <c:v>1.0192</c:v>
                </c:pt>
                <c:pt idx="1091">
                  <c:v>1.0202</c:v>
                </c:pt>
                <c:pt idx="1092">
                  <c:v>1.0212</c:v>
                </c:pt>
                <c:pt idx="1093">
                  <c:v>1.0222</c:v>
                </c:pt>
                <c:pt idx="1094">
                  <c:v>1.0232</c:v>
                </c:pt>
                <c:pt idx="1095">
                  <c:v>1.0242</c:v>
                </c:pt>
                <c:pt idx="1096">
                  <c:v>1.0252</c:v>
                </c:pt>
                <c:pt idx="1097">
                  <c:v>1.0262</c:v>
                </c:pt>
                <c:pt idx="1098">
                  <c:v>1.0272</c:v>
                </c:pt>
                <c:pt idx="1099">
                  <c:v>1.0282</c:v>
                </c:pt>
                <c:pt idx="1100">
                  <c:v>1.0292</c:v>
                </c:pt>
                <c:pt idx="1101">
                  <c:v>1.0302</c:v>
                </c:pt>
                <c:pt idx="1102">
                  <c:v>1.0312</c:v>
                </c:pt>
                <c:pt idx="1103">
                  <c:v>1.0322</c:v>
                </c:pt>
                <c:pt idx="1104">
                  <c:v>1.0332</c:v>
                </c:pt>
                <c:pt idx="1105">
                  <c:v>1.0342</c:v>
                </c:pt>
                <c:pt idx="1106">
                  <c:v>1.0352</c:v>
                </c:pt>
                <c:pt idx="1107">
                  <c:v>1.0362</c:v>
                </c:pt>
                <c:pt idx="1108">
                  <c:v>1.0372</c:v>
                </c:pt>
                <c:pt idx="1109">
                  <c:v>1.0382</c:v>
                </c:pt>
                <c:pt idx="1110">
                  <c:v>1.0392</c:v>
                </c:pt>
                <c:pt idx="1111">
                  <c:v>1.0402</c:v>
                </c:pt>
                <c:pt idx="1112">
                  <c:v>1.0412</c:v>
                </c:pt>
                <c:pt idx="1113">
                  <c:v>1.0422</c:v>
                </c:pt>
                <c:pt idx="1114">
                  <c:v>1.0432</c:v>
                </c:pt>
                <c:pt idx="1115">
                  <c:v>1.0442</c:v>
                </c:pt>
                <c:pt idx="1116">
                  <c:v>1.0452</c:v>
                </c:pt>
                <c:pt idx="1117">
                  <c:v>1.0462</c:v>
                </c:pt>
                <c:pt idx="1118">
                  <c:v>1.0472</c:v>
                </c:pt>
                <c:pt idx="1119">
                  <c:v>1.0482</c:v>
                </c:pt>
                <c:pt idx="1120">
                  <c:v>1.0492</c:v>
                </c:pt>
                <c:pt idx="1121">
                  <c:v>1.0502</c:v>
                </c:pt>
                <c:pt idx="1122">
                  <c:v>1.0512</c:v>
                </c:pt>
                <c:pt idx="1123">
                  <c:v>1.0522</c:v>
                </c:pt>
                <c:pt idx="1124">
                  <c:v>1.0532</c:v>
                </c:pt>
                <c:pt idx="1125">
                  <c:v>1.0542</c:v>
                </c:pt>
                <c:pt idx="1126">
                  <c:v>1.0552</c:v>
                </c:pt>
                <c:pt idx="1127">
                  <c:v>1.0562</c:v>
                </c:pt>
                <c:pt idx="1128">
                  <c:v>1.0572</c:v>
                </c:pt>
                <c:pt idx="1129">
                  <c:v>1.0582</c:v>
                </c:pt>
                <c:pt idx="1130">
                  <c:v>1.0592</c:v>
                </c:pt>
                <c:pt idx="1131">
                  <c:v>1.0602</c:v>
                </c:pt>
                <c:pt idx="1132">
                  <c:v>1.0612</c:v>
                </c:pt>
                <c:pt idx="1133">
                  <c:v>1.0622</c:v>
                </c:pt>
                <c:pt idx="1134">
                  <c:v>1.0632</c:v>
                </c:pt>
                <c:pt idx="1135">
                  <c:v>1.0642</c:v>
                </c:pt>
                <c:pt idx="1136">
                  <c:v>1.0652</c:v>
                </c:pt>
                <c:pt idx="1137">
                  <c:v>1.0662</c:v>
                </c:pt>
                <c:pt idx="1138">
                  <c:v>1.0672</c:v>
                </c:pt>
                <c:pt idx="1139">
                  <c:v>1.0682</c:v>
                </c:pt>
                <c:pt idx="1140">
                  <c:v>1.0692</c:v>
                </c:pt>
                <c:pt idx="1141">
                  <c:v>1.0702</c:v>
                </c:pt>
                <c:pt idx="1142">
                  <c:v>1.0712</c:v>
                </c:pt>
                <c:pt idx="1143">
                  <c:v>1.0722</c:v>
                </c:pt>
                <c:pt idx="1144">
                  <c:v>1.0732</c:v>
                </c:pt>
                <c:pt idx="1145">
                  <c:v>1.0742</c:v>
                </c:pt>
                <c:pt idx="1146">
                  <c:v>1.0752</c:v>
                </c:pt>
                <c:pt idx="1147">
                  <c:v>1.0762</c:v>
                </c:pt>
                <c:pt idx="1148">
                  <c:v>1.0772</c:v>
                </c:pt>
                <c:pt idx="1149">
                  <c:v>1.0782</c:v>
                </c:pt>
                <c:pt idx="1150">
                  <c:v>1.0792</c:v>
                </c:pt>
                <c:pt idx="1151">
                  <c:v>1.0802</c:v>
                </c:pt>
                <c:pt idx="1152">
                  <c:v>1.0812</c:v>
                </c:pt>
                <c:pt idx="1153">
                  <c:v>1.0822</c:v>
                </c:pt>
                <c:pt idx="1154">
                  <c:v>1.0832</c:v>
                </c:pt>
                <c:pt idx="1155">
                  <c:v>1.0842</c:v>
                </c:pt>
                <c:pt idx="1156">
                  <c:v>1.0852</c:v>
                </c:pt>
                <c:pt idx="1157">
                  <c:v>1.0862</c:v>
                </c:pt>
                <c:pt idx="1158">
                  <c:v>1.0872</c:v>
                </c:pt>
                <c:pt idx="1159">
                  <c:v>1.0882</c:v>
                </c:pt>
                <c:pt idx="1160">
                  <c:v>1.0892</c:v>
                </c:pt>
                <c:pt idx="1161">
                  <c:v>1.0902</c:v>
                </c:pt>
                <c:pt idx="1162">
                  <c:v>1.0912</c:v>
                </c:pt>
                <c:pt idx="1163">
                  <c:v>1.0922</c:v>
                </c:pt>
                <c:pt idx="1164">
                  <c:v>1.0932</c:v>
                </c:pt>
                <c:pt idx="1165">
                  <c:v>1.0942</c:v>
                </c:pt>
                <c:pt idx="1166">
                  <c:v>1.0952</c:v>
                </c:pt>
                <c:pt idx="1167">
                  <c:v>1.0962</c:v>
                </c:pt>
                <c:pt idx="1168">
                  <c:v>1.0972</c:v>
                </c:pt>
                <c:pt idx="1169">
                  <c:v>1.0982</c:v>
                </c:pt>
                <c:pt idx="1170">
                  <c:v>1.0992</c:v>
                </c:pt>
                <c:pt idx="1171">
                  <c:v>1.1002</c:v>
                </c:pt>
                <c:pt idx="1172">
                  <c:v>1.1012</c:v>
                </c:pt>
                <c:pt idx="1173">
                  <c:v>1.1022</c:v>
                </c:pt>
                <c:pt idx="1174">
                  <c:v>1.1032</c:v>
                </c:pt>
                <c:pt idx="1175">
                  <c:v>1.1042</c:v>
                </c:pt>
                <c:pt idx="1176">
                  <c:v>1.1052</c:v>
                </c:pt>
                <c:pt idx="1177">
                  <c:v>1.1062</c:v>
                </c:pt>
                <c:pt idx="1178">
                  <c:v>1.1072</c:v>
                </c:pt>
                <c:pt idx="1179">
                  <c:v>1.1082</c:v>
                </c:pt>
                <c:pt idx="1180">
                  <c:v>1.1092</c:v>
                </c:pt>
                <c:pt idx="1181">
                  <c:v>1.1102</c:v>
                </c:pt>
                <c:pt idx="1182">
                  <c:v>1.1112</c:v>
                </c:pt>
                <c:pt idx="1183">
                  <c:v>1.1122</c:v>
                </c:pt>
                <c:pt idx="1184">
                  <c:v>1.1132</c:v>
                </c:pt>
                <c:pt idx="1185">
                  <c:v>1.1142</c:v>
                </c:pt>
                <c:pt idx="1186">
                  <c:v>1.1152</c:v>
                </c:pt>
                <c:pt idx="1187">
                  <c:v>1.1162</c:v>
                </c:pt>
                <c:pt idx="1188">
                  <c:v>1.1172</c:v>
                </c:pt>
                <c:pt idx="1189">
                  <c:v>1.1182</c:v>
                </c:pt>
                <c:pt idx="1190">
                  <c:v>1.1192</c:v>
                </c:pt>
                <c:pt idx="1191">
                  <c:v>1.1202</c:v>
                </c:pt>
                <c:pt idx="1192">
                  <c:v>1.1212</c:v>
                </c:pt>
                <c:pt idx="1193">
                  <c:v>1.1222</c:v>
                </c:pt>
                <c:pt idx="1194">
                  <c:v>1.1232</c:v>
                </c:pt>
                <c:pt idx="1195">
                  <c:v>1.1242</c:v>
                </c:pt>
                <c:pt idx="1196">
                  <c:v>1.1252</c:v>
                </c:pt>
                <c:pt idx="1197">
                  <c:v>1.1262</c:v>
                </c:pt>
                <c:pt idx="1198">
                  <c:v>1.1272</c:v>
                </c:pt>
                <c:pt idx="1199">
                  <c:v>1.1282</c:v>
                </c:pt>
                <c:pt idx="1200">
                  <c:v>1.1292</c:v>
                </c:pt>
                <c:pt idx="1201">
                  <c:v>1.1302</c:v>
                </c:pt>
                <c:pt idx="1202">
                  <c:v>1.1312</c:v>
                </c:pt>
                <c:pt idx="1203">
                  <c:v>1.1322</c:v>
                </c:pt>
                <c:pt idx="1204">
                  <c:v>1.1332</c:v>
                </c:pt>
                <c:pt idx="1205">
                  <c:v>1.1342</c:v>
                </c:pt>
                <c:pt idx="1206">
                  <c:v>1.1352</c:v>
                </c:pt>
                <c:pt idx="1207">
                  <c:v>1.1362</c:v>
                </c:pt>
                <c:pt idx="1208">
                  <c:v>1.1372</c:v>
                </c:pt>
                <c:pt idx="1209">
                  <c:v>1.1382</c:v>
                </c:pt>
                <c:pt idx="1210">
                  <c:v>1.1392</c:v>
                </c:pt>
                <c:pt idx="1211">
                  <c:v>1.1402</c:v>
                </c:pt>
                <c:pt idx="1212">
                  <c:v>1.1412</c:v>
                </c:pt>
                <c:pt idx="1213">
                  <c:v>1.1422</c:v>
                </c:pt>
                <c:pt idx="1214">
                  <c:v>1.1432</c:v>
                </c:pt>
                <c:pt idx="1215">
                  <c:v>1.1442</c:v>
                </c:pt>
                <c:pt idx="1216">
                  <c:v>1.1452</c:v>
                </c:pt>
                <c:pt idx="1217">
                  <c:v>1.1462</c:v>
                </c:pt>
                <c:pt idx="1218">
                  <c:v>1.1472</c:v>
                </c:pt>
                <c:pt idx="1219">
                  <c:v>1.1482</c:v>
                </c:pt>
                <c:pt idx="1220">
                  <c:v>1.1492</c:v>
                </c:pt>
                <c:pt idx="1221">
                  <c:v>1.1502</c:v>
                </c:pt>
                <c:pt idx="1222">
                  <c:v>1.1512</c:v>
                </c:pt>
                <c:pt idx="1223">
                  <c:v>1.1522</c:v>
                </c:pt>
                <c:pt idx="1224">
                  <c:v>1.1532</c:v>
                </c:pt>
                <c:pt idx="1225">
                  <c:v>1.1542</c:v>
                </c:pt>
                <c:pt idx="1226">
                  <c:v>1.1552</c:v>
                </c:pt>
                <c:pt idx="1227">
                  <c:v>1.1562</c:v>
                </c:pt>
                <c:pt idx="1228">
                  <c:v>1.1572</c:v>
                </c:pt>
                <c:pt idx="1229">
                  <c:v>1.1582</c:v>
                </c:pt>
                <c:pt idx="1230">
                  <c:v>1.1592</c:v>
                </c:pt>
                <c:pt idx="1231">
                  <c:v>1.1602</c:v>
                </c:pt>
                <c:pt idx="1232">
                  <c:v>1.1612</c:v>
                </c:pt>
                <c:pt idx="1233">
                  <c:v>1.1622</c:v>
                </c:pt>
                <c:pt idx="1234">
                  <c:v>1.1632</c:v>
                </c:pt>
                <c:pt idx="1235">
                  <c:v>1.1642</c:v>
                </c:pt>
                <c:pt idx="1236">
                  <c:v>1.1652</c:v>
                </c:pt>
                <c:pt idx="1237">
                  <c:v>1.1662</c:v>
                </c:pt>
                <c:pt idx="1238">
                  <c:v>1.1672</c:v>
                </c:pt>
                <c:pt idx="1239">
                  <c:v>1.1682</c:v>
                </c:pt>
                <c:pt idx="1240">
                  <c:v>1.1692</c:v>
                </c:pt>
                <c:pt idx="1241">
                  <c:v>1.1702</c:v>
                </c:pt>
                <c:pt idx="1242">
                  <c:v>1.1712</c:v>
                </c:pt>
                <c:pt idx="1243">
                  <c:v>1.1722</c:v>
                </c:pt>
                <c:pt idx="1244">
                  <c:v>1.1732</c:v>
                </c:pt>
                <c:pt idx="1245">
                  <c:v>1.1742</c:v>
                </c:pt>
                <c:pt idx="1246">
                  <c:v>1.1752</c:v>
                </c:pt>
                <c:pt idx="1247">
                  <c:v>1.1762</c:v>
                </c:pt>
                <c:pt idx="1248">
                  <c:v>1.1772</c:v>
                </c:pt>
                <c:pt idx="1249">
                  <c:v>1.1782</c:v>
                </c:pt>
                <c:pt idx="1250">
                  <c:v>1.1792</c:v>
                </c:pt>
                <c:pt idx="1251">
                  <c:v>1.1802</c:v>
                </c:pt>
                <c:pt idx="1252">
                  <c:v>1.1812</c:v>
                </c:pt>
                <c:pt idx="1253">
                  <c:v>1.1822</c:v>
                </c:pt>
                <c:pt idx="1254">
                  <c:v>1.1832</c:v>
                </c:pt>
                <c:pt idx="1255">
                  <c:v>1.1842</c:v>
                </c:pt>
                <c:pt idx="1256">
                  <c:v>1.1852</c:v>
                </c:pt>
                <c:pt idx="1257">
                  <c:v>1.1862</c:v>
                </c:pt>
                <c:pt idx="1258">
                  <c:v>1.1872</c:v>
                </c:pt>
                <c:pt idx="1259">
                  <c:v>1.1882</c:v>
                </c:pt>
                <c:pt idx="1260">
                  <c:v>1.1892</c:v>
                </c:pt>
                <c:pt idx="1261">
                  <c:v>1.1902</c:v>
                </c:pt>
                <c:pt idx="1262">
                  <c:v>1.1912</c:v>
                </c:pt>
                <c:pt idx="1263">
                  <c:v>1.1922</c:v>
                </c:pt>
                <c:pt idx="1264">
                  <c:v>1.1932</c:v>
                </c:pt>
                <c:pt idx="1265">
                  <c:v>1.1942</c:v>
                </c:pt>
                <c:pt idx="1266">
                  <c:v>1.1952</c:v>
                </c:pt>
                <c:pt idx="1267">
                  <c:v>1.1962</c:v>
                </c:pt>
                <c:pt idx="1268">
                  <c:v>1.1972</c:v>
                </c:pt>
                <c:pt idx="1269">
                  <c:v>1.1982</c:v>
                </c:pt>
                <c:pt idx="1270">
                  <c:v>1.1992</c:v>
                </c:pt>
                <c:pt idx="1271">
                  <c:v>1.2002</c:v>
                </c:pt>
                <c:pt idx="1272">
                  <c:v>1.2012</c:v>
                </c:pt>
                <c:pt idx="1273">
                  <c:v>1.2022</c:v>
                </c:pt>
                <c:pt idx="1274">
                  <c:v>1.2032</c:v>
                </c:pt>
                <c:pt idx="1275">
                  <c:v>1.2042</c:v>
                </c:pt>
                <c:pt idx="1276">
                  <c:v>1.2052</c:v>
                </c:pt>
                <c:pt idx="1277">
                  <c:v>1.2062</c:v>
                </c:pt>
                <c:pt idx="1278">
                  <c:v>1.2072</c:v>
                </c:pt>
                <c:pt idx="1279">
                  <c:v>1.2082</c:v>
                </c:pt>
                <c:pt idx="1280">
                  <c:v>1.2092</c:v>
                </c:pt>
                <c:pt idx="1281">
                  <c:v>1.2102</c:v>
                </c:pt>
                <c:pt idx="1282">
                  <c:v>1.2112</c:v>
                </c:pt>
                <c:pt idx="1283">
                  <c:v>1.2122</c:v>
                </c:pt>
                <c:pt idx="1284">
                  <c:v>1.2132</c:v>
                </c:pt>
                <c:pt idx="1285">
                  <c:v>1.2142</c:v>
                </c:pt>
                <c:pt idx="1286">
                  <c:v>1.2152</c:v>
                </c:pt>
                <c:pt idx="1287">
                  <c:v>1.2162</c:v>
                </c:pt>
                <c:pt idx="1288">
                  <c:v>1.2172</c:v>
                </c:pt>
                <c:pt idx="1289">
                  <c:v>1.2182</c:v>
                </c:pt>
                <c:pt idx="1290">
                  <c:v>1.2192</c:v>
                </c:pt>
                <c:pt idx="1291">
                  <c:v>1.2202</c:v>
                </c:pt>
                <c:pt idx="1292">
                  <c:v>1.2212</c:v>
                </c:pt>
                <c:pt idx="1293">
                  <c:v>1.2222</c:v>
                </c:pt>
                <c:pt idx="1294">
                  <c:v>1.2232</c:v>
                </c:pt>
                <c:pt idx="1295">
                  <c:v>1.2242</c:v>
                </c:pt>
                <c:pt idx="1296">
                  <c:v>1.2252</c:v>
                </c:pt>
                <c:pt idx="1297">
                  <c:v>1.2262</c:v>
                </c:pt>
                <c:pt idx="1298">
                  <c:v>1.2272</c:v>
                </c:pt>
                <c:pt idx="1299">
                  <c:v>1.2282</c:v>
                </c:pt>
                <c:pt idx="1300">
                  <c:v>1.2292</c:v>
                </c:pt>
                <c:pt idx="1301">
                  <c:v>1.2302</c:v>
                </c:pt>
                <c:pt idx="1302">
                  <c:v>1.2312</c:v>
                </c:pt>
                <c:pt idx="1303">
                  <c:v>1.2322</c:v>
                </c:pt>
                <c:pt idx="1304">
                  <c:v>1.2332</c:v>
                </c:pt>
                <c:pt idx="1305">
                  <c:v>1.2342</c:v>
                </c:pt>
                <c:pt idx="1306">
                  <c:v>1.2352</c:v>
                </c:pt>
                <c:pt idx="1307">
                  <c:v>1.2362</c:v>
                </c:pt>
                <c:pt idx="1308">
                  <c:v>1.2372</c:v>
                </c:pt>
                <c:pt idx="1309">
                  <c:v>1.2382</c:v>
                </c:pt>
                <c:pt idx="1310">
                  <c:v>1.2392</c:v>
                </c:pt>
                <c:pt idx="1311">
                  <c:v>1.2402</c:v>
                </c:pt>
                <c:pt idx="1312">
                  <c:v>1.2412</c:v>
                </c:pt>
                <c:pt idx="1313">
                  <c:v>1.2422</c:v>
                </c:pt>
                <c:pt idx="1314">
                  <c:v>1.2432</c:v>
                </c:pt>
                <c:pt idx="1315">
                  <c:v>1.2442</c:v>
                </c:pt>
                <c:pt idx="1316">
                  <c:v>1.2452</c:v>
                </c:pt>
                <c:pt idx="1317">
                  <c:v>1.2462</c:v>
                </c:pt>
                <c:pt idx="1318">
                  <c:v>1.2472</c:v>
                </c:pt>
                <c:pt idx="1319">
                  <c:v>1.2482</c:v>
                </c:pt>
                <c:pt idx="1320">
                  <c:v>1.2492</c:v>
                </c:pt>
                <c:pt idx="1321">
                  <c:v>1.2502</c:v>
                </c:pt>
                <c:pt idx="1322">
                  <c:v>1.2512</c:v>
                </c:pt>
                <c:pt idx="1323">
                  <c:v>1.2522</c:v>
                </c:pt>
                <c:pt idx="1324">
                  <c:v>1.2532</c:v>
                </c:pt>
                <c:pt idx="1325">
                  <c:v>1.2542</c:v>
                </c:pt>
                <c:pt idx="1326">
                  <c:v>1.2552</c:v>
                </c:pt>
                <c:pt idx="1327">
                  <c:v>1.2562</c:v>
                </c:pt>
                <c:pt idx="1328">
                  <c:v>1.2572</c:v>
                </c:pt>
                <c:pt idx="1329">
                  <c:v>1.2582</c:v>
                </c:pt>
                <c:pt idx="1330">
                  <c:v>1.2592</c:v>
                </c:pt>
                <c:pt idx="1331">
                  <c:v>1.2602</c:v>
                </c:pt>
                <c:pt idx="1332">
                  <c:v>1.2612</c:v>
                </c:pt>
                <c:pt idx="1333">
                  <c:v>1.2622</c:v>
                </c:pt>
                <c:pt idx="1334">
                  <c:v>1.2632</c:v>
                </c:pt>
                <c:pt idx="1335">
                  <c:v>1.2642</c:v>
                </c:pt>
                <c:pt idx="1336">
                  <c:v>1.2652</c:v>
                </c:pt>
                <c:pt idx="1337">
                  <c:v>1.2662</c:v>
                </c:pt>
                <c:pt idx="1338">
                  <c:v>1.2672</c:v>
                </c:pt>
                <c:pt idx="1339">
                  <c:v>1.2682</c:v>
                </c:pt>
                <c:pt idx="1340">
                  <c:v>1.2692</c:v>
                </c:pt>
                <c:pt idx="1341">
                  <c:v>1.2702</c:v>
                </c:pt>
                <c:pt idx="1342">
                  <c:v>1.2712</c:v>
                </c:pt>
                <c:pt idx="1343">
                  <c:v>1.2722</c:v>
                </c:pt>
                <c:pt idx="1344">
                  <c:v>1.2732</c:v>
                </c:pt>
                <c:pt idx="1345">
                  <c:v>1.2742</c:v>
                </c:pt>
                <c:pt idx="1346">
                  <c:v>1.2752</c:v>
                </c:pt>
                <c:pt idx="1347">
                  <c:v>1.2762</c:v>
                </c:pt>
                <c:pt idx="1348">
                  <c:v>1.2772</c:v>
                </c:pt>
                <c:pt idx="1349">
                  <c:v>1.2782</c:v>
                </c:pt>
                <c:pt idx="1350">
                  <c:v>1.2792</c:v>
                </c:pt>
                <c:pt idx="1351">
                  <c:v>1.2802</c:v>
                </c:pt>
                <c:pt idx="1352">
                  <c:v>1.2812</c:v>
                </c:pt>
                <c:pt idx="1353">
                  <c:v>1.2822</c:v>
                </c:pt>
                <c:pt idx="1354">
                  <c:v>1.2832</c:v>
                </c:pt>
                <c:pt idx="1355">
                  <c:v>1.2842</c:v>
                </c:pt>
                <c:pt idx="1356">
                  <c:v>1.2852</c:v>
                </c:pt>
                <c:pt idx="1357">
                  <c:v>1.2862</c:v>
                </c:pt>
                <c:pt idx="1358">
                  <c:v>1.2872</c:v>
                </c:pt>
                <c:pt idx="1359">
                  <c:v>1.2882</c:v>
                </c:pt>
                <c:pt idx="1360">
                  <c:v>1.2892</c:v>
                </c:pt>
                <c:pt idx="1361">
                  <c:v>1.2902</c:v>
                </c:pt>
                <c:pt idx="1362">
                  <c:v>1.2912</c:v>
                </c:pt>
                <c:pt idx="1363">
                  <c:v>1.2922</c:v>
                </c:pt>
                <c:pt idx="1364">
                  <c:v>1.2932</c:v>
                </c:pt>
                <c:pt idx="1365">
                  <c:v>1.2942</c:v>
                </c:pt>
                <c:pt idx="1366">
                  <c:v>1.2952</c:v>
                </c:pt>
                <c:pt idx="1367">
                  <c:v>1.2962</c:v>
                </c:pt>
                <c:pt idx="1368">
                  <c:v>1.2972</c:v>
                </c:pt>
                <c:pt idx="1369">
                  <c:v>1.2982</c:v>
                </c:pt>
                <c:pt idx="1370">
                  <c:v>1.2992</c:v>
                </c:pt>
                <c:pt idx="1371">
                  <c:v>1.3002</c:v>
                </c:pt>
                <c:pt idx="1372">
                  <c:v>1.3012</c:v>
                </c:pt>
                <c:pt idx="1373">
                  <c:v>1.3022</c:v>
                </c:pt>
                <c:pt idx="1374">
                  <c:v>1.3032</c:v>
                </c:pt>
                <c:pt idx="1375">
                  <c:v>1.3042</c:v>
                </c:pt>
                <c:pt idx="1376">
                  <c:v>1.3052</c:v>
                </c:pt>
                <c:pt idx="1377">
                  <c:v>1.3062</c:v>
                </c:pt>
                <c:pt idx="1378">
                  <c:v>1.3072</c:v>
                </c:pt>
                <c:pt idx="1379">
                  <c:v>1.3082</c:v>
                </c:pt>
                <c:pt idx="1380">
                  <c:v>1.3092</c:v>
                </c:pt>
                <c:pt idx="1381">
                  <c:v>1.3102</c:v>
                </c:pt>
                <c:pt idx="1382">
                  <c:v>1.3112</c:v>
                </c:pt>
                <c:pt idx="1383">
                  <c:v>1.3122</c:v>
                </c:pt>
                <c:pt idx="1384">
                  <c:v>1.3132</c:v>
                </c:pt>
                <c:pt idx="1385">
                  <c:v>1.3142</c:v>
                </c:pt>
                <c:pt idx="1386">
                  <c:v>1.3152</c:v>
                </c:pt>
                <c:pt idx="1387">
                  <c:v>1.3162</c:v>
                </c:pt>
                <c:pt idx="1388">
                  <c:v>1.3172</c:v>
                </c:pt>
                <c:pt idx="1389">
                  <c:v>1.3182</c:v>
                </c:pt>
                <c:pt idx="1390">
                  <c:v>1.3192</c:v>
                </c:pt>
                <c:pt idx="1391">
                  <c:v>1.3202</c:v>
                </c:pt>
                <c:pt idx="1392">
                  <c:v>1.3212</c:v>
                </c:pt>
                <c:pt idx="1393">
                  <c:v>1.3222</c:v>
                </c:pt>
                <c:pt idx="1394">
                  <c:v>1.3232</c:v>
                </c:pt>
                <c:pt idx="1395">
                  <c:v>1.3242</c:v>
                </c:pt>
                <c:pt idx="1396">
                  <c:v>1.325199999999999</c:v>
                </c:pt>
                <c:pt idx="1397">
                  <c:v>1.3262</c:v>
                </c:pt>
                <c:pt idx="1398">
                  <c:v>1.3272</c:v>
                </c:pt>
                <c:pt idx="1399">
                  <c:v>1.3282</c:v>
                </c:pt>
                <c:pt idx="1400">
                  <c:v>1.3292</c:v>
                </c:pt>
                <c:pt idx="1401">
                  <c:v>1.3302</c:v>
                </c:pt>
                <c:pt idx="1402">
                  <c:v>1.3312</c:v>
                </c:pt>
                <c:pt idx="1403">
                  <c:v>1.3322</c:v>
                </c:pt>
                <c:pt idx="1404">
                  <c:v>1.3332</c:v>
                </c:pt>
                <c:pt idx="1405">
                  <c:v>1.3342</c:v>
                </c:pt>
                <c:pt idx="1406">
                  <c:v>1.335199999999999</c:v>
                </c:pt>
                <c:pt idx="1407">
                  <c:v>1.3362</c:v>
                </c:pt>
                <c:pt idx="1408">
                  <c:v>1.3372</c:v>
                </c:pt>
                <c:pt idx="1409">
                  <c:v>1.3382</c:v>
                </c:pt>
                <c:pt idx="1410">
                  <c:v>1.3392</c:v>
                </c:pt>
                <c:pt idx="1411">
                  <c:v>1.3402</c:v>
                </c:pt>
                <c:pt idx="1412">
                  <c:v>1.3412</c:v>
                </c:pt>
                <c:pt idx="1413">
                  <c:v>1.3422</c:v>
                </c:pt>
                <c:pt idx="1414">
                  <c:v>1.3432</c:v>
                </c:pt>
                <c:pt idx="1415">
                  <c:v>1.3442</c:v>
                </c:pt>
                <c:pt idx="1416">
                  <c:v>1.345199999999999</c:v>
                </c:pt>
                <c:pt idx="1417">
                  <c:v>1.3462</c:v>
                </c:pt>
                <c:pt idx="1418">
                  <c:v>1.3472</c:v>
                </c:pt>
                <c:pt idx="1419">
                  <c:v>1.3482</c:v>
                </c:pt>
                <c:pt idx="1420">
                  <c:v>1.3492</c:v>
                </c:pt>
                <c:pt idx="1421">
                  <c:v>1.3502</c:v>
                </c:pt>
                <c:pt idx="1422">
                  <c:v>1.3512</c:v>
                </c:pt>
                <c:pt idx="1423">
                  <c:v>1.3522</c:v>
                </c:pt>
                <c:pt idx="1424">
                  <c:v>1.3532</c:v>
                </c:pt>
                <c:pt idx="1425">
                  <c:v>1.3542</c:v>
                </c:pt>
                <c:pt idx="1426">
                  <c:v>1.355199999999999</c:v>
                </c:pt>
                <c:pt idx="1427">
                  <c:v>1.3562</c:v>
                </c:pt>
                <c:pt idx="1428">
                  <c:v>1.3572</c:v>
                </c:pt>
                <c:pt idx="1429">
                  <c:v>1.3582</c:v>
                </c:pt>
                <c:pt idx="1430">
                  <c:v>1.3592</c:v>
                </c:pt>
                <c:pt idx="1431">
                  <c:v>1.3602</c:v>
                </c:pt>
                <c:pt idx="1432">
                  <c:v>1.3612</c:v>
                </c:pt>
                <c:pt idx="1433">
                  <c:v>1.3622</c:v>
                </c:pt>
                <c:pt idx="1434">
                  <c:v>1.3632</c:v>
                </c:pt>
                <c:pt idx="1435">
                  <c:v>1.3642</c:v>
                </c:pt>
                <c:pt idx="1436">
                  <c:v>1.365199999999999</c:v>
                </c:pt>
                <c:pt idx="1437">
                  <c:v>1.3662</c:v>
                </c:pt>
                <c:pt idx="1438">
                  <c:v>1.3672</c:v>
                </c:pt>
                <c:pt idx="1439">
                  <c:v>1.3682</c:v>
                </c:pt>
                <c:pt idx="1440">
                  <c:v>1.3692</c:v>
                </c:pt>
                <c:pt idx="1441">
                  <c:v>1.3702</c:v>
                </c:pt>
                <c:pt idx="1442">
                  <c:v>1.3712</c:v>
                </c:pt>
                <c:pt idx="1443">
                  <c:v>1.3722</c:v>
                </c:pt>
                <c:pt idx="1444">
                  <c:v>1.3732</c:v>
                </c:pt>
                <c:pt idx="1445">
                  <c:v>1.3742</c:v>
                </c:pt>
                <c:pt idx="1446">
                  <c:v>1.3752</c:v>
                </c:pt>
                <c:pt idx="1447">
                  <c:v>1.3762</c:v>
                </c:pt>
                <c:pt idx="1448">
                  <c:v>1.3772</c:v>
                </c:pt>
                <c:pt idx="1449">
                  <c:v>1.3782</c:v>
                </c:pt>
                <c:pt idx="1450">
                  <c:v>1.3792</c:v>
                </c:pt>
                <c:pt idx="1451">
                  <c:v>1.3802</c:v>
                </c:pt>
                <c:pt idx="1452">
                  <c:v>1.3812</c:v>
                </c:pt>
                <c:pt idx="1453">
                  <c:v>1.3822</c:v>
                </c:pt>
                <c:pt idx="1454">
                  <c:v>1.3832</c:v>
                </c:pt>
                <c:pt idx="1455">
                  <c:v>1.3842</c:v>
                </c:pt>
                <c:pt idx="1456">
                  <c:v>1.3852</c:v>
                </c:pt>
                <c:pt idx="1457">
                  <c:v>1.3862</c:v>
                </c:pt>
                <c:pt idx="1458">
                  <c:v>1.3872</c:v>
                </c:pt>
                <c:pt idx="1459">
                  <c:v>1.3882</c:v>
                </c:pt>
                <c:pt idx="1460">
                  <c:v>1.3892</c:v>
                </c:pt>
                <c:pt idx="1461">
                  <c:v>1.3902</c:v>
                </c:pt>
                <c:pt idx="1462">
                  <c:v>1.3912</c:v>
                </c:pt>
                <c:pt idx="1463">
                  <c:v>1.3922</c:v>
                </c:pt>
                <c:pt idx="1464">
                  <c:v>1.3932</c:v>
                </c:pt>
                <c:pt idx="1465">
                  <c:v>1.3942</c:v>
                </c:pt>
                <c:pt idx="1466">
                  <c:v>1.3952</c:v>
                </c:pt>
                <c:pt idx="1467">
                  <c:v>1.3962</c:v>
                </c:pt>
                <c:pt idx="1468">
                  <c:v>1.3972</c:v>
                </c:pt>
                <c:pt idx="1469">
                  <c:v>1.3982</c:v>
                </c:pt>
                <c:pt idx="1470">
                  <c:v>1.3992</c:v>
                </c:pt>
                <c:pt idx="1471">
                  <c:v>1.4002</c:v>
                </c:pt>
                <c:pt idx="1472">
                  <c:v>1.4012</c:v>
                </c:pt>
                <c:pt idx="1473">
                  <c:v>1.4022</c:v>
                </c:pt>
                <c:pt idx="1474">
                  <c:v>1.4032</c:v>
                </c:pt>
                <c:pt idx="1475">
                  <c:v>1.4042</c:v>
                </c:pt>
                <c:pt idx="1476">
                  <c:v>1.4052</c:v>
                </c:pt>
                <c:pt idx="1477">
                  <c:v>1.4062</c:v>
                </c:pt>
                <c:pt idx="1478">
                  <c:v>1.4072</c:v>
                </c:pt>
                <c:pt idx="1479">
                  <c:v>1.4082</c:v>
                </c:pt>
                <c:pt idx="1480">
                  <c:v>1.4092</c:v>
                </c:pt>
                <c:pt idx="1481">
                  <c:v>1.4102</c:v>
                </c:pt>
                <c:pt idx="1482">
                  <c:v>1.4112</c:v>
                </c:pt>
                <c:pt idx="1483">
                  <c:v>1.4122</c:v>
                </c:pt>
                <c:pt idx="1484">
                  <c:v>1.4132</c:v>
                </c:pt>
                <c:pt idx="1485">
                  <c:v>1.4142</c:v>
                </c:pt>
                <c:pt idx="1486">
                  <c:v>1.4152</c:v>
                </c:pt>
                <c:pt idx="1487">
                  <c:v>1.4162</c:v>
                </c:pt>
                <c:pt idx="1488">
                  <c:v>1.4172</c:v>
                </c:pt>
                <c:pt idx="1489">
                  <c:v>1.4182</c:v>
                </c:pt>
                <c:pt idx="1490">
                  <c:v>1.4192</c:v>
                </c:pt>
                <c:pt idx="1491">
                  <c:v>1.4202</c:v>
                </c:pt>
                <c:pt idx="1492">
                  <c:v>1.4212</c:v>
                </c:pt>
                <c:pt idx="1493">
                  <c:v>1.4222</c:v>
                </c:pt>
                <c:pt idx="1494">
                  <c:v>1.4232</c:v>
                </c:pt>
                <c:pt idx="1495">
                  <c:v>1.4242</c:v>
                </c:pt>
                <c:pt idx="1496">
                  <c:v>1.4252</c:v>
                </c:pt>
                <c:pt idx="1497">
                  <c:v>1.4262</c:v>
                </c:pt>
                <c:pt idx="1498">
                  <c:v>1.4272</c:v>
                </c:pt>
                <c:pt idx="1499">
                  <c:v>1.4282</c:v>
                </c:pt>
                <c:pt idx="1500">
                  <c:v>1.4292</c:v>
                </c:pt>
                <c:pt idx="1501">
                  <c:v>1.4302</c:v>
                </c:pt>
                <c:pt idx="1502">
                  <c:v>1.4312</c:v>
                </c:pt>
                <c:pt idx="1503">
                  <c:v>1.4322</c:v>
                </c:pt>
                <c:pt idx="1504">
                  <c:v>1.4332</c:v>
                </c:pt>
                <c:pt idx="1505">
                  <c:v>1.4342</c:v>
                </c:pt>
                <c:pt idx="1506">
                  <c:v>1.4352</c:v>
                </c:pt>
                <c:pt idx="1507">
                  <c:v>1.4362</c:v>
                </c:pt>
                <c:pt idx="1508">
                  <c:v>1.4372</c:v>
                </c:pt>
                <c:pt idx="1509">
                  <c:v>1.4382</c:v>
                </c:pt>
                <c:pt idx="1510">
                  <c:v>1.4392</c:v>
                </c:pt>
                <c:pt idx="1511">
                  <c:v>1.4402</c:v>
                </c:pt>
                <c:pt idx="1512">
                  <c:v>1.4412</c:v>
                </c:pt>
                <c:pt idx="1513">
                  <c:v>1.4422</c:v>
                </c:pt>
                <c:pt idx="1514">
                  <c:v>1.4432</c:v>
                </c:pt>
                <c:pt idx="1515">
                  <c:v>1.4442</c:v>
                </c:pt>
                <c:pt idx="1516">
                  <c:v>1.4452</c:v>
                </c:pt>
                <c:pt idx="1517">
                  <c:v>1.4462</c:v>
                </c:pt>
                <c:pt idx="1518">
                  <c:v>1.4472</c:v>
                </c:pt>
                <c:pt idx="1519">
                  <c:v>1.4482</c:v>
                </c:pt>
                <c:pt idx="1520">
                  <c:v>1.4492</c:v>
                </c:pt>
                <c:pt idx="1521">
                  <c:v>1.450199999999999</c:v>
                </c:pt>
                <c:pt idx="1522">
                  <c:v>1.4512</c:v>
                </c:pt>
                <c:pt idx="1523">
                  <c:v>1.4522</c:v>
                </c:pt>
                <c:pt idx="1524">
                  <c:v>1.4532</c:v>
                </c:pt>
                <c:pt idx="1525">
                  <c:v>1.4542</c:v>
                </c:pt>
                <c:pt idx="1526">
                  <c:v>1.4552</c:v>
                </c:pt>
                <c:pt idx="1527">
                  <c:v>1.4562</c:v>
                </c:pt>
                <c:pt idx="1528">
                  <c:v>1.4572</c:v>
                </c:pt>
                <c:pt idx="1529">
                  <c:v>1.4582</c:v>
                </c:pt>
                <c:pt idx="1530">
                  <c:v>1.4592</c:v>
                </c:pt>
                <c:pt idx="1531">
                  <c:v>1.460199999999999</c:v>
                </c:pt>
                <c:pt idx="1532">
                  <c:v>1.4612</c:v>
                </c:pt>
                <c:pt idx="1533">
                  <c:v>1.4622</c:v>
                </c:pt>
                <c:pt idx="1534">
                  <c:v>1.4632</c:v>
                </c:pt>
                <c:pt idx="1535">
                  <c:v>1.4642</c:v>
                </c:pt>
                <c:pt idx="1536">
                  <c:v>1.4652</c:v>
                </c:pt>
                <c:pt idx="1537">
                  <c:v>1.4662</c:v>
                </c:pt>
                <c:pt idx="1538">
                  <c:v>1.4672</c:v>
                </c:pt>
                <c:pt idx="1539">
                  <c:v>1.4682</c:v>
                </c:pt>
                <c:pt idx="1540">
                  <c:v>1.4692</c:v>
                </c:pt>
                <c:pt idx="1541">
                  <c:v>1.470199999999999</c:v>
                </c:pt>
                <c:pt idx="1542">
                  <c:v>1.4712</c:v>
                </c:pt>
                <c:pt idx="1543">
                  <c:v>1.4722</c:v>
                </c:pt>
                <c:pt idx="1544">
                  <c:v>1.4732</c:v>
                </c:pt>
                <c:pt idx="1545">
                  <c:v>1.4742</c:v>
                </c:pt>
                <c:pt idx="1546">
                  <c:v>1.4752</c:v>
                </c:pt>
                <c:pt idx="1547">
                  <c:v>1.4762</c:v>
                </c:pt>
                <c:pt idx="1548">
                  <c:v>1.4772</c:v>
                </c:pt>
                <c:pt idx="1549">
                  <c:v>1.4782</c:v>
                </c:pt>
                <c:pt idx="1550">
                  <c:v>1.4792</c:v>
                </c:pt>
                <c:pt idx="1551">
                  <c:v>1.480199999999999</c:v>
                </c:pt>
                <c:pt idx="1552">
                  <c:v>1.4812</c:v>
                </c:pt>
                <c:pt idx="1553">
                  <c:v>1.4822</c:v>
                </c:pt>
                <c:pt idx="1554">
                  <c:v>1.4832</c:v>
                </c:pt>
                <c:pt idx="1555">
                  <c:v>1.4842</c:v>
                </c:pt>
                <c:pt idx="1556">
                  <c:v>1.4852</c:v>
                </c:pt>
                <c:pt idx="1557">
                  <c:v>1.4862</c:v>
                </c:pt>
                <c:pt idx="1558">
                  <c:v>1.4872</c:v>
                </c:pt>
                <c:pt idx="1559">
                  <c:v>1.4882</c:v>
                </c:pt>
                <c:pt idx="1560">
                  <c:v>1.4892</c:v>
                </c:pt>
                <c:pt idx="1561">
                  <c:v>1.490199999999999</c:v>
                </c:pt>
                <c:pt idx="1562">
                  <c:v>1.4912</c:v>
                </c:pt>
                <c:pt idx="1563">
                  <c:v>1.4922</c:v>
                </c:pt>
                <c:pt idx="1564">
                  <c:v>1.4932</c:v>
                </c:pt>
                <c:pt idx="1565">
                  <c:v>1.4942</c:v>
                </c:pt>
                <c:pt idx="1566">
                  <c:v>1.4952</c:v>
                </c:pt>
                <c:pt idx="1567">
                  <c:v>1.4962</c:v>
                </c:pt>
                <c:pt idx="1568">
                  <c:v>1.4972</c:v>
                </c:pt>
                <c:pt idx="1569">
                  <c:v>1.4982</c:v>
                </c:pt>
                <c:pt idx="1570">
                  <c:v>1.4992</c:v>
                </c:pt>
                <c:pt idx="1571">
                  <c:v>1.5002</c:v>
                </c:pt>
                <c:pt idx="1572">
                  <c:v>1.5012</c:v>
                </c:pt>
                <c:pt idx="1573">
                  <c:v>1.5022</c:v>
                </c:pt>
                <c:pt idx="1574">
                  <c:v>1.5032</c:v>
                </c:pt>
                <c:pt idx="1575">
                  <c:v>1.5042</c:v>
                </c:pt>
                <c:pt idx="1576">
                  <c:v>1.5052</c:v>
                </c:pt>
                <c:pt idx="1577">
                  <c:v>1.5062</c:v>
                </c:pt>
                <c:pt idx="1578">
                  <c:v>1.5072</c:v>
                </c:pt>
                <c:pt idx="1579">
                  <c:v>1.5082</c:v>
                </c:pt>
                <c:pt idx="1580">
                  <c:v>1.5092</c:v>
                </c:pt>
                <c:pt idx="1581">
                  <c:v>1.5102</c:v>
                </c:pt>
                <c:pt idx="1582">
                  <c:v>1.5112</c:v>
                </c:pt>
                <c:pt idx="1583">
                  <c:v>1.5122</c:v>
                </c:pt>
                <c:pt idx="1584">
                  <c:v>1.5132</c:v>
                </c:pt>
                <c:pt idx="1585">
                  <c:v>1.5142</c:v>
                </c:pt>
                <c:pt idx="1586">
                  <c:v>1.5152</c:v>
                </c:pt>
                <c:pt idx="1587">
                  <c:v>1.5162</c:v>
                </c:pt>
                <c:pt idx="1588">
                  <c:v>1.5172</c:v>
                </c:pt>
                <c:pt idx="1589">
                  <c:v>1.5182</c:v>
                </c:pt>
                <c:pt idx="1590">
                  <c:v>1.5192</c:v>
                </c:pt>
                <c:pt idx="1591">
                  <c:v>1.5202</c:v>
                </c:pt>
                <c:pt idx="1592">
                  <c:v>1.5212</c:v>
                </c:pt>
                <c:pt idx="1593">
                  <c:v>1.5222</c:v>
                </c:pt>
                <c:pt idx="1594">
                  <c:v>1.5232</c:v>
                </c:pt>
                <c:pt idx="1595">
                  <c:v>1.5242</c:v>
                </c:pt>
                <c:pt idx="1596">
                  <c:v>1.5252</c:v>
                </c:pt>
                <c:pt idx="1597">
                  <c:v>1.5262</c:v>
                </c:pt>
                <c:pt idx="1598">
                  <c:v>1.5272</c:v>
                </c:pt>
                <c:pt idx="1599">
                  <c:v>1.5282</c:v>
                </c:pt>
                <c:pt idx="1600">
                  <c:v>1.5292</c:v>
                </c:pt>
                <c:pt idx="1601">
                  <c:v>1.5302</c:v>
                </c:pt>
                <c:pt idx="1602">
                  <c:v>1.5312</c:v>
                </c:pt>
                <c:pt idx="1603">
                  <c:v>1.5322</c:v>
                </c:pt>
                <c:pt idx="1604">
                  <c:v>1.5332</c:v>
                </c:pt>
                <c:pt idx="1605">
                  <c:v>1.5342</c:v>
                </c:pt>
                <c:pt idx="1606">
                  <c:v>1.5352</c:v>
                </c:pt>
                <c:pt idx="1607">
                  <c:v>1.5362</c:v>
                </c:pt>
                <c:pt idx="1608">
                  <c:v>1.5372</c:v>
                </c:pt>
                <c:pt idx="1609">
                  <c:v>1.5382</c:v>
                </c:pt>
                <c:pt idx="1610">
                  <c:v>1.5392</c:v>
                </c:pt>
                <c:pt idx="1611">
                  <c:v>1.5402</c:v>
                </c:pt>
                <c:pt idx="1612">
                  <c:v>1.5412</c:v>
                </c:pt>
                <c:pt idx="1613">
                  <c:v>1.5422</c:v>
                </c:pt>
                <c:pt idx="1614">
                  <c:v>1.5432</c:v>
                </c:pt>
                <c:pt idx="1615">
                  <c:v>1.5442</c:v>
                </c:pt>
                <c:pt idx="1616">
                  <c:v>1.5452</c:v>
                </c:pt>
                <c:pt idx="1617">
                  <c:v>1.5462</c:v>
                </c:pt>
                <c:pt idx="1618">
                  <c:v>1.5472</c:v>
                </c:pt>
                <c:pt idx="1619">
                  <c:v>1.5482</c:v>
                </c:pt>
                <c:pt idx="1620">
                  <c:v>1.5492</c:v>
                </c:pt>
                <c:pt idx="1621">
                  <c:v>1.5502</c:v>
                </c:pt>
                <c:pt idx="1622">
                  <c:v>1.5512</c:v>
                </c:pt>
                <c:pt idx="1623">
                  <c:v>1.5522</c:v>
                </c:pt>
                <c:pt idx="1624">
                  <c:v>1.5532</c:v>
                </c:pt>
                <c:pt idx="1625">
                  <c:v>1.5542</c:v>
                </c:pt>
                <c:pt idx="1626">
                  <c:v>1.5552</c:v>
                </c:pt>
                <c:pt idx="1627">
                  <c:v>1.5562</c:v>
                </c:pt>
                <c:pt idx="1628">
                  <c:v>1.5572</c:v>
                </c:pt>
                <c:pt idx="1629">
                  <c:v>1.5582</c:v>
                </c:pt>
                <c:pt idx="1630">
                  <c:v>1.5592</c:v>
                </c:pt>
                <c:pt idx="1631">
                  <c:v>1.5602</c:v>
                </c:pt>
                <c:pt idx="1632">
                  <c:v>1.5612</c:v>
                </c:pt>
                <c:pt idx="1633">
                  <c:v>1.5622</c:v>
                </c:pt>
                <c:pt idx="1634">
                  <c:v>1.5632</c:v>
                </c:pt>
                <c:pt idx="1635">
                  <c:v>1.5642</c:v>
                </c:pt>
                <c:pt idx="1636">
                  <c:v>1.5652</c:v>
                </c:pt>
                <c:pt idx="1637">
                  <c:v>1.5662</c:v>
                </c:pt>
                <c:pt idx="1638">
                  <c:v>1.5672</c:v>
                </c:pt>
                <c:pt idx="1639">
                  <c:v>1.5682</c:v>
                </c:pt>
                <c:pt idx="1640">
                  <c:v>1.5692</c:v>
                </c:pt>
                <c:pt idx="1641">
                  <c:v>1.5702</c:v>
                </c:pt>
                <c:pt idx="1642">
                  <c:v>1.5712</c:v>
                </c:pt>
                <c:pt idx="1643">
                  <c:v>1.5722</c:v>
                </c:pt>
                <c:pt idx="1644">
                  <c:v>1.5732</c:v>
                </c:pt>
                <c:pt idx="1645">
                  <c:v>1.5742</c:v>
                </c:pt>
                <c:pt idx="1646">
                  <c:v>1.575199999999999</c:v>
                </c:pt>
                <c:pt idx="1647">
                  <c:v>1.5762</c:v>
                </c:pt>
                <c:pt idx="1648">
                  <c:v>1.5772</c:v>
                </c:pt>
                <c:pt idx="1649">
                  <c:v>1.5782</c:v>
                </c:pt>
                <c:pt idx="1650">
                  <c:v>1.5792</c:v>
                </c:pt>
                <c:pt idx="1651">
                  <c:v>1.5802</c:v>
                </c:pt>
                <c:pt idx="1652">
                  <c:v>1.5812</c:v>
                </c:pt>
                <c:pt idx="1653">
                  <c:v>1.5822</c:v>
                </c:pt>
                <c:pt idx="1654">
                  <c:v>1.5832</c:v>
                </c:pt>
                <c:pt idx="1655">
                  <c:v>1.5842</c:v>
                </c:pt>
                <c:pt idx="1656">
                  <c:v>1.585199999999999</c:v>
                </c:pt>
                <c:pt idx="1657">
                  <c:v>1.5862</c:v>
                </c:pt>
                <c:pt idx="1658">
                  <c:v>1.5872</c:v>
                </c:pt>
                <c:pt idx="1659">
                  <c:v>1.5882</c:v>
                </c:pt>
                <c:pt idx="1660">
                  <c:v>1.5892</c:v>
                </c:pt>
                <c:pt idx="1661">
                  <c:v>1.5902</c:v>
                </c:pt>
                <c:pt idx="1662">
                  <c:v>1.5912</c:v>
                </c:pt>
                <c:pt idx="1663">
                  <c:v>1.5922</c:v>
                </c:pt>
                <c:pt idx="1664">
                  <c:v>1.5932</c:v>
                </c:pt>
                <c:pt idx="1665">
                  <c:v>1.5942</c:v>
                </c:pt>
                <c:pt idx="1666">
                  <c:v>1.595199999999999</c:v>
                </c:pt>
                <c:pt idx="1667">
                  <c:v>1.5962</c:v>
                </c:pt>
                <c:pt idx="1668">
                  <c:v>1.5972</c:v>
                </c:pt>
                <c:pt idx="1669">
                  <c:v>1.5982</c:v>
                </c:pt>
                <c:pt idx="1670">
                  <c:v>1.5992</c:v>
                </c:pt>
                <c:pt idx="1671">
                  <c:v>1.6002</c:v>
                </c:pt>
                <c:pt idx="1672">
                  <c:v>1.6012</c:v>
                </c:pt>
                <c:pt idx="1673">
                  <c:v>1.6022</c:v>
                </c:pt>
                <c:pt idx="1674">
                  <c:v>1.6032</c:v>
                </c:pt>
                <c:pt idx="1675">
                  <c:v>1.6042</c:v>
                </c:pt>
                <c:pt idx="1676">
                  <c:v>1.605199999999999</c:v>
                </c:pt>
                <c:pt idx="1677">
                  <c:v>1.6062</c:v>
                </c:pt>
                <c:pt idx="1678">
                  <c:v>1.6072</c:v>
                </c:pt>
                <c:pt idx="1679">
                  <c:v>1.6082</c:v>
                </c:pt>
                <c:pt idx="1680">
                  <c:v>1.6092</c:v>
                </c:pt>
                <c:pt idx="1681">
                  <c:v>1.6102</c:v>
                </c:pt>
                <c:pt idx="1682">
                  <c:v>1.6112</c:v>
                </c:pt>
                <c:pt idx="1683">
                  <c:v>1.6122</c:v>
                </c:pt>
                <c:pt idx="1684">
                  <c:v>1.6132</c:v>
                </c:pt>
                <c:pt idx="1685">
                  <c:v>1.6142</c:v>
                </c:pt>
                <c:pt idx="1686">
                  <c:v>1.615199999999999</c:v>
                </c:pt>
                <c:pt idx="1687">
                  <c:v>1.6162</c:v>
                </c:pt>
                <c:pt idx="1688">
                  <c:v>1.6172</c:v>
                </c:pt>
                <c:pt idx="1689">
                  <c:v>1.6182</c:v>
                </c:pt>
                <c:pt idx="1690">
                  <c:v>1.6192</c:v>
                </c:pt>
                <c:pt idx="1691">
                  <c:v>1.6202</c:v>
                </c:pt>
                <c:pt idx="1692">
                  <c:v>1.6212</c:v>
                </c:pt>
                <c:pt idx="1693">
                  <c:v>1.6222</c:v>
                </c:pt>
                <c:pt idx="1694">
                  <c:v>1.6232</c:v>
                </c:pt>
                <c:pt idx="1695">
                  <c:v>1.6242</c:v>
                </c:pt>
                <c:pt idx="1696">
                  <c:v>1.6252</c:v>
                </c:pt>
                <c:pt idx="1697">
                  <c:v>1.6262</c:v>
                </c:pt>
                <c:pt idx="1698">
                  <c:v>1.6272</c:v>
                </c:pt>
                <c:pt idx="1699">
                  <c:v>1.6282</c:v>
                </c:pt>
                <c:pt idx="1700">
                  <c:v>1.6292</c:v>
                </c:pt>
                <c:pt idx="1701">
                  <c:v>1.6302</c:v>
                </c:pt>
                <c:pt idx="1702">
                  <c:v>1.6312</c:v>
                </c:pt>
                <c:pt idx="1703">
                  <c:v>1.6322</c:v>
                </c:pt>
                <c:pt idx="1704">
                  <c:v>1.6332</c:v>
                </c:pt>
                <c:pt idx="1705">
                  <c:v>1.6342</c:v>
                </c:pt>
                <c:pt idx="1706">
                  <c:v>1.6352</c:v>
                </c:pt>
                <c:pt idx="1707">
                  <c:v>1.6362</c:v>
                </c:pt>
                <c:pt idx="1708">
                  <c:v>1.6372</c:v>
                </c:pt>
                <c:pt idx="1709">
                  <c:v>1.6382</c:v>
                </c:pt>
                <c:pt idx="1710">
                  <c:v>1.6392</c:v>
                </c:pt>
                <c:pt idx="1711">
                  <c:v>1.6402</c:v>
                </c:pt>
                <c:pt idx="1712">
                  <c:v>1.6412</c:v>
                </c:pt>
                <c:pt idx="1713">
                  <c:v>1.6422</c:v>
                </c:pt>
                <c:pt idx="1714">
                  <c:v>1.6432</c:v>
                </c:pt>
                <c:pt idx="1715">
                  <c:v>1.6442</c:v>
                </c:pt>
                <c:pt idx="1716">
                  <c:v>1.6452</c:v>
                </c:pt>
                <c:pt idx="1717">
                  <c:v>1.6462</c:v>
                </c:pt>
                <c:pt idx="1718">
                  <c:v>1.6472</c:v>
                </c:pt>
                <c:pt idx="1719">
                  <c:v>1.6482</c:v>
                </c:pt>
                <c:pt idx="1720">
                  <c:v>1.6492</c:v>
                </c:pt>
                <c:pt idx="1721">
                  <c:v>1.6502</c:v>
                </c:pt>
                <c:pt idx="1722">
                  <c:v>1.6512</c:v>
                </c:pt>
                <c:pt idx="1723">
                  <c:v>1.6522</c:v>
                </c:pt>
                <c:pt idx="1724">
                  <c:v>1.6532</c:v>
                </c:pt>
                <c:pt idx="1725">
                  <c:v>1.6542</c:v>
                </c:pt>
                <c:pt idx="1726">
                  <c:v>1.6552</c:v>
                </c:pt>
                <c:pt idx="1727">
                  <c:v>1.6562</c:v>
                </c:pt>
                <c:pt idx="1728">
                  <c:v>1.6572</c:v>
                </c:pt>
                <c:pt idx="1729">
                  <c:v>1.6582</c:v>
                </c:pt>
                <c:pt idx="1730">
                  <c:v>1.6592</c:v>
                </c:pt>
                <c:pt idx="1731">
                  <c:v>1.6602</c:v>
                </c:pt>
                <c:pt idx="1732">
                  <c:v>1.6612</c:v>
                </c:pt>
                <c:pt idx="1733">
                  <c:v>1.6622</c:v>
                </c:pt>
                <c:pt idx="1734">
                  <c:v>1.6632</c:v>
                </c:pt>
                <c:pt idx="1735">
                  <c:v>1.6642</c:v>
                </c:pt>
                <c:pt idx="1736">
                  <c:v>1.6652</c:v>
                </c:pt>
                <c:pt idx="1737">
                  <c:v>1.6662</c:v>
                </c:pt>
                <c:pt idx="1738">
                  <c:v>1.6672</c:v>
                </c:pt>
                <c:pt idx="1739">
                  <c:v>1.6682</c:v>
                </c:pt>
                <c:pt idx="1740">
                  <c:v>1.6692</c:v>
                </c:pt>
                <c:pt idx="1741">
                  <c:v>1.6702</c:v>
                </c:pt>
                <c:pt idx="1742">
                  <c:v>1.6712</c:v>
                </c:pt>
                <c:pt idx="1743">
                  <c:v>1.6722</c:v>
                </c:pt>
                <c:pt idx="1744">
                  <c:v>1.6732</c:v>
                </c:pt>
                <c:pt idx="1745">
                  <c:v>1.6742</c:v>
                </c:pt>
                <c:pt idx="1746">
                  <c:v>1.6752</c:v>
                </c:pt>
                <c:pt idx="1747">
                  <c:v>1.6762</c:v>
                </c:pt>
                <c:pt idx="1748">
                  <c:v>1.6772</c:v>
                </c:pt>
                <c:pt idx="1749">
                  <c:v>1.6782</c:v>
                </c:pt>
                <c:pt idx="1750">
                  <c:v>1.6792</c:v>
                </c:pt>
                <c:pt idx="1751">
                  <c:v>1.6802</c:v>
                </c:pt>
                <c:pt idx="1752">
                  <c:v>1.6812</c:v>
                </c:pt>
                <c:pt idx="1753">
                  <c:v>1.6822</c:v>
                </c:pt>
                <c:pt idx="1754">
                  <c:v>1.6832</c:v>
                </c:pt>
                <c:pt idx="1755">
                  <c:v>1.6842</c:v>
                </c:pt>
                <c:pt idx="1756">
                  <c:v>1.6852</c:v>
                </c:pt>
                <c:pt idx="1757">
                  <c:v>1.6862</c:v>
                </c:pt>
                <c:pt idx="1758">
                  <c:v>1.6872</c:v>
                </c:pt>
                <c:pt idx="1759">
                  <c:v>1.6882</c:v>
                </c:pt>
                <c:pt idx="1760">
                  <c:v>1.6892</c:v>
                </c:pt>
                <c:pt idx="1761">
                  <c:v>1.6902</c:v>
                </c:pt>
                <c:pt idx="1762">
                  <c:v>1.6912</c:v>
                </c:pt>
                <c:pt idx="1763">
                  <c:v>1.6922</c:v>
                </c:pt>
                <c:pt idx="1764">
                  <c:v>1.6932</c:v>
                </c:pt>
                <c:pt idx="1765">
                  <c:v>1.6942</c:v>
                </c:pt>
                <c:pt idx="1766">
                  <c:v>1.6952</c:v>
                </c:pt>
                <c:pt idx="1767">
                  <c:v>1.6962</c:v>
                </c:pt>
                <c:pt idx="1768">
                  <c:v>1.6972</c:v>
                </c:pt>
                <c:pt idx="1769">
                  <c:v>1.6982</c:v>
                </c:pt>
                <c:pt idx="1770">
                  <c:v>1.6992</c:v>
                </c:pt>
                <c:pt idx="1771">
                  <c:v>1.7002</c:v>
                </c:pt>
                <c:pt idx="1772">
                  <c:v>1.7012</c:v>
                </c:pt>
                <c:pt idx="1773">
                  <c:v>1.702200000000001</c:v>
                </c:pt>
                <c:pt idx="1774">
                  <c:v>1.7032</c:v>
                </c:pt>
                <c:pt idx="1775">
                  <c:v>1.7042</c:v>
                </c:pt>
                <c:pt idx="1776">
                  <c:v>1.7052</c:v>
                </c:pt>
                <c:pt idx="1777">
                  <c:v>1.7062</c:v>
                </c:pt>
                <c:pt idx="1778">
                  <c:v>1.7072</c:v>
                </c:pt>
                <c:pt idx="1779">
                  <c:v>1.7082</c:v>
                </c:pt>
                <c:pt idx="1780">
                  <c:v>1.7092</c:v>
                </c:pt>
                <c:pt idx="1781">
                  <c:v>1.7102</c:v>
                </c:pt>
                <c:pt idx="1782">
                  <c:v>1.7112</c:v>
                </c:pt>
                <c:pt idx="1783">
                  <c:v>1.7122</c:v>
                </c:pt>
                <c:pt idx="1784">
                  <c:v>1.7132</c:v>
                </c:pt>
                <c:pt idx="1785">
                  <c:v>1.7142</c:v>
                </c:pt>
                <c:pt idx="1786">
                  <c:v>1.7152</c:v>
                </c:pt>
                <c:pt idx="1787">
                  <c:v>1.7162</c:v>
                </c:pt>
                <c:pt idx="1788">
                  <c:v>1.7172</c:v>
                </c:pt>
                <c:pt idx="1789">
                  <c:v>1.7182</c:v>
                </c:pt>
                <c:pt idx="1790">
                  <c:v>1.7192</c:v>
                </c:pt>
                <c:pt idx="1791">
                  <c:v>1.7202</c:v>
                </c:pt>
                <c:pt idx="1792">
                  <c:v>1.7212</c:v>
                </c:pt>
                <c:pt idx="1793">
                  <c:v>1.7222</c:v>
                </c:pt>
                <c:pt idx="1794">
                  <c:v>1.7232</c:v>
                </c:pt>
                <c:pt idx="1795">
                  <c:v>1.7242</c:v>
                </c:pt>
                <c:pt idx="1796">
                  <c:v>1.7252</c:v>
                </c:pt>
                <c:pt idx="1797">
                  <c:v>1.7262</c:v>
                </c:pt>
                <c:pt idx="1798">
                  <c:v>1.7272</c:v>
                </c:pt>
                <c:pt idx="1799">
                  <c:v>1.7282</c:v>
                </c:pt>
                <c:pt idx="1800">
                  <c:v>1.7292</c:v>
                </c:pt>
                <c:pt idx="1801">
                  <c:v>1.7302</c:v>
                </c:pt>
                <c:pt idx="1802">
                  <c:v>1.7312</c:v>
                </c:pt>
                <c:pt idx="1803">
                  <c:v>1.7322</c:v>
                </c:pt>
                <c:pt idx="1804">
                  <c:v>1.7332</c:v>
                </c:pt>
                <c:pt idx="1805">
                  <c:v>1.7342</c:v>
                </c:pt>
                <c:pt idx="1806">
                  <c:v>1.7352</c:v>
                </c:pt>
                <c:pt idx="1807">
                  <c:v>1.7362</c:v>
                </c:pt>
                <c:pt idx="1808">
                  <c:v>1.7372</c:v>
                </c:pt>
                <c:pt idx="1809">
                  <c:v>1.7382</c:v>
                </c:pt>
                <c:pt idx="1810">
                  <c:v>1.7392</c:v>
                </c:pt>
                <c:pt idx="1811">
                  <c:v>1.7402</c:v>
                </c:pt>
                <c:pt idx="1812">
                  <c:v>1.7412</c:v>
                </c:pt>
                <c:pt idx="1813">
                  <c:v>1.7422</c:v>
                </c:pt>
                <c:pt idx="1814">
                  <c:v>1.7432</c:v>
                </c:pt>
                <c:pt idx="1815">
                  <c:v>1.7442</c:v>
                </c:pt>
                <c:pt idx="1816">
                  <c:v>1.7452</c:v>
                </c:pt>
                <c:pt idx="1817">
                  <c:v>1.7462</c:v>
                </c:pt>
                <c:pt idx="1818">
                  <c:v>1.7472</c:v>
                </c:pt>
                <c:pt idx="1819">
                  <c:v>1.7482</c:v>
                </c:pt>
                <c:pt idx="1820">
                  <c:v>1.7492</c:v>
                </c:pt>
                <c:pt idx="1821">
                  <c:v>1.7502</c:v>
                </c:pt>
                <c:pt idx="1822">
                  <c:v>1.7512</c:v>
                </c:pt>
                <c:pt idx="1823">
                  <c:v>1.7522</c:v>
                </c:pt>
                <c:pt idx="1824">
                  <c:v>1.7532</c:v>
                </c:pt>
                <c:pt idx="1825">
                  <c:v>1.7542</c:v>
                </c:pt>
                <c:pt idx="1826">
                  <c:v>1.7552</c:v>
                </c:pt>
                <c:pt idx="1827">
                  <c:v>1.7562</c:v>
                </c:pt>
                <c:pt idx="1828">
                  <c:v>1.7572</c:v>
                </c:pt>
                <c:pt idx="1829">
                  <c:v>1.7582</c:v>
                </c:pt>
                <c:pt idx="1830">
                  <c:v>1.7592</c:v>
                </c:pt>
                <c:pt idx="1831">
                  <c:v>1.7602</c:v>
                </c:pt>
                <c:pt idx="1832">
                  <c:v>1.7612</c:v>
                </c:pt>
                <c:pt idx="1833">
                  <c:v>1.7622</c:v>
                </c:pt>
                <c:pt idx="1834">
                  <c:v>1.7632</c:v>
                </c:pt>
                <c:pt idx="1835">
                  <c:v>1.7642</c:v>
                </c:pt>
                <c:pt idx="1836">
                  <c:v>1.7652</c:v>
                </c:pt>
                <c:pt idx="1837">
                  <c:v>1.7662</c:v>
                </c:pt>
                <c:pt idx="1838">
                  <c:v>1.7672</c:v>
                </c:pt>
                <c:pt idx="1839">
                  <c:v>1.7682</c:v>
                </c:pt>
                <c:pt idx="1840">
                  <c:v>1.7692</c:v>
                </c:pt>
                <c:pt idx="1841">
                  <c:v>1.7702</c:v>
                </c:pt>
                <c:pt idx="1842">
                  <c:v>1.7712</c:v>
                </c:pt>
                <c:pt idx="1843">
                  <c:v>1.7722</c:v>
                </c:pt>
                <c:pt idx="1844">
                  <c:v>1.7732</c:v>
                </c:pt>
                <c:pt idx="1845">
                  <c:v>1.7742</c:v>
                </c:pt>
                <c:pt idx="1846">
                  <c:v>1.7752</c:v>
                </c:pt>
                <c:pt idx="1847">
                  <c:v>1.7762</c:v>
                </c:pt>
                <c:pt idx="1848">
                  <c:v>1.7772</c:v>
                </c:pt>
                <c:pt idx="1849">
                  <c:v>1.7782</c:v>
                </c:pt>
                <c:pt idx="1850">
                  <c:v>1.7792</c:v>
                </c:pt>
                <c:pt idx="1851">
                  <c:v>1.7802</c:v>
                </c:pt>
                <c:pt idx="1852">
                  <c:v>1.7812</c:v>
                </c:pt>
                <c:pt idx="1853">
                  <c:v>1.7822</c:v>
                </c:pt>
                <c:pt idx="1854">
                  <c:v>1.7832</c:v>
                </c:pt>
                <c:pt idx="1855">
                  <c:v>1.7842</c:v>
                </c:pt>
                <c:pt idx="1856">
                  <c:v>1.7852</c:v>
                </c:pt>
                <c:pt idx="1857">
                  <c:v>1.7862</c:v>
                </c:pt>
                <c:pt idx="1858">
                  <c:v>1.7872</c:v>
                </c:pt>
                <c:pt idx="1859">
                  <c:v>1.7882</c:v>
                </c:pt>
                <c:pt idx="1860">
                  <c:v>1.7892</c:v>
                </c:pt>
                <c:pt idx="1861">
                  <c:v>1.7902</c:v>
                </c:pt>
                <c:pt idx="1862">
                  <c:v>1.7912</c:v>
                </c:pt>
                <c:pt idx="1863">
                  <c:v>1.7922</c:v>
                </c:pt>
                <c:pt idx="1864">
                  <c:v>1.7932</c:v>
                </c:pt>
                <c:pt idx="1865">
                  <c:v>1.7942</c:v>
                </c:pt>
                <c:pt idx="1866">
                  <c:v>1.7952</c:v>
                </c:pt>
                <c:pt idx="1867">
                  <c:v>1.7962</c:v>
                </c:pt>
                <c:pt idx="1868">
                  <c:v>1.7972</c:v>
                </c:pt>
                <c:pt idx="1869">
                  <c:v>1.7982</c:v>
                </c:pt>
                <c:pt idx="1870">
                  <c:v>1.7992</c:v>
                </c:pt>
                <c:pt idx="1871">
                  <c:v>1.8002</c:v>
                </c:pt>
                <c:pt idx="1872">
                  <c:v>1.8012</c:v>
                </c:pt>
                <c:pt idx="1873">
                  <c:v>1.8022</c:v>
                </c:pt>
                <c:pt idx="1874">
                  <c:v>1.8032</c:v>
                </c:pt>
                <c:pt idx="1875">
                  <c:v>1.8042</c:v>
                </c:pt>
                <c:pt idx="1876">
                  <c:v>1.8052</c:v>
                </c:pt>
                <c:pt idx="1877">
                  <c:v>1.8062</c:v>
                </c:pt>
                <c:pt idx="1878">
                  <c:v>1.8072</c:v>
                </c:pt>
                <c:pt idx="1879">
                  <c:v>1.8082</c:v>
                </c:pt>
                <c:pt idx="1880">
                  <c:v>1.8092</c:v>
                </c:pt>
                <c:pt idx="1881">
                  <c:v>1.8102</c:v>
                </c:pt>
                <c:pt idx="1882">
                  <c:v>1.8112</c:v>
                </c:pt>
                <c:pt idx="1883">
                  <c:v>1.8122</c:v>
                </c:pt>
                <c:pt idx="1884">
                  <c:v>1.8132</c:v>
                </c:pt>
                <c:pt idx="1885">
                  <c:v>1.8142</c:v>
                </c:pt>
                <c:pt idx="1886">
                  <c:v>1.8152</c:v>
                </c:pt>
                <c:pt idx="1887">
                  <c:v>1.8162</c:v>
                </c:pt>
                <c:pt idx="1888">
                  <c:v>1.8172</c:v>
                </c:pt>
                <c:pt idx="1889">
                  <c:v>1.8182</c:v>
                </c:pt>
                <c:pt idx="1890">
                  <c:v>1.8192</c:v>
                </c:pt>
                <c:pt idx="1891">
                  <c:v>1.8202</c:v>
                </c:pt>
                <c:pt idx="1892">
                  <c:v>1.8212</c:v>
                </c:pt>
                <c:pt idx="1893">
                  <c:v>1.8222</c:v>
                </c:pt>
                <c:pt idx="1894">
                  <c:v>1.8232</c:v>
                </c:pt>
                <c:pt idx="1895">
                  <c:v>1.8242</c:v>
                </c:pt>
                <c:pt idx="1896">
                  <c:v>1.825199999999999</c:v>
                </c:pt>
                <c:pt idx="1897">
                  <c:v>1.8262</c:v>
                </c:pt>
                <c:pt idx="1898">
                  <c:v>1.8272</c:v>
                </c:pt>
                <c:pt idx="1899">
                  <c:v>1.8282</c:v>
                </c:pt>
                <c:pt idx="1900">
                  <c:v>1.8292</c:v>
                </c:pt>
                <c:pt idx="1901">
                  <c:v>1.8302</c:v>
                </c:pt>
                <c:pt idx="1902">
                  <c:v>1.8312</c:v>
                </c:pt>
                <c:pt idx="1903">
                  <c:v>1.8322</c:v>
                </c:pt>
                <c:pt idx="1904">
                  <c:v>1.8332</c:v>
                </c:pt>
                <c:pt idx="1905">
                  <c:v>1.8342</c:v>
                </c:pt>
                <c:pt idx="1906">
                  <c:v>1.835199999999999</c:v>
                </c:pt>
                <c:pt idx="1907">
                  <c:v>1.8362</c:v>
                </c:pt>
                <c:pt idx="1908">
                  <c:v>1.8372</c:v>
                </c:pt>
                <c:pt idx="1909">
                  <c:v>1.8382</c:v>
                </c:pt>
                <c:pt idx="1910">
                  <c:v>1.8392</c:v>
                </c:pt>
                <c:pt idx="1911">
                  <c:v>1.8402</c:v>
                </c:pt>
                <c:pt idx="1912">
                  <c:v>1.8412</c:v>
                </c:pt>
                <c:pt idx="1913">
                  <c:v>1.8422</c:v>
                </c:pt>
                <c:pt idx="1914">
                  <c:v>1.8432</c:v>
                </c:pt>
                <c:pt idx="1915">
                  <c:v>1.8442</c:v>
                </c:pt>
                <c:pt idx="1916">
                  <c:v>1.845199999999999</c:v>
                </c:pt>
                <c:pt idx="1917">
                  <c:v>1.8462</c:v>
                </c:pt>
                <c:pt idx="1918">
                  <c:v>1.8472</c:v>
                </c:pt>
                <c:pt idx="1919">
                  <c:v>1.8482</c:v>
                </c:pt>
                <c:pt idx="1920">
                  <c:v>1.8492</c:v>
                </c:pt>
                <c:pt idx="1921">
                  <c:v>1.8502</c:v>
                </c:pt>
                <c:pt idx="1922">
                  <c:v>1.8512</c:v>
                </c:pt>
                <c:pt idx="1923">
                  <c:v>1.8522</c:v>
                </c:pt>
                <c:pt idx="1924">
                  <c:v>1.8532</c:v>
                </c:pt>
                <c:pt idx="1925">
                  <c:v>1.8542</c:v>
                </c:pt>
                <c:pt idx="1926">
                  <c:v>1.855199999999999</c:v>
                </c:pt>
                <c:pt idx="1927">
                  <c:v>1.8562</c:v>
                </c:pt>
                <c:pt idx="1928">
                  <c:v>1.8572</c:v>
                </c:pt>
                <c:pt idx="1929">
                  <c:v>1.8582</c:v>
                </c:pt>
                <c:pt idx="1930">
                  <c:v>1.8592</c:v>
                </c:pt>
                <c:pt idx="1931">
                  <c:v>1.8602</c:v>
                </c:pt>
                <c:pt idx="1932">
                  <c:v>1.8612</c:v>
                </c:pt>
                <c:pt idx="1933">
                  <c:v>1.8622</c:v>
                </c:pt>
                <c:pt idx="1934">
                  <c:v>1.8632</c:v>
                </c:pt>
                <c:pt idx="1935">
                  <c:v>1.8642</c:v>
                </c:pt>
                <c:pt idx="1936">
                  <c:v>1.865199999999999</c:v>
                </c:pt>
                <c:pt idx="1937">
                  <c:v>1.8662</c:v>
                </c:pt>
                <c:pt idx="1938">
                  <c:v>1.8672</c:v>
                </c:pt>
                <c:pt idx="1939">
                  <c:v>1.8682</c:v>
                </c:pt>
                <c:pt idx="1940">
                  <c:v>1.8692</c:v>
                </c:pt>
                <c:pt idx="1941">
                  <c:v>1.8702</c:v>
                </c:pt>
                <c:pt idx="1942">
                  <c:v>1.8712</c:v>
                </c:pt>
                <c:pt idx="1943">
                  <c:v>1.8722</c:v>
                </c:pt>
                <c:pt idx="1944">
                  <c:v>1.8732</c:v>
                </c:pt>
                <c:pt idx="1945">
                  <c:v>1.8742</c:v>
                </c:pt>
                <c:pt idx="1946">
                  <c:v>1.8752</c:v>
                </c:pt>
                <c:pt idx="1947">
                  <c:v>1.8762</c:v>
                </c:pt>
                <c:pt idx="1948">
                  <c:v>1.8772</c:v>
                </c:pt>
                <c:pt idx="1949">
                  <c:v>1.8782</c:v>
                </c:pt>
                <c:pt idx="1950">
                  <c:v>1.8792</c:v>
                </c:pt>
                <c:pt idx="1951">
                  <c:v>1.8802</c:v>
                </c:pt>
                <c:pt idx="1952">
                  <c:v>1.8812</c:v>
                </c:pt>
                <c:pt idx="1953">
                  <c:v>1.8822</c:v>
                </c:pt>
                <c:pt idx="1954">
                  <c:v>1.8832</c:v>
                </c:pt>
                <c:pt idx="1955">
                  <c:v>1.8842</c:v>
                </c:pt>
                <c:pt idx="1956">
                  <c:v>1.8852</c:v>
                </c:pt>
                <c:pt idx="1957">
                  <c:v>1.8862</c:v>
                </c:pt>
                <c:pt idx="1958">
                  <c:v>1.8872</c:v>
                </c:pt>
                <c:pt idx="1959">
                  <c:v>1.8882</c:v>
                </c:pt>
                <c:pt idx="1960">
                  <c:v>1.8892</c:v>
                </c:pt>
                <c:pt idx="1961">
                  <c:v>1.8902</c:v>
                </c:pt>
                <c:pt idx="1962">
                  <c:v>1.8912</c:v>
                </c:pt>
                <c:pt idx="1963">
                  <c:v>1.8922</c:v>
                </c:pt>
                <c:pt idx="1964">
                  <c:v>1.8932</c:v>
                </c:pt>
                <c:pt idx="1965">
                  <c:v>1.8942</c:v>
                </c:pt>
                <c:pt idx="1966">
                  <c:v>1.8952</c:v>
                </c:pt>
                <c:pt idx="1967">
                  <c:v>1.8962</c:v>
                </c:pt>
                <c:pt idx="1968">
                  <c:v>1.8972</c:v>
                </c:pt>
                <c:pt idx="1969">
                  <c:v>1.8982</c:v>
                </c:pt>
                <c:pt idx="1970">
                  <c:v>1.8992</c:v>
                </c:pt>
                <c:pt idx="1971">
                  <c:v>1.9002</c:v>
                </c:pt>
                <c:pt idx="1972">
                  <c:v>1.9012</c:v>
                </c:pt>
                <c:pt idx="1973">
                  <c:v>1.9022</c:v>
                </c:pt>
                <c:pt idx="1974">
                  <c:v>1.9032</c:v>
                </c:pt>
                <c:pt idx="1975">
                  <c:v>1.9042</c:v>
                </c:pt>
                <c:pt idx="1976">
                  <c:v>1.9052</c:v>
                </c:pt>
                <c:pt idx="1977">
                  <c:v>1.9062</c:v>
                </c:pt>
                <c:pt idx="1978">
                  <c:v>1.9072</c:v>
                </c:pt>
                <c:pt idx="1979">
                  <c:v>1.9082</c:v>
                </c:pt>
                <c:pt idx="1980">
                  <c:v>1.9092</c:v>
                </c:pt>
                <c:pt idx="1981">
                  <c:v>1.9102</c:v>
                </c:pt>
                <c:pt idx="1982">
                  <c:v>1.9112</c:v>
                </c:pt>
                <c:pt idx="1983">
                  <c:v>1.9122</c:v>
                </c:pt>
                <c:pt idx="1984">
                  <c:v>1.9132</c:v>
                </c:pt>
                <c:pt idx="1985">
                  <c:v>1.9142</c:v>
                </c:pt>
                <c:pt idx="1986">
                  <c:v>1.9152</c:v>
                </c:pt>
                <c:pt idx="1987">
                  <c:v>1.9162</c:v>
                </c:pt>
                <c:pt idx="1988">
                  <c:v>1.9172</c:v>
                </c:pt>
                <c:pt idx="1989">
                  <c:v>1.9182</c:v>
                </c:pt>
                <c:pt idx="1990">
                  <c:v>1.9192</c:v>
                </c:pt>
                <c:pt idx="1991">
                  <c:v>1.9202</c:v>
                </c:pt>
                <c:pt idx="1992">
                  <c:v>1.9212</c:v>
                </c:pt>
                <c:pt idx="1993">
                  <c:v>1.9222</c:v>
                </c:pt>
                <c:pt idx="1994">
                  <c:v>1.9232</c:v>
                </c:pt>
                <c:pt idx="1995">
                  <c:v>1.9242</c:v>
                </c:pt>
                <c:pt idx="1996">
                  <c:v>1.9252</c:v>
                </c:pt>
                <c:pt idx="1997">
                  <c:v>1.9262</c:v>
                </c:pt>
                <c:pt idx="1998">
                  <c:v>1.9272</c:v>
                </c:pt>
                <c:pt idx="1999">
                  <c:v>1.9282</c:v>
                </c:pt>
                <c:pt idx="2000">
                  <c:v>1.9292</c:v>
                </c:pt>
              </c:numCache>
            </c:numRef>
          </c:xVal>
          <c:yVal>
            <c:numRef>
              <c:f>'0A'!$AL$7:$AL$2007</c:f>
              <c:numCache>
                <c:formatCode>General</c:formatCode>
                <c:ptCount val="2001"/>
                <c:pt idx="0">
                  <c:v>0.0989709844319</c:v>
                </c:pt>
                <c:pt idx="1">
                  <c:v>0.099559095486</c:v>
                </c:pt>
                <c:pt idx="2">
                  <c:v>0.100150997349</c:v>
                </c:pt>
                <c:pt idx="3">
                  <c:v>0.100746710511</c:v>
                </c:pt>
                <c:pt idx="4">
                  <c:v>0.101346255164</c:v>
                </c:pt>
                <c:pt idx="5">
                  <c:v>0.101949647546</c:v>
                </c:pt>
                <c:pt idx="6">
                  <c:v>0.102556901805</c:v>
                </c:pt>
                <c:pt idx="7">
                  <c:v>0.103168061219</c:v>
                </c:pt>
                <c:pt idx="8">
                  <c:v>0.103783134116</c:v>
                </c:pt>
                <c:pt idx="9">
                  <c:v>0.104402129522</c:v>
                </c:pt>
                <c:pt idx="10">
                  <c:v>0.105025078851</c:v>
                </c:pt>
                <c:pt idx="11">
                  <c:v>0.105651994479</c:v>
                </c:pt>
                <c:pt idx="12">
                  <c:v>0.106282901054</c:v>
                </c:pt>
                <c:pt idx="13">
                  <c:v>0.106917811013</c:v>
                </c:pt>
                <c:pt idx="14">
                  <c:v>0.107556744702</c:v>
                </c:pt>
                <c:pt idx="15">
                  <c:v>0.108199737468</c:v>
                </c:pt>
                <c:pt idx="16">
                  <c:v>0.108846800196</c:v>
                </c:pt>
                <c:pt idx="17">
                  <c:v>0.109497948598</c:v>
                </c:pt>
                <c:pt idx="18">
                  <c:v>0.110153201965</c:v>
                </c:pt>
                <c:pt idx="19">
                  <c:v>0.110812573022</c:v>
                </c:pt>
                <c:pt idx="20">
                  <c:v>0.111476086555</c:v>
                </c:pt>
                <c:pt idx="21">
                  <c:v>0.112143762362</c:v>
                </c:pt>
                <c:pt idx="22">
                  <c:v>0.112815619143</c:v>
                </c:pt>
                <c:pt idx="23">
                  <c:v>0.11349167084</c:v>
                </c:pt>
                <c:pt idx="24">
                  <c:v>0.114171937997</c:v>
                </c:pt>
                <c:pt idx="25">
                  <c:v>0.114856441186</c:v>
                </c:pt>
                <c:pt idx="26">
                  <c:v>0.115545194102</c:v>
                </c:pt>
                <c:pt idx="27">
                  <c:v>0.116238217674</c:v>
                </c:pt>
                <c:pt idx="28">
                  <c:v>0.116935528144</c:v>
                </c:pt>
                <c:pt idx="29">
                  <c:v>0.117637141443</c:v>
                </c:pt>
                <c:pt idx="30">
                  <c:v>0.118343074689</c:v>
                </c:pt>
                <c:pt idx="31">
                  <c:v>0.119053344912</c:v>
                </c:pt>
                <c:pt idx="32">
                  <c:v>0.11976796865</c:v>
                </c:pt>
                <c:pt idx="33">
                  <c:v>0.120486963978</c:v>
                </c:pt>
                <c:pt idx="34">
                  <c:v>0.121210344315</c:v>
                </c:pt>
                <c:pt idx="35">
                  <c:v>0.121938127636</c:v>
                </c:pt>
                <c:pt idx="36">
                  <c:v>0.122670329227</c:v>
                </c:pt>
                <c:pt idx="37">
                  <c:v>0.123406960882</c:v>
                </c:pt>
                <c:pt idx="38">
                  <c:v>0.124148040992</c:v>
                </c:pt>
                <c:pt idx="39">
                  <c:v>0.124893581298</c:v>
                </c:pt>
                <c:pt idx="40">
                  <c:v>0.125643597492</c:v>
                </c:pt>
                <c:pt idx="41">
                  <c:v>0.126398108644</c:v>
                </c:pt>
                <c:pt idx="42">
                  <c:v>0.127157121748</c:v>
                </c:pt>
                <c:pt idx="43">
                  <c:v>0.127920653632</c:v>
                </c:pt>
                <c:pt idx="44">
                  <c:v>0.128688717464</c:v>
                </c:pt>
                <c:pt idx="45">
                  <c:v>0.129461320656</c:v>
                </c:pt>
                <c:pt idx="46">
                  <c:v>0.130238481193</c:v>
                </c:pt>
                <c:pt idx="47">
                  <c:v>0.131020210282</c:v>
                </c:pt>
                <c:pt idx="48">
                  <c:v>0.131806518297</c:v>
                </c:pt>
                <c:pt idx="49">
                  <c:v>0.132597410666</c:v>
                </c:pt>
                <c:pt idx="50">
                  <c:v>0.133392904444</c:v>
                </c:pt>
                <c:pt idx="51">
                  <c:v>0.134193013522</c:v>
                </c:pt>
                <c:pt idx="52">
                  <c:v>0.134997740533</c:v>
                </c:pt>
                <c:pt idx="53">
                  <c:v>0.135807099073</c:v>
                </c:pt>
                <c:pt idx="54">
                  <c:v>0.1366210957</c:v>
                </c:pt>
                <c:pt idx="55">
                  <c:v>0.137439735806</c:v>
                </c:pt>
                <c:pt idx="56">
                  <c:v>0.138263028377</c:v>
                </c:pt>
                <c:pt idx="57">
                  <c:v>0.13909098564</c:v>
                </c:pt>
                <c:pt idx="58">
                  <c:v>0.139923606018</c:v>
                </c:pt>
                <c:pt idx="59">
                  <c:v>0.140760908744</c:v>
                </c:pt>
                <c:pt idx="60">
                  <c:v>0.141602887151</c:v>
                </c:pt>
                <c:pt idx="61">
                  <c:v>0.142449552293</c:v>
                </c:pt>
                <c:pt idx="62">
                  <c:v>0.143300899617</c:v>
                </c:pt>
                <c:pt idx="63">
                  <c:v>0.144156946181</c:v>
                </c:pt>
                <c:pt idx="64">
                  <c:v>0.145017690856</c:v>
                </c:pt>
                <c:pt idx="65">
                  <c:v>0.145883135038</c:v>
                </c:pt>
                <c:pt idx="66">
                  <c:v>0.146753279114</c:v>
                </c:pt>
                <c:pt idx="67">
                  <c:v>0.147628127174</c:v>
                </c:pt>
                <c:pt idx="68">
                  <c:v>0.14850767786</c:v>
                </c:pt>
                <c:pt idx="69">
                  <c:v>0.149391927739</c:v>
                </c:pt>
                <c:pt idx="70">
                  <c:v>0.150280878942</c:v>
                </c:pt>
                <c:pt idx="71">
                  <c:v>0.151174531969</c:v>
                </c:pt>
                <c:pt idx="72">
                  <c:v>0.152072882246</c:v>
                </c:pt>
                <c:pt idx="73">
                  <c:v>0.152975918427</c:v>
                </c:pt>
                <c:pt idx="74">
                  <c:v>0.153883645044</c:v>
                </c:pt>
                <c:pt idx="75">
                  <c:v>0.154796063265</c:v>
                </c:pt>
                <c:pt idx="76">
                  <c:v>0.155713160268</c:v>
                </c:pt>
                <c:pt idx="77">
                  <c:v>0.156634929242</c:v>
                </c:pt>
                <c:pt idx="78">
                  <c:v>0.157561361602</c:v>
                </c:pt>
                <c:pt idx="79">
                  <c:v>0.158492451664</c:v>
                </c:pt>
                <c:pt idx="80">
                  <c:v>0.159428187539</c:v>
                </c:pt>
                <c:pt idx="81">
                  <c:v>0.160368557749</c:v>
                </c:pt>
                <c:pt idx="82">
                  <c:v>0.161313553868</c:v>
                </c:pt>
                <c:pt idx="83">
                  <c:v>0.162263163179</c:v>
                </c:pt>
                <c:pt idx="84">
                  <c:v>0.163217372044</c:v>
                </c:pt>
                <c:pt idx="85">
                  <c:v>0.164176166699</c:v>
                </c:pt>
                <c:pt idx="86">
                  <c:v>0.165139530847</c:v>
                </c:pt>
                <c:pt idx="87">
                  <c:v>0.16610745133</c:v>
                </c:pt>
                <c:pt idx="88">
                  <c:v>0.167079907799</c:v>
                </c:pt>
                <c:pt idx="89">
                  <c:v>0.168056877399</c:v>
                </c:pt>
                <c:pt idx="90">
                  <c:v>0.169038349003</c:v>
                </c:pt>
                <c:pt idx="91">
                  <c:v>0.170024298622</c:v>
                </c:pt>
                <c:pt idx="92">
                  <c:v>0.171014700885</c:v>
                </c:pt>
                <c:pt idx="93">
                  <c:v>0.172009535312</c:v>
                </c:pt>
                <c:pt idx="94">
                  <c:v>0.173008777055</c:v>
                </c:pt>
                <c:pt idx="95">
                  <c:v>0.174012404679</c:v>
                </c:pt>
                <c:pt idx="96">
                  <c:v>0.175020390422</c:v>
                </c:pt>
                <c:pt idx="97">
                  <c:v>0.17603268725</c:v>
                </c:pt>
                <c:pt idx="98">
                  <c:v>0.177049277242</c:v>
                </c:pt>
                <c:pt idx="99">
                  <c:v>0.178070142089</c:v>
                </c:pt>
                <c:pt idx="100">
                  <c:v>0.17909524215</c:v>
                </c:pt>
                <c:pt idx="101">
                  <c:v>0.180124567557</c:v>
                </c:pt>
                <c:pt idx="102">
                  <c:v>0.181158045485</c:v>
                </c:pt>
                <c:pt idx="103">
                  <c:v>0.182195649216</c:v>
                </c:pt>
                <c:pt idx="104">
                  <c:v>0.183237356874</c:v>
                </c:pt>
                <c:pt idx="105">
                  <c:v>0.184283094927</c:v>
                </c:pt>
                <c:pt idx="106">
                  <c:v>0.185332846429</c:v>
                </c:pt>
                <c:pt idx="107">
                  <c:v>0.186386567016</c:v>
                </c:pt>
                <c:pt idx="108">
                  <c:v>0.187444213381</c:v>
                </c:pt>
                <c:pt idx="109">
                  <c:v>0.188505743521</c:v>
                </c:pt>
                <c:pt idx="110">
                  <c:v>0.189571101538</c:v>
                </c:pt>
                <c:pt idx="111">
                  <c:v>0.190640248672</c:v>
                </c:pt>
                <c:pt idx="112">
                  <c:v>0.191713131775</c:v>
                </c:pt>
                <c:pt idx="113">
                  <c:v>0.192789684566</c:v>
                </c:pt>
                <c:pt idx="114">
                  <c:v>0.193869872919</c:v>
                </c:pt>
                <c:pt idx="115">
                  <c:v>0.194953626695</c:v>
                </c:pt>
                <c:pt idx="116">
                  <c:v>0.196040888826</c:v>
                </c:pt>
                <c:pt idx="117">
                  <c:v>0.197131641491</c:v>
                </c:pt>
                <c:pt idx="118">
                  <c:v>0.198225784088</c:v>
                </c:pt>
                <c:pt idx="119">
                  <c:v>0.199323270204</c:v>
                </c:pt>
                <c:pt idx="120">
                  <c:v>0.200424035614</c:v>
                </c:pt>
                <c:pt idx="121">
                  <c:v>0.201527985428</c:v>
                </c:pt>
                <c:pt idx="122">
                  <c:v>0.202635081499</c:v>
                </c:pt>
                <c:pt idx="123">
                  <c:v>0.203745250379</c:v>
                </c:pt>
                <c:pt idx="124">
                  <c:v>0.20485841757</c:v>
                </c:pt>
                <c:pt idx="125">
                  <c:v>0.205974519758</c:v>
                </c:pt>
                <c:pt idx="126">
                  <c:v>0.207093473461</c:v>
                </c:pt>
                <c:pt idx="127">
                  <c:v>0.208215196178</c:v>
                </c:pt>
                <c:pt idx="128">
                  <c:v>0.209339623987</c:v>
                </c:pt>
                <c:pt idx="129">
                  <c:v>0.210466658116</c:v>
                </c:pt>
                <c:pt idx="130">
                  <c:v>0.211596228949</c:v>
                </c:pt>
                <c:pt idx="131">
                  <c:v>0.212728265388</c:v>
                </c:pt>
                <c:pt idx="132">
                  <c:v>0.213862663138</c:v>
                </c:pt>
                <c:pt idx="133">
                  <c:v>0.21499933832</c:v>
                </c:pt>
                <c:pt idx="134">
                  <c:v>0.216138201241</c:v>
                </c:pt>
                <c:pt idx="135">
                  <c:v>0.21727916253</c:v>
                </c:pt>
                <c:pt idx="136">
                  <c:v>0.218422132377</c:v>
                </c:pt>
                <c:pt idx="137">
                  <c:v>0.219567019217</c:v>
                </c:pt>
                <c:pt idx="138">
                  <c:v>0.220713712223</c:v>
                </c:pt>
                <c:pt idx="139">
                  <c:v>0.221862106533</c:v>
                </c:pt>
                <c:pt idx="140">
                  <c:v>0.223012112952</c:v>
                </c:pt>
                <c:pt idx="141">
                  <c:v>0.224163621961</c:v>
                </c:pt>
                <c:pt idx="142">
                  <c:v>0.225316541083</c:v>
                </c:pt>
                <c:pt idx="143">
                  <c:v>0.226470747122</c:v>
                </c:pt>
                <c:pt idx="144">
                  <c:v>0.227626102186</c:v>
                </c:pt>
                <c:pt idx="145">
                  <c:v>0.228782574333</c:v>
                </c:pt>
                <c:pt idx="146">
                  <c:v>0.229940022691</c:v>
                </c:pt>
                <c:pt idx="147">
                  <c:v>0.231098293371</c:v>
                </c:pt>
                <c:pt idx="148">
                  <c:v>0.232257299019</c:v>
                </c:pt>
                <c:pt idx="149">
                  <c:v>0.233416917179</c:v>
                </c:pt>
                <c:pt idx="150">
                  <c:v>0.234577031443</c:v>
                </c:pt>
                <c:pt idx="151">
                  <c:v>0.235737484915</c:v>
                </c:pt>
                <c:pt idx="152">
                  <c:v>0.236898178156</c:v>
                </c:pt>
                <c:pt idx="153">
                  <c:v>0.238058992151</c:v>
                </c:pt>
                <c:pt idx="154">
                  <c:v>0.23921979828</c:v>
                </c:pt>
                <c:pt idx="155">
                  <c:v>0.240380441714</c:v>
                </c:pt>
                <c:pt idx="156">
                  <c:v>0.241540824204</c:v>
                </c:pt>
                <c:pt idx="157">
                  <c:v>0.242700786541</c:v>
                </c:pt>
                <c:pt idx="158">
                  <c:v>0.243860183396</c:v>
                </c:pt>
                <c:pt idx="159">
                  <c:v>0.245018966566</c:v>
                </c:pt>
                <c:pt idx="160">
                  <c:v>0.246176911156</c:v>
                </c:pt>
                <c:pt idx="161">
                  <c:v>0.24733388735</c:v>
                </c:pt>
                <c:pt idx="162">
                  <c:v>0.248489767666</c:v>
                </c:pt>
                <c:pt idx="163">
                  <c:v>0.249644375674</c:v>
                </c:pt>
                <c:pt idx="164">
                  <c:v>0.250797592631</c:v>
                </c:pt>
                <c:pt idx="165">
                  <c:v>0.2519492508</c:v>
                </c:pt>
                <c:pt idx="166">
                  <c:v>0.253099228982</c:v>
                </c:pt>
                <c:pt idx="167">
                  <c:v>0.254247397324</c:v>
                </c:pt>
                <c:pt idx="168">
                  <c:v>0.255393559243</c:v>
                </c:pt>
                <c:pt idx="169">
                  <c:v>0.256537555043</c:v>
                </c:pt>
                <c:pt idx="170">
                  <c:v>0.25767926338</c:v>
                </c:pt>
                <c:pt idx="171">
                  <c:v>0.258818524648</c:v>
                </c:pt>
                <c:pt idx="172">
                  <c:v>0.259955176902</c:v>
                </c:pt>
                <c:pt idx="173">
                  <c:v>0.261089062573</c:v>
                </c:pt>
                <c:pt idx="174">
                  <c:v>0.262220013975</c:v>
                </c:pt>
                <c:pt idx="175">
                  <c:v>0.263347882217</c:v>
                </c:pt>
                <c:pt idx="176">
                  <c:v>0.264472492905</c:v>
                </c:pt>
                <c:pt idx="177">
                  <c:v>0.265593700294</c:v>
                </c:pt>
                <c:pt idx="178">
                  <c:v>0.266711330841</c:v>
                </c:pt>
                <c:pt idx="179">
                  <c:v>0.267825204994</c:v>
                </c:pt>
                <c:pt idx="180">
                  <c:v>0.268935177744</c:v>
                </c:pt>
                <c:pt idx="181">
                  <c:v>0.270041071273</c:v>
                </c:pt>
                <c:pt idx="182">
                  <c:v>0.271142722467</c:v>
                </c:pt>
                <c:pt idx="183">
                  <c:v>0.272239975828</c:v>
                </c:pt>
                <c:pt idx="184">
                  <c:v>0.273332648374</c:v>
                </c:pt>
                <c:pt idx="185">
                  <c:v>0.274420564261</c:v>
                </c:pt>
                <c:pt idx="186">
                  <c:v>0.275503569864</c:v>
                </c:pt>
                <c:pt idx="187">
                  <c:v>0.276581486737</c:v>
                </c:pt>
                <c:pt idx="188">
                  <c:v>0.277654149069</c:v>
                </c:pt>
                <c:pt idx="189">
                  <c:v>0.278721378142</c:v>
                </c:pt>
                <c:pt idx="190">
                  <c:v>0.279783005281</c:v>
                </c:pt>
                <c:pt idx="191">
                  <c:v>0.280838854694</c:v>
                </c:pt>
                <c:pt idx="192">
                  <c:v>0.281888762679</c:v>
                </c:pt>
                <c:pt idx="193">
                  <c:v>0.28293262453</c:v>
                </c:pt>
                <c:pt idx="194">
                  <c:v>0.28397017993</c:v>
                </c:pt>
                <c:pt idx="195">
                  <c:v>0.28500121473</c:v>
                </c:pt>
                <c:pt idx="196">
                  <c:v>0.286025647776</c:v>
                </c:pt>
                <c:pt idx="197">
                  <c:v>0.287043293289</c:v>
                </c:pt>
                <c:pt idx="198">
                  <c:v>0.288053951629</c:v>
                </c:pt>
                <c:pt idx="199">
                  <c:v>0.289057463788</c:v>
                </c:pt>
                <c:pt idx="200">
                  <c:v>0.290053673657</c:v>
                </c:pt>
                <c:pt idx="201">
                  <c:v>0.291042386364</c:v>
                </c:pt>
                <c:pt idx="202">
                  <c:v>0.292023449092</c:v>
                </c:pt>
                <c:pt idx="203">
                  <c:v>0.29299665939</c:v>
                </c:pt>
                <c:pt idx="204">
                  <c:v>0.293961872615</c:v>
                </c:pt>
                <c:pt idx="205">
                  <c:v>0.294918983831</c:v>
                </c:pt>
                <c:pt idx="206">
                  <c:v>0.295867776315</c:v>
                </c:pt>
                <c:pt idx="207">
                  <c:v>0.296808116848</c:v>
                </c:pt>
                <c:pt idx="208">
                  <c:v>0.297739789437</c:v>
                </c:pt>
                <c:pt idx="209">
                  <c:v>0.298662601045</c:v>
                </c:pt>
                <c:pt idx="210">
                  <c:v>0.299576441659</c:v>
                </c:pt>
                <c:pt idx="211">
                  <c:v>0.300481103883</c:v>
                </c:pt>
                <c:pt idx="212">
                  <c:v>0.301376475164</c:v>
                </c:pt>
                <c:pt idx="213">
                  <c:v>0.302262440591</c:v>
                </c:pt>
                <c:pt idx="214">
                  <c:v>0.30313876043</c:v>
                </c:pt>
                <c:pt idx="215">
                  <c:v>0.304005291294</c:v>
                </c:pt>
                <c:pt idx="216">
                  <c:v>0.304861897034</c:v>
                </c:pt>
                <c:pt idx="217">
                  <c:v>0.305708398841</c:v>
                </c:pt>
                <c:pt idx="218">
                  <c:v>0.306544668162</c:v>
                </c:pt>
                <c:pt idx="219">
                  <c:v>0.307370536703</c:v>
                </c:pt>
                <c:pt idx="220">
                  <c:v>0.308185879894</c:v>
                </c:pt>
                <c:pt idx="221">
                  <c:v>0.30899049597</c:v>
                </c:pt>
                <c:pt idx="222">
                  <c:v>0.309784268203</c:v>
                </c:pt>
                <c:pt idx="223">
                  <c:v>0.310567180579</c:v>
                </c:pt>
                <c:pt idx="224">
                  <c:v>0.311338973073</c:v>
                </c:pt>
                <c:pt idx="225">
                  <c:v>0.312099450569</c:v>
                </c:pt>
                <c:pt idx="226">
                  <c:v>0.312848564238</c:v>
                </c:pt>
                <c:pt idx="227">
                  <c:v>0.313586090328</c:v>
                </c:pt>
                <c:pt idx="228">
                  <c:v>0.314311994529</c:v>
                </c:pt>
                <c:pt idx="229">
                  <c:v>0.315026160543</c:v>
                </c:pt>
                <c:pt idx="230">
                  <c:v>0.315728324331</c:v>
                </c:pt>
                <c:pt idx="231">
                  <c:v>0.316418585313</c:v>
                </c:pt>
                <c:pt idx="232">
                  <c:v>0.317096686287</c:v>
                </c:pt>
                <c:pt idx="233">
                  <c:v>0.317762397403</c:v>
                </c:pt>
                <c:pt idx="234">
                  <c:v>0.318415732004</c:v>
                </c:pt>
                <c:pt idx="235">
                  <c:v>0.319056533807</c:v>
                </c:pt>
                <c:pt idx="236">
                  <c:v>0.319684704454</c:v>
                </c:pt>
                <c:pt idx="237">
                  <c:v>0.320300156982</c:v>
                </c:pt>
                <c:pt idx="238">
                  <c:v>0.320902740733</c:v>
                </c:pt>
                <c:pt idx="239">
                  <c:v>0.321492338473</c:v>
                </c:pt>
                <c:pt idx="240">
                  <c:v>0.322068897412</c:v>
                </c:pt>
                <c:pt idx="241">
                  <c:v>0.322632264313</c:v>
                </c:pt>
                <c:pt idx="242">
                  <c:v>0.323182370699</c:v>
                </c:pt>
                <c:pt idx="243">
                  <c:v>0.323719153232</c:v>
                </c:pt>
                <c:pt idx="244">
                  <c:v>0.324242482215</c:v>
                </c:pt>
                <c:pt idx="245">
                  <c:v>0.324752272065</c:v>
                </c:pt>
                <c:pt idx="246">
                  <c:v>0.32524844365</c:v>
                </c:pt>
                <c:pt idx="247">
                  <c:v>0.325730921904</c:v>
                </c:pt>
                <c:pt idx="248">
                  <c:v>0.326199618518</c:v>
                </c:pt>
                <c:pt idx="249">
                  <c:v>0.326654451876</c:v>
                </c:pt>
                <c:pt idx="250">
                  <c:v>0.327095346556</c:v>
                </c:pt>
                <c:pt idx="251">
                  <c:v>0.327522259475</c:v>
                </c:pt>
                <c:pt idx="252">
                  <c:v>0.327935112271</c:v>
                </c:pt>
                <c:pt idx="253">
                  <c:v>0.32833381311</c:v>
                </c:pt>
                <c:pt idx="254">
                  <c:v>0.328718313588</c:v>
                </c:pt>
                <c:pt idx="255">
                  <c:v>0.329088532456</c:v>
                </c:pt>
                <c:pt idx="256">
                  <c:v>0.329444475304</c:v>
                </c:pt>
                <c:pt idx="257">
                  <c:v>0.329786011966</c:v>
                </c:pt>
                <c:pt idx="258">
                  <c:v>0.330113009328</c:v>
                </c:pt>
                <c:pt idx="259">
                  <c:v>0.330425776277</c:v>
                </c:pt>
                <c:pt idx="260">
                  <c:v>0.33072414235</c:v>
                </c:pt>
                <c:pt idx="261">
                  <c:v>0.331007782506</c:v>
                </c:pt>
                <c:pt idx="262">
                  <c:v>0.331276859812</c:v>
                </c:pt>
                <c:pt idx="263">
                  <c:v>0.33153137446</c:v>
                </c:pt>
                <c:pt idx="264">
                  <c:v>0.331771282367</c:v>
                </c:pt>
                <c:pt idx="265">
                  <c:v>0.331996523805</c:v>
                </c:pt>
                <c:pt idx="266">
                  <c:v>0.332207084646</c:v>
                </c:pt>
                <c:pt idx="267">
                  <c:v>0.332402992487</c:v>
                </c:pt>
                <c:pt idx="268">
                  <c:v>0.332584161052</c:v>
                </c:pt>
                <c:pt idx="269">
                  <c:v>0.332750585036</c:v>
                </c:pt>
                <c:pt idx="270">
                  <c:v>0.332902311928</c:v>
                </c:pt>
                <c:pt idx="271">
                  <c:v>0.333039273611</c:v>
                </c:pt>
                <c:pt idx="272">
                  <c:v>0.333161485429</c:v>
                </c:pt>
                <c:pt idx="273">
                  <c:v>0.333268992813</c:v>
                </c:pt>
                <c:pt idx="274">
                  <c:v>0.333361786817</c:v>
                </c:pt>
                <c:pt idx="275">
                  <c:v>0.333439851202</c:v>
                </c:pt>
                <c:pt idx="276">
                  <c:v>0.333503189431</c:v>
                </c:pt>
                <c:pt idx="277">
                  <c:v>0.333551890802</c:v>
                </c:pt>
                <c:pt idx="278">
                  <c:v>0.333585938675</c:v>
                </c:pt>
                <c:pt idx="279">
                  <c:v>0.333605331212</c:v>
                </c:pt>
                <c:pt idx="280">
                  <c:v>0.333610108704</c:v>
                </c:pt>
                <c:pt idx="281">
                  <c:v>0.333600207521</c:v>
                </c:pt>
                <c:pt idx="282">
                  <c:v>0.33357574491</c:v>
                </c:pt>
                <c:pt idx="283">
                  <c:v>0.333536750371</c:v>
                </c:pt>
                <c:pt idx="284">
                  <c:v>0.333483338099</c:v>
                </c:pt>
                <c:pt idx="285">
                  <c:v>0.333415463523</c:v>
                </c:pt>
                <c:pt idx="286">
                  <c:v>0.333333135771</c:v>
                </c:pt>
                <c:pt idx="287">
                  <c:v>0.333236668269</c:v>
                </c:pt>
                <c:pt idx="288">
                  <c:v>0.33312581636</c:v>
                </c:pt>
                <c:pt idx="289">
                  <c:v>0.333000809172</c:v>
                </c:pt>
                <c:pt idx="290">
                  <c:v>0.332861669216</c:v>
                </c:pt>
                <c:pt idx="291">
                  <c:v>0.332708287179</c:v>
                </c:pt>
                <c:pt idx="292">
                  <c:v>0.332540905644</c:v>
                </c:pt>
                <c:pt idx="293">
                  <c:v>0.332359512831</c:v>
                </c:pt>
                <c:pt idx="294">
                  <c:v>0.332164219959</c:v>
                </c:pt>
                <c:pt idx="295">
                  <c:v>0.331955136722</c:v>
                </c:pt>
                <c:pt idx="296">
                  <c:v>0.331732303983</c:v>
                </c:pt>
                <c:pt idx="297">
                  <c:v>0.33149581439</c:v>
                </c:pt>
                <c:pt idx="298">
                  <c:v>0.331245755938</c:v>
                </c:pt>
                <c:pt idx="299">
                  <c:v>0.330982187295</c:v>
                </c:pt>
                <c:pt idx="300">
                  <c:v>0.330705242184</c:v>
                </c:pt>
                <c:pt idx="301">
                  <c:v>0.330414944973</c:v>
                </c:pt>
                <c:pt idx="302">
                  <c:v>0.33011148171</c:v>
                </c:pt>
                <c:pt idx="303">
                  <c:v>0.329794773756</c:v>
                </c:pt>
                <c:pt idx="304">
                  <c:v>0.329465152398</c:v>
                </c:pt>
                <c:pt idx="305">
                  <c:v>0.329122969162</c:v>
                </c:pt>
                <c:pt idx="306">
                  <c:v>0.328767870399</c:v>
                </c:pt>
                <c:pt idx="307">
                  <c:v>0.32840002258</c:v>
                </c:pt>
                <c:pt idx="308">
                  <c:v>0.328019706628</c:v>
                </c:pt>
                <c:pt idx="309">
                  <c:v>0.327626868054</c:v>
                </c:pt>
                <c:pt idx="310">
                  <c:v>0.327221725276</c:v>
                </c:pt>
                <c:pt idx="311">
                  <c:v>0.326804377268</c:v>
                </c:pt>
                <c:pt idx="312">
                  <c:v>0.326374995169</c:v>
                </c:pt>
                <c:pt idx="313">
                  <c:v>0.325933867434</c:v>
                </c:pt>
                <c:pt idx="314">
                  <c:v>0.325480899064</c:v>
                </c:pt>
                <c:pt idx="315">
                  <c:v>0.325016246385</c:v>
                </c:pt>
                <c:pt idx="316">
                  <c:v>0.324540070828</c:v>
                </c:pt>
                <c:pt idx="317">
                  <c:v>0.324052568919</c:v>
                </c:pt>
                <c:pt idx="318">
                  <c:v>0.323553843744</c:v>
                </c:pt>
                <c:pt idx="319">
                  <c:v>0.323043968539</c:v>
                </c:pt>
                <c:pt idx="320">
                  <c:v>0.322523189871</c:v>
                </c:pt>
                <c:pt idx="321">
                  <c:v>0.321991625624</c:v>
                </c:pt>
                <c:pt idx="322">
                  <c:v>0.32144944876</c:v>
                </c:pt>
                <c:pt idx="323">
                  <c:v>0.320896726986</c:v>
                </c:pt>
                <c:pt idx="324">
                  <c:v>0.320333670974</c:v>
                </c:pt>
                <c:pt idx="325">
                  <c:v>0.319760581554</c:v>
                </c:pt>
                <c:pt idx="326">
                  <c:v>0.319177494325</c:v>
                </c:pt>
                <c:pt idx="327">
                  <c:v>0.31858456522</c:v>
                </c:pt>
                <c:pt idx="328">
                  <c:v>0.31798199606</c:v>
                </c:pt>
                <c:pt idx="329">
                  <c:v>0.317369715462</c:v>
                </c:pt>
                <c:pt idx="330">
                  <c:v>0.316748137978</c:v>
                </c:pt>
                <c:pt idx="331">
                  <c:v>0.31611749086</c:v>
                </c:pt>
                <c:pt idx="332">
                  <c:v>0.315477780244</c:v>
                </c:pt>
                <c:pt idx="333">
                  <c:v>0.314829536201</c:v>
                </c:pt>
                <c:pt idx="334">
                  <c:v>0.31417265045</c:v>
                </c:pt>
                <c:pt idx="335">
                  <c:v>0.31350708415</c:v>
                </c:pt>
                <c:pt idx="336">
                  <c:v>0.312833076791</c:v>
                </c:pt>
                <c:pt idx="337">
                  <c:v>0.312151295127</c:v>
                </c:pt>
                <c:pt idx="338">
                  <c:v>0.311461729155</c:v>
                </c:pt>
                <c:pt idx="339">
                  <c:v>0.310764088381</c:v>
                </c:pt>
                <c:pt idx="340">
                  <c:v>0.310058953824</c:v>
                </c:pt>
                <c:pt idx="341">
                  <c:v>0.30934648896</c:v>
                </c:pt>
                <c:pt idx="342">
                  <c:v>0.308626818231</c:v>
                </c:pt>
                <c:pt idx="343">
                  <c:v>0.307900136087</c:v>
                </c:pt>
                <c:pt idx="344">
                  <c:v>0.307166600695</c:v>
                </c:pt>
                <c:pt idx="345">
                  <c:v>0.306426416734</c:v>
                </c:pt>
                <c:pt idx="346">
                  <c:v>0.30567978421</c:v>
                </c:pt>
                <c:pt idx="347">
                  <c:v>0.304926975462</c:v>
                </c:pt>
                <c:pt idx="348">
                  <c:v>0.304168106222</c:v>
                </c:pt>
                <c:pt idx="349">
                  <c:v>0.303403275479</c:v>
                </c:pt>
                <c:pt idx="350">
                  <c:v>0.302632783273</c:v>
                </c:pt>
                <c:pt idx="351">
                  <c:v>0.301856830016</c:v>
                </c:pt>
                <c:pt idx="352">
                  <c:v>0.301075482042</c:v>
                </c:pt>
                <c:pt idx="353">
                  <c:v>0.300288956432</c:v>
                </c:pt>
                <c:pt idx="354">
                  <c:v>0.299497518267</c:v>
                </c:pt>
                <c:pt idx="355">
                  <c:v>0.298701372537</c:v>
                </c:pt>
                <c:pt idx="356">
                  <c:v>0.297900612184</c:v>
                </c:pt>
                <c:pt idx="357">
                  <c:v>0.297095528679</c:v>
                </c:pt>
                <c:pt idx="358">
                  <c:v>0.296286280366</c:v>
                </c:pt>
                <c:pt idx="359">
                  <c:v>0.295472850695</c:v>
                </c:pt>
                <c:pt idx="360">
                  <c:v>0.294655661703</c:v>
                </c:pt>
                <c:pt idx="361">
                  <c:v>0.293834835122</c:v>
                </c:pt>
                <c:pt idx="362">
                  <c:v>0.293010506517</c:v>
                </c:pt>
                <c:pt idx="363">
                  <c:v>0.292183010403</c:v>
                </c:pt>
                <c:pt idx="364">
                  <c:v>0.291352366671</c:v>
                </c:pt>
                <c:pt idx="365">
                  <c:v>0.290518661562</c:v>
                </c:pt>
                <c:pt idx="366">
                  <c:v>0.289682209901</c:v>
                </c:pt>
                <c:pt idx="367">
                  <c:v>0.288843313214</c:v>
                </c:pt>
                <c:pt idx="368">
                  <c:v>0.28800209582</c:v>
                </c:pt>
                <c:pt idx="369">
                  <c:v>0.28715825628</c:v>
                </c:pt>
                <c:pt idx="370">
                  <c:v>0.286312321786</c:v>
                </c:pt>
                <c:pt idx="371">
                  <c:v>0.285465113781</c:v>
                </c:pt>
                <c:pt idx="372">
                  <c:v>0.284616120941</c:v>
                </c:pt>
                <c:pt idx="373">
                  <c:v>0.283765390957</c:v>
                </c:pt>
                <c:pt idx="374">
                  <c:v>0.28291331265</c:v>
                </c:pt>
                <c:pt idx="375">
                  <c:v>0.282059957064</c:v>
                </c:pt>
                <c:pt idx="376">
                  <c:v>0.281205492899</c:v>
                </c:pt>
                <c:pt idx="377">
                  <c:v>0.280350019233</c:v>
                </c:pt>
                <c:pt idx="378">
                  <c:v>0.279493772826</c:v>
                </c:pt>
                <c:pt idx="379">
                  <c:v>0.278636789805</c:v>
                </c:pt>
                <c:pt idx="380">
                  <c:v>0.277779338685</c:v>
                </c:pt>
                <c:pt idx="381">
                  <c:v>0.276921523027</c:v>
                </c:pt>
                <c:pt idx="382">
                  <c:v>0.276063424128</c:v>
                </c:pt>
                <c:pt idx="383">
                  <c:v>0.275205360948</c:v>
                </c:pt>
                <c:pt idx="384">
                  <c:v>0.274347284796</c:v>
                </c:pt>
                <c:pt idx="385">
                  <c:v>0.273489315667</c:v>
                </c:pt>
                <c:pt idx="386">
                  <c:v>0.2726316412</c:v>
                </c:pt>
                <c:pt idx="387">
                  <c:v>0.271774244737</c:v>
                </c:pt>
                <c:pt idx="388">
                  <c:v>0.270917306701</c:v>
                </c:pt>
                <c:pt idx="389">
                  <c:v>0.270060970283</c:v>
                </c:pt>
                <c:pt idx="390">
                  <c:v>0.269205365078</c:v>
                </c:pt>
                <c:pt idx="391">
                  <c:v>0.268350378579</c:v>
                </c:pt>
                <c:pt idx="392">
                  <c:v>0.26749605451</c:v>
                </c:pt>
                <c:pt idx="393">
                  <c:v>0.266643052553</c:v>
                </c:pt>
                <c:pt idx="394">
                  <c:v>0.265791067211</c:v>
                </c:pt>
                <c:pt idx="395">
                  <c:v>0.264940028536</c:v>
                </c:pt>
                <c:pt idx="396">
                  <c:v>0.264090240881</c:v>
                </c:pt>
                <c:pt idx="397">
                  <c:v>0.263241410335</c:v>
                </c:pt>
                <c:pt idx="398">
                  <c:v>0.262393743141</c:v>
                </c:pt>
                <c:pt idx="399">
                  <c:v>0.261547423988</c:v>
                </c:pt>
                <c:pt idx="400">
                  <c:v>0.260702370551</c:v>
                </c:pt>
                <c:pt idx="401">
                  <c:v>0.259858544868</c:v>
                </c:pt>
                <c:pt idx="402">
                  <c:v>0.259015994044</c:v>
                </c:pt>
                <c:pt idx="403">
                  <c:v>0.258174706953</c:v>
                </c:pt>
                <c:pt idx="404">
                  <c:v>0.257334661747</c:v>
                </c:pt>
                <c:pt idx="405">
                  <c:v>0.256495865553</c:v>
                </c:pt>
                <c:pt idx="406">
                  <c:v>0.255658266419</c:v>
                </c:pt>
                <c:pt idx="407">
                  <c:v>0.2548218146</c:v>
                </c:pt>
                <c:pt idx="408">
                  <c:v>0.253986432527</c:v>
                </c:pt>
                <c:pt idx="409">
                  <c:v>0.253152052864</c:v>
                </c:pt>
                <c:pt idx="410">
                  <c:v>0.252318593518</c:v>
                </c:pt>
                <c:pt idx="411">
                  <c:v>0.251485924248</c:v>
                </c:pt>
                <c:pt idx="412">
                  <c:v>0.250653938607</c:v>
                </c:pt>
                <c:pt idx="413">
                  <c:v>0.249822464476</c:v>
                </c:pt>
                <c:pt idx="414">
                  <c:v>0.248991397421</c:v>
                </c:pt>
                <c:pt idx="415">
                  <c:v>0.248160524524</c:v>
                </c:pt>
                <c:pt idx="416">
                  <c:v>0.247329694564</c:v>
                </c:pt>
                <c:pt idx="417">
                  <c:v>0.246498730123</c:v>
                </c:pt>
                <c:pt idx="418">
                  <c:v>0.245667240238</c:v>
                </c:pt>
                <c:pt idx="419">
                  <c:v>0.244835308511</c:v>
                </c:pt>
                <c:pt idx="420">
                  <c:v>0.244002331476</c:v>
                </c:pt>
                <c:pt idx="421">
                  <c:v>0.243168082074</c:v>
                </c:pt>
                <c:pt idx="422">
                  <c:v>0.242332309594</c:v>
                </c:pt>
                <c:pt idx="423">
                  <c:v>0.241494405147</c:v>
                </c:pt>
                <c:pt idx="424">
                  <c:v>0.240654261477</c:v>
                </c:pt>
                <c:pt idx="425">
                  <c:v>0.239811130665</c:v>
                </c:pt>
                <c:pt idx="426">
                  <c:v>0.238964955132</c:v>
                </c:pt>
                <c:pt idx="427">
                  <c:v>0.238114899838</c:v>
                </c:pt>
                <c:pt idx="428">
                  <c:v>0.237260501964</c:v>
                </c:pt>
                <c:pt idx="429">
                  <c:v>0.236401423332</c:v>
                </c:pt>
                <c:pt idx="430">
                  <c:v>0.235536893464</c:v>
                </c:pt>
                <c:pt idx="431">
                  <c:v>0.234666556298</c:v>
                </c:pt>
                <c:pt idx="432">
                  <c:v>0.233789413067</c:v>
                </c:pt>
                <c:pt idx="433">
                  <c:v>0.23290485974</c:v>
                </c:pt>
                <c:pt idx="434">
                  <c:v>0.232011966231</c:v>
                </c:pt>
                <c:pt idx="435">
                  <c:v>0.231109310368</c:v>
                </c:pt>
                <c:pt idx="436">
                  <c:v>0.230196931058</c:v>
                </c:pt>
                <c:pt idx="437">
                  <c:v>0.229273091962</c:v>
                </c:pt>
                <c:pt idx="438">
                  <c:v>0.228337225336</c:v>
                </c:pt>
                <c:pt idx="439">
                  <c:v>0.227389228638</c:v>
                </c:pt>
                <c:pt idx="440">
                  <c:v>0.226425799068</c:v>
                </c:pt>
                <c:pt idx="441">
                  <c:v>0.225448470586</c:v>
                </c:pt>
                <c:pt idx="442">
                  <c:v>0.224455279791</c:v>
                </c:pt>
                <c:pt idx="443">
                  <c:v>0.223432379594</c:v>
                </c:pt>
                <c:pt idx="444">
                  <c:v>0.222407217469</c:v>
                </c:pt>
                <c:pt idx="445">
                  <c:v>0.221353552754</c:v>
                </c:pt>
                <c:pt idx="446">
                  <c:v>0.22027600883</c:v>
                </c:pt>
                <c:pt idx="447">
                  <c:v>0.219175725446</c:v>
                </c:pt>
                <c:pt idx="448">
                  <c:v>0.218050612938</c:v>
                </c:pt>
                <c:pt idx="449">
                  <c:v>0.216890594583</c:v>
                </c:pt>
                <c:pt idx="450">
                  <c:v>0.215700246113</c:v>
                </c:pt>
                <c:pt idx="451">
                  <c:v>0.214484114371</c:v>
                </c:pt>
                <c:pt idx="452">
                  <c:v>0.213230787515</c:v>
                </c:pt>
                <c:pt idx="453">
                  <c:v>0.211933153907</c:v>
                </c:pt>
                <c:pt idx="454">
                  <c:v>0.210598784317</c:v>
                </c:pt>
                <c:pt idx="455">
                  <c:v>0.209225846085</c:v>
                </c:pt>
                <c:pt idx="456">
                  <c:v>0.207806576871</c:v>
                </c:pt>
                <c:pt idx="457">
                  <c:v>0.206339640482</c:v>
                </c:pt>
                <c:pt idx="458">
                  <c:v>0.204823363866</c:v>
                </c:pt>
                <c:pt idx="459">
                  <c:v>0.203254291629</c:v>
                </c:pt>
                <c:pt idx="460">
                  <c:v>0.201629939093</c:v>
                </c:pt>
                <c:pt idx="461">
                  <c:v>0.199944190578</c:v>
                </c:pt>
                <c:pt idx="462">
                  <c:v>0.198198276666</c:v>
                </c:pt>
                <c:pt idx="463">
                  <c:v>0.196392386767</c:v>
                </c:pt>
                <c:pt idx="464">
                  <c:v>0.194517736388</c:v>
                </c:pt>
                <c:pt idx="465">
                  <c:v>0.192570266825</c:v>
                </c:pt>
                <c:pt idx="466">
                  <c:v>0.190547516057</c:v>
                </c:pt>
                <c:pt idx="467">
                  <c:v>0.188445089912</c:v>
                </c:pt>
                <c:pt idx="468">
                  <c:v>0.186267199836</c:v>
                </c:pt>
                <c:pt idx="469">
                  <c:v>0.184011917318</c:v>
                </c:pt>
                <c:pt idx="470">
                  <c:v>0.181670933896</c:v>
                </c:pt>
                <c:pt idx="471">
                  <c:v>0.179249391005</c:v>
                </c:pt>
                <c:pt idx="472">
                  <c:v>0.176738948608</c:v>
                </c:pt>
                <c:pt idx="473">
                  <c:v>0.17414290563</c:v>
                </c:pt>
                <c:pt idx="474">
                  <c:v>0.1714632096</c:v>
                </c:pt>
                <c:pt idx="475">
                  <c:v>0.16868057862</c:v>
                </c:pt>
                <c:pt idx="476">
                  <c:v>0.165808086329</c:v>
                </c:pt>
                <c:pt idx="477">
                  <c:v>0.162840682488</c:v>
                </c:pt>
                <c:pt idx="478">
                  <c:v>0.159783389276</c:v>
                </c:pt>
                <c:pt idx="479">
                  <c:v>0.156657216199</c:v>
                </c:pt>
                <c:pt idx="480">
                  <c:v>0.153447772153</c:v>
                </c:pt>
                <c:pt idx="481">
                  <c:v>0.150152451596</c:v>
                </c:pt>
                <c:pt idx="482">
                  <c:v>0.146780873685</c:v>
                </c:pt>
                <c:pt idx="483">
                  <c:v>0.143339311959</c:v>
                </c:pt>
                <c:pt idx="484">
                  <c:v>0.139832913663</c:v>
                </c:pt>
                <c:pt idx="485">
                  <c:v>0.136264691655</c:v>
                </c:pt>
                <c:pt idx="486">
                  <c:v>0.132641545146</c:v>
                </c:pt>
                <c:pt idx="487">
                  <c:v>0.128973704332</c:v>
                </c:pt>
                <c:pt idx="488">
                  <c:v>0.125267843895</c:v>
                </c:pt>
                <c:pt idx="489">
                  <c:v>0.121531576274</c:v>
                </c:pt>
                <c:pt idx="490">
                  <c:v>0.117774055511</c:v>
                </c:pt>
                <c:pt idx="491">
                  <c:v>0.114003076181</c:v>
                </c:pt>
                <c:pt idx="492">
                  <c:v>0.110227304161</c:v>
                </c:pt>
                <c:pt idx="493">
                  <c:v>0.106457367274</c:v>
                </c:pt>
                <c:pt idx="494">
                  <c:v>0.102702964427</c:v>
                </c:pt>
                <c:pt idx="495">
                  <c:v>0.0989733499547</c:v>
                </c:pt>
                <c:pt idx="496">
                  <c:v>0.0952759139283</c:v>
                </c:pt>
                <c:pt idx="497">
                  <c:v>0.09162070426</c:v>
                </c:pt>
                <c:pt idx="498">
                  <c:v>0.0880165191091</c:v>
                </c:pt>
                <c:pt idx="499">
                  <c:v>0.0844645417248</c:v>
                </c:pt>
                <c:pt idx="500">
                  <c:v>0.0809765445929</c:v>
                </c:pt>
                <c:pt idx="501">
                  <c:v>0.0775680841739</c:v>
                </c:pt>
                <c:pt idx="502">
                  <c:v>0.074239226641</c:v>
                </c:pt>
                <c:pt idx="503">
                  <c:v>0.0709916445784</c:v>
                </c:pt>
                <c:pt idx="504">
                  <c:v>0.067831091637</c:v>
                </c:pt>
                <c:pt idx="505">
                  <c:v>0.0647645337965</c:v>
                </c:pt>
                <c:pt idx="506">
                  <c:v>0.0617934583088</c:v>
                </c:pt>
                <c:pt idx="507">
                  <c:v>0.0589192337747</c:v>
                </c:pt>
                <c:pt idx="508">
                  <c:v>0.0561463984712</c:v>
                </c:pt>
                <c:pt idx="509">
                  <c:v>0.0534679237217</c:v>
                </c:pt>
                <c:pt idx="510">
                  <c:v>0.0508979908092</c:v>
                </c:pt>
                <c:pt idx="511">
                  <c:v>0.0484465962048</c:v>
                </c:pt>
                <c:pt idx="512">
                  <c:v>0.0460903369504</c:v>
                </c:pt>
                <c:pt idx="513">
                  <c:v>0.0438269915592</c:v>
                </c:pt>
                <c:pt idx="514">
                  <c:v>0.0416668409986</c:v>
                </c:pt>
                <c:pt idx="515">
                  <c:v>0.0396077157306</c:v>
                </c:pt>
                <c:pt idx="516">
                  <c:v>0.0376443686551</c:v>
                </c:pt>
                <c:pt idx="517">
                  <c:v>0.0357785648385</c:v>
                </c:pt>
                <c:pt idx="518">
                  <c:v>0.0340038336582</c:v>
                </c:pt>
                <c:pt idx="519">
                  <c:v>0.0323179189392</c:v>
                </c:pt>
                <c:pt idx="520">
                  <c:v>0.0307175586395</c:v>
                </c:pt>
                <c:pt idx="521">
                  <c:v>0.0291997272855</c:v>
                </c:pt>
                <c:pt idx="522">
                  <c:v>0.0277633242481</c:v>
                </c:pt>
                <c:pt idx="523">
                  <c:v>0.0264043117674</c:v>
                </c:pt>
                <c:pt idx="524">
                  <c:v>0.0251208858376</c:v>
                </c:pt>
                <c:pt idx="525">
                  <c:v>0.0239061888098</c:v>
                </c:pt>
                <c:pt idx="526">
                  <c:v>0.0227596730399</c:v>
                </c:pt>
                <c:pt idx="527">
                  <c:v>0.0216768154313</c:v>
                </c:pt>
                <c:pt idx="528">
                  <c:v>0.0206531122805</c:v>
                </c:pt>
                <c:pt idx="529">
                  <c:v>0.0196900352764</c:v>
                </c:pt>
                <c:pt idx="530">
                  <c:v>0.0187805872074</c:v>
                </c:pt>
                <c:pt idx="531">
                  <c:v>0.017922455909</c:v>
                </c:pt>
                <c:pt idx="532">
                  <c:v>0.0171150421113</c:v>
                </c:pt>
                <c:pt idx="533">
                  <c:v>0.0163512205626</c:v>
                </c:pt>
                <c:pt idx="534">
                  <c:v>0.0156307303889</c:v>
                </c:pt>
                <c:pt idx="535">
                  <c:v>0.0149582518774</c:v>
                </c:pt>
                <c:pt idx="536">
                  <c:v>0.0143180254702</c:v>
                </c:pt>
                <c:pt idx="537">
                  <c:v>0.013714875698</c:v>
                </c:pt>
                <c:pt idx="538">
                  <c:v>0.0131475004397</c:v>
                </c:pt>
                <c:pt idx="539">
                  <c:v>0.0126143065218</c:v>
                </c:pt>
                <c:pt idx="540">
                  <c:v>0.0121115119104</c:v>
                </c:pt>
                <c:pt idx="541">
                  <c:v>0.0116386228804</c:v>
                </c:pt>
                <c:pt idx="542">
                  <c:v>0.0111931078181</c:v>
                </c:pt>
                <c:pt idx="543">
                  <c:v>0.0107730795611</c:v>
                </c:pt>
                <c:pt idx="544">
                  <c:v>0.0103773678998</c:v>
                </c:pt>
                <c:pt idx="545">
                  <c:v>0.0100047590418</c:v>
                </c:pt>
                <c:pt idx="546">
                  <c:v>0.00965360481159</c:v>
                </c:pt>
                <c:pt idx="547">
                  <c:v>0.00932350290311</c:v>
                </c:pt>
                <c:pt idx="548">
                  <c:v>0.00901257497971</c:v>
                </c:pt>
                <c:pt idx="549">
                  <c:v>0.00872007065113</c:v>
                </c:pt>
                <c:pt idx="550">
                  <c:v>0.00844496817799</c:v>
                </c:pt>
                <c:pt idx="551">
                  <c:v>0.00818523738317</c:v>
                </c:pt>
                <c:pt idx="552">
                  <c:v>0.00794130002511</c:v>
                </c:pt>
                <c:pt idx="553">
                  <c:v>0.00771187227214</c:v>
                </c:pt>
                <c:pt idx="554">
                  <c:v>0.00749634246063</c:v>
                </c:pt>
                <c:pt idx="555">
                  <c:v>0.00729358402385</c:v>
                </c:pt>
                <c:pt idx="556">
                  <c:v>0.00710314095954</c:v>
                </c:pt>
                <c:pt idx="557">
                  <c:v>0.0069254387746</c:v>
                </c:pt>
                <c:pt idx="558">
                  <c:v>0.00675918054183</c:v>
                </c:pt>
                <c:pt idx="559">
                  <c:v>0.00660363062937</c:v>
                </c:pt>
                <c:pt idx="560">
                  <c:v>0.00645838998656</c:v>
                </c:pt>
                <c:pt idx="561">
                  <c:v>0.0063231640882</c:v>
                </c:pt>
                <c:pt idx="562">
                  <c:v>0.00619731844261</c:v>
                </c:pt>
                <c:pt idx="563">
                  <c:v>0.0060803982293</c:v>
                </c:pt>
                <c:pt idx="564">
                  <c:v>0.0059724461106</c:v>
                </c:pt>
                <c:pt idx="565">
                  <c:v>0.00587324494058</c:v>
                </c:pt>
                <c:pt idx="566">
                  <c:v>0.00578233567106</c:v>
                </c:pt>
                <c:pt idx="567">
                  <c:v>0.00569910285606</c:v>
                </c:pt>
                <c:pt idx="568">
                  <c:v>0.00562384817693</c:v>
                </c:pt>
                <c:pt idx="569">
                  <c:v>0.00555586764478</c:v>
                </c:pt>
                <c:pt idx="570">
                  <c:v>0.00549579573883</c:v>
                </c:pt>
                <c:pt idx="571">
                  <c:v>0.00544407929989</c:v>
                </c:pt>
                <c:pt idx="572">
                  <c:v>0.00539889607454</c:v>
                </c:pt>
                <c:pt idx="573">
                  <c:v>0.00536057802478</c:v>
                </c:pt>
                <c:pt idx="574">
                  <c:v>0.00532975842051</c:v>
                </c:pt>
                <c:pt idx="575">
                  <c:v>0.00530571483838</c:v>
                </c:pt>
                <c:pt idx="576">
                  <c:v>0.00528877487366</c:v>
                </c:pt>
                <c:pt idx="577">
                  <c:v>0.00527917836184</c:v>
                </c:pt>
                <c:pt idx="578">
                  <c:v>0.00527678008126</c:v>
                </c:pt>
                <c:pt idx="579">
                  <c:v>0.00528170719957</c:v>
                </c:pt>
                <c:pt idx="580">
                  <c:v>0.0052939849233</c:v>
                </c:pt>
                <c:pt idx="581">
                  <c:v>0.00531379273024</c:v>
                </c:pt>
                <c:pt idx="582">
                  <c:v>0.00534125379947</c:v>
                </c:pt>
                <c:pt idx="583">
                  <c:v>0.00537650568585</c:v>
                </c:pt>
                <c:pt idx="584">
                  <c:v>0.00541987553612</c:v>
                </c:pt>
                <c:pt idx="585">
                  <c:v>0.00547154352834</c:v>
                </c:pt>
                <c:pt idx="586">
                  <c:v>0.00553178523325</c:v>
                </c:pt>
                <c:pt idx="587">
                  <c:v>0.00560080719131</c:v>
                </c:pt>
                <c:pt idx="588">
                  <c:v>0.00567910084461</c:v>
                </c:pt>
                <c:pt idx="589">
                  <c:v>0.00576697854964</c:v>
                </c:pt>
                <c:pt idx="590">
                  <c:v>0.0058647445469</c:v>
                </c:pt>
                <c:pt idx="591">
                  <c:v>0.00597293772119</c:v>
                </c:pt>
                <c:pt idx="592">
                  <c:v>0.00609193735757</c:v>
                </c:pt>
                <c:pt idx="593">
                  <c:v>0.00622233816731</c:v>
                </c:pt>
                <c:pt idx="594">
                  <c:v>0.00636454098492</c:v>
                </c:pt>
                <c:pt idx="595">
                  <c:v>0.0065193577892</c:v>
                </c:pt>
                <c:pt idx="596">
                  <c:v>0.00668717661636</c:v>
                </c:pt>
                <c:pt idx="597">
                  <c:v>0.00686819130235</c:v>
                </c:pt>
                <c:pt idx="598">
                  <c:v>0.00706376757445</c:v>
                </c:pt>
                <c:pt idx="599">
                  <c:v>0.00727466646991</c:v>
                </c:pt>
                <c:pt idx="600">
                  <c:v>0.00750119976662</c:v>
                </c:pt>
                <c:pt idx="601">
                  <c:v>0.00774423763849</c:v>
                </c:pt>
                <c:pt idx="602">
                  <c:v>0.00800496263249</c:v>
                </c:pt>
                <c:pt idx="603">
                  <c:v>0.00828453270239</c:v>
                </c:pt>
                <c:pt idx="604">
                  <c:v>0.0085829710434</c:v>
                </c:pt>
                <c:pt idx="605">
                  <c:v>0.00890130476389</c:v>
                </c:pt>
                <c:pt idx="606">
                  <c:v>0.00924073810575</c:v>
                </c:pt>
                <c:pt idx="607">
                  <c:v>0.00960229953945</c:v>
                </c:pt>
                <c:pt idx="608">
                  <c:v>0.00998635036138</c:v>
                </c:pt>
                <c:pt idx="609">
                  <c:v>0.01039366966</c:v>
                </c:pt>
                <c:pt idx="610">
                  <c:v>0.010826182789</c:v>
                </c:pt>
                <c:pt idx="611">
                  <c:v>0.0112845887762</c:v>
                </c:pt>
                <c:pt idx="612">
                  <c:v>0.0117690301292</c:v>
                </c:pt>
                <c:pt idx="613">
                  <c:v>0.0122816505983</c:v>
                </c:pt>
                <c:pt idx="614">
                  <c:v>0.012822629584</c:v>
                </c:pt>
                <c:pt idx="615">
                  <c:v>0.0133922603166</c:v>
                </c:pt>
                <c:pt idx="616">
                  <c:v>0.0139916436911</c:v>
                </c:pt>
                <c:pt idx="617">
                  <c:v>0.0146204832152</c:v>
                </c:pt>
                <c:pt idx="618">
                  <c:v>0.015280091237</c:v>
                </c:pt>
                <c:pt idx="619">
                  <c:v>0.0159705816507</c:v>
                </c:pt>
                <c:pt idx="620">
                  <c:v>0.0166924689017</c:v>
                </c:pt>
                <c:pt idx="621">
                  <c:v>0.0174403286138</c:v>
                </c:pt>
                <c:pt idx="622">
                  <c:v>0.018221753497</c:v>
                </c:pt>
                <c:pt idx="623">
                  <c:v>0.0190427543708</c:v>
                </c:pt>
                <c:pt idx="624">
                  <c:v>0.0198904269484</c:v>
                </c:pt>
                <c:pt idx="625">
                  <c:v>0.0207641868185</c:v>
                </c:pt>
                <c:pt idx="626">
                  <c:v>0.0216675287436</c:v>
                </c:pt>
                <c:pt idx="627">
                  <c:v>0.0225977613824</c:v>
                </c:pt>
                <c:pt idx="628">
                  <c:v>0.0235544103662</c:v>
                </c:pt>
                <c:pt idx="629">
                  <c:v>0.0245355784791</c:v>
                </c:pt>
                <c:pt idx="630">
                  <c:v>0.0255390085717</c:v>
                </c:pt>
                <c:pt idx="631">
                  <c:v>0.0265637318205</c:v>
                </c:pt>
                <c:pt idx="632">
                  <c:v>0.0276065200716</c:v>
                </c:pt>
                <c:pt idx="633">
                  <c:v>0.0286650709874</c:v>
                </c:pt>
                <c:pt idx="634">
                  <c:v>0.0297367696162</c:v>
                </c:pt>
                <c:pt idx="635">
                  <c:v>0.030819369695</c:v>
                </c:pt>
                <c:pt idx="636">
                  <c:v>0.0319095938051</c:v>
                </c:pt>
                <c:pt idx="637">
                  <c:v>0.0330043959734</c:v>
                </c:pt>
                <c:pt idx="638">
                  <c:v>0.0341011229837</c:v>
                </c:pt>
                <c:pt idx="639">
                  <c:v>0.0351961308194</c:v>
                </c:pt>
                <c:pt idx="640">
                  <c:v>0.0362865709105</c:v>
                </c:pt>
                <c:pt idx="641">
                  <c:v>0.0373699570711</c:v>
                </c:pt>
                <c:pt idx="642">
                  <c:v>0.0384430314578</c:v>
                </c:pt>
                <c:pt idx="643">
                  <c:v>0.0395030290668</c:v>
                </c:pt>
                <c:pt idx="644">
                  <c:v>0.0405467179622</c:v>
                </c:pt>
                <c:pt idx="645">
                  <c:v>0.041570669458</c:v>
                </c:pt>
                <c:pt idx="646">
                  <c:v>0.0425737755147</c:v>
                </c:pt>
                <c:pt idx="647">
                  <c:v>0.0435563208567</c:v>
                </c:pt>
                <c:pt idx="648">
                  <c:v>0.0445134234297</c:v>
                </c:pt>
                <c:pt idx="649">
                  <c:v>0.0454407390229</c:v>
                </c:pt>
                <c:pt idx="650">
                  <c:v>0.0463388490318</c:v>
                </c:pt>
                <c:pt idx="651">
                  <c:v>0.0472072369278</c:v>
                </c:pt>
                <c:pt idx="652">
                  <c:v>0.0480445279418</c:v>
                </c:pt>
                <c:pt idx="653">
                  <c:v>0.0488498523019</c:v>
                </c:pt>
                <c:pt idx="654">
                  <c:v>0.0496223042071</c:v>
                </c:pt>
                <c:pt idx="655">
                  <c:v>0.0503608521248</c:v>
                </c:pt>
                <c:pt idx="656">
                  <c:v>0.0510659955714</c:v>
                </c:pt>
                <c:pt idx="657">
                  <c:v>0.0517380334056</c:v>
                </c:pt>
                <c:pt idx="658">
                  <c:v>0.0523759781181</c:v>
                </c:pt>
                <c:pt idx="659">
                  <c:v>0.0529804381502</c:v>
                </c:pt>
                <c:pt idx="660">
                  <c:v>0.053551797326</c:v>
                </c:pt>
                <c:pt idx="661">
                  <c:v>0.0540887012689</c:v>
                </c:pt>
                <c:pt idx="662">
                  <c:v>0.054593774164</c:v>
                </c:pt>
                <c:pt idx="663">
                  <c:v>0.055067877575</c:v>
                </c:pt>
                <c:pt idx="664">
                  <c:v>0.0555100318413</c:v>
                </c:pt>
                <c:pt idx="665">
                  <c:v>0.0559242573849</c:v>
                </c:pt>
                <c:pt idx="666">
                  <c:v>0.0563102360451</c:v>
                </c:pt>
                <c:pt idx="667">
                  <c:v>0.0566649746665</c:v>
                </c:pt>
                <c:pt idx="668">
                  <c:v>0.0569914998209</c:v>
                </c:pt>
                <c:pt idx="669">
                  <c:v>0.0572922052814</c:v>
                </c:pt>
                <c:pt idx="670">
                  <c:v>0.0575669518208</c:v>
                </c:pt>
                <c:pt idx="671">
                  <c:v>0.0578181121535</c:v>
                </c:pt>
                <c:pt idx="672">
                  <c:v>0.058045735478</c:v>
                </c:pt>
                <c:pt idx="673">
                  <c:v>0.0582491942485</c:v>
                </c:pt>
                <c:pt idx="674">
                  <c:v>0.0584304658436</c:v>
                </c:pt>
                <c:pt idx="675">
                  <c:v>0.0585903597368</c:v>
                </c:pt>
                <c:pt idx="676">
                  <c:v>0.0587303995652</c:v>
                </c:pt>
                <c:pt idx="677">
                  <c:v>0.0588531920061</c:v>
                </c:pt>
                <c:pt idx="678">
                  <c:v>0.0589602989653</c:v>
                </c:pt>
                <c:pt idx="679">
                  <c:v>0.0590444630079</c:v>
                </c:pt>
                <c:pt idx="680">
                  <c:v>0.0591095229198</c:v>
                </c:pt>
                <c:pt idx="681">
                  <c:v>0.0591637355887</c:v>
                </c:pt>
                <c:pt idx="682">
                  <c:v>0.0592030057192</c:v>
                </c:pt>
                <c:pt idx="683">
                  <c:v>0.0592241332481</c:v>
                </c:pt>
                <c:pt idx="684">
                  <c:v>0.0592312137497</c:v>
                </c:pt>
                <c:pt idx="685">
                  <c:v>0.0592261309375</c:v>
                </c:pt>
                <c:pt idx="686">
                  <c:v>0.059207476275</c:v>
                </c:pt>
                <c:pt idx="687">
                  <c:v>0.0591776412181</c:v>
                </c:pt>
                <c:pt idx="688">
                  <c:v>0.0591362781987</c:v>
                </c:pt>
                <c:pt idx="689">
                  <c:v>0.0590842334531</c:v>
                </c:pt>
                <c:pt idx="690">
                  <c:v>0.0590218921639</c:v>
                </c:pt>
                <c:pt idx="691">
                  <c:v>0.0589491942834</c:v>
                </c:pt>
                <c:pt idx="692">
                  <c:v>0.0588670592924</c:v>
                </c:pt>
                <c:pt idx="693">
                  <c:v>0.0587760610604</c:v>
                </c:pt>
                <c:pt idx="694">
                  <c:v>0.0586765393938</c:v>
                </c:pt>
                <c:pt idx="695">
                  <c:v>0.0585689060529</c:v>
                </c:pt>
                <c:pt idx="696">
                  <c:v>0.0584534464417</c:v>
                </c:pt>
                <c:pt idx="697">
                  <c:v>0.0583305275335</c:v>
                </c:pt>
                <c:pt idx="698">
                  <c:v>0.058200547636</c:v>
                </c:pt>
                <c:pt idx="699">
                  <c:v>0.0580648429701</c:v>
                </c:pt>
                <c:pt idx="700">
                  <c:v>0.0579231159248</c:v>
                </c:pt>
                <c:pt idx="701">
                  <c:v>0.0577733582433</c:v>
                </c:pt>
                <c:pt idx="702">
                  <c:v>0.0576178410693</c:v>
                </c:pt>
                <c:pt idx="703">
                  <c:v>0.0574577191014</c:v>
                </c:pt>
                <c:pt idx="704">
                  <c:v>0.0572922997342</c:v>
                </c:pt>
                <c:pt idx="705">
                  <c:v>0.0571219962808</c:v>
                </c:pt>
                <c:pt idx="706">
                  <c:v>0.0569469922984</c:v>
                </c:pt>
                <c:pt idx="707">
                  <c:v>0.0567678771548</c:v>
                </c:pt>
                <c:pt idx="708">
                  <c:v>0.0565846672756</c:v>
                </c:pt>
                <c:pt idx="709">
                  <c:v>0.0563973194873</c:v>
                </c:pt>
                <c:pt idx="710">
                  <c:v>0.0562060585443</c:v>
                </c:pt>
                <c:pt idx="711">
                  <c:v>0.0560111806973</c:v>
                </c:pt>
                <c:pt idx="712">
                  <c:v>0.0558131976828</c:v>
                </c:pt>
                <c:pt idx="713">
                  <c:v>0.0556121188548</c:v>
                </c:pt>
                <c:pt idx="714">
                  <c:v>0.0554079536308</c:v>
                </c:pt>
                <c:pt idx="715">
                  <c:v>0.0552011274464</c:v>
                </c:pt>
                <c:pt idx="716">
                  <c:v>0.054991768434</c:v>
                </c:pt>
                <c:pt idx="717">
                  <c:v>0.0547797075058</c:v>
                </c:pt>
                <c:pt idx="718">
                  <c:v>0.054565277059</c:v>
                </c:pt>
                <c:pt idx="719">
                  <c:v>0.0543488531143</c:v>
                </c:pt>
                <c:pt idx="720">
                  <c:v>0.0541304244988</c:v>
                </c:pt>
                <c:pt idx="721">
                  <c:v>0.0539099255237</c:v>
                </c:pt>
                <c:pt idx="722">
                  <c:v>0.0536875654582</c:v>
                </c:pt>
                <c:pt idx="723">
                  <c:v>0.053463624663</c:v>
                </c:pt>
                <c:pt idx="724">
                  <c:v>0.0532381917608</c:v>
                </c:pt>
                <c:pt idx="725">
                  <c:v>0.0530113525189</c:v>
                </c:pt>
                <c:pt idx="726">
                  <c:v>0.0527832095367</c:v>
                </c:pt>
                <c:pt idx="727">
                  <c:v>0.0525537960016</c:v>
                </c:pt>
                <c:pt idx="728">
                  <c:v>0.05232326265</c:v>
                </c:pt>
                <c:pt idx="729">
                  <c:v>0.0520918201812</c:v>
                </c:pt>
                <c:pt idx="730">
                  <c:v>0.0518594400144</c:v>
                </c:pt>
                <c:pt idx="731">
                  <c:v>0.051626178823</c:v>
                </c:pt>
                <c:pt idx="732">
                  <c:v>0.0513921874562</c:v>
                </c:pt>
                <c:pt idx="733">
                  <c:v>0.0511575584277</c:v>
                </c:pt>
                <c:pt idx="734">
                  <c:v>0.0509223627166</c:v>
                </c:pt>
                <c:pt idx="735">
                  <c:v>0.0506866510304</c:v>
                </c:pt>
                <c:pt idx="736">
                  <c:v>0.0504505253417</c:v>
                </c:pt>
                <c:pt idx="737">
                  <c:v>0.0502140378609</c:v>
                </c:pt>
                <c:pt idx="738">
                  <c:v>0.0499772896713</c:v>
                </c:pt>
                <c:pt idx="739">
                  <c:v>0.0497403534689</c:v>
                </c:pt>
                <c:pt idx="740">
                  <c:v>0.0495032481322</c:v>
                </c:pt>
                <c:pt idx="741">
                  <c:v>0.0492660797542</c:v>
                </c:pt>
                <c:pt idx="742">
                  <c:v>0.049028891884</c:v>
                </c:pt>
                <c:pt idx="743">
                  <c:v>0.0487916985745</c:v>
                </c:pt>
                <c:pt idx="744">
                  <c:v>0.0485545941472</c:v>
                </c:pt>
                <c:pt idx="745">
                  <c:v>0.0483176210727</c:v>
                </c:pt>
                <c:pt idx="746">
                  <c:v>0.0480808095967</c:v>
                </c:pt>
                <c:pt idx="747">
                  <c:v>0.0478442596059</c:v>
                </c:pt>
                <c:pt idx="748">
                  <c:v>0.047608048482</c:v>
                </c:pt>
                <c:pt idx="749">
                  <c:v>0.0473720518261</c:v>
                </c:pt>
                <c:pt idx="750">
                  <c:v>0.0471363874097</c:v>
                </c:pt>
                <c:pt idx="751">
                  <c:v>0.0469011804338</c:v>
                </c:pt>
                <c:pt idx="752">
                  <c:v>0.046666395206</c:v>
                </c:pt>
                <c:pt idx="753">
                  <c:v>0.0464321311337</c:v>
                </c:pt>
                <c:pt idx="754">
                  <c:v>0.0461983870532</c:v>
                </c:pt>
                <c:pt idx="755">
                  <c:v>0.0459651831829</c:v>
                </c:pt>
                <c:pt idx="756">
                  <c:v>0.045732568036</c:v>
                </c:pt>
                <c:pt idx="757">
                  <c:v>0.0455005631105</c:v>
                </c:pt>
                <c:pt idx="758">
                  <c:v>0.0452692095784</c:v>
                </c:pt>
                <c:pt idx="759">
                  <c:v>0.0450385252724</c:v>
                </c:pt>
                <c:pt idx="760">
                  <c:v>0.044808541794</c:v>
                </c:pt>
                <c:pt idx="761">
                  <c:v>0.044579284937</c:v>
                </c:pt>
                <c:pt idx="762">
                  <c:v>0.0443507815106</c:v>
                </c:pt>
                <c:pt idx="763">
                  <c:v>0.044123065911</c:v>
                </c:pt>
                <c:pt idx="764">
                  <c:v>0.0438961532902</c:v>
                </c:pt>
                <c:pt idx="765">
                  <c:v>0.043670061444</c:v>
                </c:pt>
                <c:pt idx="766">
                  <c:v>0.0434448129873</c:v>
                </c:pt>
                <c:pt idx="767">
                  <c:v>0.0432204314373</c:v>
                </c:pt>
                <c:pt idx="768">
                  <c:v>0.0429969335821</c:v>
                </c:pt>
                <c:pt idx="769">
                  <c:v>0.042774334648</c:v>
                </c:pt>
                <c:pt idx="770">
                  <c:v>0.0425526561962</c:v>
                </c:pt>
                <c:pt idx="771">
                  <c:v>0.0423319183131</c:v>
                </c:pt>
                <c:pt idx="772">
                  <c:v>0.042112129646</c:v>
                </c:pt>
                <c:pt idx="773">
                  <c:v>0.0418933004996</c:v>
                </c:pt>
                <c:pt idx="774">
                  <c:v>0.0416754495816</c:v>
                </c:pt>
                <c:pt idx="775">
                  <c:v>0.0414586023913</c:v>
                </c:pt>
                <c:pt idx="776">
                  <c:v>0.0412427613725</c:v>
                </c:pt>
                <c:pt idx="777">
                  <c:v>0.041027909013</c:v>
                </c:pt>
                <c:pt idx="778">
                  <c:v>0.040814079046</c:v>
                </c:pt>
                <c:pt idx="779">
                  <c:v>0.0406013140927</c:v>
                </c:pt>
                <c:pt idx="780">
                  <c:v>0.0403896030625</c:v>
                </c:pt>
                <c:pt idx="781">
                  <c:v>0.0401789454947</c:v>
                </c:pt>
                <c:pt idx="782">
                  <c:v>0.0399693501255</c:v>
                </c:pt>
                <c:pt idx="783">
                  <c:v>0.0397608166944</c:v>
                </c:pt>
                <c:pt idx="784">
                  <c:v>0.0395533633167</c:v>
                </c:pt>
                <c:pt idx="785">
                  <c:v>0.0393469944847</c:v>
                </c:pt>
                <c:pt idx="786">
                  <c:v>0.039141717362</c:v>
                </c:pt>
                <c:pt idx="787">
                  <c:v>0.0389375325759</c:v>
                </c:pt>
                <c:pt idx="788">
                  <c:v>0.0387344516313</c:v>
                </c:pt>
                <c:pt idx="789">
                  <c:v>0.0385325053661</c:v>
                </c:pt>
                <c:pt idx="790">
                  <c:v>0.0383316650365</c:v>
                </c:pt>
                <c:pt idx="791">
                  <c:v>0.0381319249381</c:v>
                </c:pt>
                <c:pt idx="792">
                  <c:v>0.037933306995</c:v>
                </c:pt>
                <c:pt idx="793">
                  <c:v>0.0377358117472</c:v>
                </c:pt>
                <c:pt idx="794">
                  <c:v>0.0375394477404</c:v>
                </c:pt>
                <c:pt idx="795">
                  <c:v>0.0373442148989</c:v>
                </c:pt>
                <c:pt idx="796">
                  <c:v>0.0371501043627</c:v>
                </c:pt>
                <c:pt idx="797">
                  <c:v>0.0369571322293</c:v>
                </c:pt>
                <c:pt idx="798">
                  <c:v>0.0367652976883</c:v>
                </c:pt>
                <c:pt idx="799">
                  <c:v>0.0365745831076</c:v>
                </c:pt>
                <c:pt idx="800">
                  <c:v>0.0363850051086</c:v>
                </c:pt>
                <c:pt idx="801">
                  <c:v>0.0361965550988</c:v>
                </c:pt>
                <c:pt idx="802">
                  <c:v>0.0360092417798</c:v>
                </c:pt>
                <c:pt idx="803">
                  <c:v>0.0358230674671</c:v>
                </c:pt>
                <c:pt idx="804">
                  <c:v>0.035638025578</c:v>
                </c:pt>
                <c:pt idx="805">
                  <c:v>0.0354541207116</c:v>
                </c:pt>
                <c:pt idx="806">
                  <c:v>0.0352713486194</c:v>
                </c:pt>
                <c:pt idx="807">
                  <c:v>0.0350897016043</c:v>
                </c:pt>
                <c:pt idx="808">
                  <c:v>0.0349091973045</c:v>
                </c:pt>
                <c:pt idx="809">
                  <c:v>0.0347297745559</c:v>
                </c:pt>
                <c:pt idx="810">
                  <c:v>0.0345514887451</c:v>
                </c:pt>
                <c:pt idx="811">
                  <c:v>0.0343743108861</c:v>
                </c:pt>
                <c:pt idx="812">
                  <c:v>0.0341982862302</c:v>
                </c:pt>
                <c:pt idx="813">
                  <c:v>0.034023481208</c:v>
                </c:pt>
                <c:pt idx="814">
                  <c:v>0.0338497243685</c:v>
                </c:pt>
                <c:pt idx="815">
                  <c:v>0.0336770710139</c:v>
                </c:pt>
                <c:pt idx="816">
                  <c:v>0.0335055292032</c:v>
                </c:pt>
                <c:pt idx="817">
                  <c:v>0.0333351103736</c:v>
                </c:pt>
                <c:pt idx="818">
                  <c:v>0.0331658027914</c:v>
                </c:pt>
                <c:pt idx="819">
                  <c:v>0.0329975668498</c:v>
                </c:pt>
                <c:pt idx="820">
                  <c:v>0.0328304474083</c:v>
                </c:pt>
                <c:pt idx="821">
                  <c:v>0.0326644008554</c:v>
                </c:pt>
                <c:pt idx="822">
                  <c:v>0.0324994513496</c:v>
                </c:pt>
                <c:pt idx="823">
                  <c:v>0.0323355928187</c:v>
                </c:pt>
                <c:pt idx="824">
                  <c:v>0.0321728172014</c:v>
                </c:pt>
                <c:pt idx="825">
                  <c:v>0.0320111364443</c:v>
                </c:pt>
                <c:pt idx="826">
                  <c:v>0.0318505200784</c:v>
                </c:pt>
                <c:pt idx="827">
                  <c:v>0.0316909793636</c:v>
                </c:pt>
                <c:pt idx="828">
                  <c:v>0.0315325056804</c:v>
                </c:pt>
                <c:pt idx="829">
                  <c:v>0.031375131566</c:v>
                </c:pt>
                <c:pt idx="830">
                  <c:v>0.0312188163641</c:v>
                </c:pt>
                <c:pt idx="831">
                  <c:v>0.0310635179451</c:v>
                </c:pt>
                <c:pt idx="832">
                  <c:v>0.0309092717741</c:v>
                </c:pt>
                <c:pt idx="833">
                  <c:v>0.0307560835702</c:v>
                </c:pt>
                <c:pt idx="834">
                  <c:v>0.0306039402097</c:v>
                </c:pt>
                <c:pt idx="835">
                  <c:v>0.0304528146055</c:v>
                </c:pt>
                <c:pt idx="836">
                  <c:v>0.030302730355</c:v>
                </c:pt>
                <c:pt idx="837">
                  <c:v>0.0301537377369</c:v>
                </c:pt>
                <c:pt idx="838">
                  <c:v>0.0300057471437</c:v>
                </c:pt>
                <c:pt idx="839">
                  <c:v>0.0298587319681</c:v>
                </c:pt>
                <c:pt idx="840">
                  <c:v>0.0297127463002</c:v>
                </c:pt>
                <c:pt idx="841">
                  <c:v>0.0295677588316</c:v>
                </c:pt>
                <c:pt idx="842">
                  <c:v>0.0294237778003</c:v>
                </c:pt>
                <c:pt idx="843">
                  <c:v>0.0292807978393</c:v>
                </c:pt>
                <c:pt idx="844">
                  <c:v>0.0291388051894</c:v>
                </c:pt>
                <c:pt idx="845">
                  <c:v>0.0289978313689</c:v>
                </c:pt>
                <c:pt idx="846">
                  <c:v>0.028857837198</c:v>
                </c:pt>
                <c:pt idx="847">
                  <c:v>0.0287187988531</c:v>
                </c:pt>
                <c:pt idx="848">
                  <c:v>0.028580752036</c:v>
                </c:pt>
                <c:pt idx="849">
                  <c:v>0.0284436708571</c:v>
                </c:pt>
                <c:pt idx="850">
                  <c:v>0.0283075410661</c:v>
                </c:pt>
                <c:pt idx="851">
                  <c:v>0.028172384485</c:v>
                </c:pt>
                <c:pt idx="852">
                  <c:v>0.0280381851033</c:v>
                </c:pt>
                <c:pt idx="853">
                  <c:v>0.0279049240967</c:v>
                </c:pt>
                <c:pt idx="854">
                  <c:v>0.0277726140659</c:v>
                </c:pt>
                <c:pt idx="855">
                  <c:v>0.0276412306921</c:v>
                </c:pt>
                <c:pt idx="856">
                  <c:v>0.0275107753745</c:v>
                </c:pt>
                <c:pt idx="857">
                  <c:v>0.0273812650547</c:v>
                </c:pt>
                <c:pt idx="858">
                  <c:v>0.0272526914148</c:v>
                </c:pt>
                <c:pt idx="859">
                  <c:v>0.0271249841898</c:v>
                </c:pt>
                <c:pt idx="860">
                  <c:v>0.0269981726955</c:v>
                </c:pt>
                <c:pt idx="861">
                  <c:v>0.0268723663663</c:v>
                </c:pt>
                <c:pt idx="862">
                  <c:v>0.0267474653591</c:v>
                </c:pt>
                <c:pt idx="863">
                  <c:v>0.0266234456165</c:v>
                </c:pt>
                <c:pt idx="864">
                  <c:v>0.0265003256767</c:v>
                </c:pt>
                <c:pt idx="865">
                  <c:v>0.0263780701134</c:v>
                </c:pt>
                <c:pt idx="866">
                  <c:v>0.0262567002388</c:v>
                </c:pt>
                <c:pt idx="867">
                  <c:v>0.026136195988</c:v>
                </c:pt>
                <c:pt idx="868">
                  <c:v>0.026016568921</c:v>
                </c:pt>
                <c:pt idx="869">
                  <c:v>0.0258978748957</c:v>
                </c:pt>
                <c:pt idx="870">
                  <c:v>0.0257800409187</c:v>
                </c:pt>
                <c:pt idx="871">
                  <c:v>0.0256630110361</c:v>
                </c:pt>
                <c:pt idx="872">
                  <c:v>0.0255468457058</c:v>
                </c:pt>
                <c:pt idx="873">
                  <c:v>0.0254315388269</c:v>
                </c:pt>
                <c:pt idx="874">
                  <c:v>0.0253170727334</c:v>
                </c:pt>
                <c:pt idx="875">
                  <c:v>0.0252034648991</c:v>
                </c:pt>
                <c:pt idx="876">
                  <c:v>0.0250906967607</c:v>
                </c:pt>
                <c:pt idx="877">
                  <c:v>0.0249787475593</c:v>
                </c:pt>
                <c:pt idx="878">
                  <c:v>0.0248676262563</c:v>
                </c:pt>
                <c:pt idx="879">
                  <c:v>0.0247573506804</c:v>
                </c:pt>
                <c:pt idx="880">
                  <c:v>0.0246478913324</c:v>
                </c:pt>
                <c:pt idx="881">
                  <c:v>0.0245392328551</c:v>
                </c:pt>
                <c:pt idx="882">
                  <c:v>0.0244313879282</c:v>
                </c:pt>
                <c:pt idx="883">
                  <c:v>0.0243243487657</c:v>
                </c:pt>
                <c:pt idx="884">
                  <c:v>0.0242181035523</c:v>
                </c:pt>
                <c:pt idx="885">
                  <c:v>0.0241126646426</c:v>
                </c:pt>
                <c:pt idx="886">
                  <c:v>0.024008026945</c:v>
                </c:pt>
                <c:pt idx="887">
                  <c:v>0.0239041539024</c:v>
                </c:pt>
                <c:pt idx="888">
                  <c:v>0.0238010767322</c:v>
                </c:pt>
                <c:pt idx="889">
                  <c:v>0.0236987675868</c:v>
                </c:pt>
                <c:pt idx="890">
                  <c:v>0.0235972336416</c:v>
                </c:pt>
                <c:pt idx="891">
                  <c:v>0.0234964926257</c:v>
                </c:pt>
                <c:pt idx="892">
                  <c:v>0.0233965071969</c:v>
                </c:pt>
                <c:pt idx="893">
                  <c:v>0.0232972803338</c:v>
                </c:pt>
                <c:pt idx="894">
                  <c:v>0.0231988243116</c:v>
                </c:pt>
                <c:pt idx="895">
                  <c:v>0.0231011019565</c:v>
                </c:pt>
                <c:pt idx="896">
                  <c:v>0.0230040941073</c:v>
                </c:pt>
                <c:pt idx="897">
                  <c:v>0.0229079130365</c:v>
                </c:pt>
                <c:pt idx="898">
                  <c:v>0.0228124806058</c:v>
                </c:pt>
                <c:pt idx="899">
                  <c:v>0.0227177817905</c:v>
                </c:pt>
                <c:pt idx="900">
                  <c:v>0.0226238290582</c:v>
                </c:pt>
                <c:pt idx="901">
                  <c:v>0.0225305707808</c:v>
                </c:pt>
                <c:pt idx="902">
                  <c:v>0.0224380517436</c:v>
                </c:pt>
                <c:pt idx="903">
                  <c:v>0.0223462292483</c:v>
                </c:pt>
                <c:pt idx="904">
                  <c:v>0.0222551268302</c:v>
                </c:pt>
                <c:pt idx="905">
                  <c:v>0.0221647816574</c:v>
                </c:pt>
                <c:pt idx="906">
                  <c:v>0.0220751477897</c:v>
                </c:pt>
                <c:pt idx="907">
                  <c:v>0.0219862075074</c:v>
                </c:pt>
                <c:pt idx="908">
                  <c:v>0.0218979702673</c:v>
                </c:pt>
                <c:pt idx="909">
                  <c:v>0.0218104407257</c:v>
                </c:pt>
                <c:pt idx="910">
                  <c:v>0.0217236131149</c:v>
                </c:pt>
                <c:pt idx="911">
                  <c:v>0.0216374885308</c:v>
                </c:pt>
                <c:pt idx="912">
                  <c:v>0.0215520570992</c:v>
                </c:pt>
                <c:pt idx="913">
                  <c:v>0.0214672695098</c:v>
                </c:pt>
                <c:pt idx="914">
                  <c:v>0.021383185836</c:v>
                </c:pt>
                <c:pt idx="915">
                  <c:v>0.0212998170181</c:v>
                </c:pt>
                <c:pt idx="916">
                  <c:v>0.0212171148289</c:v>
                </c:pt>
                <c:pt idx="917">
                  <c:v>0.0211350563266</c:v>
                </c:pt>
                <c:pt idx="918">
                  <c:v>0.0210536725377</c:v>
                </c:pt>
                <c:pt idx="919">
                  <c:v>0.0209729758165</c:v>
                </c:pt>
                <c:pt idx="920">
                  <c:v>0.0208929420173</c:v>
                </c:pt>
                <c:pt idx="921">
                  <c:v>0.020813583498</c:v>
                </c:pt>
                <c:pt idx="922">
                  <c:v>0.0207348791308</c:v>
                </c:pt>
                <c:pt idx="923">
                  <c:v>0.0206568158705</c:v>
                </c:pt>
                <c:pt idx="924">
                  <c:v>0.0205794026811</c:v>
                </c:pt>
                <c:pt idx="925">
                  <c:v>0.020502654188</c:v>
                </c:pt>
                <c:pt idx="926">
                  <c:v>0.0204265555166</c:v>
                </c:pt>
                <c:pt idx="927">
                  <c:v>0.0203511045233</c:v>
                </c:pt>
                <c:pt idx="928">
                  <c:v>0.0202762924388</c:v>
                </c:pt>
                <c:pt idx="929">
                  <c:v>0.0202020894137</c:v>
                </c:pt>
                <c:pt idx="930">
                  <c:v>0.0201285249376</c:v>
                </c:pt>
                <c:pt idx="931">
                  <c:v>0.0200556057769</c:v>
                </c:pt>
                <c:pt idx="932">
                  <c:v>0.0199833171774</c:v>
                </c:pt>
                <c:pt idx="933">
                  <c:v>0.0199116568635</c:v>
                </c:pt>
                <c:pt idx="934">
                  <c:v>0.0198406194469</c:v>
                </c:pt>
                <c:pt idx="935">
                  <c:v>0.0197701932501</c:v>
                </c:pt>
                <c:pt idx="936">
                  <c:v>0.0197003756449</c:v>
                </c:pt>
                <c:pt idx="937">
                  <c:v>0.0196311852745</c:v>
                </c:pt>
                <c:pt idx="938">
                  <c:v>0.019562598905</c:v>
                </c:pt>
                <c:pt idx="939">
                  <c:v>0.0194946195318</c:v>
                </c:pt>
                <c:pt idx="940">
                  <c:v>0.0194272500416</c:v>
                </c:pt>
                <c:pt idx="941">
                  <c:v>0.0193604947666</c:v>
                </c:pt>
                <c:pt idx="942">
                  <c:v>0.0192943370767</c:v>
                </c:pt>
                <c:pt idx="943">
                  <c:v>0.0192287447816</c:v>
                </c:pt>
                <c:pt idx="944">
                  <c:v>0.0191637448436</c:v>
                </c:pt>
                <c:pt idx="945">
                  <c:v>0.0190993615876</c:v>
                </c:pt>
                <c:pt idx="946">
                  <c:v>0.0190355689134</c:v>
                </c:pt>
                <c:pt idx="947">
                  <c:v>0.0189723454569</c:v>
                </c:pt>
                <c:pt idx="948">
                  <c:v>0.0189097035435</c:v>
                </c:pt>
                <c:pt idx="949">
                  <c:v>0.0188476507354</c:v>
                </c:pt>
                <c:pt idx="950">
                  <c:v>0.0187861697054</c:v>
                </c:pt>
                <c:pt idx="951">
                  <c:v>0.0187252725046</c:v>
                </c:pt>
                <c:pt idx="952">
                  <c:v>0.0186649437675</c:v>
                </c:pt>
                <c:pt idx="953">
                  <c:v>0.0186051536163</c:v>
                </c:pt>
                <c:pt idx="954">
                  <c:v>0.018545938088</c:v>
                </c:pt>
                <c:pt idx="955">
                  <c:v>0.0184872794303</c:v>
                </c:pt>
                <c:pt idx="956">
                  <c:v>0.0184291730574</c:v>
                </c:pt>
                <c:pt idx="957">
                  <c:v>0.0183716429048</c:v>
                </c:pt>
                <c:pt idx="958">
                  <c:v>0.0183146624436</c:v>
                </c:pt>
                <c:pt idx="959">
                  <c:v>0.0182582226229</c:v>
                </c:pt>
                <c:pt idx="960">
                  <c:v>0.0182023294884</c:v>
                </c:pt>
                <c:pt idx="961">
                  <c:v>0.0181469890114</c:v>
                </c:pt>
                <c:pt idx="962">
                  <c:v>0.0180921833733</c:v>
                </c:pt>
                <c:pt idx="963">
                  <c:v>0.0180379037148</c:v>
                </c:pt>
                <c:pt idx="964">
                  <c:v>0.0179841603831</c:v>
                </c:pt>
                <c:pt idx="965">
                  <c:v>0.0179309381595</c:v>
                </c:pt>
                <c:pt idx="966">
                  <c:v>0.0178782407779</c:v>
                </c:pt>
                <c:pt idx="967">
                  <c:v>0.0178260639868</c:v>
                </c:pt>
                <c:pt idx="968">
                  <c:v>0.0177744016354</c:v>
                </c:pt>
                <c:pt idx="969">
                  <c:v>0.0177232613801</c:v>
                </c:pt>
                <c:pt idx="970">
                  <c:v>0.0176726252896</c:v>
                </c:pt>
                <c:pt idx="971">
                  <c:v>0.0176224961184</c:v>
                </c:pt>
                <c:pt idx="972">
                  <c:v>0.0175728698216</c:v>
                </c:pt>
                <c:pt idx="973">
                  <c:v>0.0175237502619</c:v>
                </c:pt>
                <c:pt idx="974">
                  <c:v>0.0174751215641</c:v>
                </c:pt>
                <c:pt idx="975">
                  <c:v>0.0174269557943</c:v>
                </c:pt>
                <c:pt idx="976">
                  <c:v>0.017379284304</c:v>
                </c:pt>
                <c:pt idx="977">
                  <c:v>0.0173320957947</c:v>
                </c:pt>
                <c:pt idx="978">
                  <c:v>0.0172853731693</c:v>
                </c:pt>
                <c:pt idx="979">
                  <c:v>0.0172391269882</c:v>
                </c:pt>
                <c:pt idx="980">
                  <c:v>0.0171933444513</c:v>
                </c:pt>
                <c:pt idx="981">
                  <c:v>0.017148078623</c:v>
                </c:pt>
                <c:pt idx="982">
                  <c:v>0.0171031415798</c:v>
                </c:pt>
                <c:pt idx="983">
                  <c:v>0.017058709391</c:v>
                </c:pt>
                <c:pt idx="984">
                  <c:v>0.0170147222771</c:v>
                </c:pt>
                <c:pt idx="985">
                  <c:v>0.0169711616866</c:v>
                </c:pt>
                <c:pt idx="986">
                  <c:v>0.0169280304</c:v>
                </c:pt>
                <c:pt idx="987">
                  <c:v>0.0168853237568</c:v>
                </c:pt>
                <c:pt idx="988">
                  <c:v>0.0168430227768</c:v>
                </c:pt>
                <c:pt idx="989">
                  <c:v>0.0168011429862</c:v>
                </c:pt>
                <c:pt idx="990">
                  <c:v>0.016759663461</c:v>
                </c:pt>
                <c:pt idx="991">
                  <c:v>0.0167185689661</c:v>
                </c:pt>
                <c:pt idx="992">
                  <c:v>0.0166778608699</c:v>
                </c:pt>
                <c:pt idx="993">
                  <c:v>0.0166375220953</c:v>
                </c:pt>
                <c:pt idx="994">
                  <c:v>0.0165975511673</c:v>
                </c:pt>
                <c:pt idx="995">
                  <c:v>0.0165579413938</c:v>
                </c:pt>
                <c:pt idx="996">
                  <c:v>0.0165186783949</c:v>
                </c:pt>
                <c:pt idx="997">
                  <c:v>0.0164797494097</c:v>
                </c:pt>
                <c:pt idx="998">
                  <c:v>0.016441149865</c:v>
                </c:pt>
                <c:pt idx="999">
                  <c:v>0.0164028698278</c:v>
                </c:pt>
                <c:pt idx="1000">
                  <c:v>0.016364889746</c:v>
                </c:pt>
                <c:pt idx="1001">
                  <c:v>0.016327203918</c:v>
                </c:pt>
                <c:pt idx="1002">
                  <c:v>0.0162898006248</c:v>
                </c:pt>
                <c:pt idx="1003">
                  <c:v>0.0162526621076</c:v>
                </c:pt>
                <c:pt idx="1004">
                  <c:v>0.0162157776246</c:v>
                </c:pt>
                <c:pt idx="1005">
                  <c:v>0.0161791326244</c:v>
                </c:pt>
                <c:pt idx="1006">
                  <c:v>0.0161427120638</c:v>
                </c:pt>
                <c:pt idx="1007">
                  <c:v>0.0161065004927</c:v>
                </c:pt>
                <c:pt idx="1008">
                  <c:v>0.0160704803904</c:v>
                </c:pt>
                <c:pt idx="1009">
                  <c:v>0.016034634957</c:v>
                </c:pt>
                <c:pt idx="1010">
                  <c:v>0.0159989463172</c:v>
                </c:pt>
                <c:pt idx="1011">
                  <c:v>0.0159633964138</c:v>
                </c:pt>
                <c:pt idx="1012">
                  <c:v>0.0159279635427</c:v>
                </c:pt>
                <c:pt idx="1013">
                  <c:v>0.0158926301921</c:v>
                </c:pt>
                <c:pt idx="1014">
                  <c:v>0.0158573713995</c:v>
                </c:pt>
                <c:pt idx="1015">
                  <c:v>0.0158221616694</c:v>
                </c:pt>
                <c:pt idx="1016">
                  <c:v>0.0157869782371</c:v>
                </c:pt>
                <c:pt idx="1017">
                  <c:v>0.0157517894191</c:v>
                </c:pt>
                <c:pt idx="1018">
                  <c:v>0.0157165760854</c:v>
                </c:pt>
                <c:pt idx="1019">
                  <c:v>0.0156813166526</c:v>
                </c:pt>
                <c:pt idx="1020">
                  <c:v>0.01564596783</c:v>
                </c:pt>
                <c:pt idx="1021">
                  <c:v>0.0156105026268</c:v>
                </c:pt>
                <c:pt idx="1022">
                  <c:v>0.0155748854885</c:v>
                </c:pt>
                <c:pt idx="1023">
                  <c:v>0.0155390814014</c:v>
                </c:pt>
                <c:pt idx="1024">
                  <c:v>0.0155030578449</c:v>
                </c:pt>
                <c:pt idx="1025">
                  <c:v>0.0154666721889</c:v>
                </c:pt>
                <c:pt idx="1026">
                  <c:v>0.0154301617476</c:v>
                </c:pt>
                <c:pt idx="1027">
                  <c:v>0.0153932309942</c:v>
                </c:pt>
                <c:pt idx="1028">
                  <c:v>0.0153559070703</c:v>
                </c:pt>
                <c:pt idx="1029">
                  <c:v>0.0153181305165</c:v>
                </c:pt>
                <c:pt idx="1030">
                  <c:v>0.0152798618063</c:v>
                </c:pt>
                <c:pt idx="1031">
                  <c:v>0.0152410358358</c:v>
                </c:pt>
                <c:pt idx="1032">
                  <c:v>0.015201609804</c:v>
                </c:pt>
                <c:pt idx="1033">
                  <c:v>0.0151615275795</c:v>
                </c:pt>
                <c:pt idx="1034">
                  <c:v>0.0151207140375</c:v>
                </c:pt>
                <c:pt idx="1035">
                  <c:v>0.0150791184339</c:v>
                </c:pt>
                <c:pt idx="1036">
                  <c:v>0.0150366515858</c:v>
                </c:pt>
                <c:pt idx="1037">
                  <c:v>0.0149932526393</c:v>
                </c:pt>
                <c:pt idx="1038">
                  <c:v>0.0149488350026</c:v>
                </c:pt>
                <c:pt idx="1039">
                  <c:v>0.0149032828454</c:v>
                </c:pt>
                <c:pt idx="1040">
                  <c:v>0.0148565526792</c:v>
                </c:pt>
                <c:pt idx="1041">
                  <c:v>0.0148085535903</c:v>
                </c:pt>
                <c:pt idx="1042">
                  <c:v>0.0147591339682</c:v>
                </c:pt>
                <c:pt idx="1043">
                  <c:v>0.0147083384516</c:v>
                </c:pt>
                <c:pt idx="1044">
                  <c:v>0.014655989053</c:v>
                </c:pt>
                <c:pt idx="1045">
                  <c:v>0.0146017596854</c:v>
                </c:pt>
                <c:pt idx="1046">
                  <c:v>0.0145456114668</c:v>
                </c:pt>
                <c:pt idx="1047">
                  <c:v>0.0144877159375</c:v>
                </c:pt>
                <c:pt idx="1048">
                  <c:v>0.0144276224796</c:v>
                </c:pt>
                <c:pt idx="1049">
                  <c:v>0.0143657139815</c:v>
                </c:pt>
                <c:pt idx="1050">
                  <c:v>0.014301213648</c:v>
                </c:pt>
                <c:pt idx="1051">
                  <c:v>0.0142334625256</c:v>
                </c:pt>
                <c:pt idx="1052">
                  <c:v>0.014163400991</c:v>
                </c:pt>
                <c:pt idx="1053">
                  <c:v>0.0140909941242</c:v>
                </c:pt>
                <c:pt idx="1054">
                  <c:v>0.014015674232</c:v>
                </c:pt>
                <c:pt idx="1055">
                  <c:v>0.0139363365528</c:v>
                </c:pt>
                <c:pt idx="1056">
                  <c:v>0.0138536046197</c:v>
                </c:pt>
                <c:pt idx="1057">
                  <c:v>0.0137677354602</c:v>
                </c:pt>
                <c:pt idx="1058">
                  <c:v>0.0136780528743</c:v>
                </c:pt>
                <c:pt idx="1059">
                  <c:v>0.0135844628566</c:v>
                </c:pt>
                <c:pt idx="1060">
                  <c:v>0.0134866403983</c:v>
                </c:pt>
                <c:pt idx="1061">
                  <c:v>0.0133845348106</c:v>
                </c:pt>
                <c:pt idx="1062">
                  <c:v>0.0132778459909</c:v>
                </c:pt>
                <c:pt idx="1063">
                  <c:v>0.0131664644908</c:v>
                </c:pt>
                <c:pt idx="1064">
                  <c:v>0.0130500624446</c:v>
                </c:pt>
                <c:pt idx="1065">
                  <c:v>0.0129283778921</c:v>
                </c:pt>
                <c:pt idx="1066">
                  <c:v>0.0128013665795</c:v>
                </c:pt>
                <c:pt idx="1067">
                  <c:v>0.0126688749607</c:v>
                </c:pt>
                <c:pt idx="1068">
                  <c:v>0.0125305882228</c:v>
                </c:pt>
                <c:pt idx="1069">
                  <c:v>0.012386198333</c:v>
                </c:pt>
                <c:pt idx="1070">
                  <c:v>0.0122358438798</c:v>
                </c:pt>
                <c:pt idx="1071">
                  <c:v>0.0120794913352</c:v>
                </c:pt>
                <c:pt idx="1072">
                  <c:v>0.0119166620278</c:v>
                </c:pt>
                <c:pt idx="1073">
                  <c:v>0.0117473023693</c:v>
                </c:pt>
                <c:pt idx="1074">
                  <c:v>0.0115716587228</c:v>
                </c:pt>
                <c:pt idx="1075">
                  <c:v>0.0113895805447</c:v>
                </c:pt>
                <c:pt idx="1076">
                  <c:v>0.0112009351562</c:v>
                </c:pt>
                <c:pt idx="1077">
                  <c:v>0.0110058448776</c:v>
                </c:pt>
                <c:pt idx="1078">
                  <c:v>0.0108046571765</c:v>
                </c:pt>
                <c:pt idx="1079">
                  <c:v>0.0105969492203</c:v>
                </c:pt>
                <c:pt idx="1080">
                  <c:v>0.0103830184747</c:v>
                </c:pt>
                <c:pt idx="1081">
                  <c:v>0.0101637738084</c:v>
                </c:pt>
                <c:pt idx="1082">
                  <c:v>0.00993924689759</c:v>
                </c:pt>
                <c:pt idx="1083">
                  <c:v>0.00970918995234</c:v>
                </c:pt>
                <c:pt idx="1084">
                  <c:v>0.00947408686917</c:v>
                </c:pt>
                <c:pt idx="1085">
                  <c:v>0.0092347160263</c:v>
                </c:pt>
                <c:pt idx="1086">
                  <c:v>0.00899156629121</c:v>
                </c:pt>
                <c:pt idx="1087">
                  <c:v>0.00874481855631</c:v>
                </c:pt>
                <c:pt idx="1088">
                  <c:v>0.00849508953369</c:v>
                </c:pt>
                <c:pt idx="1089">
                  <c:v>0.00824296974622</c:v>
                </c:pt>
                <c:pt idx="1090">
                  <c:v>0.00798908959744</c:v>
                </c:pt>
                <c:pt idx="1091">
                  <c:v>0.00773424113128</c:v>
                </c:pt>
                <c:pt idx="1092">
                  <c:v>0.00747893260912</c:v>
                </c:pt>
                <c:pt idx="1093">
                  <c:v>0.00722365141084</c:v>
                </c:pt>
                <c:pt idx="1094">
                  <c:v>0.00696919335832</c:v>
                </c:pt>
                <c:pt idx="1095">
                  <c:v>0.00671626156114</c:v>
                </c:pt>
                <c:pt idx="1096">
                  <c:v>0.00646539630642</c:v>
                </c:pt>
                <c:pt idx="1097">
                  <c:v>0.00621700503896</c:v>
                </c:pt>
                <c:pt idx="1098">
                  <c:v>0.00597179765172</c:v>
                </c:pt>
                <c:pt idx="1099">
                  <c:v>0.00573077203637</c:v>
                </c:pt>
                <c:pt idx="1100">
                  <c:v>0.00549408800574</c:v>
                </c:pt>
                <c:pt idx="1101">
                  <c:v>0.00526221739925</c:v>
                </c:pt>
                <c:pt idx="1102">
                  <c:v>0.00503548420106</c:v>
                </c:pt>
                <c:pt idx="1103">
                  <c:v>0.00481447912122</c:v>
                </c:pt>
                <c:pt idx="1104">
                  <c:v>0.00459942991734</c:v>
                </c:pt>
                <c:pt idx="1105">
                  <c:v>0.00439025110721</c:v>
                </c:pt>
                <c:pt idx="1106">
                  <c:v>0.00418771551678</c:v>
                </c:pt>
                <c:pt idx="1107">
                  <c:v>0.00399177616866</c:v>
                </c:pt>
                <c:pt idx="1108">
                  <c:v>0.00380252091627</c:v>
                </c:pt>
                <c:pt idx="1109">
                  <c:v>0.00362007411118</c:v>
                </c:pt>
                <c:pt idx="1110">
                  <c:v>0.00344481765791</c:v>
                </c:pt>
                <c:pt idx="1111">
                  <c:v>0.003277085801</c:v>
                </c:pt>
                <c:pt idx="1112">
                  <c:v>0.0031162798832</c:v>
                </c:pt>
                <c:pt idx="1113">
                  <c:v>0.00296197688248</c:v>
                </c:pt>
                <c:pt idx="1114">
                  <c:v>0.00281453380633</c:v>
                </c:pt>
                <c:pt idx="1115">
                  <c:v>0.0026742481212</c:v>
                </c:pt>
                <c:pt idx="1116">
                  <c:v>0.00254064218912</c:v>
                </c:pt>
                <c:pt idx="1117">
                  <c:v>0.00241338225593</c:v>
                </c:pt>
                <c:pt idx="1118">
                  <c:v>0.00229237856634</c:v>
                </c:pt>
                <c:pt idx="1119">
                  <c:v>0.00217738432189</c:v>
                </c:pt>
                <c:pt idx="1120">
                  <c:v>0.00206826193698</c:v>
                </c:pt>
                <c:pt idx="1121">
                  <c:v>0.00196486351921</c:v>
                </c:pt>
                <c:pt idx="1122">
                  <c:v>0.00186680594709</c:v>
                </c:pt>
                <c:pt idx="1123">
                  <c:v>0.00177410758439</c:v>
                </c:pt>
                <c:pt idx="1124">
                  <c:v>0.00168643790323</c:v>
                </c:pt>
                <c:pt idx="1125">
                  <c:v>0.00160386974062</c:v>
                </c:pt>
                <c:pt idx="1126">
                  <c:v>0.00152584428199</c:v>
                </c:pt>
                <c:pt idx="1127">
                  <c:v>0.00145222476926</c:v>
                </c:pt>
                <c:pt idx="1128">
                  <c:v>0.00138281482473</c:v>
                </c:pt>
                <c:pt idx="1129">
                  <c:v>0.00131729543882</c:v>
                </c:pt>
                <c:pt idx="1130">
                  <c:v>0.00125565595111</c:v>
                </c:pt>
                <c:pt idx="1131">
                  <c:v>0.00119740355778</c:v>
                </c:pt>
                <c:pt idx="1132">
                  <c:v>0.00114263343003</c:v>
                </c:pt>
                <c:pt idx="1133">
                  <c:v>0.00109096621815</c:v>
                </c:pt>
                <c:pt idx="1134">
                  <c:v>0.0010422852843</c:v>
                </c:pt>
                <c:pt idx="1135">
                  <c:v>0.000996547595709</c:v>
                </c:pt>
                <c:pt idx="1136">
                  <c:v>0.00095352546553</c:v>
                </c:pt>
                <c:pt idx="1137">
                  <c:v>0.000913024799689</c:v>
                </c:pt>
                <c:pt idx="1138">
                  <c:v>0.000874990046753</c:v>
                </c:pt>
                <c:pt idx="1139">
                  <c:v>0.000839068058842</c:v>
                </c:pt>
                <c:pt idx="1140">
                  <c:v>0.000805365145775</c:v>
                </c:pt>
                <c:pt idx="1141">
                  <c:v>0.000773859447542</c:v>
                </c:pt>
                <c:pt idx="1142">
                  <c:v>0.000744079776937</c:v>
                </c:pt>
                <c:pt idx="1143">
                  <c:v>0.000716242246988</c:v>
                </c:pt>
                <c:pt idx="1144">
                  <c:v>0.000690220186752</c:v>
                </c:pt>
                <c:pt idx="1145">
                  <c:v>0.000665629853796</c:v>
                </c:pt>
                <c:pt idx="1146">
                  <c:v>0.000642555851386</c:v>
                </c:pt>
                <c:pt idx="1147">
                  <c:v>0.0006211897766</c:v>
                </c:pt>
                <c:pt idx="1148">
                  <c:v>0.000600460041566</c:v>
                </c:pt>
                <c:pt idx="1149">
                  <c:v>0.000581599205215</c:v>
                </c:pt>
                <c:pt idx="1150">
                  <c:v>0.000564112437658</c:v>
                </c:pt>
                <c:pt idx="1151">
                  <c:v>0.000547519617948</c:v>
                </c:pt>
                <c:pt idx="1152">
                  <c:v>0.000532028224074</c:v>
                </c:pt>
                <c:pt idx="1153">
                  <c:v>0.000517661482361</c:v>
                </c:pt>
                <c:pt idx="1154">
                  <c:v>0.00050430741568</c:v>
                </c:pt>
                <c:pt idx="1155">
                  <c:v>0.000491852341326</c:v>
                </c:pt>
                <c:pt idx="1156">
                  <c:v>0.000480313122143</c:v>
                </c:pt>
                <c:pt idx="1157">
                  <c:v>0.000469652831293</c:v>
                </c:pt>
                <c:pt idx="1158">
                  <c:v>0.000459821039555</c:v>
                </c:pt>
                <c:pt idx="1159">
                  <c:v>0.000450802337976</c:v>
                </c:pt>
                <c:pt idx="1160">
                  <c:v>0.000442556636473</c:v>
                </c:pt>
                <c:pt idx="1161">
                  <c:v>0.000435061521588</c:v>
                </c:pt>
                <c:pt idx="1162">
                  <c:v>0.000428305748246</c:v>
                </c:pt>
                <c:pt idx="1163">
                  <c:v>0.000422227972115</c:v>
                </c:pt>
                <c:pt idx="1164">
                  <c:v>0.000416830286183</c:v>
                </c:pt>
                <c:pt idx="1165">
                  <c:v>0.000412122278645</c:v>
                </c:pt>
                <c:pt idx="1166">
                  <c:v>0.000408068175978</c:v>
                </c:pt>
                <c:pt idx="1167">
                  <c:v>0.000404674371055</c:v>
                </c:pt>
                <c:pt idx="1168">
                  <c:v>0.000401934269569</c:v>
                </c:pt>
                <c:pt idx="1169">
                  <c:v>0.000399726169181</c:v>
                </c:pt>
                <c:pt idx="1170">
                  <c:v>0.000398137249175</c:v>
                </c:pt>
                <c:pt idx="1171">
                  <c:v>0.000397318148276</c:v>
                </c:pt>
                <c:pt idx="1172">
                  <c:v>0.000397129091811</c:v>
                </c:pt>
                <c:pt idx="1173">
                  <c:v>0.000397418088737</c:v>
                </c:pt>
                <c:pt idx="1174">
                  <c:v>0.000398408759859</c:v>
                </c:pt>
                <c:pt idx="1175">
                  <c:v>0.000400180526824</c:v>
                </c:pt>
                <c:pt idx="1176">
                  <c:v>0.000402496158413</c:v>
                </c:pt>
                <c:pt idx="1177">
                  <c:v>0.000405454014227</c:v>
                </c:pt>
                <c:pt idx="1178">
                  <c:v>0.000409122852093</c:v>
                </c:pt>
                <c:pt idx="1179">
                  <c:v>0.00041346042648</c:v>
                </c:pt>
                <c:pt idx="1180">
                  <c:v>0.000418496218404</c:v>
                </c:pt>
                <c:pt idx="1181">
                  <c:v>0.000424235920258</c:v>
                </c:pt>
                <c:pt idx="1182">
                  <c:v>0.000430753305262</c:v>
                </c:pt>
                <c:pt idx="1183">
                  <c:v>0.000438049242649</c:v>
                </c:pt>
                <c:pt idx="1184">
                  <c:v>0.00044614472493</c:v>
                </c:pt>
                <c:pt idx="1185">
                  <c:v>0.000455095282713</c:v>
                </c:pt>
                <c:pt idx="1186">
                  <c:v>0.000464952798456</c:v>
                </c:pt>
                <c:pt idx="1187">
                  <c:v>0.000475601689192</c:v>
                </c:pt>
                <c:pt idx="1188">
                  <c:v>0.000487314413052</c:v>
                </c:pt>
                <c:pt idx="1189">
                  <c:v>0.000500203182964</c:v>
                </c:pt>
                <c:pt idx="1190">
                  <c:v>0.000514029328769</c:v>
                </c:pt>
                <c:pt idx="1191">
                  <c:v>0.000529007809441</c:v>
                </c:pt>
                <c:pt idx="1192">
                  <c:v>0.000545190132916</c:v>
                </c:pt>
                <c:pt idx="1193">
                  <c:v>0.000562548053891</c:v>
                </c:pt>
                <c:pt idx="1194">
                  <c:v>0.000581155775358</c:v>
                </c:pt>
                <c:pt idx="1195">
                  <c:v>0.000601194009992</c:v>
                </c:pt>
                <c:pt idx="1196">
                  <c:v>0.000622703469995</c:v>
                </c:pt>
                <c:pt idx="1197">
                  <c:v>0.000645660803524</c:v>
                </c:pt>
                <c:pt idx="1198">
                  <c:v>0.000670203334466</c:v>
                </c:pt>
                <c:pt idx="1199">
                  <c:v>0.000696401978441</c:v>
                </c:pt>
                <c:pt idx="1200">
                  <c:v>0.00072444102052</c:v>
                </c:pt>
                <c:pt idx="1201">
                  <c:v>0.000754164304126</c:v>
                </c:pt>
                <c:pt idx="1202">
                  <c:v>0.000785644185887</c:v>
                </c:pt>
                <c:pt idx="1203">
                  <c:v>0.000819731130713</c:v>
                </c:pt>
                <c:pt idx="1204">
                  <c:v>0.000856097695227</c:v>
                </c:pt>
                <c:pt idx="1205">
                  <c:v>0.000894419435956</c:v>
                </c:pt>
                <c:pt idx="1206">
                  <c:v>0.000935142020375</c:v>
                </c:pt>
                <c:pt idx="1207">
                  <c:v>0.000978399680456</c:v>
                </c:pt>
                <c:pt idx="1208">
                  <c:v>0.00102421719308</c:v>
                </c:pt>
                <c:pt idx="1209">
                  <c:v>0.00107274589322</c:v>
                </c:pt>
                <c:pt idx="1210">
                  <c:v>0.00112407800284</c:v>
                </c:pt>
                <c:pt idx="1211">
                  <c:v>0.00117842924536</c:v>
                </c:pt>
                <c:pt idx="1212">
                  <c:v>0.00123581119073</c:v>
                </c:pt>
                <c:pt idx="1213">
                  <c:v>0.00129623195995</c:v>
                </c:pt>
                <c:pt idx="1214">
                  <c:v>0.00135992913714</c:v>
                </c:pt>
                <c:pt idx="1215">
                  <c:v>0.00142664913497</c:v>
                </c:pt>
                <c:pt idx="1216">
                  <c:v>0.00149689819838</c:v>
                </c:pt>
                <c:pt idx="1217">
                  <c:v>0.00156994832739</c:v>
                </c:pt>
                <c:pt idx="1218">
                  <c:v>0.00164688059727</c:v>
                </c:pt>
                <c:pt idx="1219">
                  <c:v>0.0017282488019</c:v>
                </c:pt>
                <c:pt idx="1220">
                  <c:v>0.00181256880023</c:v>
                </c:pt>
                <c:pt idx="1221">
                  <c:v>0.00190006794631</c:v>
                </c:pt>
                <c:pt idx="1222">
                  <c:v>0.0019909416861</c:v>
                </c:pt>
                <c:pt idx="1223">
                  <c:v>0.0020858131776</c:v>
                </c:pt>
                <c:pt idx="1224">
                  <c:v>0.002184286543</c:v>
                </c:pt>
                <c:pt idx="1225">
                  <c:v>0.00228619001824</c:v>
                </c:pt>
                <c:pt idx="1226">
                  <c:v>0.00239133286239</c:v>
                </c:pt>
                <c:pt idx="1227">
                  <c:v>0.00249919579572</c:v>
                </c:pt>
                <c:pt idx="1228">
                  <c:v>0.00261009699722</c:v>
                </c:pt>
                <c:pt idx="1229">
                  <c:v>0.00272387007707</c:v>
                </c:pt>
                <c:pt idx="1230">
                  <c:v>0.00284015552544</c:v>
                </c:pt>
                <c:pt idx="1231">
                  <c:v>0.00295882158807</c:v>
                </c:pt>
                <c:pt idx="1232">
                  <c:v>0.00307950930661</c:v>
                </c:pt>
                <c:pt idx="1233">
                  <c:v>0.00320202630116</c:v>
                </c:pt>
                <c:pt idx="1234">
                  <c:v>0.00332611835379</c:v>
                </c:pt>
                <c:pt idx="1235">
                  <c:v>0.00345122276467</c:v>
                </c:pt>
                <c:pt idx="1236">
                  <c:v>0.00357713326165</c:v>
                </c:pt>
                <c:pt idx="1237">
                  <c:v>0.00370374485591</c:v>
                </c:pt>
                <c:pt idx="1238">
                  <c:v>0.00383056197596</c:v>
                </c:pt>
                <c:pt idx="1239">
                  <c:v>0.00395717172415</c:v>
                </c:pt>
                <c:pt idx="1240">
                  <c:v>0.00408330592587</c:v>
                </c:pt>
                <c:pt idx="1241">
                  <c:v>0.00420851556758</c:v>
                </c:pt>
                <c:pt idx="1242">
                  <c:v>0.00433256860502</c:v>
                </c:pt>
                <c:pt idx="1243">
                  <c:v>0.00445517621093</c:v>
                </c:pt>
                <c:pt idx="1244">
                  <c:v>0.0045759345951</c:v>
                </c:pt>
                <c:pt idx="1245">
                  <c:v>0.00469464747646</c:v>
                </c:pt>
                <c:pt idx="1246">
                  <c:v>0.00481099724925</c:v>
                </c:pt>
                <c:pt idx="1247">
                  <c:v>0.00492456890193</c:v>
                </c:pt>
                <c:pt idx="1248">
                  <c:v>0.00503534990253</c:v>
                </c:pt>
                <c:pt idx="1249">
                  <c:v>0.00514324277125</c:v>
                </c:pt>
                <c:pt idx="1250">
                  <c:v>0.00524782365436</c:v>
                </c:pt>
                <c:pt idx="1251">
                  <c:v>0.00534896820024</c:v>
                </c:pt>
                <c:pt idx="1252">
                  <c:v>0.00544659470919</c:v>
                </c:pt>
                <c:pt idx="1253">
                  <c:v>0.00554068818426</c:v>
                </c:pt>
                <c:pt idx="1254">
                  <c:v>0.0056311308111</c:v>
                </c:pt>
                <c:pt idx="1255">
                  <c:v>0.00571769381367</c:v>
                </c:pt>
                <c:pt idx="1256">
                  <c:v>0.00580053073608</c:v>
                </c:pt>
                <c:pt idx="1257">
                  <c:v>0.00587965992028</c:v>
                </c:pt>
                <c:pt idx="1258">
                  <c:v>0.00595494861003</c:v>
                </c:pt>
                <c:pt idx="1259">
                  <c:v>0.00602623609968</c:v>
                </c:pt>
                <c:pt idx="1260">
                  <c:v>0.00609388335577</c:v>
                </c:pt>
                <c:pt idx="1261">
                  <c:v>0.00615807889482</c:v>
                </c:pt>
                <c:pt idx="1262">
                  <c:v>0.00621861860328</c:v>
                </c:pt>
                <c:pt idx="1263">
                  <c:v>0.00627558640822</c:v>
                </c:pt>
                <c:pt idx="1264">
                  <c:v>0.00632918617241</c:v>
                </c:pt>
                <c:pt idx="1265">
                  <c:v>0.00637941877946</c:v>
                </c:pt>
                <c:pt idx="1266">
                  <c:v>0.00642636391462</c:v>
                </c:pt>
                <c:pt idx="1267">
                  <c:v>0.00647011381549</c:v>
                </c:pt>
                <c:pt idx="1268">
                  <c:v>0.00651083820017</c:v>
                </c:pt>
                <c:pt idx="1269">
                  <c:v>0.00654864052902</c:v>
                </c:pt>
                <c:pt idx="1270">
                  <c:v>0.0065835801764</c:v>
                </c:pt>
                <c:pt idx="1271">
                  <c:v>0.00661577883901</c:v>
                </c:pt>
                <c:pt idx="1272">
                  <c:v>0.0066453710525</c:v>
                </c:pt>
                <c:pt idx="1273">
                  <c:v>0.00667244125994</c:v>
                </c:pt>
                <c:pt idx="1274">
                  <c:v>0.00669707949171</c:v>
                </c:pt>
                <c:pt idx="1275">
                  <c:v>0.00671942200939</c:v>
                </c:pt>
                <c:pt idx="1276">
                  <c:v>0.00673953749924</c:v>
                </c:pt>
                <c:pt idx="1277">
                  <c:v>0.00675756557981</c:v>
                </c:pt>
                <c:pt idx="1278">
                  <c:v>0.00677350258349</c:v>
                </c:pt>
                <c:pt idx="1279">
                  <c:v>0.00678762338834</c:v>
                </c:pt>
                <c:pt idx="1280">
                  <c:v>0.00679991821746</c:v>
                </c:pt>
                <c:pt idx="1281">
                  <c:v>0.00681030537133</c:v>
                </c:pt>
                <c:pt idx="1282">
                  <c:v>0.00681900203629</c:v>
                </c:pt>
                <c:pt idx="1283">
                  <c:v>0.00682614412921</c:v>
                </c:pt>
                <c:pt idx="1284">
                  <c:v>0.00683180291887</c:v>
                </c:pt>
                <c:pt idx="1285">
                  <c:v>0.00683600645508</c:v>
                </c:pt>
                <c:pt idx="1286">
                  <c:v>0.00683882593932</c:v>
                </c:pt>
                <c:pt idx="1287">
                  <c:v>0.00684035205545</c:v>
                </c:pt>
                <c:pt idx="1288">
                  <c:v>0.00684060331636</c:v>
                </c:pt>
                <c:pt idx="1289">
                  <c:v>0.00683960553773</c:v>
                </c:pt>
                <c:pt idx="1290">
                  <c:v>0.00683746574525</c:v>
                </c:pt>
                <c:pt idx="1291">
                  <c:v>0.00683433323284</c:v>
                </c:pt>
                <c:pt idx="1292">
                  <c:v>0.00683016374117</c:v>
                </c:pt>
                <c:pt idx="1293">
                  <c:v>0.00682498826003</c:v>
                </c:pt>
                <c:pt idx="1294">
                  <c:v>0.00681888444208</c:v>
                </c:pt>
                <c:pt idx="1295">
                  <c:v>0.00681190881374</c:v>
                </c:pt>
                <c:pt idx="1296">
                  <c:v>0.00680410058779</c:v>
                </c:pt>
                <c:pt idx="1297">
                  <c:v>0.00679548507906</c:v>
                </c:pt>
                <c:pt idx="1298">
                  <c:v>0.00678611929457</c:v>
                </c:pt>
                <c:pt idx="1299">
                  <c:v>0.00677602076256</c:v>
                </c:pt>
                <c:pt idx="1300">
                  <c:v>0.00676523129565</c:v>
                </c:pt>
                <c:pt idx="1301">
                  <c:v>0.00675361003085</c:v>
                </c:pt>
                <c:pt idx="1302">
                  <c:v>0.0067418032707</c:v>
                </c:pt>
                <c:pt idx="1303">
                  <c:v>0.00672918028287</c:v>
                </c:pt>
                <c:pt idx="1304">
                  <c:v>0.00671601784519</c:v>
                </c:pt>
                <c:pt idx="1305">
                  <c:v>0.00670229855999</c:v>
                </c:pt>
                <c:pt idx="1306">
                  <c:v>0.00668808336172</c:v>
                </c:pt>
                <c:pt idx="1307">
                  <c:v>0.00667339982037</c:v>
                </c:pt>
                <c:pt idx="1308">
                  <c:v>0.00665825524197</c:v>
                </c:pt>
                <c:pt idx="1309">
                  <c:v>0.00664265727077</c:v>
                </c:pt>
                <c:pt idx="1310">
                  <c:v>0.00662665003518</c:v>
                </c:pt>
                <c:pt idx="1311">
                  <c:v>0.00661029095525</c:v>
                </c:pt>
                <c:pt idx="1312">
                  <c:v>0.0065935696093</c:v>
                </c:pt>
                <c:pt idx="1313">
                  <c:v>0.00657649678386</c:v>
                </c:pt>
                <c:pt idx="1314">
                  <c:v>0.00655908863388</c:v>
                </c:pt>
                <c:pt idx="1315">
                  <c:v>0.00654139032549</c:v>
                </c:pt>
                <c:pt idx="1316">
                  <c:v>0.00652340589871</c:v>
                </c:pt>
                <c:pt idx="1317">
                  <c:v>0.00650514026793</c:v>
                </c:pt>
                <c:pt idx="1318">
                  <c:v>0.00648662002186</c:v>
                </c:pt>
                <c:pt idx="1319">
                  <c:v>0.00646785195782</c:v>
                </c:pt>
                <c:pt idx="1320">
                  <c:v>0.00644885821958</c:v>
                </c:pt>
                <c:pt idx="1321">
                  <c:v>0.00642964440631</c:v>
                </c:pt>
                <c:pt idx="1322">
                  <c:v>0.00641022834845</c:v>
                </c:pt>
                <c:pt idx="1323">
                  <c:v>0.00639062576451</c:v>
                </c:pt>
                <c:pt idx="1324">
                  <c:v>0.00637083865624</c:v>
                </c:pt>
                <c:pt idx="1325">
                  <c:v>0.00635091452827</c:v>
                </c:pt>
                <c:pt idx="1326">
                  <c:v>0.00633084381105</c:v>
                </c:pt>
                <c:pt idx="1327">
                  <c:v>0.00631058224841</c:v>
                </c:pt>
                <c:pt idx="1328">
                  <c:v>0.00629018789215</c:v>
                </c:pt>
                <c:pt idx="1329">
                  <c:v>0.00626969033098</c:v>
                </c:pt>
                <c:pt idx="1330">
                  <c:v>0.0062490780202</c:v>
                </c:pt>
                <c:pt idx="1331">
                  <c:v>0.00622836093949</c:v>
                </c:pt>
                <c:pt idx="1332">
                  <c:v>0.00620754682828</c:v>
                </c:pt>
                <c:pt idx="1333">
                  <c:v>0.00618665555858</c:v>
                </c:pt>
                <c:pt idx="1334">
                  <c:v>0.00616568469426</c:v>
                </c:pt>
                <c:pt idx="1335">
                  <c:v>0.00614463682802</c:v>
                </c:pt>
                <c:pt idx="1336">
                  <c:v>0.00612352350361</c:v>
                </c:pt>
                <c:pt idx="1337">
                  <c:v>0.00610235326707</c:v>
                </c:pt>
                <c:pt idx="1338">
                  <c:v>0.00608113380045</c:v>
                </c:pt>
                <c:pt idx="1339">
                  <c:v>0.00605987137292</c:v>
                </c:pt>
                <c:pt idx="1340">
                  <c:v>0.00603857331691</c:v>
                </c:pt>
                <c:pt idx="1341">
                  <c:v>0.0060172453062</c:v>
                </c:pt>
                <c:pt idx="1342">
                  <c:v>0.00599589227246</c:v>
                </c:pt>
                <c:pt idx="1343">
                  <c:v>0.00597451893359</c:v>
                </c:pt>
                <c:pt idx="1344">
                  <c:v>0.00595313239635</c:v>
                </c:pt>
                <c:pt idx="1345">
                  <c:v>0.00593173713543</c:v>
                </c:pt>
                <c:pt idx="1346">
                  <c:v>0.00591033807644</c:v>
                </c:pt>
                <c:pt idx="1347">
                  <c:v>0.0058889369738</c:v>
                </c:pt>
                <c:pt idx="1348">
                  <c:v>0.00586754084712</c:v>
                </c:pt>
                <c:pt idx="1349">
                  <c:v>0.00584615763686</c:v>
                </c:pt>
                <c:pt idx="1350">
                  <c:v>0.0058247870381</c:v>
                </c:pt>
                <c:pt idx="1351">
                  <c:v>0.005803433997</c:v>
                </c:pt>
                <c:pt idx="1352">
                  <c:v>0.00578210276685</c:v>
                </c:pt>
                <c:pt idx="1353">
                  <c:v>0.00576079663444</c:v>
                </c:pt>
                <c:pt idx="1354">
                  <c:v>0.00573951890794</c:v>
                </c:pt>
                <c:pt idx="1355">
                  <c:v>0.0057182734329</c:v>
                </c:pt>
                <c:pt idx="1356">
                  <c:v>0.00569706349443</c:v>
                </c:pt>
                <c:pt idx="1357">
                  <c:v>0.00567589195728</c:v>
                </c:pt>
                <c:pt idx="1358">
                  <c:v>0.00565476175664</c:v>
                </c:pt>
                <c:pt idx="1359">
                  <c:v>0.00563367505772</c:v>
                </c:pt>
                <c:pt idx="1360">
                  <c:v>0.00561263503303</c:v>
                </c:pt>
                <c:pt idx="1361">
                  <c:v>0.00559164506239</c:v>
                </c:pt>
                <c:pt idx="1362">
                  <c:v>0.00557070677171</c:v>
                </c:pt>
                <c:pt idx="1363">
                  <c:v>0.00554982379852</c:v>
                </c:pt>
                <c:pt idx="1364">
                  <c:v>0.0055289968781</c:v>
                </c:pt>
                <c:pt idx="1365">
                  <c:v>0.00550822772109</c:v>
                </c:pt>
                <c:pt idx="1366">
                  <c:v>0.00548751952164</c:v>
                </c:pt>
                <c:pt idx="1367">
                  <c:v>0.00546687357622</c:v>
                </c:pt>
                <c:pt idx="1368">
                  <c:v>0.00544629208049</c:v>
                </c:pt>
                <c:pt idx="1369">
                  <c:v>0.00542577636944</c:v>
                </c:pt>
                <c:pt idx="1370">
                  <c:v>0.00540532822586</c:v>
                </c:pt>
                <c:pt idx="1371">
                  <c:v>0.00538494909321</c:v>
                </c:pt>
                <c:pt idx="1372">
                  <c:v>0.00536464079609</c:v>
                </c:pt>
                <c:pt idx="1373">
                  <c:v>0.00534440459003</c:v>
                </c:pt>
                <c:pt idx="1374">
                  <c:v>0.00532424170933</c:v>
                </c:pt>
                <c:pt idx="1375">
                  <c:v>0.00530415657885</c:v>
                </c:pt>
                <c:pt idx="1376">
                  <c:v>0.0052841460869</c:v>
                </c:pt>
                <c:pt idx="1377">
                  <c:v>0.0052642121736</c:v>
                </c:pt>
                <c:pt idx="1378">
                  <c:v>0.00524435794692</c:v>
                </c:pt>
                <c:pt idx="1379">
                  <c:v>0.00522457971274</c:v>
                </c:pt>
                <c:pt idx="1380">
                  <c:v>0.00520488263971</c:v>
                </c:pt>
                <c:pt idx="1381">
                  <c:v>0.00518526701968</c:v>
                </c:pt>
                <c:pt idx="1382">
                  <c:v>0.00516573201878</c:v>
                </c:pt>
                <c:pt idx="1383">
                  <c:v>0.00514628074539</c:v>
                </c:pt>
                <c:pt idx="1384">
                  <c:v>0.00512691314088</c:v>
                </c:pt>
                <c:pt idx="1385">
                  <c:v>0.0051076290441</c:v>
                </c:pt>
                <c:pt idx="1386">
                  <c:v>0.00508843041867</c:v>
                </c:pt>
                <c:pt idx="1387">
                  <c:v>0.00506931502164</c:v>
                </c:pt>
                <c:pt idx="1388">
                  <c:v>0.00505028513201</c:v>
                </c:pt>
                <c:pt idx="1389">
                  <c:v>0.00503134250496</c:v>
                </c:pt>
                <c:pt idx="1390">
                  <c:v>0.00501248512448</c:v>
                </c:pt>
                <c:pt idx="1391">
                  <c:v>0.00499371712878</c:v>
                </c:pt>
                <c:pt idx="1392">
                  <c:v>0.00497503627377</c:v>
                </c:pt>
                <c:pt idx="1393">
                  <c:v>0.0049564418638</c:v>
                </c:pt>
                <c:pt idx="1394">
                  <c:v>0.00493793491774</c:v>
                </c:pt>
                <c:pt idx="1395">
                  <c:v>0.00491951590766</c:v>
                </c:pt>
                <c:pt idx="1396">
                  <c:v>0.00490118573936</c:v>
                </c:pt>
                <c:pt idx="1397">
                  <c:v>0.00488294012312</c:v>
                </c:pt>
                <c:pt idx="1398">
                  <c:v>0.00486478685187</c:v>
                </c:pt>
                <c:pt idx="1399">
                  <c:v>0.00484672248334</c:v>
                </c:pt>
                <c:pt idx="1400">
                  <c:v>0.00482873998512</c:v>
                </c:pt>
                <c:pt idx="1401">
                  <c:v>0.00481085875944</c:v>
                </c:pt>
                <c:pt idx="1402">
                  <c:v>0.0047930709322</c:v>
                </c:pt>
                <c:pt idx="1403">
                  <c:v>0.00477535874775</c:v>
                </c:pt>
                <c:pt idx="1404">
                  <c:v>0.00475773132902</c:v>
                </c:pt>
                <c:pt idx="1405">
                  <c:v>0.00474020422606</c:v>
                </c:pt>
                <c:pt idx="1406">
                  <c:v>0.00472276974048</c:v>
                </c:pt>
                <c:pt idx="1407">
                  <c:v>0.00470541164461</c:v>
                </c:pt>
                <c:pt idx="1408">
                  <c:v>0.004688139435</c:v>
                </c:pt>
                <c:pt idx="1409">
                  <c:v>0.00467097329743</c:v>
                </c:pt>
                <c:pt idx="1410">
                  <c:v>0.00465389712426</c:v>
                </c:pt>
                <c:pt idx="1411">
                  <c:v>0.0046368971775</c:v>
                </c:pt>
                <c:pt idx="1412">
                  <c:v>0.00461998627204</c:v>
                </c:pt>
                <c:pt idx="1413">
                  <c:v>0.00460316538209</c:v>
                </c:pt>
                <c:pt idx="1414">
                  <c:v>0.00458643178664</c:v>
                </c:pt>
                <c:pt idx="1415">
                  <c:v>0.00456978557377</c:v>
                </c:pt>
                <c:pt idx="1416">
                  <c:v>0.00455322710428</c:v>
                </c:pt>
                <c:pt idx="1417">
                  <c:v>0.00453675549439</c:v>
                </c:pt>
                <c:pt idx="1418">
                  <c:v>0.00452036986865</c:v>
                </c:pt>
                <c:pt idx="1419">
                  <c:v>0.00450406943062</c:v>
                </c:pt>
                <c:pt idx="1420">
                  <c:v>0.0044878560497</c:v>
                </c:pt>
                <c:pt idx="1421">
                  <c:v>0.00447172593948</c:v>
                </c:pt>
                <c:pt idx="1422">
                  <c:v>0.00445568212578</c:v>
                </c:pt>
                <c:pt idx="1423">
                  <c:v>0.00443972815099</c:v>
                </c:pt>
                <c:pt idx="1424">
                  <c:v>0.00442385939468</c:v>
                </c:pt>
                <c:pt idx="1425">
                  <c:v>0.00440806498639</c:v>
                </c:pt>
                <c:pt idx="1426">
                  <c:v>0.00439235705305</c:v>
                </c:pt>
                <c:pt idx="1427">
                  <c:v>0.00437674793503</c:v>
                </c:pt>
                <c:pt idx="1428">
                  <c:v>0.00436121725471</c:v>
                </c:pt>
                <c:pt idx="1429">
                  <c:v>0.00434576399012</c:v>
                </c:pt>
                <c:pt idx="1430">
                  <c:v>0.00433039699302</c:v>
                </c:pt>
                <c:pt idx="1431">
                  <c:v>0.00431510937053</c:v>
                </c:pt>
                <c:pt idx="1432">
                  <c:v>0.00429990378999</c:v>
                </c:pt>
                <c:pt idx="1433">
                  <c:v>0.00428478077202</c:v>
                </c:pt>
                <c:pt idx="1434">
                  <c:v>0.00426973830709</c:v>
                </c:pt>
                <c:pt idx="1435">
                  <c:v>0.00425477807154</c:v>
                </c:pt>
                <c:pt idx="1436">
                  <c:v>0.00423989893567</c:v>
                </c:pt>
                <c:pt idx="1437">
                  <c:v>0.00422510111322</c:v>
                </c:pt>
                <c:pt idx="1438">
                  <c:v>0.00421038081004</c:v>
                </c:pt>
                <c:pt idx="1439">
                  <c:v>0.00419573496724</c:v>
                </c:pt>
                <c:pt idx="1440">
                  <c:v>0.00418117190868</c:v>
                </c:pt>
                <c:pt idx="1441">
                  <c:v>0.00416669273397</c:v>
                </c:pt>
                <c:pt idx="1442">
                  <c:v>0.00415228786718</c:v>
                </c:pt>
                <c:pt idx="1443">
                  <c:v>0.00413795774903</c:v>
                </c:pt>
                <c:pt idx="1444">
                  <c:v>0.00412370556549</c:v>
                </c:pt>
                <c:pt idx="1445">
                  <c:v>0.00410953309177</c:v>
                </c:pt>
                <c:pt idx="1446">
                  <c:v>0.00409543668266</c:v>
                </c:pt>
                <c:pt idx="1447">
                  <c:v>0.00408141265869</c:v>
                </c:pt>
                <c:pt idx="1448">
                  <c:v>0.0040674642433</c:v>
                </c:pt>
                <c:pt idx="1449">
                  <c:v>0.00405359257519</c:v>
                </c:pt>
                <c:pt idx="1450">
                  <c:v>0.00403979633775</c:v>
                </c:pt>
                <c:pt idx="1451">
                  <c:v>0.00402607174314</c:v>
                </c:pt>
                <c:pt idx="1452">
                  <c:v>0.00401242027853</c:v>
                </c:pt>
                <c:pt idx="1453">
                  <c:v>0.00399884357771</c:v>
                </c:pt>
                <c:pt idx="1454">
                  <c:v>0.00398533859814</c:v>
                </c:pt>
                <c:pt idx="1455">
                  <c:v>0.00397190728489</c:v>
                </c:pt>
                <c:pt idx="1456">
                  <c:v>0.00395854694838</c:v>
                </c:pt>
                <c:pt idx="1457">
                  <c:v>0.00394525770067</c:v>
                </c:pt>
                <c:pt idx="1458">
                  <c:v>0.00393204116806</c:v>
                </c:pt>
                <c:pt idx="1459">
                  <c:v>0.00391889176255</c:v>
                </c:pt>
                <c:pt idx="1460">
                  <c:v>0.00390581198077</c:v>
                </c:pt>
                <c:pt idx="1461">
                  <c:v>0.00389280320062</c:v>
                </c:pt>
                <c:pt idx="1462">
                  <c:v>0.00387986372904</c:v>
                </c:pt>
                <c:pt idx="1463">
                  <c:v>0.00386699081808</c:v>
                </c:pt>
                <c:pt idx="1464">
                  <c:v>0.003854187711</c:v>
                </c:pt>
                <c:pt idx="1465">
                  <c:v>0.00384145163449</c:v>
                </c:pt>
                <c:pt idx="1466">
                  <c:v>0.00382878213416</c:v>
                </c:pt>
                <c:pt idx="1467">
                  <c:v>0.00381618291499</c:v>
                </c:pt>
                <c:pt idx="1468">
                  <c:v>0.00380364952049</c:v>
                </c:pt>
                <c:pt idx="1469">
                  <c:v>0.00379118073049</c:v>
                </c:pt>
                <c:pt idx="1470">
                  <c:v>0.00377877739871</c:v>
                </c:pt>
                <c:pt idx="1471">
                  <c:v>0.0037664411175</c:v>
                </c:pt>
                <c:pt idx="1472">
                  <c:v>0.00375416818401</c:v>
                </c:pt>
                <c:pt idx="1473">
                  <c:v>0.0037419597245</c:v>
                </c:pt>
                <c:pt idx="1474">
                  <c:v>0.0037298154226</c:v>
                </c:pt>
                <c:pt idx="1475">
                  <c:v>0.00371773258843</c:v>
                </c:pt>
                <c:pt idx="1476">
                  <c:v>0.00370571273787</c:v>
                </c:pt>
                <c:pt idx="1477">
                  <c:v>0.00369375695458</c:v>
                </c:pt>
                <c:pt idx="1478">
                  <c:v>0.00368186298982</c:v>
                </c:pt>
                <c:pt idx="1479">
                  <c:v>0.00367003231315</c:v>
                </c:pt>
                <c:pt idx="1480">
                  <c:v>0.00365826234276</c:v>
                </c:pt>
                <c:pt idx="1481">
                  <c:v>0.00364655019936</c:v>
                </c:pt>
                <c:pt idx="1482">
                  <c:v>0.00363490028061</c:v>
                </c:pt>
                <c:pt idx="1483">
                  <c:v>0.00362331067565</c:v>
                </c:pt>
                <c:pt idx="1484">
                  <c:v>0.00361177901512</c:v>
                </c:pt>
                <c:pt idx="1485">
                  <c:v>0.00360030734523</c:v>
                </c:pt>
                <c:pt idx="1486">
                  <c:v>0.00358889539343</c:v>
                </c:pt>
                <c:pt idx="1487">
                  <c:v>0.00357754090106</c:v>
                </c:pt>
                <c:pt idx="1488">
                  <c:v>0.00356624406406</c:v>
                </c:pt>
                <c:pt idx="1489">
                  <c:v>0.00355500626616</c:v>
                </c:pt>
                <c:pt idx="1490">
                  <c:v>0.00354382529679</c:v>
                </c:pt>
                <c:pt idx="1491">
                  <c:v>0.00353270111047</c:v>
                </c:pt>
                <c:pt idx="1492">
                  <c:v>0.00352163331059</c:v>
                </c:pt>
                <c:pt idx="1493">
                  <c:v>0.0035106213873</c:v>
                </c:pt>
                <c:pt idx="1494">
                  <c:v>0.00349966567517</c:v>
                </c:pt>
                <c:pt idx="1495">
                  <c:v>0.00348876456591</c:v>
                </c:pt>
                <c:pt idx="1496">
                  <c:v>0.00347791837323</c:v>
                </c:pt>
                <c:pt idx="1497">
                  <c:v>0.00346712806393</c:v>
                </c:pt>
                <c:pt idx="1498">
                  <c:v>0.00345639113808</c:v>
                </c:pt>
                <c:pt idx="1499">
                  <c:v>0.00344570667705</c:v>
                </c:pt>
                <c:pt idx="1500">
                  <c:v>0.00343507587919</c:v>
                </c:pt>
                <c:pt idx="1501">
                  <c:v>0.00342449815113</c:v>
                </c:pt>
                <c:pt idx="1502">
                  <c:v>0.00341397367431</c:v>
                </c:pt>
                <c:pt idx="1503">
                  <c:v>0.00340349815771</c:v>
                </c:pt>
                <c:pt idx="1504">
                  <c:v>0.00339307415582</c:v>
                </c:pt>
                <c:pt idx="1505">
                  <c:v>0.00338270618405</c:v>
                </c:pt>
                <c:pt idx="1506">
                  <c:v>0.00337239064635</c:v>
                </c:pt>
                <c:pt idx="1507">
                  <c:v>0.00336212799424</c:v>
                </c:pt>
                <c:pt idx="1508">
                  <c:v>0.00335191400061</c:v>
                </c:pt>
                <c:pt idx="1509">
                  <c:v>0.00334174799131</c:v>
                </c:pt>
                <c:pt idx="1510">
                  <c:v>0.00333163271251</c:v>
                </c:pt>
                <c:pt idx="1511">
                  <c:v>0.00332156425078</c:v>
                </c:pt>
                <c:pt idx="1512">
                  <c:v>0.00331154453902</c:v>
                </c:pt>
                <c:pt idx="1513">
                  <c:v>0.00330157628603</c:v>
                </c:pt>
                <c:pt idx="1514">
                  <c:v>0.00329165709463</c:v>
                </c:pt>
                <c:pt idx="1515">
                  <c:v>0.00328178508664</c:v>
                </c:pt>
                <c:pt idx="1516">
                  <c:v>0.00327196047504</c:v>
                </c:pt>
                <c:pt idx="1517">
                  <c:v>0.00326218295214</c:v>
                </c:pt>
                <c:pt idx="1518">
                  <c:v>0.00325245258156</c:v>
                </c:pt>
                <c:pt idx="1519">
                  <c:v>0.00324276835566</c:v>
                </c:pt>
                <c:pt idx="1520">
                  <c:v>0.00323313058582</c:v>
                </c:pt>
                <c:pt idx="1521">
                  <c:v>0.00322354026893</c:v>
                </c:pt>
                <c:pt idx="1522">
                  <c:v>0.00321399568292</c:v>
                </c:pt>
                <c:pt idx="1523">
                  <c:v>0.00320449560691</c:v>
                </c:pt>
                <c:pt idx="1524">
                  <c:v>0.00319504058353</c:v>
                </c:pt>
                <c:pt idx="1525">
                  <c:v>0.00318562993173</c:v>
                </c:pt>
                <c:pt idx="1526">
                  <c:v>0.00317626422005</c:v>
                </c:pt>
                <c:pt idx="1527">
                  <c:v>0.00316694415034</c:v>
                </c:pt>
                <c:pt idx="1528">
                  <c:v>0.00315766801053</c:v>
                </c:pt>
                <c:pt idx="1529">
                  <c:v>0.00314843536409</c:v>
                </c:pt>
                <c:pt idx="1530">
                  <c:v>0.00313924557619</c:v>
                </c:pt>
                <c:pt idx="1531">
                  <c:v>0.00313009825724</c:v>
                </c:pt>
                <c:pt idx="1532">
                  <c:v>0.00312099376365</c:v>
                </c:pt>
                <c:pt idx="1533">
                  <c:v>0.00311193287384</c:v>
                </c:pt>
                <c:pt idx="1534">
                  <c:v>0.0031029137765</c:v>
                </c:pt>
                <c:pt idx="1535">
                  <c:v>0.00309393632298</c:v>
                </c:pt>
                <c:pt idx="1536">
                  <c:v>0.00308500070648</c:v>
                </c:pt>
                <c:pt idx="1537">
                  <c:v>0.00307610741614</c:v>
                </c:pt>
                <c:pt idx="1538">
                  <c:v>0.00306725503011</c:v>
                </c:pt>
                <c:pt idx="1539">
                  <c:v>0.0030584418042</c:v>
                </c:pt>
                <c:pt idx="1540">
                  <c:v>0.00304966974209</c:v>
                </c:pt>
                <c:pt idx="1541">
                  <c:v>0.00304093823779</c:v>
                </c:pt>
                <c:pt idx="1542">
                  <c:v>0.00303224642156</c:v>
                </c:pt>
                <c:pt idx="1543">
                  <c:v>0.0030235947404</c:v>
                </c:pt>
                <c:pt idx="1544">
                  <c:v>0.00301498277373</c:v>
                </c:pt>
                <c:pt idx="1545">
                  <c:v>0.00300640876821</c:v>
                </c:pt>
                <c:pt idx="1546">
                  <c:v>0.00299787435298</c:v>
                </c:pt>
                <c:pt idx="1547">
                  <c:v>0.00298937849641</c:v>
                </c:pt>
                <c:pt idx="1548">
                  <c:v>0.00298092028897</c:v>
                </c:pt>
                <c:pt idx="1549">
                  <c:v>0.00297250079653</c:v>
                </c:pt>
                <c:pt idx="1550">
                  <c:v>0.002964119264</c:v>
                </c:pt>
                <c:pt idx="1551">
                  <c:v>0.00295577430395</c:v>
                </c:pt>
                <c:pt idx="1552">
                  <c:v>0.00294746730186</c:v>
                </c:pt>
                <c:pt idx="1553">
                  <c:v>0.00293919983185</c:v>
                </c:pt>
                <c:pt idx="1554">
                  <c:v>0.00293096816053</c:v>
                </c:pt>
                <c:pt idx="1555">
                  <c:v>0.0029227722952</c:v>
                </c:pt>
                <c:pt idx="1556">
                  <c:v>0.00291461286306</c:v>
                </c:pt>
                <c:pt idx="1557">
                  <c:v>0.00290648952637</c:v>
                </c:pt>
                <c:pt idx="1558">
                  <c:v>0.00289840258128</c:v>
                </c:pt>
                <c:pt idx="1559">
                  <c:v>0.00289035077352</c:v>
                </c:pt>
                <c:pt idx="1560">
                  <c:v>0.00288233367396</c:v>
                </c:pt>
                <c:pt idx="1561">
                  <c:v>0.00287435317815</c:v>
                </c:pt>
                <c:pt idx="1562">
                  <c:v>0.00286640828638</c:v>
                </c:pt>
                <c:pt idx="1563">
                  <c:v>0.00285849678914</c:v>
                </c:pt>
                <c:pt idx="1564">
                  <c:v>0.00285061981937</c:v>
                </c:pt>
                <c:pt idx="1565">
                  <c:v>0.00284277756528</c:v>
                </c:pt>
                <c:pt idx="1566">
                  <c:v>0.00283496958607</c:v>
                </c:pt>
                <c:pt idx="1567">
                  <c:v>0.00282719507759</c:v>
                </c:pt>
                <c:pt idx="1568">
                  <c:v>0.00281945446003</c:v>
                </c:pt>
                <c:pt idx="1569">
                  <c:v>0.00281174780042</c:v>
                </c:pt>
                <c:pt idx="1570">
                  <c:v>0.00280407402781</c:v>
                </c:pt>
                <c:pt idx="1571">
                  <c:v>0.00279643322292</c:v>
                </c:pt>
                <c:pt idx="1572">
                  <c:v>0.00278882557067</c:v>
                </c:pt>
                <c:pt idx="1573">
                  <c:v>0.00278124974962</c:v>
                </c:pt>
                <c:pt idx="1574">
                  <c:v>0.00277370594783</c:v>
                </c:pt>
                <c:pt idx="1575">
                  <c:v>0.00276619529323</c:v>
                </c:pt>
                <c:pt idx="1576">
                  <c:v>0.00275871687161</c:v>
                </c:pt>
                <c:pt idx="1577">
                  <c:v>0.00275127052431</c:v>
                </c:pt>
                <c:pt idx="1578">
                  <c:v>0.00274385540509</c:v>
                </c:pt>
                <c:pt idx="1579">
                  <c:v>0.00273647105126</c:v>
                </c:pt>
                <c:pt idx="1580">
                  <c:v>0.00272911821365</c:v>
                </c:pt>
                <c:pt idx="1581">
                  <c:v>0.00272179651221</c:v>
                </c:pt>
                <c:pt idx="1582">
                  <c:v>0.00271450520516</c:v>
                </c:pt>
                <c:pt idx="1583">
                  <c:v>0.00270724410086</c:v>
                </c:pt>
                <c:pt idx="1584">
                  <c:v>0.00270001390623</c:v>
                </c:pt>
                <c:pt idx="1585">
                  <c:v>0.00269281365214</c:v>
                </c:pt>
                <c:pt idx="1586">
                  <c:v>0.00268564331615</c:v>
                </c:pt>
                <c:pt idx="1587">
                  <c:v>0.00267850171302</c:v>
                </c:pt>
                <c:pt idx="1588">
                  <c:v>0.00267139032906</c:v>
                </c:pt>
                <c:pt idx="1589">
                  <c:v>0.00266430894947</c:v>
                </c:pt>
                <c:pt idx="1590">
                  <c:v>0.00265725600431</c:v>
                </c:pt>
                <c:pt idx="1591">
                  <c:v>0.00265023497507</c:v>
                </c:pt>
                <c:pt idx="1592">
                  <c:v>0.00264324185708</c:v>
                </c:pt>
                <c:pt idx="1593">
                  <c:v>0.00263627693872</c:v>
                </c:pt>
                <c:pt idx="1594">
                  <c:v>0.00262934104505</c:v>
                </c:pt>
                <c:pt idx="1595">
                  <c:v>0.00262243307794</c:v>
                </c:pt>
                <c:pt idx="1596">
                  <c:v>0.00261555333374</c:v>
                </c:pt>
                <c:pt idx="1597">
                  <c:v>0.00260870147337</c:v>
                </c:pt>
                <c:pt idx="1598">
                  <c:v>0.00260187782058</c:v>
                </c:pt>
                <c:pt idx="1599">
                  <c:v>0.00259507956577</c:v>
                </c:pt>
                <c:pt idx="1600">
                  <c:v>0.00258830964667</c:v>
                </c:pt>
                <c:pt idx="1601">
                  <c:v>0.00258156657461</c:v>
                </c:pt>
                <c:pt idx="1602">
                  <c:v>0.0025748504972</c:v>
                </c:pt>
                <c:pt idx="1603">
                  <c:v>0.00256816231053</c:v>
                </c:pt>
                <c:pt idx="1604">
                  <c:v>0.00256150253383</c:v>
                </c:pt>
                <c:pt idx="1605">
                  <c:v>0.00255486993819</c:v>
                </c:pt>
                <c:pt idx="1606">
                  <c:v>0.00254826452362</c:v>
                </c:pt>
                <c:pt idx="1607">
                  <c:v>0.00254168476667</c:v>
                </c:pt>
                <c:pt idx="1608">
                  <c:v>0.00253512953644</c:v>
                </c:pt>
                <c:pt idx="1609">
                  <c:v>0.00252859999384</c:v>
                </c:pt>
                <c:pt idx="1610">
                  <c:v>0.00252209613887</c:v>
                </c:pt>
                <c:pt idx="1611">
                  <c:v>0.00251561797154</c:v>
                </c:pt>
                <c:pt idx="1612">
                  <c:v>0.00250916549185</c:v>
                </c:pt>
                <c:pt idx="1613">
                  <c:v>0.00250273952014</c:v>
                </c:pt>
                <c:pt idx="1614">
                  <c:v>0.00249633900205</c:v>
                </c:pt>
                <c:pt idx="1615">
                  <c:v>0.00248996347076</c:v>
                </c:pt>
                <c:pt idx="1616">
                  <c:v>0.00248361292627</c:v>
                </c:pt>
                <c:pt idx="1617">
                  <c:v>0.00247728736858</c:v>
                </c:pt>
                <c:pt idx="1618">
                  <c:v>0.00247098679769</c:v>
                </c:pt>
                <c:pt idx="1619">
                  <c:v>0.00246471121359</c:v>
                </c:pt>
                <c:pt idx="1620">
                  <c:v>0.00245846061629</c:v>
                </c:pt>
                <c:pt idx="1621">
                  <c:v>0.0024522350058</c:v>
                </c:pt>
                <c:pt idx="1622">
                  <c:v>0.00244602930399</c:v>
                </c:pt>
                <c:pt idx="1623">
                  <c:v>0.00243984659681</c:v>
                </c:pt>
                <c:pt idx="1624">
                  <c:v>0.00243368720721</c:v>
                </c:pt>
                <c:pt idx="1625">
                  <c:v>0.0024275511352</c:v>
                </c:pt>
                <c:pt idx="1626">
                  <c:v>0.00242143838079</c:v>
                </c:pt>
                <c:pt idx="1627">
                  <c:v>0.00241534894396</c:v>
                </c:pt>
                <c:pt idx="1628">
                  <c:v>0.00240928282472</c:v>
                </c:pt>
                <c:pt idx="1629">
                  <c:v>0.00240324002308</c:v>
                </c:pt>
                <c:pt idx="1630">
                  <c:v>0.00239722053902</c:v>
                </c:pt>
                <c:pt idx="1631">
                  <c:v>0.00239122437255</c:v>
                </c:pt>
                <c:pt idx="1632">
                  <c:v>0.00238525152367</c:v>
                </c:pt>
                <c:pt idx="1633">
                  <c:v>0.00237930199238</c:v>
                </c:pt>
                <c:pt idx="1634">
                  <c:v>0.00237337577868</c:v>
                </c:pt>
                <c:pt idx="1635">
                  <c:v>0.00236747605017</c:v>
                </c:pt>
                <c:pt idx="1636">
                  <c:v>0.00236159887212</c:v>
                </c:pt>
                <c:pt idx="1637">
                  <c:v>0.00235574209012</c:v>
                </c:pt>
                <c:pt idx="1638">
                  <c:v>0.0023499057042</c:v>
                </c:pt>
                <c:pt idx="1639">
                  <c:v>0.00234408971434</c:v>
                </c:pt>
                <c:pt idx="1640">
                  <c:v>0.00233829412054</c:v>
                </c:pt>
                <c:pt idx="1641">
                  <c:v>0.00233251892281</c:v>
                </c:pt>
                <c:pt idx="1642">
                  <c:v>0.00232676412115</c:v>
                </c:pt>
                <c:pt idx="1643">
                  <c:v>0.00232102971555</c:v>
                </c:pt>
                <c:pt idx="1644">
                  <c:v>0.00231531570602</c:v>
                </c:pt>
                <c:pt idx="1645">
                  <c:v>0.00230962209255</c:v>
                </c:pt>
                <c:pt idx="1646">
                  <c:v>0.00230394887515</c:v>
                </c:pt>
                <c:pt idx="1647">
                  <c:v>0.00229829605382</c:v>
                </c:pt>
                <c:pt idx="1648">
                  <c:v>0.00229266362855</c:v>
                </c:pt>
                <c:pt idx="1649">
                  <c:v>0.00228705159934</c:v>
                </c:pt>
                <c:pt idx="1650">
                  <c:v>0.0022814599662</c:v>
                </c:pt>
                <c:pt idx="1651">
                  <c:v>0.00227588872913</c:v>
                </c:pt>
                <c:pt idx="1652">
                  <c:v>0.00227033788812</c:v>
                </c:pt>
                <c:pt idx="1653">
                  <c:v>0.00226480744318</c:v>
                </c:pt>
                <c:pt idx="1654">
                  <c:v>0.0022592973943</c:v>
                </c:pt>
                <c:pt idx="1655">
                  <c:v>0.00225383188875</c:v>
                </c:pt>
                <c:pt idx="1656">
                  <c:v>0.0022483831599</c:v>
                </c:pt>
                <c:pt idx="1657">
                  <c:v>0.0022429497943</c:v>
                </c:pt>
                <c:pt idx="1658">
                  <c:v>0.00223753179193</c:v>
                </c:pt>
                <c:pt idx="1659">
                  <c:v>0.0022321291528</c:v>
                </c:pt>
                <c:pt idx="1660">
                  <c:v>0.00222674187692</c:v>
                </c:pt>
                <c:pt idx="1661">
                  <c:v>0.00222136996427</c:v>
                </c:pt>
                <c:pt idx="1662">
                  <c:v>0.00221601341487</c:v>
                </c:pt>
                <c:pt idx="1663">
                  <c:v>0.00221067222871</c:v>
                </c:pt>
                <c:pt idx="1664">
                  <c:v>0.00220534640578</c:v>
                </c:pt>
                <c:pt idx="1665">
                  <c:v>0.0022000359461</c:v>
                </c:pt>
                <c:pt idx="1666">
                  <c:v>0.00219474084966</c:v>
                </c:pt>
                <c:pt idx="1667">
                  <c:v>0.00218946111646</c:v>
                </c:pt>
                <c:pt idx="1668">
                  <c:v>0.0021841967465</c:v>
                </c:pt>
                <c:pt idx="1669">
                  <c:v>0.00217894773978</c:v>
                </c:pt>
                <c:pt idx="1670">
                  <c:v>0.00217371409631</c:v>
                </c:pt>
                <c:pt idx="1671">
                  <c:v>0.00216849581607</c:v>
                </c:pt>
                <c:pt idx="1672">
                  <c:v>0.00216329289907</c:v>
                </c:pt>
                <c:pt idx="1673">
                  <c:v>0.00215810534532</c:v>
                </c:pt>
                <c:pt idx="1674">
                  <c:v>0.0021529331548</c:v>
                </c:pt>
                <c:pt idx="1675">
                  <c:v>0.00214777632753</c:v>
                </c:pt>
                <c:pt idx="1676">
                  <c:v>0.0021426348635</c:v>
                </c:pt>
                <c:pt idx="1677">
                  <c:v>0.00213750876271</c:v>
                </c:pt>
                <c:pt idx="1678">
                  <c:v>0.00213238997957</c:v>
                </c:pt>
                <c:pt idx="1679">
                  <c:v>0.0021272855637</c:v>
                </c:pt>
                <c:pt idx="1680">
                  <c:v>0.00212219644346</c:v>
                </c:pt>
                <c:pt idx="1681">
                  <c:v>0.00211712261887</c:v>
                </c:pt>
                <c:pt idx="1682">
                  <c:v>0.00211206408992</c:v>
                </c:pt>
                <c:pt idx="1683">
                  <c:v>0.00210702085661</c:v>
                </c:pt>
                <c:pt idx="1684">
                  <c:v>0.00210199291893</c:v>
                </c:pt>
                <c:pt idx="1685">
                  <c:v>0.0020969802769</c:v>
                </c:pt>
                <c:pt idx="1686">
                  <c:v>0.00209198293051</c:v>
                </c:pt>
                <c:pt idx="1687">
                  <c:v>0.00208700087976</c:v>
                </c:pt>
                <c:pt idx="1688">
                  <c:v>0.00208203412464</c:v>
                </c:pt>
                <c:pt idx="1689">
                  <c:v>0.00207708266517</c:v>
                </c:pt>
                <c:pt idx="1690">
                  <c:v>0.00207214650134</c:v>
                </c:pt>
                <c:pt idx="1691">
                  <c:v>0.00206722563314</c:v>
                </c:pt>
                <c:pt idx="1692">
                  <c:v>0.00206232006059</c:v>
                </c:pt>
                <c:pt idx="1693">
                  <c:v>0.00205742978368</c:v>
                </c:pt>
                <c:pt idx="1694">
                  <c:v>0.0020525548024</c:v>
                </c:pt>
                <c:pt idx="1695">
                  <c:v>0.00204769511677</c:v>
                </c:pt>
                <c:pt idx="1696">
                  <c:v>0.00204285072678</c:v>
                </c:pt>
                <c:pt idx="1697">
                  <c:v>0.00203802163242</c:v>
                </c:pt>
                <c:pt idx="1698">
                  <c:v>0.00203320783371</c:v>
                </c:pt>
                <c:pt idx="1699">
                  <c:v>0.00202840933063</c:v>
                </c:pt>
                <c:pt idx="1700">
                  <c:v>0.0020236261232</c:v>
                </c:pt>
                <c:pt idx="1701">
                  <c:v>0.00201874451518</c:v>
                </c:pt>
                <c:pt idx="1702">
                  <c:v>0.00201388148648</c:v>
                </c:pt>
                <c:pt idx="1703">
                  <c:v>0.00200903703711</c:v>
                </c:pt>
                <c:pt idx="1704">
                  <c:v>0.00200421116707</c:v>
                </c:pt>
                <c:pt idx="1705">
                  <c:v>0.00199940387635</c:v>
                </c:pt>
                <c:pt idx="1706">
                  <c:v>0.00199461516497</c:v>
                </c:pt>
                <c:pt idx="1707">
                  <c:v>0.00198984503291</c:v>
                </c:pt>
                <c:pt idx="1708">
                  <c:v>0.00198509348018</c:v>
                </c:pt>
                <c:pt idx="1709">
                  <c:v>0.00198036050677</c:v>
                </c:pt>
                <c:pt idx="1710">
                  <c:v>0.0019756461127</c:v>
                </c:pt>
                <c:pt idx="1711">
                  <c:v>0.00197095029795</c:v>
                </c:pt>
                <c:pt idx="1712">
                  <c:v>0.00196627306253</c:v>
                </c:pt>
                <c:pt idx="1713">
                  <c:v>0.00196161440644</c:v>
                </c:pt>
                <c:pt idx="1714">
                  <c:v>0.00195697432967</c:v>
                </c:pt>
                <c:pt idx="1715">
                  <c:v>0.00195235283223</c:v>
                </c:pt>
                <c:pt idx="1716">
                  <c:v>0.00194774991412</c:v>
                </c:pt>
                <c:pt idx="1717">
                  <c:v>0.00194316557534</c:v>
                </c:pt>
                <c:pt idx="1718">
                  <c:v>0.00193859981589</c:v>
                </c:pt>
                <c:pt idx="1719">
                  <c:v>0.00193405263576</c:v>
                </c:pt>
                <c:pt idx="1720">
                  <c:v>0.00192952403496</c:v>
                </c:pt>
                <c:pt idx="1721">
                  <c:v>0.00192501401349</c:v>
                </c:pt>
                <c:pt idx="1722">
                  <c:v>0.00192052257135</c:v>
                </c:pt>
                <c:pt idx="1723">
                  <c:v>0.00191604970853</c:v>
                </c:pt>
                <c:pt idx="1724">
                  <c:v>0.00191159542504</c:v>
                </c:pt>
                <c:pt idx="1725">
                  <c:v>0.00190715972088</c:v>
                </c:pt>
                <c:pt idx="1726">
                  <c:v>0.00190274259605</c:v>
                </c:pt>
                <c:pt idx="1727">
                  <c:v>0.00189834405054</c:v>
                </c:pt>
                <c:pt idx="1728">
                  <c:v>0.00189396408436</c:v>
                </c:pt>
                <c:pt idx="1729">
                  <c:v>0.00188960269751</c:v>
                </c:pt>
                <c:pt idx="1730">
                  <c:v>0.00188525988999</c:v>
                </c:pt>
                <c:pt idx="1731">
                  <c:v>0.00188133609932</c:v>
                </c:pt>
                <c:pt idx="1732">
                  <c:v>0.00187753565958</c:v>
                </c:pt>
                <c:pt idx="1733">
                  <c:v>0.00187373521984</c:v>
                </c:pt>
                <c:pt idx="1734">
                  <c:v>0.0018699347801</c:v>
                </c:pt>
                <c:pt idx="1735">
                  <c:v>0.00186613434036</c:v>
                </c:pt>
                <c:pt idx="1736">
                  <c:v>0.00186233390062</c:v>
                </c:pt>
                <c:pt idx="1737">
                  <c:v>0.00185853346088</c:v>
                </c:pt>
                <c:pt idx="1738">
                  <c:v>0.00185473302113</c:v>
                </c:pt>
                <c:pt idx="1739">
                  <c:v>0.00185093258139</c:v>
                </c:pt>
                <c:pt idx="1740">
                  <c:v>0.00184713214165</c:v>
                </c:pt>
                <c:pt idx="1741">
                  <c:v>0.00184333170191</c:v>
                </c:pt>
                <c:pt idx="1742">
                  <c:v>0.00183953126217</c:v>
                </c:pt>
                <c:pt idx="1743">
                  <c:v>0.00183573082243</c:v>
                </c:pt>
                <c:pt idx="1744">
                  <c:v>0.00183193038269</c:v>
                </c:pt>
                <c:pt idx="1745">
                  <c:v>0.00182812994294</c:v>
                </c:pt>
                <c:pt idx="1746">
                  <c:v>0.0018243295032</c:v>
                </c:pt>
                <c:pt idx="1747">
                  <c:v>0.00182052906346</c:v>
                </c:pt>
                <c:pt idx="1748">
                  <c:v>0.00181672862372</c:v>
                </c:pt>
                <c:pt idx="1749">
                  <c:v>0.00181292818398</c:v>
                </c:pt>
                <c:pt idx="1750">
                  <c:v>0.00180912774424</c:v>
                </c:pt>
                <c:pt idx="1751">
                  <c:v>0.0018053273045</c:v>
                </c:pt>
                <c:pt idx="1752">
                  <c:v>0.00180152686476</c:v>
                </c:pt>
                <c:pt idx="1753">
                  <c:v>0.00179772642501</c:v>
                </c:pt>
                <c:pt idx="1754">
                  <c:v>0.00179392598527</c:v>
                </c:pt>
                <c:pt idx="1755">
                  <c:v>0.00179012554553</c:v>
                </c:pt>
                <c:pt idx="1756">
                  <c:v>0.00178632510579</c:v>
                </c:pt>
                <c:pt idx="1757">
                  <c:v>0.00178252466605</c:v>
                </c:pt>
                <c:pt idx="1758">
                  <c:v>0.00177872422631</c:v>
                </c:pt>
                <c:pt idx="1759">
                  <c:v>0.00177492378657</c:v>
                </c:pt>
                <c:pt idx="1760">
                  <c:v>0.00177112334682</c:v>
                </c:pt>
                <c:pt idx="1761">
                  <c:v>0.00176732290708</c:v>
                </c:pt>
                <c:pt idx="1762">
                  <c:v>0.00176352246734</c:v>
                </c:pt>
                <c:pt idx="1763">
                  <c:v>0.0017597220276</c:v>
                </c:pt>
                <c:pt idx="1764">
                  <c:v>0.00175592158786</c:v>
                </c:pt>
                <c:pt idx="1765">
                  <c:v>0.00175212114812</c:v>
                </c:pt>
                <c:pt idx="1766">
                  <c:v>0.00174832070838</c:v>
                </c:pt>
                <c:pt idx="1767">
                  <c:v>0.00174452026864</c:v>
                </c:pt>
                <c:pt idx="1768">
                  <c:v>0.00174071982889</c:v>
                </c:pt>
                <c:pt idx="1769">
                  <c:v>0.00173691938915</c:v>
                </c:pt>
                <c:pt idx="1770">
                  <c:v>0.00173311894941</c:v>
                </c:pt>
                <c:pt idx="1771">
                  <c:v>0.00172931850967</c:v>
                </c:pt>
                <c:pt idx="1772">
                  <c:v>0.00172551806993</c:v>
                </c:pt>
                <c:pt idx="1773">
                  <c:v>0.00172171763019</c:v>
                </c:pt>
                <c:pt idx="1774">
                  <c:v>0.00171791719045</c:v>
                </c:pt>
                <c:pt idx="1775">
                  <c:v>0.0017141167507</c:v>
                </c:pt>
                <c:pt idx="1776">
                  <c:v>0.00171045560451</c:v>
                </c:pt>
                <c:pt idx="1777">
                  <c:v>0.0017071212572</c:v>
                </c:pt>
                <c:pt idx="1778">
                  <c:v>0.00170378690988</c:v>
                </c:pt>
                <c:pt idx="1779">
                  <c:v>0.00170045256256</c:v>
                </c:pt>
                <c:pt idx="1780">
                  <c:v>0.00169711821524</c:v>
                </c:pt>
                <c:pt idx="1781">
                  <c:v>0.00169378386793</c:v>
                </c:pt>
                <c:pt idx="1782">
                  <c:v>0.00169044952061</c:v>
                </c:pt>
                <c:pt idx="1783">
                  <c:v>0.00168711517329</c:v>
                </c:pt>
                <c:pt idx="1784">
                  <c:v>0.00168378082597</c:v>
                </c:pt>
                <c:pt idx="1785">
                  <c:v>0.00168044647866</c:v>
                </c:pt>
                <c:pt idx="1786">
                  <c:v>0.00167711213134</c:v>
                </c:pt>
                <c:pt idx="1787">
                  <c:v>0.00167377778402</c:v>
                </c:pt>
                <c:pt idx="1788">
                  <c:v>0.0016704434367</c:v>
                </c:pt>
                <c:pt idx="1789">
                  <c:v>0.00166710908939</c:v>
                </c:pt>
                <c:pt idx="1790">
                  <c:v>0.00166377474207</c:v>
                </c:pt>
                <c:pt idx="1791">
                  <c:v>0.00166044039475</c:v>
                </c:pt>
                <c:pt idx="1792">
                  <c:v>0.00165710604744</c:v>
                </c:pt>
                <c:pt idx="1793">
                  <c:v>0.00165377170012</c:v>
                </c:pt>
                <c:pt idx="1794">
                  <c:v>0.0016504373528</c:v>
                </c:pt>
                <c:pt idx="1795">
                  <c:v>0.00164710300548</c:v>
                </c:pt>
                <c:pt idx="1796">
                  <c:v>0.00164376865817</c:v>
                </c:pt>
                <c:pt idx="1797">
                  <c:v>0.00164043431085</c:v>
                </c:pt>
                <c:pt idx="1798">
                  <c:v>0.00163709996353</c:v>
                </c:pt>
                <c:pt idx="1799">
                  <c:v>0.00163376561621</c:v>
                </c:pt>
                <c:pt idx="1800">
                  <c:v>0.0016304312689</c:v>
                </c:pt>
                <c:pt idx="1801">
                  <c:v>0.00162709692158</c:v>
                </c:pt>
                <c:pt idx="1802">
                  <c:v>0.00162376257426</c:v>
                </c:pt>
                <c:pt idx="1803">
                  <c:v>0.00162042822694</c:v>
                </c:pt>
                <c:pt idx="1804">
                  <c:v>0.00161709387963</c:v>
                </c:pt>
                <c:pt idx="1805">
                  <c:v>0.00161375953231</c:v>
                </c:pt>
                <c:pt idx="1806">
                  <c:v>0.00161042518499</c:v>
                </c:pt>
                <c:pt idx="1807">
                  <c:v>0.00160709083767</c:v>
                </c:pt>
                <c:pt idx="1808">
                  <c:v>0.00160375649036</c:v>
                </c:pt>
                <c:pt idx="1809">
                  <c:v>0.00160042214304</c:v>
                </c:pt>
                <c:pt idx="1810">
                  <c:v>0.00159708779572</c:v>
                </c:pt>
                <c:pt idx="1811">
                  <c:v>0.0015937534484</c:v>
                </c:pt>
                <c:pt idx="1812">
                  <c:v>0.00159041910109</c:v>
                </c:pt>
                <c:pt idx="1813">
                  <c:v>0.00158708475377</c:v>
                </c:pt>
                <c:pt idx="1814">
                  <c:v>0.00158375040645</c:v>
                </c:pt>
                <c:pt idx="1815">
                  <c:v>0.00158041605914</c:v>
                </c:pt>
                <c:pt idx="1816">
                  <c:v>0.00157708171182</c:v>
                </c:pt>
                <c:pt idx="1817">
                  <c:v>0.0015737473645</c:v>
                </c:pt>
                <c:pt idx="1818">
                  <c:v>0.00157041301718</c:v>
                </c:pt>
                <c:pt idx="1819">
                  <c:v>0.00156707866987</c:v>
                </c:pt>
                <c:pt idx="1820">
                  <c:v>0.00156374432255</c:v>
                </c:pt>
                <c:pt idx="1821">
                  <c:v>0.00156040997523</c:v>
                </c:pt>
                <c:pt idx="1822">
                  <c:v>0.00155707562791</c:v>
                </c:pt>
                <c:pt idx="1823">
                  <c:v>0.0015537412806</c:v>
                </c:pt>
                <c:pt idx="1824">
                  <c:v>0.00155040693328</c:v>
                </c:pt>
                <c:pt idx="1825">
                  <c:v>0.00154707258596</c:v>
                </c:pt>
                <c:pt idx="1826">
                  <c:v>0.00154373823864</c:v>
                </c:pt>
                <c:pt idx="1827">
                  <c:v>0.00154040389133</c:v>
                </c:pt>
                <c:pt idx="1828">
                  <c:v>0.00153706954401</c:v>
                </c:pt>
                <c:pt idx="1829">
                  <c:v>0.00153373519669</c:v>
                </c:pt>
                <c:pt idx="1830">
                  <c:v>0.00153040084937</c:v>
                </c:pt>
                <c:pt idx="1831">
                  <c:v>0.00152706650206</c:v>
                </c:pt>
                <c:pt idx="1832">
                  <c:v>0.00152373215474</c:v>
                </c:pt>
                <c:pt idx="1833">
                  <c:v>0.00152039780742</c:v>
                </c:pt>
                <c:pt idx="1834">
                  <c:v>0.0015170634601</c:v>
                </c:pt>
                <c:pt idx="1835">
                  <c:v>0.00151372911279</c:v>
                </c:pt>
                <c:pt idx="1836">
                  <c:v>0.00151039476547</c:v>
                </c:pt>
                <c:pt idx="1837">
                  <c:v>0.00150706041815</c:v>
                </c:pt>
                <c:pt idx="1838">
                  <c:v>0.00150372607084</c:v>
                </c:pt>
                <c:pt idx="1839">
                  <c:v>0.00150039172352</c:v>
                </c:pt>
                <c:pt idx="1840">
                  <c:v>0.0014970573762</c:v>
                </c:pt>
                <c:pt idx="1841">
                  <c:v>0.00149372302888</c:v>
                </c:pt>
                <c:pt idx="1842">
                  <c:v>0.00149038868157</c:v>
                </c:pt>
                <c:pt idx="1843">
                  <c:v>0.00148705433425</c:v>
                </c:pt>
                <c:pt idx="1844">
                  <c:v>0.00148371998693</c:v>
                </c:pt>
                <c:pt idx="1845">
                  <c:v>0.00148106154881</c:v>
                </c:pt>
                <c:pt idx="1846">
                  <c:v>0.00147842896787</c:v>
                </c:pt>
                <c:pt idx="1847">
                  <c:v>0.00147579638693</c:v>
                </c:pt>
                <c:pt idx="1848">
                  <c:v>0.001473163806</c:v>
                </c:pt>
                <c:pt idx="1849">
                  <c:v>0.00147053122506</c:v>
                </c:pt>
                <c:pt idx="1850">
                  <c:v>0.00146789864412</c:v>
                </c:pt>
                <c:pt idx="1851">
                  <c:v>0.00146526606318</c:v>
                </c:pt>
                <c:pt idx="1852">
                  <c:v>0.00146263348224</c:v>
                </c:pt>
                <c:pt idx="1853">
                  <c:v>0.00146000090131</c:v>
                </c:pt>
                <c:pt idx="1854">
                  <c:v>0.00145736832037</c:v>
                </c:pt>
                <c:pt idx="1855">
                  <c:v>0.00145473573943</c:v>
                </c:pt>
                <c:pt idx="1856">
                  <c:v>0.00145210315849</c:v>
                </c:pt>
                <c:pt idx="1857">
                  <c:v>0.00144947057755</c:v>
                </c:pt>
                <c:pt idx="1858">
                  <c:v>0.00144683799662</c:v>
                </c:pt>
                <c:pt idx="1859">
                  <c:v>0.00144420541568</c:v>
                </c:pt>
                <c:pt idx="1860">
                  <c:v>0.00144157283474</c:v>
                </c:pt>
                <c:pt idx="1861">
                  <c:v>0.0014389402538</c:v>
                </c:pt>
                <c:pt idx="1862">
                  <c:v>0.00143630767287</c:v>
                </c:pt>
                <c:pt idx="1863">
                  <c:v>0.00143367509193</c:v>
                </c:pt>
                <c:pt idx="1864">
                  <c:v>0.00143104251099</c:v>
                </c:pt>
                <c:pt idx="1865">
                  <c:v>0.00142840993005</c:v>
                </c:pt>
                <c:pt idx="1866">
                  <c:v>0.00142577734911</c:v>
                </c:pt>
                <c:pt idx="1867">
                  <c:v>0.00142314476818</c:v>
                </c:pt>
                <c:pt idx="1868">
                  <c:v>0.00142051218724</c:v>
                </c:pt>
                <c:pt idx="1869">
                  <c:v>0.0014178796063</c:v>
                </c:pt>
                <c:pt idx="1870">
                  <c:v>0.00141524702536</c:v>
                </c:pt>
                <c:pt idx="1871">
                  <c:v>0.00141261444442</c:v>
                </c:pt>
                <c:pt idx="1872">
                  <c:v>0.00140998186349</c:v>
                </c:pt>
                <c:pt idx="1873">
                  <c:v>0.00140734928255</c:v>
                </c:pt>
                <c:pt idx="1874">
                  <c:v>0.00140471670161</c:v>
                </c:pt>
                <c:pt idx="1875">
                  <c:v>0.00140208412067</c:v>
                </c:pt>
                <c:pt idx="1876">
                  <c:v>0.00139945153973</c:v>
                </c:pt>
                <c:pt idx="1877">
                  <c:v>0.0013968189588</c:v>
                </c:pt>
                <c:pt idx="1878">
                  <c:v>0.00139418637786</c:v>
                </c:pt>
                <c:pt idx="1879">
                  <c:v>0.00139155379692</c:v>
                </c:pt>
                <c:pt idx="1880">
                  <c:v>0.00138892121598</c:v>
                </c:pt>
                <c:pt idx="1881">
                  <c:v>0.00138628863505</c:v>
                </c:pt>
                <c:pt idx="1882">
                  <c:v>0.00138365605411</c:v>
                </c:pt>
                <c:pt idx="1883">
                  <c:v>0.00138102347317</c:v>
                </c:pt>
                <c:pt idx="1884">
                  <c:v>0.00137839089223</c:v>
                </c:pt>
                <c:pt idx="1885">
                  <c:v>0.00137575831129</c:v>
                </c:pt>
                <c:pt idx="1886">
                  <c:v>0.00137312573036</c:v>
                </c:pt>
                <c:pt idx="1887">
                  <c:v>0.00137049314942</c:v>
                </c:pt>
                <c:pt idx="1888">
                  <c:v>0.00136786056848</c:v>
                </c:pt>
                <c:pt idx="1889">
                  <c:v>0.00136522798754</c:v>
                </c:pt>
                <c:pt idx="1890">
                  <c:v>0.0013625954066</c:v>
                </c:pt>
                <c:pt idx="1891">
                  <c:v>0.00135996282567</c:v>
                </c:pt>
                <c:pt idx="1892">
                  <c:v>0.00135733024473</c:v>
                </c:pt>
                <c:pt idx="1893">
                  <c:v>0.00135469766379</c:v>
                </c:pt>
                <c:pt idx="1894">
                  <c:v>0.00135206508285</c:v>
                </c:pt>
                <c:pt idx="1895">
                  <c:v>0.00134943250192</c:v>
                </c:pt>
                <c:pt idx="1896">
                  <c:v>0.00134679992098</c:v>
                </c:pt>
                <c:pt idx="1897">
                  <c:v>0.00134416734004</c:v>
                </c:pt>
                <c:pt idx="1898">
                  <c:v>0.0013415347591</c:v>
                </c:pt>
                <c:pt idx="1899">
                  <c:v>0.00133890217816</c:v>
                </c:pt>
                <c:pt idx="1900">
                  <c:v>0.00133626959723</c:v>
                </c:pt>
                <c:pt idx="1901">
                  <c:v>0.00133363701629</c:v>
                </c:pt>
                <c:pt idx="1902">
                  <c:v>0.00133100443535</c:v>
                </c:pt>
                <c:pt idx="1903">
                  <c:v>0.00132837185441</c:v>
                </c:pt>
                <c:pt idx="1904">
                  <c:v>0.00132573927347</c:v>
                </c:pt>
                <c:pt idx="1905">
                  <c:v>0.00132310669254</c:v>
                </c:pt>
                <c:pt idx="1906">
                  <c:v>0.0013204741116</c:v>
                </c:pt>
                <c:pt idx="1907">
                  <c:v>0.00131784153066</c:v>
                </c:pt>
                <c:pt idx="1908">
                  <c:v>0.00131520894972</c:v>
                </c:pt>
                <c:pt idx="1909">
                  <c:v>0.00131257636879</c:v>
                </c:pt>
                <c:pt idx="1910">
                  <c:v>0.00130994378785</c:v>
                </c:pt>
                <c:pt idx="1911">
                  <c:v>0.00130731120691</c:v>
                </c:pt>
                <c:pt idx="1912">
                  <c:v>0.00130467862597</c:v>
                </c:pt>
                <c:pt idx="1913">
                  <c:v>0.00130204604503</c:v>
                </c:pt>
                <c:pt idx="1914">
                  <c:v>0.0012994134641</c:v>
                </c:pt>
                <c:pt idx="1915">
                  <c:v>0.00129678088316</c:v>
                </c:pt>
                <c:pt idx="1916">
                  <c:v>0.00129414830222</c:v>
                </c:pt>
                <c:pt idx="1917">
                  <c:v>0.00129151572128</c:v>
                </c:pt>
                <c:pt idx="1918">
                  <c:v>0.00128888314034</c:v>
                </c:pt>
                <c:pt idx="1919">
                  <c:v>0.00128625055941</c:v>
                </c:pt>
                <c:pt idx="1920">
                  <c:v>0.00128361797847</c:v>
                </c:pt>
                <c:pt idx="1921">
                  <c:v>0.00128098539753</c:v>
                </c:pt>
                <c:pt idx="1922">
                  <c:v>0.00127835281659</c:v>
                </c:pt>
                <c:pt idx="1923">
                  <c:v>0.00127572023566</c:v>
                </c:pt>
                <c:pt idx="1924">
                  <c:v>0.00127308765472</c:v>
                </c:pt>
                <c:pt idx="1925">
                  <c:v>0.00127045507378</c:v>
                </c:pt>
                <c:pt idx="1926">
                  <c:v>0.00126782249284</c:v>
                </c:pt>
                <c:pt idx="1927">
                  <c:v>0.0012651899119</c:v>
                </c:pt>
                <c:pt idx="1928">
                  <c:v>0.00126255733097</c:v>
                </c:pt>
                <c:pt idx="1929">
                  <c:v>0.00125992475003</c:v>
                </c:pt>
                <c:pt idx="1930">
                  <c:v>0.00125729216909</c:v>
                </c:pt>
                <c:pt idx="1931">
                  <c:v>0.00125465958815</c:v>
                </c:pt>
                <c:pt idx="1932">
                  <c:v>0.00125202700721</c:v>
                </c:pt>
                <c:pt idx="1933">
                  <c:v>0.00124939442628</c:v>
                </c:pt>
                <c:pt idx="1934">
                  <c:v>0.00124676184534</c:v>
                </c:pt>
                <c:pt idx="1935">
                  <c:v>0.0012441292644</c:v>
                </c:pt>
                <c:pt idx="1936">
                  <c:v>0.00124149668346</c:v>
                </c:pt>
                <c:pt idx="1937">
                  <c:v>0.00123886410252</c:v>
                </c:pt>
                <c:pt idx="1938">
                  <c:v>0.00123623152159</c:v>
                </c:pt>
                <c:pt idx="1939">
                  <c:v>0.00123359894065</c:v>
                </c:pt>
                <c:pt idx="1940">
                  <c:v>0.00123096635971</c:v>
                </c:pt>
                <c:pt idx="1941">
                  <c:v>0.00122833377877</c:v>
                </c:pt>
                <c:pt idx="1942">
                  <c:v>0.00122570119784</c:v>
                </c:pt>
                <c:pt idx="1943">
                  <c:v>0.0012230686169</c:v>
                </c:pt>
                <c:pt idx="1944">
                  <c:v>0.00122043603596</c:v>
                </c:pt>
                <c:pt idx="1945">
                  <c:v>0.00121841071275</c:v>
                </c:pt>
                <c:pt idx="1946">
                  <c:v>0.00121650291366</c:v>
                </c:pt>
                <c:pt idx="1947">
                  <c:v>0.00121459511458</c:v>
                </c:pt>
                <c:pt idx="1948">
                  <c:v>0.00121268731549</c:v>
                </c:pt>
                <c:pt idx="1949">
                  <c:v>0.0012107795164</c:v>
                </c:pt>
                <c:pt idx="1950">
                  <c:v>0.00120887171731</c:v>
                </c:pt>
                <c:pt idx="1951">
                  <c:v>0.00120696391822</c:v>
                </c:pt>
                <c:pt idx="1952">
                  <c:v>0.00120505611913</c:v>
                </c:pt>
                <c:pt idx="1953">
                  <c:v>0.00120314832005</c:v>
                </c:pt>
                <c:pt idx="1954">
                  <c:v>0.00120124052096</c:v>
                </c:pt>
                <c:pt idx="1955">
                  <c:v>0.00119933272187</c:v>
                </c:pt>
                <c:pt idx="1956">
                  <c:v>0.00119742492278</c:v>
                </c:pt>
                <c:pt idx="1957">
                  <c:v>0.00119551712369</c:v>
                </c:pt>
                <c:pt idx="1958">
                  <c:v>0.0011936093246</c:v>
                </c:pt>
                <c:pt idx="1959">
                  <c:v>0.00119170152551</c:v>
                </c:pt>
                <c:pt idx="1960">
                  <c:v>0.00118979372643</c:v>
                </c:pt>
                <c:pt idx="1961">
                  <c:v>0.00118788592734</c:v>
                </c:pt>
                <c:pt idx="1962">
                  <c:v>0.00118597812825</c:v>
                </c:pt>
                <c:pt idx="1963">
                  <c:v>0.00118407032916</c:v>
                </c:pt>
                <c:pt idx="1964">
                  <c:v>0.00118216253007</c:v>
                </c:pt>
                <c:pt idx="1965">
                  <c:v>0.00118025473098</c:v>
                </c:pt>
                <c:pt idx="1966">
                  <c:v>0.0011783469319</c:v>
                </c:pt>
                <c:pt idx="1967">
                  <c:v>0.00117643913281</c:v>
                </c:pt>
                <c:pt idx="1968">
                  <c:v>0.00117453133372</c:v>
                </c:pt>
                <c:pt idx="1969">
                  <c:v>0.00117262353463</c:v>
                </c:pt>
                <c:pt idx="1970">
                  <c:v>0.00117071573554</c:v>
                </c:pt>
                <c:pt idx="1971">
                  <c:v>0.00116880793645</c:v>
                </c:pt>
                <c:pt idx="1972">
                  <c:v>0.00116690013736</c:v>
                </c:pt>
                <c:pt idx="1973">
                  <c:v>0.00116499233828</c:v>
                </c:pt>
                <c:pt idx="1974">
                  <c:v>0.00116308453919</c:v>
                </c:pt>
                <c:pt idx="1975">
                  <c:v>0.0011611767401</c:v>
                </c:pt>
                <c:pt idx="1976">
                  <c:v>0.00115926894101</c:v>
                </c:pt>
                <c:pt idx="1977">
                  <c:v>0.00115736114192</c:v>
                </c:pt>
                <c:pt idx="1978">
                  <c:v>0.00115545334283</c:v>
                </c:pt>
                <c:pt idx="1979">
                  <c:v>0.00115354554375</c:v>
                </c:pt>
                <c:pt idx="1980">
                  <c:v>0.00115163774466</c:v>
                </c:pt>
                <c:pt idx="1981">
                  <c:v>0.00114972994557</c:v>
                </c:pt>
                <c:pt idx="1982">
                  <c:v>0.00114782214648</c:v>
                </c:pt>
                <c:pt idx="1983">
                  <c:v>0.00114591434739</c:v>
                </c:pt>
                <c:pt idx="1984">
                  <c:v>0.0011440065483</c:v>
                </c:pt>
                <c:pt idx="1985">
                  <c:v>0.00114209874922</c:v>
                </c:pt>
                <c:pt idx="1986">
                  <c:v>0.00114019095013</c:v>
                </c:pt>
                <c:pt idx="1987">
                  <c:v>0.00113828315104</c:v>
                </c:pt>
                <c:pt idx="1988">
                  <c:v>0.00113637535195</c:v>
                </c:pt>
                <c:pt idx="1989">
                  <c:v>0.00113446755286</c:v>
                </c:pt>
                <c:pt idx="1990">
                  <c:v>0.00113255975377</c:v>
                </c:pt>
                <c:pt idx="1991">
                  <c:v>0.00113065195468</c:v>
                </c:pt>
                <c:pt idx="1992">
                  <c:v>0.0011287441556</c:v>
                </c:pt>
                <c:pt idx="1993">
                  <c:v>0.00112683635651</c:v>
                </c:pt>
                <c:pt idx="1994">
                  <c:v>0.00112492855742</c:v>
                </c:pt>
                <c:pt idx="1995">
                  <c:v>0.00112302075833</c:v>
                </c:pt>
                <c:pt idx="1996">
                  <c:v>0.00112111295924</c:v>
                </c:pt>
                <c:pt idx="1997">
                  <c:v>0.00111920516015</c:v>
                </c:pt>
                <c:pt idx="1998">
                  <c:v>0.00111729736107</c:v>
                </c:pt>
                <c:pt idx="1999">
                  <c:v>0.00111538956198</c:v>
                </c:pt>
                <c:pt idx="2000">
                  <c:v>0.00111348176289</c:v>
                </c:pt>
              </c:numCache>
            </c:numRef>
          </c:yVal>
          <c:smooth val="1"/>
          <c:extLst xmlns:c16r2="http://schemas.microsoft.com/office/drawing/2015/06/chart">
            <c:ext xmlns:c16="http://schemas.microsoft.com/office/drawing/2014/chart" uri="{C3380CC4-5D6E-409C-BE32-E72D297353CC}">
              <c16:uniqueId val="{00000000-BF92-4EC0-B4F5-7270F8B708B9}"/>
            </c:ext>
          </c:extLst>
        </c:ser>
        <c:dLbls>
          <c:showLegendKey val="0"/>
          <c:showVal val="0"/>
          <c:showCatName val="0"/>
          <c:showSerName val="0"/>
          <c:showPercent val="0"/>
          <c:showBubbleSize val="0"/>
        </c:dLbls>
        <c:axId val="2122024496"/>
        <c:axId val="2132146528"/>
      </c:scatterChart>
      <c:valAx>
        <c:axId val="2122024496"/>
        <c:scaling>
          <c:orientation val="minMax"/>
          <c:max val="2.0"/>
          <c:min val="0.0"/>
        </c:scaling>
        <c:delete val="0"/>
        <c:axPos val="b"/>
        <c:title>
          <c:tx>
            <c:rich>
              <a:bodyPr/>
              <a:lstStyle/>
              <a:p>
                <a:pPr>
                  <a:defRPr sz="1100">
                    <a:latin typeface="Arial" panose="020B0604020202020204" pitchFamily="34" charset="0"/>
                    <a:cs typeface="Arial" panose="020B0604020202020204" pitchFamily="34" charset="0"/>
                  </a:defRPr>
                </a:pPr>
                <a:r>
                  <a:rPr lang="en-US" sz="1100">
                    <a:latin typeface="Arial" panose="020B0604020202020204" pitchFamily="34" charset="0"/>
                    <a:cs typeface="Arial" panose="020B0604020202020204" pitchFamily="34" charset="0"/>
                  </a:rPr>
                  <a:t>z, m</a:t>
                </a:r>
              </a:p>
            </c:rich>
          </c:tx>
          <c:overlay val="0"/>
        </c:title>
        <c:numFmt formatCode="#,##0.0" sourceLinked="0"/>
        <c:majorTickMark val="none"/>
        <c:minorTickMark val="none"/>
        <c:tickLblPos val="nextTo"/>
        <c:txPr>
          <a:bodyPr/>
          <a:lstStyle/>
          <a:p>
            <a:pPr>
              <a:defRPr sz="1200" b="0">
                <a:latin typeface="Arial" panose="020B0604020202020204" pitchFamily="34" charset="0"/>
                <a:cs typeface="Arial" panose="020B0604020202020204" pitchFamily="34" charset="0"/>
              </a:defRPr>
            </a:pPr>
            <a:endParaRPr lang="en-US"/>
          </a:p>
        </c:txPr>
        <c:crossAx val="2132146528"/>
        <c:crosses val="autoZero"/>
        <c:crossBetween val="midCat"/>
      </c:valAx>
      <c:valAx>
        <c:axId val="2132146528"/>
        <c:scaling>
          <c:orientation val="minMax"/>
        </c:scaling>
        <c:delete val="0"/>
        <c:axPos val="l"/>
        <c:title>
          <c:tx>
            <c:rich>
              <a:bodyPr/>
              <a:lstStyle/>
              <a:p>
                <a:pPr>
                  <a:defRPr sz="1100">
                    <a:latin typeface="Arial" panose="020B0604020202020204" pitchFamily="34" charset="0"/>
                    <a:cs typeface="Arial" panose="020B0604020202020204" pitchFamily="34" charset="0"/>
                  </a:defRPr>
                </a:pPr>
                <a:r>
                  <a:rPr lang="en-US" sz="1100">
                    <a:latin typeface="Arial" panose="020B0604020202020204" pitchFamily="34" charset="0"/>
                    <a:cs typeface="Arial" panose="020B0604020202020204" pitchFamily="34" charset="0"/>
                  </a:rPr>
                  <a:t>Bz, T</a:t>
                </a:r>
              </a:p>
            </c:rich>
          </c:tx>
          <c:overlay val="0"/>
        </c:title>
        <c:numFmt formatCode="#,##0.0" sourceLinked="0"/>
        <c:majorTickMark val="none"/>
        <c:minorTickMark val="none"/>
        <c:tickLblPos val="nextTo"/>
        <c:txPr>
          <a:bodyPr/>
          <a:lstStyle/>
          <a:p>
            <a:pPr>
              <a:defRPr sz="1200" b="0">
                <a:latin typeface="Arial" panose="020B0604020202020204" pitchFamily="34" charset="0"/>
                <a:cs typeface="Arial" panose="020B0604020202020204" pitchFamily="34" charset="0"/>
              </a:defRPr>
            </a:pPr>
            <a:endParaRPr lang="en-US"/>
          </a:p>
        </c:txPr>
        <c:crossAx val="2122024496"/>
        <c:crosses val="autoZero"/>
        <c:crossBetween val="midCat"/>
        <c:majorUnit val="0.1"/>
      </c:valAx>
      <c:spPr>
        <a:solidFill>
          <a:srgbClr val="FFF0D1"/>
        </a:solidFill>
        <a:ln w="12700">
          <a:solidFill>
            <a:schemeClr val="tx1"/>
          </a:solidFill>
        </a:ln>
      </c:spPr>
    </c:plotArea>
    <c:plotVisOnly val="1"/>
    <c:dispBlanksAs val="gap"/>
    <c:showDLblsOverMax val="0"/>
  </c:chart>
  <c:spPr>
    <a:ln>
      <a:noFill/>
    </a:ln>
  </c:spPr>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5.wmf"/></Relationships>
</file>

<file path=ppt/drawings/drawing1.xml><?xml version="1.0" encoding="utf-8"?>
<c:userShapes xmlns:c="http://schemas.openxmlformats.org/drawingml/2006/chart">
  <cdr:relSizeAnchor xmlns:cdr="http://schemas.openxmlformats.org/drawingml/2006/chartDrawing">
    <cdr:from>
      <cdr:x>0.42711</cdr:x>
      <cdr:y>0.13735</cdr:y>
    </cdr:from>
    <cdr:to>
      <cdr:x>0.88428</cdr:x>
      <cdr:y>0.28244</cdr:y>
    </cdr:to>
    <cdr:sp macro="" textlink="">
      <cdr:nvSpPr>
        <cdr:cNvPr id="2" name="TextBox 1"/>
        <cdr:cNvSpPr txBox="1"/>
      </cdr:nvSpPr>
      <cdr:spPr>
        <a:xfrm xmlns:a="http://schemas.openxmlformats.org/drawingml/2006/main">
          <a:off x="2066963" y="428772"/>
          <a:ext cx="2212429" cy="45296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dirty="0" smtClean="0">
              <a:solidFill>
                <a:schemeClr val="accent2">
                  <a:lumMod val="75000"/>
                </a:schemeClr>
              </a:solidFill>
            </a:rPr>
            <a:t>Magnetic field at 400 A</a:t>
          </a:r>
          <a:endParaRPr lang="en-US" sz="1400" b="1" dirty="0">
            <a:solidFill>
              <a:schemeClr val="accent2">
                <a:lumMod val="75000"/>
              </a:schemeClr>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0.42711</cdr:x>
      <cdr:y>0.13735</cdr:y>
    </cdr:from>
    <cdr:to>
      <cdr:x>0.88428</cdr:x>
      <cdr:y>0.28244</cdr:y>
    </cdr:to>
    <cdr:sp macro="" textlink="">
      <cdr:nvSpPr>
        <cdr:cNvPr id="2" name="TextBox 1"/>
        <cdr:cNvSpPr txBox="1"/>
      </cdr:nvSpPr>
      <cdr:spPr>
        <a:xfrm xmlns:a="http://schemas.openxmlformats.org/drawingml/2006/main">
          <a:off x="2066963" y="428772"/>
          <a:ext cx="2212429" cy="45296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dirty="0" smtClean="0">
              <a:solidFill>
                <a:schemeClr val="accent2">
                  <a:lumMod val="75000"/>
                </a:schemeClr>
              </a:solidFill>
            </a:rPr>
            <a:t>Magnetic field at 400 A</a:t>
          </a:r>
          <a:endParaRPr lang="en-US" sz="1400" b="1" dirty="0">
            <a:solidFill>
              <a:schemeClr val="accent2">
                <a:lumMod val="75000"/>
              </a:schemeClr>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1D69818-A3ED-4307-B48C-49FF12D278F1}" type="datetimeFigureOut">
              <a:rPr lang="en-US" smtClean="0"/>
              <a:t>11/13/17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FCCD0B3-CF14-4ED1-885B-D86ED7261368}" type="slidenum">
              <a:rPr lang="en-US" smtClean="0"/>
              <a:t>‹#›</a:t>
            </a:fld>
            <a:endParaRPr lang="en-US"/>
          </a:p>
        </p:txBody>
      </p:sp>
    </p:spTree>
    <p:extLst>
      <p:ext uri="{BB962C8B-B14F-4D97-AF65-F5344CB8AC3E}">
        <p14:creationId xmlns:p14="http://schemas.microsoft.com/office/powerpoint/2010/main" val="16887129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Interior Page Design 2</a:t>
            </a:r>
            <a:endParaRPr lang="en-US" dirty="0"/>
          </a:p>
        </p:txBody>
      </p:sp>
      <p:sp>
        <p:nvSpPr>
          <p:cNvPr id="4" name="Slide Number Placeholder 3"/>
          <p:cNvSpPr>
            <a:spLocks noGrp="1"/>
          </p:cNvSpPr>
          <p:nvPr>
            <p:ph type="sldNum" sz="quarter" idx="10"/>
          </p:nvPr>
        </p:nvSpPr>
        <p:spPr/>
        <p:txBody>
          <a:bodyPr/>
          <a:lstStyle/>
          <a:p>
            <a:fld id="{0FE1DE24-5F93-414B-B4BB-D5F834695149}" type="slidenum">
              <a:rPr lang="en-US" smtClean="0"/>
              <a:t>3</a:t>
            </a:fld>
            <a:endParaRPr lang="en-US" dirty="0"/>
          </a:p>
        </p:txBody>
      </p:sp>
    </p:spTree>
    <p:extLst>
      <p:ext uri="{BB962C8B-B14F-4D97-AF65-F5344CB8AC3E}">
        <p14:creationId xmlns:p14="http://schemas.microsoft.com/office/powerpoint/2010/main" val="1678953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Interior Page</a:t>
            </a:r>
            <a:r>
              <a:rPr lang="en-US" baseline="0" dirty="0" smtClean="0"/>
              <a:t> Design 1</a:t>
            </a:r>
            <a:endParaRPr lang="en-US" dirty="0"/>
          </a:p>
        </p:txBody>
      </p:sp>
      <p:sp>
        <p:nvSpPr>
          <p:cNvPr id="4" name="Slide Number Placeholder 3"/>
          <p:cNvSpPr>
            <a:spLocks noGrp="1"/>
          </p:cNvSpPr>
          <p:nvPr>
            <p:ph type="sldNum" sz="quarter" idx="10"/>
          </p:nvPr>
        </p:nvSpPr>
        <p:spPr/>
        <p:txBody>
          <a:bodyPr/>
          <a:lstStyle/>
          <a:p>
            <a:fld id="{0FE1DE24-5F93-414B-B4BB-D5F834695149}" type="slidenum">
              <a:rPr lang="en-US" smtClean="0"/>
              <a:t>4</a:t>
            </a:fld>
            <a:endParaRPr lang="en-US" dirty="0"/>
          </a:p>
        </p:txBody>
      </p:sp>
    </p:spTree>
    <p:extLst>
      <p:ext uri="{BB962C8B-B14F-4D97-AF65-F5344CB8AC3E}">
        <p14:creationId xmlns:p14="http://schemas.microsoft.com/office/powerpoint/2010/main" val="15975487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Interior Page Design 2</a:t>
            </a:r>
            <a:endParaRPr lang="en-US" dirty="0"/>
          </a:p>
        </p:txBody>
      </p:sp>
      <p:sp>
        <p:nvSpPr>
          <p:cNvPr id="4" name="Slide Number Placeholder 3"/>
          <p:cNvSpPr>
            <a:spLocks noGrp="1"/>
          </p:cNvSpPr>
          <p:nvPr>
            <p:ph type="sldNum" sz="quarter" idx="10"/>
          </p:nvPr>
        </p:nvSpPr>
        <p:spPr/>
        <p:txBody>
          <a:bodyPr/>
          <a:lstStyle/>
          <a:p>
            <a:fld id="{0FE1DE24-5F93-414B-B4BB-D5F834695149}" type="slidenum">
              <a:rPr lang="en-US" smtClean="0"/>
              <a:t>20</a:t>
            </a:fld>
            <a:endParaRPr lang="en-US" dirty="0"/>
          </a:p>
        </p:txBody>
      </p:sp>
    </p:spTree>
    <p:extLst>
      <p:ext uri="{BB962C8B-B14F-4D97-AF65-F5344CB8AC3E}">
        <p14:creationId xmlns:p14="http://schemas.microsoft.com/office/powerpoint/2010/main" val="6794779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Interior Page Design 2</a:t>
            </a:r>
            <a:endParaRPr lang="en-US" dirty="0"/>
          </a:p>
        </p:txBody>
      </p:sp>
      <p:sp>
        <p:nvSpPr>
          <p:cNvPr id="4" name="Slide Number Placeholder 3"/>
          <p:cNvSpPr>
            <a:spLocks noGrp="1"/>
          </p:cNvSpPr>
          <p:nvPr>
            <p:ph type="sldNum" sz="quarter" idx="10"/>
          </p:nvPr>
        </p:nvSpPr>
        <p:spPr/>
        <p:txBody>
          <a:bodyPr/>
          <a:lstStyle/>
          <a:p>
            <a:fld id="{0FE1DE24-5F93-414B-B4BB-D5F834695149}" type="slidenum">
              <a:rPr lang="en-US" smtClean="0"/>
              <a:t>27</a:t>
            </a:fld>
            <a:endParaRPr lang="en-US" dirty="0"/>
          </a:p>
        </p:txBody>
      </p:sp>
    </p:spTree>
    <p:extLst>
      <p:ext uri="{BB962C8B-B14F-4D97-AF65-F5344CB8AC3E}">
        <p14:creationId xmlns:p14="http://schemas.microsoft.com/office/powerpoint/2010/main" val="18910289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6726A6-3ADA-41F0-8DD0-23A7D18CE2B4}" type="slidenum">
              <a:rPr lang="en-US" smtClean="0"/>
              <a:t>43</a:t>
            </a:fld>
            <a:endParaRPr lang="en-US" dirty="0"/>
          </a:p>
        </p:txBody>
      </p:sp>
    </p:spTree>
    <p:extLst>
      <p:ext uri="{BB962C8B-B14F-4D97-AF65-F5344CB8AC3E}">
        <p14:creationId xmlns:p14="http://schemas.microsoft.com/office/powerpoint/2010/main" val="7741533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Interior Page Design 2</a:t>
            </a:r>
            <a:endParaRPr lang="en-US" dirty="0"/>
          </a:p>
        </p:txBody>
      </p:sp>
      <p:sp>
        <p:nvSpPr>
          <p:cNvPr id="4" name="Slide Number Placeholder 3"/>
          <p:cNvSpPr>
            <a:spLocks noGrp="1"/>
          </p:cNvSpPr>
          <p:nvPr>
            <p:ph type="sldNum" sz="quarter" idx="10"/>
          </p:nvPr>
        </p:nvSpPr>
        <p:spPr/>
        <p:txBody>
          <a:bodyPr/>
          <a:lstStyle/>
          <a:p>
            <a:fld id="{0FE1DE24-5F93-414B-B4BB-D5F834695149}" type="slidenum">
              <a:rPr lang="en-US" smtClean="0"/>
              <a:t>57</a:t>
            </a:fld>
            <a:endParaRPr lang="en-US" dirty="0"/>
          </a:p>
        </p:txBody>
      </p:sp>
    </p:spTree>
    <p:extLst>
      <p:ext uri="{BB962C8B-B14F-4D97-AF65-F5344CB8AC3E}">
        <p14:creationId xmlns:p14="http://schemas.microsoft.com/office/powerpoint/2010/main" val="3675017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Tree>
    <p:extLst>
      <p:ext uri="{BB962C8B-B14F-4D97-AF65-F5344CB8AC3E}">
        <p14:creationId xmlns:p14="http://schemas.microsoft.com/office/powerpoint/2010/main" val="2240220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457200" indent="-457200">
              <a:defRPr/>
            </a:lvl1pPr>
            <a:lvl2pPr marL="914400" indent="-342900">
              <a:buFont typeface="Arial" panose="020B0604020202020204" pitchFamily="34" charset="0"/>
              <a:buChar char="̶"/>
              <a:defRPr/>
            </a:lvl2pPr>
            <a:lvl3pPr marL="1257300" indent="-342900">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7" name="Rectangle 6"/>
          <p:cNvSpPr/>
          <p:nvPr userDrawn="1"/>
        </p:nvSpPr>
        <p:spPr>
          <a:xfrm>
            <a:off x="6246308" y="6515125"/>
            <a:ext cx="341760"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fld id="{B58F48A6-A3E1-4848-9AC3-B43F560BE4FE}"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Arial" panose="020B0604020202020204" pitchFamily="34" charset="0"/>
              </a:rPr>
              <a:pPr marL="0" marR="0" lvl="0" indent="0" defTabSz="914400" eaLnBrk="1" fontAlgn="auto" latinLnBrk="0" hangingPunct="1">
                <a:lnSpc>
                  <a:spcPct val="100000"/>
                </a:lnSpc>
                <a:spcBef>
                  <a:spcPts val="0"/>
                </a:spcBef>
                <a:spcAft>
                  <a:spcPts val="0"/>
                </a:spcAft>
                <a:buClrTx/>
                <a:buSzTx/>
                <a:buFontTx/>
                <a:buNone/>
                <a:tabLst/>
                <a:defRPr/>
              </a:pPr>
              <a:t>‹#›</a:t>
            </a:fld>
            <a:endParaRPr kumimoji="0" lang="en-US" sz="1000" b="0" i="0" u="none" strike="noStrike" kern="0" cap="none" spc="0" normalizeH="0" baseline="0" noProof="0" dirty="0" smtClean="0">
              <a:ln>
                <a:noFill/>
              </a:ln>
              <a:solidFill>
                <a:schemeClr val="bg1"/>
              </a:solidFill>
              <a:effectLst/>
              <a:uLnTx/>
              <a:uFillTx/>
              <a:latin typeface="Arial" panose="020B0604020202020204" pitchFamily="34" charset="0"/>
              <a:cs typeface="Arial" panose="020B0604020202020204" pitchFamily="34" charset="0"/>
            </a:endParaRPr>
          </a:p>
        </p:txBody>
      </p:sp>
      <p:sp>
        <p:nvSpPr>
          <p:cNvPr id="5" name="Slide Number Placeholder 4"/>
          <p:cNvSpPr txBox="1">
            <a:spLocks/>
          </p:cNvSpPr>
          <p:nvPr userDrawn="1"/>
        </p:nvSpPr>
        <p:spPr>
          <a:xfrm>
            <a:off x="2200274" y="6571221"/>
            <a:ext cx="3243793" cy="190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latin typeface="Arial" panose="020B0604020202020204" pitchFamily="34" charset="0"/>
                <a:cs typeface="Arial" panose="020B0604020202020204" pitchFamily="34" charset="0"/>
              </a:rPr>
              <a:t>PSTP2017, </a:t>
            </a:r>
            <a:r>
              <a:rPr lang="en-US" dirty="0" smtClean="0"/>
              <a:t>Daejeon, South Korea, Oct. 16-20, 2017</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949224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0397"/>
          </a:xfrm>
        </p:spPr>
        <p:txBody>
          <a:bodyPr>
            <a:normAutofit/>
          </a:bodyPr>
          <a:lstStyle>
            <a:lvl1pPr algn="ctr">
              <a:defRPr sz="3200" b="1">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6" name="Rectangle 5"/>
          <p:cNvSpPr/>
          <p:nvPr userDrawn="1"/>
        </p:nvSpPr>
        <p:spPr>
          <a:xfrm>
            <a:off x="4552974" y="6542646"/>
            <a:ext cx="341760"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fld id="{B58F48A6-A3E1-4848-9AC3-B43F560BE4FE}"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Arial" panose="020B0604020202020204" pitchFamily="34" charset="0"/>
              </a:rPr>
              <a:pPr marL="0" marR="0" lvl="0" indent="0" defTabSz="914400" eaLnBrk="1" fontAlgn="auto" latinLnBrk="0" hangingPunct="1">
                <a:lnSpc>
                  <a:spcPct val="100000"/>
                </a:lnSpc>
                <a:spcBef>
                  <a:spcPts val="0"/>
                </a:spcBef>
                <a:spcAft>
                  <a:spcPts val="0"/>
                </a:spcAft>
                <a:buClrTx/>
                <a:buSzTx/>
                <a:buFontTx/>
                <a:buNone/>
                <a:tabLst/>
                <a:defRPr/>
              </a:pPr>
              <a:t>‹#›</a:t>
            </a:fld>
            <a:endParaRPr kumimoji="0" lang="en-US" sz="1000" b="0" i="0" u="none" strike="noStrike" kern="0" cap="none" spc="0" normalizeH="0" baseline="0" noProof="0" dirty="0" smtClean="0">
              <a:ln>
                <a:noFill/>
              </a:ln>
              <a:solidFill>
                <a:schemeClr val="bg1"/>
              </a:solidFill>
              <a:effectLst/>
              <a:uLnTx/>
              <a:uFillTx/>
              <a:latin typeface="Arial" panose="020B0604020202020204" pitchFamily="34" charset="0"/>
              <a:cs typeface="Arial" panose="020B0604020202020204" pitchFamily="34" charset="0"/>
            </a:endParaRPr>
          </a:p>
        </p:txBody>
      </p:sp>
      <p:sp>
        <p:nvSpPr>
          <p:cNvPr id="5" name="Content Placeholder 2"/>
          <p:cNvSpPr>
            <a:spLocks noGrp="1"/>
          </p:cNvSpPr>
          <p:nvPr>
            <p:ph idx="1"/>
          </p:nvPr>
        </p:nvSpPr>
        <p:spPr>
          <a:xfrm>
            <a:off x="628650" y="914400"/>
            <a:ext cx="7886700" cy="5262563"/>
          </a:xfrm>
        </p:spPr>
        <p:txBody>
          <a:bodyPr/>
          <a:lstStyle>
            <a:lvl1pPr marL="457200" indent="-457200">
              <a:defRPr/>
            </a:lvl1pPr>
            <a:lvl2pPr marL="914400" indent="-342900">
              <a:buFont typeface="Arial" panose="020B0604020202020204" pitchFamily="34" charset="0"/>
              <a:buChar char="̶"/>
              <a:defRPr/>
            </a:lvl2pPr>
            <a:lvl3pPr marL="1257300" indent="-342900">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7" name="Slide Number Placeholder 4"/>
          <p:cNvSpPr txBox="1">
            <a:spLocks/>
          </p:cNvSpPr>
          <p:nvPr userDrawn="1"/>
        </p:nvSpPr>
        <p:spPr>
          <a:xfrm>
            <a:off x="2200275" y="6571221"/>
            <a:ext cx="2133600" cy="190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latin typeface="Arial" panose="020B0604020202020204" pitchFamily="34" charset="0"/>
                <a:cs typeface="Arial" panose="020B0604020202020204" pitchFamily="34" charset="0"/>
              </a:rPr>
              <a:t>JLAAC, September 13-15, </a:t>
            </a:r>
            <a:r>
              <a:rPr lang="en-US" baseline="0" dirty="0" smtClean="0">
                <a:latin typeface="Arial" panose="020B0604020202020204" pitchFamily="34" charset="0"/>
                <a:cs typeface="Arial" panose="020B0604020202020204" pitchFamily="34" charset="0"/>
              </a:rPr>
              <a:t>2017</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28784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a:xfrm>
            <a:off x="1222248" y="6456300"/>
            <a:ext cx="4101998" cy="365125"/>
          </a:xfrm>
          <a:prstGeom prst="rect">
            <a:avLst/>
          </a:prstGeom>
        </p:spPr>
        <p:txBody>
          <a:bodyPr/>
          <a:lstStyle/>
          <a:p>
            <a:r>
              <a:rPr lang="en-US" smtClean="0"/>
              <a:t>AAC Review, Feb. 17-18, 2016</a:t>
            </a:r>
            <a:endParaRPr lang="en-US" dirty="0"/>
          </a:p>
        </p:txBody>
      </p:sp>
      <p:sp>
        <p:nvSpPr>
          <p:cNvPr id="6" name="Slide Number Placeholder 5"/>
          <p:cNvSpPr>
            <a:spLocks noGrp="1"/>
          </p:cNvSpPr>
          <p:nvPr>
            <p:ph type="sldNum" sz="quarter" idx="11"/>
          </p:nvPr>
        </p:nvSpPr>
        <p:spPr>
          <a:xfrm>
            <a:off x="5324246" y="6456300"/>
            <a:ext cx="2133600" cy="365125"/>
          </a:xfrm>
          <a:prstGeom prst="rect">
            <a:avLst/>
          </a:prstGeom>
        </p:spPr>
        <p:txBody>
          <a:bodyPr/>
          <a:lstStyle/>
          <a:p>
            <a:fld id="{E2C9A48C-97D7-4B40-96F2-F0841CEA16C0}" type="slidenum">
              <a:rPr lang="en-US" smtClean="0"/>
              <a:pPr/>
              <a:t>‹#›</a:t>
            </a:fld>
            <a:endParaRPr lang="en-US"/>
          </a:p>
        </p:txBody>
      </p:sp>
    </p:spTree>
    <p:extLst>
      <p:ext uri="{BB962C8B-B14F-4D97-AF65-F5344CB8AC3E}">
        <p14:creationId xmlns:p14="http://schemas.microsoft.com/office/powerpoint/2010/main" val="168762029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 Id="rId6"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760397"/>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914400"/>
            <a:ext cx="7886700" cy="52625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274023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6" r:id="rId3"/>
    <p:sldLayoutId id="2147483668" r:id="rId4"/>
  </p:sldLayoutIdLst>
  <p:txStyles>
    <p:titleStyle>
      <a:lvl1pPr algn="ctr"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g"/><Relationship Id="rId3"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8.png"/><Relationship Id="rId3"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0.JPG"/><Relationship Id="rId3" Type="http://schemas.openxmlformats.org/officeDocument/2006/relationships/chart" Target="../charts/char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g"/><Relationship Id="rId3" Type="http://schemas.openxmlformats.org/officeDocument/2006/relationships/chart" Target="../charts/char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jpg"/><Relationship Id="rId5" Type="http://schemas.openxmlformats.org/officeDocument/2006/relationships/image" Target="../media/image28.jpg"/><Relationship Id="rId6" Type="http://schemas.openxmlformats.org/officeDocument/2006/relationships/oleObject" Target="../embeddings/oleObject1.bin"/><Relationship Id="rId7" Type="http://schemas.openxmlformats.org/officeDocument/2006/relationships/image" Target="../media/image25.wmf"/><Relationship Id="rId8" Type="http://schemas.openxmlformats.org/officeDocument/2006/relationships/image" Target="../media/image150.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30.jpeg"/><Relationship Id="rId5" Type="http://schemas.openxmlformats.org/officeDocument/2006/relationships/image" Target="../media/image6.jpeg"/><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2.gif"/><Relationship Id="rId4" Type="http://schemas.openxmlformats.org/officeDocument/2006/relationships/image" Target="../media/image33.png"/><Relationship Id="rId5"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image" Target="../media/image3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jp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 Id="rId3" Type="http://schemas.openxmlformats.org/officeDocument/2006/relationships/image" Target="../media/image38.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 Id="rId3" Type="http://schemas.openxmlformats.org/officeDocument/2006/relationships/image" Target="../media/image4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g"/><Relationship Id="rId3" Type="http://schemas.openxmlformats.org/officeDocument/2006/relationships/image" Target="../media/image45.jpg"/></Relationships>
</file>

<file path=ppt/slides/_rels/slide27.xml.rels><?xml version="1.0" encoding="UTF-8" standalone="yes"?>
<Relationships xmlns="http://schemas.openxmlformats.org/package/2006/relationships"><Relationship Id="rId3" Type="http://schemas.openxmlformats.org/officeDocument/2006/relationships/image" Target="../media/image46.jpg"/><Relationship Id="rId4" Type="http://schemas.openxmlformats.org/officeDocument/2006/relationships/image" Target="../media/image47.tiff"/><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 Id="rId3" Type="http://schemas.openxmlformats.org/officeDocument/2006/relationships/image" Target="../media/image49.jpg"/></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jpg"/><Relationship Id="rId5" Type="http://schemas.openxmlformats.org/officeDocument/2006/relationships/image" Target="../media/image53.emf"/><Relationship Id="rId1" Type="http://schemas.openxmlformats.org/officeDocument/2006/relationships/slideLayout" Target="../slideLayouts/slideLayout2.xml"/><Relationship Id="rId2" Type="http://schemas.openxmlformats.org/officeDocument/2006/relationships/image" Target="../media/image50.jpe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5.png"/><Relationship Id="rId5" Type="http://schemas.openxmlformats.org/officeDocument/2006/relationships/image" Target="../media/image6.jpe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56.jpg"/><Relationship Id="rId1" Type="http://schemas.openxmlformats.org/officeDocument/2006/relationships/slideLayout" Target="../slideLayouts/slideLayout2.xml"/><Relationship Id="rId2" Type="http://schemas.openxmlformats.org/officeDocument/2006/relationships/image" Target="../media/image54.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tif"/><Relationship Id="rId3" Type="http://schemas.openxmlformats.org/officeDocument/2006/relationships/image" Target="../media/image58.tif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tif"/><Relationship Id="rId3" Type="http://schemas.openxmlformats.org/officeDocument/2006/relationships/image" Target="../media/image4.jpg"/></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60.jpg"/><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 Id="rId3" Type="http://schemas.openxmlformats.org/officeDocument/2006/relationships/image" Target="../media/image62.png"/></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jpg"/><Relationship Id="rId5" Type="http://schemas.openxmlformats.org/officeDocument/2006/relationships/image" Target="../media/image35.jpeg"/><Relationship Id="rId6" Type="http://schemas.openxmlformats.org/officeDocument/2006/relationships/image" Target="../media/image62.png"/><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5" Type="http://schemas.openxmlformats.org/officeDocument/2006/relationships/image" Target="../media/image70.png"/><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5" Type="http://schemas.openxmlformats.org/officeDocument/2006/relationships/image" Target="../media/image9.png"/><Relationship Id="rId6" Type="http://schemas.openxmlformats.org/officeDocument/2006/relationships/image" Target="../media/image10.jpeg"/><Relationship Id="rId7"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png"/><Relationship Id="rId3" Type="http://schemas.openxmlformats.org/officeDocument/2006/relationships/image" Target="../media/image73.png"/></Relationships>
</file>

<file path=ppt/slides/_rels/slide45.xml.rels><?xml version="1.0" encoding="UTF-8" standalone="yes"?>
<Relationships xmlns="http://schemas.openxmlformats.org/package/2006/relationships"><Relationship Id="rId3" Type="http://schemas.openxmlformats.org/officeDocument/2006/relationships/chart" Target="../charts/chart4.xml"/><Relationship Id="rId4" Type="http://schemas.openxmlformats.org/officeDocument/2006/relationships/chart" Target="../charts/chart5.xml"/><Relationship Id="rId1" Type="http://schemas.openxmlformats.org/officeDocument/2006/relationships/slideLayout" Target="../slideLayouts/slideLayout2.xml"/><Relationship Id="rId2" Type="http://schemas.openxmlformats.org/officeDocument/2006/relationships/chart" Target="../charts/chart3.xml"/></Relationships>
</file>

<file path=ppt/slides/_rels/slide46.xml.rels><?xml version="1.0" encoding="UTF-8" standalone="yes"?>
<Relationships xmlns="http://schemas.openxmlformats.org/package/2006/relationships"><Relationship Id="rId3" Type="http://schemas.openxmlformats.org/officeDocument/2006/relationships/chart" Target="../charts/chart7.xml"/><Relationship Id="rId4" Type="http://schemas.openxmlformats.org/officeDocument/2006/relationships/chart" Target="../charts/chart8.xml"/><Relationship Id="rId1" Type="http://schemas.openxmlformats.org/officeDocument/2006/relationships/slideLayout" Target="../slideLayouts/slideLayout2.xml"/><Relationship Id="rId2" Type="http://schemas.openxmlformats.org/officeDocument/2006/relationships/chart" Target="../charts/chart6.xml"/></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25.wmf"/><Relationship Id="rId5" Type="http://schemas.openxmlformats.org/officeDocument/2006/relationships/image" Target="../media/image220.png"/><Relationship Id="rId6" Type="http://schemas.openxmlformats.org/officeDocument/2006/relationships/image" Target="../media/image26.jpe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png"/><Relationship Id="rId5" Type="http://schemas.openxmlformats.org/officeDocument/2006/relationships/image" Target="../media/image77.png"/><Relationship Id="rId6" Type="http://schemas.openxmlformats.org/officeDocument/2006/relationships/image" Target="../media/image78.png"/><Relationship Id="rId7" Type="http://schemas.openxmlformats.org/officeDocument/2006/relationships/image" Target="../media/image79.png"/><Relationship Id="rId1" Type="http://schemas.openxmlformats.org/officeDocument/2006/relationships/slideLayout" Target="../slideLayouts/slideLayout2.xml"/><Relationship Id="rId2" Type="http://schemas.openxmlformats.org/officeDocument/2006/relationships/image" Target="../media/image7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g"/><Relationship Id="rId3" Type="http://schemas.openxmlformats.org/officeDocument/2006/relationships/chart" Target="../charts/char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JPG"/></Relationships>
</file>

<file path=ppt/slides/_rels/slide50.xml.rels><?xml version="1.0" encoding="UTF-8" standalone="yes"?>
<Relationships xmlns="http://schemas.openxmlformats.org/package/2006/relationships"><Relationship Id="rId3" Type="http://schemas.openxmlformats.org/officeDocument/2006/relationships/image" Target="../media/image81.jpg"/><Relationship Id="rId4" Type="http://schemas.openxmlformats.org/officeDocument/2006/relationships/image" Target="../media/image82.jpg"/><Relationship Id="rId1" Type="http://schemas.openxmlformats.org/officeDocument/2006/relationships/slideLayout" Target="../slideLayouts/slideLayout2.xml"/><Relationship Id="rId2" Type="http://schemas.openxmlformats.org/officeDocument/2006/relationships/image" Target="../media/image80.gi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png"/><Relationship Id="rId3" Type="http://schemas.openxmlformats.org/officeDocument/2006/relationships/image" Target="../media/image6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png"/><Relationship Id="rId3" Type="http://schemas.openxmlformats.org/officeDocument/2006/relationships/image" Target="../media/image67.png"/></Relationships>
</file>

<file path=ppt/slides/_rels/slide54.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70.png"/><Relationship Id="rId1" Type="http://schemas.openxmlformats.org/officeDocument/2006/relationships/slideLayout" Target="../slideLayouts/slideLayout2.xml"/><Relationship Id="rId2" Type="http://schemas.openxmlformats.org/officeDocument/2006/relationships/image" Target="../media/image6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jpg"/><Relationship Id="rId3" Type="http://schemas.openxmlformats.org/officeDocument/2006/relationships/image" Target="../media/image8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image" Target="../media/image1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4"/>
          <p:cNvSpPr>
            <a:spLocks noGrp="1"/>
          </p:cNvSpPr>
          <p:nvPr>
            <p:ph type="ctrTitle"/>
          </p:nvPr>
        </p:nvSpPr>
        <p:spPr>
          <a:xfrm>
            <a:off x="3896139" y="1152939"/>
            <a:ext cx="5155096" cy="2067339"/>
          </a:xfrm>
        </p:spPr>
        <p:txBody>
          <a:bodyPr>
            <a:noAutofit/>
          </a:bodyPr>
          <a:lstStyle/>
          <a:p>
            <a:r>
              <a:rPr lang="en-US" sz="4400" b="0" dirty="0" smtClean="0">
                <a:latin typeface="Century Gothic" panose="020B0502020202020204" pitchFamily="34" charset="0"/>
              </a:rPr>
              <a:t>Inverted insulator photoelectron guns </a:t>
            </a:r>
            <a:r>
              <a:rPr lang="en-US" sz="4400" b="0" smtClean="0">
                <a:latin typeface="Century Gothic" panose="020B0502020202020204" pitchFamily="34" charset="0"/>
              </a:rPr>
              <a:t>at Jefferson Lab</a:t>
            </a:r>
            <a:endParaRPr lang="en-US" sz="4400" b="0" dirty="0">
              <a:latin typeface="Century Gothic" panose="020B0502020202020204" pitchFamily="34" charset="0"/>
            </a:endParaRPr>
          </a:p>
        </p:txBody>
      </p:sp>
      <p:sp>
        <p:nvSpPr>
          <p:cNvPr id="3" name="Content Placeholder 2"/>
          <p:cNvSpPr txBox="1">
            <a:spLocks/>
          </p:cNvSpPr>
          <p:nvPr/>
        </p:nvSpPr>
        <p:spPr>
          <a:xfrm>
            <a:off x="4515278" y="3220278"/>
            <a:ext cx="4496200" cy="2743199"/>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000" dirty="0">
                <a:latin typeface="Calibri" panose="020F0502020204030204" pitchFamily="34" charset="0"/>
              </a:rPr>
              <a:t>P. Adderley, J. </a:t>
            </a:r>
            <a:r>
              <a:rPr lang="en-US" sz="2000" dirty="0" err="1">
                <a:latin typeface="Calibri" panose="020F0502020204030204" pitchFamily="34" charset="0"/>
              </a:rPr>
              <a:t>Benesch</a:t>
            </a:r>
            <a:r>
              <a:rPr lang="en-US" sz="2000" dirty="0">
                <a:latin typeface="Calibri" panose="020F0502020204030204" pitchFamily="34" charset="0"/>
              </a:rPr>
              <a:t>, B. Bullard, J. </a:t>
            </a:r>
            <a:r>
              <a:rPr lang="en-US" sz="2000" dirty="0" err="1">
                <a:latin typeface="Calibri" panose="020F0502020204030204" pitchFamily="34" charset="0"/>
              </a:rPr>
              <a:t>Grames</a:t>
            </a:r>
            <a:r>
              <a:rPr lang="en-US" sz="2000" dirty="0">
                <a:latin typeface="Calibri" panose="020F0502020204030204" pitchFamily="34" charset="0"/>
              </a:rPr>
              <a:t>, </a:t>
            </a:r>
            <a:r>
              <a:rPr lang="en-US" sz="2000" dirty="0" smtClean="0">
                <a:latin typeface="Calibri" panose="020F0502020204030204" pitchFamily="34" charset="0"/>
              </a:rPr>
              <a:t>F</a:t>
            </a:r>
            <a:r>
              <a:rPr lang="en-US" sz="2000" dirty="0">
                <a:latin typeface="Calibri" panose="020F0502020204030204" pitchFamily="34" charset="0"/>
              </a:rPr>
              <a:t>. Hannon, J. </a:t>
            </a:r>
            <a:r>
              <a:rPr lang="en-US" sz="2000" dirty="0" err="1">
                <a:latin typeface="Calibri" panose="020F0502020204030204" pitchFamily="34" charset="0"/>
              </a:rPr>
              <a:t>Hansknecht</a:t>
            </a:r>
            <a:r>
              <a:rPr lang="en-US" sz="2000" dirty="0">
                <a:latin typeface="Calibri" panose="020F0502020204030204" pitchFamily="34" charset="0"/>
              </a:rPr>
              <a:t>, </a:t>
            </a:r>
            <a:r>
              <a:rPr lang="en-US" sz="2000" b="1" dirty="0">
                <a:latin typeface="Calibri" panose="020F0502020204030204" pitchFamily="34" charset="0"/>
              </a:rPr>
              <a:t>C. Hernandez-Garcia</a:t>
            </a:r>
            <a:r>
              <a:rPr lang="en-US" sz="2000" dirty="0">
                <a:latin typeface="Calibri" panose="020F0502020204030204" pitchFamily="34" charset="0"/>
              </a:rPr>
              <a:t>, </a:t>
            </a:r>
            <a:r>
              <a:rPr lang="en-US" sz="2000" dirty="0" smtClean="0">
                <a:latin typeface="Calibri" panose="020F0502020204030204" pitchFamily="34" charset="0"/>
              </a:rPr>
              <a:t>R. </a:t>
            </a:r>
            <a:r>
              <a:rPr lang="en-US" sz="2000" dirty="0" err="1" smtClean="0">
                <a:latin typeface="Calibri" panose="020F0502020204030204" pitchFamily="34" charset="0"/>
              </a:rPr>
              <a:t>Kazimi</a:t>
            </a:r>
            <a:r>
              <a:rPr lang="en-US" sz="2000" dirty="0" smtClean="0">
                <a:latin typeface="Calibri" panose="020F0502020204030204" pitchFamily="34" charset="0"/>
              </a:rPr>
              <a:t>, G</a:t>
            </a:r>
            <a:r>
              <a:rPr lang="en-US" sz="2000" dirty="0">
                <a:latin typeface="Calibri" panose="020F0502020204030204" pitchFamily="34" charset="0"/>
              </a:rPr>
              <a:t>. </a:t>
            </a:r>
            <a:r>
              <a:rPr lang="en-US" sz="2000" dirty="0" err="1">
                <a:latin typeface="Calibri" panose="020F0502020204030204" pitchFamily="34" charset="0"/>
              </a:rPr>
              <a:t>Krafft</a:t>
            </a:r>
            <a:r>
              <a:rPr lang="en-US" sz="2000" dirty="0">
                <a:latin typeface="Calibri" panose="020F0502020204030204" pitchFamily="34" charset="0"/>
              </a:rPr>
              <a:t>, M. A. </a:t>
            </a:r>
            <a:r>
              <a:rPr lang="en-US" sz="2000" dirty="0" err="1">
                <a:latin typeface="Calibri" panose="020F0502020204030204" pitchFamily="34" charset="0"/>
              </a:rPr>
              <a:t>Mamun</a:t>
            </a:r>
            <a:r>
              <a:rPr lang="en-US" sz="2000" dirty="0" smtClean="0">
                <a:latin typeface="Calibri" panose="020F0502020204030204" pitchFamily="34" charset="0"/>
              </a:rPr>
              <a:t>, M. </a:t>
            </a:r>
            <a:r>
              <a:rPr lang="en-US" sz="2000" dirty="0" err="1" smtClean="0">
                <a:latin typeface="Calibri" panose="020F0502020204030204" pitchFamily="34" charset="0"/>
              </a:rPr>
              <a:t>Poelker</a:t>
            </a:r>
            <a:r>
              <a:rPr lang="en-US" sz="2000" dirty="0" smtClean="0">
                <a:latin typeface="Calibri" panose="020F0502020204030204" pitchFamily="34" charset="0"/>
              </a:rPr>
              <a:t>, R. Suleiman, M. </a:t>
            </a:r>
            <a:r>
              <a:rPr lang="en-US" sz="2000" dirty="0" err="1" smtClean="0">
                <a:latin typeface="Calibri" panose="020F0502020204030204" pitchFamily="34" charset="0"/>
              </a:rPr>
              <a:t>Tiefenback</a:t>
            </a:r>
            <a:r>
              <a:rPr lang="en-US" sz="2000" dirty="0" smtClean="0">
                <a:latin typeface="Calibri" panose="020F0502020204030204" pitchFamily="34" charset="0"/>
              </a:rPr>
              <a:t> and S</a:t>
            </a:r>
            <a:r>
              <a:rPr lang="en-US" sz="2000" dirty="0">
                <a:latin typeface="Calibri" panose="020F0502020204030204" pitchFamily="34" charset="0"/>
              </a:rPr>
              <a:t>. </a:t>
            </a:r>
            <a:r>
              <a:rPr lang="en-US" sz="2000" dirty="0" smtClean="0">
                <a:latin typeface="Calibri" panose="020F0502020204030204" pitchFamily="34" charset="0"/>
              </a:rPr>
              <a:t>Zhang</a:t>
            </a:r>
          </a:p>
          <a:p>
            <a:pPr marL="0" indent="0" algn="ctr">
              <a:buNone/>
            </a:pPr>
            <a:r>
              <a:rPr lang="en-US" sz="2000" dirty="0" smtClean="0">
                <a:latin typeface="Calibri" panose="020F0502020204030204" pitchFamily="34" charset="0"/>
              </a:rPr>
              <a:t>Graduate Students: G. Palacios, Y</a:t>
            </a:r>
            <a:r>
              <a:rPr lang="en-US" sz="2000" dirty="0">
                <a:latin typeface="Calibri" panose="020F0502020204030204" pitchFamily="34" charset="0"/>
              </a:rPr>
              <a:t>. Wang, S. </a:t>
            </a:r>
            <a:r>
              <a:rPr lang="en-US" sz="2000" dirty="0" err="1">
                <a:latin typeface="Calibri" panose="020F0502020204030204" pitchFamily="34" charset="0"/>
              </a:rPr>
              <a:t>Wijiethunga</a:t>
            </a:r>
            <a:r>
              <a:rPr lang="en-US" sz="2000" dirty="0">
                <a:latin typeface="Calibri" panose="020F0502020204030204" pitchFamily="34" charset="0"/>
              </a:rPr>
              <a:t>, J. </a:t>
            </a:r>
            <a:r>
              <a:rPr lang="en-US" sz="2000" dirty="0" err="1" smtClean="0">
                <a:latin typeface="Calibri" panose="020F0502020204030204" pitchFamily="34" charset="0"/>
              </a:rPr>
              <a:t>Yoskovitz</a:t>
            </a:r>
            <a:endParaRPr lang="en-US" sz="2000" dirty="0">
              <a:latin typeface="Calibri" panose="020F0502020204030204" pitchFamily="34" charset="0"/>
            </a:endParaRPr>
          </a:p>
        </p:txBody>
      </p:sp>
      <p:sp>
        <p:nvSpPr>
          <p:cNvPr id="4" name="Title 1"/>
          <p:cNvSpPr txBox="1">
            <a:spLocks/>
          </p:cNvSpPr>
          <p:nvPr/>
        </p:nvSpPr>
        <p:spPr>
          <a:xfrm>
            <a:off x="3654287" y="5539408"/>
            <a:ext cx="5489713" cy="488845"/>
          </a:xfrm>
          <a:prstGeom prst="rect">
            <a:avLst/>
          </a:prstGeom>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600" dirty="0" smtClean="0">
                <a:latin typeface="Calibri" panose="020F0502020204030204" pitchFamily="34" charset="0"/>
              </a:rPr>
              <a:t>Accelerator Seminar, TRIUMF, Vancouver, BC, 21 November 2017</a:t>
            </a:r>
            <a:endParaRPr lang="en-US" sz="1600" dirty="0">
              <a:latin typeface="Calibri" panose="020F0502020204030204" pitchFamily="34" charset="0"/>
            </a:endParaRPr>
          </a:p>
        </p:txBody>
      </p:sp>
      <p:pic>
        <p:nvPicPr>
          <p:cNvPr id="5" name="Picture 2" descr="BlackR30 electrode assembly inside gun chamber zoomed i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30504"/>
            <a:ext cx="3836010" cy="5114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97762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E2C9A48C-97D7-4B40-96F2-F0841CEA16C0}" type="slidenum">
              <a:rPr lang="en-US" smtClean="0"/>
              <a:pPr/>
              <a:t>10</a:t>
            </a:fld>
            <a:endParaRPr lang="en-US"/>
          </a:p>
        </p:txBody>
      </p:sp>
      <p:sp>
        <p:nvSpPr>
          <p:cNvPr id="4" name="Title 1"/>
          <p:cNvSpPr txBox="1">
            <a:spLocks/>
          </p:cNvSpPr>
          <p:nvPr/>
        </p:nvSpPr>
        <p:spPr bwMode="auto">
          <a:xfrm>
            <a:off x="94155" y="0"/>
            <a:ext cx="8998988" cy="641692"/>
          </a:xfrm>
          <a:prstGeom prst="rect">
            <a:avLst/>
          </a:prstGeom>
          <a:noFill/>
          <a:ln w="9525">
            <a:noFill/>
            <a:miter lim="800000"/>
            <a:headEnd/>
            <a:tailEnd/>
          </a:ln>
        </p:spPr>
        <p:txBody>
          <a:bodyPr anchor="ctr"/>
          <a:lstStyle/>
          <a:p>
            <a:pPr eaLnBrk="0" hangingPunct="0">
              <a:defRPr/>
            </a:pPr>
            <a:r>
              <a:rPr lang="en-US" sz="3600" kern="0" dirty="0" smtClean="0">
                <a:latin typeface="Minion Pro" charset="0"/>
                <a:ea typeface="Minion Pro" charset="0"/>
                <a:cs typeface="Minion Pro" charset="0"/>
              </a:rPr>
              <a:t>Injector </a:t>
            </a:r>
            <a:r>
              <a:rPr lang="en-US" sz="3600" kern="0" dirty="0" smtClean="0">
                <a:latin typeface="Minion Pro" charset="0"/>
                <a:ea typeface="Minion Pro" charset="0"/>
                <a:cs typeface="Minion Pro" charset="0"/>
              </a:rPr>
              <a:t>Upgrade with improved design booster</a:t>
            </a:r>
            <a:endParaRPr lang="en-US" sz="3600" kern="0" dirty="0">
              <a:latin typeface="Minion Pro" charset="0"/>
              <a:ea typeface="Minion Pro" charset="0"/>
              <a:cs typeface="Minion Pro" charset="0"/>
            </a:endParaRPr>
          </a:p>
        </p:txBody>
      </p:sp>
      <p:pic>
        <p:nvPicPr>
          <p:cNvPr id="5" name="Picture 4"/>
          <p:cNvPicPr/>
          <p:nvPr/>
        </p:nvPicPr>
        <p:blipFill>
          <a:blip r:embed="rId2"/>
          <a:stretch>
            <a:fillRect/>
          </a:stretch>
        </p:blipFill>
        <p:spPr>
          <a:xfrm>
            <a:off x="154154" y="851786"/>
            <a:ext cx="8778143" cy="1645903"/>
          </a:xfrm>
          <a:prstGeom prst="rect">
            <a:avLst/>
          </a:prstGeom>
        </p:spPr>
      </p:pic>
      <p:sp>
        <p:nvSpPr>
          <p:cNvPr id="7" name="Multiply 6"/>
          <p:cNvSpPr/>
          <p:nvPr/>
        </p:nvSpPr>
        <p:spPr bwMode="auto">
          <a:xfrm>
            <a:off x="3200415" y="1325903"/>
            <a:ext cx="640073" cy="822951"/>
          </a:xfrm>
          <a:prstGeom prst="mathMultiply">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9" name="Circular Arrow 8"/>
          <p:cNvSpPr/>
          <p:nvPr/>
        </p:nvSpPr>
        <p:spPr bwMode="auto">
          <a:xfrm flipH="1">
            <a:off x="3672854" y="868744"/>
            <a:ext cx="702737" cy="1188707"/>
          </a:xfrm>
          <a:prstGeom prst="circular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0" name="TextBox 9"/>
          <p:cNvSpPr txBox="1"/>
          <p:nvPr/>
        </p:nvSpPr>
        <p:spPr>
          <a:xfrm>
            <a:off x="0" y="2716265"/>
            <a:ext cx="4965571" cy="3785652"/>
          </a:xfrm>
          <a:prstGeom prst="rect">
            <a:avLst/>
          </a:prstGeom>
          <a:noFill/>
        </p:spPr>
        <p:txBody>
          <a:bodyPr wrap="square" rtlCol="0">
            <a:spAutoFit/>
          </a:bodyPr>
          <a:lstStyle/>
          <a:p>
            <a:pPr marL="285750" indent="-285750">
              <a:buFont typeface="Arial" panose="020B0604020202020204" pitchFamily="34" charset="0"/>
              <a:buChar char="•"/>
            </a:pPr>
            <a:r>
              <a:rPr lang="en-US" sz="2000" dirty="0"/>
              <a:t>New SRF booster eliminates warm capture, RF deflection and x/y coupling! </a:t>
            </a:r>
          </a:p>
          <a:p>
            <a:pPr marL="285750" indent="-285750">
              <a:buFont typeface="Arial" panose="020B0604020202020204" pitchFamily="34" charset="0"/>
              <a:buChar char="•"/>
            </a:pPr>
            <a:endParaRPr lang="en-US" sz="2000" dirty="0" smtClean="0"/>
          </a:p>
          <a:p>
            <a:pPr marL="285750" indent="-285750">
              <a:buFont typeface="Arial" panose="020B0604020202020204" pitchFamily="34" charset="0"/>
              <a:buChar char="•"/>
            </a:pPr>
            <a:r>
              <a:rPr lang="en-US" sz="2000" dirty="0" smtClean="0"/>
              <a:t>Needs 200kV </a:t>
            </a:r>
            <a:r>
              <a:rPr lang="en-US" sz="2000" dirty="0" smtClean="0"/>
              <a:t>gun </a:t>
            </a:r>
            <a:r>
              <a:rPr lang="en-US" sz="2000" dirty="0" smtClean="0"/>
              <a:t>voltage and Wien </a:t>
            </a:r>
            <a:r>
              <a:rPr lang="en-US" sz="2000" dirty="0" smtClean="0"/>
              <a:t>filters: booster accepts 200keV beam!</a:t>
            </a:r>
            <a:endParaRPr lang="en-US" sz="2000" dirty="0" smtClean="0"/>
          </a:p>
          <a:p>
            <a:pPr marL="285750" indent="-285750">
              <a:buFont typeface="Arial" panose="020B0604020202020204" pitchFamily="34" charset="0"/>
              <a:buChar char="•"/>
            </a:pPr>
            <a:endParaRPr lang="en-US" sz="2000" dirty="0" smtClean="0"/>
          </a:p>
          <a:p>
            <a:pPr marL="285750" indent="-285750">
              <a:buFont typeface="Arial" panose="020B0604020202020204" pitchFamily="34" charset="0"/>
              <a:buChar char="•"/>
            </a:pPr>
            <a:r>
              <a:rPr lang="en-US" sz="2000" dirty="0"/>
              <a:t>Improve </a:t>
            </a:r>
            <a:r>
              <a:rPr lang="en-US" sz="2000" dirty="0" smtClean="0"/>
              <a:t>baked beam </a:t>
            </a:r>
            <a:r>
              <a:rPr lang="en-US" sz="2000" dirty="0"/>
              <a:t>line </a:t>
            </a:r>
            <a:r>
              <a:rPr lang="en-US" sz="2000" dirty="0" smtClean="0"/>
              <a:t>vacuum so </a:t>
            </a:r>
            <a:r>
              <a:rPr lang="en-US" sz="2000" dirty="0"/>
              <a:t>gun does not pump on beam line</a:t>
            </a:r>
            <a:endParaRPr lang="en-US" sz="2400" dirty="0"/>
          </a:p>
          <a:p>
            <a:pPr marL="285750" indent="-285750">
              <a:buFont typeface="Arial" panose="020B0604020202020204" pitchFamily="34" charset="0"/>
              <a:buChar char="•"/>
            </a:pPr>
            <a:endParaRPr lang="en-US" sz="2000" dirty="0" smtClean="0"/>
          </a:p>
          <a:p>
            <a:pPr marL="285750" indent="-285750">
              <a:buFont typeface="Arial" panose="020B0604020202020204" pitchFamily="34" charset="0"/>
              <a:buChar char="•"/>
            </a:pPr>
            <a:r>
              <a:rPr lang="en-US" sz="2000" dirty="0" smtClean="0"/>
              <a:t>Locate Wien filters (energy filter) upstream of pre-</a:t>
            </a:r>
            <a:r>
              <a:rPr lang="en-US" sz="2000" dirty="0" err="1" smtClean="0"/>
              <a:t>buncher</a:t>
            </a:r>
            <a:r>
              <a:rPr lang="en-US" sz="2000" dirty="0" smtClean="0"/>
              <a:t> cavity</a:t>
            </a:r>
          </a:p>
          <a:p>
            <a:pPr marL="285750" indent="-285750">
              <a:buFont typeface="Arial" panose="020B0604020202020204" pitchFamily="34" charset="0"/>
              <a:buChar char="•"/>
            </a:pPr>
            <a:endParaRPr lang="en-US" sz="2000" dirty="0" smtClean="0"/>
          </a:p>
        </p:txBody>
      </p:sp>
      <p:grpSp>
        <p:nvGrpSpPr>
          <p:cNvPr id="14" name="Group 13"/>
          <p:cNvGrpSpPr/>
          <p:nvPr/>
        </p:nvGrpSpPr>
        <p:grpSpPr>
          <a:xfrm>
            <a:off x="4965571" y="1325903"/>
            <a:ext cx="4127572" cy="5139198"/>
            <a:chOff x="4965571" y="1325903"/>
            <a:chExt cx="4127572" cy="5139198"/>
          </a:xfrm>
        </p:grpSpPr>
        <p:sp>
          <p:nvSpPr>
            <p:cNvPr id="8" name="Multiply 7"/>
            <p:cNvSpPr/>
            <p:nvPr/>
          </p:nvSpPr>
          <p:spPr bwMode="auto">
            <a:xfrm>
              <a:off x="6309341" y="1325903"/>
              <a:ext cx="640073" cy="822951"/>
            </a:xfrm>
            <a:prstGeom prst="mathMultiply">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grpSp>
          <p:nvGrpSpPr>
            <p:cNvPr id="2" name="Group 1"/>
            <p:cNvGrpSpPr/>
            <p:nvPr/>
          </p:nvGrpSpPr>
          <p:grpSpPr>
            <a:xfrm>
              <a:off x="4965571" y="2873659"/>
              <a:ext cx="4127572" cy="3591442"/>
              <a:chOff x="4965571" y="2873659"/>
              <a:chExt cx="4127572" cy="3591442"/>
            </a:xfrm>
          </p:grpSpPr>
          <p:pic>
            <p:nvPicPr>
              <p:cNvPr id="6" name="Picture 5" descr="C:\Users\jhenry\Desktop\print_screen\ScreenShot728.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65571" y="2873659"/>
                <a:ext cx="3967685" cy="193825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4965571" y="4895441"/>
                <a:ext cx="4127572" cy="1569660"/>
              </a:xfrm>
              <a:prstGeom prst="rect">
                <a:avLst/>
              </a:prstGeom>
              <a:solidFill>
                <a:schemeClr val="accent3">
                  <a:lumMod val="85000"/>
                </a:schemeClr>
              </a:solidFill>
              <a:ln w="28575">
                <a:solidFill>
                  <a:srgbClr val="0066FF"/>
                </a:solidFill>
              </a:ln>
            </p:spPr>
            <p:txBody>
              <a:bodyPr wrap="square" rtlCol="0">
                <a:spAutoFit/>
              </a:bodyPr>
              <a:lstStyle/>
              <a:p>
                <a:pPr algn="ctr"/>
                <a:r>
                  <a:rPr lang="en-US" dirty="0" smtClean="0"/>
                  <a:t>Our new </a:t>
                </a:r>
                <a:r>
                  <a:rPr lang="en-US" dirty="0" smtClean="0"/>
                  <a:t>booster</a:t>
                </a:r>
                <a:r>
                  <a:rPr lang="en-US" dirty="0" smtClean="0"/>
                  <a:t>:</a:t>
                </a:r>
                <a:endParaRPr lang="en-US" dirty="0" smtClean="0"/>
              </a:p>
              <a:p>
                <a:pPr algn="ctr"/>
                <a:r>
                  <a:rPr lang="en-US" dirty="0" smtClean="0"/>
                  <a:t>2 cell </a:t>
                </a:r>
                <a:r>
                  <a:rPr lang="en-US" sz="2400" u="sng" dirty="0" smtClean="0"/>
                  <a:t>capture section </a:t>
                </a:r>
                <a:r>
                  <a:rPr lang="en-US" dirty="0" smtClean="0"/>
                  <a:t>+ 7 cell cavity,</a:t>
                </a:r>
              </a:p>
              <a:p>
                <a:pPr algn="ctr"/>
                <a:r>
                  <a:rPr lang="en-US" dirty="0"/>
                  <a:t>s</a:t>
                </a:r>
                <a:r>
                  <a:rPr lang="en-US" dirty="0" smtClean="0"/>
                  <a:t>hould provide 10 MeV beam and introduce no x/y coupling, allow better matching, more adiabatic damping </a:t>
                </a:r>
                <a:endParaRPr lang="en-US" dirty="0"/>
              </a:p>
            </p:txBody>
          </p:sp>
        </p:grpSp>
        <p:cxnSp>
          <p:nvCxnSpPr>
            <p:cNvPr id="13" name="Straight Arrow Connector 12"/>
            <p:cNvCxnSpPr>
              <a:stCxn id="6" idx="0"/>
            </p:cNvCxnSpPr>
            <p:nvPr/>
          </p:nvCxnSpPr>
          <p:spPr>
            <a:xfrm flipV="1">
              <a:off x="6949414" y="1723697"/>
              <a:ext cx="954365" cy="1149962"/>
            </a:xfrm>
            <a:prstGeom prst="straightConnector1">
              <a:avLst/>
            </a:prstGeom>
            <a:ln w="63500">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sp>
        <p:nvSpPr>
          <p:cNvPr id="15" name="Striped Right Arrow 14"/>
          <p:cNvSpPr/>
          <p:nvPr/>
        </p:nvSpPr>
        <p:spPr>
          <a:xfrm rot="16200000">
            <a:off x="754661" y="1080056"/>
            <a:ext cx="1385297" cy="945721"/>
          </a:xfrm>
          <a:prstGeom prst="stripedRightArrow">
            <a:avLst/>
          </a:prstGeom>
          <a:gradFill flip="none" rotWithShape="1">
            <a:gsLst>
              <a:gs pos="0">
                <a:srgbClr val="FF0000"/>
              </a:gs>
              <a:gs pos="71000">
                <a:schemeClr val="accent2">
                  <a:lumMod val="97000"/>
                  <a:lumOff val="3000"/>
                </a:schemeClr>
              </a:gs>
              <a:gs pos="94000">
                <a:schemeClr val="accent2">
                  <a:lumMod val="60000"/>
                  <a:lumOff val="40000"/>
                </a:schemeClr>
              </a:gs>
            </a:gsLst>
            <a:lin ang="162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200 kV</a:t>
            </a:r>
            <a:endParaRPr lang="en-US" dirty="0"/>
          </a:p>
        </p:txBody>
      </p:sp>
    </p:spTree>
    <p:extLst>
      <p:ext uri="{BB962C8B-B14F-4D97-AF65-F5344CB8AC3E}">
        <p14:creationId xmlns:p14="http://schemas.microsoft.com/office/powerpoint/2010/main" val="3689501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500"/>
                                        <p:tgtEl>
                                          <p:spTgt spid="7"/>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dissolv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1369" r="18988"/>
          <a:stretch/>
        </p:blipFill>
        <p:spPr>
          <a:xfrm>
            <a:off x="182880" y="1101964"/>
            <a:ext cx="4145812" cy="4949030"/>
          </a:xfrm>
          <a:prstGeom prst="rect">
            <a:avLst/>
          </a:prstGeom>
        </p:spPr>
      </p:pic>
      <p:sp>
        <p:nvSpPr>
          <p:cNvPr id="5" name="TextBox 4"/>
          <p:cNvSpPr txBox="1"/>
          <p:nvPr/>
        </p:nvSpPr>
        <p:spPr>
          <a:xfrm>
            <a:off x="4526845" y="1101964"/>
            <a:ext cx="4617156" cy="2554545"/>
          </a:xfrm>
          <a:prstGeom prst="rect">
            <a:avLst/>
          </a:prstGeom>
          <a:noFill/>
        </p:spPr>
        <p:txBody>
          <a:bodyPr wrap="square" rtlCol="0">
            <a:spAutoFit/>
          </a:bodyPr>
          <a:lstStyle/>
          <a:p>
            <a:r>
              <a:rPr lang="en-US" sz="2000" dirty="0" smtClean="0"/>
              <a:t>Gun assembled and baked successfully.</a:t>
            </a:r>
            <a:endParaRPr lang="en-US" sz="2000" dirty="0"/>
          </a:p>
          <a:p>
            <a:endParaRPr lang="en-US" sz="2000" dirty="0"/>
          </a:p>
          <a:p>
            <a:r>
              <a:rPr lang="en-US" sz="2000" dirty="0" smtClean="0"/>
              <a:t>HV conditioned at the UITF using available with 225kV HVPS (Spellman) and SF6</a:t>
            </a:r>
          </a:p>
          <a:p>
            <a:endParaRPr lang="en-US" sz="2000" dirty="0"/>
          </a:p>
          <a:p>
            <a:r>
              <a:rPr lang="en-US" sz="2000" dirty="0" smtClean="0"/>
              <a:t>Small, yet measurable on-set of field emission above 200kV – requires conditioning &gt; 225kV to process</a:t>
            </a:r>
            <a:endParaRPr lang="en-US" sz="2000" dirty="0"/>
          </a:p>
        </p:txBody>
      </p:sp>
      <p:sp>
        <p:nvSpPr>
          <p:cNvPr id="6" name="Title 1"/>
          <p:cNvSpPr txBox="1">
            <a:spLocks/>
          </p:cNvSpPr>
          <p:nvPr/>
        </p:nvSpPr>
        <p:spPr>
          <a:xfrm>
            <a:off x="182880" y="51206"/>
            <a:ext cx="8705088" cy="607162"/>
          </a:xfrm>
          <a:prstGeom prst="rect">
            <a:avLst/>
          </a:prstGeom>
        </p:spPr>
        <p:txBody>
          <a:bodyPr>
            <a:normAutofit fontScale="90000"/>
          </a:bodyPr>
          <a:lstStyle>
            <a:lvl1pPr algn="ctr" defTabSz="457200" rtl="0" eaLnBrk="1" latinLnBrk="0" hangingPunct="1">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en-US" sz="3600" b="0" dirty="0" smtClean="0">
                <a:latin typeface="Minion Pro" charset="0"/>
                <a:ea typeface="Minion Pro" charset="0"/>
                <a:cs typeface="Minion Pro" charset="0"/>
              </a:rPr>
              <a:t>Conditioning the 200 kV gun at UITF (June 2017)</a:t>
            </a:r>
            <a:endParaRPr lang="en-US" sz="3600" b="0" dirty="0">
              <a:latin typeface="Minion Pro" charset="0"/>
              <a:ea typeface="Minion Pro" charset="0"/>
              <a:cs typeface="Minion Pro" charset="0"/>
            </a:endParaRPr>
          </a:p>
        </p:txBody>
      </p:sp>
      <p:graphicFrame>
        <p:nvGraphicFramePr>
          <p:cNvPr id="8" name="Chart 7"/>
          <p:cNvGraphicFramePr>
            <a:graphicFrameLocks/>
          </p:cNvGraphicFramePr>
          <p:nvPr>
            <p:extLst>
              <p:ext uri="{D42A27DB-BD31-4B8C-83A1-F6EECF244321}">
                <p14:modId xmlns:p14="http://schemas.microsoft.com/office/powerpoint/2010/main" val="2126546827"/>
              </p:ext>
            </p:extLst>
          </p:nvPr>
        </p:nvGraphicFramePr>
        <p:xfrm>
          <a:off x="4535424" y="3656509"/>
          <a:ext cx="4409372" cy="249499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1180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E2C9A48C-97D7-4B40-96F2-F0841CEA16C0}" type="slidenum">
              <a:rPr lang="en-US" smtClean="0"/>
              <a:pPr/>
              <a:t>12</a:t>
            </a:fld>
            <a:endParaRPr lang="en-US"/>
          </a:p>
        </p:txBody>
      </p:sp>
      <p:sp>
        <p:nvSpPr>
          <p:cNvPr id="4" name="Title 1"/>
          <p:cNvSpPr txBox="1">
            <a:spLocks/>
          </p:cNvSpPr>
          <p:nvPr/>
        </p:nvSpPr>
        <p:spPr bwMode="auto">
          <a:xfrm>
            <a:off x="0" y="0"/>
            <a:ext cx="8787321" cy="641692"/>
          </a:xfrm>
          <a:prstGeom prst="rect">
            <a:avLst/>
          </a:prstGeom>
          <a:noFill/>
          <a:ln w="9525">
            <a:noFill/>
            <a:miter lim="800000"/>
            <a:headEnd/>
            <a:tailEnd/>
          </a:ln>
        </p:spPr>
        <p:txBody>
          <a:bodyPr anchor="ctr"/>
          <a:lstStyle/>
          <a:p>
            <a:pPr eaLnBrk="0" hangingPunct="0">
              <a:defRPr/>
            </a:pPr>
            <a:r>
              <a:rPr lang="en-US" sz="3600" kern="0" dirty="0" smtClean="0">
                <a:latin typeface="Minion Pro" charset="0"/>
                <a:ea typeface="Minion Pro" charset="0"/>
                <a:cs typeface="Minion Pro" charset="0"/>
              </a:rPr>
              <a:t>Testing CEBAF </a:t>
            </a:r>
            <a:r>
              <a:rPr lang="en-US" sz="3600" kern="0" smtClean="0">
                <a:latin typeface="Minion Pro" charset="0"/>
                <a:ea typeface="Minion Pro" charset="0"/>
                <a:cs typeface="Minion Pro" charset="0"/>
              </a:rPr>
              <a:t>Upgrade </a:t>
            </a:r>
            <a:r>
              <a:rPr lang="en-US" sz="3600" kern="0" smtClean="0">
                <a:latin typeface="Minion Pro" charset="0"/>
                <a:ea typeface="Minion Pro" charset="0"/>
                <a:cs typeface="Minion Pro" charset="0"/>
              </a:rPr>
              <a:t>new booster at </a:t>
            </a:r>
            <a:r>
              <a:rPr lang="en-US" sz="3600" kern="0" dirty="0" smtClean="0">
                <a:latin typeface="Minion Pro" charset="0"/>
                <a:ea typeface="Minion Pro" charset="0"/>
                <a:cs typeface="Minion Pro" charset="0"/>
              </a:rPr>
              <a:t>UITF</a:t>
            </a:r>
            <a:endParaRPr lang="en-US" sz="3600" kern="0" dirty="0">
              <a:latin typeface="Minion Pro" charset="0"/>
              <a:ea typeface="Minion Pro" charset="0"/>
              <a:cs typeface="Minion Pro" charset="0"/>
            </a:endParaRPr>
          </a:p>
        </p:txBody>
      </p:sp>
      <p:sp>
        <p:nvSpPr>
          <p:cNvPr id="9" name="Rectangle 8"/>
          <p:cNvSpPr/>
          <p:nvPr/>
        </p:nvSpPr>
        <p:spPr>
          <a:xfrm>
            <a:off x="89452" y="918949"/>
            <a:ext cx="8871104" cy="1569660"/>
          </a:xfrm>
          <a:prstGeom prst="rect">
            <a:avLst/>
          </a:prstGeom>
        </p:spPr>
        <p:txBody>
          <a:bodyPr wrap="square">
            <a:spAutoFit/>
          </a:bodyPr>
          <a:lstStyle/>
          <a:p>
            <a:r>
              <a:rPr lang="en-US" sz="2400" b="1" dirty="0" smtClean="0">
                <a:latin typeface="Arial"/>
                <a:cs typeface="Arial"/>
              </a:rPr>
              <a:t>Upgrade </a:t>
            </a:r>
            <a:r>
              <a:rPr lang="en-US" sz="2400" b="1" dirty="0" err="1" smtClean="0">
                <a:latin typeface="Arial"/>
                <a:cs typeface="Arial"/>
              </a:rPr>
              <a:t>Cryounit</a:t>
            </a:r>
            <a:r>
              <a:rPr lang="en-US" sz="2400" b="1" dirty="0" smtClean="0">
                <a:latin typeface="Arial"/>
                <a:cs typeface="Arial"/>
              </a:rPr>
              <a:t> Commissioning at Test Lab</a:t>
            </a:r>
            <a:endParaRPr lang="en-US" sz="2400" b="1" dirty="0">
              <a:latin typeface="Arial"/>
              <a:cs typeface="Arial"/>
            </a:endParaRPr>
          </a:p>
          <a:p>
            <a:pPr marL="800100" lvl="1" indent="-342900">
              <a:buFont typeface="Arial"/>
              <a:buChar char="•"/>
            </a:pPr>
            <a:r>
              <a:rPr lang="en-US" sz="2400" dirty="0" smtClean="0">
                <a:latin typeface="Arial"/>
                <a:cs typeface="Arial"/>
              </a:rPr>
              <a:t>Spring 2017 – cryostat positioned at UITF</a:t>
            </a:r>
          </a:p>
          <a:p>
            <a:pPr marL="800100" lvl="1" indent="-342900">
              <a:buFont typeface="Arial"/>
              <a:buChar char="•"/>
            </a:pPr>
            <a:r>
              <a:rPr lang="en-US" sz="2400" dirty="0" smtClean="0">
                <a:latin typeface="Arial"/>
                <a:cs typeface="Arial"/>
              </a:rPr>
              <a:t>Summer 2017 – </a:t>
            </a:r>
            <a:r>
              <a:rPr lang="en-US" sz="2400" dirty="0" err="1" smtClean="0">
                <a:latin typeface="Arial"/>
                <a:cs typeface="Arial"/>
              </a:rPr>
              <a:t>keV</a:t>
            </a:r>
            <a:r>
              <a:rPr lang="en-US" sz="2400" dirty="0" smtClean="0">
                <a:latin typeface="Arial"/>
                <a:cs typeface="Arial"/>
              </a:rPr>
              <a:t> vacuum beam line connected</a:t>
            </a:r>
          </a:p>
          <a:p>
            <a:pPr marL="800100" lvl="1" indent="-342900">
              <a:buFont typeface="Arial"/>
              <a:buChar char="•"/>
            </a:pPr>
            <a:r>
              <a:rPr lang="en-US" sz="2400" dirty="0" smtClean="0">
                <a:latin typeface="Arial"/>
                <a:cs typeface="Arial"/>
              </a:rPr>
              <a:t>Winter 2018 – application of klystron power</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3378" y="2488609"/>
            <a:ext cx="6493228" cy="3884673"/>
          </a:xfrm>
          <a:prstGeom prst="rect">
            <a:avLst/>
          </a:prstGeom>
        </p:spPr>
      </p:pic>
    </p:spTree>
    <p:extLst>
      <p:ext uri="{BB962C8B-B14F-4D97-AF65-F5344CB8AC3E}">
        <p14:creationId xmlns:p14="http://schemas.microsoft.com/office/powerpoint/2010/main" val="10045992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539" y="0"/>
            <a:ext cx="8613913" cy="760397"/>
          </a:xfrm>
          <a:solidFill>
            <a:schemeClr val="bg1"/>
          </a:solidFill>
        </p:spPr>
        <p:txBody>
          <a:bodyPr>
            <a:normAutofit fontScale="90000"/>
          </a:bodyPr>
          <a:lstStyle/>
          <a:p>
            <a:r>
              <a:rPr lang="en-US" sz="3600" b="0" dirty="0" smtClean="0">
                <a:latin typeface="Minion Pro"/>
              </a:rPr>
              <a:t>Making magnetized e-beam for JLEIC High Energy Electron Cooler R&amp;D</a:t>
            </a:r>
            <a:endParaRPr lang="en-US" sz="3600" b="0" dirty="0">
              <a:latin typeface="Minion Pro"/>
            </a:endParaRPr>
          </a:p>
        </p:txBody>
      </p:sp>
      <p:grpSp>
        <p:nvGrpSpPr>
          <p:cNvPr id="4" name="Group 3"/>
          <p:cNvGrpSpPr/>
          <p:nvPr/>
        </p:nvGrpSpPr>
        <p:grpSpPr>
          <a:xfrm>
            <a:off x="1750612" y="875347"/>
            <a:ext cx="6231644" cy="2670334"/>
            <a:chOff x="1287996" y="4175836"/>
            <a:chExt cx="6231644" cy="2670334"/>
          </a:xfrm>
        </p:grpSpPr>
        <p:pic>
          <p:nvPicPr>
            <p:cNvPr id="5" name="Picture 64" descr="Complex.pdf"/>
            <p:cNvPicPr>
              <a:picLocks noChangeAspect="1"/>
            </p:cNvPicPr>
            <p:nvPr/>
          </p:nvPicPr>
          <p:blipFill>
            <a:blip r:embed="rId2"/>
            <a:srcRect l="7928" t="29008" r="5040" b="23157"/>
            <a:stretch>
              <a:fillRect/>
            </a:stretch>
          </p:blipFill>
          <p:spPr bwMode="auto">
            <a:xfrm>
              <a:off x="1287996" y="4440452"/>
              <a:ext cx="5664695" cy="2405718"/>
            </a:xfrm>
            <a:prstGeom prst="rect">
              <a:avLst/>
            </a:prstGeom>
            <a:noFill/>
            <a:ln w="9525">
              <a:noFill/>
              <a:miter lim="800000"/>
              <a:headEnd/>
              <a:tailEnd/>
            </a:ln>
          </p:spPr>
        </p:pic>
        <p:cxnSp>
          <p:nvCxnSpPr>
            <p:cNvPr id="6" name="Straight Connector 5"/>
            <p:cNvCxnSpPr/>
            <p:nvPr/>
          </p:nvCxnSpPr>
          <p:spPr bwMode="auto">
            <a:xfrm flipV="1">
              <a:off x="4370788" y="5024659"/>
              <a:ext cx="374073" cy="55420"/>
            </a:xfrm>
            <a:prstGeom prst="line">
              <a:avLst/>
            </a:prstGeom>
            <a:solidFill>
              <a:schemeClr val="accent1"/>
            </a:solidFill>
            <a:ln w="57150" cap="flat" cmpd="sng" algn="ctr">
              <a:solidFill>
                <a:srgbClr val="00B050"/>
              </a:solidFill>
              <a:prstDash val="solid"/>
              <a:round/>
              <a:headEnd type="none" w="med" len="med"/>
              <a:tailEnd type="none" w="med" len="med"/>
            </a:ln>
            <a:effectLst/>
          </p:spPr>
        </p:cxnSp>
        <p:cxnSp>
          <p:nvCxnSpPr>
            <p:cNvPr id="7" name="Straight Arrow Connector 6"/>
            <p:cNvCxnSpPr/>
            <p:nvPr/>
          </p:nvCxnSpPr>
          <p:spPr bwMode="auto">
            <a:xfrm flipH="1">
              <a:off x="4530119" y="4637501"/>
              <a:ext cx="78886" cy="34943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8" name="TextBox 7"/>
            <p:cNvSpPr txBox="1"/>
            <p:nvPr/>
          </p:nvSpPr>
          <p:spPr>
            <a:xfrm>
              <a:off x="3181623" y="4175836"/>
              <a:ext cx="4338017" cy="461665"/>
            </a:xfrm>
            <a:prstGeom prst="rect">
              <a:avLst/>
            </a:prstGeom>
            <a:solidFill>
              <a:schemeClr val="accent6">
                <a:lumMod val="20000"/>
                <a:lumOff val="80000"/>
              </a:schemeClr>
            </a:solidFill>
          </p:spPr>
          <p:txBody>
            <a:bodyPr wrap="square" rtlCol="0">
              <a:spAutoFit/>
            </a:bodyPr>
            <a:lstStyle/>
            <a:p>
              <a:r>
                <a:rPr lang="en-US" sz="2400" b="1" dirty="0" smtClean="0"/>
                <a:t>High Energy Electron Cooler</a:t>
              </a:r>
              <a:endParaRPr lang="en-US" sz="2400" b="1" dirty="0"/>
            </a:p>
          </p:txBody>
        </p:sp>
      </p:grpSp>
      <p:grpSp>
        <p:nvGrpSpPr>
          <p:cNvPr id="72" name="Group 71"/>
          <p:cNvGrpSpPr/>
          <p:nvPr/>
        </p:nvGrpSpPr>
        <p:grpSpPr>
          <a:xfrm>
            <a:off x="189396" y="3724265"/>
            <a:ext cx="8430464" cy="2642806"/>
            <a:chOff x="189396" y="3656529"/>
            <a:chExt cx="8430464" cy="2642806"/>
          </a:xfrm>
        </p:grpSpPr>
        <p:grpSp>
          <p:nvGrpSpPr>
            <p:cNvPr id="14" name="Group 13"/>
            <p:cNvGrpSpPr>
              <a:grpSpLocks noChangeAspect="1"/>
            </p:cNvGrpSpPr>
            <p:nvPr/>
          </p:nvGrpSpPr>
          <p:grpSpPr>
            <a:xfrm>
              <a:off x="848539" y="3656530"/>
              <a:ext cx="7771321" cy="2642805"/>
              <a:chOff x="141790" y="1674308"/>
              <a:chExt cx="9142731" cy="2636692"/>
            </a:xfrm>
          </p:grpSpPr>
          <p:sp>
            <p:nvSpPr>
              <p:cNvPr id="15" name="Can 14"/>
              <p:cNvSpPr/>
              <p:nvPr/>
            </p:nvSpPr>
            <p:spPr>
              <a:xfrm rot="16200000" flipH="1">
                <a:off x="6122126" y="863451"/>
                <a:ext cx="233368" cy="2926080"/>
              </a:xfrm>
              <a:prstGeom prst="can">
                <a:avLst>
                  <a:gd name="adj" fmla="val 3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an 15"/>
              <p:cNvSpPr/>
              <p:nvPr/>
            </p:nvSpPr>
            <p:spPr>
              <a:xfrm rot="16200000" flipH="1">
                <a:off x="5520774" y="2779956"/>
                <a:ext cx="233366" cy="288437"/>
              </a:xfrm>
              <a:prstGeom prst="can">
                <a:avLst>
                  <a:gd name="adj" fmla="val 35000"/>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a:spLocks noChangeAspect="1"/>
              </p:cNvSpPr>
              <p:nvPr/>
            </p:nvSpPr>
            <p:spPr>
              <a:xfrm flipH="1">
                <a:off x="7337525" y="2767664"/>
                <a:ext cx="791310" cy="822960"/>
              </a:xfrm>
              <a:custGeom>
                <a:avLst/>
                <a:gdLst>
                  <a:gd name="connsiteX0" fmla="*/ 747301 w 1412984"/>
                  <a:gd name="connsiteY0" fmla="*/ 0 h 1460651"/>
                  <a:gd name="connsiteX1" fmla="*/ 403487 w 1412984"/>
                  <a:gd name="connsiteY1" fmla="*/ 51206 h 1460651"/>
                  <a:gd name="connsiteX2" fmla="*/ 191346 w 1412984"/>
                  <a:gd name="connsiteY2" fmla="*/ 197510 h 1460651"/>
                  <a:gd name="connsiteX3" fmla="*/ 30412 w 1412984"/>
                  <a:gd name="connsiteY3" fmla="*/ 475488 h 1460651"/>
                  <a:gd name="connsiteX4" fmla="*/ 8466 w 1412984"/>
                  <a:gd name="connsiteY4" fmla="*/ 577900 h 1460651"/>
                  <a:gd name="connsiteX5" fmla="*/ 8466 w 1412984"/>
                  <a:gd name="connsiteY5" fmla="*/ 811987 h 1460651"/>
                  <a:gd name="connsiteX6" fmla="*/ 110879 w 1412984"/>
                  <a:gd name="connsiteY6" fmla="*/ 1024128 h 1460651"/>
                  <a:gd name="connsiteX7" fmla="*/ 249868 w 1412984"/>
                  <a:gd name="connsiteY7" fmla="*/ 1148486 h 1460651"/>
                  <a:gd name="connsiteX8" fmla="*/ 469324 w 1412984"/>
                  <a:gd name="connsiteY8" fmla="*/ 1316736 h 1460651"/>
                  <a:gd name="connsiteX9" fmla="*/ 798508 w 1412984"/>
                  <a:gd name="connsiteY9" fmla="*/ 1404518 h 1460651"/>
                  <a:gd name="connsiteX10" fmla="*/ 1069170 w 1412984"/>
                  <a:gd name="connsiteY10" fmla="*/ 1455724 h 1460651"/>
                  <a:gd name="connsiteX11" fmla="*/ 1412984 w 1412984"/>
                  <a:gd name="connsiteY11" fmla="*/ 1455724 h 1460651"/>
                  <a:gd name="connsiteX0" fmla="*/ 747964 w 1413647"/>
                  <a:gd name="connsiteY0" fmla="*/ 0 h 1460651"/>
                  <a:gd name="connsiteX1" fmla="*/ 404150 w 1413647"/>
                  <a:gd name="connsiteY1" fmla="*/ 51206 h 1460651"/>
                  <a:gd name="connsiteX2" fmla="*/ 192009 w 1413647"/>
                  <a:gd name="connsiteY2" fmla="*/ 197510 h 1460651"/>
                  <a:gd name="connsiteX3" fmla="*/ 45705 w 1413647"/>
                  <a:gd name="connsiteY3" fmla="*/ 373076 h 1460651"/>
                  <a:gd name="connsiteX4" fmla="*/ 9129 w 1413647"/>
                  <a:gd name="connsiteY4" fmla="*/ 577900 h 1460651"/>
                  <a:gd name="connsiteX5" fmla="*/ 9129 w 1413647"/>
                  <a:gd name="connsiteY5" fmla="*/ 811987 h 1460651"/>
                  <a:gd name="connsiteX6" fmla="*/ 111542 w 1413647"/>
                  <a:gd name="connsiteY6" fmla="*/ 1024128 h 1460651"/>
                  <a:gd name="connsiteX7" fmla="*/ 250531 w 1413647"/>
                  <a:gd name="connsiteY7" fmla="*/ 1148486 h 1460651"/>
                  <a:gd name="connsiteX8" fmla="*/ 469987 w 1413647"/>
                  <a:gd name="connsiteY8" fmla="*/ 1316736 h 1460651"/>
                  <a:gd name="connsiteX9" fmla="*/ 799171 w 1413647"/>
                  <a:gd name="connsiteY9" fmla="*/ 1404518 h 1460651"/>
                  <a:gd name="connsiteX10" fmla="*/ 1069833 w 1413647"/>
                  <a:gd name="connsiteY10" fmla="*/ 1455724 h 1460651"/>
                  <a:gd name="connsiteX11" fmla="*/ 1413647 w 1413647"/>
                  <a:gd name="connsiteY11" fmla="*/ 1455724 h 1460651"/>
                  <a:gd name="connsiteX0" fmla="*/ 747964 w 1413647"/>
                  <a:gd name="connsiteY0" fmla="*/ 0 h 1460140"/>
                  <a:gd name="connsiteX1" fmla="*/ 404150 w 1413647"/>
                  <a:gd name="connsiteY1" fmla="*/ 51206 h 1460140"/>
                  <a:gd name="connsiteX2" fmla="*/ 192009 w 1413647"/>
                  <a:gd name="connsiteY2" fmla="*/ 197510 h 1460140"/>
                  <a:gd name="connsiteX3" fmla="*/ 45705 w 1413647"/>
                  <a:gd name="connsiteY3" fmla="*/ 373076 h 1460140"/>
                  <a:gd name="connsiteX4" fmla="*/ 9129 w 1413647"/>
                  <a:gd name="connsiteY4" fmla="*/ 577900 h 1460140"/>
                  <a:gd name="connsiteX5" fmla="*/ 9129 w 1413647"/>
                  <a:gd name="connsiteY5" fmla="*/ 811987 h 1460140"/>
                  <a:gd name="connsiteX6" fmla="*/ 111542 w 1413647"/>
                  <a:gd name="connsiteY6" fmla="*/ 1024128 h 1460140"/>
                  <a:gd name="connsiteX7" fmla="*/ 250531 w 1413647"/>
                  <a:gd name="connsiteY7" fmla="*/ 1148486 h 1460140"/>
                  <a:gd name="connsiteX8" fmla="*/ 469987 w 1413647"/>
                  <a:gd name="connsiteY8" fmla="*/ 1316736 h 1460140"/>
                  <a:gd name="connsiteX9" fmla="*/ 755280 w 1413647"/>
                  <a:gd name="connsiteY9" fmla="*/ 1411833 h 1460140"/>
                  <a:gd name="connsiteX10" fmla="*/ 1069833 w 1413647"/>
                  <a:gd name="connsiteY10" fmla="*/ 1455724 h 1460140"/>
                  <a:gd name="connsiteX11" fmla="*/ 1413647 w 1413647"/>
                  <a:gd name="connsiteY11" fmla="*/ 1455724 h 1460140"/>
                  <a:gd name="connsiteX0" fmla="*/ 749883 w 1415566"/>
                  <a:gd name="connsiteY0" fmla="*/ 0 h 1460140"/>
                  <a:gd name="connsiteX1" fmla="*/ 406069 w 1415566"/>
                  <a:gd name="connsiteY1" fmla="*/ 51206 h 1460140"/>
                  <a:gd name="connsiteX2" fmla="*/ 193928 w 1415566"/>
                  <a:gd name="connsiteY2" fmla="*/ 197510 h 1460140"/>
                  <a:gd name="connsiteX3" fmla="*/ 84200 w 1415566"/>
                  <a:gd name="connsiteY3" fmla="*/ 358445 h 1460140"/>
                  <a:gd name="connsiteX4" fmla="*/ 11048 w 1415566"/>
                  <a:gd name="connsiteY4" fmla="*/ 577900 h 1460140"/>
                  <a:gd name="connsiteX5" fmla="*/ 11048 w 1415566"/>
                  <a:gd name="connsiteY5" fmla="*/ 811987 h 1460140"/>
                  <a:gd name="connsiteX6" fmla="*/ 113461 w 1415566"/>
                  <a:gd name="connsiteY6" fmla="*/ 1024128 h 1460140"/>
                  <a:gd name="connsiteX7" fmla="*/ 252450 w 1415566"/>
                  <a:gd name="connsiteY7" fmla="*/ 1148486 h 1460140"/>
                  <a:gd name="connsiteX8" fmla="*/ 471906 w 1415566"/>
                  <a:gd name="connsiteY8" fmla="*/ 1316736 h 1460140"/>
                  <a:gd name="connsiteX9" fmla="*/ 757199 w 1415566"/>
                  <a:gd name="connsiteY9" fmla="*/ 1411833 h 1460140"/>
                  <a:gd name="connsiteX10" fmla="*/ 1071752 w 1415566"/>
                  <a:gd name="connsiteY10" fmla="*/ 1455724 h 1460140"/>
                  <a:gd name="connsiteX11" fmla="*/ 1415566 w 1415566"/>
                  <a:gd name="connsiteY11" fmla="*/ 1455724 h 1460140"/>
                  <a:gd name="connsiteX0" fmla="*/ 749883 w 1415566"/>
                  <a:gd name="connsiteY0" fmla="*/ 0 h 1460140"/>
                  <a:gd name="connsiteX1" fmla="*/ 406069 w 1415566"/>
                  <a:gd name="connsiteY1" fmla="*/ 51206 h 1460140"/>
                  <a:gd name="connsiteX2" fmla="*/ 193928 w 1415566"/>
                  <a:gd name="connsiteY2" fmla="*/ 197510 h 1460140"/>
                  <a:gd name="connsiteX3" fmla="*/ 84200 w 1415566"/>
                  <a:gd name="connsiteY3" fmla="*/ 358445 h 1460140"/>
                  <a:gd name="connsiteX4" fmla="*/ 11048 w 1415566"/>
                  <a:gd name="connsiteY4" fmla="*/ 577900 h 1460140"/>
                  <a:gd name="connsiteX5" fmla="*/ 11048 w 1415566"/>
                  <a:gd name="connsiteY5" fmla="*/ 811987 h 1460140"/>
                  <a:gd name="connsiteX6" fmla="*/ 113461 w 1415566"/>
                  <a:gd name="connsiteY6" fmla="*/ 1024128 h 1460140"/>
                  <a:gd name="connsiteX7" fmla="*/ 267080 w 1415566"/>
                  <a:gd name="connsiteY7" fmla="*/ 1192377 h 1460140"/>
                  <a:gd name="connsiteX8" fmla="*/ 471906 w 1415566"/>
                  <a:gd name="connsiteY8" fmla="*/ 1316736 h 1460140"/>
                  <a:gd name="connsiteX9" fmla="*/ 757199 w 1415566"/>
                  <a:gd name="connsiteY9" fmla="*/ 1411833 h 1460140"/>
                  <a:gd name="connsiteX10" fmla="*/ 1071752 w 1415566"/>
                  <a:gd name="connsiteY10" fmla="*/ 1455724 h 1460140"/>
                  <a:gd name="connsiteX11" fmla="*/ 1415566 w 1415566"/>
                  <a:gd name="connsiteY11" fmla="*/ 1455724 h 1460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5566" h="1460140">
                    <a:moveTo>
                      <a:pt x="749883" y="0"/>
                    </a:moveTo>
                    <a:cubicBezTo>
                      <a:pt x="624305" y="9144"/>
                      <a:pt x="498728" y="18288"/>
                      <a:pt x="406069" y="51206"/>
                    </a:cubicBezTo>
                    <a:cubicBezTo>
                      <a:pt x="313410" y="84124"/>
                      <a:pt x="247573" y="146304"/>
                      <a:pt x="193928" y="197510"/>
                    </a:cubicBezTo>
                    <a:cubicBezTo>
                      <a:pt x="140283" y="248716"/>
                      <a:pt x="114680" y="295047"/>
                      <a:pt x="84200" y="358445"/>
                    </a:cubicBezTo>
                    <a:cubicBezTo>
                      <a:pt x="53720" y="421843"/>
                      <a:pt x="23240" y="502310"/>
                      <a:pt x="11048" y="577900"/>
                    </a:cubicBezTo>
                    <a:cubicBezTo>
                      <a:pt x="-1144" y="653490"/>
                      <a:pt x="-6021" y="737616"/>
                      <a:pt x="11048" y="811987"/>
                    </a:cubicBezTo>
                    <a:cubicBezTo>
                      <a:pt x="28117" y="886358"/>
                      <a:pt x="70789" y="960730"/>
                      <a:pt x="113461" y="1024128"/>
                    </a:cubicBezTo>
                    <a:cubicBezTo>
                      <a:pt x="156133" y="1087526"/>
                      <a:pt x="207339" y="1143609"/>
                      <a:pt x="267080" y="1192377"/>
                    </a:cubicBezTo>
                    <a:cubicBezTo>
                      <a:pt x="326821" y="1241145"/>
                      <a:pt x="390220" y="1280160"/>
                      <a:pt x="471906" y="1316736"/>
                    </a:cubicBezTo>
                    <a:cubicBezTo>
                      <a:pt x="553592" y="1353312"/>
                      <a:pt x="657225" y="1388668"/>
                      <a:pt x="757199" y="1411833"/>
                    </a:cubicBezTo>
                    <a:cubicBezTo>
                      <a:pt x="857173" y="1434998"/>
                      <a:pt x="962024" y="1448409"/>
                      <a:pt x="1071752" y="1455724"/>
                    </a:cubicBezTo>
                    <a:cubicBezTo>
                      <a:pt x="1181480" y="1463039"/>
                      <a:pt x="1294865" y="1459991"/>
                      <a:pt x="1415566" y="1455724"/>
                    </a:cubicBezTo>
                  </a:path>
                </a:pathLst>
              </a:cu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p:nvCxnSpPr>
            <p:spPr>
              <a:xfrm>
                <a:off x="3426400" y="2326492"/>
                <a:ext cx="1390988"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19" name="Freeform 18"/>
              <p:cNvSpPr>
                <a:spLocks noChangeAspect="1"/>
              </p:cNvSpPr>
              <p:nvPr/>
            </p:nvSpPr>
            <p:spPr>
              <a:xfrm>
                <a:off x="641229" y="2767664"/>
                <a:ext cx="791310" cy="822960"/>
              </a:xfrm>
              <a:custGeom>
                <a:avLst/>
                <a:gdLst>
                  <a:gd name="connsiteX0" fmla="*/ 747301 w 1412984"/>
                  <a:gd name="connsiteY0" fmla="*/ 0 h 1460651"/>
                  <a:gd name="connsiteX1" fmla="*/ 403487 w 1412984"/>
                  <a:gd name="connsiteY1" fmla="*/ 51206 h 1460651"/>
                  <a:gd name="connsiteX2" fmla="*/ 191346 w 1412984"/>
                  <a:gd name="connsiteY2" fmla="*/ 197510 h 1460651"/>
                  <a:gd name="connsiteX3" fmla="*/ 30412 w 1412984"/>
                  <a:gd name="connsiteY3" fmla="*/ 475488 h 1460651"/>
                  <a:gd name="connsiteX4" fmla="*/ 8466 w 1412984"/>
                  <a:gd name="connsiteY4" fmla="*/ 577900 h 1460651"/>
                  <a:gd name="connsiteX5" fmla="*/ 8466 w 1412984"/>
                  <a:gd name="connsiteY5" fmla="*/ 811987 h 1460651"/>
                  <a:gd name="connsiteX6" fmla="*/ 110879 w 1412984"/>
                  <a:gd name="connsiteY6" fmla="*/ 1024128 h 1460651"/>
                  <a:gd name="connsiteX7" fmla="*/ 249868 w 1412984"/>
                  <a:gd name="connsiteY7" fmla="*/ 1148486 h 1460651"/>
                  <a:gd name="connsiteX8" fmla="*/ 469324 w 1412984"/>
                  <a:gd name="connsiteY8" fmla="*/ 1316736 h 1460651"/>
                  <a:gd name="connsiteX9" fmla="*/ 798508 w 1412984"/>
                  <a:gd name="connsiteY9" fmla="*/ 1404518 h 1460651"/>
                  <a:gd name="connsiteX10" fmla="*/ 1069170 w 1412984"/>
                  <a:gd name="connsiteY10" fmla="*/ 1455724 h 1460651"/>
                  <a:gd name="connsiteX11" fmla="*/ 1412984 w 1412984"/>
                  <a:gd name="connsiteY11" fmla="*/ 1455724 h 1460651"/>
                  <a:gd name="connsiteX0" fmla="*/ 747964 w 1413647"/>
                  <a:gd name="connsiteY0" fmla="*/ 0 h 1460651"/>
                  <a:gd name="connsiteX1" fmla="*/ 404150 w 1413647"/>
                  <a:gd name="connsiteY1" fmla="*/ 51206 h 1460651"/>
                  <a:gd name="connsiteX2" fmla="*/ 192009 w 1413647"/>
                  <a:gd name="connsiteY2" fmla="*/ 197510 h 1460651"/>
                  <a:gd name="connsiteX3" fmla="*/ 45705 w 1413647"/>
                  <a:gd name="connsiteY3" fmla="*/ 373076 h 1460651"/>
                  <a:gd name="connsiteX4" fmla="*/ 9129 w 1413647"/>
                  <a:gd name="connsiteY4" fmla="*/ 577900 h 1460651"/>
                  <a:gd name="connsiteX5" fmla="*/ 9129 w 1413647"/>
                  <a:gd name="connsiteY5" fmla="*/ 811987 h 1460651"/>
                  <a:gd name="connsiteX6" fmla="*/ 111542 w 1413647"/>
                  <a:gd name="connsiteY6" fmla="*/ 1024128 h 1460651"/>
                  <a:gd name="connsiteX7" fmla="*/ 250531 w 1413647"/>
                  <a:gd name="connsiteY7" fmla="*/ 1148486 h 1460651"/>
                  <a:gd name="connsiteX8" fmla="*/ 469987 w 1413647"/>
                  <a:gd name="connsiteY8" fmla="*/ 1316736 h 1460651"/>
                  <a:gd name="connsiteX9" fmla="*/ 799171 w 1413647"/>
                  <a:gd name="connsiteY9" fmla="*/ 1404518 h 1460651"/>
                  <a:gd name="connsiteX10" fmla="*/ 1069833 w 1413647"/>
                  <a:gd name="connsiteY10" fmla="*/ 1455724 h 1460651"/>
                  <a:gd name="connsiteX11" fmla="*/ 1413647 w 1413647"/>
                  <a:gd name="connsiteY11" fmla="*/ 1455724 h 1460651"/>
                  <a:gd name="connsiteX0" fmla="*/ 747964 w 1413647"/>
                  <a:gd name="connsiteY0" fmla="*/ 0 h 1460140"/>
                  <a:gd name="connsiteX1" fmla="*/ 404150 w 1413647"/>
                  <a:gd name="connsiteY1" fmla="*/ 51206 h 1460140"/>
                  <a:gd name="connsiteX2" fmla="*/ 192009 w 1413647"/>
                  <a:gd name="connsiteY2" fmla="*/ 197510 h 1460140"/>
                  <a:gd name="connsiteX3" fmla="*/ 45705 w 1413647"/>
                  <a:gd name="connsiteY3" fmla="*/ 373076 h 1460140"/>
                  <a:gd name="connsiteX4" fmla="*/ 9129 w 1413647"/>
                  <a:gd name="connsiteY4" fmla="*/ 577900 h 1460140"/>
                  <a:gd name="connsiteX5" fmla="*/ 9129 w 1413647"/>
                  <a:gd name="connsiteY5" fmla="*/ 811987 h 1460140"/>
                  <a:gd name="connsiteX6" fmla="*/ 111542 w 1413647"/>
                  <a:gd name="connsiteY6" fmla="*/ 1024128 h 1460140"/>
                  <a:gd name="connsiteX7" fmla="*/ 250531 w 1413647"/>
                  <a:gd name="connsiteY7" fmla="*/ 1148486 h 1460140"/>
                  <a:gd name="connsiteX8" fmla="*/ 469987 w 1413647"/>
                  <a:gd name="connsiteY8" fmla="*/ 1316736 h 1460140"/>
                  <a:gd name="connsiteX9" fmla="*/ 755280 w 1413647"/>
                  <a:gd name="connsiteY9" fmla="*/ 1411833 h 1460140"/>
                  <a:gd name="connsiteX10" fmla="*/ 1069833 w 1413647"/>
                  <a:gd name="connsiteY10" fmla="*/ 1455724 h 1460140"/>
                  <a:gd name="connsiteX11" fmla="*/ 1413647 w 1413647"/>
                  <a:gd name="connsiteY11" fmla="*/ 1455724 h 1460140"/>
                  <a:gd name="connsiteX0" fmla="*/ 749883 w 1415566"/>
                  <a:gd name="connsiteY0" fmla="*/ 0 h 1460140"/>
                  <a:gd name="connsiteX1" fmla="*/ 406069 w 1415566"/>
                  <a:gd name="connsiteY1" fmla="*/ 51206 h 1460140"/>
                  <a:gd name="connsiteX2" fmla="*/ 193928 w 1415566"/>
                  <a:gd name="connsiteY2" fmla="*/ 197510 h 1460140"/>
                  <a:gd name="connsiteX3" fmla="*/ 84200 w 1415566"/>
                  <a:gd name="connsiteY3" fmla="*/ 358445 h 1460140"/>
                  <a:gd name="connsiteX4" fmla="*/ 11048 w 1415566"/>
                  <a:gd name="connsiteY4" fmla="*/ 577900 h 1460140"/>
                  <a:gd name="connsiteX5" fmla="*/ 11048 w 1415566"/>
                  <a:gd name="connsiteY5" fmla="*/ 811987 h 1460140"/>
                  <a:gd name="connsiteX6" fmla="*/ 113461 w 1415566"/>
                  <a:gd name="connsiteY6" fmla="*/ 1024128 h 1460140"/>
                  <a:gd name="connsiteX7" fmla="*/ 252450 w 1415566"/>
                  <a:gd name="connsiteY7" fmla="*/ 1148486 h 1460140"/>
                  <a:gd name="connsiteX8" fmla="*/ 471906 w 1415566"/>
                  <a:gd name="connsiteY8" fmla="*/ 1316736 h 1460140"/>
                  <a:gd name="connsiteX9" fmla="*/ 757199 w 1415566"/>
                  <a:gd name="connsiteY9" fmla="*/ 1411833 h 1460140"/>
                  <a:gd name="connsiteX10" fmla="*/ 1071752 w 1415566"/>
                  <a:gd name="connsiteY10" fmla="*/ 1455724 h 1460140"/>
                  <a:gd name="connsiteX11" fmla="*/ 1415566 w 1415566"/>
                  <a:gd name="connsiteY11" fmla="*/ 1455724 h 1460140"/>
                  <a:gd name="connsiteX0" fmla="*/ 749883 w 1415566"/>
                  <a:gd name="connsiteY0" fmla="*/ 0 h 1460140"/>
                  <a:gd name="connsiteX1" fmla="*/ 406069 w 1415566"/>
                  <a:gd name="connsiteY1" fmla="*/ 51206 h 1460140"/>
                  <a:gd name="connsiteX2" fmla="*/ 193928 w 1415566"/>
                  <a:gd name="connsiteY2" fmla="*/ 197510 h 1460140"/>
                  <a:gd name="connsiteX3" fmla="*/ 84200 w 1415566"/>
                  <a:gd name="connsiteY3" fmla="*/ 358445 h 1460140"/>
                  <a:gd name="connsiteX4" fmla="*/ 11048 w 1415566"/>
                  <a:gd name="connsiteY4" fmla="*/ 577900 h 1460140"/>
                  <a:gd name="connsiteX5" fmla="*/ 11048 w 1415566"/>
                  <a:gd name="connsiteY5" fmla="*/ 811987 h 1460140"/>
                  <a:gd name="connsiteX6" fmla="*/ 113461 w 1415566"/>
                  <a:gd name="connsiteY6" fmla="*/ 1024128 h 1460140"/>
                  <a:gd name="connsiteX7" fmla="*/ 267080 w 1415566"/>
                  <a:gd name="connsiteY7" fmla="*/ 1192377 h 1460140"/>
                  <a:gd name="connsiteX8" fmla="*/ 471906 w 1415566"/>
                  <a:gd name="connsiteY8" fmla="*/ 1316736 h 1460140"/>
                  <a:gd name="connsiteX9" fmla="*/ 757199 w 1415566"/>
                  <a:gd name="connsiteY9" fmla="*/ 1411833 h 1460140"/>
                  <a:gd name="connsiteX10" fmla="*/ 1071752 w 1415566"/>
                  <a:gd name="connsiteY10" fmla="*/ 1455724 h 1460140"/>
                  <a:gd name="connsiteX11" fmla="*/ 1415566 w 1415566"/>
                  <a:gd name="connsiteY11" fmla="*/ 1455724 h 1460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5566" h="1460140">
                    <a:moveTo>
                      <a:pt x="749883" y="0"/>
                    </a:moveTo>
                    <a:cubicBezTo>
                      <a:pt x="624305" y="9144"/>
                      <a:pt x="498728" y="18288"/>
                      <a:pt x="406069" y="51206"/>
                    </a:cubicBezTo>
                    <a:cubicBezTo>
                      <a:pt x="313410" y="84124"/>
                      <a:pt x="247573" y="146304"/>
                      <a:pt x="193928" y="197510"/>
                    </a:cubicBezTo>
                    <a:cubicBezTo>
                      <a:pt x="140283" y="248716"/>
                      <a:pt x="114680" y="295047"/>
                      <a:pt x="84200" y="358445"/>
                    </a:cubicBezTo>
                    <a:cubicBezTo>
                      <a:pt x="53720" y="421843"/>
                      <a:pt x="23240" y="502310"/>
                      <a:pt x="11048" y="577900"/>
                    </a:cubicBezTo>
                    <a:cubicBezTo>
                      <a:pt x="-1144" y="653490"/>
                      <a:pt x="-6021" y="737616"/>
                      <a:pt x="11048" y="811987"/>
                    </a:cubicBezTo>
                    <a:cubicBezTo>
                      <a:pt x="28117" y="886358"/>
                      <a:pt x="70789" y="960730"/>
                      <a:pt x="113461" y="1024128"/>
                    </a:cubicBezTo>
                    <a:cubicBezTo>
                      <a:pt x="156133" y="1087526"/>
                      <a:pt x="207339" y="1143609"/>
                      <a:pt x="267080" y="1192377"/>
                    </a:cubicBezTo>
                    <a:cubicBezTo>
                      <a:pt x="326821" y="1241145"/>
                      <a:pt x="390220" y="1280160"/>
                      <a:pt x="471906" y="1316736"/>
                    </a:cubicBezTo>
                    <a:cubicBezTo>
                      <a:pt x="553592" y="1353312"/>
                      <a:pt x="657225" y="1388668"/>
                      <a:pt x="757199" y="1411833"/>
                    </a:cubicBezTo>
                    <a:cubicBezTo>
                      <a:pt x="857173" y="1434998"/>
                      <a:pt x="962024" y="1448409"/>
                      <a:pt x="1071752" y="1455724"/>
                    </a:cubicBezTo>
                    <a:cubicBezTo>
                      <a:pt x="1181480" y="1463039"/>
                      <a:pt x="1294865" y="1459991"/>
                      <a:pt x="1415566" y="1455724"/>
                    </a:cubicBezTo>
                  </a:path>
                </a:pathLst>
              </a:cu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593523" y="3112608"/>
                <a:ext cx="92077" cy="942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an 20"/>
              <p:cNvSpPr/>
              <p:nvPr/>
            </p:nvSpPr>
            <p:spPr>
              <a:xfrm rot="16200000">
                <a:off x="3980328" y="2287777"/>
                <a:ext cx="140021" cy="91440"/>
              </a:xfrm>
              <a:prstGeom prst="can">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an 21"/>
              <p:cNvSpPr/>
              <p:nvPr/>
            </p:nvSpPr>
            <p:spPr>
              <a:xfrm rot="16200000" flipH="1">
                <a:off x="2311936" y="812265"/>
                <a:ext cx="233366" cy="3028437"/>
              </a:xfrm>
              <a:prstGeom prst="can">
                <a:avLst>
                  <a:gd name="adj" fmla="val 3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8066790" y="3105894"/>
                <a:ext cx="92077" cy="942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an 23"/>
              <p:cNvSpPr/>
              <p:nvPr/>
            </p:nvSpPr>
            <p:spPr>
              <a:xfrm rot="16200000">
                <a:off x="4132728" y="2287777"/>
                <a:ext cx="140021" cy="91440"/>
              </a:xfrm>
              <a:prstGeom prst="can">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an 24"/>
              <p:cNvSpPr/>
              <p:nvPr/>
            </p:nvSpPr>
            <p:spPr>
              <a:xfrm rot="16200000">
                <a:off x="4285128" y="2287777"/>
                <a:ext cx="140021" cy="91440"/>
              </a:xfrm>
              <a:prstGeom prst="can">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an 25"/>
              <p:cNvSpPr/>
              <p:nvPr/>
            </p:nvSpPr>
            <p:spPr>
              <a:xfrm rot="16200000">
                <a:off x="4437528" y="2287777"/>
                <a:ext cx="140021" cy="91440"/>
              </a:xfrm>
              <a:prstGeom prst="can">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an 26"/>
              <p:cNvSpPr/>
              <p:nvPr/>
            </p:nvSpPr>
            <p:spPr>
              <a:xfrm rot="16200000">
                <a:off x="4589928" y="2287777"/>
                <a:ext cx="140021" cy="91440"/>
              </a:xfrm>
              <a:prstGeom prst="can">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an 27"/>
              <p:cNvSpPr/>
              <p:nvPr/>
            </p:nvSpPr>
            <p:spPr>
              <a:xfrm rot="16200000" flipH="1">
                <a:off x="4278244" y="2323932"/>
                <a:ext cx="233366" cy="908531"/>
              </a:xfrm>
              <a:prstGeom prst="can">
                <a:avLst>
                  <a:gd name="adj" fmla="val 35000"/>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p:cNvCxnSpPr/>
              <p:nvPr/>
            </p:nvCxnSpPr>
            <p:spPr>
              <a:xfrm>
                <a:off x="1033850" y="2768099"/>
                <a:ext cx="2957108" cy="5267"/>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4853726" y="2760200"/>
                <a:ext cx="2879672" cy="7464"/>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31" name="Freeform 30"/>
              <p:cNvSpPr/>
              <p:nvPr/>
            </p:nvSpPr>
            <p:spPr>
              <a:xfrm>
                <a:off x="4953000" y="2762250"/>
                <a:ext cx="590550" cy="161925"/>
              </a:xfrm>
              <a:custGeom>
                <a:avLst/>
                <a:gdLst>
                  <a:gd name="connsiteX0" fmla="*/ 0 w 590550"/>
                  <a:gd name="connsiteY0" fmla="*/ 0 h 161925"/>
                  <a:gd name="connsiteX1" fmla="*/ 371475 w 590550"/>
                  <a:gd name="connsiteY1" fmla="*/ 152400 h 161925"/>
                  <a:gd name="connsiteX2" fmla="*/ 590550 w 590550"/>
                  <a:gd name="connsiteY2" fmla="*/ 161925 h 161925"/>
                </a:gdLst>
                <a:ahLst/>
                <a:cxnLst>
                  <a:cxn ang="0">
                    <a:pos x="connsiteX0" y="connsiteY0"/>
                  </a:cxn>
                  <a:cxn ang="0">
                    <a:pos x="connsiteX1" y="connsiteY1"/>
                  </a:cxn>
                  <a:cxn ang="0">
                    <a:pos x="connsiteX2" y="connsiteY2"/>
                  </a:cxn>
                </a:cxnLst>
                <a:rect l="l" t="t" r="r" b="b"/>
                <a:pathLst>
                  <a:path w="590550" h="161925">
                    <a:moveTo>
                      <a:pt x="0" y="0"/>
                    </a:moveTo>
                    <a:lnTo>
                      <a:pt x="371475" y="152400"/>
                    </a:lnTo>
                    <a:lnTo>
                      <a:pt x="590550" y="161925"/>
                    </a:lnTo>
                  </a:path>
                </a:pathLst>
              </a:custGeom>
              <a:noFill/>
              <a:ln>
                <a:solidFill>
                  <a:schemeClr val="tx2"/>
                </a:solidFill>
                <a:head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p:cNvCxnSpPr/>
              <p:nvPr/>
            </p:nvCxnSpPr>
            <p:spPr>
              <a:xfrm flipH="1">
                <a:off x="3445450" y="2778197"/>
                <a:ext cx="355026" cy="145978"/>
              </a:xfrm>
              <a:prstGeom prst="line">
                <a:avLst/>
              </a:prstGeom>
              <a:ln w="25400">
                <a:solidFill>
                  <a:schemeClr val="tx2"/>
                </a:solidFill>
                <a:tailEnd type="stealth" w="lg" len="lg"/>
              </a:ln>
            </p:spPr>
            <p:style>
              <a:lnRef idx="1">
                <a:schemeClr val="accent1"/>
              </a:lnRef>
              <a:fillRef idx="0">
                <a:schemeClr val="accent1"/>
              </a:fillRef>
              <a:effectRef idx="0">
                <a:schemeClr val="accent1"/>
              </a:effectRef>
              <a:fontRef idx="minor">
                <a:schemeClr val="tx1"/>
              </a:fontRef>
            </p:style>
          </p:cxnSp>
          <p:sp>
            <p:nvSpPr>
              <p:cNvPr id="33" name="Bevel 32"/>
              <p:cNvSpPr/>
              <p:nvPr/>
            </p:nvSpPr>
            <p:spPr>
              <a:xfrm rot="20220000">
                <a:off x="3216275" y="2863131"/>
                <a:ext cx="247650" cy="211013"/>
              </a:xfrm>
              <a:prstGeom prst="bevel">
                <a:avLst/>
              </a:prstGeom>
              <a:solidFill>
                <a:srgbClr val="E4352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Arrow Connector 33"/>
              <p:cNvCxnSpPr/>
              <p:nvPr/>
            </p:nvCxnSpPr>
            <p:spPr>
              <a:xfrm flipH="1">
                <a:off x="7714365" y="2339686"/>
                <a:ext cx="820035" cy="0"/>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a:off x="141790" y="2346197"/>
                <a:ext cx="820035" cy="0"/>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8189770" y="1674308"/>
                <a:ext cx="1094751" cy="704714"/>
              </a:xfrm>
              <a:prstGeom prst="rect">
                <a:avLst/>
              </a:prstGeom>
              <a:noFill/>
            </p:spPr>
            <p:txBody>
              <a:bodyPr wrap="square" rtlCol="0">
                <a:spAutoFit/>
              </a:bodyPr>
              <a:lstStyle/>
              <a:p>
                <a:pPr algn="ctr"/>
                <a:r>
                  <a:rPr lang="en-US" dirty="0"/>
                  <a:t>i</a:t>
                </a:r>
                <a:r>
                  <a:rPr lang="en-US" dirty="0" smtClean="0"/>
                  <a:t>on beam</a:t>
                </a:r>
                <a:endParaRPr lang="en-US" dirty="0"/>
              </a:p>
            </p:txBody>
          </p:sp>
          <p:sp>
            <p:nvSpPr>
              <p:cNvPr id="38" name="TextBox 37"/>
              <p:cNvSpPr txBox="1"/>
              <p:nvPr/>
            </p:nvSpPr>
            <p:spPr>
              <a:xfrm>
                <a:off x="5355137" y="1857779"/>
                <a:ext cx="2594115" cy="337771"/>
              </a:xfrm>
              <a:prstGeom prst="rect">
                <a:avLst/>
              </a:prstGeom>
              <a:noFill/>
            </p:spPr>
            <p:txBody>
              <a:bodyPr wrap="square" rtlCol="0">
                <a:spAutoFit/>
              </a:bodyPr>
              <a:lstStyle/>
              <a:p>
                <a:pPr algn="ctr"/>
                <a:r>
                  <a:rPr lang="en-US" sz="1600" dirty="0"/>
                  <a:t>c</a:t>
                </a:r>
                <a:r>
                  <a:rPr lang="en-US" sz="1600" dirty="0" smtClean="0"/>
                  <a:t>ooling solenoid (B&gt;0)</a:t>
                </a:r>
              </a:p>
            </p:txBody>
          </p:sp>
          <p:sp>
            <p:nvSpPr>
              <p:cNvPr id="39" name="TextBox 38"/>
              <p:cNvSpPr txBox="1"/>
              <p:nvPr/>
            </p:nvSpPr>
            <p:spPr>
              <a:xfrm>
                <a:off x="3272653" y="1808001"/>
                <a:ext cx="2208134" cy="337771"/>
              </a:xfrm>
              <a:prstGeom prst="rect">
                <a:avLst/>
              </a:prstGeom>
              <a:noFill/>
            </p:spPr>
            <p:txBody>
              <a:bodyPr wrap="square" rtlCol="0">
                <a:spAutoFit/>
              </a:bodyPr>
              <a:lstStyle/>
              <a:p>
                <a:pPr algn="ctr"/>
                <a:r>
                  <a:rPr lang="en-US" sz="1600" dirty="0" smtClean="0"/>
                  <a:t>Magnetization flip</a:t>
                </a:r>
              </a:p>
            </p:txBody>
          </p:sp>
          <p:sp>
            <p:nvSpPr>
              <p:cNvPr id="40" name="TextBox 39"/>
              <p:cNvSpPr txBox="1"/>
              <p:nvPr/>
            </p:nvSpPr>
            <p:spPr>
              <a:xfrm>
                <a:off x="746003" y="1857779"/>
                <a:ext cx="2687739" cy="337771"/>
              </a:xfrm>
              <a:prstGeom prst="rect">
                <a:avLst/>
              </a:prstGeom>
              <a:noFill/>
            </p:spPr>
            <p:txBody>
              <a:bodyPr wrap="square" rtlCol="0">
                <a:spAutoFit/>
              </a:bodyPr>
              <a:lstStyle/>
              <a:p>
                <a:pPr algn="ctr"/>
                <a:r>
                  <a:rPr lang="en-US" sz="1600" dirty="0"/>
                  <a:t>c</a:t>
                </a:r>
                <a:r>
                  <a:rPr lang="en-US" sz="1600" dirty="0" smtClean="0"/>
                  <a:t>ooling solenoid (B&lt;0)</a:t>
                </a:r>
              </a:p>
            </p:txBody>
          </p:sp>
          <p:cxnSp>
            <p:nvCxnSpPr>
              <p:cNvPr id="43" name="Straight Connector 42"/>
              <p:cNvCxnSpPr/>
              <p:nvPr/>
            </p:nvCxnSpPr>
            <p:spPr>
              <a:xfrm>
                <a:off x="1432539" y="3333705"/>
                <a:ext cx="5904478" cy="0"/>
              </a:xfrm>
              <a:prstGeom prst="line">
                <a:avLst/>
              </a:prstGeom>
              <a:ln w="25400">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5657850" y="2736886"/>
                <a:ext cx="1228742" cy="391508"/>
              </a:xfrm>
              <a:prstGeom prst="rect">
                <a:avLst/>
              </a:prstGeom>
              <a:noFill/>
            </p:spPr>
            <p:txBody>
              <a:bodyPr wrap="square" rtlCol="0">
                <a:spAutoFit/>
              </a:bodyPr>
              <a:lstStyle/>
              <a:p>
                <a:pPr algn="ctr"/>
                <a:r>
                  <a:rPr lang="en-US" dirty="0" smtClean="0"/>
                  <a:t>injector</a:t>
                </a:r>
                <a:endParaRPr lang="en-US" dirty="0"/>
              </a:p>
            </p:txBody>
          </p:sp>
          <p:sp>
            <p:nvSpPr>
              <p:cNvPr id="45" name="TextBox 44"/>
              <p:cNvSpPr txBox="1"/>
              <p:nvPr/>
            </p:nvSpPr>
            <p:spPr>
              <a:xfrm>
                <a:off x="2334051" y="2714395"/>
                <a:ext cx="1006048" cy="644836"/>
              </a:xfrm>
              <a:prstGeom prst="rect">
                <a:avLst/>
              </a:prstGeom>
              <a:noFill/>
            </p:spPr>
            <p:txBody>
              <a:bodyPr wrap="square" rtlCol="0">
                <a:spAutoFit/>
              </a:bodyPr>
              <a:lstStyle/>
              <a:p>
                <a:pPr algn="ctr"/>
                <a:r>
                  <a:rPr lang="en-US" dirty="0" smtClean="0"/>
                  <a:t>beam dump</a:t>
                </a:r>
                <a:endParaRPr lang="en-US" dirty="0"/>
              </a:p>
            </p:txBody>
          </p:sp>
          <p:sp>
            <p:nvSpPr>
              <p:cNvPr id="46" name="TextBox 45"/>
              <p:cNvSpPr txBox="1"/>
              <p:nvPr/>
            </p:nvSpPr>
            <p:spPr>
              <a:xfrm>
                <a:off x="3829033" y="2602984"/>
                <a:ext cx="1095375" cy="369332"/>
              </a:xfrm>
              <a:prstGeom prst="rect">
                <a:avLst/>
              </a:prstGeom>
              <a:noFill/>
            </p:spPr>
            <p:txBody>
              <a:bodyPr wrap="square" rtlCol="0">
                <a:spAutoFit/>
              </a:bodyPr>
              <a:lstStyle/>
              <a:p>
                <a:pPr algn="ctr"/>
                <a:r>
                  <a:rPr lang="en-US" dirty="0" smtClean="0"/>
                  <a:t>linac</a:t>
                </a:r>
                <a:endParaRPr lang="en-US" dirty="0"/>
              </a:p>
            </p:txBody>
          </p:sp>
          <p:sp>
            <p:nvSpPr>
              <p:cNvPr id="47" name="Flowchart: Summing Junction 59"/>
              <p:cNvSpPr/>
              <p:nvPr/>
            </p:nvSpPr>
            <p:spPr>
              <a:xfrm>
                <a:off x="1425005" y="3206874"/>
                <a:ext cx="213295" cy="222126"/>
              </a:xfrm>
              <a:prstGeom prst="flowChartSummingJunction">
                <a:avLst/>
              </a:prstGeom>
              <a:solidFill>
                <a:srgbClr val="7030A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p:cNvSpPr txBox="1"/>
              <p:nvPr/>
            </p:nvSpPr>
            <p:spPr>
              <a:xfrm>
                <a:off x="579051" y="2983192"/>
                <a:ext cx="1870600" cy="276358"/>
              </a:xfrm>
              <a:prstGeom prst="rect">
                <a:avLst/>
              </a:prstGeom>
              <a:noFill/>
            </p:spPr>
            <p:txBody>
              <a:bodyPr wrap="square" rtlCol="0">
                <a:spAutoFit/>
              </a:bodyPr>
              <a:lstStyle/>
              <a:p>
                <a:pPr algn="ctr"/>
                <a:r>
                  <a:rPr lang="en-US" sz="1200" dirty="0" smtClean="0"/>
                  <a:t>fast extraction kicker</a:t>
                </a:r>
                <a:endParaRPr lang="en-US" sz="1200" dirty="0"/>
              </a:p>
            </p:txBody>
          </p:sp>
          <p:sp>
            <p:nvSpPr>
              <p:cNvPr id="49" name="TextBox 48"/>
              <p:cNvSpPr txBox="1"/>
              <p:nvPr/>
            </p:nvSpPr>
            <p:spPr>
              <a:xfrm>
                <a:off x="6365076" y="2998511"/>
                <a:ext cx="1763757" cy="276358"/>
              </a:xfrm>
              <a:prstGeom prst="rect">
                <a:avLst/>
              </a:prstGeom>
              <a:noFill/>
            </p:spPr>
            <p:txBody>
              <a:bodyPr wrap="square" rtlCol="0">
                <a:spAutoFit/>
              </a:bodyPr>
              <a:lstStyle/>
              <a:p>
                <a:pPr algn="ctr"/>
                <a:r>
                  <a:rPr lang="en-US" sz="1200" dirty="0"/>
                  <a:t>f</a:t>
                </a:r>
                <a:r>
                  <a:rPr lang="en-US" sz="1200" dirty="0" smtClean="0"/>
                  <a:t>ast injection kicker</a:t>
                </a:r>
                <a:endParaRPr lang="en-US" sz="1200" dirty="0"/>
              </a:p>
            </p:txBody>
          </p:sp>
          <p:sp>
            <p:nvSpPr>
              <p:cNvPr id="50" name="Flowchart: Summing Junction 62"/>
              <p:cNvSpPr/>
              <p:nvPr/>
            </p:nvSpPr>
            <p:spPr>
              <a:xfrm>
                <a:off x="6973989" y="3216399"/>
                <a:ext cx="213295" cy="222126"/>
              </a:xfrm>
              <a:prstGeom prst="flowChartSummingJunction">
                <a:avLst/>
              </a:prstGeom>
              <a:solidFill>
                <a:srgbClr val="7030A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lowchart: Summing Junction 64"/>
              <p:cNvSpPr/>
              <p:nvPr/>
            </p:nvSpPr>
            <p:spPr>
              <a:xfrm>
                <a:off x="7254305" y="3479862"/>
                <a:ext cx="213295" cy="222126"/>
              </a:xfrm>
              <a:prstGeom prst="flowChartSummingJunction">
                <a:avLst/>
              </a:prstGeom>
              <a:solidFill>
                <a:srgbClr val="C808AD">
                  <a:alpha val="4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lowchart: Summing Junction 65"/>
              <p:cNvSpPr/>
              <p:nvPr/>
            </p:nvSpPr>
            <p:spPr>
              <a:xfrm>
                <a:off x="1318357" y="3473574"/>
                <a:ext cx="213295" cy="222126"/>
              </a:xfrm>
              <a:prstGeom prst="flowChartSummingJunction">
                <a:avLst/>
              </a:prstGeom>
              <a:solidFill>
                <a:srgbClr val="C808AD">
                  <a:alpha val="4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p:cNvSpPr txBox="1"/>
              <p:nvPr/>
            </p:nvSpPr>
            <p:spPr>
              <a:xfrm>
                <a:off x="593524" y="3629025"/>
                <a:ext cx="1044777" cy="276358"/>
              </a:xfrm>
              <a:prstGeom prst="rect">
                <a:avLst/>
              </a:prstGeom>
              <a:noFill/>
            </p:spPr>
            <p:txBody>
              <a:bodyPr wrap="square" rtlCol="0">
                <a:spAutoFit/>
              </a:bodyPr>
              <a:lstStyle/>
              <a:p>
                <a:pPr algn="ctr"/>
                <a:r>
                  <a:rPr lang="en-US" sz="1200" dirty="0" smtClean="0"/>
                  <a:t>dechirper</a:t>
                </a:r>
                <a:endParaRPr lang="en-US" sz="1200" dirty="0"/>
              </a:p>
            </p:txBody>
          </p:sp>
          <p:sp>
            <p:nvSpPr>
              <p:cNvPr id="54" name="TextBox 53"/>
              <p:cNvSpPr txBox="1"/>
              <p:nvPr/>
            </p:nvSpPr>
            <p:spPr>
              <a:xfrm>
                <a:off x="7254304" y="3655098"/>
                <a:ext cx="935466" cy="276358"/>
              </a:xfrm>
              <a:prstGeom prst="rect">
                <a:avLst/>
              </a:prstGeom>
              <a:noFill/>
            </p:spPr>
            <p:txBody>
              <a:bodyPr wrap="square" rtlCol="0">
                <a:spAutoFit/>
              </a:bodyPr>
              <a:lstStyle/>
              <a:p>
                <a:pPr algn="ctr"/>
                <a:r>
                  <a:rPr lang="en-US" sz="1200" dirty="0"/>
                  <a:t>r</a:t>
                </a:r>
                <a:r>
                  <a:rPr lang="en-US" sz="1200" dirty="0" smtClean="0"/>
                  <a:t>echirper</a:t>
                </a:r>
                <a:endParaRPr lang="en-US" sz="1200" dirty="0"/>
              </a:p>
            </p:txBody>
          </p:sp>
          <p:sp>
            <p:nvSpPr>
              <p:cNvPr id="55" name="Rectangle 54"/>
              <p:cNvSpPr/>
              <p:nvPr/>
            </p:nvSpPr>
            <p:spPr>
              <a:xfrm>
                <a:off x="4191309" y="3390900"/>
                <a:ext cx="411479" cy="45719"/>
              </a:xfrm>
              <a:prstGeom prst="rect">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55"/>
              <p:cNvSpPr/>
              <p:nvPr/>
            </p:nvSpPr>
            <p:spPr>
              <a:xfrm>
                <a:off x="1409700" y="3333750"/>
                <a:ext cx="5772150" cy="257175"/>
              </a:xfrm>
              <a:custGeom>
                <a:avLst/>
                <a:gdLst>
                  <a:gd name="connsiteX0" fmla="*/ 0 w 5772150"/>
                  <a:gd name="connsiteY0" fmla="*/ 257175 h 257175"/>
                  <a:gd name="connsiteX1" fmla="*/ 676275 w 5772150"/>
                  <a:gd name="connsiteY1" fmla="*/ 257175 h 257175"/>
                  <a:gd name="connsiteX2" fmla="*/ 2962275 w 5772150"/>
                  <a:gd name="connsiteY2" fmla="*/ 152400 h 257175"/>
                  <a:gd name="connsiteX3" fmla="*/ 3352800 w 5772150"/>
                  <a:gd name="connsiteY3" fmla="*/ 152400 h 257175"/>
                  <a:gd name="connsiteX4" fmla="*/ 5772150 w 5772150"/>
                  <a:gd name="connsiteY4" fmla="*/ 0 h 257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2150" h="257175">
                    <a:moveTo>
                      <a:pt x="0" y="257175"/>
                    </a:moveTo>
                    <a:lnTo>
                      <a:pt x="676275" y="257175"/>
                    </a:lnTo>
                    <a:lnTo>
                      <a:pt x="2962275" y="152400"/>
                    </a:lnTo>
                    <a:lnTo>
                      <a:pt x="3352800" y="152400"/>
                    </a:lnTo>
                    <a:lnTo>
                      <a:pt x="5772150" y="0"/>
                    </a:lnTo>
                  </a:path>
                </a:pathLst>
              </a:cu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56"/>
              <p:cNvSpPr/>
              <p:nvPr/>
            </p:nvSpPr>
            <p:spPr>
              <a:xfrm flipH="1">
                <a:off x="1552575" y="3333750"/>
                <a:ext cx="5772150" cy="257175"/>
              </a:xfrm>
              <a:custGeom>
                <a:avLst/>
                <a:gdLst>
                  <a:gd name="connsiteX0" fmla="*/ 0 w 5772150"/>
                  <a:gd name="connsiteY0" fmla="*/ 257175 h 257175"/>
                  <a:gd name="connsiteX1" fmla="*/ 676275 w 5772150"/>
                  <a:gd name="connsiteY1" fmla="*/ 257175 h 257175"/>
                  <a:gd name="connsiteX2" fmla="*/ 2962275 w 5772150"/>
                  <a:gd name="connsiteY2" fmla="*/ 152400 h 257175"/>
                  <a:gd name="connsiteX3" fmla="*/ 3352800 w 5772150"/>
                  <a:gd name="connsiteY3" fmla="*/ 152400 h 257175"/>
                  <a:gd name="connsiteX4" fmla="*/ 5772150 w 5772150"/>
                  <a:gd name="connsiteY4" fmla="*/ 0 h 257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2150" h="257175">
                    <a:moveTo>
                      <a:pt x="0" y="257175"/>
                    </a:moveTo>
                    <a:lnTo>
                      <a:pt x="676275" y="257175"/>
                    </a:lnTo>
                    <a:lnTo>
                      <a:pt x="2962275" y="152400"/>
                    </a:lnTo>
                    <a:lnTo>
                      <a:pt x="3352800" y="152400"/>
                    </a:lnTo>
                    <a:lnTo>
                      <a:pt x="5772150" y="0"/>
                    </a:lnTo>
                  </a:path>
                </a:pathLst>
              </a:cu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p:cNvSpPr txBox="1"/>
              <p:nvPr/>
            </p:nvSpPr>
            <p:spPr>
              <a:xfrm>
                <a:off x="4533581" y="3101455"/>
                <a:ext cx="2324419" cy="276999"/>
              </a:xfrm>
              <a:prstGeom prst="rect">
                <a:avLst/>
              </a:prstGeom>
              <a:noFill/>
            </p:spPr>
            <p:txBody>
              <a:bodyPr wrap="square" rtlCol="0">
                <a:spAutoFit/>
              </a:bodyPr>
              <a:lstStyle/>
              <a:p>
                <a:pPr algn="ctr"/>
                <a:r>
                  <a:rPr lang="en-US" sz="1200" dirty="0" smtClean="0"/>
                  <a:t>circulating bunches</a:t>
                </a:r>
                <a:endParaRPr lang="en-US" sz="1200" dirty="0"/>
              </a:p>
            </p:txBody>
          </p:sp>
          <p:sp>
            <p:nvSpPr>
              <p:cNvPr id="59" name="TextBox 58"/>
              <p:cNvSpPr txBox="1"/>
              <p:nvPr/>
            </p:nvSpPr>
            <p:spPr>
              <a:xfrm rot="180000">
                <a:off x="4562624" y="3499715"/>
                <a:ext cx="2324419" cy="276999"/>
              </a:xfrm>
              <a:prstGeom prst="rect">
                <a:avLst/>
              </a:prstGeom>
              <a:noFill/>
            </p:spPr>
            <p:txBody>
              <a:bodyPr wrap="square" rtlCol="0">
                <a:spAutoFit/>
              </a:bodyPr>
              <a:lstStyle/>
              <a:p>
                <a:pPr algn="ctr"/>
                <a:r>
                  <a:rPr lang="en-US" sz="1200" dirty="0" smtClean="0"/>
                  <a:t>extracted bunches</a:t>
                </a:r>
                <a:endParaRPr lang="en-US" sz="1200" dirty="0"/>
              </a:p>
            </p:txBody>
          </p:sp>
          <p:sp>
            <p:nvSpPr>
              <p:cNvPr id="60" name="Oval 59"/>
              <p:cNvSpPr/>
              <p:nvPr/>
            </p:nvSpPr>
            <p:spPr>
              <a:xfrm>
                <a:off x="4013183" y="3114927"/>
                <a:ext cx="111628" cy="43789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4677151" y="3100936"/>
                <a:ext cx="111628" cy="43789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p:cNvSpPr txBox="1"/>
              <p:nvPr/>
            </p:nvSpPr>
            <p:spPr>
              <a:xfrm rot="21420000">
                <a:off x="1898063" y="3504697"/>
                <a:ext cx="2324419" cy="276999"/>
              </a:xfrm>
              <a:prstGeom prst="rect">
                <a:avLst/>
              </a:prstGeom>
              <a:noFill/>
            </p:spPr>
            <p:txBody>
              <a:bodyPr wrap="square" rtlCol="0">
                <a:spAutoFit/>
              </a:bodyPr>
              <a:lstStyle/>
              <a:p>
                <a:pPr algn="ctr"/>
                <a:r>
                  <a:rPr lang="en-US" sz="1200" dirty="0" smtClean="0"/>
                  <a:t>injected bunches</a:t>
                </a:r>
                <a:endParaRPr lang="en-US" sz="1200" dirty="0"/>
              </a:p>
            </p:txBody>
          </p:sp>
          <p:sp>
            <p:nvSpPr>
              <p:cNvPr id="63" name="TextBox 62"/>
              <p:cNvSpPr txBox="1"/>
              <p:nvPr/>
            </p:nvSpPr>
            <p:spPr>
              <a:xfrm>
                <a:off x="3724276" y="3444875"/>
                <a:ext cx="1359268" cy="461665"/>
              </a:xfrm>
              <a:prstGeom prst="rect">
                <a:avLst/>
              </a:prstGeom>
              <a:noFill/>
            </p:spPr>
            <p:txBody>
              <a:bodyPr wrap="square" rtlCol="0">
                <a:spAutoFit/>
              </a:bodyPr>
              <a:lstStyle/>
              <a:p>
                <a:pPr algn="ctr"/>
                <a:r>
                  <a:rPr lang="en-US" sz="1200" dirty="0"/>
                  <a:t>e</a:t>
                </a:r>
                <a:r>
                  <a:rPr lang="en-US" sz="1200" dirty="0" smtClean="0"/>
                  <a:t>xchange </a:t>
                </a:r>
              </a:p>
              <a:p>
                <a:pPr algn="ctr"/>
                <a:r>
                  <a:rPr lang="en-US" sz="1200" dirty="0" smtClean="0"/>
                  <a:t>septum</a:t>
                </a:r>
                <a:endParaRPr lang="en-US" sz="1200" dirty="0"/>
              </a:p>
            </p:txBody>
          </p:sp>
          <p:sp>
            <p:nvSpPr>
              <p:cNvPr id="64" name="Isosceles Triangle 80"/>
              <p:cNvSpPr/>
              <p:nvPr/>
            </p:nvSpPr>
            <p:spPr>
              <a:xfrm>
                <a:off x="1974850" y="3486212"/>
                <a:ext cx="158750" cy="21333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Isosceles Triangle 81"/>
              <p:cNvSpPr/>
              <p:nvPr/>
            </p:nvSpPr>
            <p:spPr>
              <a:xfrm>
                <a:off x="6667500" y="3486489"/>
                <a:ext cx="158750" cy="21333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p:cNvSpPr txBox="1"/>
              <p:nvPr/>
            </p:nvSpPr>
            <p:spPr>
              <a:xfrm>
                <a:off x="6082932" y="3664669"/>
                <a:ext cx="1359268" cy="646331"/>
              </a:xfrm>
              <a:prstGeom prst="rect">
                <a:avLst/>
              </a:prstGeom>
              <a:noFill/>
            </p:spPr>
            <p:txBody>
              <a:bodyPr wrap="square" rtlCol="0">
                <a:spAutoFit/>
              </a:bodyPr>
              <a:lstStyle/>
              <a:p>
                <a:pPr algn="ctr"/>
                <a:r>
                  <a:rPr lang="en-US" sz="1200" dirty="0" smtClean="0"/>
                  <a:t>vertical </a:t>
                </a:r>
              </a:p>
              <a:p>
                <a:pPr algn="ctr"/>
                <a:r>
                  <a:rPr lang="en-US" sz="1200" dirty="0" smtClean="0"/>
                  <a:t>bend</a:t>
                </a:r>
              </a:p>
              <a:p>
                <a:pPr algn="ctr"/>
                <a:r>
                  <a:rPr lang="en-US" sz="1200" dirty="0" smtClean="0"/>
                  <a:t>into ERL</a:t>
                </a:r>
              </a:p>
            </p:txBody>
          </p:sp>
          <p:sp>
            <p:nvSpPr>
              <p:cNvPr id="67" name="TextBox 66"/>
              <p:cNvSpPr txBox="1"/>
              <p:nvPr/>
            </p:nvSpPr>
            <p:spPr>
              <a:xfrm>
                <a:off x="1368487" y="3634174"/>
                <a:ext cx="1359268" cy="646331"/>
              </a:xfrm>
              <a:prstGeom prst="rect">
                <a:avLst/>
              </a:prstGeom>
              <a:noFill/>
            </p:spPr>
            <p:txBody>
              <a:bodyPr wrap="square" rtlCol="0">
                <a:spAutoFit/>
              </a:bodyPr>
              <a:lstStyle/>
              <a:p>
                <a:pPr algn="ctr"/>
                <a:r>
                  <a:rPr lang="en-US" sz="1200" dirty="0" smtClean="0"/>
                  <a:t>vertical </a:t>
                </a:r>
              </a:p>
              <a:p>
                <a:pPr algn="ctr"/>
                <a:r>
                  <a:rPr lang="en-US" sz="1200" dirty="0" smtClean="0"/>
                  <a:t>bend</a:t>
                </a:r>
              </a:p>
              <a:p>
                <a:pPr algn="ctr"/>
                <a:r>
                  <a:rPr lang="en-US" sz="1200" dirty="0"/>
                  <a:t>t</a:t>
                </a:r>
                <a:r>
                  <a:rPr lang="en-US" sz="1200" dirty="0" smtClean="0"/>
                  <a:t>o CCR</a:t>
                </a:r>
              </a:p>
            </p:txBody>
          </p:sp>
          <p:sp>
            <p:nvSpPr>
              <p:cNvPr id="68" name="Freeform 67"/>
              <p:cNvSpPr>
                <a:spLocks noChangeAspect="1"/>
              </p:cNvSpPr>
              <p:nvPr/>
            </p:nvSpPr>
            <p:spPr>
              <a:xfrm flipH="1">
                <a:off x="7337017" y="2327865"/>
                <a:ext cx="967157" cy="1005840"/>
              </a:xfrm>
              <a:custGeom>
                <a:avLst/>
                <a:gdLst>
                  <a:gd name="connsiteX0" fmla="*/ 747301 w 1412984"/>
                  <a:gd name="connsiteY0" fmla="*/ 0 h 1460651"/>
                  <a:gd name="connsiteX1" fmla="*/ 403487 w 1412984"/>
                  <a:gd name="connsiteY1" fmla="*/ 51206 h 1460651"/>
                  <a:gd name="connsiteX2" fmla="*/ 191346 w 1412984"/>
                  <a:gd name="connsiteY2" fmla="*/ 197510 h 1460651"/>
                  <a:gd name="connsiteX3" fmla="*/ 30412 w 1412984"/>
                  <a:gd name="connsiteY3" fmla="*/ 475488 h 1460651"/>
                  <a:gd name="connsiteX4" fmla="*/ 8466 w 1412984"/>
                  <a:gd name="connsiteY4" fmla="*/ 577900 h 1460651"/>
                  <a:gd name="connsiteX5" fmla="*/ 8466 w 1412984"/>
                  <a:gd name="connsiteY5" fmla="*/ 811987 h 1460651"/>
                  <a:gd name="connsiteX6" fmla="*/ 110879 w 1412984"/>
                  <a:gd name="connsiteY6" fmla="*/ 1024128 h 1460651"/>
                  <a:gd name="connsiteX7" fmla="*/ 249868 w 1412984"/>
                  <a:gd name="connsiteY7" fmla="*/ 1148486 h 1460651"/>
                  <a:gd name="connsiteX8" fmla="*/ 469324 w 1412984"/>
                  <a:gd name="connsiteY8" fmla="*/ 1316736 h 1460651"/>
                  <a:gd name="connsiteX9" fmla="*/ 798508 w 1412984"/>
                  <a:gd name="connsiteY9" fmla="*/ 1404518 h 1460651"/>
                  <a:gd name="connsiteX10" fmla="*/ 1069170 w 1412984"/>
                  <a:gd name="connsiteY10" fmla="*/ 1455724 h 1460651"/>
                  <a:gd name="connsiteX11" fmla="*/ 1412984 w 1412984"/>
                  <a:gd name="connsiteY11" fmla="*/ 1455724 h 1460651"/>
                  <a:gd name="connsiteX0" fmla="*/ 747964 w 1413647"/>
                  <a:gd name="connsiteY0" fmla="*/ 0 h 1460651"/>
                  <a:gd name="connsiteX1" fmla="*/ 404150 w 1413647"/>
                  <a:gd name="connsiteY1" fmla="*/ 51206 h 1460651"/>
                  <a:gd name="connsiteX2" fmla="*/ 192009 w 1413647"/>
                  <a:gd name="connsiteY2" fmla="*/ 197510 h 1460651"/>
                  <a:gd name="connsiteX3" fmla="*/ 45705 w 1413647"/>
                  <a:gd name="connsiteY3" fmla="*/ 373076 h 1460651"/>
                  <a:gd name="connsiteX4" fmla="*/ 9129 w 1413647"/>
                  <a:gd name="connsiteY4" fmla="*/ 577900 h 1460651"/>
                  <a:gd name="connsiteX5" fmla="*/ 9129 w 1413647"/>
                  <a:gd name="connsiteY5" fmla="*/ 811987 h 1460651"/>
                  <a:gd name="connsiteX6" fmla="*/ 111542 w 1413647"/>
                  <a:gd name="connsiteY6" fmla="*/ 1024128 h 1460651"/>
                  <a:gd name="connsiteX7" fmla="*/ 250531 w 1413647"/>
                  <a:gd name="connsiteY7" fmla="*/ 1148486 h 1460651"/>
                  <a:gd name="connsiteX8" fmla="*/ 469987 w 1413647"/>
                  <a:gd name="connsiteY8" fmla="*/ 1316736 h 1460651"/>
                  <a:gd name="connsiteX9" fmla="*/ 799171 w 1413647"/>
                  <a:gd name="connsiteY9" fmla="*/ 1404518 h 1460651"/>
                  <a:gd name="connsiteX10" fmla="*/ 1069833 w 1413647"/>
                  <a:gd name="connsiteY10" fmla="*/ 1455724 h 1460651"/>
                  <a:gd name="connsiteX11" fmla="*/ 1413647 w 1413647"/>
                  <a:gd name="connsiteY11" fmla="*/ 1455724 h 1460651"/>
                  <a:gd name="connsiteX0" fmla="*/ 747964 w 1413647"/>
                  <a:gd name="connsiteY0" fmla="*/ 0 h 1460140"/>
                  <a:gd name="connsiteX1" fmla="*/ 404150 w 1413647"/>
                  <a:gd name="connsiteY1" fmla="*/ 51206 h 1460140"/>
                  <a:gd name="connsiteX2" fmla="*/ 192009 w 1413647"/>
                  <a:gd name="connsiteY2" fmla="*/ 197510 h 1460140"/>
                  <a:gd name="connsiteX3" fmla="*/ 45705 w 1413647"/>
                  <a:gd name="connsiteY3" fmla="*/ 373076 h 1460140"/>
                  <a:gd name="connsiteX4" fmla="*/ 9129 w 1413647"/>
                  <a:gd name="connsiteY4" fmla="*/ 577900 h 1460140"/>
                  <a:gd name="connsiteX5" fmla="*/ 9129 w 1413647"/>
                  <a:gd name="connsiteY5" fmla="*/ 811987 h 1460140"/>
                  <a:gd name="connsiteX6" fmla="*/ 111542 w 1413647"/>
                  <a:gd name="connsiteY6" fmla="*/ 1024128 h 1460140"/>
                  <a:gd name="connsiteX7" fmla="*/ 250531 w 1413647"/>
                  <a:gd name="connsiteY7" fmla="*/ 1148486 h 1460140"/>
                  <a:gd name="connsiteX8" fmla="*/ 469987 w 1413647"/>
                  <a:gd name="connsiteY8" fmla="*/ 1316736 h 1460140"/>
                  <a:gd name="connsiteX9" fmla="*/ 755280 w 1413647"/>
                  <a:gd name="connsiteY9" fmla="*/ 1411833 h 1460140"/>
                  <a:gd name="connsiteX10" fmla="*/ 1069833 w 1413647"/>
                  <a:gd name="connsiteY10" fmla="*/ 1455724 h 1460140"/>
                  <a:gd name="connsiteX11" fmla="*/ 1413647 w 1413647"/>
                  <a:gd name="connsiteY11" fmla="*/ 1455724 h 1460140"/>
                  <a:gd name="connsiteX0" fmla="*/ 749883 w 1415566"/>
                  <a:gd name="connsiteY0" fmla="*/ 0 h 1460140"/>
                  <a:gd name="connsiteX1" fmla="*/ 406069 w 1415566"/>
                  <a:gd name="connsiteY1" fmla="*/ 51206 h 1460140"/>
                  <a:gd name="connsiteX2" fmla="*/ 193928 w 1415566"/>
                  <a:gd name="connsiteY2" fmla="*/ 197510 h 1460140"/>
                  <a:gd name="connsiteX3" fmla="*/ 84200 w 1415566"/>
                  <a:gd name="connsiteY3" fmla="*/ 358445 h 1460140"/>
                  <a:gd name="connsiteX4" fmla="*/ 11048 w 1415566"/>
                  <a:gd name="connsiteY4" fmla="*/ 577900 h 1460140"/>
                  <a:gd name="connsiteX5" fmla="*/ 11048 w 1415566"/>
                  <a:gd name="connsiteY5" fmla="*/ 811987 h 1460140"/>
                  <a:gd name="connsiteX6" fmla="*/ 113461 w 1415566"/>
                  <a:gd name="connsiteY6" fmla="*/ 1024128 h 1460140"/>
                  <a:gd name="connsiteX7" fmla="*/ 252450 w 1415566"/>
                  <a:gd name="connsiteY7" fmla="*/ 1148486 h 1460140"/>
                  <a:gd name="connsiteX8" fmla="*/ 471906 w 1415566"/>
                  <a:gd name="connsiteY8" fmla="*/ 1316736 h 1460140"/>
                  <a:gd name="connsiteX9" fmla="*/ 757199 w 1415566"/>
                  <a:gd name="connsiteY9" fmla="*/ 1411833 h 1460140"/>
                  <a:gd name="connsiteX10" fmla="*/ 1071752 w 1415566"/>
                  <a:gd name="connsiteY10" fmla="*/ 1455724 h 1460140"/>
                  <a:gd name="connsiteX11" fmla="*/ 1415566 w 1415566"/>
                  <a:gd name="connsiteY11" fmla="*/ 1455724 h 1460140"/>
                  <a:gd name="connsiteX0" fmla="*/ 749883 w 1415566"/>
                  <a:gd name="connsiteY0" fmla="*/ 0 h 1460140"/>
                  <a:gd name="connsiteX1" fmla="*/ 406069 w 1415566"/>
                  <a:gd name="connsiteY1" fmla="*/ 51206 h 1460140"/>
                  <a:gd name="connsiteX2" fmla="*/ 193928 w 1415566"/>
                  <a:gd name="connsiteY2" fmla="*/ 197510 h 1460140"/>
                  <a:gd name="connsiteX3" fmla="*/ 84200 w 1415566"/>
                  <a:gd name="connsiteY3" fmla="*/ 358445 h 1460140"/>
                  <a:gd name="connsiteX4" fmla="*/ 11048 w 1415566"/>
                  <a:gd name="connsiteY4" fmla="*/ 577900 h 1460140"/>
                  <a:gd name="connsiteX5" fmla="*/ 11048 w 1415566"/>
                  <a:gd name="connsiteY5" fmla="*/ 811987 h 1460140"/>
                  <a:gd name="connsiteX6" fmla="*/ 113461 w 1415566"/>
                  <a:gd name="connsiteY6" fmla="*/ 1024128 h 1460140"/>
                  <a:gd name="connsiteX7" fmla="*/ 267080 w 1415566"/>
                  <a:gd name="connsiteY7" fmla="*/ 1192377 h 1460140"/>
                  <a:gd name="connsiteX8" fmla="*/ 471906 w 1415566"/>
                  <a:gd name="connsiteY8" fmla="*/ 1316736 h 1460140"/>
                  <a:gd name="connsiteX9" fmla="*/ 757199 w 1415566"/>
                  <a:gd name="connsiteY9" fmla="*/ 1411833 h 1460140"/>
                  <a:gd name="connsiteX10" fmla="*/ 1071752 w 1415566"/>
                  <a:gd name="connsiteY10" fmla="*/ 1455724 h 1460140"/>
                  <a:gd name="connsiteX11" fmla="*/ 1415566 w 1415566"/>
                  <a:gd name="connsiteY11" fmla="*/ 1455724 h 1460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5566" h="1460140">
                    <a:moveTo>
                      <a:pt x="749883" y="0"/>
                    </a:moveTo>
                    <a:cubicBezTo>
                      <a:pt x="624305" y="9144"/>
                      <a:pt x="498728" y="18288"/>
                      <a:pt x="406069" y="51206"/>
                    </a:cubicBezTo>
                    <a:cubicBezTo>
                      <a:pt x="313410" y="84124"/>
                      <a:pt x="247573" y="146304"/>
                      <a:pt x="193928" y="197510"/>
                    </a:cubicBezTo>
                    <a:cubicBezTo>
                      <a:pt x="140283" y="248716"/>
                      <a:pt x="114680" y="295047"/>
                      <a:pt x="84200" y="358445"/>
                    </a:cubicBezTo>
                    <a:cubicBezTo>
                      <a:pt x="53720" y="421843"/>
                      <a:pt x="23240" y="502310"/>
                      <a:pt x="11048" y="577900"/>
                    </a:cubicBezTo>
                    <a:cubicBezTo>
                      <a:pt x="-1144" y="653490"/>
                      <a:pt x="-6021" y="737616"/>
                      <a:pt x="11048" y="811987"/>
                    </a:cubicBezTo>
                    <a:cubicBezTo>
                      <a:pt x="28117" y="886358"/>
                      <a:pt x="70789" y="960730"/>
                      <a:pt x="113461" y="1024128"/>
                    </a:cubicBezTo>
                    <a:cubicBezTo>
                      <a:pt x="156133" y="1087526"/>
                      <a:pt x="207339" y="1143609"/>
                      <a:pt x="267080" y="1192377"/>
                    </a:cubicBezTo>
                    <a:cubicBezTo>
                      <a:pt x="326821" y="1241145"/>
                      <a:pt x="390220" y="1280160"/>
                      <a:pt x="471906" y="1316736"/>
                    </a:cubicBezTo>
                    <a:cubicBezTo>
                      <a:pt x="553592" y="1353312"/>
                      <a:pt x="657225" y="1388668"/>
                      <a:pt x="757199" y="1411833"/>
                    </a:cubicBezTo>
                    <a:cubicBezTo>
                      <a:pt x="857173" y="1434998"/>
                      <a:pt x="962024" y="1448409"/>
                      <a:pt x="1071752" y="1455724"/>
                    </a:cubicBezTo>
                    <a:cubicBezTo>
                      <a:pt x="1181480" y="1463039"/>
                      <a:pt x="1294865" y="1459991"/>
                      <a:pt x="1415566" y="1455724"/>
                    </a:cubicBezTo>
                  </a:path>
                </a:pathLst>
              </a:custGeom>
              <a:noFill/>
              <a:ln>
                <a:solidFill>
                  <a:srgbClr val="C00000"/>
                </a:solidFill>
                <a:headEnd type="stealth" w="lg" len="lg"/>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a:spLocks noChangeAspect="1"/>
              </p:cNvSpPr>
              <p:nvPr/>
            </p:nvSpPr>
            <p:spPr>
              <a:xfrm>
                <a:off x="457848" y="2327865"/>
                <a:ext cx="967157" cy="1005840"/>
              </a:xfrm>
              <a:custGeom>
                <a:avLst/>
                <a:gdLst>
                  <a:gd name="connsiteX0" fmla="*/ 747301 w 1412984"/>
                  <a:gd name="connsiteY0" fmla="*/ 0 h 1460651"/>
                  <a:gd name="connsiteX1" fmla="*/ 403487 w 1412984"/>
                  <a:gd name="connsiteY1" fmla="*/ 51206 h 1460651"/>
                  <a:gd name="connsiteX2" fmla="*/ 191346 w 1412984"/>
                  <a:gd name="connsiteY2" fmla="*/ 197510 h 1460651"/>
                  <a:gd name="connsiteX3" fmla="*/ 30412 w 1412984"/>
                  <a:gd name="connsiteY3" fmla="*/ 475488 h 1460651"/>
                  <a:gd name="connsiteX4" fmla="*/ 8466 w 1412984"/>
                  <a:gd name="connsiteY4" fmla="*/ 577900 h 1460651"/>
                  <a:gd name="connsiteX5" fmla="*/ 8466 w 1412984"/>
                  <a:gd name="connsiteY5" fmla="*/ 811987 h 1460651"/>
                  <a:gd name="connsiteX6" fmla="*/ 110879 w 1412984"/>
                  <a:gd name="connsiteY6" fmla="*/ 1024128 h 1460651"/>
                  <a:gd name="connsiteX7" fmla="*/ 249868 w 1412984"/>
                  <a:gd name="connsiteY7" fmla="*/ 1148486 h 1460651"/>
                  <a:gd name="connsiteX8" fmla="*/ 469324 w 1412984"/>
                  <a:gd name="connsiteY8" fmla="*/ 1316736 h 1460651"/>
                  <a:gd name="connsiteX9" fmla="*/ 798508 w 1412984"/>
                  <a:gd name="connsiteY9" fmla="*/ 1404518 h 1460651"/>
                  <a:gd name="connsiteX10" fmla="*/ 1069170 w 1412984"/>
                  <a:gd name="connsiteY10" fmla="*/ 1455724 h 1460651"/>
                  <a:gd name="connsiteX11" fmla="*/ 1412984 w 1412984"/>
                  <a:gd name="connsiteY11" fmla="*/ 1455724 h 1460651"/>
                  <a:gd name="connsiteX0" fmla="*/ 747964 w 1413647"/>
                  <a:gd name="connsiteY0" fmla="*/ 0 h 1460651"/>
                  <a:gd name="connsiteX1" fmla="*/ 404150 w 1413647"/>
                  <a:gd name="connsiteY1" fmla="*/ 51206 h 1460651"/>
                  <a:gd name="connsiteX2" fmla="*/ 192009 w 1413647"/>
                  <a:gd name="connsiteY2" fmla="*/ 197510 h 1460651"/>
                  <a:gd name="connsiteX3" fmla="*/ 45705 w 1413647"/>
                  <a:gd name="connsiteY3" fmla="*/ 373076 h 1460651"/>
                  <a:gd name="connsiteX4" fmla="*/ 9129 w 1413647"/>
                  <a:gd name="connsiteY4" fmla="*/ 577900 h 1460651"/>
                  <a:gd name="connsiteX5" fmla="*/ 9129 w 1413647"/>
                  <a:gd name="connsiteY5" fmla="*/ 811987 h 1460651"/>
                  <a:gd name="connsiteX6" fmla="*/ 111542 w 1413647"/>
                  <a:gd name="connsiteY6" fmla="*/ 1024128 h 1460651"/>
                  <a:gd name="connsiteX7" fmla="*/ 250531 w 1413647"/>
                  <a:gd name="connsiteY7" fmla="*/ 1148486 h 1460651"/>
                  <a:gd name="connsiteX8" fmla="*/ 469987 w 1413647"/>
                  <a:gd name="connsiteY8" fmla="*/ 1316736 h 1460651"/>
                  <a:gd name="connsiteX9" fmla="*/ 799171 w 1413647"/>
                  <a:gd name="connsiteY9" fmla="*/ 1404518 h 1460651"/>
                  <a:gd name="connsiteX10" fmla="*/ 1069833 w 1413647"/>
                  <a:gd name="connsiteY10" fmla="*/ 1455724 h 1460651"/>
                  <a:gd name="connsiteX11" fmla="*/ 1413647 w 1413647"/>
                  <a:gd name="connsiteY11" fmla="*/ 1455724 h 1460651"/>
                  <a:gd name="connsiteX0" fmla="*/ 747964 w 1413647"/>
                  <a:gd name="connsiteY0" fmla="*/ 0 h 1460140"/>
                  <a:gd name="connsiteX1" fmla="*/ 404150 w 1413647"/>
                  <a:gd name="connsiteY1" fmla="*/ 51206 h 1460140"/>
                  <a:gd name="connsiteX2" fmla="*/ 192009 w 1413647"/>
                  <a:gd name="connsiteY2" fmla="*/ 197510 h 1460140"/>
                  <a:gd name="connsiteX3" fmla="*/ 45705 w 1413647"/>
                  <a:gd name="connsiteY3" fmla="*/ 373076 h 1460140"/>
                  <a:gd name="connsiteX4" fmla="*/ 9129 w 1413647"/>
                  <a:gd name="connsiteY4" fmla="*/ 577900 h 1460140"/>
                  <a:gd name="connsiteX5" fmla="*/ 9129 w 1413647"/>
                  <a:gd name="connsiteY5" fmla="*/ 811987 h 1460140"/>
                  <a:gd name="connsiteX6" fmla="*/ 111542 w 1413647"/>
                  <a:gd name="connsiteY6" fmla="*/ 1024128 h 1460140"/>
                  <a:gd name="connsiteX7" fmla="*/ 250531 w 1413647"/>
                  <a:gd name="connsiteY7" fmla="*/ 1148486 h 1460140"/>
                  <a:gd name="connsiteX8" fmla="*/ 469987 w 1413647"/>
                  <a:gd name="connsiteY8" fmla="*/ 1316736 h 1460140"/>
                  <a:gd name="connsiteX9" fmla="*/ 755280 w 1413647"/>
                  <a:gd name="connsiteY9" fmla="*/ 1411833 h 1460140"/>
                  <a:gd name="connsiteX10" fmla="*/ 1069833 w 1413647"/>
                  <a:gd name="connsiteY10" fmla="*/ 1455724 h 1460140"/>
                  <a:gd name="connsiteX11" fmla="*/ 1413647 w 1413647"/>
                  <a:gd name="connsiteY11" fmla="*/ 1455724 h 1460140"/>
                  <a:gd name="connsiteX0" fmla="*/ 749883 w 1415566"/>
                  <a:gd name="connsiteY0" fmla="*/ 0 h 1460140"/>
                  <a:gd name="connsiteX1" fmla="*/ 406069 w 1415566"/>
                  <a:gd name="connsiteY1" fmla="*/ 51206 h 1460140"/>
                  <a:gd name="connsiteX2" fmla="*/ 193928 w 1415566"/>
                  <a:gd name="connsiteY2" fmla="*/ 197510 h 1460140"/>
                  <a:gd name="connsiteX3" fmla="*/ 84200 w 1415566"/>
                  <a:gd name="connsiteY3" fmla="*/ 358445 h 1460140"/>
                  <a:gd name="connsiteX4" fmla="*/ 11048 w 1415566"/>
                  <a:gd name="connsiteY4" fmla="*/ 577900 h 1460140"/>
                  <a:gd name="connsiteX5" fmla="*/ 11048 w 1415566"/>
                  <a:gd name="connsiteY5" fmla="*/ 811987 h 1460140"/>
                  <a:gd name="connsiteX6" fmla="*/ 113461 w 1415566"/>
                  <a:gd name="connsiteY6" fmla="*/ 1024128 h 1460140"/>
                  <a:gd name="connsiteX7" fmla="*/ 252450 w 1415566"/>
                  <a:gd name="connsiteY7" fmla="*/ 1148486 h 1460140"/>
                  <a:gd name="connsiteX8" fmla="*/ 471906 w 1415566"/>
                  <a:gd name="connsiteY8" fmla="*/ 1316736 h 1460140"/>
                  <a:gd name="connsiteX9" fmla="*/ 757199 w 1415566"/>
                  <a:gd name="connsiteY9" fmla="*/ 1411833 h 1460140"/>
                  <a:gd name="connsiteX10" fmla="*/ 1071752 w 1415566"/>
                  <a:gd name="connsiteY10" fmla="*/ 1455724 h 1460140"/>
                  <a:gd name="connsiteX11" fmla="*/ 1415566 w 1415566"/>
                  <a:gd name="connsiteY11" fmla="*/ 1455724 h 1460140"/>
                  <a:gd name="connsiteX0" fmla="*/ 749883 w 1415566"/>
                  <a:gd name="connsiteY0" fmla="*/ 0 h 1460140"/>
                  <a:gd name="connsiteX1" fmla="*/ 406069 w 1415566"/>
                  <a:gd name="connsiteY1" fmla="*/ 51206 h 1460140"/>
                  <a:gd name="connsiteX2" fmla="*/ 193928 w 1415566"/>
                  <a:gd name="connsiteY2" fmla="*/ 197510 h 1460140"/>
                  <a:gd name="connsiteX3" fmla="*/ 84200 w 1415566"/>
                  <a:gd name="connsiteY3" fmla="*/ 358445 h 1460140"/>
                  <a:gd name="connsiteX4" fmla="*/ 11048 w 1415566"/>
                  <a:gd name="connsiteY4" fmla="*/ 577900 h 1460140"/>
                  <a:gd name="connsiteX5" fmla="*/ 11048 w 1415566"/>
                  <a:gd name="connsiteY5" fmla="*/ 811987 h 1460140"/>
                  <a:gd name="connsiteX6" fmla="*/ 113461 w 1415566"/>
                  <a:gd name="connsiteY6" fmla="*/ 1024128 h 1460140"/>
                  <a:gd name="connsiteX7" fmla="*/ 267080 w 1415566"/>
                  <a:gd name="connsiteY7" fmla="*/ 1192377 h 1460140"/>
                  <a:gd name="connsiteX8" fmla="*/ 471906 w 1415566"/>
                  <a:gd name="connsiteY8" fmla="*/ 1316736 h 1460140"/>
                  <a:gd name="connsiteX9" fmla="*/ 757199 w 1415566"/>
                  <a:gd name="connsiteY9" fmla="*/ 1411833 h 1460140"/>
                  <a:gd name="connsiteX10" fmla="*/ 1071752 w 1415566"/>
                  <a:gd name="connsiteY10" fmla="*/ 1455724 h 1460140"/>
                  <a:gd name="connsiteX11" fmla="*/ 1415566 w 1415566"/>
                  <a:gd name="connsiteY11" fmla="*/ 1455724 h 1460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5566" h="1460140">
                    <a:moveTo>
                      <a:pt x="749883" y="0"/>
                    </a:moveTo>
                    <a:cubicBezTo>
                      <a:pt x="624305" y="9144"/>
                      <a:pt x="498728" y="18288"/>
                      <a:pt x="406069" y="51206"/>
                    </a:cubicBezTo>
                    <a:cubicBezTo>
                      <a:pt x="313410" y="84124"/>
                      <a:pt x="247573" y="146304"/>
                      <a:pt x="193928" y="197510"/>
                    </a:cubicBezTo>
                    <a:cubicBezTo>
                      <a:pt x="140283" y="248716"/>
                      <a:pt x="114680" y="295047"/>
                      <a:pt x="84200" y="358445"/>
                    </a:cubicBezTo>
                    <a:cubicBezTo>
                      <a:pt x="53720" y="421843"/>
                      <a:pt x="23240" y="502310"/>
                      <a:pt x="11048" y="577900"/>
                    </a:cubicBezTo>
                    <a:cubicBezTo>
                      <a:pt x="-1144" y="653490"/>
                      <a:pt x="-6021" y="737616"/>
                      <a:pt x="11048" y="811987"/>
                    </a:cubicBezTo>
                    <a:cubicBezTo>
                      <a:pt x="28117" y="886358"/>
                      <a:pt x="70789" y="960730"/>
                      <a:pt x="113461" y="1024128"/>
                    </a:cubicBezTo>
                    <a:cubicBezTo>
                      <a:pt x="156133" y="1087526"/>
                      <a:pt x="207339" y="1143609"/>
                      <a:pt x="267080" y="1192377"/>
                    </a:cubicBezTo>
                    <a:cubicBezTo>
                      <a:pt x="326821" y="1241145"/>
                      <a:pt x="390220" y="1280160"/>
                      <a:pt x="471906" y="1316736"/>
                    </a:cubicBezTo>
                    <a:cubicBezTo>
                      <a:pt x="553592" y="1353312"/>
                      <a:pt x="657225" y="1388668"/>
                      <a:pt x="757199" y="1411833"/>
                    </a:cubicBezTo>
                    <a:cubicBezTo>
                      <a:pt x="857173" y="1434998"/>
                      <a:pt x="962024" y="1448409"/>
                      <a:pt x="1071752" y="1455724"/>
                    </a:cubicBezTo>
                    <a:cubicBezTo>
                      <a:pt x="1181480" y="1463039"/>
                      <a:pt x="1294865" y="1459991"/>
                      <a:pt x="1415566" y="1455724"/>
                    </a:cubicBezTo>
                  </a:path>
                </a:pathLst>
              </a:custGeom>
              <a:noFill/>
              <a:ln>
                <a:solidFill>
                  <a:srgbClr val="C000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1" name="TextBox 70"/>
            <p:cNvSpPr txBox="1"/>
            <p:nvPr/>
          </p:nvSpPr>
          <p:spPr>
            <a:xfrm>
              <a:off x="189396" y="3656529"/>
              <a:ext cx="930538" cy="706348"/>
            </a:xfrm>
            <a:prstGeom prst="rect">
              <a:avLst/>
            </a:prstGeom>
            <a:noFill/>
          </p:spPr>
          <p:txBody>
            <a:bodyPr wrap="square" rtlCol="0">
              <a:spAutoFit/>
            </a:bodyPr>
            <a:lstStyle/>
            <a:p>
              <a:pPr algn="ctr"/>
              <a:r>
                <a:rPr lang="en-US" dirty="0"/>
                <a:t>i</a:t>
              </a:r>
              <a:r>
                <a:rPr lang="en-US" dirty="0" smtClean="0"/>
                <a:t>on beam</a:t>
              </a:r>
              <a:endParaRPr lang="en-US" dirty="0"/>
            </a:p>
          </p:txBody>
        </p:sp>
      </p:grpSp>
      <p:sp>
        <p:nvSpPr>
          <p:cNvPr id="3" name="Rounded Rectangular Callout 2"/>
          <p:cNvSpPr/>
          <p:nvPr/>
        </p:nvSpPr>
        <p:spPr>
          <a:xfrm>
            <a:off x="7720319" y="5204624"/>
            <a:ext cx="1334289" cy="570256"/>
          </a:xfrm>
          <a:prstGeom prst="wedgeRoundRectCallout">
            <a:avLst>
              <a:gd name="adj1" fmla="val -42029"/>
              <a:gd name="adj2" fmla="val -89584"/>
              <a:gd name="adj3" fmla="val 16667"/>
            </a:avLst>
          </a:prstGeom>
          <a:solidFill>
            <a:schemeClr val="accent2">
              <a:lumMod val="20000"/>
              <a:lumOff val="80000"/>
            </a:schemeClr>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b="1" dirty="0">
                <a:solidFill>
                  <a:schemeClr val="tx1"/>
                </a:solidFill>
                <a:cs typeface="Arial" panose="020B0604020202020204" pitchFamily="34" charset="0"/>
              </a:rPr>
              <a:t>Circulator Cooler Ring</a:t>
            </a:r>
          </a:p>
        </p:txBody>
      </p:sp>
      <p:sp>
        <p:nvSpPr>
          <p:cNvPr id="73" name="Rounded Rectangular Callout 72"/>
          <p:cNvSpPr/>
          <p:nvPr/>
        </p:nvSpPr>
        <p:spPr>
          <a:xfrm>
            <a:off x="665254" y="5553095"/>
            <a:ext cx="668833" cy="514373"/>
          </a:xfrm>
          <a:prstGeom prst="wedgeRoundRectCallout">
            <a:avLst>
              <a:gd name="adj1" fmla="val 45275"/>
              <a:gd name="adj2" fmla="val -76360"/>
              <a:gd name="adj3" fmla="val 16667"/>
            </a:avLst>
          </a:prstGeom>
          <a:solidFill>
            <a:schemeClr val="accent5">
              <a:lumMod val="20000"/>
              <a:lumOff val="80000"/>
            </a:schemeClr>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b="1" dirty="0" smtClean="0">
                <a:solidFill>
                  <a:schemeClr val="tx1"/>
                </a:solidFill>
                <a:cs typeface="Arial" panose="020B0604020202020204" pitchFamily="34" charset="0"/>
              </a:rPr>
              <a:t>ERL Ring</a:t>
            </a:r>
            <a:endParaRPr lang="en-US" sz="1400" b="1" dirty="0">
              <a:solidFill>
                <a:schemeClr val="tx1"/>
              </a:solidFill>
              <a:cs typeface="Arial" panose="020B0604020202020204" pitchFamily="34" charset="0"/>
            </a:endParaRPr>
          </a:p>
        </p:txBody>
      </p:sp>
    </p:spTree>
    <p:extLst>
      <p:ext uri="{BB962C8B-B14F-4D97-AF65-F5344CB8AC3E}">
        <p14:creationId xmlns:p14="http://schemas.microsoft.com/office/powerpoint/2010/main" val="31821276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0" dirty="0">
                <a:latin typeface="Minion Pro"/>
              </a:rPr>
              <a:t>Magnetized Bunched-Beam Electron Cooling</a:t>
            </a:r>
          </a:p>
        </p:txBody>
      </p:sp>
      <p:grpSp>
        <p:nvGrpSpPr>
          <p:cNvPr id="3" name="Group 2"/>
          <p:cNvGrpSpPr/>
          <p:nvPr/>
        </p:nvGrpSpPr>
        <p:grpSpPr>
          <a:xfrm>
            <a:off x="254289" y="2500916"/>
            <a:ext cx="8889711" cy="3184057"/>
            <a:chOff x="125357" y="1825054"/>
            <a:chExt cx="8889711" cy="3184057"/>
          </a:xfrm>
        </p:grpSpPr>
        <p:pic>
          <p:nvPicPr>
            <p:cNvPr id="5" name="Picture 3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643" y="1825054"/>
              <a:ext cx="8861425" cy="264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ounded Rectangular Callout 6"/>
            <p:cNvSpPr/>
            <p:nvPr/>
          </p:nvSpPr>
          <p:spPr bwMode="auto">
            <a:xfrm>
              <a:off x="2413262" y="4188012"/>
              <a:ext cx="2128456" cy="677741"/>
            </a:xfrm>
            <a:prstGeom prst="wedgeRoundRectCallout">
              <a:avLst>
                <a:gd name="adj1" fmla="val -31356"/>
                <a:gd name="adj2" fmla="val -73274"/>
                <a:gd name="adj3" fmla="val 16667"/>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smtClean="0"/>
                <a:t>Upon exit of Cathode Solenoid</a:t>
              </a:r>
              <a:endParaRPr kumimoji="0" lang="en-US" b="0" i="0" u="none" strike="noStrike" cap="none" normalizeH="0" baseline="0" dirty="0" smtClean="0">
                <a:ln>
                  <a:noFill/>
                </a:ln>
                <a:solidFill>
                  <a:schemeClr val="tx1"/>
                </a:solidFill>
                <a:effectLst/>
              </a:endParaRPr>
            </a:p>
          </p:txBody>
        </p:sp>
        <p:sp>
          <p:nvSpPr>
            <p:cNvPr id="9" name="Rounded Rectangular Callout 8"/>
            <p:cNvSpPr/>
            <p:nvPr/>
          </p:nvSpPr>
          <p:spPr bwMode="auto">
            <a:xfrm>
              <a:off x="4668545" y="4576083"/>
              <a:ext cx="3513921" cy="433028"/>
            </a:xfrm>
            <a:prstGeom prst="wedgeRoundRectCallout">
              <a:avLst>
                <a:gd name="adj1" fmla="val -21169"/>
                <a:gd name="adj2" fmla="val -80062"/>
                <a:gd name="adj3" fmla="val 16667"/>
              </a:avLst>
            </a:prstGeom>
            <a:solidFill>
              <a:srgbClr val="FF66C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smtClean="0"/>
                <a:t>Upon entering Cooling Solenoid</a:t>
              </a:r>
              <a:endParaRPr kumimoji="0" lang="en-US" b="0" i="0" u="none" strike="noStrike" cap="none" normalizeH="0" baseline="0" dirty="0" smtClean="0">
                <a:ln>
                  <a:noFill/>
                </a:ln>
                <a:solidFill>
                  <a:schemeClr val="tx1"/>
                </a:solidFill>
                <a:effectLst/>
              </a:endParaRPr>
            </a:p>
          </p:txBody>
        </p:sp>
        <p:sp>
          <p:nvSpPr>
            <p:cNvPr id="13" name="Rounded Rectangular Callout 12"/>
            <p:cNvSpPr/>
            <p:nvPr/>
          </p:nvSpPr>
          <p:spPr bwMode="auto">
            <a:xfrm>
              <a:off x="125357" y="4188012"/>
              <a:ext cx="2023953" cy="677740"/>
            </a:xfrm>
            <a:prstGeom prst="wedgeRoundRectCallout">
              <a:avLst>
                <a:gd name="adj1" fmla="val -12632"/>
                <a:gd name="adj2" fmla="val -85126"/>
                <a:gd name="adj3" fmla="val 16667"/>
              </a:avLst>
            </a:prstGeom>
            <a:solidFill>
              <a:schemeClr val="accent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rPr>
                <a:t>Electrons born in strong uniform </a:t>
              </a:r>
              <a:r>
                <a:rPr kumimoji="0" lang="en-US" b="0" i="0" u="none" strike="noStrike" cap="none" normalizeH="0" baseline="0" dirty="0" err="1" smtClean="0">
                  <a:ln>
                    <a:noFill/>
                  </a:ln>
                  <a:solidFill>
                    <a:schemeClr val="tx1"/>
                  </a:solidFill>
                  <a:effectLst/>
                </a:rPr>
                <a:t>B</a:t>
              </a:r>
              <a:r>
                <a:rPr kumimoji="0" lang="en-US" b="0" i="0" u="none" strike="noStrike" cap="none" normalizeH="0" baseline="-25000" dirty="0" err="1" smtClean="0">
                  <a:ln>
                    <a:noFill/>
                  </a:ln>
                  <a:solidFill>
                    <a:schemeClr val="tx1"/>
                  </a:solidFill>
                  <a:effectLst/>
                </a:rPr>
                <a:t>z</a:t>
              </a:r>
              <a:endParaRPr kumimoji="0" lang="en-US" b="0" i="0" u="none" strike="noStrike" cap="none" normalizeH="0" baseline="0" dirty="0" smtClean="0">
                <a:ln>
                  <a:noFill/>
                </a:ln>
                <a:solidFill>
                  <a:schemeClr val="tx1"/>
                </a:solidFill>
                <a:effectLst/>
              </a:endParaRPr>
            </a:p>
          </p:txBody>
        </p:sp>
        <p:grpSp>
          <p:nvGrpSpPr>
            <p:cNvPr id="24" name="Group 23"/>
            <p:cNvGrpSpPr/>
            <p:nvPr/>
          </p:nvGrpSpPr>
          <p:grpSpPr>
            <a:xfrm>
              <a:off x="158354" y="1943237"/>
              <a:ext cx="586554" cy="483769"/>
              <a:chOff x="158354" y="1943237"/>
              <a:chExt cx="586554" cy="483769"/>
            </a:xfrm>
          </p:grpSpPr>
          <p:cxnSp>
            <p:nvCxnSpPr>
              <p:cNvPr id="18" name="Straight Arrow Connector 17"/>
              <p:cNvCxnSpPr/>
              <p:nvPr/>
            </p:nvCxnSpPr>
            <p:spPr>
              <a:xfrm flipV="1">
                <a:off x="222191" y="2179178"/>
                <a:ext cx="0" cy="247828"/>
              </a:xfrm>
              <a:prstGeom prst="straightConnector1">
                <a:avLst/>
              </a:prstGeom>
              <a:ln w="3810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213645" y="2427006"/>
                <a:ext cx="531263" cy="0"/>
              </a:xfrm>
              <a:prstGeom prst="straightConnector1">
                <a:avLst/>
              </a:prstGeom>
              <a:ln w="381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58354" y="1943237"/>
                <a:ext cx="320922" cy="369332"/>
              </a:xfrm>
              <a:prstGeom prst="rect">
                <a:avLst/>
              </a:prstGeom>
              <a:noFill/>
            </p:spPr>
            <p:txBody>
              <a:bodyPr wrap="none" rtlCol="0">
                <a:spAutoFit/>
              </a:bodyPr>
              <a:lstStyle/>
              <a:p>
                <a:r>
                  <a:rPr lang="en-US" b="1" dirty="0" smtClean="0">
                    <a:solidFill>
                      <a:schemeClr val="accent6"/>
                    </a:solidFill>
                    <a:latin typeface="Calibri" panose="020F0502020204030204" pitchFamily="34" charset="0"/>
                  </a:rPr>
                  <a:t>V</a:t>
                </a:r>
                <a:endParaRPr lang="en-US" b="1" dirty="0">
                  <a:solidFill>
                    <a:schemeClr val="accent6"/>
                  </a:solidFill>
                  <a:latin typeface="Calibri" panose="020F0502020204030204" pitchFamily="34" charset="0"/>
                </a:endParaRPr>
              </a:p>
            </p:txBody>
          </p:sp>
          <p:sp>
            <p:nvSpPr>
              <p:cNvPr id="23" name="TextBox 22"/>
              <p:cNvSpPr txBox="1"/>
              <p:nvPr/>
            </p:nvSpPr>
            <p:spPr>
              <a:xfrm>
                <a:off x="423273" y="2057674"/>
                <a:ext cx="314510" cy="369332"/>
              </a:xfrm>
              <a:prstGeom prst="rect">
                <a:avLst/>
              </a:prstGeom>
              <a:noFill/>
            </p:spPr>
            <p:txBody>
              <a:bodyPr wrap="none" rtlCol="0">
                <a:spAutoFit/>
              </a:bodyPr>
              <a:lstStyle/>
              <a:p>
                <a:r>
                  <a:rPr lang="en-US" b="1" dirty="0">
                    <a:solidFill>
                      <a:schemeClr val="accent6"/>
                    </a:solidFill>
                    <a:latin typeface="Calibri" panose="020F0502020204030204" pitchFamily="34" charset="0"/>
                  </a:rPr>
                  <a:t>B</a:t>
                </a:r>
              </a:p>
            </p:txBody>
          </p:sp>
        </p:grpSp>
        <p:grpSp>
          <p:nvGrpSpPr>
            <p:cNvPr id="25" name="Group 24"/>
            <p:cNvGrpSpPr/>
            <p:nvPr/>
          </p:nvGrpSpPr>
          <p:grpSpPr>
            <a:xfrm>
              <a:off x="6604266" y="1936730"/>
              <a:ext cx="586554" cy="483769"/>
              <a:chOff x="158354" y="1943237"/>
              <a:chExt cx="586554" cy="483769"/>
            </a:xfrm>
          </p:grpSpPr>
          <p:cxnSp>
            <p:nvCxnSpPr>
              <p:cNvPr id="26" name="Straight Arrow Connector 25"/>
              <p:cNvCxnSpPr/>
              <p:nvPr/>
            </p:nvCxnSpPr>
            <p:spPr>
              <a:xfrm flipV="1">
                <a:off x="222191" y="2179178"/>
                <a:ext cx="0" cy="247828"/>
              </a:xfrm>
              <a:prstGeom prst="straightConnector1">
                <a:avLst/>
              </a:prstGeom>
              <a:ln w="3810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213645" y="2427006"/>
                <a:ext cx="531263" cy="0"/>
              </a:xfrm>
              <a:prstGeom prst="straightConnector1">
                <a:avLst/>
              </a:prstGeom>
              <a:ln w="381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158354" y="1943237"/>
                <a:ext cx="320922" cy="369332"/>
              </a:xfrm>
              <a:prstGeom prst="rect">
                <a:avLst/>
              </a:prstGeom>
              <a:noFill/>
            </p:spPr>
            <p:txBody>
              <a:bodyPr wrap="none" rtlCol="0">
                <a:spAutoFit/>
              </a:bodyPr>
              <a:lstStyle/>
              <a:p>
                <a:r>
                  <a:rPr lang="en-US" b="1" dirty="0" smtClean="0">
                    <a:solidFill>
                      <a:schemeClr val="accent6"/>
                    </a:solidFill>
                    <a:latin typeface="Calibri" panose="020F0502020204030204" pitchFamily="34" charset="0"/>
                  </a:rPr>
                  <a:t>V</a:t>
                </a:r>
                <a:endParaRPr lang="en-US" b="1" dirty="0">
                  <a:solidFill>
                    <a:schemeClr val="accent6"/>
                  </a:solidFill>
                  <a:latin typeface="Calibri" panose="020F0502020204030204" pitchFamily="34" charset="0"/>
                </a:endParaRPr>
              </a:p>
            </p:txBody>
          </p:sp>
          <p:sp>
            <p:nvSpPr>
              <p:cNvPr id="29" name="TextBox 28"/>
              <p:cNvSpPr txBox="1"/>
              <p:nvPr/>
            </p:nvSpPr>
            <p:spPr>
              <a:xfrm>
                <a:off x="423273" y="2057674"/>
                <a:ext cx="314510" cy="369332"/>
              </a:xfrm>
              <a:prstGeom prst="rect">
                <a:avLst/>
              </a:prstGeom>
              <a:noFill/>
            </p:spPr>
            <p:txBody>
              <a:bodyPr wrap="none" rtlCol="0">
                <a:spAutoFit/>
              </a:bodyPr>
              <a:lstStyle/>
              <a:p>
                <a:r>
                  <a:rPr lang="en-US" b="1" dirty="0">
                    <a:solidFill>
                      <a:schemeClr val="accent6"/>
                    </a:solidFill>
                    <a:latin typeface="Calibri" panose="020F0502020204030204" pitchFamily="34" charset="0"/>
                  </a:rPr>
                  <a:t>B</a:t>
                </a:r>
              </a:p>
            </p:txBody>
          </p:sp>
        </p:grpSp>
        <p:grpSp>
          <p:nvGrpSpPr>
            <p:cNvPr id="30" name="Group 29"/>
            <p:cNvGrpSpPr/>
            <p:nvPr/>
          </p:nvGrpSpPr>
          <p:grpSpPr>
            <a:xfrm>
              <a:off x="2349382" y="2432399"/>
              <a:ext cx="586554" cy="483769"/>
              <a:chOff x="158354" y="1943237"/>
              <a:chExt cx="586554" cy="483769"/>
            </a:xfrm>
          </p:grpSpPr>
          <p:cxnSp>
            <p:nvCxnSpPr>
              <p:cNvPr id="31" name="Straight Arrow Connector 30"/>
              <p:cNvCxnSpPr>
                <a:endCxn id="34" idx="1"/>
              </p:cNvCxnSpPr>
              <p:nvPr/>
            </p:nvCxnSpPr>
            <p:spPr>
              <a:xfrm flipV="1">
                <a:off x="222191" y="2242340"/>
                <a:ext cx="201082" cy="18466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213645" y="2427006"/>
                <a:ext cx="531263"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158354" y="1943237"/>
                <a:ext cx="320922" cy="369332"/>
              </a:xfrm>
              <a:prstGeom prst="rect">
                <a:avLst/>
              </a:prstGeom>
              <a:noFill/>
            </p:spPr>
            <p:txBody>
              <a:bodyPr wrap="none" rtlCol="0">
                <a:spAutoFit/>
              </a:bodyPr>
              <a:lstStyle/>
              <a:p>
                <a:r>
                  <a:rPr lang="en-US" b="1" dirty="0" smtClean="0">
                    <a:solidFill>
                      <a:srgbClr val="FF0000"/>
                    </a:solidFill>
                    <a:latin typeface="Calibri" panose="020F0502020204030204" pitchFamily="34" charset="0"/>
                  </a:rPr>
                  <a:t>B</a:t>
                </a:r>
                <a:endParaRPr lang="en-US" b="1" dirty="0">
                  <a:solidFill>
                    <a:srgbClr val="FF0000"/>
                  </a:solidFill>
                  <a:latin typeface="Calibri" panose="020F0502020204030204" pitchFamily="34" charset="0"/>
                </a:endParaRPr>
              </a:p>
            </p:txBody>
          </p:sp>
          <p:sp>
            <p:nvSpPr>
              <p:cNvPr id="34" name="TextBox 33"/>
              <p:cNvSpPr txBox="1"/>
              <p:nvPr/>
            </p:nvSpPr>
            <p:spPr>
              <a:xfrm>
                <a:off x="423273" y="2057674"/>
                <a:ext cx="320922" cy="369332"/>
              </a:xfrm>
              <a:prstGeom prst="rect">
                <a:avLst/>
              </a:prstGeom>
              <a:noFill/>
            </p:spPr>
            <p:txBody>
              <a:bodyPr wrap="none" rtlCol="0">
                <a:spAutoFit/>
              </a:bodyPr>
              <a:lstStyle/>
              <a:p>
                <a:r>
                  <a:rPr lang="en-US" b="1" dirty="0" smtClean="0">
                    <a:solidFill>
                      <a:srgbClr val="FF0000"/>
                    </a:solidFill>
                    <a:latin typeface="Calibri" panose="020F0502020204030204" pitchFamily="34" charset="0"/>
                  </a:rPr>
                  <a:t>V</a:t>
                </a:r>
                <a:endParaRPr lang="en-US" b="1" dirty="0">
                  <a:solidFill>
                    <a:srgbClr val="FF0000"/>
                  </a:solidFill>
                  <a:latin typeface="Calibri" panose="020F0502020204030204" pitchFamily="34" charset="0"/>
                </a:endParaRPr>
              </a:p>
            </p:txBody>
          </p:sp>
        </p:grpSp>
        <p:grpSp>
          <p:nvGrpSpPr>
            <p:cNvPr id="38" name="Group 37"/>
            <p:cNvGrpSpPr/>
            <p:nvPr/>
          </p:nvGrpSpPr>
          <p:grpSpPr>
            <a:xfrm>
              <a:off x="4847147" y="2657495"/>
              <a:ext cx="586554" cy="483769"/>
              <a:chOff x="158354" y="1943237"/>
              <a:chExt cx="586554" cy="483769"/>
            </a:xfrm>
          </p:grpSpPr>
          <p:cxnSp>
            <p:nvCxnSpPr>
              <p:cNvPr id="39" name="Straight Arrow Connector 38"/>
              <p:cNvCxnSpPr>
                <a:endCxn id="42" idx="1"/>
              </p:cNvCxnSpPr>
              <p:nvPr/>
            </p:nvCxnSpPr>
            <p:spPr>
              <a:xfrm flipV="1">
                <a:off x="222191" y="2242340"/>
                <a:ext cx="201082" cy="18466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213645" y="2427006"/>
                <a:ext cx="531263"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158354" y="1943237"/>
                <a:ext cx="320922" cy="369332"/>
              </a:xfrm>
              <a:prstGeom prst="rect">
                <a:avLst/>
              </a:prstGeom>
              <a:noFill/>
            </p:spPr>
            <p:txBody>
              <a:bodyPr wrap="none" rtlCol="0">
                <a:spAutoFit/>
              </a:bodyPr>
              <a:lstStyle/>
              <a:p>
                <a:r>
                  <a:rPr lang="en-US" b="1" dirty="0" smtClean="0">
                    <a:solidFill>
                      <a:srgbClr val="FF0000"/>
                    </a:solidFill>
                    <a:latin typeface="Calibri" panose="020F0502020204030204" pitchFamily="34" charset="0"/>
                  </a:rPr>
                  <a:t>B</a:t>
                </a:r>
                <a:endParaRPr lang="en-US" b="1" dirty="0">
                  <a:solidFill>
                    <a:srgbClr val="FF0000"/>
                  </a:solidFill>
                  <a:latin typeface="Calibri" panose="020F0502020204030204" pitchFamily="34" charset="0"/>
                </a:endParaRPr>
              </a:p>
            </p:txBody>
          </p:sp>
          <p:sp>
            <p:nvSpPr>
              <p:cNvPr id="42" name="TextBox 41"/>
              <p:cNvSpPr txBox="1"/>
              <p:nvPr/>
            </p:nvSpPr>
            <p:spPr>
              <a:xfrm>
                <a:off x="423273" y="2057674"/>
                <a:ext cx="320922" cy="369332"/>
              </a:xfrm>
              <a:prstGeom prst="rect">
                <a:avLst/>
              </a:prstGeom>
              <a:noFill/>
            </p:spPr>
            <p:txBody>
              <a:bodyPr wrap="none" rtlCol="0">
                <a:spAutoFit/>
              </a:bodyPr>
              <a:lstStyle/>
              <a:p>
                <a:r>
                  <a:rPr lang="en-US" b="1" dirty="0" smtClean="0">
                    <a:solidFill>
                      <a:srgbClr val="FF0000"/>
                    </a:solidFill>
                    <a:latin typeface="Calibri" panose="020F0502020204030204" pitchFamily="34" charset="0"/>
                  </a:rPr>
                  <a:t>V</a:t>
                </a:r>
                <a:endParaRPr lang="en-US" b="1" dirty="0">
                  <a:solidFill>
                    <a:srgbClr val="FF0000"/>
                  </a:solidFill>
                  <a:latin typeface="Calibri" panose="020F0502020204030204" pitchFamily="34" charset="0"/>
                </a:endParaRPr>
              </a:p>
            </p:txBody>
          </p:sp>
        </p:grpSp>
      </p:grpSp>
      <p:sp>
        <p:nvSpPr>
          <p:cNvPr id="37" name="Content Placeholder 2"/>
          <p:cNvSpPr>
            <a:spLocks noGrp="1"/>
          </p:cNvSpPr>
          <p:nvPr>
            <p:ph idx="1"/>
          </p:nvPr>
        </p:nvSpPr>
        <p:spPr>
          <a:xfrm>
            <a:off x="628650" y="861391"/>
            <a:ext cx="8025156" cy="1139687"/>
          </a:xfrm>
        </p:spPr>
        <p:txBody>
          <a:bodyPr>
            <a:noAutofit/>
          </a:bodyPr>
          <a:lstStyle/>
          <a:p>
            <a:r>
              <a:rPr lang="en-US" sz="2000" dirty="0" smtClean="0">
                <a:latin typeface="Century Gothic" panose="020B0502020202020204" pitchFamily="34" charset="0"/>
              </a:rPr>
              <a:t>Ion beam cooling </a:t>
            </a:r>
            <a:r>
              <a:rPr lang="en-US" sz="2000" dirty="0">
                <a:latin typeface="Century Gothic" panose="020B0502020202020204" pitchFamily="34" charset="0"/>
              </a:rPr>
              <a:t>in presence of magnetic field is much more efficient than cooling in a drift (no magnetic </a:t>
            </a:r>
            <a:r>
              <a:rPr lang="en-US" sz="2000" dirty="0" smtClean="0">
                <a:latin typeface="Century Gothic" panose="020B0502020202020204" pitchFamily="34" charset="0"/>
              </a:rPr>
              <a:t>field):</a:t>
            </a:r>
          </a:p>
          <a:p>
            <a:r>
              <a:rPr lang="en-US" sz="2000" dirty="0" smtClean="0">
                <a:latin typeface="Century Gothic" panose="020B0502020202020204" pitchFamily="34" charset="0"/>
              </a:rPr>
              <a:t>Long cooling solenoid </a:t>
            </a:r>
            <a:r>
              <a:rPr lang="en-US" sz="2000" dirty="0">
                <a:latin typeface="Century Gothic" panose="020B0502020202020204" pitchFamily="34" charset="0"/>
              </a:rPr>
              <a:t>provides desired cooling </a:t>
            </a:r>
            <a:r>
              <a:rPr lang="en-US" sz="2000" dirty="0" smtClean="0">
                <a:latin typeface="Century Gothic" panose="020B0502020202020204" pitchFamily="34" charset="0"/>
              </a:rPr>
              <a:t>effect:</a:t>
            </a:r>
          </a:p>
          <a:p>
            <a:pPr marL="571500" lvl="1" indent="0">
              <a:buNone/>
            </a:pPr>
            <a:endParaRPr lang="en-US" sz="1600" u="sng" dirty="0" smtClean="0">
              <a:latin typeface="Century Gothic" panose="020B0502020202020204" pitchFamily="34" charset="0"/>
            </a:endParaRPr>
          </a:p>
        </p:txBody>
      </p:sp>
    </p:spTree>
    <p:extLst>
      <p:ext uri="{BB962C8B-B14F-4D97-AF65-F5344CB8AC3E}">
        <p14:creationId xmlns:p14="http://schemas.microsoft.com/office/powerpoint/2010/main" val="40119753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0" dirty="0">
                <a:latin typeface="Minion Pro" charset="0"/>
                <a:ea typeface="Minion Pro" charset="0"/>
                <a:cs typeface="Minion Pro" charset="0"/>
              </a:rPr>
              <a:t>Electron beam suffers an azimuthal kick at entrance of cooling solenoid.</a:t>
            </a:r>
          </a:p>
        </p:txBody>
      </p:sp>
      <p:sp>
        <p:nvSpPr>
          <p:cNvPr id="3" name="Content Placeholder 2"/>
          <p:cNvSpPr>
            <a:spLocks noGrp="1"/>
          </p:cNvSpPr>
          <p:nvPr>
            <p:ph idx="1"/>
          </p:nvPr>
        </p:nvSpPr>
        <p:spPr>
          <a:xfrm>
            <a:off x="154088" y="902826"/>
            <a:ext cx="5158692" cy="2164466"/>
          </a:xfrm>
        </p:spPr>
        <p:txBody>
          <a:bodyPr>
            <a:normAutofit/>
          </a:bodyPr>
          <a:lstStyle/>
          <a:p>
            <a:r>
              <a:rPr lang="en-US" sz="2400" dirty="0">
                <a:latin typeface="Century Gothic" panose="020B0502020202020204" pitchFamily="34" charset="0"/>
              </a:rPr>
              <a:t>But this kick can be cancelled by an earlier kick at exit of </a:t>
            </a:r>
            <a:r>
              <a:rPr lang="en-US" sz="2400" dirty="0" err="1">
                <a:latin typeface="Century Gothic" panose="020B0502020202020204" pitchFamily="34" charset="0"/>
              </a:rPr>
              <a:t>photogun</a:t>
            </a:r>
            <a:r>
              <a:rPr lang="en-US" sz="2400" dirty="0">
                <a:latin typeface="Century Gothic" panose="020B0502020202020204" pitchFamily="34" charset="0"/>
              </a:rPr>
              <a:t>. </a:t>
            </a:r>
            <a:endParaRPr lang="en-US" sz="2400" dirty="0" smtClean="0">
              <a:latin typeface="Century Gothic" panose="020B0502020202020204" pitchFamily="34" charset="0"/>
            </a:endParaRPr>
          </a:p>
          <a:p>
            <a:r>
              <a:rPr lang="en-US" sz="2400" dirty="0" smtClean="0">
                <a:latin typeface="Century Gothic" panose="020B0502020202020204" pitchFamily="34" charset="0"/>
              </a:rPr>
              <a:t>That </a:t>
            </a:r>
            <a:r>
              <a:rPr lang="en-US" sz="2400" dirty="0">
                <a:latin typeface="Century Gothic" panose="020B0502020202020204" pitchFamily="34" charset="0"/>
              </a:rPr>
              <a:t>is </a:t>
            </a:r>
            <a:r>
              <a:rPr lang="en-US" sz="2400" dirty="0" smtClean="0">
                <a:latin typeface="Century Gothic" panose="020B0502020202020204" pitchFamily="34" charset="0"/>
              </a:rPr>
              <a:t>the purpose </a:t>
            </a:r>
            <a:r>
              <a:rPr lang="en-US" sz="2400" dirty="0">
                <a:latin typeface="Century Gothic" panose="020B0502020202020204" pitchFamily="34" charset="0"/>
              </a:rPr>
              <a:t>of cathode solenoid</a:t>
            </a:r>
            <a:endParaRPr lang="en-US" sz="2400" dirty="0"/>
          </a:p>
        </p:txBody>
      </p:sp>
      <p:sp>
        <p:nvSpPr>
          <p:cNvPr id="4" name="Content Placeholder 2"/>
          <p:cNvSpPr txBox="1">
            <a:spLocks/>
          </p:cNvSpPr>
          <p:nvPr/>
        </p:nvSpPr>
        <p:spPr>
          <a:xfrm>
            <a:off x="171449" y="3319956"/>
            <a:ext cx="4757355" cy="3053485"/>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914400" indent="-3429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en-US" sz="2000" dirty="0" smtClean="0">
                <a:latin typeface="Century Gothic" panose="020B0502020202020204" pitchFamily="34" charset="0"/>
              </a:rPr>
              <a:t>Learned that gun solenoid </a:t>
            </a:r>
            <a:r>
              <a:rPr lang="en-US" sz="2000" b="1" dirty="0" smtClean="0">
                <a:latin typeface="Century Gothic" panose="020B0502020202020204" pitchFamily="34" charset="0"/>
              </a:rPr>
              <a:t>can</a:t>
            </a:r>
            <a:r>
              <a:rPr lang="en-US" sz="2000" dirty="0" smtClean="0">
                <a:latin typeface="Century Gothic" panose="020B0502020202020204" pitchFamily="34" charset="0"/>
              </a:rPr>
              <a:t> influence field emission</a:t>
            </a:r>
          </a:p>
          <a:p>
            <a:pPr marL="342900" indent="-342900"/>
            <a:r>
              <a:rPr lang="en-US" sz="2000" kern="0" dirty="0" smtClean="0">
                <a:latin typeface="Century Gothic" panose="020B0502020202020204" pitchFamily="34" charset="0"/>
              </a:rPr>
              <a:t>First trials with gun at high voltage and solenoid </a:t>
            </a:r>
            <a:r>
              <a:rPr lang="en-US" sz="2000" b="1" kern="0" dirty="0" smtClean="0">
                <a:latin typeface="Century Gothic" panose="020B0502020202020204" pitchFamily="34" charset="0"/>
              </a:rPr>
              <a:t>ON</a:t>
            </a:r>
            <a:r>
              <a:rPr lang="en-US" sz="2000" kern="0" dirty="0" smtClean="0">
                <a:latin typeface="Century Gothic" panose="020B0502020202020204" pitchFamily="34" charset="0"/>
              </a:rPr>
              <a:t> resulted in new field emission and  vacuum activity</a:t>
            </a:r>
          </a:p>
          <a:p>
            <a:pPr marL="342900" indent="-342900"/>
            <a:r>
              <a:rPr lang="en-US" sz="2000" kern="0" dirty="0" smtClean="0">
                <a:latin typeface="Century Gothic" panose="020B0502020202020204" pitchFamily="34" charset="0"/>
              </a:rPr>
              <a:t>But we developed a procedure to energize solenoid without exciting new field emitters</a:t>
            </a:r>
            <a:endParaRPr lang="en-US" sz="2000" kern="0" dirty="0">
              <a:latin typeface="Century Gothic" panose="020B0502020202020204" pitchFamily="34" charset="0"/>
            </a:endParaRPr>
          </a:p>
        </p:txBody>
      </p:sp>
      <p:pic>
        <p:nvPicPr>
          <p:cNvPr id="5" name="Picture 4" descr="GTS gun under vacuum with magnet.jpg"/>
          <p:cNvPicPr>
            <a:picLocks noChangeAspect="1"/>
          </p:cNvPicPr>
          <p:nvPr/>
        </p:nvPicPr>
        <p:blipFill rotWithShape="1">
          <a:blip r:embed="rId2">
            <a:extLst>
              <a:ext uri="{28A0092B-C50C-407E-A947-70E740481C1C}">
                <a14:useLocalDpi xmlns:a14="http://schemas.microsoft.com/office/drawing/2010/main" val="0"/>
              </a:ext>
            </a:extLst>
          </a:blip>
          <a:srcRect r="16858"/>
          <a:stretch/>
        </p:blipFill>
        <p:spPr>
          <a:xfrm>
            <a:off x="5713600" y="846686"/>
            <a:ext cx="3108960" cy="2804504"/>
          </a:xfrm>
          <a:prstGeom prst="rect">
            <a:avLst/>
          </a:prstGeom>
        </p:spPr>
      </p:pic>
      <p:graphicFrame>
        <p:nvGraphicFramePr>
          <p:cNvPr id="6" name="Chart 5"/>
          <p:cNvGraphicFramePr>
            <a:graphicFrameLocks noChangeAspect="1"/>
          </p:cNvGraphicFramePr>
          <p:nvPr>
            <p:extLst>
              <p:ext uri="{D42A27DB-BD31-4B8C-83A1-F6EECF244321}">
                <p14:modId xmlns:p14="http://schemas.microsoft.com/office/powerpoint/2010/main" val="57122023"/>
              </p:ext>
            </p:extLst>
          </p:nvPr>
        </p:nvGraphicFramePr>
        <p:xfrm>
          <a:off x="4725604" y="3590958"/>
          <a:ext cx="4536010" cy="292608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009625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557" y="0"/>
            <a:ext cx="8229600" cy="760397"/>
          </a:xfrm>
          <a:solidFill>
            <a:schemeClr val="bg1"/>
          </a:solidFill>
        </p:spPr>
        <p:txBody>
          <a:bodyPr>
            <a:noAutofit/>
          </a:bodyPr>
          <a:lstStyle/>
          <a:p>
            <a:pPr marL="168275" lvl="1" indent="0" algn="ctr">
              <a:buNone/>
            </a:pPr>
            <a:r>
              <a:rPr lang="en-US" sz="2800" dirty="0">
                <a:solidFill>
                  <a:schemeClr val="tx1"/>
                </a:solidFill>
                <a:latin typeface="Minion Pro" charset="0"/>
                <a:ea typeface="Minion Pro" charset="0"/>
                <a:cs typeface="Minion Pro" charset="0"/>
              </a:rPr>
              <a:t>B</a:t>
            </a:r>
            <a:r>
              <a:rPr lang="en-US" sz="2800" smtClean="0">
                <a:solidFill>
                  <a:schemeClr val="tx1"/>
                </a:solidFill>
                <a:latin typeface="Minion Pro" charset="0"/>
                <a:ea typeface="Minion Pro" charset="0"/>
                <a:cs typeface="Minion Pro" charset="0"/>
              </a:rPr>
              <a:t>ut </a:t>
            </a:r>
            <a:r>
              <a:rPr lang="en-US" sz="2800" dirty="0" smtClean="0">
                <a:solidFill>
                  <a:schemeClr val="tx1"/>
                </a:solidFill>
                <a:latin typeface="Minion Pro" charset="0"/>
                <a:ea typeface="Minion Pro" charset="0"/>
                <a:cs typeface="Minion Pro" charset="0"/>
              </a:rPr>
              <a:t>putting the electron beam into the cooling solenoid represents </a:t>
            </a:r>
            <a:r>
              <a:rPr lang="en-US" sz="2800" smtClean="0">
                <a:solidFill>
                  <a:schemeClr val="tx1"/>
                </a:solidFill>
                <a:latin typeface="Minion Pro" charset="0"/>
                <a:ea typeface="Minion Pro" charset="0"/>
                <a:cs typeface="Minion Pro" charset="0"/>
              </a:rPr>
              <a:t>a challenge!</a:t>
            </a:r>
            <a:endParaRPr lang="en-US" sz="2800" dirty="0">
              <a:solidFill>
                <a:schemeClr val="tx1"/>
              </a:solidFill>
              <a:latin typeface="Minion Pro" charset="0"/>
              <a:ea typeface="Minion Pro" charset="0"/>
              <a:cs typeface="Minion Pro" charset="0"/>
            </a:endParaRPr>
          </a:p>
        </p:txBody>
      </p:sp>
      <mc:AlternateContent xmlns:mc="http://schemas.openxmlformats.org/markup-compatibility/2006" xmlns:a14="http://schemas.microsoft.com/office/drawing/2010/main">
        <mc:Choice Requires="a14">
          <p:graphicFrame>
            <p:nvGraphicFramePr>
              <p:cNvPr id="8" name="Content Placeholder 4"/>
              <p:cNvGraphicFramePr>
                <a:graphicFrameLocks/>
              </p:cNvGraphicFramePr>
              <p:nvPr>
                <p:extLst>
                  <p:ext uri="{D42A27DB-BD31-4B8C-83A1-F6EECF244321}">
                    <p14:modId xmlns:p14="http://schemas.microsoft.com/office/powerpoint/2010/main" val="3720920602"/>
                  </p:ext>
                </p:extLst>
              </p:nvPr>
            </p:nvGraphicFramePr>
            <p:xfrm>
              <a:off x="220696" y="974440"/>
              <a:ext cx="5222450" cy="2926080"/>
            </p:xfrm>
            <a:graphic>
              <a:graphicData uri="http://schemas.openxmlformats.org/drawingml/2006/table">
                <a:tbl>
                  <a:tblPr firstRow="1" bandRow="1">
                    <a:tableStyleId>{8A107856-5554-42FB-B03E-39F5DBC370BA}</a:tableStyleId>
                  </a:tblPr>
                  <a:tblGrid>
                    <a:gridCol w="3742442">
                      <a:extLst>
                        <a:ext uri="{9D8B030D-6E8A-4147-A177-3AD203B41FA5}">
                          <a16:colId xmlns:a16="http://schemas.microsoft.com/office/drawing/2014/main" xmlns="" val="20000"/>
                        </a:ext>
                      </a:extLst>
                    </a:gridCol>
                    <a:gridCol w="1480008">
                      <a:extLst>
                        <a:ext uri="{9D8B030D-6E8A-4147-A177-3AD203B41FA5}">
                          <a16:colId xmlns:a16="http://schemas.microsoft.com/office/drawing/2014/main" xmlns="" val="20001"/>
                        </a:ext>
                      </a:extLst>
                    </a:gridCol>
                  </a:tblGrid>
                  <a:tr h="288849">
                    <a:tc>
                      <a:txBody>
                        <a:bodyPr/>
                        <a:lstStyle/>
                        <a:p>
                          <a:r>
                            <a:rPr lang="en-US" sz="1800" b="0" dirty="0" smtClean="0"/>
                            <a:t>Bunch length</a:t>
                          </a:r>
                          <a:endParaRPr lang="en-US" sz="1800" b="0" dirty="0">
                            <a:latin typeface="+mn-lt"/>
                          </a:endParaRPr>
                        </a:p>
                      </a:txBody>
                      <a:tcPr/>
                    </a:tc>
                    <a:tc>
                      <a:txBody>
                        <a:bodyPr/>
                        <a:lstStyle/>
                        <a:p>
                          <a:r>
                            <a:rPr lang="en-US" sz="1800" b="0" dirty="0" smtClean="0"/>
                            <a:t>60 ps (2 cm)</a:t>
                          </a:r>
                          <a:endParaRPr lang="en-US" sz="1800" b="0" dirty="0">
                            <a:latin typeface="+mn-lt"/>
                          </a:endParaRPr>
                        </a:p>
                      </a:txBody>
                      <a:tcPr/>
                    </a:tc>
                    <a:extLst>
                      <a:ext uri="{0D108BD9-81ED-4DB2-BD59-A6C34878D82A}">
                        <a16:rowId xmlns:a16="http://schemas.microsoft.com/office/drawing/2014/main" xmlns="" val="10000"/>
                      </a:ext>
                    </a:extLst>
                  </a:tr>
                  <a:tr h="288849">
                    <a:tc>
                      <a:txBody>
                        <a:bodyPr/>
                        <a:lstStyle/>
                        <a:p>
                          <a:r>
                            <a:rPr lang="en-US" sz="1800" dirty="0" smtClean="0"/>
                            <a:t>Repetition</a:t>
                          </a:r>
                          <a:r>
                            <a:rPr lang="en-US" sz="1800" baseline="0" dirty="0" smtClean="0"/>
                            <a:t> rate</a:t>
                          </a:r>
                          <a:endParaRPr lang="en-US" sz="1800" b="0" dirty="0">
                            <a:latin typeface="+mn-lt"/>
                          </a:endParaRPr>
                        </a:p>
                      </a:txBody>
                      <a:tcPr/>
                    </a:tc>
                    <a:tc>
                      <a:txBody>
                        <a:bodyPr/>
                        <a:lstStyle/>
                        <a:p>
                          <a:r>
                            <a:rPr lang="en-US" sz="1800" dirty="0" smtClean="0"/>
                            <a:t>43.3 MHz</a:t>
                          </a:r>
                          <a:endParaRPr lang="en-US" sz="1800" b="0" dirty="0">
                            <a:latin typeface="+mn-lt"/>
                          </a:endParaRPr>
                        </a:p>
                      </a:txBody>
                      <a:tcPr/>
                    </a:tc>
                    <a:extLst>
                      <a:ext uri="{0D108BD9-81ED-4DB2-BD59-A6C34878D82A}">
                        <a16:rowId xmlns:a16="http://schemas.microsoft.com/office/drawing/2014/main" xmlns="" val="10001"/>
                      </a:ext>
                    </a:extLst>
                  </a:tr>
                  <a:tr h="288849">
                    <a:tc>
                      <a:txBody>
                        <a:bodyPr/>
                        <a:lstStyle/>
                        <a:p>
                          <a:r>
                            <a:rPr lang="en-US" sz="1800" dirty="0" smtClean="0"/>
                            <a:t>Bunch</a:t>
                          </a:r>
                          <a:r>
                            <a:rPr lang="en-US" sz="1800" baseline="0" dirty="0" smtClean="0"/>
                            <a:t> charge</a:t>
                          </a:r>
                          <a:endParaRPr lang="en-US" sz="1800" b="0" dirty="0">
                            <a:latin typeface="+mn-lt"/>
                          </a:endParaRPr>
                        </a:p>
                      </a:txBody>
                      <a:tcPr/>
                    </a:tc>
                    <a:tc>
                      <a:txBody>
                        <a:bodyPr/>
                        <a:lstStyle/>
                        <a:p>
                          <a:r>
                            <a:rPr lang="en-US" sz="1800" dirty="0" smtClean="0"/>
                            <a:t>2.0</a:t>
                          </a:r>
                          <a:r>
                            <a:rPr lang="en-US" sz="1800" baseline="0" dirty="0" smtClean="0"/>
                            <a:t> </a:t>
                          </a:r>
                          <a:r>
                            <a:rPr lang="en-US" sz="1800" baseline="0" dirty="0" err="1" smtClean="0"/>
                            <a:t>n</a:t>
                          </a:r>
                          <a:r>
                            <a:rPr lang="en-US" sz="1800" dirty="0" err="1" smtClean="0"/>
                            <a:t>C</a:t>
                          </a:r>
                          <a:endParaRPr lang="en-US" sz="1800" b="0" dirty="0">
                            <a:latin typeface="+mn-lt"/>
                          </a:endParaRPr>
                        </a:p>
                      </a:txBody>
                      <a:tcPr/>
                    </a:tc>
                    <a:extLst>
                      <a:ext uri="{0D108BD9-81ED-4DB2-BD59-A6C34878D82A}">
                        <a16:rowId xmlns:a16="http://schemas.microsoft.com/office/drawing/2014/main" xmlns="" val="10002"/>
                      </a:ext>
                    </a:extLst>
                  </a:tr>
                  <a:tr h="288849">
                    <a:tc>
                      <a:txBody>
                        <a:bodyPr/>
                        <a:lstStyle/>
                        <a:p>
                          <a:r>
                            <a:rPr lang="en-US" sz="1800" dirty="0" smtClean="0"/>
                            <a:t>Peak current</a:t>
                          </a:r>
                          <a:endParaRPr lang="en-US" sz="1800" b="0" dirty="0">
                            <a:latin typeface="+mn-lt"/>
                          </a:endParaRPr>
                        </a:p>
                      </a:txBody>
                      <a:tcPr/>
                    </a:tc>
                    <a:tc>
                      <a:txBody>
                        <a:bodyPr/>
                        <a:lstStyle/>
                        <a:p>
                          <a:r>
                            <a:rPr lang="en-US" sz="1800" dirty="0" smtClean="0"/>
                            <a:t>33.3 A</a:t>
                          </a:r>
                          <a:endParaRPr lang="en-US" sz="1800" b="0" dirty="0">
                            <a:latin typeface="+mn-lt"/>
                          </a:endParaRPr>
                        </a:p>
                      </a:txBody>
                      <a:tcPr/>
                    </a:tc>
                    <a:extLst>
                      <a:ext uri="{0D108BD9-81ED-4DB2-BD59-A6C34878D82A}">
                        <a16:rowId xmlns:a16="http://schemas.microsoft.com/office/drawing/2014/main" xmlns="" val="10003"/>
                      </a:ext>
                    </a:extLst>
                  </a:tr>
                  <a:tr h="288849">
                    <a:tc>
                      <a:txBody>
                        <a:bodyPr/>
                        <a:lstStyle/>
                        <a:p>
                          <a:r>
                            <a:rPr lang="en-US" sz="1800" dirty="0" smtClean="0"/>
                            <a:t>Average current</a:t>
                          </a:r>
                          <a:endParaRPr lang="en-US" sz="1800" b="0" dirty="0">
                            <a:latin typeface="+mn-lt"/>
                          </a:endParaRPr>
                        </a:p>
                      </a:txBody>
                      <a:tcPr/>
                    </a:tc>
                    <a:tc>
                      <a:txBody>
                        <a:bodyPr/>
                        <a:lstStyle/>
                        <a:p>
                          <a:r>
                            <a:rPr lang="en-US" sz="1800" dirty="0" smtClean="0"/>
                            <a:t>86.6 mA</a:t>
                          </a:r>
                          <a:endParaRPr lang="en-US" sz="1800" b="0" dirty="0">
                            <a:latin typeface="+mn-lt"/>
                          </a:endParaRPr>
                        </a:p>
                      </a:txBody>
                      <a:tcPr/>
                    </a:tc>
                    <a:extLst>
                      <a:ext uri="{0D108BD9-81ED-4DB2-BD59-A6C34878D82A}">
                        <a16:rowId xmlns:a16="http://schemas.microsoft.com/office/drawing/2014/main" xmlns="" val="10004"/>
                      </a:ext>
                    </a:extLst>
                  </a:tr>
                  <a:tr h="288849">
                    <a:tc>
                      <a:txBody>
                        <a:bodyPr/>
                        <a:lstStyle/>
                        <a:p>
                          <a:r>
                            <a:rPr lang="en-US" sz="1800" dirty="0" smtClean="0"/>
                            <a:t>Transverse normalized emittance</a:t>
                          </a:r>
                          <a:endParaRPr lang="en-US" sz="1800" b="0" dirty="0">
                            <a:latin typeface="+mn-lt"/>
                          </a:endParaRPr>
                        </a:p>
                      </a:txBody>
                      <a:tcPr/>
                    </a:tc>
                    <a:tc>
                      <a:txBody>
                        <a:bodyPr/>
                        <a:lstStyle/>
                        <a:p>
                          <a:r>
                            <a:rPr lang="en-US" sz="1800" baseline="0" dirty="0" smtClean="0"/>
                            <a:t>&lt;19</a:t>
                          </a:r>
                          <a:r>
                            <a:rPr lang="en-US" sz="1800" dirty="0" smtClean="0"/>
                            <a:t> microns</a:t>
                          </a:r>
                          <a:endParaRPr lang="en-US" sz="1800" b="0" dirty="0">
                            <a:latin typeface="+mn-lt"/>
                          </a:endParaRPr>
                        </a:p>
                      </a:txBody>
                      <a:tcPr/>
                    </a:tc>
                    <a:extLst>
                      <a:ext uri="{0D108BD9-81ED-4DB2-BD59-A6C34878D82A}">
                        <a16:rowId xmlns:a16="http://schemas.microsoft.com/office/drawing/2014/main" xmlns="" val="10005"/>
                      </a:ext>
                    </a:extLst>
                  </a:tr>
                  <a:tr h="288849">
                    <a:tc>
                      <a:txBody>
                        <a:bodyPr/>
                        <a:lstStyle/>
                        <a:p>
                          <a:r>
                            <a:rPr lang="en-US" sz="1800" baseline="0" dirty="0" smtClean="0"/>
                            <a:t>Cathode spot radius </a:t>
                          </a:r>
                          <a:r>
                            <a:rPr lang="en-US" sz="1800" dirty="0" smtClean="0"/>
                            <a:t>– Flat-top </a:t>
                          </a:r>
                          <a:r>
                            <a:rPr lang="en-US" sz="1800" baseline="0" dirty="0" smtClean="0"/>
                            <a:t>(</a:t>
                          </a:r>
                          <a14:m>
                            <m:oMath xmlns:m="http://schemas.openxmlformats.org/officeDocument/2006/math">
                              <m:sSub>
                                <m:sSubPr>
                                  <m:ctrlPr>
                                    <a:rPr lang="en-US" sz="1800" i="1" smtClean="0">
                                      <a:latin typeface="Cambria Math" charset="0"/>
                                    </a:rPr>
                                  </m:ctrlPr>
                                </m:sSubPr>
                                <m:e>
                                  <m:r>
                                    <a:rPr lang="en-US" sz="1800">
                                      <a:latin typeface="Cambria Math"/>
                                    </a:rPr>
                                    <m:t>𝑎</m:t>
                                  </m:r>
                                </m:e>
                                <m:sub>
                                  <m:r>
                                    <a:rPr lang="en-US" sz="1800">
                                      <a:latin typeface="Cambria Math"/>
                                    </a:rPr>
                                    <m:t>0</m:t>
                                  </m:r>
                                </m:sub>
                              </m:sSub>
                            </m:oMath>
                          </a14:m>
                          <a:r>
                            <a:rPr lang="en-US" sz="1800" dirty="0" smtClean="0"/>
                            <a:t>)</a:t>
                          </a:r>
                          <a:endParaRPr lang="en-US" sz="1800" b="0" dirty="0">
                            <a:latin typeface="+mn-lt"/>
                          </a:endParaRPr>
                        </a:p>
                      </a:txBody>
                      <a:tcPr/>
                    </a:tc>
                    <a:tc>
                      <a:txBody>
                        <a:bodyPr/>
                        <a:lstStyle/>
                        <a:p>
                          <a:r>
                            <a:rPr lang="en-US" sz="1800" dirty="0" smtClean="0"/>
                            <a:t>3.14 mm</a:t>
                          </a:r>
                          <a:endParaRPr lang="en-US" sz="1800" b="0" dirty="0">
                            <a:latin typeface="+mn-lt"/>
                          </a:endParaRPr>
                        </a:p>
                      </a:txBody>
                      <a:tcPr/>
                    </a:tc>
                    <a:extLst>
                      <a:ext uri="{0D108BD9-81ED-4DB2-BD59-A6C34878D82A}">
                        <a16:rowId xmlns:a16="http://schemas.microsoft.com/office/drawing/2014/main" xmlns="" val="10006"/>
                      </a:ext>
                    </a:extLst>
                  </a:tr>
                  <a:tr h="288849">
                    <a:tc>
                      <a:txBody>
                        <a:bodyPr/>
                        <a:lstStyle/>
                        <a:p>
                          <a:r>
                            <a:rPr lang="en-US" sz="1800" dirty="0" smtClean="0"/>
                            <a:t>Solenoid field at cathode (</a:t>
                          </a:r>
                          <a:r>
                            <a:rPr lang="en-US" sz="1800" dirty="0" err="1" smtClean="0"/>
                            <a:t>B</a:t>
                          </a:r>
                          <a:r>
                            <a:rPr lang="en-US" sz="1800" baseline="-25000" dirty="0" err="1" smtClean="0"/>
                            <a:t>z</a:t>
                          </a:r>
                          <a:r>
                            <a:rPr lang="en-US" sz="1800" dirty="0" smtClean="0"/>
                            <a:t>)</a:t>
                          </a:r>
                          <a:endParaRPr lang="en-US" sz="1800" b="0" dirty="0">
                            <a:latin typeface="+mn-lt"/>
                          </a:endParaRPr>
                        </a:p>
                      </a:txBody>
                      <a:tcPr/>
                    </a:tc>
                    <a:tc>
                      <a:txBody>
                        <a:bodyPr/>
                        <a:lstStyle/>
                        <a:p>
                          <a:r>
                            <a:rPr lang="en-US" sz="1800" dirty="0" smtClean="0"/>
                            <a:t>0.5 </a:t>
                          </a:r>
                          <a:r>
                            <a:rPr lang="en-US" sz="1800" dirty="0" err="1" smtClean="0"/>
                            <a:t>kG</a:t>
                          </a:r>
                          <a:endParaRPr lang="en-US" sz="1800" b="0" dirty="0">
                            <a:latin typeface="+mn-lt"/>
                          </a:endParaRPr>
                        </a:p>
                      </a:txBody>
                      <a:tcPr/>
                    </a:tc>
                    <a:extLst>
                      <a:ext uri="{0D108BD9-81ED-4DB2-BD59-A6C34878D82A}">
                        <a16:rowId xmlns:a16="http://schemas.microsoft.com/office/drawing/2014/main" xmlns="" val="10007"/>
                      </a:ext>
                    </a:extLst>
                  </a:tr>
                </a:tbl>
              </a:graphicData>
            </a:graphic>
          </p:graphicFrame>
        </mc:Choice>
        <mc:Fallback xmlns="">
          <p:graphicFrame>
            <p:nvGraphicFramePr>
              <p:cNvPr id="8" name="Content Placeholder 4"/>
              <p:cNvGraphicFramePr>
                <a:graphicFrameLocks/>
              </p:cNvGraphicFramePr>
              <p:nvPr>
                <p:extLst>
                  <p:ext uri="{D42A27DB-BD31-4B8C-83A1-F6EECF244321}">
                    <p14:modId xmlns:p14="http://schemas.microsoft.com/office/powerpoint/2010/main" val="975021905"/>
                  </p:ext>
                </p:extLst>
              </p:nvPr>
            </p:nvGraphicFramePr>
            <p:xfrm>
              <a:off x="220696" y="974440"/>
              <a:ext cx="5222450" cy="2926080"/>
            </p:xfrm>
            <a:graphic>
              <a:graphicData uri="http://schemas.openxmlformats.org/drawingml/2006/table">
                <a:tbl>
                  <a:tblPr firstRow="1" bandRow="1">
                    <a:tableStyleId>{8A107856-5554-42FB-B03E-39F5DBC370BA}</a:tableStyleId>
                  </a:tblPr>
                  <a:tblGrid>
                    <a:gridCol w="3742442">
                      <a:extLst>
                        <a:ext uri="{9D8B030D-6E8A-4147-A177-3AD203B41FA5}">
                          <a16:colId xmlns:a16="http://schemas.microsoft.com/office/drawing/2014/main" xmlns:a14="http://schemas.microsoft.com/office/drawing/2010/main" xmlns="" val="20000"/>
                        </a:ext>
                      </a:extLst>
                    </a:gridCol>
                    <a:gridCol w="1480008">
                      <a:extLst>
                        <a:ext uri="{9D8B030D-6E8A-4147-A177-3AD203B41FA5}">
                          <a16:colId xmlns:a16="http://schemas.microsoft.com/office/drawing/2014/main" xmlns:a14="http://schemas.microsoft.com/office/drawing/2010/main" xmlns="" val="20001"/>
                        </a:ext>
                      </a:extLst>
                    </a:gridCol>
                  </a:tblGrid>
                  <a:tr h="365760">
                    <a:tc>
                      <a:txBody>
                        <a:bodyPr/>
                        <a:lstStyle/>
                        <a:p>
                          <a:r>
                            <a:rPr lang="en-US" sz="1800" b="0" dirty="0" smtClean="0"/>
                            <a:t>Bunch length</a:t>
                          </a:r>
                          <a:endParaRPr lang="en-US" sz="1800" b="0" dirty="0">
                            <a:latin typeface="+mn-lt"/>
                          </a:endParaRPr>
                        </a:p>
                      </a:txBody>
                      <a:tcPr/>
                    </a:tc>
                    <a:tc>
                      <a:txBody>
                        <a:bodyPr/>
                        <a:lstStyle/>
                        <a:p>
                          <a:r>
                            <a:rPr lang="en-US" sz="1800" b="0" dirty="0" smtClean="0"/>
                            <a:t>60 ps (2 cm)</a:t>
                          </a:r>
                          <a:endParaRPr lang="en-US" sz="1800" b="0" dirty="0">
                            <a:latin typeface="+mn-lt"/>
                          </a:endParaRPr>
                        </a:p>
                      </a:txBody>
                      <a:tcPr/>
                    </a:tc>
                    <a:extLst>
                      <a:ext uri="{0D108BD9-81ED-4DB2-BD59-A6C34878D82A}">
                        <a16:rowId xmlns:a16="http://schemas.microsoft.com/office/drawing/2014/main" xmlns:a14="http://schemas.microsoft.com/office/drawing/2010/main" xmlns="" val="10000"/>
                      </a:ext>
                    </a:extLst>
                  </a:tr>
                  <a:tr h="365760">
                    <a:tc>
                      <a:txBody>
                        <a:bodyPr/>
                        <a:lstStyle/>
                        <a:p>
                          <a:r>
                            <a:rPr lang="en-US" sz="1800" dirty="0" smtClean="0"/>
                            <a:t>Repetition</a:t>
                          </a:r>
                          <a:r>
                            <a:rPr lang="en-US" sz="1800" baseline="0" dirty="0" smtClean="0"/>
                            <a:t> rate</a:t>
                          </a:r>
                          <a:endParaRPr lang="en-US" sz="1800" b="0" dirty="0">
                            <a:latin typeface="+mn-lt"/>
                          </a:endParaRPr>
                        </a:p>
                      </a:txBody>
                      <a:tcPr/>
                    </a:tc>
                    <a:tc>
                      <a:txBody>
                        <a:bodyPr/>
                        <a:lstStyle/>
                        <a:p>
                          <a:r>
                            <a:rPr lang="en-US" sz="1800" dirty="0" smtClean="0"/>
                            <a:t>43.3 MHz</a:t>
                          </a:r>
                          <a:endParaRPr lang="en-US" sz="1800" b="0" dirty="0">
                            <a:latin typeface="+mn-lt"/>
                          </a:endParaRPr>
                        </a:p>
                      </a:txBody>
                      <a:tcPr/>
                    </a:tc>
                    <a:extLst>
                      <a:ext uri="{0D108BD9-81ED-4DB2-BD59-A6C34878D82A}">
                        <a16:rowId xmlns:a16="http://schemas.microsoft.com/office/drawing/2014/main" xmlns:a14="http://schemas.microsoft.com/office/drawing/2010/main" xmlns="" val="10001"/>
                      </a:ext>
                    </a:extLst>
                  </a:tr>
                  <a:tr h="365760">
                    <a:tc>
                      <a:txBody>
                        <a:bodyPr/>
                        <a:lstStyle/>
                        <a:p>
                          <a:r>
                            <a:rPr lang="en-US" sz="1800" dirty="0" smtClean="0"/>
                            <a:t>Bunch</a:t>
                          </a:r>
                          <a:r>
                            <a:rPr lang="en-US" sz="1800" baseline="0" dirty="0" smtClean="0"/>
                            <a:t> charge</a:t>
                          </a:r>
                          <a:endParaRPr lang="en-US" sz="1800" b="0" dirty="0">
                            <a:latin typeface="+mn-lt"/>
                          </a:endParaRPr>
                        </a:p>
                      </a:txBody>
                      <a:tcPr/>
                    </a:tc>
                    <a:tc>
                      <a:txBody>
                        <a:bodyPr/>
                        <a:lstStyle/>
                        <a:p>
                          <a:r>
                            <a:rPr lang="en-US" sz="1800" dirty="0" smtClean="0"/>
                            <a:t>2.0</a:t>
                          </a:r>
                          <a:r>
                            <a:rPr lang="en-US" sz="1800" baseline="0" dirty="0" smtClean="0"/>
                            <a:t> </a:t>
                          </a:r>
                          <a:r>
                            <a:rPr lang="en-US" sz="1800" baseline="0" dirty="0" err="1" smtClean="0"/>
                            <a:t>n</a:t>
                          </a:r>
                          <a:r>
                            <a:rPr lang="en-US" sz="1800" dirty="0" err="1" smtClean="0"/>
                            <a:t>C</a:t>
                          </a:r>
                          <a:endParaRPr lang="en-US" sz="1800" b="0" dirty="0">
                            <a:latin typeface="+mn-lt"/>
                          </a:endParaRPr>
                        </a:p>
                      </a:txBody>
                      <a:tcPr/>
                    </a:tc>
                    <a:extLst>
                      <a:ext uri="{0D108BD9-81ED-4DB2-BD59-A6C34878D82A}">
                        <a16:rowId xmlns:a16="http://schemas.microsoft.com/office/drawing/2014/main" xmlns:a14="http://schemas.microsoft.com/office/drawing/2010/main" xmlns="" val="10002"/>
                      </a:ext>
                    </a:extLst>
                  </a:tr>
                  <a:tr h="365760">
                    <a:tc>
                      <a:txBody>
                        <a:bodyPr/>
                        <a:lstStyle/>
                        <a:p>
                          <a:r>
                            <a:rPr lang="en-US" sz="1800" dirty="0" smtClean="0"/>
                            <a:t>Peak current</a:t>
                          </a:r>
                          <a:endParaRPr lang="en-US" sz="1800" b="0" dirty="0">
                            <a:latin typeface="+mn-lt"/>
                          </a:endParaRPr>
                        </a:p>
                      </a:txBody>
                      <a:tcPr/>
                    </a:tc>
                    <a:tc>
                      <a:txBody>
                        <a:bodyPr/>
                        <a:lstStyle/>
                        <a:p>
                          <a:r>
                            <a:rPr lang="en-US" sz="1800" dirty="0" smtClean="0"/>
                            <a:t>33.3 A</a:t>
                          </a:r>
                          <a:endParaRPr lang="en-US" sz="1800" b="0" dirty="0">
                            <a:latin typeface="+mn-lt"/>
                          </a:endParaRPr>
                        </a:p>
                      </a:txBody>
                      <a:tcPr/>
                    </a:tc>
                    <a:extLst>
                      <a:ext uri="{0D108BD9-81ED-4DB2-BD59-A6C34878D82A}">
                        <a16:rowId xmlns:a16="http://schemas.microsoft.com/office/drawing/2014/main" xmlns:a14="http://schemas.microsoft.com/office/drawing/2010/main" xmlns="" val="10003"/>
                      </a:ext>
                    </a:extLst>
                  </a:tr>
                  <a:tr h="365760">
                    <a:tc>
                      <a:txBody>
                        <a:bodyPr/>
                        <a:lstStyle/>
                        <a:p>
                          <a:r>
                            <a:rPr lang="en-US" sz="1800" dirty="0" smtClean="0"/>
                            <a:t>Average current</a:t>
                          </a:r>
                          <a:endParaRPr lang="en-US" sz="1800" b="0" dirty="0">
                            <a:latin typeface="+mn-lt"/>
                          </a:endParaRPr>
                        </a:p>
                      </a:txBody>
                      <a:tcPr/>
                    </a:tc>
                    <a:tc>
                      <a:txBody>
                        <a:bodyPr/>
                        <a:lstStyle/>
                        <a:p>
                          <a:r>
                            <a:rPr lang="en-US" sz="1800" dirty="0" smtClean="0"/>
                            <a:t>86.6 mA</a:t>
                          </a:r>
                          <a:endParaRPr lang="en-US" sz="1800" b="0" dirty="0">
                            <a:latin typeface="+mn-lt"/>
                          </a:endParaRPr>
                        </a:p>
                      </a:txBody>
                      <a:tcPr/>
                    </a:tc>
                    <a:extLst>
                      <a:ext uri="{0D108BD9-81ED-4DB2-BD59-A6C34878D82A}">
                        <a16:rowId xmlns:a16="http://schemas.microsoft.com/office/drawing/2014/main" xmlns:a14="http://schemas.microsoft.com/office/drawing/2010/main" xmlns="" val="10004"/>
                      </a:ext>
                    </a:extLst>
                  </a:tr>
                  <a:tr h="365760">
                    <a:tc>
                      <a:txBody>
                        <a:bodyPr/>
                        <a:lstStyle/>
                        <a:p>
                          <a:r>
                            <a:rPr lang="en-US" sz="1800" dirty="0" smtClean="0"/>
                            <a:t>Transverse normalized emittance</a:t>
                          </a:r>
                          <a:endParaRPr lang="en-US" sz="1800" b="0" dirty="0">
                            <a:latin typeface="+mn-lt"/>
                          </a:endParaRPr>
                        </a:p>
                      </a:txBody>
                      <a:tcPr/>
                    </a:tc>
                    <a:tc>
                      <a:txBody>
                        <a:bodyPr/>
                        <a:lstStyle/>
                        <a:p>
                          <a:r>
                            <a:rPr lang="en-US" sz="1800" baseline="0" dirty="0" smtClean="0"/>
                            <a:t>&lt;19</a:t>
                          </a:r>
                          <a:r>
                            <a:rPr lang="en-US" sz="1800" dirty="0" smtClean="0"/>
                            <a:t> microns</a:t>
                          </a:r>
                          <a:endParaRPr lang="en-US" sz="1800" b="0" dirty="0">
                            <a:latin typeface="+mn-lt"/>
                          </a:endParaRPr>
                        </a:p>
                      </a:txBody>
                      <a:tcPr/>
                    </a:tc>
                    <a:extLst>
                      <a:ext uri="{0D108BD9-81ED-4DB2-BD59-A6C34878D82A}">
                        <a16:rowId xmlns:a16="http://schemas.microsoft.com/office/drawing/2014/main" xmlns:a14="http://schemas.microsoft.com/office/drawing/2010/main" xmlns="" val="10005"/>
                      </a:ext>
                    </a:extLst>
                  </a:tr>
                  <a:tr h="365760">
                    <a:tc>
                      <a:txBody>
                        <a:bodyPr/>
                        <a:lstStyle/>
                        <a:p>
                          <a:endParaRPr lang="en-US"/>
                        </a:p>
                      </a:txBody>
                      <a:tcPr>
                        <a:blipFill rotWithShape="1">
                          <a:blip r:embed="rId2"/>
                          <a:stretch>
                            <a:fillRect t="-608333" r="-39577" b="-126667"/>
                          </a:stretch>
                        </a:blipFill>
                      </a:tcPr>
                    </a:tc>
                    <a:tc>
                      <a:txBody>
                        <a:bodyPr/>
                        <a:lstStyle/>
                        <a:p>
                          <a:r>
                            <a:rPr lang="en-US" sz="1800" dirty="0" smtClean="0"/>
                            <a:t>3.14 mm</a:t>
                          </a:r>
                          <a:endParaRPr lang="en-US" sz="1800" b="0" dirty="0">
                            <a:latin typeface="+mn-lt"/>
                          </a:endParaRPr>
                        </a:p>
                      </a:txBody>
                      <a:tcPr/>
                    </a:tc>
                    <a:extLst>
                      <a:ext uri="{0D108BD9-81ED-4DB2-BD59-A6C34878D82A}">
                        <a16:rowId xmlns:a16="http://schemas.microsoft.com/office/drawing/2014/main" xmlns:a14="http://schemas.microsoft.com/office/drawing/2010/main" xmlns="" val="10006"/>
                      </a:ext>
                    </a:extLst>
                  </a:tr>
                  <a:tr h="365760">
                    <a:tc>
                      <a:txBody>
                        <a:bodyPr/>
                        <a:lstStyle/>
                        <a:p>
                          <a:r>
                            <a:rPr lang="en-US" sz="1800" dirty="0" smtClean="0"/>
                            <a:t>Solenoid field at cathode (</a:t>
                          </a:r>
                          <a:r>
                            <a:rPr lang="en-US" sz="1800" dirty="0" err="1" smtClean="0"/>
                            <a:t>B</a:t>
                          </a:r>
                          <a:r>
                            <a:rPr lang="en-US" sz="1800" baseline="-25000" dirty="0" err="1" smtClean="0"/>
                            <a:t>z</a:t>
                          </a:r>
                          <a:r>
                            <a:rPr lang="en-US" sz="1800" dirty="0" smtClean="0"/>
                            <a:t>)</a:t>
                          </a:r>
                          <a:endParaRPr lang="en-US" sz="1800" b="0" dirty="0">
                            <a:latin typeface="+mn-lt"/>
                          </a:endParaRPr>
                        </a:p>
                      </a:txBody>
                      <a:tcPr/>
                    </a:tc>
                    <a:tc>
                      <a:txBody>
                        <a:bodyPr/>
                        <a:lstStyle/>
                        <a:p>
                          <a:r>
                            <a:rPr lang="en-US" sz="1800" dirty="0" smtClean="0"/>
                            <a:t>0.5 </a:t>
                          </a:r>
                          <a:r>
                            <a:rPr lang="en-US" sz="1800" dirty="0" err="1" smtClean="0"/>
                            <a:t>kG</a:t>
                          </a:r>
                          <a:endParaRPr lang="en-US" sz="1800" b="0" dirty="0">
                            <a:latin typeface="+mn-lt"/>
                          </a:endParaRPr>
                        </a:p>
                      </a:txBody>
                      <a:tcPr/>
                    </a:tc>
                    <a:extLst>
                      <a:ext uri="{0D108BD9-81ED-4DB2-BD59-A6C34878D82A}">
                        <a16:rowId xmlns:a16="http://schemas.microsoft.com/office/drawing/2014/main" xmlns:a14="http://schemas.microsoft.com/office/drawing/2010/main" xmlns="" val="10007"/>
                      </a:ext>
                    </a:extLst>
                  </a:tr>
                </a:tbl>
              </a:graphicData>
            </a:graphic>
          </p:graphicFrame>
        </mc:Fallback>
      </mc:AlternateContent>
      <p:sp>
        <p:nvSpPr>
          <p:cNvPr id="9" name="Content Placeholder 8"/>
          <p:cNvSpPr>
            <a:spLocks noGrp="1"/>
          </p:cNvSpPr>
          <p:nvPr>
            <p:ph idx="1"/>
          </p:nvPr>
        </p:nvSpPr>
        <p:spPr>
          <a:xfrm>
            <a:off x="5778630" y="1175288"/>
            <a:ext cx="3049175" cy="1602096"/>
          </a:xfrm>
        </p:spPr>
        <p:txBody>
          <a:bodyPr>
            <a:noAutofit/>
          </a:bodyPr>
          <a:lstStyle/>
          <a:p>
            <a:pPr marL="341313" indent="-341313">
              <a:buFont typeface="Wingdings" panose="05000000000000000000" pitchFamily="2" charset="2"/>
              <a:buChar char="Ø"/>
            </a:pPr>
            <a:r>
              <a:rPr lang="en-US" dirty="0" smtClean="0">
                <a:latin typeface="Century Gothic" panose="020B0502020202020204" pitchFamily="34" charset="0"/>
              </a:rPr>
              <a:t>Cornell University demonstrated 65 mA and 2 </a:t>
            </a:r>
            <a:r>
              <a:rPr lang="en-US" dirty="0" err="1" smtClean="0">
                <a:latin typeface="Century Gothic" panose="020B0502020202020204" pitchFamily="34" charset="0"/>
              </a:rPr>
              <a:t>nC</a:t>
            </a:r>
            <a:r>
              <a:rPr lang="en-US" dirty="0" smtClean="0">
                <a:latin typeface="Century Gothic" panose="020B0502020202020204" pitchFamily="34" charset="0"/>
              </a:rPr>
              <a:t>, but not at same time, and non-magnetized</a:t>
            </a:r>
          </a:p>
        </p:txBody>
      </p:sp>
      <p:sp>
        <p:nvSpPr>
          <p:cNvPr id="10" name="Rectangle 9"/>
          <p:cNvSpPr/>
          <p:nvPr/>
        </p:nvSpPr>
        <p:spPr>
          <a:xfrm>
            <a:off x="405352" y="4052858"/>
            <a:ext cx="8336996" cy="2308324"/>
          </a:xfrm>
          <a:prstGeom prst="rect">
            <a:avLst/>
          </a:prstGeom>
        </p:spPr>
        <p:txBody>
          <a:bodyPr wrap="square">
            <a:spAutoFit/>
          </a:bodyPr>
          <a:lstStyle/>
          <a:p>
            <a:pPr marL="285750" indent="-285750">
              <a:buFont typeface="Wingdings" panose="05000000000000000000" pitchFamily="2" charset="2"/>
              <a:buChar char="Ø"/>
            </a:pPr>
            <a:r>
              <a:rPr lang="en-US" dirty="0" err="1">
                <a:latin typeface="Century Gothic" panose="020B0502020202020204" pitchFamily="34" charset="0"/>
              </a:rPr>
              <a:t>Fermilab</a:t>
            </a:r>
            <a:r>
              <a:rPr lang="en-US" dirty="0">
                <a:latin typeface="Century Gothic" panose="020B0502020202020204" pitchFamily="34" charset="0"/>
              </a:rPr>
              <a:t> </a:t>
            </a:r>
            <a:r>
              <a:rPr lang="en-US" dirty="0" smtClean="0">
                <a:latin typeface="Century Gothic" panose="020B0502020202020204" pitchFamily="34" charset="0"/>
              </a:rPr>
              <a:t>Magnetized </a:t>
            </a:r>
            <a:r>
              <a:rPr lang="en-US" dirty="0" err="1" smtClean="0">
                <a:latin typeface="Century Gothic" panose="020B0502020202020204" pitchFamily="34" charset="0"/>
              </a:rPr>
              <a:t>Photoinjector</a:t>
            </a:r>
            <a:r>
              <a:rPr lang="en-US" dirty="0" smtClean="0">
                <a:latin typeface="Century Gothic" panose="020B0502020202020204" pitchFamily="34" charset="0"/>
              </a:rPr>
              <a:t> </a:t>
            </a:r>
            <a:r>
              <a:rPr lang="en-US" dirty="0">
                <a:latin typeface="Century Gothic" panose="020B0502020202020204" pitchFamily="34" charset="0"/>
              </a:rPr>
              <a:t>Laboratory:</a:t>
            </a:r>
          </a:p>
          <a:p>
            <a:pPr marL="573088" indent="-290513">
              <a:buFont typeface="Arial" panose="020B0604020202020204" pitchFamily="34" charset="0"/>
              <a:buChar char="•"/>
            </a:pPr>
            <a:r>
              <a:rPr lang="en-US" dirty="0">
                <a:latin typeface="Century Gothic" panose="020B0502020202020204" pitchFamily="34" charset="0"/>
              </a:rPr>
              <a:t>Pulsed NCRF </a:t>
            </a:r>
            <a:r>
              <a:rPr lang="en-US" dirty="0" smtClean="0">
                <a:latin typeface="Century Gothic" panose="020B0502020202020204" pitchFamily="34" charset="0"/>
              </a:rPr>
              <a:t>gun </a:t>
            </a:r>
            <a:r>
              <a:rPr lang="en-US" dirty="0">
                <a:latin typeface="Century Gothic" panose="020B0502020202020204" pitchFamily="34" charset="0"/>
              </a:rPr>
              <a:t>w</a:t>
            </a:r>
            <a:r>
              <a:rPr lang="en-US" dirty="0" smtClean="0">
                <a:latin typeface="Century Gothic" panose="020B0502020202020204" pitchFamily="34" charset="0"/>
              </a:rPr>
              <a:t>ith Cs</a:t>
            </a:r>
            <a:r>
              <a:rPr lang="en-US" baseline="-25000" dirty="0" smtClean="0">
                <a:latin typeface="Century Gothic" panose="020B0502020202020204" pitchFamily="34" charset="0"/>
              </a:rPr>
              <a:t>2</a:t>
            </a:r>
            <a:r>
              <a:rPr lang="en-US" dirty="0" smtClean="0">
                <a:latin typeface="Century Gothic" panose="020B0502020202020204" pitchFamily="34" charset="0"/>
              </a:rPr>
              <a:t>Te </a:t>
            </a:r>
            <a:r>
              <a:rPr lang="en-US" dirty="0">
                <a:latin typeface="Century Gothic" panose="020B0502020202020204" pitchFamily="34" charset="0"/>
              </a:rPr>
              <a:t>photocathode and UV laser (λ=263 nm)</a:t>
            </a:r>
          </a:p>
          <a:p>
            <a:pPr marL="573088" indent="-290513">
              <a:buFont typeface="Arial" panose="020B0604020202020204" pitchFamily="34" charset="0"/>
              <a:buChar char="•"/>
            </a:pPr>
            <a:r>
              <a:rPr lang="en-US" dirty="0">
                <a:latin typeface="Century Gothic" panose="020B0502020202020204" pitchFamily="34" charset="0"/>
              </a:rPr>
              <a:t>Bunch charge: 0.5 </a:t>
            </a:r>
            <a:r>
              <a:rPr lang="en-US" dirty="0" err="1">
                <a:latin typeface="Century Gothic" panose="020B0502020202020204" pitchFamily="34" charset="0"/>
              </a:rPr>
              <a:t>nC</a:t>
            </a:r>
            <a:r>
              <a:rPr lang="en-US" dirty="0">
                <a:latin typeface="Century Gothic" panose="020B0502020202020204" pitchFamily="34" charset="0"/>
              </a:rPr>
              <a:t> and bunch </a:t>
            </a:r>
            <a:r>
              <a:rPr lang="en-US" dirty="0" smtClean="0">
                <a:latin typeface="Century Gothic" panose="020B0502020202020204" pitchFamily="34" charset="0"/>
              </a:rPr>
              <a:t>length: 3 </a:t>
            </a:r>
            <a:r>
              <a:rPr lang="en-US" dirty="0" err="1">
                <a:latin typeface="Century Gothic" panose="020B0502020202020204" pitchFamily="34" charset="0"/>
              </a:rPr>
              <a:t>ps</a:t>
            </a:r>
            <a:endParaRPr lang="en-US" dirty="0">
              <a:latin typeface="Century Gothic" panose="020B0502020202020204" pitchFamily="34" charset="0"/>
            </a:endParaRPr>
          </a:p>
          <a:p>
            <a:pPr marL="573088" indent="-290513">
              <a:buFont typeface="Arial" panose="020B0604020202020204" pitchFamily="34" charset="0"/>
              <a:buChar char="•"/>
            </a:pPr>
            <a:r>
              <a:rPr lang="en-US" dirty="0">
                <a:latin typeface="Century Gothic" panose="020B0502020202020204" pitchFamily="34" charset="0"/>
              </a:rPr>
              <a:t>0.5% duty factor (average current: 7.5 </a:t>
            </a:r>
            <a:r>
              <a:rPr lang="el-GR" dirty="0">
                <a:latin typeface="Century Gothic" panose="020B0502020202020204" pitchFamily="34" charset="0"/>
              </a:rPr>
              <a:t>μ</a:t>
            </a:r>
            <a:r>
              <a:rPr lang="en-US" dirty="0">
                <a:latin typeface="Century Gothic" panose="020B0502020202020204" pitchFamily="34" charset="0"/>
              </a:rPr>
              <a:t>A)</a:t>
            </a:r>
          </a:p>
          <a:p>
            <a:pPr marL="854075" lvl="1" indent="-280988">
              <a:buFont typeface="Arial" panose="020B0604020202020204" pitchFamily="34" charset="0"/>
              <a:buChar char="˗"/>
            </a:pPr>
            <a:r>
              <a:rPr lang="en-US" dirty="0">
                <a:latin typeface="Century Gothic" panose="020B0502020202020204" pitchFamily="34" charset="0"/>
              </a:rPr>
              <a:t>Bunch frequency: 3 MHz</a:t>
            </a:r>
          </a:p>
          <a:p>
            <a:pPr marL="854075" lvl="1" indent="-280988">
              <a:buFont typeface="Arial" panose="020B0604020202020204" pitchFamily="34" charset="0"/>
              <a:buChar char="˗"/>
            </a:pPr>
            <a:r>
              <a:rPr lang="en-US" dirty="0" err="1">
                <a:latin typeface="Century Gothic" panose="020B0502020202020204" pitchFamily="34" charset="0"/>
              </a:rPr>
              <a:t>Macropulse</a:t>
            </a:r>
            <a:r>
              <a:rPr lang="en-US" dirty="0">
                <a:latin typeface="Century Gothic" panose="020B0502020202020204" pitchFamily="34" charset="0"/>
              </a:rPr>
              <a:t> duration: </a:t>
            </a:r>
            <a:r>
              <a:rPr lang="el-GR" dirty="0">
                <a:latin typeface="Century Gothic" panose="020B0502020202020204" pitchFamily="34" charset="0"/>
              </a:rPr>
              <a:t>1 </a:t>
            </a:r>
            <a:r>
              <a:rPr lang="en-US" dirty="0">
                <a:latin typeface="Century Gothic" panose="020B0502020202020204" pitchFamily="34" charset="0"/>
              </a:rPr>
              <a:t>ms</a:t>
            </a:r>
          </a:p>
          <a:p>
            <a:pPr marL="854075" lvl="1" indent="-280988">
              <a:buFont typeface="Arial" panose="020B0604020202020204" pitchFamily="34" charset="0"/>
              <a:buChar char="˗"/>
            </a:pPr>
            <a:r>
              <a:rPr lang="en-US" dirty="0">
                <a:latin typeface="Century Gothic" panose="020B0502020202020204" pitchFamily="34" charset="0"/>
              </a:rPr>
              <a:t>Number of bunches per </a:t>
            </a:r>
            <a:r>
              <a:rPr lang="en-US" dirty="0" err="1">
                <a:latin typeface="Century Gothic" panose="020B0502020202020204" pitchFamily="34" charset="0"/>
              </a:rPr>
              <a:t>macropulse</a:t>
            </a:r>
            <a:r>
              <a:rPr lang="en-US" dirty="0">
                <a:latin typeface="Century Gothic" panose="020B0502020202020204" pitchFamily="34" charset="0"/>
              </a:rPr>
              <a:t>: 3000</a:t>
            </a:r>
          </a:p>
          <a:p>
            <a:pPr marL="854075" lvl="1" indent="-280988">
              <a:buFont typeface="Arial" panose="020B0604020202020204" pitchFamily="34" charset="0"/>
              <a:buChar char="˗"/>
            </a:pPr>
            <a:r>
              <a:rPr lang="en-US" dirty="0" err="1">
                <a:latin typeface="Century Gothic" panose="020B0502020202020204" pitchFamily="34" charset="0"/>
              </a:rPr>
              <a:t>Macropulse</a:t>
            </a:r>
            <a:r>
              <a:rPr lang="en-US" dirty="0">
                <a:latin typeface="Century Gothic" panose="020B0502020202020204" pitchFamily="34" charset="0"/>
              </a:rPr>
              <a:t> frequency: 5 Hz</a:t>
            </a:r>
          </a:p>
        </p:txBody>
      </p:sp>
    </p:spTree>
    <p:extLst>
      <p:ext uri="{BB962C8B-B14F-4D97-AF65-F5344CB8AC3E}">
        <p14:creationId xmlns:p14="http://schemas.microsoft.com/office/powerpoint/2010/main" val="372482296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9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9710" y="4828718"/>
            <a:ext cx="3247136" cy="155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fontScale="90000"/>
          </a:bodyPr>
          <a:lstStyle/>
          <a:p>
            <a:r>
              <a:rPr lang="en-US" sz="3600" b="0" dirty="0" smtClean="0">
                <a:latin typeface="Minion Pro"/>
              </a:rPr>
              <a:t>Taking on the challenge: magnetized Beam in </a:t>
            </a:r>
            <a:r>
              <a:rPr lang="en-US" sz="3600" b="0" dirty="0" err="1" smtClean="0">
                <a:latin typeface="Minion Pro"/>
              </a:rPr>
              <a:t>JLab’s</a:t>
            </a:r>
            <a:r>
              <a:rPr lang="en-US" sz="3600" b="0" dirty="0" smtClean="0">
                <a:latin typeface="Minion Pro"/>
              </a:rPr>
              <a:t> Gun Test Stand</a:t>
            </a:r>
            <a:endParaRPr lang="en-US" sz="3600" b="0" dirty="0">
              <a:latin typeface="Minion Pro"/>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8004" y="1208133"/>
            <a:ext cx="6587490" cy="3379470"/>
          </a:xfrm>
          <a:prstGeom prst="rect">
            <a:avLst/>
          </a:prstGeom>
        </p:spPr>
      </p:pic>
      <p:sp>
        <p:nvSpPr>
          <p:cNvPr id="6" name="TextBox 5"/>
          <p:cNvSpPr txBox="1"/>
          <p:nvPr/>
        </p:nvSpPr>
        <p:spPr>
          <a:xfrm>
            <a:off x="6974519" y="1503815"/>
            <a:ext cx="1146468" cy="369332"/>
          </a:xfrm>
          <a:prstGeom prst="rect">
            <a:avLst/>
          </a:prstGeom>
          <a:solidFill>
            <a:schemeClr val="bg1"/>
          </a:solidFill>
          <a:ln>
            <a:solidFill>
              <a:schemeClr val="tx1"/>
            </a:solidFill>
          </a:ln>
        </p:spPr>
        <p:txBody>
          <a:bodyPr wrap="none" rtlCol="0">
            <a:spAutoFit/>
          </a:bodyPr>
          <a:lstStyle/>
          <a:p>
            <a:r>
              <a:rPr lang="en-US" b="1" dirty="0" smtClean="0"/>
              <a:t>Beamline</a:t>
            </a:r>
            <a:endParaRPr lang="en-US" b="1" dirty="0"/>
          </a:p>
        </p:txBody>
      </p:sp>
      <p:cxnSp>
        <p:nvCxnSpPr>
          <p:cNvPr id="7" name="Straight Arrow Connector 6"/>
          <p:cNvCxnSpPr>
            <a:stCxn id="8" idx="3"/>
          </p:cNvCxnSpPr>
          <p:nvPr/>
        </p:nvCxnSpPr>
        <p:spPr bwMode="auto">
          <a:xfrm flipV="1">
            <a:off x="2080011" y="2356241"/>
            <a:ext cx="2356358" cy="565489"/>
          </a:xfrm>
          <a:prstGeom prst="straightConnector1">
            <a:avLst/>
          </a:prstGeom>
          <a:ln>
            <a:solidFill>
              <a:srgbClr val="C00000"/>
            </a:solidFill>
            <a:headEnd type="none" w="med" len="med"/>
            <a:tailEnd type="arrow"/>
          </a:ln>
        </p:spPr>
        <p:style>
          <a:lnRef idx="1">
            <a:schemeClr val="accent2"/>
          </a:lnRef>
          <a:fillRef idx="0">
            <a:schemeClr val="accent2"/>
          </a:fillRef>
          <a:effectRef idx="0">
            <a:schemeClr val="accent2"/>
          </a:effectRef>
          <a:fontRef idx="minor">
            <a:schemeClr val="tx1"/>
          </a:fontRef>
        </p:style>
      </p:cxnSp>
      <p:sp>
        <p:nvSpPr>
          <p:cNvPr id="8" name="TextBox 7"/>
          <p:cNvSpPr txBox="1"/>
          <p:nvPr/>
        </p:nvSpPr>
        <p:spPr>
          <a:xfrm>
            <a:off x="497525" y="2737064"/>
            <a:ext cx="1582486" cy="369332"/>
          </a:xfrm>
          <a:prstGeom prst="rect">
            <a:avLst/>
          </a:prstGeom>
          <a:solidFill>
            <a:schemeClr val="bg1"/>
          </a:solidFill>
          <a:ln>
            <a:solidFill>
              <a:schemeClr val="tx1"/>
            </a:solidFill>
          </a:ln>
        </p:spPr>
        <p:txBody>
          <a:bodyPr wrap="none" rtlCol="0">
            <a:spAutoFit/>
          </a:bodyPr>
          <a:lstStyle/>
          <a:p>
            <a:pPr algn="ctr"/>
            <a:r>
              <a:rPr lang="en-US" dirty="0" smtClean="0"/>
              <a:t>Gun Solenoid</a:t>
            </a:r>
            <a:endParaRPr lang="en-US" dirty="0"/>
          </a:p>
        </p:txBody>
      </p:sp>
      <p:cxnSp>
        <p:nvCxnSpPr>
          <p:cNvPr id="9" name="Straight Arrow Connector 8"/>
          <p:cNvCxnSpPr>
            <a:stCxn id="10" idx="3"/>
          </p:cNvCxnSpPr>
          <p:nvPr/>
        </p:nvCxnSpPr>
        <p:spPr bwMode="auto">
          <a:xfrm>
            <a:off x="2105658" y="1789471"/>
            <a:ext cx="1594968" cy="0"/>
          </a:xfrm>
          <a:prstGeom prst="straightConnector1">
            <a:avLst/>
          </a:prstGeom>
          <a:ln>
            <a:solidFill>
              <a:srgbClr val="C00000"/>
            </a:solidFill>
            <a:headEnd type="none" w="med" len="med"/>
            <a:tailEnd type="arrow"/>
          </a:ln>
        </p:spPr>
        <p:style>
          <a:lnRef idx="1">
            <a:schemeClr val="accent2"/>
          </a:lnRef>
          <a:fillRef idx="0">
            <a:schemeClr val="accent2"/>
          </a:fillRef>
          <a:effectRef idx="0">
            <a:schemeClr val="accent2"/>
          </a:effectRef>
          <a:fontRef idx="minor">
            <a:schemeClr val="tx1"/>
          </a:fontRef>
        </p:style>
      </p:cxnSp>
      <p:sp>
        <p:nvSpPr>
          <p:cNvPr id="10" name="TextBox 9"/>
          <p:cNvSpPr txBox="1"/>
          <p:nvPr/>
        </p:nvSpPr>
        <p:spPr>
          <a:xfrm>
            <a:off x="497525" y="1327806"/>
            <a:ext cx="1608133" cy="923330"/>
          </a:xfrm>
          <a:prstGeom prst="rect">
            <a:avLst/>
          </a:prstGeom>
          <a:solidFill>
            <a:schemeClr val="bg1"/>
          </a:solidFill>
          <a:ln>
            <a:solidFill>
              <a:schemeClr val="tx1"/>
            </a:solidFill>
          </a:ln>
        </p:spPr>
        <p:txBody>
          <a:bodyPr wrap="none" rtlCol="0">
            <a:spAutoFit/>
          </a:bodyPr>
          <a:lstStyle/>
          <a:p>
            <a:pPr algn="ctr"/>
            <a:r>
              <a:rPr lang="en-US" dirty="0" smtClean="0"/>
              <a:t>Photocathode</a:t>
            </a:r>
          </a:p>
          <a:p>
            <a:pPr algn="ctr"/>
            <a:r>
              <a:rPr lang="en-US" dirty="0" smtClean="0"/>
              <a:t>Preparation</a:t>
            </a:r>
          </a:p>
          <a:p>
            <a:pPr algn="ctr"/>
            <a:r>
              <a:rPr lang="en-US" dirty="0" smtClean="0"/>
              <a:t> Chamber</a:t>
            </a:r>
            <a:endParaRPr lang="en-US" dirty="0"/>
          </a:p>
        </p:txBody>
      </p:sp>
      <p:cxnSp>
        <p:nvCxnSpPr>
          <p:cNvPr id="11" name="Straight Arrow Connector 10"/>
          <p:cNvCxnSpPr>
            <a:stCxn id="12" idx="2"/>
          </p:cNvCxnSpPr>
          <p:nvPr/>
        </p:nvCxnSpPr>
        <p:spPr bwMode="auto">
          <a:xfrm flipH="1">
            <a:off x="4438933" y="1312781"/>
            <a:ext cx="273508" cy="447736"/>
          </a:xfrm>
          <a:prstGeom prst="straightConnector1">
            <a:avLst/>
          </a:prstGeom>
          <a:ln>
            <a:solidFill>
              <a:srgbClr val="C00000"/>
            </a:solidFill>
            <a:headEnd type="none" w="med" len="med"/>
            <a:tailEnd type="arrow"/>
          </a:ln>
        </p:spPr>
        <p:style>
          <a:lnRef idx="1">
            <a:schemeClr val="accent2"/>
          </a:lnRef>
          <a:fillRef idx="0">
            <a:schemeClr val="accent2"/>
          </a:fillRef>
          <a:effectRef idx="0">
            <a:schemeClr val="accent2"/>
          </a:effectRef>
          <a:fontRef idx="minor">
            <a:schemeClr val="tx1"/>
          </a:fontRef>
        </p:style>
      </p:cxnSp>
      <p:sp>
        <p:nvSpPr>
          <p:cNvPr id="12" name="TextBox 11"/>
          <p:cNvSpPr txBox="1"/>
          <p:nvPr/>
        </p:nvSpPr>
        <p:spPr>
          <a:xfrm>
            <a:off x="3703190" y="943449"/>
            <a:ext cx="2018501" cy="369332"/>
          </a:xfrm>
          <a:prstGeom prst="rect">
            <a:avLst/>
          </a:prstGeom>
          <a:solidFill>
            <a:schemeClr val="bg1"/>
          </a:solidFill>
          <a:ln>
            <a:solidFill>
              <a:schemeClr val="tx1"/>
            </a:solidFill>
          </a:ln>
        </p:spPr>
        <p:txBody>
          <a:bodyPr wrap="none" rtlCol="0">
            <a:spAutoFit/>
          </a:bodyPr>
          <a:lstStyle/>
          <a:p>
            <a:pPr algn="ctr"/>
            <a:r>
              <a:rPr lang="en-US" dirty="0" smtClean="0"/>
              <a:t>Gun HV Chamber</a:t>
            </a:r>
            <a:endParaRPr lang="en-US" dirty="0"/>
          </a:p>
        </p:txBody>
      </p:sp>
      <p:grpSp>
        <p:nvGrpSpPr>
          <p:cNvPr id="13" name="Group 12"/>
          <p:cNvGrpSpPr/>
          <p:nvPr/>
        </p:nvGrpSpPr>
        <p:grpSpPr>
          <a:xfrm>
            <a:off x="164911" y="3385531"/>
            <a:ext cx="2809334" cy="2967228"/>
            <a:chOff x="3099440" y="3686859"/>
            <a:chExt cx="2809334" cy="2967228"/>
          </a:xfrm>
        </p:grpSpPr>
        <p:pic>
          <p:nvPicPr>
            <p:cNvPr id="14" name="Picture 13"/>
            <p:cNvPicPr>
              <a:picLocks noChangeAspect="1"/>
            </p:cNvPicPr>
            <p:nvPr/>
          </p:nvPicPr>
          <p:blipFill rotWithShape="1">
            <a:blip r:embed="rId5">
              <a:extLst>
                <a:ext uri="{28A0092B-C50C-407E-A947-70E740481C1C}">
                  <a14:useLocalDpi xmlns:a14="http://schemas.microsoft.com/office/drawing/2010/main" val="0"/>
                </a:ext>
              </a:extLst>
            </a:blip>
            <a:srcRect l="12121" r="8178"/>
            <a:stretch/>
          </p:blipFill>
          <p:spPr>
            <a:xfrm>
              <a:off x="3099440" y="3686859"/>
              <a:ext cx="1645921" cy="2967228"/>
            </a:xfrm>
            <a:prstGeom prst="rect">
              <a:avLst/>
            </a:prstGeom>
          </p:spPr>
        </p:pic>
        <p:cxnSp>
          <p:nvCxnSpPr>
            <p:cNvPr id="15" name="Straight Arrow Connector 14"/>
            <p:cNvCxnSpPr>
              <a:stCxn id="20" idx="1"/>
            </p:cNvCxnSpPr>
            <p:nvPr/>
          </p:nvCxnSpPr>
          <p:spPr bwMode="auto">
            <a:xfrm flipH="1" flipV="1">
              <a:off x="4325246" y="4516084"/>
              <a:ext cx="617148" cy="259884"/>
            </a:xfrm>
            <a:prstGeom prst="straightConnector1">
              <a:avLst/>
            </a:prstGeom>
            <a:solidFill>
              <a:schemeClr val="accent1"/>
            </a:solidFill>
            <a:ln w="9525" cap="flat" cmpd="sng" algn="ctr">
              <a:solidFill>
                <a:srgbClr val="C00000"/>
              </a:solidFill>
              <a:prstDash val="solid"/>
              <a:round/>
              <a:headEnd type="none" w="med" len="med"/>
              <a:tailEnd type="arrow"/>
            </a:ln>
            <a:effectLst/>
          </p:spPr>
        </p:cxnSp>
        <p:sp>
          <p:nvSpPr>
            <p:cNvPr id="16" name="TextBox 15"/>
            <p:cNvSpPr txBox="1"/>
            <p:nvPr/>
          </p:nvSpPr>
          <p:spPr>
            <a:xfrm>
              <a:off x="5163645" y="5433060"/>
              <a:ext cx="585806" cy="369332"/>
            </a:xfrm>
            <a:prstGeom prst="rect">
              <a:avLst/>
            </a:prstGeom>
            <a:solidFill>
              <a:srgbClr val="CC9900"/>
            </a:solidFill>
            <a:ln>
              <a:noFill/>
            </a:ln>
          </p:spPr>
          <p:txBody>
            <a:bodyPr wrap="square" rtlCol="0">
              <a:spAutoFit/>
            </a:bodyPr>
            <a:lstStyle/>
            <a:p>
              <a:pPr algn="ctr"/>
              <a:r>
                <a:rPr lang="en-US" dirty="0" smtClean="0"/>
                <a:t>Slit</a:t>
              </a:r>
              <a:endParaRPr lang="en-US" dirty="0"/>
            </a:p>
          </p:txBody>
        </p:sp>
        <p:sp>
          <p:nvSpPr>
            <p:cNvPr id="17" name="TextBox 16"/>
            <p:cNvSpPr txBox="1"/>
            <p:nvPr/>
          </p:nvSpPr>
          <p:spPr>
            <a:xfrm>
              <a:off x="5001927" y="5981719"/>
              <a:ext cx="906847" cy="646331"/>
            </a:xfrm>
            <a:prstGeom prst="rect">
              <a:avLst/>
            </a:prstGeom>
            <a:solidFill>
              <a:schemeClr val="accent3">
                <a:lumMod val="85000"/>
              </a:schemeClr>
            </a:solidFill>
            <a:ln>
              <a:noFill/>
            </a:ln>
          </p:spPr>
          <p:txBody>
            <a:bodyPr wrap="square" rtlCol="0">
              <a:spAutoFit/>
            </a:bodyPr>
            <a:lstStyle/>
            <a:p>
              <a:pPr algn="ctr"/>
              <a:r>
                <a:rPr lang="en-US" dirty="0" smtClean="0"/>
                <a:t>Viewer Screen</a:t>
              </a:r>
              <a:endParaRPr lang="en-US" dirty="0"/>
            </a:p>
          </p:txBody>
        </p:sp>
        <p:cxnSp>
          <p:nvCxnSpPr>
            <p:cNvPr id="18" name="Straight Arrow Connector 17"/>
            <p:cNvCxnSpPr>
              <a:stCxn id="17" idx="1"/>
            </p:cNvCxnSpPr>
            <p:nvPr/>
          </p:nvCxnSpPr>
          <p:spPr bwMode="auto">
            <a:xfrm flipH="1" flipV="1">
              <a:off x="4177501" y="6243293"/>
              <a:ext cx="824426" cy="61592"/>
            </a:xfrm>
            <a:prstGeom prst="straightConnector1">
              <a:avLst/>
            </a:prstGeom>
            <a:solidFill>
              <a:schemeClr val="accent1"/>
            </a:solidFill>
            <a:ln w="9525" cap="flat" cmpd="sng" algn="ctr">
              <a:solidFill>
                <a:srgbClr val="C00000"/>
              </a:solidFill>
              <a:prstDash val="solid"/>
              <a:round/>
              <a:headEnd type="none" w="med" len="med"/>
              <a:tailEnd type="arrow"/>
            </a:ln>
            <a:effectLst/>
          </p:spPr>
        </p:cxnSp>
        <p:cxnSp>
          <p:nvCxnSpPr>
            <p:cNvPr id="19" name="Straight Arrow Connector 18"/>
            <p:cNvCxnSpPr>
              <a:stCxn id="16" idx="1"/>
            </p:cNvCxnSpPr>
            <p:nvPr/>
          </p:nvCxnSpPr>
          <p:spPr bwMode="auto">
            <a:xfrm flipH="1" flipV="1">
              <a:off x="3997837" y="5281130"/>
              <a:ext cx="1165808" cy="336596"/>
            </a:xfrm>
            <a:prstGeom prst="straightConnector1">
              <a:avLst/>
            </a:prstGeom>
            <a:solidFill>
              <a:schemeClr val="accent1"/>
            </a:solidFill>
            <a:ln w="9525" cap="flat" cmpd="sng" algn="ctr">
              <a:solidFill>
                <a:srgbClr val="C00000"/>
              </a:solidFill>
              <a:prstDash val="solid"/>
              <a:round/>
              <a:headEnd type="none" w="med" len="med"/>
              <a:tailEnd type="arrow"/>
            </a:ln>
            <a:effectLst/>
          </p:spPr>
        </p:cxnSp>
        <p:sp>
          <p:nvSpPr>
            <p:cNvPr id="20" name="TextBox 19"/>
            <p:cNvSpPr txBox="1"/>
            <p:nvPr/>
          </p:nvSpPr>
          <p:spPr>
            <a:xfrm>
              <a:off x="4942394" y="4452802"/>
              <a:ext cx="940421" cy="646331"/>
            </a:xfrm>
            <a:prstGeom prst="rect">
              <a:avLst/>
            </a:prstGeom>
            <a:solidFill>
              <a:srgbClr val="0070C0"/>
            </a:solidFill>
            <a:ln>
              <a:noFill/>
            </a:ln>
          </p:spPr>
          <p:txBody>
            <a:bodyPr wrap="square" rtlCol="0">
              <a:spAutoFit/>
            </a:bodyPr>
            <a:lstStyle/>
            <a:p>
              <a:pPr algn="ctr"/>
              <a:r>
                <a:rPr lang="en-US" dirty="0" smtClean="0"/>
                <a:t>Shield Tube</a:t>
              </a:r>
              <a:endParaRPr lang="en-US" dirty="0"/>
            </a:p>
          </p:txBody>
        </p:sp>
      </p:grpSp>
      <p:cxnSp>
        <p:nvCxnSpPr>
          <p:cNvPr id="21" name="Straight Arrow Connector 20"/>
          <p:cNvCxnSpPr/>
          <p:nvPr/>
        </p:nvCxnSpPr>
        <p:spPr bwMode="auto">
          <a:xfrm flipV="1">
            <a:off x="1770980" y="2652099"/>
            <a:ext cx="4491275" cy="759807"/>
          </a:xfrm>
          <a:prstGeom prst="straightConnector1">
            <a:avLst/>
          </a:prstGeom>
          <a:ln>
            <a:solidFill>
              <a:srgbClr val="C00000"/>
            </a:solidFill>
            <a:headEnd type="none" w="med" len="med"/>
            <a:tailEnd type="arrow"/>
          </a:ln>
        </p:spPr>
        <p:style>
          <a:lnRef idx="1">
            <a:schemeClr val="accent2"/>
          </a:lnRef>
          <a:fillRef idx="0">
            <a:schemeClr val="accent2"/>
          </a:fillRef>
          <a:effectRef idx="0">
            <a:schemeClr val="accent2"/>
          </a:effectRef>
          <a:fontRef idx="minor">
            <a:schemeClr val="tx1"/>
          </a:fontRef>
        </p:style>
      </p:cxnSp>
      <p:cxnSp>
        <p:nvCxnSpPr>
          <p:cNvPr id="22" name="Straight Arrow Connector 21"/>
          <p:cNvCxnSpPr/>
          <p:nvPr/>
        </p:nvCxnSpPr>
        <p:spPr bwMode="auto">
          <a:xfrm flipV="1">
            <a:off x="1810832" y="2422239"/>
            <a:ext cx="4049641" cy="989667"/>
          </a:xfrm>
          <a:prstGeom prst="straightConnector1">
            <a:avLst/>
          </a:prstGeom>
          <a:ln>
            <a:solidFill>
              <a:srgbClr val="C00000"/>
            </a:solidFill>
            <a:headEnd type="none" w="med" len="med"/>
            <a:tailEnd type="arrow"/>
          </a:ln>
        </p:spPr>
        <p:style>
          <a:lnRef idx="1">
            <a:schemeClr val="accent2"/>
          </a:lnRef>
          <a:fillRef idx="0">
            <a:schemeClr val="accent2"/>
          </a:fillRef>
          <a:effectRef idx="0">
            <a:schemeClr val="accent2"/>
          </a:effectRef>
          <a:fontRef idx="minor">
            <a:schemeClr val="tx1"/>
          </a:fontRef>
        </p:style>
      </p:cxnSp>
      <p:sp>
        <p:nvSpPr>
          <p:cNvPr id="23" name="TextBox 22"/>
          <p:cNvSpPr txBox="1"/>
          <p:nvPr/>
        </p:nvSpPr>
        <p:spPr>
          <a:xfrm>
            <a:off x="3608823" y="4160012"/>
            <a:ext cx="1873270" cy="369332"/>
          </a:xfrm>
          <a:prstGeom prst="rect">
            <a:avLst/>
          </a:prstGeom>
          <a:solidFill>
            <a:schemeClr val="bg1"/>
          </a:solidFill>
          <a:ln>
            <a:solidFill>
              <a:schemeClr val="tx1"/>
            </a:solidFill>
          </a:ln>
        </p:spPr>
        <p:txBody>
          <a:bodyPr wrap="none" rtlCol="0">
            <a:spAutoFit/>
          </a:bodyPr>
          <a:lstStyle/>
          <a:p>
            <a:r>
              <a:rPr lang="en-US" dirty="0" smtClean="0"/>
              <a:t>Viewer 3 Screen</a:t>
            </a:r>
            <a:endParaRPr lang="en-US" dirty="0"/>
          </a:p>
        </p:txBody>
      </p:sp>
      <p:cxnSp>
        <p:nvCxnSpPr>
          <p:cNvPr id="24" name="Straight Arrow Connector 23"/>
          <p:cNvCxnSpPr>
            <a:stCxn id="23" idx="0"/>
          </p:cNvCxnSpPr>
          <p:nvPr/>
        </p:nvCxnSpPr>
        <p:spPr bwMode="auto">
          <a:xfrm flipV="1">
            <a:off x="4545458" y="3508270"/>
            <a:ext cx="3282450" cy="651742"/>
          </a:xfrm>
          <a:prstGeom prst="straightConnector1">
            <a:avLst/>
          </a:prstGeom>
          <a:ln>
            <a:solidFill>
              <a:srgbClr val="C00000"/>
            </a:solidFill>
            <a:headEnd type="none" w="med" len="med"/>
            <a:tailEnd type="arrow"/>
          </a:ln>
        </p:spPr>
        <p:style>
          <a:lnRef idx="1">
            <a:schemeClr val="accent2"/>
          </a:lnRef>
          <a:fillRef idx="0">
            <a:schemeClr val="accent2"/>
          </a:fillRef>
          <a:effectRef idx="0">
            <a:schemeClr val="accent2"/>
          </a:effectRef>
          <a:fontRef idx="minor">
            <a:schemeClr val="tx1"/>
          </a:fontRef>
        </p:style>
      </p:cxnSp>
      <p:sp>
        <p:nvSpPr>
          <p:cNvPr id="25" name="TextBox 24"/>
          <p:cNvSpPr txBox="1"/>
          <p:nvPr/>
        </p:nvSpPr>
        <p:spPr>
          <a:xfrm>
            <a:off x="5986942" y="4151474"/>
            <a:ext cx="1467068" cy="369332"/>
          </a:xfrm>
          <a:prstGeom prst="rect">
            <a:avLst/>
          </a:prstGeom>
          <a:solidFill>
            <a:schemeClr val="bg1"/>
          </a:solidFill>
          <a:ln>
            <a:solidFill>
              <a:schemeClr val="tx1"/>
            </a:solidFill>
          </a:ln>
        </p:spPr>
        <p:txBody>
          <a:bodyPr wrap="none" rtlCol="0">
            <a:spAutoFit/>
          </a:bodyPr>
          <a:lstStyle/>
          <a:p>
            <a:r>
              <a:rPr lang="en-US" dirty="0" smtClean="0"/>
              <a:t>Beam Dump</a:t>
            </a:r>
            <a:endParaRPr lang="en-US" dirty="0"/>
          </a:p>
        </p:txBody>
      </p:sp>
      <p:cxnSp>
        <p:nvCxnSpPr>
          <p:cNvPr id="26" name="Straight Arrow Connector 25"/>
          <p:cNvCxnSpPr>
            <a:stCxn id="25" idx="0"/>
          </p:cNvCxnSpPr>
          <p:nvPr/>
        </p:nvCxnSpPr>
        <p:spPr bwMode="auto">
          <a:xfrm flipV="1">
            <a:off x="6720476" y="3559822"/>
            <a:ext cx="1779233" cy="591652"/>
          </a:xfrm>
          <a:prstGeom prst="straightConnector1">
            <a:avLst/>
          </a:prstGeom>
          <a:ln>
            <a:solidFill>
              <a:srgbClr val="C00000"/>
            </a:solidFill>
            <a:headEnd type="none" w="med" len="med"/>
            <a:tailEnd type="arrow"/>
          </a:ln>
        </p:spPr>
        <p:style>
          <a:lnRef idx="1">
            <a:schemeClr val="accent2"/>
          </a:lnRef>
          <a:fillRef idx="0">
            <a:schemeClr val="accent2"/>
          </a:fillRef>
          <a:effectRef idx="0">
            <a:schemeClr val="accent2"/>
          </a:effectRef>
          <a:fontRef idx="minor">
            <a:schemeClr val="tx1"/>
          </a:fontRef>
        </p:style>
      </p:cxnSp>
      <p:sp>
        <p:nvSpPr>
          <p:cNvPr id="27" name="Content Placeholder 2"/>
          <p:cNvSpPr>
            <a:spLocks noGrp="1"/>
          </p:cNvSpPr>
          <p:nvPr>
            <p:ph idx="1"/>
          </p:nvPr>
        </p:nvSpPr>
        <p:spPr>
          <a:xfrm>
            <a:off x="3071676" y="4626012"/>
            <a:ext cx="5823818" cy="927638"/>
          </a:xfrm>
        </p:spPr>
        <p:txBody>
          <a:bodyPr>
            <a:normAutofit/>
          </a:bodyPr>
          <a:lstStyle/>
          <a:p>
            <a:pPr marL="0" indent="0">
              <a:buNone/>
            </a:pPr>
            <a:r>
              <a:rPr lang="en-US" sz="1400" dirty="0">
                <a:solidFill>
                  <a:srgbClr val="000000"/>
                </a:solidFill>
                <a:latin typeface="Century Gothic" panose="020B0502020202020204" pitchFamily="34" charset="0"/>
              </a:rPr>
              <a:t>Use slit and viewscreens to measure mechanical angular momentum:</a:t>
            </a:r>
          </a:p>
          <a:p>
            <a:pPr marL="0" indent="0">
              <a:buNone/>
            </a:pPr>
            <a:endParaRPr lang="en-US" sz="1100" dirty="0">
              <a:latin typeface="Century Gothic" panose="020B0502020202020204" pitchFamily="34" charset="0"/>
            </a:endParaRPr>
          </a:p>
        </p:txBody>
      </p:sp>
      <p:graphicFrame>
        <p:nvGraphicFramePr>
          <p:cNvPr id="31" name="Object 30"/>
          <p:cNvGraphicFramePr>
            <a:graphicFrameLocks noChangeAspect="1"/>
          </p:cNvGraphicFramePr>
          <p:nvPr>
            <p:extLst>
              <p:ext uri="{D42A27DB-BD31-4B8C-83A1-F6EECF244321}">
                <p14:modId xmlns:p14="http://schemas.microsoft.com/office/powerpoint/2010/main" val="58365733"/>
              </p:ext>
            </p:extLst>
          </p:nvPr>
        </p:nvGraphicFramePr>
        <p:xfrm>
          <a:off x="6612311" y="4923602"/>
          <a:ext cx="2280113" cy="548640"/>
        </p:xfrm>
        <a:graphic>
          <a:graphicData uri="http://schemas.openxmlformats.org/presentationml/2006/ole">
            <mc:AlternateContent xmlns:mc="http://schemas.openxmlformats.org/markup-compatibility/2006">
              <mc:Choice xmlns:v="urn:schemas-microsoft-com:vml" Requires="v">
                <p:oleObj spid="_x0000_s3136" name="Equation" r:id="rId6" imgW="1777680" imgH="393480" progId="Equation.3">
                  <p:embed/>
                </p:oleObj>
              </mc:Choice>
              <mc:Fallback>
                <p:oleObj name="Equation" r:id="rId6" imgW="1777680" imgH="393480" progId="Equation.3">
                  <p:embed/>
                  <p:pic>
                    <p:nvPicPr>
                      <p:cNvPr id="0" name=""/>
                      <p:cNvPicPr>
                        <a:picLocks noChangeAspect="1" noChangeArrowheads="1"/>
                      </p:cNvPicPr>
                      <p:nvPr/>
                    </p:nvPicPr>
                    <p:blipFill>
                      <a:blip r:embed="rId7"/>
                      <a:srcRect/>
                      <a:stretch>
                        <a:fillRect/>
                      </a:stretch>
                    </p:blipFill>
                    <p:spPr bwMode="auto">
                      <a:xfrm>
                        <a:off x="6612311" y="4923602"/>
                        <a:ext cx="2280113" cy="548640"/>
                      </a:xfrm>
                      <a:prstGeom prst="rect">
                        <a:avLst/>
                      </a:prstGeom>
                      <a:solidFill>
                        <a:schemeClr val="accent6">
                          <a:lumMod val="20000"/>
                          <a:lumOff val="80000"/>
                        </a:schemeClr>
                      </a:solidFill>
                      <a:ln>
                        <a:noFill/>
                      </a:ln>
                    </p:spPr>
                  </p:pic>
                </p:oleObj>
              </mc:Fallback>
            </mc:AlternateContent>
          </a:graphicData>
        </a:graphic>
      </p:graphicFrame>
      <mc:AlternateContent xmlns:mc="http://schemas.openxmlformats.org/markup-compatibility/2006" xmlns:a14="http://schemas.microsoft.com/office/drawing/2010/main">
        <mc:Choice Requires="a14">
          <p:sp>
            <p:nvSpPr>
              <p:cNvPr id="32" name="TextBox 31"/>
              <p:cNvSpPr txBox="1"/>
              <p:nvPr/>
            </p:nvSpPr>
            <p:spPr>
              <a:xfrm>
                <a:off x="6446458" y="5535614"/>
                <a:ext cx="2611818" cy="738664"/>
              </a:xfrm>
              <a:prstGeom prst="rect">
                <a:avLst/>
              </a:prstGeom>
              <a:noFill/>
            </p:spPr>
            <p:txBody>
              <a:bodyPr wrap="square" rtlCol="0">
                <a:spAutoFit/>
              </a:bodyPr>
              <a:lstStyle/>
              <a:p>
                <a14:m>
                  <m:oMath xmlns:m="http://schemas.openxmlformats.org/officeDocument/2006/math">
                    <m:sSub>
                      <m:sSubPr>
                        <m:ctrlPr>
                          <a:rPr lang="en-US" sz="1400" i="1" smtClean="0">
                            <a:latin typeface="Cambria Math" charset="0"/>
                          </a:rPr>
                        </m:ctrlPr>
                      </m:sSubPr>
                      <m:e>
                        <m:r>
                          <a:rPr lang="en-US" sz="1400" b="0" i="1" smtClean="0">
                            <a:latin typeface="Cambria Math" panose="02040503050406030204" pitchFamily="18" charset="0"/>
                          </a:rPr>
                          <m:t>𝐵</m:t>
                        </m:r>
                      </m:e>
                      <m:sub>
                        <m:r>
                          <a:rPr lang="en-US" sz="1400" b="0" i="1" smtClean="0">
                            <a:latin typeface="Cambria Math" panose="02040503050406030204" pitchFamily="18" charset="0"/>
                          </a:rPr>
                          <m:t>𝑧</m:t>
                        </m:r>
                      </m:sub>
                    </m:sSub>
                  </m:oMath>
                </a14:m>
                <a:r>
                  <a:rPr lang="en-US" sz="1400" dirty="0" smtClean="0"/>
                  <a:t>: solenoid field at photocathode</a:t>
                </a:r>
              </a:p>
              <a:p>
                <a14:m>
                  <m:oMath xmlns:m="http://schemas.openxmlformats.org/officeDocument/2006/math">
                    <m:sSub>
                      <m:sSubPr>
                        <m:ctrlPr>
                          <a:rPr lang="en-US" sz="1400" i="1" smtClean="0">
                            <a:latin typeface="Cambria Math" charset="0"/>
                          </a:rPr>
                        </m:ctrlPr>
                      </m:sSubPr>
                      <m:e>
                        <m:r>
                          <a:rPr lang="en-US" sz="1400" b="0" i="1" smtClean="0">
                            <a:latin typeface="Cambria Math" panose="02040503050406030204" pitchFamily="18" charset="0"/>
                          </a:rPr>
                          <m:t>𝑎</m:t>
                        </m:r>
                      </m:e>
                      <m:sub>
                        <m:r>
                          <a:rPr lang="en-US" sz="1400" b="0" i="1" smtClean="0">
                            <a:latin typeface="Cambria Math" panose="02040503050406030204" pitchFamily="18" charset="0"/>
                          </a:rPr>
                          <m:t>0</m:t>
                        </m:r>
                      </m:sub>
                    </m:sSub>
                  </m:oMath>
                </a14:m>
                <a:r>
                  <a:rPr lang="en-US" sz="1400" dirty="0" smtClean="0"/>
                  <a:t>: laser </a:t>
                </a:r>
                <a:r>
                  <a:rPr lang="en-US" sz="1400" dirty="0" err="1" smtClean="0"/>
                  <a:t>rms</a:t>
                </a:r>
                <a:r>
                  <a:rPr lang="en-US" sz="1400" dirty="0" smtClean="0"/>
                  <a:t> size</a:t>
                </a:r>
              </a:p>
              <a:p>
                <a:r>
                  <a:rPr lang="el-GR" sz="1400" dirty="0"/>
                  <a:t>φ</a:t>
                </a:r>
                <a:r>
                  <a:rPr lang="en-US" sz="1400" dirty="0" smtClean="0"/>
                  <a:t>: rotation (sheering) angle</a:t>
                </a:r>
                <a:endParaRPr lang="en-US" sz="1400" dirty="0"/>
              </a:p>
            </p:txBody>
          </p:sp>
        </mc:Choice>
        <mc:Fallback xmlns="">
          <p:sp>
            <p:nvSpPr>
              <p:cNvPr id="32" name="TextBox 31"/>
              <p:cNvSpPr txBox="1">
                <a:spLocks noRot="1" noChangeAspect="1" noMove="1" noResize="1" noEditPoints="1" noAdjustHandles="1" noChangeArrowheads="1" noChangeShapeType="1" noTextEdit="1"/>
              </p:cNvSpPr>
              <p:nvPr/>
            </p:nvSpPr>
            <p:spPr>
              <a:xfrm>
                <a:off x="6446458" y="5535614"/>
                <a:ext cx="2611818" cy="738664"/>
              </a:xfrm>
              <a:prstGeom prst="rect">
                <a:avLst/>
              </a:prstGeom>
              <a:blipFill>
                <a:blip r:embed="rId8"/>
                <a:stretch>
                  <a:fillRect l="-699" t="-1653" b="-8264"/>
                </a:stretch>
              </a:blipFill>
            </p:spPr>
            <p:txBody>
              <a:bodyPr/>
              <a:lstStyle/>
              <a:p>
                <a:r>
                  <a:rPr lang="en-US">
                    <a:noFill/>
                  </a:rPr>
                  <a:t> </a:t>
                </a:r>
              </a:p>
            </p:txBody>
          </p:sp>
        </mc:Fallback>
      </mc:AlternateContent>
    </p:spTree>
    <p:extLst>
      <p:ext uri="{BB962C8B-B14F-4D97-AF65-F5344CB8AC3E}">
        <p14:creationId xmlns:p14="http://schemas.microsoft.com/office/powerpoint/2010/main" val="19508758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000" b="0" kern="0" cap="small" dirty="0" smtClean="0">
                <a:latin typeface="Minion Pro"/>
                <a:ea typeface="Arial" charset="0"/>
                <a:cs typeface="Arial" charset="0"/>
              </a:rPr>
              <a:t>The Gun Test Stand with 300 </a:t>
            </a:r>
            <a:r>
              <a:rPr lang="en-US" sz="3000" b="0" kern="0" dirty="0">
                <a:latin typeface="Minion Pro"/>
                <a:ea typeface="Arial" charset="0"/>
                <a:cs typeface="Arial" charset="0"/>
              </a:rPr>
              <a:t>k</a:t>
            </a:r>
            <a:r>
              <a:rPr lang="en-US" sz="3000" b="0" kern="0" cap="small" dirty="0">
                <a:latin typeface="Minion Pro"/>
                <a:ea typeface="Arial" charset="0"/>
                <a:cs typeface="Arial" charset="0"/>
              </a:rPr>
              <a:t>V Inverted Gun and </a:t>
            </a:r>
            <a:r>
              <a:rPr lang="en-US" sz="3000" b="0" kern="0" cap="small" dirty="0" smtClean="0">
                <a:latin typeface="Minion Pro"/>
                <a:ea typeface="Arial" charset="0"/>
                <a:cs typeface="Arial" charset="0"/>
              </a:rPr>
              <a:t>CsK</a:t>
            </a:r>
            <a:r>
              <a:rPr lang="en-US" sz="3000" b="0" kern="0" cap="small" baseline="-25000" dirty="0" smtClean="0">
                <a:latin typeface="Minion Pro"/>
                <a:ea typeface="Arial" charset="0"/>
                <a:cs typeface="Arial" charset="0"/>
              </a:rPr>
              <a:t>2</a:t>
            </a:r>
            <a:r>
              <a:rPr lang="en-US" sz="3000" b="0" kern="0" cap="small" dirty="0" smtClean="0">
                <a:latin typeface="Minion Pro"/>
                <a:ea typeface="Arial" charset="0"/>
                <a:cs typeface="Arial" charset="0"/>
              </a:rPr>
              <a:t>S</a:t>
            </a:r>
            <a:r>
              <a:rPr lang="en-US" sz="3000" b="0" kern="0" dirty="0" smtClean="0">
                <a:latin typeface="Minion Pro"/>
                <a:ea typeface="Arial" charset="0"/>
                <a:cs typeface="Arial" charset="0"/>
              </a:rPr>
              <a:t>b</a:t>
            </a:r>
            <a:r>
              <a:rPr lang="en-US" sz="3000" b="0" kern="0" cap="small" dirty="0" smtClean="0">
                <a:latin typeface="Minion Pro"/>
                <a:ea typeface="Arial" charset="0"/>
                <a:cs typeface="Arial" charset="0"/>
              </a:rPr>
              <a:t> </a:t>
            </a:r>
            <a:r>
              <a:rPr lang="en-US" sz="3000" b="0" kern="0" cap="small" dirty="0">
                <a:latin typeface="Minion Pro"/>
                <a:ea typeface="Arial" charset="0"/>
                <a:cs typeface="Arial" charset="0"/>
              </a:rPr>
              <a:t>Photocathode</a:t>
            </a:r>
            <a:endParaRPr lang="en-US" sz="3000" b="0" dirty="0">
              <a:latin typeface="Minion Pro"/>
              <a:ea typeface="Arial" charset="0"/>
              <a:cs typeface="Arial" charset="0"/>
            </a:endParaRPr>
          </a:p>
        </p:txBody>
      </p:sp>
      <p:sp>
        <p:nvSpPr>
          <p:cNvPr id="4" name="Slide Number Placeholder 21"/>
          <p:cNvSpPr txBox="1">
            <a:spLocks/>
          </p:cNvSpPr>
          <p:nvPr/>
        </p:nvSpPr>
        <p:spPr>
          <a:xfrm>
            <a:off x="5567218" y="6492875"/>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mtClean="0"/>
              <a:t>Slide </a:t>
            </a:r>
            <a:fld id="{2170E7E5-D759-E44D-99F5-2114FE40D280}" type="slidenum">
              <a:rPr lang="en-US" smtClean="0"/>
              <a:pPr algn="ctr"/>
              <a:t>18</a:t>
            </a:fld>
            <a:endParaRPr lang="en-US" dirty="0"/>
          </a:p>
        </p:txBody>
      </p:sp>
      <p:sp>
        <p:nvSpPr>
          <p:cNvPr id="5" name="Slide Number Placeholder 2"/>
          <p:cNvSpPr txBox="1">
            <a:spLocks/>
          </p:cNvSpPr>
          <p:nvPr/>
        </p:nvSpPr>
        <p:spPr>
          <a:xfrm>
            <a:off x="5324246" y="645630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2C9A48C-97D7-4B40-96F2-F0841CEA16C0}" type="slidenum">
              <a:rPr lang="en-US" smtClean="0"/>
              <a:pPr/>
              <a:t>18</a:t>
            </a:fld>
            <a:endParaRPr lang="en-US" dirty="0"/>
          </a:p>
        </p:txBody>
      </p:sp>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22739" y="898504"/>
            <a:ext cx="7406113" cy="5554585"/>
          </a:xfrm>
          <a:prstGeom prst="rect">
            <a:avLst/>
          </a:prstGeom>
        </p:spPr>
      </p:pic>
      <p:pic>
        <p:nvPicPr>
          <p:cNvPr id="13" name="Picture 2" descr="G:\my_pix\102015131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535" t="7826" r="7482"/>
          <a:stretch/>
        </p:blipFill>
        <p:spPr bwMode="auto">
          <a:xfrm rot="10800000" flipH="1">
            <a:off x="0" y="896946"/>
            <a:ext cx="1550396" cy="2443382"/>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p:cNvGrpSpPr/>
          <p:nvPr/>
        </p:nvGrpSpPr>
        <p:grpSpPr>
          <a:xfrm>
            <a:off x="0" y="3736374"/>
            <a:ext cx="1567745" cy="1994780"/>
            <a:chOff x="2043950" y="4395060"/>
            <a:chExt cx="1567745" cy="1994780"/>
          </a:xfrm>
        </p:grpSpPr>
        <p:sp>
          <p:nvSpPr>
            <p:cNvPr id="19" name="Rectangle 18"/>
            <p:cNvSpPr/>
            <p:nvPr/>
          </p:nvSpPr>
          <p:spPr bwMode="auto">
            <a:xfrm>
              <a:off x="2070847" y="4395060"/>
              <a:ext cx="1517627" cy="194995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65" charset="0"/>
              </a:endParaRPr>
            </a:p>
          </p:txBody>
        </p:sp>
        <p:pic>
          <p:nvPicPr>
            <p:cNvPr id="20" name="4 Imagen"/>
            <p:cNvPicPr>
              <a:picLocks noChangeAspect="1"/>
            </p:cNvPicPr>
            <p:nvPr/>
          </p:nvPicPr>
          <p:blipFill rotWithShape="1">
            <a:blip r:embed="rId5" cstate="print">
              <a:extLst>
                <a:ext uri="{28A0092B-C50C-407E-A947-70E740481C1C}">
                  <a14:useLocalDpi xmlns:a14="http://schemas.microsoft.com/office/drawing/2010/main" val="0"/>
                </a:ext>
              </a:extLst>
            </a:blip>
            <a:srcRect l="48520" t="38888" r="40033" b="43176"/>
            <a:stretch/>
          </p:blipFill>
          <p:spPr>
            <a:xfrm>
              <a:off x="2186308" y="5090436"/>
              <a:ext cx="1256205" cy="1299404"/>
            </a:xfrm>
            <a:prstGeom prst="ellipse">
              <a:avLst/>
            </a:prstGeom>
            <a:solidFill>
              <a:schemeClr val="bg1"/>
            </a:solidFill>
            <a:ln>
              <a:noFill/>
            </a:ln>
            <a:effectLst>
              <a:softEdge rad="112500"/>
            </a:effectLst>
          </p:spPr>
        </p:pic>
        <p:sp>
          <p:nvSpPr>
            <p:cNvPr id="21" name="TextBox 20"/>
            <p:cNvSpPr txBox="1"/>
            <p:nvPr/>
          </p:nvSpPr>
          <p:spPr>
            <a:xfrm>
              <a:off x="2043950" y="4395060"/>
              <a:ext cx="1567745" cy="830997"/>
            </a:xfrm>
            <a:prstGeom prst="rect">
              <a:avLst/>
            </a:prstGeom>
            <a:noFill/>
          </p:spPr>
          <p:txBody>
            <a:bodyPr wrap="square" rtlCol="0">
              <a:spAutoFit/>
            </a:bodyPr>
            <a:lstStyle/>
            <a:p>
              <a:pPr algn="ctr"/>
              <a:r>
                <a:rPr lang="en-US" sz="1600" dirty="0" smtClean="0">
                  <a:latin typeface="Arial" panose="020B0604020202020204" pitchFamily="34" charset="0"/>
                  <a:cs typeface="Arial" panose="020B0604020202020204" pitchFamily="34" charset="0"/>
                </a:rPr>
                <a:t>Learning how to use the new photocathode</a:t>
              </a:r>
              <a:endParaRPr lang="en-US" sz="16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7511182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0" dirty="0" smtClean="0">
                <a:latin typeface="Minion Pro"/>
              </a:rPr>
              <a:t>Photocathode Preparation Chamber</a:t>
            </a:r>
            <a:endParaRPr lang="en-US" sz="3600" b="0" dirty="0">
              <a:latin typeface="Minion Pro"/>
            </a:endParaRPr>
          </a:p>
        </p:txBody>
      </p:sp>
      <p:sp>
        <p:nvSpPr>
          <p:cNvPr id="3" name="Content Placeholder 2"/>
          <p:cNvSpPr>
            <a:spLocks noGrp="1"/>
          </p:cNvSpPr>
          <p:nvPr>
            <p:ph idx="1"/>
          </p:nvPr>
        </p:nvSpPr>
        <p:spPr>
          <a:xfrm>
            <a:off x="203200" y="4298201"/>
            <a:ext cx="8839200" cy="2001000"/>
          </a:xfrm>
        </p:spPr>
        <p:txBody>
          <a:bodyPr>
            <a:noAutofit/>
          </a:bodyPr>
          <a:lstStyle/>
          <a:p>
            <a:r>
              <a:rPr lang="en-US" dirty="0">
                <a:latin typeface="Century Gothic" panose="020B0502020202020204" pitchFamily="34" charset="0"/>
              </a:rPr>
              <a:t>K</a:t>
            </a:r>
            <a:r>
              <a:rPr lang="en-US" baseline="-25000" dirty="0">
                <a:latin typeface="Century Gothic" panose="020B0502020202020204" pitchFamily="34" charset="0"/>
              </a:rPr>
              <a:t>2</a:t>
            </a:r>
            <a:r>
              <a:rPr lang="en-US" dirty="0">
                <a:latin typeface="Century Gothic" panose="020B0502020202020204" pitchFamily="34" charset="0"/>
              </a:rPr>
              <a:t>CsSb grown with a mask – limit photocathode active area (3 mm </a:t>
            </a:r>
            <a:r>
              <a:rPr lang="en-US" dirty="0" smtClean="0">
                <a:latin typeface="Century Gothic" panose="020B0502020202020204" pitchFamily="34" charset="0"/>
              </a:rPr>
              <a:t>diameter) </a:t>
            </a:r>
            <a:r>
              <a:rPr lang="en-US" dirty="0">
                <a:latin typeface="Century Gothic" panose="020B0502020202020204" pitchFamily="34" charset="0"/>
              </a:rPr>
              <a:t>to reduce beam </a:t>
            </a:r>
            <a:r>
              <a:rPr lang="en-US" dirty="0" smtClean="0">
                <a:latin typeface="Century Gothic" panose="020B0502020202020204" pitchFamily="34" charset="0"/>
              </a:rPr>
              <a:t>halo, minimize vacuum excursions and high voltage arcing, prolong photogun operating lifetime</a:t>
            </a:r>
            <a:endParaRPr lang="en-US" dirty="0">
              <a:latin typeface="Century Gothic" panose="020B0502020202020204" pitchFamily="34" charset="0"/>
            </a:endParaRPr>
          </a:p>
          <a:p>
            <a:r>
              <a:rPr lang="en-US" dirty="0">
                <a:latin typeface="Century Gothic" panose="020B0502020202020204" pitchFamily="34" charset="0"/>
              </a:rPr>
              <a:t>Active area can be offset from electrostatic center</a:t>
            </a:r>
          </a:p>
          <a:p>
            <a:r>
              <a:rPr lang="en-US" dirty="0">
                <a:latin typeface="Century Gothic" panose="020B0502020202020204" pitchFamily="34" charset="0"/>
              </a:rPr>
              <a:t>5 mm active area </a:t>
            </a:r>
            <a:r>
              <a:rPr lang="en-US" dirty="0" smtClean="0">
                <a:latin typeface="Century Gothic" panose="020B0502020202020204" pitchFamily="34" charset="0"/>
              </a:rPr>
              <a:t>available, Entire </a:t>
            </a:r>
            <a:r>
              <a:rPr lang="en-US" dirty="0">
                <a:latin typeface="Century Gothic" panose="020B0502020202020204" pitchFamily="34" charset="0"/>
              </a:rPr>
              <a:t>photocathode can be activated </a:t>
            </a:r>
            <a:r>
              <a:rPr lang="en-US" dirty="0" smtClean="0">
                <a:latin typeface="Century Gothic" panose="020B0502020202020204" pitchFamily="34" charset="0"/>
              </a:rPr>
              <a:t>too</a:t>
            </a:r>
          </a:p>
          <a:p>
            <a:r>
              <a:rPr lang="en-US" dirty="0" smtClean="0">
                <a:latin typeface="Century Gothic" panose="020B0502020202020204" pitchFamily="34" charset="0"/>
              </a:rPr>
              <a:t>Consistently growing photocathodes with 5-7% QE</a:t>
            </a:r>
            <a:endParaRPr lang="en-US" dirty="0">
              <a:latin typeface="Century Gothic" panose="020B050202020202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686" y="993106"/>
            <a:ext cx="4096512" cy="3072384"/>
          </a:xfrm>
          <a:prstGeom prst="rect">
            <a:avLst/>
          </a:prstGeom>
        </p:spPr>
      </p:pic>
      <p:grpSp>
        <p:nvGrpSpPr>
          <p:cNvPr id="9" name="Group 8"/>
          <p:cNvGrpSpPr/>
          <p:nvPr/>
        </p:nvGrpSpPr>
        <p:grpSpPr>
          <a:xfrm>
            <a:off x="5031100" y="892851"/>
            <a:ext cx="3800475" cy="3330238"/>
            <a:chOff x="5031100" y="892851"/>
            <a:chExt cx="3800475" cy="3330238"/>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6288" b="3368"/>
            <a:stretch/>
          </p:blipFill>
          <p:spPr>
            <a:xfrm>
              <a:off x="5031100" y="892851"/>
              <a:ext cx="3800475" cy="3330238"/>
            </a:xfrm>
            <a:prstGeom prst="rect">
              <a:avLst/>
            </a:prstGeom>
          </p:spPr>
        </p:pic>
        <p:pic>
          <p:nvPicPr>
            <p:cNvPr id="6" name="Picture 5"/>
            <p:cNvPicPr>
              <a:picLocks/>
            </p:cNvPicPr>
            <p:nvPr/>
          </p:nvPicPr>
          <p:blipFill>
            <a:blip r:embed="rId4"/>
            <a:stretch>
              <a:fillRect/>
            </a:stretch>
          </p:blipFill>
          <p:spPr>
            <a:xfrm>
              <a:off x="5651494" y="1112430"/>
              <a:ext cx="2423160" cy="2487168"/>
            </a:xfrm>
            <a:prstGeom prst="rect">
              <a:avLst/>
            </a:prstGeom>
          </p:spPr>
        </p:pic>
        <p:pic>
          <p:nvPicPr>
            <p:cNvPr id="7" name="Picture 6"/>
            <p:cNvPicPr>
              <a:picLocks/>
            </p:cNvPicPr>
            <p:nvPr/>
          </p:nvPicPr>
          <p:blipFill>
            <a:blip r:embed="rId5"/>
            <a:stretch>
              <a:fillRect/>
            </a:stretch>
          </p:blipFill>
          <p:spPr>
            <a:xfrm>
              <a:off x="8131804" y="1031000"/>
              <a:ext cx="186695" cy="2651760"/>
            </a:xfrm>
            <a:prstGeom prst="rect">
              <a:avLst/>
            </a:prstGeom>
          </p:spPr>
        </p:pic>
      </p:grpSp>
    </p:spTree>
    <p:extLst>
      <p:ext uri="{BB962C8B-B14F-4D97-AF65-F5344CB8AC3E}">
        <p14:creationId xmlns:p14="http://schemas.microsoft.com/office/powerpoint/2010/main" val="38165156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0" dirty="0" smtClean="0">
                <a:latin typeface="Minion Pro"/>
              </a:rPr>
              <a:t>Outline</a:t>
            </a:r>
            <a:endParaRPr lang="en-US" b="0" dirty="0">
              <a:latin typeface="Minion Pro"/>
            </a:endParaRPr>
          </a:p>
        </p:txBody>
      </p:sp>
      <p:sp>
        <p:nvSpPr>
          <p:cNvPr id="3" name="Content Placeholder 2"/>
          <p:cNvSpPr>
            <a:spLocks noGrp="1"/>
          </p:cNvSpPr>
          <p:nvPr>
            <p:ph idx="1"/>
          </p:nvPr>
        </p:nvSpPr>
        <p:spPr>
          <a:xfrm>
            <a:off x="628650" y="914400"/>
            <a:ext cx="8025156" cy="4704522"/>
          </a:xfrm>
        </p:spPr>
        <p:txBody>
          <a:bodyPr>
            <a:noAutofit/>
          </a:bodyPr>
          <a:lstStyle/>
          <a:p>
            <a:r>
              <a:rPr lang="en-US" sz="2400" dirty="0" smtClean="0">
                <a:latin typeface="Century Gothic" panose="020B0502020202020204" pitchFamily="34" charset="0"/>
              </a:rPr>
              <a:t>The past and present: Polarized electron beam sources at JLab for the high energy nuclear physics program</a:t>
            </a:r>
          </a:p>
          <a:p>
            <a:r>
              <a:rPr lang="en-US" sz="2400" dirty="0" smtClean="0">
                <a:latin typeface="Century Gothic" panose="020B0502020202020204" pitchFamily="34" charset="0"/>
              </a:rPr>
              <a:t>The future: Magnetized electron beam generation R&amp;D for high energy electron coolers </a:t>
            </a:r>
          </a:p>
          <a:p>
            <a:r>
              <a:rPr lang="en-US" sz="2400" dirty="0" smtClean="0">
                <a:latin typeface="Century Gothic" panose="020B0502020202020204" pitchFamily="34" charset="0"/>
              </a:rPr>
              <a:t>The dream: Inverted Insulator electron guns:</a:t>
            </a:r>
          </a:p>
          <a:p>
            <a:pPr lvl="1"/>
            <a:r>
              <a:rPr lang="en-US" sz="2400" dirty="0">
                <a:latin typeface="Century Gothic" panose="020B0502020202020204" pitchFamily="34" charset="0"/>
              </a:rPr>
              <a:t>T</a:t>
            </a:r>
            <a:r>
              <a:rPr lang="en-US" sz="2400" dirty="0" smtClean="0">
                <a:latin typeface="Century Gothic" panose="020B0502020202020204" pitchFamily="34" charset="0"/>
              </a:rPr>
              <a:t>he concept</a:t>
            </a:r>
          </a:p>
          <a:p>
            <a:pPr lvl="1"/>
            <a:r>
              <a:rPr lang="en-US" sz="2400" dirty="0" smtClean="0">
                <a:latin typeface="Century Gothic" panose="020B0502020202020204" pitchFamily="34" charset="0"/>
              </a:rPr>
              <a:t>The never ending bumpy road to the </a:t>
            </a:r>
            <a:r>
              <a:rPr lang="en-US" sz="2400" b="1" dirty="0" smtClean="0">
                <a:latin typeface="Century Gothic" panose="020B0502020202020204" pitchFamily="34" charset="0"/>
              </a:rPr>
              <a:t>Super</a:t>
            </a:r>
            <a:r>
              <a:rPr lang="en-US" sz="2400" dirty="0" smtClean="0">
                <a:latin typeface="Century Gothic" panose="020B0502020202020204" pitchFamily="34" charset="0"/>
              </a:rPr>
              <a:t> (reliable) </a:t>
            </a:r>
            <a:r>
              <a:rPr lang="en-US" sz="2400" b="1" dirty="0" smtClean="0">
                <a:latin typeface="Century Gothic" panose="020B0502020202020204" pitchFamily="34" charset="0"/>
              </a:rPr>
              <a:t>Ultra</a:t>
            </a:r>
            <a:r>
              <a:rPr lang="en-US" sz="2400" dirty="0" smtClean="0">
                <a:latin typeface="Century Gothic" panose="020B0502020202020204" pitchFamily="34" charset="0"/>
              </a:rPr>
              <a:t> </a:t>
            </a:r>
            <a:r>
              <a:rPr lang="en-US" sz="2400" dirty="0" smtClean="0">
                <a:latin typeface="Century Gothic" panose="020B0502020202020204" pitchFamily="34" charset="0"/>
              </a:rPr>
              <a:t>(high vacuum and low </a:t>
            </a:r>
            <a:r>
              <a:rPr lang="en-US" sz="2400" dirty="0" err="1" smtClean="0">
                <a:latin typeface="Century Gothic" panose="020B0502020202020204" pitchFamily="34" charset="0"/>
              </a:rPr>
              <a:t>emittance</a:t>
            </a:r>
            <a:r>
              <a:rPr lang="en-US" sz="2400" dirty="0" smtClean="0">
                <a:latin typeface="Century Gothic" panose="020B0502020202020204" pitchFamily="34" charset="0"/>
              </a:rPr>
              <a:t>) </a:t>
            </a:r>
            <a:r>
              <a:rPr lang="en-US" sz="2400" b="1" dirty="0" smtClean="0">
                <a:latin typeface="Century Gothic" panose="020B0502020202020204" pitchFamily="34" charset="0"/>
              </a:rPr>
              <a:t>Mega </a:t>
            </a:r>
            <a:r>
              <a:rPr lang="en-US" sz="2400" dirty="0" smtClean="0">
                <a:latin typeface="Century Gothic" panose="020B0502020202020204" pitchFamily="34" charset="0"/>
              </a:rPr>
              <a:t>(volts/meter) electron </a:t>
            </a:r>
            <a:r>
              <a:rPr lang="en-US" sz="2400" dirty="0" smtClean="0">
                <a:latin typeface="Century Gothic" panose="020B0502020202020204" pitchFamily="34" charset="0"/>
              </a:rPr>
              <a:t>gun</a:t>
            </a:r>
          </a:p>
          <a:p>
            <a:r>
              <a:rPr lang="en-US" sz="2400" dirty="0" smtClean="0">
                <a:latin typeface="Century Gothic" panose="020B0502020202020204" pitchFamily="34" charset="0"/>
              </a:rPr>
              <a:t>Reality: </a:t>
            </a:r>
          </a:p>
          <a:p>
            <a:pPr lvl="1"/>
            <a:r>
              <a:rPr lang="en-US" sz="2400" dirty="0" smtClean="0">
                <a:latin typeface="Century Gothic" panose="020B0502020202020204" pitchFamily="34" charset="0"/>
              </a:rPr>
              <a:t>High voltage performance</a:t>
            </a:r>
          </a:p>
          <a:p>
            <a:pPr lvl="1"/>
            <a:r>
              <a:rPr lang="en-US" sz="2400" dirty="0">
                <a:latin typeface="Century Gothic" panose="020B0502020202020204" pitchFamily="34" charset="0"/>
              </a:rPr>
              <a:t>B</a:t>
            </a:r>
            <a:r>
              <a:rPr lang="en-US" sz="2400" dirty="0" smtClean="0">
                <a:latin typeface="Century Gothic" panose="020B0502020202020204" pitchFamily="34" charset="0"/>
              </a:rPr>
              <a:t>eam </a:t>
            </a:r>
            <a:r>
              <a:rPr lang="en-US" sz="2400" dirty="0" smtClean="0">
                <a:latin typeface="Century Gothic" panose="020B0502020202020204" pitchFamily="34" charset="0"/>
              </a:rPr>
              <a:t>production at mA level</a:t>
            </a:r>
          </a:p>
          <a:p>
            <a:pPr lvl="1"/>
            <a:r>
              <a:rPr lang="is-IS" sz="2400" dirty="0" smtClean="0">
                <a:latin typeface="Century Gothic" panose="020B0502020202020204" pitchFamily="34" charset="0"/>
              </a:rPr>
              <a:t>…and ions!</a:t>
            </a:r>
            <a:endParaRPr lang="en-US" sz="2400" dirty="0" smtClean="0">
              <a:latin typeface="Century Gothic" panose="020B0502020202020204" pitchFamily="34" charset="0"/>
            </a:endParaRPr>
          </a:p>
          <a:p>
            <a:endParaRPr lang="en-US" sz="2400" dirty="0" smtClean="0">
              <a:latin typeface="Century Gothic" panose="020B0502020202020204" pitchFamily="34" charset="0"/>
            </a:endParaRPr>
          </a:p>
          <a:p>
            <a:pPr marL="0" indent="0">
              <a:buNone/>
            </a:pPr>
            <a:r>
              <a:rPr lang="en-US" sz="2400" dirty="0">
                <a:latin typeface="Century Gothic" panose="020B0502020202020204" pitchFamily="34" charset="0"/>
              </a:rPr>
              <a:t>	</a:t>
            </a:r>
            <a:endParaRPr lang="en-US" sz="2400" dirty="0" smtClean="0">
              <a:latin typeface="Century Gothic" panose="020B0502020202020204" pitchFamily="34" charset="0"/>
            </a:endParaRPr>
          </a:p>
          <a:p>
            <a:pPr marL="571500" lvl="1" indent="0">
              <a:buNone/>
            </a:pPr>
            <a:endParaRPr lang="en-US" u="sng" dirty="0" smtClean="0">
              <a:latin typeface="Century Gothic" panose="020B0502020202020204" pitchFamily="34" charset="0"/>
            </a:endParaRPr>
          </a:p>
        </p:txBody>
      </p:sp>
    </p:spTree>
    <p:extLst>
      <p:ext uri="{BB962C8B-B14F-4D97-AF65-F5344CB8AC3E}">
        <p14:creationId xmlns:p14="http://schemas.microsoft.com/office/powerpoint/2010/main" val="28547891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21"/>
          <p:cNvSpPr>
            <a:spLocks noGrp="1"/>
          </p:cNvSpPr>
          <p:nvPr>
            <p:ph type="sldNum" sz="quarter" idx="4294967295"/>
          </p:nvPr>
        </p:nvSpPr>
        <p:spPr>
          <a:xfrm>
            <a:off x="5567218" y="6492875"/>
            <a:ext cx="2133600" cy="365125"/>
          </a:xfrm>
          <a:prstGeom prst="rect">
            <a:avLst/>
          </a:prstGeom>
        </p:spPr>
        <p:txBody>
          <a:bodyPr/>
          <a:lstStyle/>
          <a:p>
            <a:pPr algn="ctr"/>
            <a:r>
              <a:rPr lang="en-US" dirty="0" smtClean="0"/>
              <a:t>Slide </a:t>
            </a:r>
            <a:fld id="{2170E7E5-D759-E44D-99F5-2114FE40D280}" type="slidenum">
              <a:rPr lang="en-US" smtClean="0"/>
              <a:pPr algn="ctr"/>
              <a:t>20</a:t>
            </a:fld>
            <a:endParaRPr lang="en-US" dirty="0"/>
          </a:p>
        </p:txBody>
      </p:sp>
      <p:pic>
        <p:nvPicPr>
          <p:cNvPr id="1028" name="Picture 4" descr="BlackR30 &amp; SS electrodesfro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6743700" y="3105394"/>
            <a:ext cx="2400300" cy="3200400"/>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Arrow Connector 16"/>
          <p:cNvCxnSpPr/>
          <p:nvPr/>
        </p:nvCxnSpPr>
        <p:spPr>
          <a:xfrm flipH="1">
            <a:off x="1282700" y="2819400"/>
            <a:ext cx="1651000" cy="381000"/>
          </a:xfrm>
          <a:prstGeom prst="straightConnector1">
            <a:avLst/>
          </a:prstGeom>
          <a:ln w="19050">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pic>
        <p:nvPicPr>
          <p:cNvPr id="5" name="Content Placeholder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1184857"/>
            <a:ext cx="7016750" cy="5262563"/>
          </a:xfrm>
        </p:spPr>
      </p:pic>
      <p:sp>
        <p:nvSpPr>
          <p:cNvPr id="2" name="Title 1"/>
          <p:cNvSpPr>
            <a:spLocks noGrp="1"/>
          </p:cNvSpPr>
          <p:nvPr>
            <p:ph type="title"/>
          </p:nvPr>
        </p:nvSpPr>
        <p:spPr>
          <a:xfrm>
            <a:off x="0" y="0"/>
            <a:ext cx="9144000" cy="1468191"/>
          </a:xfrm>
          <a:solidFill>
            <a:schemeClr val="bg1"/>
          </a:solidFill>
        </p:spPr>
        <p:txBody>
          <a:bodyPr>
            <a:normAutofit fontScale="90000"/>
          </a:bodyPr>
          <a:lstStyle/>
          <a:p>
            <a:pPr algn="r"/>
            <a:r>
              <a:rPr lang="en-US" sz="4000" b="0" cap="small" dirty="0" smtClean="0">
                <a:latin typeface="Minion Pro"/>
                <a:cs typeface="Minion Pro"/>
              </a:rPr>
              <a:t>Glassman gas insulated HVPS connected to the inverted insulator gun using epoxy receptacles and 350kV to R30 cable plugs </a:t>
            </a:r>
            <a:endParaRPr lang="en-US" sz="4000" b="0" cap="small" dirty="0">
              <a:latin typeface="Minion Pro"/>
              <a:cs typeface="Minion Pro"/>
            </a:endParaRPr>
          </a:p>
        </p:txBody>
      </p:sp>
      <p:sp>
        <p:nvSpPr>
          <p:cNvPr id="16" name="Oval Callout 15"/>
          <p:cNvSpPr/>
          <p:nvPr/>
        </p:nvSpPr>
        <p:spPr>
          <a:xfrm>
            <a:off x="2176464" y="1629183"/>
            <a:ext cx="2332036" cy="1615771"/>
          </a:xfrm>
          <a:prstGeom prst="wedgeEllipseCallout">
            <a:avLst>
              <a:gd name="adj1" fmla="val -55411"/>
              <a:gd name="adj2" fmla="val 18716"/>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tx1"/>
                </a:solidFill>
                <a:latin typeface="Casual" charset="0"/>
                <a:ea typeface="Casual" charset="0"/>
                <a:cs typeface="Casual" charset="0"/>
              </a:rPr>
              <a:t>500kV 5 mA </a:t>
            </a:r>
            <a:r>
              <a:rPr lang="en-US" sz="2400" b="1">
                <a:solidFill>
                  <a:schemeClr val="tx1"/>
                </a:solidFill>
                <a:latin typeface="Casual" charset="0"/>
                <a:ea typeface="Casual" charset="0"/>
                <a:cs typeface="Casual" charset="0"/>
              </a:rPr>
              <a:t>DC </a:t>
            </a:r>
            <a:r>
              <a:rPr lang="en-US" sz="2400" b="1" smtClean="0">
                <a:solidFill>
                  <a:schemeClr val="tx1"/>
                </a:solidFill>
                <a:latin typeface="Casual" charset="0"/>
                <a:ea typeface="Casual" charset="0"/>
                <a:cs typeface="Casual" charset="0"/>
              </a:rPr>
              <a:t>HVPS, SF6 at 10 psi</a:t>
            </a:r>
            <a:endParaRPr lang="en-US" sz="2400" b="1" dirty="0">
              <a:solidFill>
                <a:schemeClr val="tx1"/>
              </a:solidFill>
              <a:latin typeface="Casual" charset="0"/>
              <a:ea typeface="Casual" charset="0"/>
              <a:cs typeface="Casual" charset="0"/>
            </a:endParaRPr>
          </a:p>
        </p:txBody>
      </p:sp>
      <p:sp>
        <p:nvSpPr>
          <p:cNvPr id="33" name="Oval Callout 32"/>
          <p:cNvSpPr/>
          <p:nvPr/>
        </p:nvSpPr>
        <p:spPr>
          <a:xfrm>
            <a:off x="995744" y="3576828"/>
            <a:ext cx="2569090" cy="1535198"/>
          </a:xfrm>
          <a:prstGeom prst="wedgeEllipseCallout">
            <a:avLst>
              <a:gd name="adj1" fmla="val -8464"/>
              <a:gd name="adj2" fmla="val 60206"/>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chemeClr val="tx1"/>
                </a:solidFill>
                <a:latin typeface="Casual" charset="0"/>
                <a:ea typeface="Casual" charset="0"/>
                <a:cs typeface="Casual" charset="0"/>
              </a:rPr>
              <a:t>350kV plug, </a:t>
            </a:r>
            <a:r>
              <a:rPr lang="en-US" sz="2400" b="1" smtClean="0">
                <a:solidFill>
                  <a:schemeClr val="tx1"/>
                </a:solidFill>
                <a:latin typeface="Casual" charset="0"/>
                <a:ea typeface="Casual" charset="0"/>
                <a:cs typeface="Casual" charset="0"/>
              </a:rPr>
              <a:t>epoxy receptacle in</a:t>
            </a:r>
            <a:r>
              <a:rPr lang="en-US" sz="2400" b="1" smtClean="0">
                <a:solidFill>
                  <a:schemeClr val="tx1"/>
                </a:solidFill>
                <a:latin typeface="Casual" charset="0"/>
                <a:ea typeface="Casual" charset="0"/>
                <a:cs typeface="Casual" charset="0"/>
              </a:rPr>
              <a:t> </a:t>
            </a:r>
            <a:r>
              <a:rPr lang="en-US" sz="2400" b="1" dirty="0" smtClean="0">
                <a:solidFill>
                  <a:schemeClr val="tx1"/>
                </a:solidFill>
                <a:latin typeface="Casual" charset="0"/>
                <a:ea typeface="Casual" charset="0"/>
                <a:cs typeface="Casual" charset="0"/>
              </a:rPr>
              <a:t>SF6</a:t>
            </a:r>
            <a:endParaRPr lang="en-US" sz="2400" b="1" dirty="0">
              <a:solidFill>
                <a:schemeClr val="tx1"/>
              </a:solidFill>
              <a:latin typeface="Casual" charset="0"/>
              <a:ea typeface="Casual" charset="0"/>
              <a:cs typeface="Casual" charset="0"/>
            </a:endParaRPr>
          </a:p>
        </p:txBody>
      </p:sp>
      <p:sp>
        <p:nvSpPr>
          <p:cNvPr id="12" name="Oval Callout 11"/>
          <p:cNvSpPr/>
          <p:nvPr/>
        </p:nvSpPr>
        <p:spPr>
          <a:xfrm>
            <a:off x="3833919" y="4459202"/>
            <a:ext cx="2287481" cy="1535198"/>
          </a:xfrm>
          <a:prstGeom prst="wedgeEllipseCallout">
            <a:avLst>
              <a:gd name="adj1" fmla="val 54888"/>
              <a:gd name="adj2" fmla="val -120532"/>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chemeClr val="tx1"/>
                </a:solidFill>
                <a:latin typeface="Casual" charset="0"/>
                <a:ea typeface="Casual" charset="0"/>
                <a:cs typeface="Casual" charset="0"/>
              </a:rPr>
              <a:t>R30 plug into gun ceramic</a:t>
            </a:r>
            <a:endParaRPr lang="en-US" sz="2400" b="1" dirty="0">
              <a:solidFill>
                <a:schemeClr val="tx1"/>
              </a:solidFill>
              <a:latin typeface="Casual" charset="0"/>
              <a:ea typeface="Casual" charset="0"/>
              <a:cs typeface="Casual" charset="0"/>
            </a:endParaRPr>
          </a:p>
        </p:txBody>
      </p:sp>
      <p:sp>
        <p:nvSpPr>
          <p:cNvPr id="18" name="Oval Callout 17"/>
          <p:cNvSpPr/>
          <p:nvPr/>
        </p:nvSpPr>
        <p:spPr>
          <a:xfrm>
            <a:off x="7085119" y="1487402"/>
            <a:ext cx="2058881" cy="1992398"/>
          </a:xfrm>
          <a:prstGeom prst="wedgeEllipseCallout">
            <a:avLst>
              <a:gd name="adj1" fmla="val -4331"/>
              <a:gd name="adj2" fmla="val 66739"/>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Casual" charset="0"/>
                <a:ea typeface="Casual" charset="0"/>
                <a:cs typeface="Casual" charset="0"/>
              </a:rPr>
              <a:t>R30 </a:t>
            </a:r>
            <a:r>
              <a:rPr lang="en-US" sz="2400" b="1" smtClean="0">
                <a:solidFill>
                  <a:schemeClr val="tx1"/>
                </a:solidFill>
                <a:latin typeface="Casual" charset="0"/>
                <a:ea typeface="Casual" charset="0"/>
                <a:cs typeface="Casual" charset="0"/>
              </a:rPr>
              <a:t>inverted ceramic &amp; electrode</a:t>
            </a:r>
            <a:endParaRPr lang="en-US" sz="2400" b="1" dirty="0">
              <a:solidFill>
                <a:schemeClr val="tx1"/>
              </a:solidFill>
              <a:latin typeface="Casual" charset="0"/>
              <a:ea typeface="Casual" charset="0"/>
              <a:cs typeface="Casual" charset="0"/>
            </a:endParaRPr>
          </a:p>
        </p:txBody>
      </p:sp>
    </p:spTree>
    <p:extLst>
      <p:ext uri="{BB962C8B-B14F-4D97-AF65-F5344CB8AC3E}">
        <p14:creationId xmlns:p14="http://schemas.microsoft.com/office/powerpoint/2010/main" val="137040766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0" dirty="0" smtClean="0">
                <a:latin typeface="Minion Pro" charset="0"/>
                <a:ea typeface="Minion Pro" charset="0"/>
                <a:cs typeface="Minion Pro" charset="0"/>
              </a:rPr>
              <a:t>Thanks to </a:t>
            </a:r>
            <a:r>
              <a:rPr lang="en-US" b="0" dirty="0" err="1" smtClean="0">
                <a:latin typeface="Minion Pro" charset="0"/>
                <a:ea typeface="Minion Pro" charset="0"/>
                <a:cs typeface="Minion Pro" charset="0"/>
              </a:rPr>
              <a:t>Naimat</a:t>
            </a:r>
            <a:r>
              <a:rPr lang="en-US" b="0" dirty="0" smtClean="0">
                <a:latin typeface="Minion Pro" charset="0"/>
                <a:ea typeface="Minion Pro" charset="0"/>
                <a:cs typeface="Minion Pro" charset="0"/>
              </a:rPr>
              <a:t> Khan at TRIUMF: 350kV plug and epoxy receptacle from Dielectric Sciences</a:t>
            </a:r>
            <a:endParaRPr lang="en-US" b="0" dirty="0">
              <a:latin typeface="Minion Pro" charset="0"/>
              <a:ea typeface="Minion Pro" charset="0"/>
              <a:cs typeface="Minion Pro" charset="0"/>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8105" t="4584" r="9527" b="3934"/>
          <a:stretch/>
        </p:blipFill>
        <p:spPr>
          <a:xfrm>
            <a:off x="546100" y="844841"/>
            <a:ext cx="3949700" cy="560675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6500" y="859366"/>
            <a:ext cx="4127500" cy="5503333"/>
          </a:xfrm>
          <a:prstGeom prst="rect">
            <a:avLst/>
          </a:prstGeom>
        </p:spPr>
      </p:pic>
      <p:sp>
        <p:nvSpPr>
          <p:cNvPr id="7" name="TextBox 6"/>
          <p:cNvSpPr txBox="1"/>
          <p:nvPr/>
        </p:nvSpPr>
        <p:spPr>
          <a:xfrm>
            <a:off x="5422900" y="4368800"/>
            <a:ext cx="562975" cy="369332"/>
          </a:xfrm>
          <a:prstGeom prst="rect">
            <a:avLst/>
          </a:prstGeom>
          <a:solidFill>
            <a:srgbClr val="FFFF00"/>
          </a:solidFill>
        </p:spPr>
        <p:txBody>
          <a:bodyPr wrap="none" rtlCol="0">
            <a:spAutoFit/>
          </a:bodyPr>
          <a:lstStyle/>
          <a:p>
            <a:r>
              <a:rPr lang="en-US" b="1" smtClean="0"/>
              <a:t>R30</a:t>
            </a:r>
            <a:endParaRPr lang="en-US" b="1"/>
          </a:p>
        </p:txBody>
      </p:sp>
      <p:sp>
        <p:nvSpPr>
          <p:cNvPr id="8" name="TextBox 7"/>
          <p:cNvSpPr txBox="1"/>
          <p:nvPr/>
        </p:nvSpPr>
        <p:spPr>
          <a:xfrm>
            <a:off x="8348980" y="4536440"/>
            <a:ext cx="562975" cy="369332"/>
          </a:xfrm>
          <a:prstGeom prst="rect">
            <a:avLst/>
          </a:prstGeom>
          <a:solidFill>
            <a:srgbClr val="FFFF00"/>
          </a:solidFill>
        </p:spPr>
        <p:txBody>
          <a:bodyPr wrap="none" rtlCol="0">
            <a:spAutoFit/>
          </a:bodyPr>
          <a:lstStyle/>
          <a:p>
            <a:r>
              <a:rPr lang="en-US" b="1" dirty="0" smtClean="0"/>
              <a:t>R28</a:t>
            </a:r>
            <a:endParaRPr lang="en-US" b="1" dirty="0"/>
          </a:p>
        </p:txBody>
      </p:sp>
    </p:spTree>
    <p:extLst>
      <p:ext uri="{BB962C8B-B14F-4D97-AF65-F5344CB8AC3E}">
        <p14:creationId xmlns:p14="http://schemas.microsoft.com/office/powerpoint/2010/main" val="5330807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dirty="0">
                <a:latin typeface="Minion Pro"/>
              </a:rPr>
              <a:t>I</a:t>
            </a:r>
            <a:r>
              <a:rPr lang="en-US" sz="4000" b="0" dirty="0" smtClean="0">
                <a:latin typeface="Minion Pro"/>
              </a:rPr>
              <a:t>nverted </a:t>
            </a:r>
            <a:r>
              <a:rPr lang="en-US" sz="4000" b="0" dirty="0">
                <a:latin typeface="Minion Pro"/>
              </a:rPr>
              <a:t>I</a:t>
            </a:r>
            <a:r>
              <a:rPr lang="en-US" sz="4000" b="0" dirty="0" smtClean="0">
                <a:latin typeface="Minion Pro"/>
              </a:rPr>
              <a:t>nsulator </a:t>
            </a:r>
            <a:r>
              <a:rPr lang="en-US" sz="4000" b="0" dirty="0" err="1">
                <a:latin typeface="Minion Pro"/>
              </a:rPr>
              <a:t>P</a:t>
            </a:r>
            <a:r>
              <a:rPr lang="en-US" sz="4000" b="0" dirty="0" err="1" smtClean="0">
                <a:latin typeface="Minion Pro"/>
              </a:rPr>
              <a:t>hotoguns</a:t>
            </a:r>
            <a:endParaRPr lang="en-US" sz="4000" b="0" dirty="0">
              <a:latin typeface="Minion Pro"/>
            </a:endParaRPr>
          </a:p>
        </p:txBody>
      </p:sp>
      <p:grpSp>
        <p:nvGrpSpPr>
          <p:cNvPr id="4" name="Group 3"/>
          <p:cNvGrpSpPr/>
          <p:nvPr/>
        </p:nvGrpSpPr>
        <p:grpSpPr>
          <a:xfrm>
            <a:off x="483976" y="858410"/>
            <a:ext cx="8269500" cy="5217810"/>
            <a:chOff x="483976" y="906035"/>
            <a:chExt cx="8269500" cy="5217810"/>
          </a:xfrm>
        </p:grpSpPr>
        <p:grpSp>
          <p:nvGrpSpPr>
            <p:cNvPr id="5" name="Group 4"/>
            <p:cNvGrpSpPr/>
            <p:nvPr/>
          </p:nvGrpSpPr>
          <p:grpSpPr>
            <a:xfrm>
              <a:off x="483976" y="1375001"/>
              <a:ext cx="3992774" cy="4545147"/>
              <a:chOff x="483976" y="1613126"/>
              <a:chExt cx="3992774" cy="4545147"/>
            </a:xfrm>
          </p:grpSpPr>
          <p:grpSp>
            <p:nvGrpSpPr>
              <p:cNvPr id="9" name="Group 20"/>
              <p:cNvGrpSpPr>
                <a:grpSpLocks/>
              </p:cNvGrpSpPr>
              <p:nvPr/>
            </p:nvGrpSpPr>
            <p:grpSpPr bwMode="auto">
              <a:xfrm>
                <a:off x="483976" y="1613126"/>
                <a:ext cx="3992774" cy="3531096"/>
                <a:chOff x="4694026" y="3174504"/>
                <a:chExt cx="3992774" cy="3531096"/>
              </a:xfrm>
            </p:grpSpPr>
            <p:pic>
              <p:nvPicPr>
                <p:cNvPr id="13" name="Picture 2"/>
                <p:cNvPicPr>
                  <a:picLocks noChangeAspect="1" noChangeArrowheads="1"/>
                </p:cNvPicPr>
                <p:nvPr/>
              </p:nvPicPr>
              <p:blipFill>
                <a:blip r:embed="rId2" cstate="print"/>
                <a:srcRect l="10789" t="3780" r="12138" b="18327"/>
                <a:stretch>
                  <a:fillRect/>
                </a:stretch>
              </p:blipFill>
              <p:spPr bwMode="auto">
                <a:xfrm>
                  <a:off x="4694026" y="3174504"/>
                  <a:ext cx="3697990" cy="3248068"/>
                </a:xfrm>
                <a:prstGeom prst="rect">
                  <a:avLst/>
                </a:prstGeom>
                <a:noFill/>
                <a:ln w="9525">
                  <a:noFill/>
                  <a:miter lim="800000"/>
                  <a:headEnd/>
                  <a:tailEnd/>
                </a:ln>
              </p:spPr>
            </p:pic>
            <p:sp>
              <p:nvSpPr>
                <p:cNvPr id="14" name="Rectangle 13"/>
                <p:cNvSpPr/>
                <p:nvPr/>
              </p:nvSpPr>
              <p:spPr>
                <a:xfrm>
                  <a:off x="8153400" y="6248400"/>
                  <a:ext cx="5334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5" name="Rectangle 14"/>
                <p:cNvSpPr/>
                <p:nvPr/>
              </p:nvSpPr>
              <p:spPr>
                <a:xfrm>
                  <a:off x="5638800" y="6172200"/>
                  <a:ext cx="5334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sp>
            <p:nvSpPr>
              <p:cNvPr id="10" name="Rectangle 9"/>
              <p:cNvSpPr/>
              <p:nvPr/>
            </p:nvSpPr>
            <p:spPr bwMode="auto">
              <a:xfrm>
                <a:off x="3562350" y="4429125"/>
                <a:ext cx="381000" cy="60079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sp>
            <p:nvSpPr>
              <p:cNvPr id="11" name="Rectangle 10"/>
              <p:cNvSpPr/>
              <p:nvPr/>
            </p:nvSpPr>
            <p:spPr bwMode="auto">
              <a:xfrm>
                <a:off x="876300" y="4386623"/>
                <a:ext cx="552450" cy="60079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sp>
            <p:nvSpPr>
              <p:cNvPr id="12" name="Title 1"/>
              <p:cNvSpPr txBox="1">
                <a:spLocks/>
              </p:cNvSpPr>
              <p:nvPr/>
            </p:nvSpPr>
            <p:spPr bwMode="auto">
              <a:xfrm>
                <a:off x="986256" y="5167673"/>
                <a:ext cx="2906293"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i="0" u="none" strike="noStrike" kern="0" cap="none" spc="0" normalizeH="0" baseline="0" noProof="0" dirty="0" smtClean="0">
                    <a:ln>
                      <a:noFill/>
                    </a:ln>
                    <a:effectLst/>
                    <a:uLnTx/>
                    <a:uFillTx/>
                    <a:latin typeface="Arial" charset="0"/>
                    <a:ea typeface="Arial" charset="0"/>
                    <a:cs typeface="Arial" charset="0"/>
                  </a:rPr>
                  <a:t>CEBAF 130 kV, </a:t>
                </a:r>
                <a:r>
                  <a:rPr lang="en-US" sz="2400" kern="0" noProof="0" dirty="0">
                    <a:latin typeface="Arial" charset="0"/>
                    <a:ea typeface="Arial" charset="0"/>
                    <a:cs typeface="Arial" charset="0"/>
                  </a:rPr>
                  <a:t>u</a:t>
                </a:r>
                <a:r>
                  <a:rPr lang="en-US" sz="2400" kern="0" dirty="0" smtClean="0">
                    <a:latin typeface="Arial" charset="0"/>
                    <a:ea typeface="Arial" charset="0"/>
                    <a:cs typeface="Arial" charset="0"/>
                  </a:rPr>
                  <a:t>sed since 2010</a:t>
                </a:r>
                <a:endParaRPr kumimoji="0" lang="en-US" sz="2400" i="0" u="none" strike="noStrike" kern="0" cap="none" spc="0" normalizeH="0" baseline="0" noProof="0" dirty="0">
                  <a:ln>
                    <a:noFill/>
                  </a:ln>
                  <a:effectLst/>
                  <a:uLnTx/>
                  <a:uFillTx/>
                  <a:latin typeface="Arial" charset="0"/>
                  <a:ea typeface="Arial" charset="0"/>
                  <a:cs typeface="Arial" charset="0"/>
                </a:endParaRPr>
              </a:p>
            </p:txBody>
          </p:sp>
        </p:grpSp>
        <p:grpSp>
          <p:nvGrpSpPr>
            <p:cNvPr id="6" name="Group 5"/>
            <p:cNvGrpSpPr/>
            <p:nvPr/>
          </p:nvGrpSpPr>
          <p:grpSpPr>
            <a:xfrm>
              <a:off x="4519181" y="906035"/>
              <a:ext cx="4234295" cy="5217810"/>
              <a:chOff x="4519181" y="906035"/>
              <a:chExt cx="4234295" cy="5217810"/>
            </a:xfrm>
          </p:grpSpPr>
          <p:sp>
            <p:nvSpPr>
              <p:cNvPr id="7" name="TextBox 6"/>
              <p:cNvSpPr txBox="1"/>
              <p:nvPr/>
            </p:nvSpPr>
            <p:spPr>
              <a:xfrm>
                <a:off x="4519181" y="4923516"/>
                <a:ext cx="4234295" cy="1200329"/>
              </a:xfrm>
              <a:prstGeom prst="rect">
                <a:avLst/>
              </a:prstGeom>
              <a:noFill/>
            </p:spPr>
            <p:txBody>
              <a:bodyPr wrap="square" rtlCol="0">
                <a:spAutoFit/>
              </a:bodyPr>
              <a:lstStyle/>
              <a:p>
                <a:pPr algn="ctr"/>
                <a:r>
                  <a:rPr lang="en-US" sz="2400" dirty="0" smtClean="0">
                    <a:latin typeface="Arial" charset="0"/>
                    <a:ea typeface="Arial" charset="0"/>
                    <a:cs typeface="Arial" charset="0"/>
                  </a:rPr>
                  <a:t>350 kV gun for GTS and UITF</a:t>
                </a:r>
              </a:p>
              <a:p>
                <a:pPr algn="ctr"/>
                <a:r>
                  <a:rPr lang="en-US" sz="2400" dirty="0" smtClean="0">
                    <a:latin typeface="Arial" charset="0"/>
                    <a:ea typeface="Arial" charset="0"/>
                    <a:cs typeface="Arial" charset="0"/>
                  </a:rPr>
                  <a:t>Longer “R30” insulator</a:t>
                </a:r>
              </a:p>
              <a:p>
                <a:pPr algn="ctr"/>
                <a:r>
                  <a:rPr lang="en-US" sz="2400" dirty="0" smtClean="0">
                    <a:latin typeface="Arial" charset="0"/>
                    <a:ea typeface="Arial" charset="0"/>
                    <a:cs typeface="Arial" charset="0"/>
                  </a:rPr>
                  <a:t>Spherical electrode</a:t>
                </a: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9181" y="906035"/>
                <a:ext cx="4234149" cy="4066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
        <p:nvSpPr>
          <p:cNvPr id="16" name="TextBox 15"/>
          <p:cNvSpPr txBox="1"/>
          <p:nvPr/>
        </p:nvSpPr>
        <p:spPr>
          <a:xfrm>
            <a:off x="6934200" y="1651000"/>
            <a:ext cx="562975" cy="369332"/>
          </a:xfrm>
          <a:prstGeom prst="rect">
            <a:avLst/>
          </a:prstGeom>
          <a:solidFill>
            <a:srgbClr val="FFFF00"/>
          </a:solidFill>
        </p:spPr>
        <p:txBody>
          <a:bodyPr wrap="none" rtlCol="0">
            <a:spAutoFit/>
          </a:bodyPr>
          <a:lstStyle/>
          <a:p>
            <a:r>
              <a:rPr lang="en-US" b="1" smtClean="0"/>
              <a:t>R30</a:t>
            </a:r>
            <a:endParaRPr lang="en-US" b="1"/>
          </a:p>
        </p:txBody>
      </p:sp>
      <p:sp>
        <p:nvSpPr>
          <p:cNvPr id="17" name="TextBox 16"/>
          <p:cNvSpPr txBox="1"/>
          <p:nvPr/>
        </p:nvSpPr>
        <p:spPr>
          <a:xfrm>
            <a:off x="1630680" y="1983740"/>
            <a:ext cx="562975" cy="369332"/>
          </a:xfrm>
          <a:prstGeom prst="rect">
            <a:avLst/>
          </a:prstGeom>
          <a:solidFill>
            <a:srgbClr val="FFFF00"/>
          </a:solidFill>
        </p:spPr>
        <p:txBody>
          <a:bodyPr wrap="none" rtlCol="0">
            <a:spAutoFit/>
          </a:bodyPr>
          <a:lstStyle/>
          <a:p>
            <a:r>
              <a:rPr lang="en-US" b="1" dirty="0" smtClean="0"/>
              <a:t>R28</a:t>
            </a:r>
            <a:endParaRPr lang="en-US" b="1" dirty="0"/>
          </a:p>
        </p:txBody>
      </p:sp>
    </p:spTree>
    <p:extLst>
      <p:ext uri="{BB962C8B-B14F-4D97-AF65-F5344CB8AC3E}">
        <p14:creationId xmlns:p14="http://schemas.microsoft.com/office/powerpoint/2010/main" val="13797422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small" dirty="0">
                <a:latin typeface="Minion Pro"/>
                <a:cs typeface="Minion Pro"/>
              </a:rPr>
              <a:t>Building the 350 </a:t>
            </a:r>
            <a:r>
              <a:rPr lang="en-US" sz="4000" b="0" dirty="0">
                <a:latin typeface="Minion Pro"/>
                <a:cs typeface="Minion Pro"/>
              </a:rPr>
              <a:t>k</a:t>
            </a:r>
            <a:r>
              <a:rPr lang="en-US" sz="4000" b="0" cap="small" dirty="0">
                <a:latin typeface="Minion Pro"/>
                <a:cs typeface="Minion Pro"/>
              </a:rPr>
              <a:t>V Gun</a:t>
            </a:r>
            <a:endParaRPr lang="en-US" sz="4000" b="0" dirty="0">
              <a:latin typeface="Minion Pro"/>
            </a:endParaRPr>
          </a:p>
        </p:txBody>
      </p:sp>
      <p:grpSp>
        <p:nvGrpSpPr>
          <p:cNvPr id="5" name="Group 4"/>
          <p:cNvGrpSpPr/>
          <p:nvPr/>
        </p:nvGrpSpPr>
        <p:grpSpPr>
          <a:xfrm>
            <a:off x="567122" y="1392767"/>
            <a:ext cx="8128000" cy="4368800"/>
            <a:chOff x="1983316" y="1964267"/>
            <a:chExt cx="8128000" cy="4368800"/>
          </a:xfrm>
        </p:grpSpPr>
        <p:sp>
          <p:nvSpPr>
            <p:cNvPr id="7" name="Rectangle 6"/>
            <p:cNvSpPr/>
            <p:nvPr/>
          </p:nvSpPr>
          <p:spPr>
            <a:xfrm>
              <a:off x="1983316" y="1964267"/>
              <a:ext cx="8128000" cy="436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Figure 2.png"/>
            <p:cNvPicPr/>
            <p:nvPr/>
          </p:nvPicPr>
          <p:blipFill>
            <a:blip r:embed="rId2"/>
            <a:stretch>
              <a:fillRect/>
            </a:stretch>
          </p:blipFill>
          <p:spPr>
            <a:xfrm>
              <a:off x="2030412" y="2634389"/>
              <a:ext cx="8033808" cy="3028556"/>
            </a:xfrm>
            <a:prstGeom prst="rect">
              <a:avLst/>
            </a:prstGeom>
          </p:spPr>
        </p:pic>
      </p:grpSp>
      <p:sp>
        <p:nvSpPr>
          <p:cNvPr id="6" name="TextBox 5"/>
          <p:cNvSpPr txBox="1"/>
          <p:nvPr/>
        </p:nvSpPr>
        <p:spPr>
          <a:xfrm>
            <a:off x="42335" y="5688346"/>
            <a:ext cx="9065568" cy="646331"/>
          </a:xfrm>
          <a:prstGeom prst="rect">
            <a:avLst/>
          </a:prstGeom>
          <a:noFill/>
          <a:ln>
            <a:solidFill>
              <a:schemeClr val="tx1"/>
            </a:solidFill>
          </a:ln>
        </p:spPr>
        <p:txBody>
          <a:bodyPr wrap="square" rtlCol="0">
            <a:spAutoFit/>
          </a:bodyPr>
          <a:lstStyle/>
          <a:p>
            <a:r>
              <a:rPr lang="en-US" sz="1200" dirty="0">
                <a:latin typeface="Century Gothic" charset="0"/>
                <a:ea typeface="Century Gothic" charset="0"/>
                <a:cs typeface="Century Gothic" charset="0"/>
              </a:rPr>
              <a:t>C. Hernandez-Garcia, M. Poelker, and J. </a:t>
            </a:r>
            <a:r>
              <a:rPr lang="en-US" sz="1200" dirty="0" err="1" smtClean="0">
                <a:latin typeface="Century Gothic" charset="0"/>
                <a:ea typeface="Century Gothic" charset="0"/>
                <a:cs typeface="Century Gothic" charset="0"/>
              </a:rPr>
              <a:t>Hansknecht</a:t>
            </a:r>
            <a:r>
              <a:rPr lang="en-US" sz="1200" dirty="0" smtClean="0">
                <a:latin typeface="Century Gothic" charset="0"/>
                <a:ea typeface="Century Gothic" charset="0"/>
                <a:cs typeface="Century Gothic" charset="0"/>
              </a:rPr>
              <a:t>, “</a:t>
            </a:r>
            <a:r>
              <a:rPr lang="en-US" sz="1200" i="1" dirty="0" smtClean="0">
                <a:latin typeface="Century Gothic" charset="0"/>
                <a:ea typeface="Century Gothic" charset="0"/>
                <a:cs typeface="Century Gothic" charset="0"/>
              </a:rPr>
              <a:t>High </a:t>
            </a:r>
            <a:r>
              <a:rPr lang="en-US" sz="1200" i="1" dirty="0">
                <a:latin typeface="Century Gothic" charset="0"/>
                <a:ea typeface="Century Gothic" charset="0"/>
                <a:cs typeface="Century Gothic" charset="0"/>
              </a:rPr>
              <a:t>Voltage Studies of </a:t>
            </a:r>
            <a:r>
              <a:rPr lang="en-US" sz="1200" i="1" dirty="0" smtClean="0">
                <a:latin typeface="Century Gothic" charset="0"/>
                <a:ea typeface="Century Gothic" charset="0"/>
                <a:cs typeface="Century Gothic" charset="0"/>
              </a:rPr>
              <a:t>Inverted-geometry Ceramic </a:t>
            </a:r>
            <a:r>
              <a:rPr lang="en-US" sz="1200" i="1" dirty="0">
                <a:latin typeface="Century Gothic" charset="0"/>
                <a:ea typeface="Century Gothic" charset="0"/>
                <a:cs typeface="Century Gothic" charset="0"/>
              </a:rPr>
              <a:t>Insulators for a 350kV dc Polarized Electron </a:t>
            </a:r>
            <a:r>
              <a:rPr lang="en-US" sz="1200" i="1" dirty="0" smtClean="0">
                <a:latin typeface="Century Gothic" charset="0"/>
                <a:ea typeface="Century Gothic" charset="0"/>
                <a:cs typeface="Century Gothic" charset="0"/>
              </a:rPr>
              <a:t>Gun</a:t>
            </a:r>
            <a:r>
              <a:rPr lang="en-US" sz="1200" dirty="0" smtClean="0">
                <a:latin typeface="Century Gothic" charset="0"/>
                <a:ea typeface="Century Gothic" charset="0"/>
                <a:cs typeface="Century Gothic" charset="0"/>
              </a:rPr>
              <a:t>,” IEEE </a:t>
            </a:r>
            <a:r>
              <a:rPr lang="en-US" sz="1200" dirty="0">
                <a:latin typeface="Century Gothic" charset="0"/>
                <a:ea typeface="Century Gothic" charset="0"/>
                <a:cs typeface="Century Gothic" charset="0"/>
              </a:rPr>
              <a:t>Transactions on Dielectrics and Electrical Insulation, Vol. 23, No. 1; February 2016</a:t>
            </a:r>
          </a:p>
        </p:txBody>
      </p:sp>
      <p:sp>
        <p:nvSpPr>
          <p:cNvPr id="3" name="Content Placeholder 2"/>
          <p:cNvSpPr>
            <a:spLocks noGrp="1"/>
          </p:cNvSpPr>
          <p:nvPr>
            <p:ph idx="1"/>
          </p:nvPr>
        </p:nvSpPr>
        <p:spPr>
          <a:xfrm>
            <a:off x="628650" y="914401"/>
            <a:ext cx="8223250" cy="774700"/>
          </a:xfrm>
        </p:spPr>
        <p:txBody>
          <a:bodyPr>
            <a:noAutofit/>
          </a:bodyPr>
          <a:lstStyle/>
          <a:p>
            <a:pPr marL="0" indent="0">
              <a:buNone/>
            </a:pPr>
            <a:r>
              <a:rPr lang="en-US" sz="2400" dirty="0">
                <a:solidFill>
                  <a:schemeClr val="tx1">
                    <a:lumMod val="75000"/>
                    <a:lumOff val="25000"/>
                  </a:schemeClr>
                </a:solidFill>
                <a:latin typeface="Arial" charset="0"/>
                <a:ea typeface="Arial" charset="0"/>
                <a:cs typeface="Arial" charset="0"/>
              </a:rPr>
              <a:t>Start with “dummy” electrode (no photocathode) and test different insulators and cathode screening electrodes</a:t>
            </a:r>
          </a:p>
          <a:p>
            <a:endParaRPr lang="en-US" sz="2400" dirty="0">
              <a:latin typeface="Arial" charset="0"/>
              <a:ea typeface="Arial" charset="0"/>
              <a:cs typeface="Arial" charset="0"/>
            </a:endParaRPr>
          </a:p>
        </p:txBody>
      </p:sp>
      <p:sp>
        <p:nvSpPr>
          <p:cNvPr id="4" name="TextBox 3"/>
          <p:cNvSpPr txBox="1"/>
          <p:nvPr/>
        </p:nvSpPr>
        <p:spPr>
          <a:xfrm>
            <a:off x="3365500" y="3695700"/>
            <a:ext cx="562975" cy="369332"/>
          </a:xfrm>
          <a:prstGeom prst="rect">
            <a:avLst/>
          </a:prstGeom>
          <a:solidFill>
            <a:srgbClr val="FFFF00"/>
          </a:solidFill>
        </p:spPr>
        <p:txBody>
          <a:bodyPr wrap="none" rtlCol="0">
            <a:spAutoFit/>
          </a:bodyPr>
          <a:lstStyle/>
          <a:p>
            <a:r>
              <a:rPr lang="en-US" b="1" smtClean="0"/>
              <a:t>R30</a:t>
            </a:r>
            <a:endParaRPr lang="en-US" b="1"/>
          </a:p>
        </p:txBody>
      </p:sp>
      <p:sp>
        <p:nvSpPr>
          <p:cNvPr id="9" name="TextBox 8"/>
          <p:cNvSpPr txBox="1"/>
          <p:nvPr/>
        </p:nvSpPr>
        <p:spPr>
          <a:xfrm>
            <a:off x="6291580" y="3863340"/>
            <a:ext cx="562975" cy="369332"/>
          </a:xfrm>
          <a:prstGeom prst="rect">
            <a:avLst/>
          </a:prstGeom>
          <a:solidFill>
            <a:srgbClr val="FFFF00"/>
          </a:solidFill>
        </p:spPr>
        <p:txBody>
          <a:bodyPr wrap="none" rtlCol="0">
            <a:spAutoFit/>
          </a:bodyPr>
          <a:lstStyle/>
          <a:p>
            <a:r>
              <a:rPr lang="en-US" b="1" dirty="0" smtClean="0"/>
              <a:t>R28</a:t>
            </a:r>
            <a:endParaRPr lang="en-US" b="1" dirty="0"/>
          </a:p>
        </p:txBody>
      </p:sp>
    </p:spTree>
    <p:extLst>
      <p:ext uri="{BB962C8B-B14F-4D97-AF65-F5344CB8AC3E}">
        <p14:creationId xmlns:p14="http://schemas.microsoft.com/office/powerpoint/2010/main" val="7730188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0" dirty="0">
                <a:latin typeface="Minion Pro"/>
              </a:rPr>
              <a:t>T</a:t>
            </a:r>
            <a:r>
              <a:rPr lang="en-US" sz="3600" b="0" dirty="0" smtClean="0">
                <a:latin typeface="Minion Pro"/>
              </a:rPr>
              <a:t>he Reality of HV Breakdown</a:t>
            </a:r>
            <a:endParaRPr lang="en-US" sz="3600" b="0" dirty="0">
              <a:latin typeface="Minion Pro"/>
            </a:endParaRPr>
          </a:p>
        </p:txBody>
      </p:sp>
      <p:grpSp>
        <p:nvGrpSpPr>
          <p:cNvPr id="8" name="Group 7"/>
          <p:cNvGrpSpPr/>
          <p:nvPr/>
        </p:nvGrpSpPr>
        <p:grpSpPr>
          <a:xfrm>
            <a:off x="0" y="809435"/>
            <a:ext cx="9144000" cy="3486121"/>
            <a:chOff x="0" y="1647635"/>
            <a:chExt cx="9144000" cy="3486121"/>
          </a:xfrm>
        </p:grpSpPr>
        <p:pic>
          <p:nvPicPr>
            <p:cNvPr id="4" name="Picture 3" descr="Figure 3.png"/>
            <p:cNvPicPr/>
            <p:nvPr/>
          </p:nvPicPr>
          <p:blipFill>
            <a:blip r:embed="rId2"/>
            <a:stretch>
              <a:fillRect/>
            </a:stretch>
          </p:blipFill>
          <p:spPr>
            <a:xfrm>
              <a:off x="1600200" y="1869440"/>
              <a:ext cx="5943600" cy="2890520"/>
            </a:xfrm>
            <a:prstGeom prst="rect">
              <a:avLst/>
            </a:prstGeom>
          </p:spPr>
        </p:pic>
        <p:sp>
          <p:nvSpPr>
            <p:cNvPr id="6" name="Rectangle 2"/>
            <p:cNvSpPr txBox="1">
              <a:spLocks noChangeArrowheads="1"/>
            </p:cNvSpPr>
            <p:nvPr/>
          </p:nvSpPr>
          <p:spPr bwMode="auto">
            <a:xfrm>
              <a:off x="0" y="1647635"/>
              <a:ext cx="1600200" cy="3486121"/>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kern="0" dirty="0" smtClean="0">
                  <a:solidFill>
                    <a:schemeClr val="tx2"/>
                  </a:solidFill>
                  <a:latin typeface="Arial" charset="0"/>
                  <a:ea typeface="Arial" charset="0"/>
                  <a:cs typeface="Arial" charset="0"/>
                </a:rPr>
                <a:t>The first test with </a:t>
              </a:r>
              <a:r>
                <a:rPr lang="en-US" b="1" kern="0" dirty="0" smtClean="0">
                  <a:solidFill>
                    <a:schemeClr val="tx2"/>
                  </a:solidFill>
                  <a:latin typeface="Arial" charset="0"/>
                  <a:ea typeface="Arial" charset="0"/>
                  <a:cs typeface="Arial" charset="0"/>
                </a:rPr>
                <a:t>R30 </a:t>
              </a:r>
              <a:r>
                <a:rPr lang="en-US" kern="0" dirty="0" smtClean="0">
                  <a:solidFill>
                    <a:schemeClr val="tx2"/>
                  </a:solidFill>
                  <a:latin typeface="Arial" charset="0"/>
                  <a:ea typeface="Arial" charset="0"/>
                  <a:cs typeface="Arial" charset="0"/>
                </a:rPr>
                <a:t>pure alumina ceramic suffered breakdown at </a:t>
              </a:r>
              <a:r>
                <a:rPr lang="en-US" b="1" kern="0" dirty="0" smtClean="0">
                  <a:solidFill>
                    <a:schemeClr val="tx2"/>
                  </a:solidFill>
                  <a:latin typeface="Arial" charset="0"/>
                  <a:ea typeface="Arial" charset="0"/>
                  <a:cs typeface="Arial" charset="0"/>
                </a:rPr>
                <a:t>~315kV </a:t>
              </a:r>
              <a:r>
                <a:rPr lang="en-US" kern="0" dirty="0" smtClean="0">
                  <a:solidFill>
                    <a:schemeClr val="tx2"/>
                  </a:solidFill>
                  <a:latin typeface="Arial" charset="0"/>
                  <a:ea typeface="Arial" charset="0"/>
                  <a:cs typeface="Arial" charset="0"/>
                </a:rPr>
                <a:t>with subsequent puncture a</a:t>
              </a:r>
              <a:r>
                <a:rPr lang="en-US" b="1" kern="0" dirty="0" smtClean="0">
                  <a:solidFill>
                    <a:schemeClr val="tx2"/>
                  </a:solidFill>
                  <a:latin typeface="Arial" charset="0"/>
                  <a:ea typeface="Arial" charset="0"/>
                  <a:cs typeface="Arial" charset="0"/>
                </a:rPr>
                <a:t>t 330kV.</a:t>
              </a:r>
              <a:endParaRPr kumimoji="0" lang="en-US" b="1" i="0" u="none" strike="noStrike" kern="0" cap="none" spc="0" normalizeH="0" baseline="0" noProof="0" dirty="0">
                <a:ln>
                  <a:noFill/>
                </a:ln>
                <a:solidFill>
                  <a:schemeClr val="tx2"/>
                </a:solidFill>
                <a:effectLst/>
                <a:uLnTx/>
                <a:uFillTx/>
                <a:latin typeface="Arial" charset="0"/>
                <a:ea typeface="Arial" charset="0"/>
                <a:cs typeface="Arial" charset="0"/>
              </a:endParaRPr>
            </a:p>
          </p:txBody>
        </p:sp>
        <p:sp>
          <p:nvSpPr>
            <p:cNvPr id="7" name="Rectangle 2"/>
            <p:cNvSpPr txBox="1">
              <a:spLocks noChangeArrowheads="1"/>
            </p:cNvSpPr>
            <p:nvPr/>
          </p:nvSpPr>
          <p:spPr bwMode="auto">
            <a:xfrm>
              <a:off x="7311796" y="1869440"/>
              <a:ext cx="1832204" cy="2890520"/>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kern="0" dirty="0" smtClean="0">
                  <a:solidFill>
                    <a:schemeClr val="tx2"/>
                  </a:solidFill>
                  <a:latin typeface="Arial" charset="0"/>
                  <a:ea typeface="Arial" charset="0"/>
                  <a:cs typeface="Arial" charset="0"/>
                </a:rPr>
                <a:t>A second test with a </a:t>
              </a:r>
              <a:r>
                <a:rPr lang="en-US" b="1" kern="0" dirty="0" smtClean="0">
                  <a:solidFill>
                    <a:schemeClr val="tx2"/>
                  </a:solidFill>
                  <a:latin typeface="Arial" charset="0"/>
                  <a:ea typeface="Arial" charset="0"/>
                  <a:cs typeface="Arial" charset="0"/>
                </a:rPr>
                <a:t>new R30 </a:t>
              </a:r>
              <a:r>
                <a:rPr lang="en-US" kern="0" dirty="0" smtClean="0">
                  <a:solidFill>
                    <a:schemeClr val="tx2"/>
                  </a:solidFill>
                  <a:latin typeface="Arial" charset="0"/>
                  <a:ea typeface="Arial" charset="0"/>
                  <a:cs typeface="Arial" charset="0"/>
                </a:rPr>
                <a:t>pure alumina suffered breakdown at </a:t>
              </a:r>
              <a:r>
                <a:rPr lang="en-US" b="1" kern="0" dirty="0" smtClean="0">
                  <a:solidFill>
                    <a:schemeClr val="tx2"/>
                  </a:solidFill>
                  <a:latin typeface="Arial" charset="0"/>
                  <a:ea typeface="Arial" charset="0"/>
                  <a:cs typeface="Arial" charset="0"/>
                </a:rPr>
                <a:t>~315 kV.</a:t>
              </a:r>
              <a:endParaRPr kumimoji="0" lang="en-US" b="1" i="0" u="none" strike="noStrike" kern="0" cap="none" spc="0" normalizeH="0" baseline="0" noProof="0" dirty="0">
                <a:ln>
                  <a:noFill/>
                </a:ln>
                <a:solidFill>
                  <a:schemeClr val="tx2"/>
                </a:solidFill>
                <a:effectLst/>
                <a:uLnTx/>
                <a:uFillTx/>
                <a:latin typeface="Arial" charset="0"/>
                <a:ea typeface="Arial" charset="0"/>
                <a:cs typeface="Arial" charset="0"/>
              </a:endParaRPr>
            </a:p>
          </p:txBody>
        </p:sp>
      </p:grpSp>
      <p:sp>
        <p:nvSpPr>
          <p:cNvPr id="9" name="TextBox 8"/>
          <p:cNvSpPr txBox="1"/>
          <p:nvPr/>
        </p:nvSpPr>
        <p:spPr>
          <a:xfrm>
            <a:off x="0" y="5486401"/>
            <a:ext cx="9143999" cy="646331"/>
          </a:xfrm>
          <a:prstGeom prst="rect">
            <a:avLst/>
          </a:prstGeom>
          <a:noFill/>
          <a:ln>
            <a:solidFill>
              <a:schemeClr val="tx1"/>
            </a:solidFill>
          </a:ln>
        </p:spPr>
        <p:txBody>
          <a:bodyPr wrap="square" rtlCol="0">
            <a:spAutoFit/>
          </a:bodyPr>
          <a:lstStyle/>
          <a:p>
            <a:r>
              <a:rPr lang="en-US" sz="1200" dirty="0" smtClean="0">
                <a:latin typeface="Century Gothic" panose="020B0502020202020204" pitchFamily="34" charset="0"/>
              </a:rPr>
              <a:t>* M</a:t>
            </a:r>
            <a:r>
              <a:rPr lang="en-US" sz="1200" dirty="0">
                <a:latin typeface="Century Gothic" panose="020B0502020202020204" pitchFamily="34" charset="0"/>
              </a:rPr>
              <a:t>. </a:t>
            </a:r>
            <a:r>
              <a:rPr lang="en-US" sz="1200" dirty="0" err="1">
                <a:latin typeface="Century Gothic" panose="020B0502020202020204" pitchFamily="34" charset="0"/>
              </a:rPr>
              <a:t>BastaniNejad</a:t>
            </a:r>
            <a:r>
              <a:rPr lang="en-US" sz="1200" dirty="0">
                <a:latin typeface="Century Gothic" panose="020B0502020202020204" pitchFamily="34" charset="0"/>
              </a:rPr>
              <a:t>, A. A. </a:t>
            </a:r>
            <a:r>
              <a:rPr lang="en-US" sz="1200" dirty="0" err="1">
                <a:latin typeface="Century Gothic" panose="020B0502020202020204" pitchFamily="34" charset="0"/>
              </a:rPr>
              <a:t>Elmustafa</a:t>
            </a:r>
            <a:r>
              <a:rPr lang="en-US" sz="1200" dirty="0">
                <a:latin typeface="Century Gothic" panose="020B0502020202020204" pitchFamily="34" charset="0"/>
              </a:rPr>
              <a:t>, E. Forman, J. Clark, S. Covert, J. </a:t>
            </a:r>
            <a:r>
              <a:rPr lang="en-US" sz="1200" dirty="0" err="1">
                <a:latin typeface="Century Gothic" panose="020B0502020202020204" pitchFamily="34" charset="0"/>
              </a:rPr>
              <a:t>Grames</a:t>
            </a:r>
            <a:r>
              <a:rPr lang="en-US" sz="1200" dirty="0">
                <a:latin typeface="Century Gothic" panose="020B0502020202020204" pitchFamily="34" charset="0"/>
              </a:rPr>
              <a:t>, J. </a:t>
            </a:r>
            <a:r>
              <a:rPr lang="en-US" sz="1200" dirty="0" err="1">
                <a:latin typeface="Century Gothic" panose="020B0502020202020204" pitchFamily="34" charset="0"/>
              </a:rPr>
              <a:t>Hansknecht</a:t>
            </a:r>
            <a:r>
              <a:rPr lang="en-US" sz="1200" dirty="0">
                <a:latin typeface="Century Gothic" panose="020B0502020202020204" pitchFamily="34" charset="0"/>
              </a:rPr>
              <a:t>, C. Hernandez-Garcia, M. </a:t>
            </a:r>
            <a:r>
              <a:rPr lang="en-US" sz="1200" dirty="0" err="1">
                <a:latin typeface="Century Gothic" panose="020B0502020202020204" pitchFamily="34" charset="0"/>
              </a:rPr>
              <a:t>Poelker</a:t>
            </a:r>
            <a:r>
              <a:rPr lang="en-US" sz="1200" dirty="0">
                <a:latin typeface="Century Gothic" panose="020B0502020202020204" pitchFamily="34" charset="0"/>
              </a:rPr>
              <a:t> and R. </a:t>
            </a:r>
            <a:r>
              <a:rPr lang="en-US" sz="1200" dirty="0" smtClean="0">
                <a:latin typeface="Century Gothic" panose="020B0502020202020204" pitchFamily="34" charset="0"/>
              </a:rPr>
              <a:t>Suleiman, “</a:t>
            </a:r>
            <a:r>
              <a:rPr lang="en-US" sz="1200" i="1" dirty="0" smtClean="0">
                <a:latin typeface="Century Gothic" panose="020B0502020202020204" pitchFamily="34" charset="0"/>
              </a:rPr>
              <a:t>Improving </a:t>
            </a:r>
            <a:r>
              <a:rPr lang="en-US" sz="1200" i="1" dirty="0">
                <a:latin typeface="Century Gothic" panose="020B0502020202020204" pitchFamily="34" charset="0"/>
              </a:rPr>
              <a:t>the performance of stainless-steel DC high voltage photoelectron gun cathode electrodes via gas conditioning with helium or </a:t>
            </a:r>
            <a:r>
              <a:rPr lang="en-US" sz="1200" i="1" dirty="0" smtClean="0">
                <a:latin typeface="Century Gothic" panose="020B0502020202020204" pitchFamily="34" charset="0"/>
              </a:rPr>
              <a:t>krypton</a:t>
            </a:r>
            <a:r>
              <a:rPr lang="en-US" sz="1200" dirty="0" smtClean="0">
                <a:latin typeface="Century Gothic" panose="020B0502020202020204" pitchFamily="34" charset="0"/>
              </a:rPr>
              <a:t>,” </a:t>
            </a:r>
            <a:r>
              <a:rPr lang="en-US" sz="1200" dirty="0" err="1" smtClean="0">
                <a:latin typeface="Century Gothic" panose="020B0502020202020204" pitchFamily="34" charset="0"/>
              </a:rPr>
              <a:t>Nucl</a:t>
            </a:r>
            <a:r>
              <a:rPr lang="en-US" sz="1200" dirty="0">
                <a:latin typeface="Century Gothic" panose="020B0502020202020204" pitchFamily="34" charset="0"/>
              </a:rPr>
              <a:t>. Instr. and Meth. in Phys. Res. A, Vol. 762, pp. 135–141, 2014 </a:t>
            </a:r>
          </a:p>
        </p:txBody>
      </p:sp>
      <p:sp>
        <p:nvSpPr>
          <p:cNvPr id="3" name="TextBox 2"/>
          <p:cNvSpPr txBox="1"/>
          <p:nvPr/>
        </p:nvSpPr>
        <p:spPr>
          <a:xfrm>
            <a:off x="330201" y="4432300"/>
            <a:ext cx="8610600" cy="707886"/>
          </a:xfrm>
          <a:prstGeom prst="rect">
            <a:avLst/>
          </a:prstGeom>
          <a:noFill/>
        </p:spPr>
        <p:txBody>
          <a:bodyPr wrap="square" rtlCol="0">
            <a:spAutoFit/>
          </a:bodyPr>
          <a:lstStyle/>
          <a:p>
            <a:pPr algn="ctr"/>
            <a:r>
              <a:rPr lang="en-US" sz="2000" dirty="0">
                <a:solidFill>
                  <a:schemeClr val="tx1">
                    <a:lumMod val="75000"/>
                    <a:lumOff val="25000"/>
                  </a:schemeClr>
                </a:solidFill>
                <a:latin typeface="Arial" charset="0"/>
                <a:ea typeface="Arial" charset="0"/>
                <a:cs typeface="Arial" charset="0"/>
              </a:rPr>
              <a:t>Field emission </a:t>
            </a:r>
            <a:r>
              <a:rPr lang="en-US" sz="2000" dirty="0" smtClean="0">
                <a:solidFill>
                  <a:schemeClr val="tx1">
                    <a:lumMod val="75000"/>
                    <a:lumOff val="25000"/>
                  </a:schemeClr>
                </a:solidFill>
                <a:latin typeface="Arial" charset="0"/>
                <a:ea typeface="Arial" charset="0"/>
                <a:cs typeface="Arial" charset="0"/>
              </a:rPr>
              <a:t>managed </a:t>
            </a:r>
            <a:r>
              <a:rPr lang="en-US" sz="2000" dirty="0">
                <a:solidFill>
                  <a:schemeClr val="tx1">
                    <a:lumMod val="75000"/>
                    <a:lumOff val="25000"/>
                  </a:schemeClr>
                </a:solidFill>
                <a:latin typeface="Arial" charset="0"/>
                <a:ea typeface="Arial" charset="0"/>
                <a:cs typeface="Arial" charset="0"/>
              </a:rPr>
              <a:t>via </a:t>
            </a:r>
            <a:r>
              <a:rPr lang="en-US" sz="2000" dirty="0" smtClean="0">
                <a:solidFill>
                  <a:schemeClr val="tx1">
                    <a:lumMod val="75000"/>
                    <a:lumOff val="25000"/>
                  </a:schemeClr>
                </a:solidFill>
                <a:latin typeface="Arial" charset="0"/>
                <a:ea typeface="Arial" charset="0"/>
                <a:cs typeface="Arial" charset="0"/>
              </a:rPr>
              <a:t>krypton-processing*,  </a:t>
            </a:r>
            <a:r>
              <a:rPr lang="en-US" sz="2000" dirty="0">
                <a:solidFill>
                  <a:schemeClr val="tx1">
                    <a:lumMod val="75000"/>
                    <a:lumOff val="25000"/>
                  </a:schemeClr>
                </a:solidFill>
                <a:latin typeface="Arial" charset="0"/>
                <a:ea typeface="Arial" charset="0"/>
                <a:cs typeface="Arial" charset="0"/>
              </a:rPr>
              <a:t>i.e., voltage </a:t>
            </a:r>
            <a:r>
              <a:rPr lang="en-US" sz="2000" dirty="0" smtClean="0">
                <a:solidFill>
                  <a:schemeClr val="tx1">
                    <a:lumMod val="75000"/>
                    <a:lumOff val="25000"/>
                  </a:schemeClr>
                </a:solidFill>
                <a:latin typeface="Arial" charset="0"/>
                <a:ea typeface="Arial" charset="0"/>
                <a:cs typeface="Arial" charset="0"/>
              </a:rPr>
              <a:t>was applied with </a:t>
            </a:r>
            <a:r>
              <a:rPr lang="en-US" sz="2000" dirty="0">
                <a:solidFill>
                  <a:schemeClr val="tx1">
                    <a:lumMod val="75000"/>
                    <a:lumOff val="25000"/>
                  </a:schemeClr>
                </a:solidFill>
                <a:latin typeface="Arial" charset="0"/>
                <a:ea typeface="Arial" charset="0"/>
                <a:cs typeface="Arial" charset="0"/>
              </a:rPr>
              <a:t>~10</a:t>
            </a:r>
            <a:r>
              <a:rPr lang="en-US" sz="2000" baseline="30000" dirty="0">
                <a:solidFill>
                  <a:schemeClr val="tx1">
                    <a:lumMod val="75000"/>
                    <a:lumOff val="25000"/>
                  </a:schemeClr>
                </a:solidFill>
                <a:latin typeface="Arial" charset="0"/>
                <a:ea typeface="Arial" charset="0"/>
                <a:cs typeface="Arial" charset="0"/>
              </a:rPr>
              <a:t>-5</a:t>
            </a:r>
            <a:r>
              <a:rPr lang="en-US" sz="2000" dirty="0">
                <a:solidFill>
                  <a:schemeClr val="tx1">
                    <a:lumMod val="75000"/>
                    <a:lumOff val="25000"/>
                  </a:schemeClr>
                </a:solidFill>
                <a:latin typeface="Arial" charset="0"/>
                <a:ea typeface="Arial" charset="0"/>
                <a:cs typeface="Arial" charset="0"/>
              </a:rPr>
              <a:t> </a:t>
            </a:r>
            <a:r>
              <a:rPr lang="en-US" sz="2000" dirty="0" err="1">
                <a:solidFill>
                  <a:schemeClr val="tx1">
                    <a:lumMod val="75000"/>
                    <a:lumOff val="25000"/>
                  </a:schemeClr>
                </a:solidFill>
                <a:latin typeface="Arial" charset="0"/>
                <a:ea typeface="Arial" charset="0"/>
                <a:cs typeface="Arial" charset="0"/>
              </a:rPr>
              <a:t>Torr</a:t>
            </a:r>
            <a:r>
              <a:rPr lang="en-US" sz="2000" dirty="0">
                <a:solidFill>
                  <a:schemeClr val="tx1">
                    <a:lumMod val="75000"/>
                    <a:lumOff val="25000"/>
                  </a:schemeClr>
                </a:solidFill>
                <a:latin typeface="Arial" charset="0"/>
                <a:ea typeface="Arial" charset="0"/>
                <a:cs typeface="Arial" charset="0"/>
              </a:rPr>
              <a:t> krypton added to gun chamber  </a:t>
            </a:r>
          </a:p>
        </p:txBody>
      </p:sp>
    </p:spTree>
    <p:extLst>
      <p:ext uri="{BB962C8B-B14F-4D97-AF65-F5344CB8AC3E}">
        <p14:creationId xmlns:p14="http://schemas.microsoft.com/office/powerpoint/2010/main" val="167597259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825" y="114300"/>
            <a:ext cx="8597900" cy="571500"/>
          </a:xfrm>
          <a:solidFill>
            <a:schemeClr val="bg1"/>
          </a:solidFill>
        </p:spPr>
        <p:txBody>
          <a:bodyPr>
            <a:noAutofit/>
          </a:bodyPr>
          <a:lstStyle/>
          <a:p>
            <a:r>
              <a:rPr lang="en-US" sz="3600" b="0" dirty="0" smtClean="0">
                <a:latin typeface="Minion Pro"/>
              </a:rPr>
              <a:t>Careful design of triple-junction-shield</a:t>
            </a:r>
            <a:endParaRPr lang="en-US" sz="3600" b="0" dirty="0">
              <a:latin typeface="Minion Pro"/>
            </a:endParaRPr>
          </a:p>
        </p:txBody>
      </p:sp>
      <p:pic>
        <p:nvPicPr>
          <p:cNvPr id="4" name="Picture 3"/>
          <p:cNvPicPr>
            <a:picLocks noChangeAspect="1"/>
          </p:cNvPicPr>
          <p:nvPr/>
        </p:nvPicPr>
        <p:blipFill>
          <a:blip r:embed="rId2"/>
          <a:stretch>
            <a:fillRect/>
          </a:stretch>
        </p:blipFill>
        <p:spPr>
          <a:xfrm>
            <a:off x="445718" y="965526"/>
            <a:ext cx="6971082" cy="5219374"/>
          </a:xfrm>
          <a:prstGeom prst="rect">
            <a:avLst/>
          </a:prstGeom>
        </p:spPr>
      </p:pic>
      <p:sp>
        <p:nvSpPr>
          <p:cNvPr id="5" name="TextBox 4"/>
          <p:cNvSpPr txBox="1"/>
          <p:nvPr/>
        </p:nvSpPr>
        <p:spPr>
          <a:xfrm>
            <a:off x="7569199" y="1121708"/>
            <a:ext cx="1489075" cy="1015663"/>
          </a:xfrm>
          <a:prstGeom prst="rect">
            <a:avLst/>
          </a:prstGeom>
          <a:noFill/>
        </p:spPr>
        <p:txBody>
          <a:bodyPr wrap="square" rtlCol="0">
            <a:spAutoFit/>
          </a:bodyPr>
          <a:lstStyle/>
          <a:p>
            <a:r>
              <a:rPr lang="en-US" sz="2000" dirty="0" smtClean="0">
                <a:latin typeface="Century Gothic" panose="020B0502020202020204" pitchFamily="34" charset="0"/>
                <a:ea typeface="Arial" charset="0"/>
                <a:cs typeface="Arial" charset="0"/>
              </a:rPr>
              <a:t>Gradients shown for 350 kV</a:t>
            </a:r>
            <a:endParaRPr lang="en-US" sz="2000" dirty="0">
              <a:latin typeface="Century Gothic" panose="020B0502020202020204" pitchFamily="34" charset="0"/>
              <a:ea typeface="Arial" charset="0"/>
              <a:cs typeface="Arial" charset="0"/>
            </a:endParaRPr>
          </a:p>
        </p:txBody>
      </p:sp>
      <p:sp>
        <p:nvSpPr>
          <p:cNvPr id="6" name="TextBox 5"/>
          <p:cNvSpPr txBox="1"/>
          <p:nvPr/>
        </p:nvSpPr>
        <p:spPr>
          <a:xfrm>
            <a:off x="7569199" y="5687358"/>
            <a:ext cx="1489075" cy="646331"/>
          </a:xfrm>
          <a:prstGeom prst="rect">
            <a:avLst/>
          </a:prstGeom>
          <a:noFill/>
        </p:spPr>
        <p:txBody>
          <a:bodyPr wrap="square" rtlCol="0">
            <a:spAutoFit/>
          </a:bodyPr>
          <a:lstStyle/>
          <a:p>
            <a:r>
              <a:rPr lang="en-US" dirty="0" err="1" smtClean="0">
                <a:latin typeface="Century Gothic" panose="020B0502020202020204" pitchFamily="34" charset="0"/>
                <a:ea typeface="Arial" charset="0"/>
                <a:cs typeface="Arial" charset="0"/>
              </a:rPr>
              <a:t>Simulationsby</a:t>
            </a:r>
            <a:r>
              <a:rPr lang="en-US" dirty="0" smtClean="0">
                <a:latin typeface="Century Gothic" panose="020B0502020202020204" pitchFamily="34" charset="0"/>
                <a:ea typeface="Arial" charset="0"/>
                <a:cs typeface="Arial" charset="0"/>
              </a:rPr>
              <a:t> Y. Wang</a:t>
            </a:r>
            <a:endParaRPr lang="en-US" dirty="0">
              <a:latin typeface="Century Gothic" panose="020B0502020202020204" pitchFamily="34" charset="0"/>
              <a:ea typeface="Arial" charset="0"/>
              <a:cs typeface="Arial" charset="0"/>
            </a:endParaRPr>
          </a:p>
        </p:txBody>
      </p:sp>
      <p:sp>
        <p:nvSpPr>
          <p:cNvPr id="3" name="TextBox 2"/>
          <p:cNvSpPr txBox="1"/>
          <p:nvPr/>
        </p:nvSpPr>
        <p:spPr>
          <a:xfrm rot="16366376">
            <a:off x="4965700" y="2565400"/>
            <a:ext cx="1043876" cy="369332"/>
          </a:xfrm>
          <a:prstGeom prst="rect">
            <a:avLst/>
          </a:prstGeom>
          <a:noFill/>
        </p:spPr>
        <p:txBody>
          <a:bodyPr wrap="none" rtlCol="0">
            <a:spAutoFit/>
          </a:bodyPr>
          <a:lstStyle/>
          <a:p>
            <a:r>
              <a:rPr lang="en-US" smtClean="0">
                <a:latin typeface="Arial" charset="0"/>
                <a:ea typeface="Arial" charset="0"/>
                <a:cs typeface="Arial" charset="0"/>
              </a:rPr>
              <a:t>Ceramic</a:t>
            </a:r>
            <a:endParaRPr lang="en-US">
              <a:latin typeface="Arial" charset="0"/>
              <a:ea typeface="Arial" charset="0"/>
              <a:cs typeface="Arial" charset="0"/>
            </a:endParaRPr>
          </a:p>
        </p:txBody>
      </p:sp>
      <p:sp>
        <p:nvSpPr>
          <p:cNvPr id="7" name="TextBox 6"/>
          <p:cNvSpPr txBox="1"/>
          <p:nvPr/>
        </p:nvSpPr>
        <p:spPr>
          <a:xfrm rot="16200000">
            <a:off x="4521200" y="1981199"/>
            <a:ext cx="1005403" cy="369332"/>
          </a:xfrm>
          <a:prstGeom prst="rect">
            <a:avLst/>
          </a:prstGeom>
          <a:noFill/>
        </p:spPr>
        <p:txBody>
          <a:bodyPr wrap="none" rtlCol="0">
            <a:spAutoFit/>
          </a:bodyPr>
          <a:lstStyle/>
          <a:p>
            <a:r>
              <a:rPr lang="en-US" smtClean="0">
                <a:latin typeface="Arial" charset="0"/>
                <a:ea typeface="Arial" charset="0"/>
                <a:cs typeface="Arial" charset="0"/>
              </a:rPr>
              <a:t>HV plug</a:t>
            </a:r>
            <a:endParaRPr lang="en-US">
              <a:latin typeface="Arial" charset="0"/>
              <a:ea typeface="Arial" charset="0"/>
              <a:cs typeface="Arial" charset="0"/>
            </a:endParaRPr>
          </a:p>
        </p:txBody>
      </p:sp>
      <p:sp>
        <p:nvSpPr>
          <p:cNvPr id="8" name="TextBox 7"/>
          <p:cNvSpPr txBox="1"/>
          <p:nvPr/>
        </p:nvSpPr>
        <p:spPr>
          <a:xfrm>
            <a:off x="7569199" y="3582333"/>
            <a:ext cx="1489075" cy="1938992"/>
          </a:xfrm>
          <a:prstGeom prst="rect">
            <a:avLst/>
          </a:prstGeom>
          <a:noFill/>
        </p:spPr>
        <p:txBody>
          <a:bodyPr wrap="square" rtlCol="0">
            <a:spAutoFit/>
          </a:bodyPr>
          <a:lstStyle/>
          <a:p>
            <a:r>
              <a:rPr lang="en-US" sz="2000" dirty="0" smtClean="0">
                <a:latin typeface="Century Gothic" panose="020B0502020202020204" pitchFamily="34" charset="0"/>
                <a:ea typeface="Arial" charset="0"/>
                <a:cs typeface="Arial" charset="0"/>
              </a:rPr>
              <a:t>Design overall shape for low gradient here !!</a:t>
            </a:r>
            <a:endParaRPr lang="en-US" sz="2000" dirty="0">
              <a:latin typeface="Century Gothic" panose="020B0502020202020204" pitchFamily="34" charset="0"/>
              <a:ea typeface="Arial" charset="0"/>
              <a:cs typeface="Arial" charset="0"/>
            </a:endParaRPr>
          </a:p>
        </p:txBody>
      </p:sp>
      <p:cxnSp>
        <p:nvCxnSpPr>
          <p:cNvPr id="10" name="Straight Arrow Connector 9"/>
          <p:cNvCxnSpPr/>
          <p:nvPr/>
        </p:nvCxnSpPr>
        <p:spPr>
          <a:xfrm flipH="1" flipV="1">
            <a:off x="5487638" y="5305425"/>
            <a:ext cx="2272062" cy="257175"/>
          </a:xfrm>
          <a:prstGeom prst="straightConnector1">
            <a:avLst/>
          </a:prstGeom>
          <a:ln w="25400">
            <a:solidFill>
              <a:schemeClr val="tx1"/>
            </a:solidFill>
            <a:prstDash val="lgDash"/>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899602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0" dirty="0" smtClean="0">
                <a:latin typeface="Minion Pro"/>
              </a:rPr>
              <a:t>Optimizing the Electrode Design</a:t>
            </a:r>
            <a:endParaRPr lang="en-US" sz="3600" b="0" dirty="0">
              <a:latin typeface="Minion Pro"/>
            </a:endParaRPr>
          </a:p>
        </p:txBody>
      </p:sp>
      <p:sp>
        <p:nvSpPr>
          <p:cNvPr id="3" name="Content Placeholder 2"/>
          <p:cNvSpPr>
            <a:spLocks noGrp="1"/>
          </p:cNvSpPr>
          <p:nvPr>
            <p:ph idx="1"/>
          </p:nvPr>
        </p:nvSpPr>
        <p:spPr>
          <a:xfrm>
            <a:off x="628650" y="914401"/>
            <a:ext cx="7886700" cy="774700"/>
          </a:xfrm>
        </p:spPr>
        <p:txBody>
          <a:bodyPr>
            <a:normAutofit/>
          </a:bodyPr>
          <a:lstStyle/>
          <a:p>
            <a:pPr marL="0" indent="0" algn="ctr">
              <a:buNone/>
            </a:pPr>
            <a:r>
              <a:rPr lang="en-US" sz="2000" dirty="0"/>
              <a:t>Pure alumina insulator replaced with doped alumina </a:t>
            </a:r>
            <a:r>
              <a:rPr lang="en-US" sz="2000" dirty="0" smtClean="0"/>
              <a:t>(charge </a:t>
            </a:r>
            <a:r>
              <a:rPr lang="en-US" sz="2000" dirty="0" smtClean="0"/>
              <a:t>drainage) </a:t>
            </a:r>
            <a:r>
              <a:rPr lang="en-US" sz="2000" dirty="0" smtClean="0"/>
              <a:t>for </a:t>
            </a:r>
            <a:r>
              <a:rPr lang="en-US" sz="2000" dirty="0"/>
              <a:t>higher voltage stand-off and robust operations</a:t>
            </a:r>
          </a:p>
          <a:p>
            <a:pPr algn="ctr"/>
            <a:endParaRPr lang="en-US" sz="2000" dirty="0"/>
          </a:p>
        </p:txBody>
      </p:sp>
      <p:grpSp>
        <p:nvGrpSpPr>
          <p:cNvPr id="5" name="Group 4"/>
          <p:cNvGrpSpPr/>
          <p:nvPr/>
        </p:nvGrpSpPr>
        <p:grpSpPr>
          <a:xfrm>
            <a:off x="0" y="1762146"/>
            <a:ext cx="9144000" cy="4564255"/>
            <a:chOff x="0" y="1864698"/>
            <a:chExt cx="9144000" cy="4564255"/>
          </a:xfrm>
        </p:grpSpPr>
        <p:sp>
          <p:nvSpPr>
            <p:cNvPr id="6" name="Content Placeholder 2"/>
            <p:cNvSpPr txBox="1">
              <a:spLocks/>
            </p:cNvSpPr>
            <p:nvPr/>
          </p:nvSpPr>
          <p:spPr bwMode="auto">
            <a:xfrm>
              <a:off x="2854602" y="1864698"/>
              <a:ext cx="3079374" cy="385545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400">
                  <a:solidFill>
                    <a:schemeClr val="tx1"/>
                  </a:solidFill>
                  <a:latin typeface="Arial"/>
                  <a:ea typeface="+mn-ea"/>
                  <a:cs typeface="Arial"/>
                </a:defRPr>
              </a:lvl1pPr>
              <a:lvl2pPr marL="742950" indent="-285750" algn="l" rtl="0" fontAlgn="base">
                <a:spcBef>
                  <a:spcPct val="20000"/>
                </a:spcBef>
                <a:spcAft>
                  <a:spcPct val="0"/>
                </a:spcAft>
                <a:buChar char="–"/>
                <a:defRPr sz="2400">
                  <a:solidFill>
                    <a:schemeClr val="tx1"/>
                  </a:solidFill>
                  <a:latin typeface="Arial"/>
                  <a:cs typeface="Arial"/>
                </a:defRPr>
              </a:lvl2pPr>
              <a:lvl3pPr marL="1143000" indent="-228600" algn="l" rtl="0" fontAlgn="base">
                <a:spcBef>
                  <a:spcPct val="20000"/>
                </a:spcBef>
                <a:spcAft>
                  <a:spcPct val="0"/>
                </a:spcAft>
                <a:buChar char="•"/>
                <a:defRPr sz="2400">
                  <a:solidFill>
                    <a:schemeClr val="tx1"/>
                  </a:solidFill>
                  <a:latin typeface="Arial"/>
                  <a:cs typeface="Arial"/>
                </a:defRPr>
              </a:lvl3pPr>
              <a:lvl4pPr marL="1600200" indent="-228600" algn="l" rtl="0" fontAlgn="base">
                <a:spcBef>
                  <a:spcPct val="20000"/>
                </a:spcBef>
                <a:spcAft>
                  <a:spcPct val="0"/>
                </a:spcAft>
                <a:buChar char="–"/>
                <a:defRPr sz="2400">
                  <a:solidFill>
                    <a:schemeClr val="tx1"/>
                  </a:solidFill>
                  <a:latin typeface="Arial"/>
                  <a:cs typeface="Arial"/>
                </a:defRPr>
              </a:lvl4pPr>
              <a:lvl5pPr marL="2057400" indent="-228600" algn="l" rtl="0" fontAlgn="base">
                <a:spcBef>
                  <a:spcPct val="20000"/>
                </a:spcBef>
                <a:spcAft>
                  <a:spcPct val="0"/>
                </a:spcAft>
                <a:buChar char="»"/>
                <a:defRPr sz="2400">
                  <a:solidFill>
                    <a:schemeClr val="tx1"/>
                  </a:solidFill>
                  <a:latin typeface="Arial"/>
                  <a:cs typeface="Arial"/>
                </a:defRPr>
              </a:lvl5pPr>
              <a:lvl6pPr marL="2514600" indent="-228600" algn="l" rtl="0" fontAlgn="base">
                <a:spcBef>
                  <a:spcPct val="20000"/>
                </a:spcBef>
                <a:spcAft>
                  <a:spcPct val="0"/>
                </a:spcAft>
                <a:buChar char="»"/>
                <a:defRPr sz="2400">
                  <a:solidFill>
                    <a:schemeClr val="tx1"/>
                  </a:solidFill>
                  <a:latin typeface="+mn-lt"/>
                </a:defRPr>
              </a:lvl6pPr>
              <a:lvl7pPr marL="2971800" indent="-228600" algn="l" rtl="0" fontAlgn="base">
                <a:spcBef>
                  <a:spcPct val="20000"/>
                </a:spcBef>
                <a:spcAft>
                  <a:spcPct val="0"/>
                </a:spcAft>
                <a:buChar char="»"/>
                <a:defRPr sz="2400">
                  <a:solidFill>
                    <a:schemeClr val="tx1"/>
                  </a:solidFill>
                  <a:latin typeface="+mn-lt"/>
                </a:defRPr>
              </a:lvl7pPr>
              <a:lvl8pPr marL="3429000" indent="-228600" algn="l" rtl="0" fontAlgn="base">
                <a:spcBef>
                  <a:spcPct val="20000"/>
                </a:spcBef>
                <a:spcAft>
                  <a:spcPct val="0"/>
                </a:spcAft>
                <a:buChar char="»"/>
                <a:defRPr sz="2400">
                  <a:solidFill>
                    <a:schemeClr val="tx1"/>
                  </a:solidFill>
                  <a:latin typeface="+mn-lt"/>
                </a:defRPr>
              </a:lvl8pPr>
              <a:lvl9pPr marL="3886200" indent="-228600" algn="l" rtl="0" fontAlgn="base">
                <a:spcBef>
                  <a:spcPct val="20000"/>
                </a:spcBef>
                <a:spcAft>
                  <a:spcPct val="0"/>
                </a:spcAft>
                <a:buChar char="»"/>
                <a:defRPr sz="2400">
                  <a:solidFill>
                    <a:schemeClr val="tx1"/>
                  </a:solidFill>
                  <a:latin typeface="+mn-lt"/>
                </a:defRPr>
              </a:lvl9pPr>
            </a:lstStyle>
            <a:p>
              <a:pPr marL="0" indent="0" algn="ctr">
                <a:buNone/>
              </a:pPr>
              <a:r>
                <a:rPr lang="en-US" dirty="0" smtClean="0">
                  <a:solidFill>
                    <a:srgbClr val="0000FF"/>
                  </a:solidFill>
                </a:rPr>
                <a:t>Electrode ‘shed’ (triple junction shield) re-designed to lower gradient from 12 MV/m to 10 MV/m at 350kV</a:t>
              </a:r>
            </a:p>
          </p:txBody>
        </p:sp>
        <p:pic>
          <p:nvPicPr>
            <p:cNvPr id="7" name="Picture 6" descr="Electrode assembly on R30 white insulator side view.jpg"/>
            <p:cNvPicPr>
              <a:picLocks noChangeAspect="1"/>
            </p:cNvPicPr>
            <p:nvPr/>
          </p:nvPicPr>
          <p:blipFill rotWithShape="1">
            <a:blip r:embed="rId2">
              <a:extLst>
                <a:ext uri="{28A0092B-C50C-407E-A947-70E740481C1C}">
                  <a14:useLocalDpi xmlns:a14="http://schemas.microsoft.com/office/drawing/2010/main" val="0"/>
                </a:ext>
              </a:extLst>
            </a:blip>
            <a:srcRect l="7165" t="10310" r="14000" b="22573"/>
            <a:stretch/>
          </p:blipFill>
          <p:spPr>
            <a:xfrm rot="5400000">
              <a:off x="-820704" y="2708691"/>
              <a:ext cx="4540966" cy="2899558"/>
            </a:xfrm>
            <a:prstGeom prst="rect">
              <a:avLst/>
            </a:prstGeom>
          </p:spPr>
        </p:pic>
        <p:sp>
          <p:nvSpPr>
            <p:cNvPr id="8" name="Oval 7"/>
            <p:cNvSpPr/>
            <p:nvPr/>
          </p:nvSpPr>
          <p:spPr bwMode="auto">
            <a:xfrm>
              <a:off x="539452" y="3618642"/>
              <a:ext cx="1663311" cy="910279"/>
            </a:xfrm>
            <a:prstGeom prst="ellipse">
              <a:avLst/>
            </a:prstGeom>
            <a:noFill/>
            <a:ln w="349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65" charset="0"/>
              </a:endParaRPr>
            </a:p>
          </p:txBody>
        </p:sp>
        <p:pic>
          <p:nvPicPr>
            <p:cNvPr id="9" name="Picture 8" descr="BlackR30 &amp; SS electrodesfront.jpg"/>
            <p:cNvPicPr>
              <a:picLocks noChangeAspect="1"/>
            </p:cNvPicPr>
            <p:nvPr/>
          </p:nvPicPr>
          <p:blipFill rotWithShape="1">
            <a:blip r:embed="rId3">
              <a:extLst>
                <a:ext uri="{28A0092B-C50C-407E-A947-70E740481C1C}">
                  <a14:useLocalDpi xmlns:a14="http://schemas.microsoft.com/office/drawing/2010/main" val="0"/>
                </a:ext>
              </a:extLst>
            </a:blip>
            <a:srcRect t="5347"/>
            <a:stretch/>
          </p:blipFill>
          <p:spPr>
            <a:xfrm rot="5400000">
              <a:off x="5400320" y="2515400"/>
              <a:ext cx="4378836" cy="3108524"/>
            </a:xfrm>
            <a:prstGeom prst="rect">
              <a:avLst/>
            </a:prstGeom>
          </p:spPr>
        </p:pic>
        <p:sp>
          <p:nvSpPr>
            <p:cNvPr id="10" name="Oval 9"/>
            <p:cNvSpPr/>
            <p:nvPr/>
          </p:nvSpPr>
          <p:spPr bwMode="auto">
            <a:xfrm>
              <a:off x="6653247" y="3438834"/>
              <a:ext cx="1854367" cy="955232"/>
            </a:xfrm>
            <a:prstGeom prst="ellipse">
              <a:avLst/>
            </a:prstGeom>
            <a:noFill/>
            <a:ln w="349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65" charset="0"/>
              </a:endParaRPr>
            </a:p>
          </p:txBody>
        </p:sp>
        <p:sp>
          <p:nvSpPr>
            <p:cNvPr id="11" name="TextBox 10"/>
            <p:cNvSpPr txBox="1"/>
            <p:nvPr/>
          </p:nvSpPr>
          <p:spPr>
            <a:xfrm>
              <a:off x="2910795" y="4596348"/>
              <a:ext cx="1269961" cy="1045135"/>
            </a:xfrm>
            <a:prstGeom prst="rect">
              <a:avLst/>
            </a:prstGeom>
            <a:noFill/>
          </p:spPr>
          <p:txBody>
            <a:bodyPr wrap="square" rtlCol="0">
              <a:spAutoFit/>
            </a:bodyPr>
            <a:lstStyle/>
            <a:p>
              <a:r>
                <a:rPr lang="en-US" sz="2000" dirty="0" smtClean="0">
                  <a:latin typeface="Arial"/>
                  <a:cs typeface="Arial"/>
                </a:rPr>
                <a:t>Pure alumina insulator</a:t>
              </a:r>
              <a:endParaRPr lang="en-US" sz="2000" dirty="0">
                <a:latin typeface="Arial"/>
                <a:cs typeface="Arial"/>
              </a:endParaRPr>
            </a:p>
          </p:txBody>
        </p:sp>
        <p:sp>
          <p:nvSpPr>
            <p:cNvPr id="12" name="TextBox 11"/>
            <p:cNvSpPr txBox="1"/>
            <p:nvPr/>
          </p:nvSpPr>
          <p:spPr>
            <a:xfrm>
              <a:off x="4760224" y="4546464"/>
              <a:ext cx="1269961" cy="1045135"/>
            </a:xfrm>
            <a:prstGeom prst="rect">
              <a:avLst/>
            </a:prstGeom>
            <a:noFill/>
          </p:spPr>
          <p:txBody>
            <a:bodyPr wrap="square" rtlCol="0">
              <a:spAutoFit/>
            </a:bodyPr>
            <a:lstStyle/>
            <a:p>
              <a:pPr algn="r"/>
              <a:r>
                <a:rPr lang="en-US" sz="2000" dirty="0" smtClean="0">
                  <a:latin typeface="Arial"/>
                  <a:cs typeface="Arial"/>
                </a:rPr>
                <a:t>Doped alumina insulator</a:t>
              </a:r>
              <a:endParaRPr lang="en-US" sz="2000" dirty="0">
                <a:latin typeface="Arial"/>
                <a:cs typeface="Arial"/>
              </a:endParaRPr>
            </a:p>
          </p:txBody>
        </p:sp>
        <p:cxnSp>
          <p:nvCxnSpPr>
            <p:cNvPr id="14" name="Straight Arrow Connector 13"/>
            <p:cNvCxnSpPr/>
            <p:nvPr/>
          </p:nvCxnSpPr>
          <p:spPr bwMode="auto">
            <a:xfrm>
              <a:off x="5804452" y="2103630"/>
              <a:ext cx="1007165" cy="1444487"/>
            </a:xfrm>
            <a:prstGeom prst="straightConnector1">
              <a:avLst/>
            </a:prstGeom>
            <a:solidFill>
              <a:schemeClr val="accent1"/>
            </a:solidFill>
            <a:ln w="31750" cap="flat" cmpd="sng" algn="ctr">
              <a:solidFill>
                <a:srgbClr val="0000FF"/>
              </a:solidFill>
              <a:prstDash val="solid"/>
              <a:round/>
              <a:headEnd type="none" w="med" len="med"/>
              <a:tailEnd type="arrow"/>
            </a:ln>
            <a:effectLst/>
          </p:spPr>
        </p:cxnSp>
        <p:cxnSp>
          <p:nvCxnSpPr>
            <p:cNvPr id="13" name="Straight Arrow Connector 12"/>
            <p:cNvCxnSpPr/>
            <p:nvPr/>
          </p:nvCxnSpPr>
          <p:spPr bwMode="auto">
            <a:xfrm flipH="1">
              <a:off x="2040835" y="2103630"/>
              <a:ext cx="1060175" cy="1643270"/>
            </a:xfrm>
            <a:prstGeom prst="straightConnector1">
              <a:avLst/>
            </a:prstGeom>
            <a:solidFill>
              <a:schemeClr val="accent1"/>
            </a:solidFill>
            <a:ln w="31750" cap="flat" cmpd="sng" algn="ctr">
              <a:solidFill>
                <a:srgbClr val="0000FF"/>
              </a:solidFill>
              <a:prstDash val="solid"/>
              <a:round/>
              <a:headEnd type="none" w="med" len="med"/>
              <a:tailEnd type="arrow"/>
            </a:ln>
            <a:effectLst/>
          </p:spPr>
        </p:cxnSp>
      </p:grpSp>
    </p:spTree>
    <p:extLst>
      <p:ext uri="{BB962C8B-B14F-4D97-AF65-F5344CB8AC3E}">
        <p14:creationId xmlns:p14="http://schemas.microsoft.com/office/powerpoint/2010/main" val="275504100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21"/>
          <p:cNvSpPr>
            <a:spLocks noGrp="1"/>
          </p:cNvSpPr>
          <p:nvPr>
            <p:ph type="sldNum" sz="quarter" idx="4294967295"/>
          </p:nvPr>
        </p:nvSpPr>
        <p:spPr>
          <a:xfrm>
            <a:off x="5567218" y="6492875"/>
            <a:ext cx="2133600" cy="365125"/>
          </a:xfrm>
          <a:prstGeom prst="rect">
            <a:avLst/>
          </a:prstGeom>
        </p:spPr>
        <p:txBody>
          <a:bodyPr/>
          <a:lstStyle/>
          <a:p>
            <a:pPr algn="ctr"/>
            <a:r>
              <a:rPr lang="en-US" dirty="0" smtClean="0"/>
              <a:t>Slide </a:t>
            </a:r>
            <a:fld id="{2170E7E5-D759-E44D-99F5-2114FE40D280}" type="slidenum">
              <a:rPr lang="en-US" smtClean="0"/>
              <a:pPr algn="ctr"/>
              <a:t>27</a:t>
            </a:fld>
            <a:endParaRPr lang="en-US" dirty="0"/>
          </a:p>
        </p:txBody>
      </p:sp>
      <p:sp>
        <p:nvSpPr>
          <p:cNvPr id="8"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9" name="Rectangle 5"/>
          <p:cNvSpPr>
            <a:spLocks noChangeArrowheads="1"/>
          </p:cNvSpPr>
          <p:nvPr/>
        </p:nvSpPr>
        <p:spPr bwMode="auto">
          <a:xfrm>
            <a:off x="0" y="936708"/>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p:txBody>
      </p:sp>
      <p:sp>
        <p:nvSpPr>
          <p:cNvPr id="10" name="Rectangle 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11" name="Rectangle 8"/>
          <p:cNvSpPr>
            <a:spLocks noChangeArrowheads="1"/>
          </p:cNvSpPr>
          <p:nvPr/>
        </p:nvSpPr>
        <p:spPr bwMode="auto">
          <a:xfrm>
            <a:off x="0" y="936708"/>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p:txBody>
      </p:sp>
      <p:sp>
        <p:nvSpPr>
          <p:cNvPr id="13" name="Slide Number Placeholder 21"/>
          <p:cNvSpPr>
            <a:spLocks noGrp="1"/>
          </p:cNvSpPr>
          <p:nvPr>
            <p:ph type="sldNum" sz="quarter" idx="4294967295"/>
          </p:nvPr>
        </p:nvSpPr>
        <p:spPr>
          <a:xfrm>
            <a:off x="6553200" y="6356350"/>
            <a:ext cx="2133600" cy="365125"/>
          </a:xfrm>
          <a:prstGeom prst="rect">
            <a:avLst/>
          </a:prstGeom>
        </p:spPr>
        <p:txBody>
          <a:bodyPr/>
          <a:lstStyle/>
          <a:p>
            <a:pPr algn="ctr"/>
            <a:r>
              <a:rPr lang="en-US" dirty="0" smtClean="0"/>
              <a:t>Slide </a:t>
            </a:r>
            <a:fld id="{2170E7E5-D759-E44D-99F5-2114FE40D280}" type="slidenum">
              <a:rPr lang="en-US" smtClean="0"/>
              <a:pPr algn="ctr"/>
              <a:t>27</a:t>
            </a:fld>
            <a:endParaRPr lang="en-US" dirty="0"/>
          </a:p>
        </p:txBody>
      </p:sp>
      <p:sp>
        <p:nvSpPr>
          <p:cNvPr id="24" name="Title 1"/>
          <p:cNvSpPr>
            <a:spLocks noGrp="1"/>
          </p:cNvSpPr>
          <p:nvPr>
            <p:ph type="title"/>
          </p:nvPr>
        </p:nvSpPr>
        <p:spPr>
          <a:xfrm>
            <a:off x="457200" y="0"/>
            <a:ext cx="8229600" cy="797957"/>
          </a:xfrm>
        </p:spPr>
        <p:txBody>
          <a:bodyPr>
            <a:normAutofit/>
          </a:bodyPr>
          <a:lstStyle/>
          <a:p>
            <a:r>
              <a:rPr lang="en-US" sz="4000" b="0" cap="small" dirty="0" smtClean="0">
                <a:latin typeface="Minion Pro"/>
                <a:cs typeface="Minion Pro"/>
              </a:rPr>
              <a:t>Inverted-Insulator Photoguns</a:t>
            </a:r>
            <a:endParaRPr lang="en-US" sz="4000" b="0" cap="small" dirty="0">
              <a:latin typeface="Minion Pro"/>
              <a:cs typeface="Minion Pro"/>
            </a:endParaRPr>
          </a:p>
        </p:txBody>
      </p:sp>
      <p:sp>
        <p:nvSpPr>
          <p:cNvPr id="2" name="TextBox 1"/>
          <p:cNvSpPr txBox="1"/>
          <p:nvPr/>
        </p:nvSpPr>
        <p:spPr>
          <a:xfrm>
            <a:off x="184517" y="876330"/>
            <a:ext cx="8713950" cy="400110"/>
          </a:xfrm>
          <a:prstGeom prst="rect">
            <a:avLst/>
          </a:prstGeom>
          <a:noFill/>
        </p:spPr>
        <p:txBody>
          <a:bodyPr wrap="square" rtlCol="0">
            <a:spAutoFit/>
          </a:bodyPr>
          <a:lstStyle/>
          <a:p>
            <a:pPr algn="ctr"/>
            <a:r>
              <a:rPr lang="en-US" sz="2000" b="1" dirty="0" smtClean="0">
                <a:solidFill>
                  <a:srgbClr val="FF0000"/>
                </a:solidFill>
                <a:latin typeface="Century Gothic" panose="020B0502020202020204" pitchFamily="34" charset="0"/>
              </a:rPr>
              <a:t>with optimized triple point shields and mildly conductive insulators </a:t>
            </a:r>
            <a:endParaRPr lang="en-US" sz="2000" b="1" dirty="0">
              <a:solidFill>
                <a:srgbClr val="FF0000"/>
              </a:solidFill>
              <a:latin typeface="Century Gothic" panose="020B0502020202020204" pitchFamily="34" charset="0"/>
            </a:endParaRPr>
          </a:p>
        </p:txBody>
      </p:sp>
      <p:sp>
        <p:nvSpPr>
          <p:cNvPr id="3" name="TextBox 2"/>
          <p:cNvSpPr txBox="1"/>
          <p:nvPr/>
        </p:nvSpPr>
        <p:spPr>
          <a:xfrm>
            <a:off x="3541184" y="6088084"/>
            <a:ext cx="5602816" cy="369332"/>
          </a:xfrm>
          <a:prstGeom prst="rect">
            <a:avLst/>
          </a:prstGeom>
          <a:solidFill>
            <a:schemeClr val="bg1">
              <a:lumMod val="85000"/>
            </a:schemeClr>
          </a:solidFill>
          <a:ln w="28575">
            <a:solidFill>
              <a:srgbClr val="FF0000"/>
            </a:solidFill>
          </a:ln>
        </p:spPr>
        <p:txBody>
          <a:bodyPr wrap="none" rtlCol="0">
            <a:spAutoFit/>
          </a:bodyPr>
          <a:lstStyle/>
          <a:p>
            <a:r>
              <a:rPr lang="en-US" dirty="0" smtClean="0">
                <a:latin typeface="Century Gothic" panose="020B0502020202020204" pitchFamily="34" charset="0"/>
              </a:rPr>
              <a:t>Both designs, maximum field strength &lt; 10 MV/m</a:t>
            </a:r>
            <a:endParaRPr lang="en-US" dirty="0">
              <a:latin typeface="Century Gothic" panose="020B0502020202020204" pitchFamily="34" charset="0"/>
            </a:endParaRPr>
          </a:p>
        </p:txBody>
      </p:sp>
      <p:grpSp>
        <p:nvGrpSpPr>
          <p:cNvPr id="15" name="Group 14"/>
          <p:cNvGrpSpPr/>
          <p:nvPr/>
        </p:nvGrpSpPr>
        <p:grpSpPr>
          <a:xfrm>
            <a:off x="4687909" y="1700011"/>
            <a:ext cx="4314423" cy="4109734"/>
            <a:chOff x="424301" y="500650"/>
            <a:chExt cx="5494151" cy="5323995"/>
          </a:xfrm>
        </p:grpSpPr>
        <p:pic>
          <p:nvPicPr>
            <p:cNvPr id="16" name="Picture 15" descr="350Mhz Gun with Guts no edges blue puck.jpg"/>
            <p:cNvPicPr>
              <a:picLocks noChangeAspect="1"/>
            </p:cNvPicPr>
            <p:nvPr/>
          </p:nvPicPr>
          <p:blipFill rotWithShape="1">
            <a:blip r:embed="rId3">
              <a:extLst>
                <a:ext uri="{28A0092B-C50C-407E-A947-70E740481C1C}">
                  <a14:useLocalDpi xmlns:a14="http://schemas.microsoft.com/office/drawing/2010/main" val="0"/>
                </a:ext>
              </a:extLst>
            </a:blip>
            <a:srcRect l="26155" t="6819" r="21202" b="671"/>
            <a:stretch/>
          </p:blipFill>
          <p:spPr>
            <a:xfrm>
              <a:off x="424301" y="500650"/>
              <a:ext cx="5494151" cy="5323995"/>
            </a:xfrm>
            <a:prstGeom prst="rect">
              <a:avLst/>
            </a:prstGeom>
          </p:spPr>
        </p:pic>
        <p:sp>
          <p:nvSpPr>
            <p:cNvPr id="17" name="TextBox 16"/>
            <p:cNvSpPr txBox="1"/>
            <p:nvPr/>
          </p:nvSpPr>
          <p:spPr>
            <a:xfrm>
              <a:off x="2924289" y="1214744"/>
              <a:ext cx="1227091" cy="369332"/>
            </a:xfrm>
            <a:prstGeom prst="rect">
              <a:avLst/>
            </a:prstGeom>
            <a:noFill/>
            <a:ln>
              <a:noFill/>
            </a:ln>
          </p:spPr>
          <p:txBody>
            <a:bodyPr wrap="none" rtlCol="0">
              <a:spAutoFit/>
            </a:bodyPr>
            <a:lstStyle/>
            <a:p>
              <a:r>
                <a:rPr lang="en-US" dirty="0">
                  <a:solidFill>
                    <a:schemeClr val="bg1"/>
                  </a:solidFill>
                  <a:latin typeface="PT Sans Caption"/>
                  <a:cs typeface="PT Sans Caption"/>
                </a:rPr>
                <a:t>I</a:t>
              </a:r>
              <a:r>
                <a:rPr lang="en-US" dirty="0" smtClean="0">
                  <a:solidFill>
                    <a:schemeClr val="bg1"/>
                  </a:solidFill>
                  <a:latin typeface="PT Sans Caption"/>
                  <a:cs typeface="PT Sans Caption"/>
                </a:rPr>
                <a:t>nsulator</a:t>
              </a:r>
              <a:endParaRPr lang="en-US" dirty="0">
                <a:solidFill>
                  <a:schemeClr val="bg1"/>
                </a:solidFill>
                <a:latin typeface="PT Sans Caption"/>
                <a:cs typeface="PT Sans Caption"/>
              </a:endParaRPr>
            </a:p>
          </p:txBody>
        </p:sp>
        <p:sp>
          <p:nvSpPr>
            <p:cNvPr id="18" name="TextBox 17"/>
            <p:cNvSpPr txBox="1"/>
            <p:nvPr/>
          </p:nvSpPr>
          <p:spPr>
            <a:xfrm>
              <a:off x="2039488" y="4921051"/>
              <a:ext cx="1277403" cy="369332"/>
            </a:xfrm>
            <a:prstGeom prst="rect">
              <a:avLst/>
            </a:prstGeom>
            <a:noFill/>
            <a:ln>
              <a:noFill/>
            </a:ln>
            <a:effectLst/>
          </p:spPr>
          <p:txBody>
            <a:bodyPr wrap="none" rtlCol="0">
              <a:spAutoFit/>
            </a:bodyPr>
            <a:lstStyle/>
            <a:p>
              <a:r>
                <a:rPr lang="en-US" dirty="0" smtClean="0">
                  <a:latin typeface="PT Sans Caption"/>
                  <a:cs typeface="PT Sans Caption"/>
                </a:rPr>
                <a:t>NEG array</a:t>
              </a:r>
              <a:endParaRPr lang="en-US" dirty="0">
                <a:latin typeface="PT Sans Caption"/>
                <a:cs typeface="PT Sans Caption"/>
              </a:endParaRPr>
            </a:p>
          </p:txBody>
        </p:sp>
        <p:sp>
          <p:nvSpPr>
            <p:cNvPr id="19" name="TextBox 18"/>
            <p:cNvSpPr txBox="1"/>
            <p:nvPr/>
          </p:nvSpPr>
          <p:spPr>
            <a:xfrm>
              <a:off x="2195934" y="5418305"/>
              <a:ext cx="970576" cy="369332"/>
            </a:xfrm>
            <a:prstGeom prst="rect">
              <a:avLst/>
            </a:prstGeom>
            <a:noFill/>
          </p:spPr>
          <p:txBody>
            <a:bodyPr wrap="square" rtlCol="0">
              <a:spAutoFit/>
            </a:bodyPr>
            <a:lstStyle/>
            <a:p>
              <a:r>
                <a:rPr lang="en-US" dirty="0" smtClean="0">
                  <a:latin typeface="PT Sans Caption"/>
                  <a:cs typeface="PT Sans Caption"/>
                </a:rPr>
                <a:t>36 cm</a:t>
              </a:r>
              <a:endParaRPr lang="en-US" dirty="0">
                <a:latin typeface="PT Sans Caption"/>
                <a:cs typeface="PT Sans Caption"/>
              </a:endParaRPr>
            </a:p>
          </p:txBody>
        </p:sp>
        <p:cxnSp>
          <p:nvCxnSpPr>
            <p:cNvPr id="20" name="Straight Arrow Connector 19"/>
            <p:cNvCxnSpPr/>
            <p:nvPr/>
          </p:nvCxnSpPr>
          <p:spPr>
            <a:xfrm flipH="1">
              <a:off x="1061058" y="5614342"/>
              <a:ext cx="1112741" cy="5433"/>
            </a:xfrm>
            <a:prstGeom prst="straightConnector1">
              <a:avLst/>
            </a:prstGeom>
            <a:ln w="190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3114150" y="5617058"/>
              <a:ext cx="1001414" cy="0"/>
            </a:xfrm>
            <a:prstGeom prst="straightConnector1">
              <a:avLst/>
            </a:prstGeom>
            <a:ln w="190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V="1">
              <a:off x="3419459" y="3272547"/>
              <a:ext cx="2259286" cy="12211"/>
            </a:xfrm>
            <a:prstGeom prst="straightConnector1">
              <a:avLst/>
            </a:prstGeom>
            <a:ln w="34925">
              <a:solidFill>
                <a:srgbClr val="8D1EAF"/>
              </a:solidFill>
              <a:tailEnd type="triangle" w="med" len="lg"/>
            </a:ln>
            <a:effectLst/>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3944591" y="3235913"/>
              <a:ext cx="1941763" cy="369332"/>
            </a:xfrm>
            <a:prstGeom prst="rect">
              <a:avLst/>
            </a:prstGeom>
            <a:noFill/>
            <a:ln>
              <a:noFill/>
            </a:ln>
          </p:spPr>
          <p:txBody>
            <a:bodyPr wrap="square" rtlCol="0">
              <a:spAutoFit/>
            </a:bodyPr>
            <a:lstStyle/>
            <a:p>
              <a:pPr algn="ctr"/>
              <a:r>
                <a:rPr lang="en-US" dirty="0" smtClean="0">
                  <a:latin typeface="PT Sans Caption"/>
                  <a:cs typeface="PT Sans Caption"/>
                </a:rPr>
                <a:t>Electron beam</a:t>
              </a:r>
              <a:endParaRPr lang="en-US" dirty="0">
                <a:latin typeface="PT Sans Caption"/>
                <a:cs typeface="PT Sans Caption"/>
              </a:endParaRPr>
            </a:p>
          </p:txBody>
        </p:sp>
      </p:grpSp>
      <p:pic>
        <p:nvPicPr>
          <p:cNvPr id="5" name="Picture 4"/>
          <p:cNvPicPr>
            <a:picLocks noChangeAspect="1"/>
          </p:cNvPicPr>
          <p:nvPr/>
        </p:nvPicPr>
        <p:blipFill rotWithShape="1">
          <a:blip r:embed="rId4"/>
          <a:srcRect l="25364" r="26510"/>
          <a:stretch/>
        </p:blipFill>
        <p:spPr>
          <a:xfrm>
            <a:off x="167425" y="1596980"/>
            <a:ext cx="3433793" cy="4152006"/>
          </a:xfrm>
          <a:prstGeom prst="rect">
            <a:avLst/>
          </a:prstGeom>
        </p:spPr>
      </p:pic>
      <p:pic>
        <p:nvPicPr>
          <p:cNvPr id="14" name="Picture 13"/>
          <p:cNvPicPr>
            <a:picLocks noChangeAspect="1"/>
          </p:cNvPicPr>
          <p:nvPr/>
        </p:nvPicPr>
        <p:blipFill rotWithShape="1">
          <a:blip r:embed="rId4"/>
          <a:srcRect l="87527" t="9819" r="2734" b="6249"/>
          <a:stretch/>
        </p:blipFill>
        <p:spPr>
          <a:xfrm>
            <a:off x="3734874" y="1841679"/>
            <a:ext cx="770467" cy="3863662"/>
          </a:xfrm>
          <a:prstGeom prst="rect">
            <a:avLst/>
          </a:prstGeom>
        </p:spPr>
      </p:pic>
      <p:sp>
        <p:nvSpPr>
          <p:cNvPr id="26" name="TextBox 25"/>
          <p:cNvSpPr txBox="1"/>
          <p:nvPr/>
        </p:nvSpPr>
        <p:spPr>
          <a:xfrm>
            <a:off x="3335629" y="1300767"/>
            <a:ext cx="1315716" cy="707886"/>
          </a:xfrm>
          <a:prstGeom prst="rect">
            <a:avLst/>
          </a:prstGeom>
          <a:solidFill>
            <a:schemeClr val="bg1"/>
          </a:solidFill>
        </p:spPr>
        <p:txBody>
          <a:bodyPr wrap="square" rtlCol="0">
            <a:spAutoFit/>
          </a:bodyPr>
          <a:lstStyle/>
          <a:p>
            <a:pPr algn="ctr"/>
            <a:r>
              <a:rPr lang="en-US" sz="2000" dirty="0" smtClean="0"/>
              <a:t>MV/m</a:t>
            </a:r>
          </a:p>
          <a:p>
            <a:pPr algn="ctr"/>
            <a:r>
              <a:rPr lang="en-US" sz="2000" dirty="0" smtClean="0"/>
              <a:t> at 350kV</a:t>
            </a:r>
            <a:endParaRPr lang="en-US" sz="2000" dirty="0"/>
          </a:p>
        </p:txBody>
      </p:sp>
      <p:sp>
        <p:nvSpPr>
          <p:cNvPr id="27" name="TextBox 26"/>
          <p:cNvSpPr txBox="1"/>
          <p:nvPr/>
        </p:nvSpPr>
        <p:spPr>
          <a:xfrm>
            <a:off x="206062" y="5795493"/>
            <a:ext cx="3168203" cy="643944"/>
          </a:xfrm>
          <a:prstGeom prst="rect">
            <a:avLst/>
          </a:prstGeom>
          <a:noFill/>
        </p:spPr>
        <p:txBody>
          <a:bodyPr wrap="square" rtlCol="0">
            <a:spAutoFit/>
          </a:bodyPr>
          <a:lstStyle/>
          <a:p>
            <a:r>
              <a:rPr lang="en-US" dirty="0" smtClean="0"/>
              <a:t>COMSOL simulation done at 350kV by student G. Palacios</a:t>
            </a:r>
            <a:endParaRPr lang="en-US" dirty="0"/>
          </a:p>
        </p:txBody>
      </p:sp>
    </p:spTree>
    <p:extLst>
      <p:ext uri="{BB962C8B-B14F-4D97-AF65-F5344CB8AC3E}">
        <p14:creationId xmlns:p14="http://schemas.microsoft.com/office/powerpoint/2010/main" val="345017192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0" dirty="0" smtClean="0">
                <a:latin typeface="Minion Pro"/>
              </a:rPr>
              <a:t>Ideal electrode geometries become Hand-Polishing Nightmare!</a:t>
            </a:r>
            <a:endParaRPr lang="en-US" sz="3600" b="0" dirty="0">
              <a:latin typeface="Minion Pro"/>
            </a:endParaRPr>
          </a:p>
        </p:txBody>
      </p:sp>
      <p:sp>
        <p:nvSpPr>
          <p:cNvPr id="5" name="Title 1"/>
          <p:cNvSpPr txBox="1">
            <a:spLocks/>
          </p:cNvSpPr>
          <p:nvPr/>
        </p:nvSpPr>
        <p:spPr bwMode="auto">
          <a:xfrm>
            <a:off x="381001" y="5266098"/>
            <a:ext cx="38862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i="0" u="none" strike="noStrike" kern="0" cap="none" spc="0" normalizeH="0" baseline="0" noProof="0" dirty="0" smtClean="0">
                <a:ln>
                  <a:noFill/>
                </a:ln>
                <a:effectLst/>
                <a:uLnTx/>
                <a:uFillTx/>
                <a:latin typeface="Century Gothic" panose="020B0502020202020204" pitchFamily="34" charset="0"/>
                <a:ea typeface="Arial" charset="0"/>
                <a:cs typeface="Arial" charset="0"/>
              </a:rPr>
              <a:t>New CEBAF 200 kV Gun</a:t>
            </a:r>
          </a:p>
        </p:txBody>
      </p:sp>
      <p:pic>
        <p:nvPicPr>
          <p:cNvPr id="6"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1947"/>
          <a:stretch/>
        </p:blipFill>
        <p:spPr bwMode="auto">
          <a:xfrm>
            <a:off x="180974" y="1630454"/>
            <a:ext cx="4272355" cy="37416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617839" y="939800"/>
            <a:ext cx="3946922" cy="5262563"/>
          </a:xfrm>
        </p:spPr>
      </p:pic>
      <p:sp>
        <p:nvSpPr>
          <p:cNvPr id="12" name="Notched Right Arrow 11"/>
          <p:cNvSpPr/>
          <p:nvPr/>
        </p:nvSpPr>
        <p:spPr>
          <a:xfrm rot="683877">
            <a:off x="3009899" y="2882900"/>
            <a:ext cx="2857500" cy="431800"/>
          </a:xfrm>
          <a:prstGeom prst="notchedRightArrow">
            <a:avLst>
              <a:gd name="adj1" fmla="val 50000"/>
              <a:gd name="adj2" fmla="val 11176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986147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0" dirty="0" smtClean="0">
                <a:latin typeface="Minion Pro"/>
              </a:rPr>
              <a:t>Centrifugal Barrel </a:t>
            </a:r>
            <a:r>
              <a:rPr lang="en-US" sz="3600" b="0" dirty="0">
                <a:latin typeface="Minion Pro"/>
              </a:rPr>
              <a:t>P</a:t>
            </a:r>
            <a:r>
              <a:rPr lang="en-US" sz="3600" b="0" dirty="0" smtClean="0">
                <a:latin typeface="Minion Pro"/>
              </a:rPr>
              <a:t>olishing to Rescue</a:t>
            </a:r>
            <a:endParaRPr lang="en-US" sz="3600" b="0" dirty="0">
              <a:latin typeface="Minion Pro"/>
            </a:endParaRPr>
          </a:p>
        </p:txBody>
      </p:sp>
      <p:sp>
        <p:nvSpPr>
          <p:cNvPr id="3" name="Content Placeholder 2"/>
          <p:cNvSpPr>
            <a:spLocks noGrp="1"/>
          </p:cNvSpPr>
          <p:nvPr>
            <p:ph idx="1"/>
          </p:nvPr>
        </p:nvSpPr>
        <p:spPr>
          <a:xfrm>
            <a:off x="133350" y="863601"/>
            <a:ext cx="4019550" cy="647699"/>
          </a:xfrm>
        </p:spPr>
        <p:txBody>
          <a:bodyPr>
            <a:noAutofit/>
          </a:bodyPr>
          <a:lstStyle/>
          <a:p>
            <a:pPr marL="0" indent="0">
              <a:buNone/>
            </a:pPr>
            <a:r>
              <a:rPr lang="en-US" sz="3200" dirty="0" smtClean="0">
                <a:solidFill>
                  <a:srgbClr val="FF0000"/>
                </a:solidFill>
                <a:latin typeface="Century Gothic" panose="020B0502020202020204" pitchFamily="34" charset="0"/>
              </a:rPr>
              <a:t>Months </a:t>
            </a:r>
            <a:r>
              <a:rPr lang="en-US" sz="3200" dirty="0">
                <a:solidFill>
                  <a:srgbClr val="FF0000"/>
                </a:solidFill>
                <a:latin typeface="Century Gothic" panose="020B0502020202020204" pitchFamily="34" charset="0"/>
              </a:rPr>
              <a:t>to </a:t>
            </a:r>
            <a:r>
              <a:rPr lang="en-US" sz="3200" dirty="0" smtClean="0">
                <a:solidFill>
                  <a:srgbClr val="FF0000"/>
                </a:solidFill>
                <a:latin typeface="Century Gothic" panose="020B0502020202020204" pitchFamily="34" charset="0"/>
              </a:rPr>
              <a:t>hours !!!</a:t>
            </a:r>
            <a:endParaRPr lang="en-US" sz="3200" dirty="0">
              <a:solidFill>
                <a:srgbClr val="FF0000"/>
              </a:solidFill>
              <a:latin typeface="Century Gothic" panose="020B0502020202020204" pitchFamily="34" charset="0"/>
            </a:endParaRPr>
          </a:p>
        </p:txBody>
      </p:sp>
      <p:pic>
        <p:nvPicPr>
          <p:cNvPr id="4" name="Picture 2" descr="G:\my_pix\101614094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63273" y="3552479"/>
            <a:ext cx="2866427" cy="214982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3288" r="16712" b="2466"/>
          <a:stretch/>
        </p:blipFill>
        <p:spPr>
          <a:xfrm>
            <a:off x="3324583" y="2253271"/>
            <a:ext cx="2542818" cy="3474429"/>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9878" t="17717" r="22161" b="19270"/>
          <a:stretch/>
        </p:blipFill>
        <p:spPr>
          <a:xfrm>
            <a:off x="241301" y="2216237"/>
            <a:ext cx="2646180" cy="3473809"/>
          </a:xfrm>
          <a:prstGeom prst="rect">
            <a:avLst/>
          </a:prstGeom>
        </p:spPr>
      </p:pic>
      <p:sp>
        <p:nvSpPr>
          <p:cNvPr id="8" name="Rectangle 7"/>
          <p:cNvSpPr/>
          <p:nvPr/>
        </p:nvSpPr>
        <p:spPr>
          <a:xfrm>
            <a:off x="241301" y="1798941"/>
            <a:ext cx="2646180" cy="369332"/>
          </a:xfrm>
          <a:prstGeom prst="rect">
            <a:avLst/>
          </a:prstGeom>
        </p:spPr>
        <p:txBody>
          <a:bodyPr wrap="square">
            <a:spAutoFit/>
          </a:bodyPr>
          <a:lstStyle/>
          <a:p>
            <a:pPr marL="0" lvl="1" algn="ctr"/>
            <a:r>
              <a:rPr lang="en-US" dirty="0" smtClean="0">
                <a:latin typeface="Century Gothic" panose="020B0502020202020204" pitchFamily="34" charset="0"/>
                <a:cs typeface="Arial" panose="020B0604020202020204" pitchFamily="34" charset="0"/>
              </a:rPr>
              <a:t>From machine shop</a:t>
            </a:r>
            <a:endParaRPr lang="en-US" dirty="0">
              <a:latin typeface="Century Gothic" panose="020B0502020202020204" pitchFamily="34" charset="0"/>
              <a:cs typeface="Arial" panose="020B0604020202020204" pitchFamily="34" charset="0"/>
            </a:endParaRPr>
          </a:p>
        </p:txBody>
      </p:sp>
      <p:sp>
        <p:nvSpPr>
          <p:cNvPr id="9" name="Rectangle 8"/>
          <p:cNvSpPr/>
          <p:nvPr/>
        </p:nvSpPr>
        <p:spPr>
          <a:xfrm>
            <a:off x="2781301" y="1533525"/>
            <a:ext cx="3648074" cy="646331"/>
          </a:xfrm>
          <a:prstGeom prst="rect">
            <a:avLst/>
          </a:prstGeom>
        </p:spPr>
        <p:txBody>
          <a:bodyPr wrap="square">
            <a:spAutoFit/>
          </a:bodyPr>
          <a:lstStyle/>
          <a:p>
            <a:pPr algn="ctr"/>
            <a:r>
              <a:rPr lang="en-US" dirty="0">
                <a:latin typeface="Century Gothic" panose="020B0502020202020204" pitchFamily="34" charset="0"/>
                <a:cs typeface="Arial" panose="020B0604020202020204" pitchFamily="34" charset="0"/>
              </a:rPr>
              <a:t>30 </a:t>
            </a:r>
            <a:r>
              <a:rPr lang="en-US" dirty="0" smtClean="0">
                <a:latin typeface="Century Gothic" panose="020B0502020202020204" pitchFamily="34" charset="0"/>
                <a:cs typeface="Arial" panose="020B0604020202020204" pitchFamily="34" charset="0"/>
              </a:rPr>
              <a:t>min. plastic cones </a:t>
            </a:r>
          </a:p>
          <a:p>
            <a:pPr algn="ctr"/>
            <a:r>
              <a:rPr lang="en-US" dirty="0" smtClean="0">
                <a:latin typeface="Century Gothic" panose="020B0502020202020204" pitchFamily="34" charset="0"/>
                <a:cs typeface="Arial" panose="020B0604020202020204" pitchFamily="34" charset="0"/>
              </a:rPr>
              <a:t>30 min. crushed corncob</a:t>
            </a:r>
            <a:endParaRPr lang="en-US" dirty="0">
              <a:latin typeface="Century Gothic" panose="020B0502020202020204" pitchFamily="34" charset="0"/>
              <a:cs typeface="Arial" panose="020B0604020202020204" pitchFamily="34" charset="0"/>
            </a:endParaRPr>
          </a:p>
        </p:txBody>
      </p:sp>
      <p:pic>
        <p:nvPicPr>
          <p:cNvPr id="13" name="Picture 12"/>
          <p:cNvPicPr>
            <a:picLocks noChangeAspect="1"/>
          </p:cNvPicPr>
          <p:nvPr/>
        </p:nvPicPr>
        <p:blipFill rotWithShape="1">
          <a:blip r:embed="rId5"/>
          <a:srcRect t="7915" b="15107"/>
          <a:stretch/>
        </p:blipFill>
        <p:spPr>
          <a:xfrm>
            <a:off x="6629400" y="1269999"/>
            <a:ext cx="2324100" cy="1346201"/>
          </a:xfrm>
          <a:prstGeom prst="rect">
            <a:avLst/>
          </a:prstGeom>
        </p:spPr>
      </p:pic>
      <p:cxnSp>
        <p:nvCxnSpPr>
          <p:cNvPr id="15" name="Straight Arrow Connector 14"/>
          <p:cNvCxnSpPr/>
          <p:nvPr/>
        </p:nvCxnSpPr>
        <p:spPr>
          <a:xfrm>
            <a:off x="6096000" y="2005920"/>
            <a:ext cx="1781175"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5867401" y="1732923"/>
            <a:ext cx="952499" cy="3079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6228446" y="2959622"/>
            <a:ext cx="2788554" cy="646331"/>
          </a:xfrm>
          <a:prstGeom prst="rect">
            <a:avLst/>
          </a:prstGeom>
        </p:spPr>
        <p:txBody>
          <a:bodyPr wrap="square">
            <a:spAutoFit/>
          </a:bodyPr>
          <a:lstStyle/>
          <a:p>
            <a:pPr marL="0" lvl="1" algn="ctr"/>
            <a:r>
              <a:rPr lang="en-US" dirty="0" smtClean="0">
                <a:latin typeface="Century Gothic" panose="020B0502020202020204" pitchFamily="34" charset="0"/>
                <a:cs typeface="Arial" panose="020B0604020202020204" pitchFamily="34" charset="0"/>
              </a:rPr>
              <a:t>Barrel polishing machine at </a:t>
            </a:r>
            <a:r>
              <a:rPr lang="en-US" dirty="0" err="1" smtClean="0">
                <a:latin typeface="Century Gothic" panose="020B0502020202020204" pitchFamily="34" charset="0"/>
                <a:cs typeface="Arial" panose="020B0604020202020204" pitchFamily="34" charset="0"/>
              </a:rPr>
              <a:t>JLab</a:t>
            </a:r>
            <a:r>
              <a:rPr lang="en-US" dirty="0" smtClean="0">
                <a:latin typeface="Century Gothic" panose="020B0502020202020204" pitchFamily="34" charset="0"/>
                <a:cs typeface="Arial" panose="020B0604020202020204" pitchFamily="34" charset="0"/>
              </a:rPr>
              <a:t> SRF</a:t>
            </a:r>
            <a:endParaRPr lang="en-US" dirty="0">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38574070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225" y="66676"/>
            <a:ext cx="8601075" cy="704850"/>
          </a:xfrm>
        </p:spPr>
        <p:txBody>
          <a:bodyPr>
            <a:normAutofit fontScale="90000"/>
          </a:bodyPr>
          <a:lstStyle/>
          <a:p>
            <a:r>
              <a:rPr lang="en-US" sz="4000" b="0" cap="small" dirty="0">
                <a:latin typeface="Minion Pro"/>
              </a:rPr>
              <a:t>Key Features of a Polarized Photogun</a:t>
            </a:r>
            <a:endParaRPr lang="en-US" sz="4000" b="0" cap="small" dirty="0">
              <a:solidFill>
                <a:schemeClr val="tx1">
                  <a:lumMod val="75000"/>
                  <a:lumOff val="25000"/>
                </a:schemeClr>
              </a:solidFill>
              <a:latin typeface="Minion Pro"/>
              <a:cs typeface="Minion Pro"/>
            </a:endParaRPr>
          </a:p>
        </p:txBody>
      </p:sp>
      <p:sp>
        <p:nvSpPr>
          <p:cNvPr id="3" name="Content Placeholder 2"/>
          <p:cNvSpPr>
            <a:spLocks noGrp="1"/>
          </p:cNvSpPr>
          <p:nvPr>
            <p:ph idx="1"/>
          </p:nvPr>
        </p:nvSpPr>
        <p:spPr>
          <a:xfrm>
            <a:off x="207964" y="993197"/>
            <a:ext cx="4312520" cy="5236179"/>
          </a:xfrm>
        </p:spPr>
        <p:txBody>
          <a:bodyPr>
            <a:normAutofit/>
          </a:bodyPr>
          <a:lstStyle/>
          <a:p>
            <a:pPr marL="571500" indent="-571500">
              <a:buFont typeface="Courier New" pitchFamily="49" charset="0"/>
              <a:buChar char="o"/>
            </a:pPr>
            <a:r>
              <a:rPr lang="en-US" sz="3600" dirty="0">
                <a:latin typeface="Century Gothic" panose="020B0502020202020204" pitchFamily="34" charset="0"/>
              </a:rPr>
              <a:t>Photocathode</a:t>
            </a:r>
          </a:p>
          <a:p>
            <a:pPr marL="1030288" lvl="1" indent="-404813">
              <a:buFont typeface="Arial" pitchFamily="34" charset="0"/>
              <a:buChar char="•"/>
            </a:pPr>
            <a:r>
              <a:rPr lang="en-US" dirty="0">
                <a:latin typeface="Century Gothic" panose="020B0502020202020204" pitchFamily="34" charset="0"/>
              </a:rPr>
              <a:t>High </a:t>
            </a:r>
            <a:r>
              <a:rPr lang="en-US" dirty="0" smtClean="0">
                <a:latin typeface="Century Gothic" panose="020B0502020202020204" pitchFamily="34" charset="0"/>
              </a:rPr>
              <a:t>Polarization</a:t>
            </a:r>
            <a:endParaRPr lang="en-US" dirty="0">
              <a:latin typeface="Century Gothic" panose="020B0502020202020204" pitchFamily="34" charset="0"/>
            </a:endParaRPr>
          </a:p>
          <a:p>
            <a:pPr marL="1030288" lvl="1" indent="-404813">
              <a:buFont typeface="Arial" pitchFamily="34" charset="0"/>
              <a:buChar char="•"/>
            </a:pPr>
            <a:r>
              <a:rPr lang="en-US" dirty="0">
                <a:latin typeface="Century Gothic" panose="020B0502020202020204" pitchFamily="34" charset="0"/>
              </a:rPr>
              <a:t>High QE (photoemission yield)</a:t>
            </a:r>
          </a:p>
          <a:p>
            <a:pPr marL="1030288" lvl="1" indent="-404813">
              <a:buFont typeface="Arial" pitchFamily="34" charset="0"/>
              <a:buChar char="•"/>
            </a:pPr>
            <a:r>
              <a:rPr lang="en-US" b="1" u="sng" dirty="0">
                <a:latin typeface="Century Gothic" panose="020B0502020202020204" pitchFamily="34" charset="0"/>
              </a:rPr>
              <a:t>Long </a:t>
            </a:r>
            <a:r>
              <a:rPr lang="en-US" b="1" u="sng" dirty="0" smtClean="0">
                <a:latin typeface="Century Gothic" panose="020B0502020202020204" pitchFamily="34" charset="0"/>
              </a:rPr>
              <a:t>Lifetime at mA level</a:t>
            </a:r>
            <a:endParaRPr lang="en-US" b="1" u="sng" dirty="0">
              <a:latin typeface="Century Gothic" panose="020B0502020202020204" pitchFamily="34" charset="0"/>
            </a:endParaRPr>
          </a:p>
          <a:p>
            <a:pPr marL="568325" indent="-568325">
              <a:buFont typeface="Courier New" pitchFamily="49" charset="0"/>
              <a:buChar char="o"/>
            </a:pPr>
            <a:r>
              <a:rPr lang="en-US" sz="3600" dirty="0" smtClean="0">
                <a:latin typeface="Century Gothic" panose="020B0502020202020204" pitchFamily="34" charset="0"/>
              </a:rPr>
              <a:t>High </a:t>
            </a:r>
            <a:r>
              <a:rPr lang="en-US" sz="3600" dirty="0">
                <a:latin typeface="Century Gothic" panose="020B0502020202020204" pitchFamily="34" charset="0"/>
              </a:rPr>
              <a:t>Voltage</a:t>
            </a:r>
          </a:p>
          <a:p>
            <a:pPr marL="1028700" lvl="1" indent="-403225">
              <a:buFont typeface="Arial" pitchFamily="34" charset="0"/>
              <a:buChar char="•"/>
            </a:pPr>
            <a:r>
              <a:rPr lang="en-US" dirty="0" smtClean="0">
                <a:latin typeface="Century Gothic" panose="020B0502020202020204" pitchFamily="34" charset="0"/>
              </a:rPr>
              <a:t>No </a:t>
            </a:r>
            <a:r>
              <a:rPr lang="en-US" dirty="0">
                <a:latin typeface="Century Gothic" panose="020B0502020202020204" pitchFamily="34" charset="0"/>
              </a:rPr>
              <a:t>field </a:t>
            </a:r>
            <a:r>
              <a:rPr lang="en-US" dirty="0" smtClean="0">
                <a:latin typeface="Century Gothic" panose="020B0502020202020204" pitchFamily="34" charset="0"/>
              </a:rPr>
              <a:t>emission</a:t>
            </a:r>
          </a:p>
          <a:p>
            <a:pPr marL="1028700" lvl="1" indent="-403225">
              <a:buFont typeface="Arial" pitchFamily="34" charset="0"/>
              <a:buChar char="•"/>
            </a:pPr>
            <a:r>
              <a:rPr lang="en-US" dirty="0" smtClean="0">
                <a:latin typeface="Century Gothic" panose="020B0502020202020204" pitchFamily="34" charset="0"/>
              </a:rPr>
              <a:t>Reliable, NO ARCING allowed!</a:t>
            </a:r>
          </a:p>
          <a:p>
            <a:pPr marL="568325" indent="-568325">
              <a:buFont typeface="Courier New" pitchFamily="49" charset="0"/>
              <a:buChar char="o"/>
            </a:pPr>
            <a:r>
              <a:rPr lang="en-US" sz="3600" dirty="0">
                <a:solidFill>
                  <a:schemeClr val="bg1">
                    <a:lumMod val="50000"/>
                  </a:schemeClr>
                </a:solidFill>
                <a:latin typeface="Century Gothic" panose="020B0502020202020204" pitchFamily="34" charset="0"/>
              </a:rPr>
              <a:t>Vacuum</a:t>
            </a:r>
          </a:p>
          <a:p>
            <a:pPr marL="568325" indent="-568325">
              <a:buFont typeface="Courier New" pitchFamily="49" charset="0"/>
              <a:buChar char="o"/>
            </a:pPr>
            <a:r>
              <a:rPr lang="en-US" sz="3600" dirty="0" smtClean="0">
                <a:solidFill>
                  <a:schemeClr val="bg1">
                    <a:lumMod val="50000"/>
                  </a:schemeClr>
                </a:solidFill>
                <a:latin typeface="Century Gothic" panose="020B0502020202020204" pitchFamily="34" charset="0"/>
              </a:rPr>
              <a:t>Drive Laser</a:t>
            </a:r>
            <a:endParaRPr lang="en-US" sz="3600" dirty="0">
              <a:solidFill>
                <a:schemeClr val="bg1">
                  <a:lumMod val="50000"/>
                </a:schemeClr>
              </a:solidFill>
              <a:latin typeface="Century Gothic" panose="020B0502020202020204" pitchFamily="34" charset="0"/>
            </a:endParaRPr>
          </a:p>
        </p:txBody>
      </p:sp>
      <p:sp>
        <p:nvSpPr>
          <p:cNvPr id="6" name="Slide Number Placeholder 21"/>
          <p:cNvSpPr>
            <a:spLocks noGrp="1"/>
          </p:cNvSpPr>
          <p:nvPr>
            <p:ph type="sldNum" sz="quarter" idx="4294967295"/>
          </p:nvPr>
        </p:nvSpPr>
        <p:spPr>
          <a:xfrm>
            <a:off x="5567218" y="6492875"/>
            <a:ext cx="2133600" cy="365125"/>
          </a:xfrm>
          <a:prstGeom prst="rect">
            <a:avLst/>
          </a:prstGeom>
        </p:spPr>
        <p:txBody>
          <a:bodyPr/>
          <a:lstStyle/>
          <a:p>
            <a:pPr algn="ctr"/>
            <a:r>
              <a:rPr lang="en-US" dirty="0" smtClean="0"/>
              <a:t>Slide </a:t>
            </a:r>
            <a:fld id="{2170E7E5-D759-E44D-99F5-2114FE40D280}" type="slidenum">
              <a:rPr lang="en-US" smtClean="0"/>
              <a:pPr algn="ctr"/>
              <a:t>3</a:t>
            </a:fld>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36761" b="7373"/>
          <a:stretch/>
        </p:blipFill>
        <p:spPr>
          <a:xfrm>
            <a:off x="4970358" y="3026535"/>
            <a:ext cx="4173642" cy="3438659"/>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0938" y="928173"/>
            <a:ext cx="1635839" cy="2070100"/>
          </a:xfrm>
          <a:prstGeom prst="rect">
            <a:avLst/>
          </a:prstGeom>
        </p:spPr>
      </p:pic>
      <p:pic>
        <p:nvPicPr>
          <p:cNvPr id="10" name="4 Imagen"/>
          <p:cNvPicPr>
            <a:picLocks noChangeAspect="1"/>
          </p:cNvPicPr>
          <p:nvPr/>
        </p:nvPicPr>
        <p:blipFill rotWithShape="1">
          <a:blip r:embed="rId5" cstate="print">
            <a:extLst>
              <a:ext uri="{28A0092B-C50C-407E-A947-70E740481C1C}">
                <a14:useLocalDpi xmlns:a14="http://schemas.microsoft.com/office/drawing/2010/main" val="0"/>
              </a:ext>
            </a:extLst>
          </a:blip>
          <a:srcRect l="48520" t="38888" r="40033" b="43176"/>
          <a:stretch/>
        </p:blipFill>
        <p:spPr>
          <a:xfrm>
            <a:off x="7056682" y="1031727"/>
            <a:ext cx="1803984" cy="1866020"/>
          </a:xfrm>
          <a:prstGeom prst="ellipse">
            <a:avLst/>
          </a:prstGeom>
          <a:solidFill>
            <a:schemeClr val="bg1"/>
          </a:solidFill>
          <a:ln>
            <a:noFill/>
          </a:ln>
          <a:effectLst>
            <a:softEdge rad="112500"/>
          </a:effectLst>
        </p:spPr>
      </p:pic>
    </p:spTree>
    <p:extLst>
      <p:ext uri="{BB962C8B-B14F-4D97-AF65-F5344CB8AC3E}">
        <p14:creationId xmlns:p14="http://schemas.microsoft.com/office/powerpoint/2010/main" val="191017715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0" dirty="0" smtClean="0">
                <a:latin typeface="Minion Pro"/>
              </a:rPr>
              <a:t>Barrel polished electrodes</a:t>
            </a:r>
            <a:r>
              <a:rPr lang="is-IS" sz="3600" b="0" dirty="0" smtClean="0">
                <a:latin typeface="Minion Pro"/>
              </a:rPr>
              <a:t>…</a:t>
            </a:r>
            <a:endParaRPr lang="en-US" sz="3600" b="0" dirty="0">
              <a:latin typeface="Minion Pro"/>
            </a:endParaRPr>
          </a:p>
        </p:txBody>
      </p:sp>
      <p:sp>
        <p:nvSpPr>
          <p:cNvPr id="6" name="Rectangle 5"/>
          <p:cNvSpPr/>
          <p:nvPr/>
        </p:nvSpPr>
        <p:spPr>
          <a:xfrm>
            <a:off x="420225" y="974718"/>
            <a:ext cx="8414681" cy="1323439"/>
          </a:xfrm>
          <a:prstGeom prst="rect">
            <a:avLst/>
          </a:prstGeom>
        </p:spPr>
        <p:txBody>
          <a:bodyPr wrap="square">
            <a:spAutoFit/>
          </a:bodyPr>
          <a:lstStyle/>
          <a:p>
            <a:pPr marL="285750" indent="-285750">
              <a:buFont typeface="Arial" charset="0"/>
              <a:buChar char="•"/>
            </a:pPr>
            <a:r>
              <a:rPr lang="en-US" sz="2000" dirty="0">
                <a:solidFill>
                  <a:schemeClr val="tx1">
                    <a:lumMod val="75000"/>
                    <a:lumOff val="25000"/>
                  </a:schemeClr>
                </a:solidFill>
                <a:latin typeface="Century Gothic" panose="020B0502020202020204" pitchFamily="34" charset="0"/>
              </a:rPr>
              <a:t>Gun electrodes traditionally polished using sand paper and diamond paste </a:t>
            </a:r>
          </a:p>
          <a:p>
            <a:pPr marL="285750" indent="-285750">
              <a:buFont typeface="Arial" charset="0"/>
              <a:buChar char="•"/>
            </a:pPr>
            <a:r>
              <a:rPr lang="en-US" sz="2000" dirty="0">
                <a:solidFill>
                  <a:schemeClr val="tx1">
                    <a:lumMod val="75000"/>
                    <a:lumOff val="25000"/>
                  </a:schemeClr>
                </a:solidFill>
                <a:latin typeface="Century Gothic" panose="020B0502020202020204" pitchFamily="34" charset="0"/>
              </a:rPr>
              <a:t>Tedious process, takes about 30 days to complete</a:t>
            </a:r>
          </a:p>
          <a:p>
            <a:pPr marL="285750" indent="-285750">
              <a:buFont typeface="Arial" charset="0"/>
              <a:buChar char="•"/>
            </a:pPr>
            <a:r>
              <a:rPr lang="en-US" sz="2000" dirty="0">
                <a:solidFill>
                  <a:schemeClr val="tx1">
                    <a:lumMod val="75000"/>
                    <a:lumOff val="25000"/>
                  </a:schemeClr>
                </a:solidFill>
                <a:latin typeface="Century Gothic" panose="020B0502020202020204" pitchFamily="34" charset="0"/>
              </a:rPr>
              <a:t>Now performed in 1 day using SRF barrel polishing machine </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407" y="3063789"/>
            <a:ext cx="3048000" cy="2286000"/>
          </a:xfrm>
          <a:prstGeom prst="rect">
            <a:avLst/>
          </a:prstGeom>
        </p:spPr>
      </p:pic>
      <p:sp>
        <p:nvSpPr>
          <p:cNvPr id="9" name="Rectangle 8"/>
          <p:cNvSpPr/>
          <p:nvPr/>
        </p:nvSpPr>
        <p:spPr>
          <a:xfrm>
            <a:off x="433105" y="2675007"/>
            <a:ext cx="2497599" cy="353943"/>
          </a:xfrm>
          <a:prstGeom prst="rect">
            <a:avLst/>
          </a:prstGeom>
        </p:spPr>
        <p:txBody>
          <a:bodyPr wrap="square">
            <a:spAutoFit/>
          </a:bodyPr>
          <a:lstStyle/>
          <a:p>
            <a:pPr marL="0" lvl="1"/>
            <a:r>
              <a:rPr lang="en-US" sz="1700" dirty="0" smtClean="0">
                <a:latin typeface="Century Gothic" panose="020B0502020202020204" pitchFamily="34" charset="0"/>
                <a:cs typeface="Arial" panose="020B0604020202020204" pitchFamily="34" charset="0"/>
              </a:rPr>
              <a:t>From machine shop</a:t>
            </a:r>
            <a:endParaRPr lang="en-US" sz="1700" dirty="0">
              <a:latin typeface="Century Gothic" panose="020B0502020202020204" pitchFamily="34" charset="0"/>
              <a:cs typeface="Arial" panose="020B0604020202020204" pitchFamily="34" charset="0"/>
            </a:endParaRPr>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8889" t="11747" r="13301" b="5803"/>
          <a:stretch/>
        </p:blipFill>
        <p:spPr bwMode="auto">
          <a:xfrm>
            <a:off x="3270269" y="3044339"/>
            <a:ext cx="2877018" cy="2286000"/>
          </a:xfrm>
          <a:prstGeom prst="rect">
            <a:avLst/>
          </a:prstGeom>
          <a:ln>
            <a:noFill/>
          </a:ln>
          <a:extLst>
            <a:ext uri="{53640926-AAD7-44D8-BBD7-CCE9431645EC}">
              <a14:shadowObscured xmlns:a14="http://schemas.microsoft.com/office/drawing/2010/main"/>
            </a:ext>
          </a:extLst>
        </p:spPr>
      </p:pic>
      <p:sp>
        <p:nvSpPr>
          <p:cNvPr id="11" name="Rectangle 10"/>
          <p:cNvSpPr/>
          <p:nvPr/>
        </p:nvSpPr>
        <p:spPr>
          <a:xfrm>
            <a:off x="3197784" y="2675007"/>
            <a:ext cx="2987295" cy="353943"/>
          </a:xfrm>
          <a:prstGeom prst="rect">
            <a:avLst/>
          </a:prstGeom>
        </p:spPr>
        <p:txBody>
          <a:bodyPr wrap="square">
            <a:spAutoFit/>
          </a:bodyPr>
          <a:lstStyle/>
          <a:p>
            <a:r>
              <a:rPr lang="en-US" sz="1700" dirty="0">
                <a:latin typeface="Century Gothic" panose="020B0502020202020204" pitchFamily="34" charset="0"/>
                <a:cs typeface="Arial" panose="020B0604020202020204" pitchFamily="34" charset="0"/>
              </a:rPr>
              <a:t>30 minutes </a:t>
            </a:r>
            <a:r>
              <a:rPr lang="en-US" sz="1700" dirty="0" smtClean="0">
                <a:latin typeface="Century Gothic" panose="020B0502020202020204" pitchFamily="34" charset="0"/>
                <a:cs typeface="Arial" panose="020B0604020202020204" pitchFamily="34" charset="0"/>
              </a:rPr>
              <a:t>in plastic cones </a:t>
            </a:r>
            <a:endParaRPr lang="en-US" sz="1700" dirty="0">
              <a:latin typeface="Century Gothic" panose="020B0502020202020204" pitchFamily="34" charset="0"/>
              <a:cs typeface="Arial" panose="020B0604020202020204" pitchFamily="34" charset="0"/>
            </a:endParaRPr>
          </a:p>
        </p:txBody>
      </p:sp>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8890" t="11720" r="20974" b="11694"/>
          <a:stretch/>
        </p:blipFill>
        <p:spPr bwMode="auto">
          <a:xfrm>
            <a:off x="6241607" y="3045198"/>
            <a:ext cx="2790833" cy="2286000"/>
          </a:xfrm>
          <a:prstGeom prst="rect">
            <a:avLst/>
          </a:prstGeom>
          <a:ln>
            <a:noFill/>
          </a:ln>
          <a:extLst>
            <a:ext uri="{53640926-AAD7-44D8-BBD7-CCE9431645EC}">
              <a14:shadowObscured xmlns:a14="http://schemas.microsoft.com/office/drawing/2010/main"/>
            </a:ext>
          </a:extLst>
        </p:spPr>
      </p:pic>
      <p:sp>
        <p:nvSpPr>
          <p:cNvPr id="13" name="Rectangle 12"/>
          <p:cNvSpPr/>
          <p:nvPr/>
        </p:nvSpPr>
        <p:spPr>
          <a:xfrm>
            <a:off x="6221328" y="2675007"/>
            <a:ext cx="2811726" cy="353943"/>
          </a:xfrm>
          <a:prstGeom prst="rect">
            <a:avLst/>
          </a:prstGeom>
        </p:spPr>
        <p:txBody>
          <a:bodyPr wrap="square">
            <a:spAutoFit/>
          </a:bodyPr>
          <a:lstStyle/>
          <a:p>
            <a:r>
              <a:rPr lang="en-US" sz="1700" dirty="0" smtClean="0">
                <a:latin typeface="Century Gothic" panose="020B0502020202020204" pitchFamily="34" charset="0"/>
                <a:cs typeface="Arial" panose="020B0604020202020204" pitchFamily="34" charset="0"/>
              </a:rPr>
              <a:t>30 </a:t>
            </a:r>
            <a:r>
              <a:rPr lang="en-US" sz="1700" dirty="0">
                <a:latin typeface="Century Gothic" panose="020B0502020202020204" pitchFamily="34" charset="0"/>
                <a:cs typeface="Arial" panose="020B0604020202020204" pitchFamily="34" charset="0"/>
              </a:rPr>
              <a:t>minutes </a:t>
            </a:r>
            <a:r>
              <a:rPr lang="en-US" sz="1700" dirty="0" smtClean="0">
                <a:latin typeface="Century Gothic" panose="020B0502020202020204" pitchFamily="34" charset="0"/>
                <a:cs typeface="Arial" panose="020B0604020202020204" pitchFamily="34" charset="0"/>
              </a:rPr>
              <a:t>with corncob</a:t>
            </a:r>
            <a:endParaRPr lang="en-US" sz="1700" dirty="0">
              <a:latin typeface="Century Gothic" panose="020B0502020202020204" pitchFamily="34" charset="0"/>
              <a:cs typeface="Arial" panose="020B0604020202020204" pitchFamily="34" charset="0"/>
            </a:endParaRPr>
          </a:p>
        </p:txBody>
      </p:sp>
      <p:sp>
        <p:nvSpPr>
          <p:cNvPr id="14" name="TextBox 13"/>
          <p:cNvSpPr txBox="1"/>
          <p:nvPr/>
        </p:nvSpPr>
        <p:spPr>
          <a:xfrm>
            <a:off x="125592" y="5852998"/>
            <a:ext cx="8890000" cy="461665"/>
          </a:xfrm>
          <a:prstGeom prst="rect">
            <a:avLst/>
          </a:prstGeom>
          <a:noFill/>
          <a:ln>
            <a:solidFill>
              <a:schemeClr val="tx1"/>
            </a:solidFill>
          </a:ln>
        </p:spPr>
        <p:txBody>
          <a:bodyPr wrap="square" rtlCol="0">
            <a:spAutoFit/>
          </a:bodyPr>
          <a:lstStyle/>
          <a:p>
            <a:r>
              <a:rPr lang="en-US" sz="1200" dirty="0" smtClean="0">
                <a:latin typeface="Century Gothic" panose="020B0502020202020204" pitchFamily="34" charset="0"/>
              </a:rPr>
              <a:t>C</a:t>
            </a:r>
            <a:r>
              <a:rPr lang="en-US" sz="1200" dirty="0">
                <a:latin typeface="Century Gothic" panose="020B0502020202020204" pitchFamily="34" charset="0"/>
              </a:rPr>
              <a:t>. </a:t>
            </a:r>
            <a:r>
              <a:rPr lang="en-US" sz="1200" dirty="0" smtClean="0">
                <a:latin typeface="Century Gothic" panose="020B0502020202020204" pitchFamily="34" charset="0"/>
              </a:rPr>
              <a:t>Hernandez-Garcia</a:t>
            </a:r>
            <a:r>
              <a:rPr lang="en-US" sz="1200" dirty="0">
                <a:latin typeface="Century Gothic" panose="020B0502020202020204" pitchFamily="34" charset="0"/>
              </a:rPr>
              <a:t>, </a:t>
            </a:r>
            <a:r>
              <a:rPr lang="en-US" sz="1200" b="1" u="sng" dirty="0">
                <a:latin typeface="Century Gothic" panose="020B0502020202020204" pitchFamily="34" charset="0"/>
              </a:rPr>
              <a:t>D. Bullard</a:t>
            </a:r>
            <a:r>
              <a:rPr lang="en-US" sz="1200" dirty="0">
                <a:latin typeface="Century Gothic" panose="020B0502020202020204" pitchFamily="34" charset="0"/>
              </a:rPr>
              <a:t>, F. Hannon, Y. Wang, and M. </a:t>
            </a:r>
            <a:r>
              <a:rPr lang="en-US" sz="1200" dirty="0" err="1" smtClean="0">
                <a:latin typeface="Century Gothic" panose="020B0502020202020204" pitchFamily="34" charset="0"/>
              </a:rPr>
              <a:t>Poelker</a:t>
            </a:r>
            <a:r>
              <a:rPr lang="en-US" sz="1200" dirty="0" smtClean="0">
                <a:latin typeface="Century Gothic" panose="020B0502020202020204" pitchFamily="34" charset="0"/>
              </a:rPr>
              <a:t>, “</a:t>
            </a:r>
            <a:r>
              <a:rPr lang="en-US" sz="1200" i="1" dirty="0" smtClean="0">
                <a:latin typeface="Century Gothic" panose="020B0502020202020204" pitchFamily="34" charset="0"/>
              </a:rPr>
              <a:t>High </a:t>
            </a:r>
            <a:r>
              <a:rPr lang="en-US" sz="1200" i="1" dirty="0">
                <a:latin typeface="Century Gothic" panose="020B0502020202020204" pitchFamily="34" charset="0"/>
              </a:rPr>
              <a:t>voltage performance of a dc photoemission electron gun with centrifugal barrel-polished </a:t>
            </a:r>
            <a:r>
              <a:rPr lang="en-US" sz="1200" i="1" dirty="0" smtClean="0">
                <a:latin typeface="Century Gothic" panose="020B0502020202020204" pitchFamily="34" charset="0"/>
              </a:rPr>
              <a:t>electrodes</a:t>
            </a:r>
            <a:r>
              <a:rPr lang="en-US" sz="1200" dirty="0" smtClean="0">
                <a:latin typeface="Century Gothic" panose="020B0502020202020204" pitchFamily="34" charset="0"/>
              </a:rPr>
              <a:t>,” </a:t>
            </a:r>
            <a:r>
              <a:rPr lang="en-US" sz="1200" dirty="0">
                <a:latin typeface="Century Gothic" panose="020B0502020202020204" pitchFamily="34" charset="0"/>
              </a:rPr>
              <a:t>Rev. Sci. </a:t>
            </a:r>
            <a:r>
              <a:rPr lang="en-US" sz="1200" dirty="0" err="1">
                <a:latin typeface="Century Gothic" panose="020B0502020202020204" pitchFamily="34" charset="0"/>
              </a:rPr>
              <a:t>Instrum</a:t>
            </a:r>
            <a:r>
              <a:rPr lang="en-US" sz="1200" dirty="0">
                <a:latin typeface="Century Gothic" charset="0"/>
                <a:ea typeface="Century Gothic" charset="0"/>
                <a:cs typeface="Century Gothic" charset="0"/>
              </a:rPr>
              <a:t>, </a:t>
            </a:r>
            <a:r>
              <a:rPr lang="is-IS" sz="1200" b="1" dirty="0">
                <a:latin typeface="Century Gothic" charset="0"/>
                <a:ea typeface="Century Gothic" charset="0"/>
                <a:cs typeface="Century Gothic" charset="0"/>
              </a:rPr>
              <a:t>88</a:t>
            </a:r>
            <a:r>
              <a:rPr lang="is-IS" sz="1200" dirty="0">
                <a:latin typeface="Century Gothic" charset="0"/>
                <a:ea typeface="Century Gothic" charset="0"/>
                <a:cs typeface="Century Gothic" charset="0"/>
              </a:rPr>
              <a:t>, 093303 (2017)</a:t>
            </a:r>
            <a:endParaRPr lang="en-US" sz="1200" dirty="0">
              <a:latin typeface="Century Gothic" charset="0"/>
              <a:ea typeface="Century Gothic" charset="0"/>
              <a:cs typeface="Century Gothic" charset="0"/>
            </a:endParaRPr>
          </a:p>
        </p:txBody>
      </p:sp>
    </p:spTree>
    <p:extLst>
      <p:ext uri="{BB962C8B-B14F-4D97-AF65-F5344CB8AC3E}">
        <p14:creationId xmlns:p14="http://schemas.microsoft.com/office/powerpoint/2010/main" val="198969909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0" dirty="0" smtClean="0">
                <a:latin typeface="Minion Pro"/>
              </a:rPr>
              <a:t>Excellent Surface Finish</a:t>
            </a:r>
            <a:endParaRPr lang="en-US" sz="3600" b="0" dirty="0">
              <a:latin typeface="Minion Pro"/>
            </a:endParaRP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65638" b="48062"/>
          <a:stretch/>
        </p:blipFill>
        <p:spPr>
          <a:xfrm>
            <a:off x="0" y="974725"/>
            <a:ext cx="5369691" cy="4521200"/>
          </a:xfrm>
        </p:spPr>
      </p:pic>
      <p:pic>
        <p:nvPicPr>
          <p:cNvPr id="5" name="Picture 4"/>
          <p:cNvPicPr>
            <a:picLocks noChangeAspect="1"/>
          </p:cNvPicPr>
          <p:nvPr/>
        </p:nvPicPr>
        <p:blipFill rotWithShape="1">
          <a:blip r:embed="rId3"/>
          <a:srcRect r="49571" b="50926"/>
          <a:stretch/>
        </p:blipFill>
        <p:spPr>
          <a:xfrm>
            <a:off x="5424494" y="1965326"/>
            <a:ext cx="3719506" cy="2794000"/>
          </a:xfrm>
          <a:prstGeom prst="rect">
            <a:avLst/>
          </a:prstGeom>
        </p:spPr>
      </p:pic>
      <p:sp>
        <p:nvSpPr>
          <p:cNvPr id="6" name="TextBox 5"/>
          <p:cNvSpPr txBox="1"/>
          <p:nvPr/>
        </p:nvSpPr>
        <p:spPr>
          <a:xfrm>
            <a:off x="5086479" y="1482725"/>
            <a:ext cx="4057521" cy="369332"/>
          </a:xfrm>
          <a:prstGeom prst="rect">
            <a:avLst/>
          </a:prstGeom>
          <a:noFill/>
        </p:spPr>
        <p:txBody>
          <a:bodyPr wrap="none" rtlCol="0">
            <a:spAutoFit/>
          </a:bodyPr>
          <a:lstStyle/>
          <a:p>
            <a:r>
              <a:rPr lang="en-US" dirty="0" smtClean="0">
                <a:latin typeface="Arial" charset="0"/>
                <a:ea typeface="Arial" charset="0"/>
                <a:cs typeface="Arial" charset="0"/>
              </a:rPr>
              <a:t>Diamond paste polishing    Ra 30 nm*</a:t>
            </a:r>
            <a:endParaRPr lang="en-US" dirty="0">
              <a:latin typeface="Arial" charset="0"/>
              <a:ea typeface="Arial" charset="0"/>
              <a:cs typeface="Arial" charset="0"/>
            </a:endParaRPr>
          </a:p>
        </p:txBody>
      </p:sp>
      <p:sp>
        <p:nvSpPr>
          <p:cNvPr id="7" name="TextBox 6"/>
          <p:cNvSpPr txBox="1"/>
          <p:nvPr/>
        </p:nvSpPr>
        <p:spPr>
          <a:xfrm>
            <a:off x="82351" y="5372100"/>
            <a:ext cx="8991600" cy="646331"/>
          </a:xfrm>
          <a:prstGeom prst="rect">
            <a:avLst/>
          </a:prstGeom>
          <a:noFill/>
          <a:ln>
            <a:solidFill>
              <a:schemeClr val="tx1"/>
            </a:solidFill>
          </a:ln>
        </p:spPr>
        <p:txBody>
          <a:bodyPr wrap="square" rtlCol="0">
            <a:spAutoFit/>
          </a:bodyPr>
          <a:lstStyle/>
          <a:p>
            <a:r>
              <a:rPr lang="en-US" sz="1200" dirty="0" smtClean="0">
                <a:latin typeface="Century Gothic" panose="020B0502020202020204" pitchFamily="34" charset="0"/>
              </a:rPr>
              <a:t>* M</a:t>
            </a:r>
            <a:r>
              <a:rPr lang="en-US" sz="1200" dirty="0">
                <a:latin typeface="Century Gothic" panose="020B0502020202020204" pitchFamily="34" charset="0"/>
              </a:rPr>
              <a:t>. </a:t>
            </a:r>
            <a:r>
              <a:rPr lang="en-US" sz="1200" dirty="0" err="1">
                <a:latin typeface="Century Gothic" panose="020B0502020202020204" pitchFamily="34" charset="0"/>
              </a:rPr>
              <a:t>BastaniNejad</a:t>
            </a:r>
            <a:r>
              <a:rPr lang="en-US" sz="1200" dirty="0">
                <a:latin typeface="Century Gothic" panose="020B0502020202020204" pitchFamily="34" charset="0"/>
              </a:rPr>
              <a:t>, A. A. </a:t>
            </a:r>
            <a:r>
              <a:rPr lang="en-US" sz="1200" dirty="0" err="1">
                <a:latin typeface="Century Gothic" panose="020B0502020202020204" pitchFamily="34" charset="0"/>
              </a:rPr>
              <a:t>Elmustafa</a:t>
            </a:r>
            <a:r>
              <a:rPr lang="en-US" sz="1200" dirty="0">
                <a:latin typeface="Century Gothic" panose="020B0502020202020204" pitchFamily="34" charset="0"/>
              </a:rPr>
              <a:t>, E. Forman, S. Covert, J. </a:t>
            </a:r>
            <a:r>
              <a:rPr lang="en-US" sz="1200" dirty="0" err="1">
                <a:latin typeface="Century Gothic" panose="020B0502020202020204" pitchFamily="34" charset="0"/>
              </a:rPr>
              <a:t>Hansknecht</a:t>
            </a:r>
            <a:r>
              <a:rPr lang="en-US" sz="1200" dirty="0">
                <a:latin typeface="Century Gothic" panose="020B0502020202020204" pitchFamily="34" charset="0"/>
              </a:rPr>
              <a:t>, C. Hernandez-Garcia, M. </a:t>
            </a:r>
            <a:r>
              <a:rPr lang="en-US" sz="1200" dirty="0" err="1">
                <a:latin typeface="Century Gothic" panose="020B0502020202020204" pitchFamily="34" charset="0"/>
              </a:rPr>
              <a:t>Poelker</a:t>
            </a:r>
            <a:r>
              <a:rPr lang="en-US" sz="1200" dirty="0">
                <a:latin typeface="Century Gothic" panose="020B0502020202020204" pitchFamily="34" charset="0"/>
              </a:rPr>
              <a:t>, L. Das, M. Kelley, P. </a:t>
            </a:r>
            <a:r>
              <a:rPr lang="en-US" sz="1200" dirty="0" smtClean="0">
                <a:latin typeface="Century Gothic" panose="020B0502020202020204" pitchFamily="34" charset="0"/>
              </a:rPr>
              <a:t>Williams, “</a:t>
            </a:r>
            <a:r>
              <a:rPr lang="en-US" sz="1200" i="1" dirty="0" smtClean="0">
                <a:latin typeface="Century Gothic" panose="020B0502020202020204" pitchFamily="34" charset="0"/>
              </a:rPr>
              <a:t>Evaluation </a:t>
            </a:r>
            <a:r>
              <a:rPr lang="en-US" sz="1200" i="1" dirty="0">
                <a:latin typeface="Century Gothic" panose="020B0502020202020204" pitchFamily="34" charset="0"/>
              </a:rPr>
              <a:t>of </a:t>
            </a:r>
            <a:r>
              <a:rPr lang="en-US" sz="1200" i="1" dirty="0" err="1">
                <a:latin typeface="Century Gothic" panose="020B0502020202020204" pitchFamily="34" charset="0"/>
              </a:rPr>
              <a:t>electropolished</a:t>
            </a:r>
            <a:r>
              <a:rPr lang="en-US" sz="1200" i="1" dirty="0">
                <a:latin typeface="Century Gothic" panose="020B0502020202020204" pitchFamily="34" charset="0"/>
              </a:rPr>
              <a:t> stainless steel electrodes for use in DC high voltage photoelectron </a:t>
            </a:r>
            <a:r>
              <a:rPr lang="en-US" sz="1200" i="1" dirty="0" smtClean="0">
                <a:latin typeface="Century Gothic" panose="020B0502020202020204" pitchFamily="34" charset="0"/>
              </a:rPr>
              <a:t>guns</a:t>
            </a:r>
            <a:r>
              <a:rPr lang="en-US" sz="1200" dirty="0" smtClean="0">
                <a:latin typeface="Century Gothic" panose="020B0502020202020204" pitchFamily="34" charset="0"/>
              </a:rPr>
              <a:t>,”</a:t>
            </a:r>
            <a:r>
              <a:rPr lang="en-US" sz="1200" b="1" dirty="0" smtClean="0">
                <a:latin typeface="Century Gothic" panose="020B0502020202020204" pitchFamily="34" charset="0"/>
              </a:rPr>
              <a:t> </a:t>
            </a:r>
            <a:r>
              <a:rPr lang="en-US" sz="1200" dirty="0" smtClean="0">
                <a:latin typeface="Century Gothic" panose="020B0502020202020204" pitchFamily="34" charset="0"/>
              </a:rPr>
              <a:t>J</a:t>
            </a:r>
            <a:r>
              <a:rPr lang="en-US" sz="1200" dirty="0">
                <a:latin typeface="Century Gothic" panose="020B0502020202020204" pitchFamily="34" charset="0"/>
              </a:rPr>
              <a:t>. Vac. Sci. Technol. A, Vol. 33, No. 4, Jul/Aug  </a:t>
            </a:r>
            <a:r>
              <a:rPr lang="en-US" sz="1200" dirty="0" smtClean="0">
                <a:latin typeface="Century Gothic" panose="020B0502020202020204" pitchFamily="34" charset="0"/>
              </a:rPr>
              <a:t>2015</a:t>
            </a:r>
            <a:endParaRPr lang="en-US" sz="1200" dirty="0">
              <a:latin typeface="Century Gothic" panose="020B0502020202020204" pitchFamily="34" charset="0"/>
            </a:endParaRPr>
          </a:p>
        </p:txBody>
      </p:sp>
      <p:sp>
        <p:nvSpPr>
          <p:cNvPr id="3" name="TextBox 2"/>
          <p:cNvSpPr txBox="1"/>
          <p:nvPr/>
        </p:nvSpPr>
        <p:spPr>
          <a:xfrm>
            <a:off x="0" y="916530"/>
            <a:ext cx="9267281" cy="415498"/>
          </a:xfrm>
          <a:prstGeom prst="rect">
            <a:avLst/>
          </a:prstGeom>
          <a:noFill/>
        </p:spPr>
        <p:txBody>
          <a:bodyPr wrap="none" rtlCol="0">
            <a:spAutoFit/>
          </a:bodyPr>
          <a:lstStyle/>
          <a:p>
            <a:r>
              <a:rPr lang="en-US" sz="2100" dirty="0" smtClean="0">
                <a:latin typeface="Century Gothic" panose="020B0502020202020204" pitchFamily="34" charset="0"/>
              </a:rPr>
              <a:t>similar </a:t>
            </a:r>
            <a:r>
              <a:rPr lang="en-US" sz="2100" dirty="0">
                <a:latin typeface="Century Gothic" panose="020B0502020202020204" pitchFamily="34" charset="0"/>
              </a:rPr>
              <a:t>to </a:t>
            </a:r>
            <a:r>
              <a:rPr lang="en-US" sz="2100" dirty="0" smtClean="0">
                <a:latin typeface="Century Gothic" panose="020B0502020202020204" pitchFamily="34" charset="0"/>
              </a:rPr>
              <a:t>traditional </a:t>
            </a:r>
            <a:r>
              <a:rPr lang="en-US" sz="2100" dirty="0">
                <a:latin typeface="Century Gothic" panose="020B0502020202020204" pitchFamily="34" charset="0"/>
              </a:rPr>
              <a:t>hand </a:t>
            </a:r>
            <a:r>
              <a:rPr lang="en-US" sz="2100" dirty="0" smtClean="0">
                <a:latin typeface="Century Gothic" panose="020B0502020202020204" pitchFamily="34" charset="0"/>
              </a:rPr>
              <a:t>polishing with sand paper and diamond grit</a:t>
            </a:r>
            <a:endParaRPr lang="en-US" sz="2100" dirty="0">
              <a:latin typeface="Century Gothic" panose="020B0502020202020204" pitchFamily="34" charset="0"/>
            </a:endParaRPr>
          </a:p>
        </p:txBody>
      </p:sp>
    </p:spTree>
    <p:extLst>
      <p:ext uri="{BB962C8B-B14F-4D97-AF65-F5344CB8AC3E}">
        <p14:creationId xmlns:p14="http://schemas.microsoft.com/office/powerpoint/2010/main" val="72027294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b="0" dirty="0" smtClean="0">
                <a:latin typeface="Minion Pro"/>
              </a:rPr>
              <a:t>The ultimate metric of success: </a:t>
            </a:r>
            <a:r>
              <a:rPr lang="en-US" b="0" dirty="0">
                <a:latin typeface="Minion Pro"/>
              </a:rPr>
              <a:t>H</a:t>
            </a:r>
            <a:r>
              <a:rPr lang="en-US" b="0" dirty="0" smtClean="0">
                <a:latin typeface="Minion Pro"/>
              </a:rPr>
              <a:t>igh </a:t>
            </a:r>
            <a:r>
              <a:rPr lang="en-US" b="0" dirty="0" smtClean="0">
                <a:latin typeface="Minion Pro"/>
              </a:rPr>
              <a:t>Voltage!</a:t>
            </a:r>
            <a:endParaRPr lang="en-US" b="0" dirty="0">
              <a:latin typeface="Minion Pro"/>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1596" y="1244600"/>
            <a:ext cx="7437810" cy="4546600"/>
          </a:xfrm>
        </p:spPr>
      </p:pic>
      <p:sp>
        <p:nvSpPr>
          <p:cNvPr id="5" name="TextBox 4"/>
          <p:cNvSpPr txBox="1"/>
          <p:nvPr/>
        </p:nvSpPr>
        <p:spPr>
          <a:xfrm>
            <a:off x="7621896" y="2452473"/>
            <a:ext cx="1522104" cy="1015663"/>
          </a:xfrm>
          <a:prstGeom prst="rect">
            <a:avLst/>
          </a:prstGeom>
          <a:noFill/>
        </p:spPr>
        <p:txBody>
          <a:bodyPr wrap="square" rtlCol="0">
            <a:spAutoFit/>
          </a:bodyPr>
          <a:lstStyle/>
          <a:p>
            <a:pPr algn="ctr"/>
            <a:r>
              <a:rPr lang="en-US" sz="2000" dirty="0" smtClean="0">
                <a:solidFill>
                  <a:srgbClr val="0000FF"/>
                </a:solidFill>
                <a:latin typeface="Century Gothic" panose="020B0502020202020204" pitchFamily="34" charset="0"/>
              </a:rPr>
              <a:t>Reached </a:t>
            </a:r>
          </a:p>
          <a:p>
            <a:pPr algn="ctr"/>
            <a:r>
              <a:rPr lang="en-US" sz="2000" dirty="0" smtClean="0">
                <a:solidFill>
                  <a:srgbClr val="0000FF"/>
                </a:solidFill>
                <a:latin typeface="Century Gothic" panose="020B0502020202020204" pitchFamily="34" charset="0"/>
              </a:rPr>
              <a:t>360 kV in 70 hours</a:t>
            </a:r>
            <a:endParaRPr lang="en-US" sz="2000" dirty="0">
              <a:solidFill>
                <a:srgbClr val="0000FF"/>
              </a:solidFill>
              <a:latin typeface="Century Gothic" panose="020B0502020202020204" pitchFamily="34" charset="0"/>
            </a:endParaRPr>
          </a:p>
        </p:txBody>
      </p:sp>
      <p:sp>
        <p:nvSpPr>
          <p:cNvPr id="6" name="TextBox 5"/>
          <p:cNvSpPr txBox="1"/>
          <p:nvPr/>
        </p:nvSpPr>
        <p:spPr>
          <a:xfrm>
            <a:off x="1" y="5846544"/>
            <a:ext cx="8972550" cy="400110"/>
          </a:xfrm>
          <a:prstGeom prst="rect">
            <a:avLst/>
          </a:prstGeom>
          <a:noFill/>
        </p:spPr>
        <p:txBody>
          <a:bodyPr wrap="square" rtlCol="0">
            <a:spAutoFit/>
          </a:bodyPr>
          <a:lstStyle/>
          <a:p>
            <a:pPr algn="ctr"/>
            <a:r>
              <a:rPr lang="en-US" sz="2000" dirty="0" smtClean="0">
                <a:solidFill>
                  <a:srgbClr val="FF0000"/>
                </a:solidFill>
                <a:latin typeface="Century Gothic" panose="020B0502020202020204" pitchFamily="34" charset="0"/>
              </a:rPr>
              <a:t>Vacuum and radiation levels indistinguishable from </a:t>
            </a:r>
            <a:r>
              <a:rPr lang="en-US" sz="2000" dirty="0" err="1" smtClean="0">
                <a:solidFill>
                  <a:srgbClr val="FF0000"/>
                </a:solidFill>
                <a:latin typeface="Century Gothic" panose="020B0502020202020204" pitchFamily="34" charset="0"/>
              </a:rPr>
              <a:t>bkgd</a:t>
            </a:r>
            <a:r>
              <a:rPr lang="en-US" sz="2000" dirty="0" smtClean="0">
                <a:solidFill>
                  <a:srgbClr val="FF0000"/>
                </a:solidFill>
                <a:latin typeface="Century Gothic" panose="020B0502020202020204" pitchFamily="34" charset="0"/>
              </a:rPr>
              <a:t> at 350kV</a:t>
            </a:r>
            <a:endParaRPr lang="en-US" sz="2000" dirty="0">
              <a:solidFill>
                <a:srgbClr val="FF0000"/>
              </a:solidFill>
              <a:latin typeface="Century Gothic" panose="020B0502020202020204" pitchFamily="34" charset="0"/>
            </a:endParaRPr>
          </a:p>
        </p:txBody>
      </p:sp>
      <p:sp>
        <p:nvSpPr>
          <p:cNvPr id="7" name="TextBox 6"/>
          <p:cNvSpPr txBox="1"/>
          <p:nvPr/>
        </p:nvSpPr>
        <p:spPr>
          <a:xfrm>
            <a:off x="7518400" y="4570888"/>
            <a:ext cx="1522104" cy="707886"/>
          </a:xfrm>
          <a:prstGeom prst="rect">
            <a:avLst/>
          </a:prstGeom>
          <a:noFill/>
        </p:spPr>
        <p:txBody>
          <a:bodyPr wrap="square" rtlCol="0">
            <a:spAutoFit/>
          </a:bodyPr>
          <a:lstStyle/>
          <a:p>
            <a:pPr algn="ctr"/>
            <a:r>
              <a:rPr lang="en-US" sz="2000" dirty="0" smtClean="0">
                <a:solidFill>
                  <a:srgbClr val="7030A0"/>
                </a:solidFill>
                <a:latin typeface="Century Gothic" panose="020B0502020202020204" pitchFamily="34" charset="0"/>
              </a:rPr>
              <a:t>10 MV/m at 350 kV</a:t>
            </a:r>
            <a:endParaRPr lang="en-US" sz="2000" dirty="0">
              <a:solidFill>
                <a:srgbClr val="7030A0"/>
              </a:solidFill>
              <a:latin typeface="Century Gothic" panose="020B0502020202020204" pitchFamily="34" charset="0"/>
            </a:endParaRP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38139" t="39490" r="45195" b="16960"/>
          <a:stretch/>
        </p:blipFill>
        <p:spPr>
          <a:xfrm>
            <a:off x="7712765" y="0"/>
            <a:ext cx="1431235" cy="2103741"/>
          </a:xfrm>
          <a:prstGeom prst="rect">
            <a:avLst/>
          </a:prstGeom>
        </p:spPr>
      </p:pic>
    </p:spTree>
    <p:extLst>
      <p:ext uri="{BB962C8B-B14F-4D97-AF65-F5344CB8AC3E}">
        <p14:creationId xmlns:p14="http://schemas.microsoft.com/office/powerpoint/2010/main" val="335570434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0" dirty="0" smtClean="0">
                <a:latin typeface="Minion Pro"/>
              </a:rPr>
              <a:t>We have now 3 </a:t>
            </a:r>
            <a:r>
              <a:rPr lang="is-IS" b="0" dirty="0" smtClean="0">
                <a:latin typeface="Minion Pro"/>
              </a:rPr>
              <a:t>photoguns with barrel polished electrodes</a:t>
            </a:r>
            <a:endParaRPr lang="en-US" b="0" dirty="0">
              <a:latin typeface="Minion Pro"/>
            </a:endParaRPr>
          </a:p>
        </p:txBody>
      </p:sp>
      <p:pic>
        <p:nvPicPr>
          <p:cNvPr id="4" name="Picture 3" descr="BlackR30 electrode assembly inside gun chamber zoomed i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4605" y="952499"/>
            <a:ext cx="2752995" cy="367066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952499"/>
            <a:ext cx="2768600" cy="369146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7201" y="952499"/>
            <a:ext cx="2762250" cy="3683000"/>
          </a:xfrm>
          <a:prstGeom prst="rect">
            <a:avLst/>
          </a:prstGeom>
        </p:spPr>
      </p:pic>
      <p:sp>
        <p:nvSpPr>
          <p:cNvPr id="9" name="TextBox 8"/>
          <p:cNvSpPr txBox="1"/>
          <p:nvPr/>
        </p:nvSpPr>
        <p:spPr>
          <a:xfrm>
            <a:off x="88901" y="4685248"/>
            <a:ext cx="2717800" cy="1138773"/>
          </a:xfrm>
          <a:prstGeom prst="rect">
            <a:avLst/>
          </a:prstGeom>
          <a:noFill/>
        </p:spPr>
        <p:txBody>
          <a:bodyPr wrap="square" rtlCol="0">
            <a:spAutoFit/>
          </a:bodyPr>
          <a:lstStyle/>
          <a:p>
            <a:pPr algn="ctr"/>
            <a:r>
              <a:rPr lang="en-US" sz="2000" u="sng" dirty="0" smtClean="0">
                <a:latin typeface="Arial"/>
                <a:cs typeface="Arial"/>
              </a:rPr>
              <a:t>CEBAF 200 kV</a:t>
            </a:r>
            <a:endParaRPr lang="en-US" sz="2000" dirty="0" smtClean="0">
              <a:latin typeface="Arial"/>
              <a:cs typeface="Arial"/>
            </a:endParaRPr>
          </a:p>
          <a:p>
            <a:pPr algn="ctr"/>
            <a:r>
              <a:rPr lang="en-US" sz="1600" dirty="0" smtClean="0">
                <a:latin typeface="Arial"/>
                <a:cs typeface="Arial"/>
              </a:rPr>
              <a:t>Conditioned to 216 kV,</a:t>
            </a:r>
          </a:p>
          <a:p>
            <a:pPr algn="ctr"/>
            <a:r>
              <a:rPr lang="en-US" sz="1600" dirty="0" smtClean="0">
                <a:latin typeface="Arial"/>
                <a:cs typeface="Arial"/>
              </a:rPr>
              <a:t>No FE at 200kV, ready for installation </a:t>
            </a:r>
            <a:endParaRPr lang="en-US" sz="1600" dirty="0">
              <a:latin typeface="Arial"/>
              <a:cs typeface="Arial"/>
            </a:endParaRPr>
          </a:p>
        </p:txBody>
      </p:sp>
      <p:sp>
        <p:nvSpPr>
          <p:cNvPr id="10" name="TextBox 9"/>
          <p:cNvSpPr txBox="1"/>
          <p:nvPr/>
        </p:nvSpPr>
        <p:spPr>
          <a:xfrm>
            <a:off x="3009900" y="4685248"/>
            <a:ext cx="2870199" cy="646331"/>
          </a:xfrm>
          <a:prstGeom prst="rect">
            <a:avLst/>
          </a:prstGeom>
          <a:noFill/>
        </p:spPr>
        <p:txBody>
          <a:bodyPr wrap="square" rtlCol="0">
            <a:spAutoFit/>
          </a:bodyPr>
          <a:lstStyle/>
          <a:p>
            <a:pPr algn="ctr"/>
            <a:r>
              <a:rPr lang="en-US" sz="2000" u="sng" dirty="0" smtClean="0">
                <a:latin typeface="Arial"/>
                <a:cs typeface="Arial"/>
              </a:rPr>
              <a:t>UITF 350 kV</a:t>
            </a:r>
            <a:endParaRPr lang="en-US" sz="2000" dirty="0">
              <a:latin typeface="Arial"/>
              <a:cs typeface="Arial"/>
            </a:endParaRPr>
          </a:p>
          <a:p>
            <a:pPr algn="ctr"/>
            <a:r>
              <a:rPr lang="en-US" sz="1600" dirty="0" smtClean="0">
                <a:latin typeface="Arial"/>
                <a:cs typeface="Arial"/>
              </a:rPr>
              <a:t>Under assembly</a:t>
            </a:r>
          </a:p>
        </p:txBody>
      </p:sp>
      <p:sp>
        <p:nvSpPr>
          <p:cNvPr id="11" name="TextBox 10"/>
          <p:cNvSpPr txBox="1"/>
          <p:nvPr/>
        </p:nvSpPr>
        <p:spPr>
          <a:xfrm>
            <a:off x="5775325" y="4685248"/>
            <a:ext cx="3359150" cy="1415772"/>
          </a:xfrm>
          <a:prstGeom prst="rect">
            <a:avLst/>
          </a:prstGeom>
          <a:noFill/>
        </p:spPr>
        <p:txBody>
          <a:bodyPr wrap="square" rtlCol="0">
            <a:spAutoFit/>
          </a:bodyPr>
          <a:lstStyle/>
          <a:p>
            <a:pPr algn="ctr"/>
            <a:r>
              <a:rPr lang="en-US" sz="2000" u="sng" dirty="0" smtClean="0">
                <a:latin typeface="Arial"/>
                <a:cs typeface="Arial"/>
              </a:rPr>
              <a:t>GTS 350 kV</a:t>
            </a:r>
          </a:p>
          <a:p>
            <a:pPr algn="ctr"/>
            <a:r>
              <a:rPr lang="en-US" sz="1600" dirty="0" smtClean="0">
                <a:latin typeface="Arial"/>
                <a:cs typeface="Arial"/>
              </a:rPr>
              <a:t>In operation since Nov. 2016 with CsK</a:t>
            </a:r>
            <a:r>
              <a:rPr lang="en-US" sz="1600" baseline="-25000" dirty="0" smtClean="0">
                <a:latin typeface="Arial"/>
                <a:cs typeface="Arial"/>
              </a:rPr>
              <a:t>2</a:t>
            </a:r>
            <a:r>
              <a:rPr lang="en-US" sz="1600" dirty="0" smtClean="0">
                <a:latin typeface="Arial"/>
                <a:cs typeface="Arial"/>
              </a:rPr>
              <a:t>Sb photocathode:</a:t>
            </a:r>
          </a:p>
          <a:p>
            <a:pPr algn="ctr"/>
            <a:r>
              <a:rPr lang="en-US" sz="1700" b="1" u="sng" dirty="0" smtClean="0">
                <a:latin typeface="Arial"/>
                <a:cs typeface="Arial"/>
              </a:rPr>
              <a:t>4.5 mA beam! Magnetized AND non-magnetized </a:t>
            </a:r>
            <a:endParaRPr lang="en-US" sz="1700" b="1" u="sng" dirty="0">
              <a:latin typeface="Arial"/>
              <a:cs typeface="Arial"/>
            </a:endParaRPr>
          </a:p>
        </p:txBody>
      </p:sp>
    </p:spTree>
    <p:extLst>
      <p:ext uri="{BB962C8B-B14F-4D97-AF65-F5344CB8AC3E}">
        <p14:creationId xmlns:p14="http://schemas.microsoft.com/office/powerpoint/2010/main" val="406751929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0" kern="0" dirty="0" smtClean="0">
                <a:latin typeface="Minion Pro"/>
              </a:rPr>
              <a:t>7 hour run at 4.5 mA </a:t>
            </a:r>
            <a:r>
              <a:rPr lang="en-US" sz="3600" b="0" kern="0" dirty="0">
                <a:latin typeface="Minion Pro"/>
              </a:rPr>
              <a:t>Magnetized </a:t>
            </a:r>
            <a:r>
              <a:rPr lang="en-US" sz="3600" b="0" kern="0" dirty="0" smtClean="0">
                <a:latin typeface="Minion Pro"/>
              </a:rPr>
              <a:t>Beam</a:t>
            </a:r>
            <a:endParaRPr lang="en-US" sz="3600" b="0" dirty="0">
              <a:latin typeface="Minion Pro"/>
            </a:endParaRPr>
          </a:p>
        </p:txBody>
      </p:sp>
      <p:sp>
        <p:nvSpPr>
          <p:cNvPr id="7" name="Content Placeholder 2"/>
          <p:cNvSpPr>
            <a:spLocks noGrp="1"/>
          </p:cNvSpPr>
          <p:nvPr>
            <p:ph idx="1"/>
          </p:nvPr>
        </p:nvSpPr>
        <p:spPr>
          <a:xfrm>
            <a:off x="1" y="3776652"/>
            <a:ext cx="6870699" cy="2649548"/>
          </a:xfrm>
        </p:spPr>
        <p:txBody>
          <a:bodyPr>
            <a:noAutofit/>
          </a:bodyPr>
          <a:lstStyle/>
          <a:p>
            <a:pPr marL="400050" indent="-342900">
              <a:buFont typeface="Wingdings" panose="05000000000000000000" pitchFamily="2" charset="2"/>
              <a:buChar char="Ø"/>
            </a:pPr>
            <a:r>
              <a:rPr lang="en-US" kern="0" dirty="0" smtClean="0">
                <a:latin typeface="Century Gothic" panose="020B0502020202020204" pitchFamily="34" charset="0"/>
              </a:rPr>
              <a:t>Delivered 4.5 mA DC magnetized </a:t>
            </a:r>
            <a:r>
              <a:rPr lang="en-US" kern="0" dirty="0">
                <a:latin typeface="Century Gothic" panose="020B0502020202020204" pitchFamily="34" charset="0"/>
              </a:rPr>
              <a:t>beam </a:t>
            </a:r>
            <a:r>
              <a:rPr lang="en-US" kern="0" dirty="0" smtClean="0">
                <a:latin typeface="Century Gothic" panose="020B0502020202020204" pitchFamily="34" charset="0"/>
              </a:rPr>
              <a:t>for ~7 </a:t>
            </a:r>
            <a:r>
              <a:rPr lang="en-US" kern="0" dirty="0" smtClean="0">
                <a:latin typeface="Century Gothic" panose="020B0502020202020204" pitchFamily="34" charset="0"/>
              </a:rPr>
              <a:t>h, low QE lifetime.</a:t>
            </a:r>
            <a:endParaRPr lang="en-US" kern="0" dirty="0" smtClean="0">
              <a:latin typeface="Century Gothic" panose="020B0502020202020204" pitchFamily="34" charset="0"/>
            </a:endParaRPr>
          </a:p>
          <a:p>
            <a:pPr marL="400050" indent="-342900">
              <a:buFont typeface="Wingdings" panose="05000000000000000000" pitchFamily="2" charset="2"/>
              <a:buChar char="Ø"/>
            </a:pPr>
            <a:r>
              <a:rPr lang="en-US" kern="0" dirty="0" smtClean="0">
                <a:latin typeface="Century Gothic" panose="020B0502020202020204" pitchFamily="34" charset="0"/>
              </a:rPr>
              <a:t>Investigating charge lifetime factors from twenty two </a:t>
            </a:r>
            <a:r>
              <a:rPr lang="en-US" kern="0" dirty="0" smtClean="0">
                <a:latin typeface="Century Gothic" panose="020B0502020202020204" pitchFamily="34" charset="0"/>
              </a:rPr>
              <a:t>1-hour </a:t>
            </a:r>
            <a:r>
              <a:rPr lang="en-US" kern="0" dirty="0" smtClean="0">
                <a:latin typeface="Century Gothic" panose="020B0502020202020204" pitchFamily="34" charset="0"/>
              </a:rPr>
              <a:t>long runs of </a:t>
            </a:r>
            <a:r>
              <a:rPr lang="en-US" kern="0" dirty="0" smtClean="0">
                <a:latin typeface="Century Gothic" panose="020B0502020202020204" pitchFamily="34" charset="0"/>
              </a:rPr>
              <a:t> 3-4.5 </a:t>
            </a:r>
            <a:r>
              <a:rPr lang="en-US" kern="0" dirty="0" smtClean="0">
                <a:latin typeface="Century Gothic" panose="020B0502020202020204" pitchFamily="34" charset="0"/>
              </a:rPr>
              <a:t>mA beams at 200-300 kV gun HV, and 0-400 A gun solenoid current conditions</a:t>
            </a:r>
            <a:endParaRPr lang="en-US" kern="0" dirty="0">
              <a:latin typeface="Century Gothic" panose="020B0502020202020204" pitchFamily="34" charset="0"/>
            </a:endParaRPr>
          </a:p>
          <a:p>
            <a:pPr marL="400050" indent="-342900">
              <a:buFont typeface="Wingdings" panose="05000000000000000000" pitchFamily="2" charset="2"/>
              <a:buChar char="Ø"/>
            </a:pPr>
            <a:r>
              <a:rPr lang="en-US" kern="0" dirty="0" smtClean="0">
                <a:latin typeface="Century Gothic" panose="020B0502020202020204" pitchFamily="34" charset="0"/>
              </a:rPr>
              <a:t>Investigating the efficacy and necessity of installed dc ion-clearing electrodes to stop ions in beamline from reaching gun and causing HV arcs</a:t>
            </a:r>
            <a:endParaRPr lang="en-US" kern="0" dirty="0">
              <a:latin typeface="Century Gothic" panose="020B0502020202020204" pitchFamily="34" charset="0"/>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3473" t="22664"/>
          <a:stretch/>
        </p:blipFill>
        <p:spPr>
          <a:xfrm>
            <a:off x="24660" y="800100"/>
            <a:ext cx="9119340" cy="2969846"/>
          </a:xfrm>
          <a:prstGeom prst="rect">
            <a:avLst/>
          </a:prstGeom>
        </p:spPr>
      </p:pic>
      <p:sp>
        <p:nvSpPr>
          <p:cNvPr id="6" name="TextBox 5"/>
          <p:cNvSpPr txBox="1"/>
          <p:nvPr/>
        </p:nvSpPr>
        <p:spPr>
          <a:xfrm>
            <a:off x="8013700" y="1866900"/>
            <a:ext cx="1130300" cy="1200329"/>
          </a:xfrm>
          <a:prstGeom prst="rect">
            <a:avLst/>
          </a:prstGeom>
          <a:noFill/>
        </p:spPr>
        <p:txBody>
          <a:bodyPr wrap="square" rtlCol="0">
            <a:spAutoFit/>
          </a:bodyPr>
          <a:lstStyle/>
          <a:p>
            <a:pPr algn="ctr"/>
            <a:r>
              <a:rPr lang="en-US" b="1" dirty="0" smtClean="0">
                <a:latin typeface="Arial" charset="0"/>
                <a:ea typeface="Arial" charset="0"/>
                <a:cs typeface="Arial" charset="0"/>
              </a:rPr>
              <a:t>1.5 </a:t>
            </a:r>
            <a:r>
              <a:rPr lang="en-US" b="1" dirty="0" err="1" smtClean="0">
                <a:latin typeface="Arial" charset="0"/>
                <a:ea typeface="Arial" charset="0"/>
                <a:cs typeface="Arial" charset="0"/>
              </a:rPr>
              <a:t>KGauss</a:t>
            </a:r>
            <a:r>
              <a:rPr lang="en-US" b="1" dirty="0" smtClean="0">
                <a:latin typeface="Arial" charset="0"/>
                <a:ea typeface="Arial" charset="0"/>
                <a:cs typeface="Arial" charset="0"/>
              </a:rPr>
              <a:t> @ cathode</a:t>
            </a:r>
            <a:endParaRPr lang="en-US" b="1" dirty="0">
              <a:latin typeface="Arial" charset="0"/>
              <a:ea typeface="Arial" charset="0"/>
              <a:cs typeface="Arial" charset="0"/>
            </a:endParaRPr>
          </a:p>
        </p:txBody>
      </p:sp>
      <p:sp>
        <p:nvSpPr>
          <p:cNvPr id="15" name="TextBox 14"/>
          <p:cNvSpPr txBox="1"/>
          <p:nvPr/>
        </p:nvSpPr>
        <p:spPr>
          <a:xfrm>
            <a:off x="1752600" y="901700"/>
            <a:ext cx="1130300" cy="369332"/>
          </a:xfrm>
          <a:prstGeom prst="rect">
            <a:avLst/>
          </a:prstGeom>
          <a:noFill/>
        </p:spPr>
        <p:txBody>
          <a:bodyPr wrap="square" rtlCol="0">
            <a:spAutoFit/>
          </a:bodyPr>
          <a:lstStyle/>
          <a:p>
            <a:pPr algn="ctr"/>
            <a:r>
              <a:rPr lang="en-US" b="1" smtClean="0">
                <a:solidFill>
                  <a:srgbClr val="00FA00"/>
                </a:solidFill>
                <a:latin typeface="Arial" charset="0"/>
                <a:ea typeface="Arial" charset="0"/>
                <a:cs typeface="Arial" charset="0"/>
              </a:rPr>
              <a:t>8% QE </a:t>
            </a:r>
            <a:endParaRPr lang="en-US" b="1" dirty="0">
              <a:solidFill>
                <a:srgbClr val="00FA00"/>
              </a:solidFill>
              <a:latin typeface="Arial" charset="0"/>
              <a:ea typeface="Arial" charset="0"/>
              <a:cs typeface="Arial" charset="0"/>
            </a:endParaRPr>
          </a:p>
        </p:txBody>
      </p:sp>
      <p:cxnSp>
        <p:nvCxnSpPr>
          <p:cNvPr id="17" name="Straight Arrow Connector 16"/>
          <p:cNvCxnSpPr>
            <a:stCxn id="15" idx="1"/>
          </p:cNvCxnSpPr>
          <p:nvPr/>
        </p:nvCxnSpPr>
        <p:spPr>
          <a:xfrm flipH="1">
            <a:off x="1219200" y="1086366"/>
            <a:ext cx="533400" cy="37413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rotWithShape="1">
          <a:blip r:embed="rId3">
            <a:extLst>
              <a:ext uri="{28A0092B-C50C-407E-A947-70E740481C1C}">
                <a14:useLocalDpi xmlns:a14="http://schemas.microsoft.com/office/drawing/2010/main" val="0"/>
              </a:ext>
            </a:extLst>
          </a:blip>
          <a:srcRect t="18005" r="9718" b="4990"/>
          <a:stretch/>
        </p:blipFill>
        <p:spPr>
          <a:xfrm rot="16200000">
            <a:off x="6835569" y="4111829"/>
            <a:ext cx="2622962" cy="1993901"/>
          </a:xfrm>
          <a:prstGeom prst="rect">
            <a:avLst/>
          </a:prstGeom>
          <a:ln w="22225">
            <a:solidFill>
              <a:srgbClr val="FF0000"/>
            </a:solidFill>
          </a:ln>
        </p:spPr>
      </p:pic>
      <p:sp>
        <p:nvSpPr>
          <p:cNvPr id="19" name="TextBox 18"/>
          <p:cNvSpPr txBox="1"/>
          <p:nvPr/>
        </p:nvSpPr>
        <p:spPr>
          <a:xfrm>
            <a:off x="5003800" y="901701"/>
            <a:ext cx="2540000" cy="646331"/>
          </a:xfrm>
          <a:prstGeom prst="rect">
            <a:avLst/>
          </a:prstGeom>
          <a:noFill/>
        </p:spPr>
        <p:txBody>
          <a:bodyPr wrap="square" rtlCol="0">
            <a:spAutoFit/>
          </a:bodyPr>
          <a:lstStyle/>
          <a:p>
            <a:pPr algn="ctr"/>
            <a:r>
              <a:rPr lang="en-US" b="1" dirty="0" smtClean="0">
                <a:latin typeface="Arial" charset="0"/>
                <a:ea typeface="Arial" charset="0"/>
                <a:cs typeface="Arial" charset="0"/>
              </a:rPr>
              <a:t>Only </a:t>
            </a:r>
            <a:r>
              <a:rPr lang="en-US" b="1" smtClean="0">
                <a:latin typeface="Arial" charset="0"/>
                <a:ea typeface="Arial" charset="0"/>
                <a:cs typeface="Arial" charset="0"/>
              </a:rPr>
              <a:t>165 Coulomb 1/e QE lifetime</a:t>
            </a:r>
            <a:endParaRPr lang="en-US" b="1" dirty="0">
              <a:latin typeface="Arial" charset="0"/>
              <a:ea typeface="Arial" charset="0"/>
              <a:cs typeface="Arial" charset="0"/>
            </a:endParaRPr>
          </a:p>
        </p:txBody>
      </p:sp>
    </p:spTree>
    <p:extLst>
      <p:ext uri="{BB962C8B-B14F-4D97-AF65-F5344CB8AC3E}">
        <p14:creationId xmlns:p14="http://schemas.microsoft.com/office/powerpoint/2010/main" val="422804828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latin typeface="Minion Pro" charset="0"/>
                <a:ea typeface="Minion Pro" charset="0"/>
                <a:cs typeface="Minion Pro" charset="0"/>
              </a:rPr>
              <a:t>With cathode s</a:t>
            </a:r>
            <a:r>
              <a:rPr lang="en-US" b="0" dirty="0" smtClean="0">
                <a:latin typeface="Minion Pro" charset="0"/>
                <a:ea typeface="Minion Pro" charset="0"/>
                <a:cs typeface="Minion Pro" charset="0"/>
              </a:rPr>
              <a:t>olenoid off, we observe cathode arcing!</a:t>
            </a:r>
            <a:endParaRPr lang="en-US" b="0" dirty="0">
              <a:latin typeface="Minion Pro" charset="0"/>
              <a:ea typeface="Minion Pro" charset="0"/>
              <a:cs typeface="Minion Pro"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11601"/>
            <a:ext cx="8242300" cy="2342644"/>
          </a:xfrm>
          <a:prstGeom prst="rect">
            <a:avLst/>
          </a:prstGeom>
        </p:spPr>
      </p:pic>
      <p:sp>
        <p:nvSpPr>
          <p:cNvPr id="5" name="TextBox 4"/>
          <p:cNvSpPr txBox="1"/>
          <p:nvPr/>
        </p:nvSpPr>
        <p:spPr>
          <a:xfrm>
            <a:off x="4289144" y="5443086"/>
            <a:ext cx="1019456" cy="369332"/>
          </a:xfrm>
          <a:prstGeom prst="rect">
            <a:avLst/>
          </a:prstGeom>
          <a:noFill/>
          <a:ln w="38100">
            <a:solidFill>
              <a:srgbClr val="0000FF"/>
            </a:solidFill>
          </a:ln>
        </p:spPr>
        <p:txBody>
          <a:bodyPr wrap="square" rtlCol="0">
            <a:spAutoFit/>
          </a:bodyPr>
          <a:lstStyle/>
          <a:p>
            <a:pPr algn="ctr"/>
            <a:r>
              <a:rPr lang="en-US" b="1" smtClean="0">
                <a:solidFill>
                  <a:srgbClr val="0432FF"/>
                </a:solidFill>
                <a:latin typeface="Arial" panose="020B0604020202020204" pitchFamily="34" charset="0"/>
                <a:cs typeface="Arial" panose="020B0604020202020204" pitchFamily="34" charset="0"/>
              </a:rPr>
              <a:t>4.5mA</a:t>
            </a:r>
            <a:endParaRPr lang="en-US" b="1" dirty="0">
              <a:solidFill>
                <a:srgbClr val="0432FF"/>
              </a:solidFill>
              <a:latin typeface="Arial" panose="020B0604020202020204" pitchFamily="34" charset="0"/>
              <a:cs typeface="Arial" panose="020B0604020202020204" pitchFamily="34" charset="0"/>
            </a:endParaRPr>
          </a:p>
        </p:txBody>
      </p:sp>
      <p:cxnSp>
        <p:nvCxnSpPr>
          <p:cNvPr id="6" name="Straight Arrow Connector 5"/>
          <p:cNvCxnSpPr/>
          <p:nvPr/>
        </p:nvCxnSpPr>
        <p:spPr bwMode="auto">
          <a:xfrm>
            <a:off x="5384800" y="5778501"/>
            <a:ext cx="698500" cy="101599"/>
          </a:xfrm>
          <a:prstGeom prst="straightConnector1">
            <a:avLst/>
          </a:prstGeom>
          <a:ln>
            <a:solidFill>
              <a:srgbClr val="0000FF"/>
            </a:solidFill>
            <a:headEnd type="none" w="med" len="med"/>
            <a:tailEnd type="arrow"/>
          </a:ln>
        </p:spPr>
        <p:style>
          <a:lnRef idx="3">
            <a:schemeClr val="accent2"/>
          </a:lnRef>
          <a:fillRef idx="0">
            <a:schemeClr val="accent2"/>
          </a:fillRef>
          <a:effectRef idx="2">
            <a:schemeClr val="accent2"/>
          </a:effectRef>
          <a:fontRef idx="minor">
            <a:schemeClr val="tx1"/>
          </a:fontRef>
        </p:style>
      </p:cxnSp>
      <p:sp>
        <p:nvSpPr>
          <p:cNvPr id="7" name="TextBox 6"/>
          <p:cNvSpPr txBox="1"/>
          <p:nvPr/>
        </p:nvSpPr>
        <p:spPr>
          <a:xfrm>
            <a:off x="2050774" y="3925404"/>
            <a:ext cx="3553986" cy="400110"/>
          </a:xfrm>
          <a:prstGeom prst="rect">
            <a:avLst/>
          </a:prstGeom>
          <a:noFill/>
        </p:spPr>
        <p:txBody>
          <a:bodyPr wrap="none" rtlCol="0">
            <a:spAutoFit/>
          </a:bodyPr>
          <a:lstStyle/>
          <a:p>
            <a:r>
              <a:rPr lang="en-US" sz="2000" b="1" dirty="0" smtClean="0">
                <a:solidFill>
                  <a:srgbClr val="0432FF"/>
                </a:solidFill>
              </a:rPr>
              <a:t>Non-magnetized </a:t>
            </a:r>
            <a:r>
              <a:rPr lang="en-US" sz="2000" b="1" smtClean="0">
                <a:solidFill>
                  <a:srgbClr val="0432FF"/>
                </a:solidFill>
              </a:rPr>
              <a:t>beam current</a:t>
            </a:r>
            <a:endParaRPr lang="en-US" sz="2000" b="1">
              <a:solidFill>
                <a:srgbClr val="0432FF"/>
              </a:solidFill>
            </a:endParaRPr>
          </a:p>
        </p:txBody>
      </p:sp>
      <p:pic>
        <p:nvPicPr>
          <p:cNvPr id="9"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35184" t="31193" r="52357" b="55725"/>
          <a:stretch/>
        </p:blipFill>
        <p:spPr>
          <a:xfrm>
            <a:off x="5588000" y="2184399"/>
            <a:ext cx="1041400" cy="736601"/>
          </a:xfrm>
        </p:spPr>
      </p:pic>
      <p:pic>
        <p:nvPicPr>
          <p:cNvPr id="10" name="Content Placeholder 3"/>
          <p:cNvPicPr>
            <a:picLocks noChangeAspect="1"/>
          </p:cNvPicPr>
          <p:nvPr/>
        </p:nvPicPr>
        <p:blipFill rotWithShape="1">
          <a:blip r:embed="rId4">
            <a:extLst>
              <a:ext uri="{28A0092B-C50C-407E-A947-70E740481C1C}">
                <a14:useLocalDpi xmlns:a14="http://schemas.microsoft.com/office/drawing/2010/main" val="0"/>
              </a:ext>
            </a:extLst>
          </a:blip>
          <a:srcRect l="25387" t="24829" r="39637" b="30264"/>
          <a:stretch/>
        </p:blipFill>
        <p:spPr>
          <a:xfrm>
            <a:off x="7539451" y="2095777"/>
            <a:ext cx="1604549" cy="1545121"/>
          </a:xfrm>
          <a:prstGeom prst="rect">
            <a:avLst/>
          </a:prstGeom>
        </p:spPr>
      </p:pic>
      <p:pic>
        <p:nvPicPr>
          <p:cNvPr id="11" name="Picture 10" descr="BlackR30 &amp; SS electrodesfron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0" y="682019"/>
            <a:ext cx="2400300" cy="32004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4495800" y="838200"/>
            <a:ext cx="1914948" cy="369332"/>
          </a:xfrm>
          <a:prstGeom prst="rect">
            <a:avLst/>
          </a:prstGeom>
          <a:solidFill>
            <a:schemeClr val="bg1"/>
          </a:solidFill>
          <a:ln w="19050">
            <a:solidFill>
              <a:srgbClr val="FF0000"/>
            </a:solidFill>
          </a:ln>
        </p:spPr>
        <p:txBody>
          <a:bodyPr wrap="none" rtlCol="0">
            <a:spAutoFit/>
          </a:bodyPr>
          <a:lstStyle/>
          <a:p>
            <a:r>
              <a:rPr lang="en-US" dirty="0" smtClean="0"/>
              <a:t>Active </a:t>
            </a:r>
            <a:r>
              <a:rPr lang="en-US" dirty="0" smtClean="0"/>
              <a:t>area, </a:t>
            </a:r>
            <a:r>
              <a:rPr lang="en-US" dirty="0" err="1" smtClean="0"/>
              <a:t>CsKSb</a:t>
            </a:r>
            <a:endParaRPr lang="en-US" dirty="0"/>
          </a:p>
        </p:txBody>
      </p:sp>
      <p:cxnSp>
        <p:nvCxnSpPr>
          <p:cNvPr id="14" name="Straight Arrow Connector 13"/>
          <p:cNvCxnSpPr/>
          <p:nvPr/>
        </p:nvCxnSpPr>
        <p:spPr>
          <a:xfrm flipH="1">
            <a:off x="1282700" y="2819400"/>
            <a:ext cx="1651000" cy="381000"/>
          </a:xfrm>
          <a:prstGeom prst="straightConnector1">
            <a:avLst/>
          </a:prstGeom>
          <a:ln w="22225">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sp>
        <p:nvSpPr>
          <p:cNvPr id="16" name="Right Arrow 15"/>
          <p:cNvSpPr/>
          <p:nvPr/>
        </p:nvSpPr>
        <p:spPr>
          <a:xfrm>
            <a:off x="6743700" y="2641600"/>
            <a:ext cx="673100" cy="21590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5408053" y="1739364"/>
            <a:ext cx="1273105" cy="369332"/>
          </a:xfrm>
          <a:prstGeom prst="rect">
            <a:avLst/>
          </a:prstGeom>
          <a:noFill/>
        </p:spPr>
        <p:txBody>
          <a:bodyPr wrap="none" rtlCol="0">
            <a:spAutoFit/>
          </a:bodyPr>
          <a:lstStyle/>
          <a:p>
            <a:r>
              <a:rPr lang="en-US" smtClean="0"/>
              <a:t>mA BEAM!</a:t>
            </a:r>
            <a:endParaRPr lang="en-US"/>
          </a:p>
        </p:txBody>
      </p:sp>
      <p:sp>
        <p:nvSpPr>
          <p:cNvPr id="18" name="TextBox 17"/>
          <p:cNvSpPr txBox="1"/>
          <p:nvPr/>
        </p:nvSpPr>
        <p:spPr>
          <a:xfrm>
            <a:off x="6565900" y="2019300"/>
            <a:ext cx="1028699" cy="646331"/>
          </a:xfrm>
          <a:prstGeom prst="rect">
            <a:avLst/>
          </a:prstGeom>
          <a:noFill/>
        </p:spPr>
        <p:txBody>
          <a:bodyPr wrap="square" rtlCol="0">
            <a:spAutoFit/>
          </a:bodyPr>
          <a:lstStyle/>
          <a:p>
            <a:pPr algn="ctr"/>
            <a:r>
              <a:rPr lang="en-US" smtClean="0"/>
              <a:t>Cathode damage</a:t>
            </a:r>
            <a:endParaRPr lang="en-US"/>
          </a:p>
        </p:txBody>
      </p:sp>
      <p:sp>
        <p:nvSpPr>
          <p:cNvPr id="19" name="TextBox 18"/>
          <p:cNvSpPr txBox="1"/>
          <p:nvPr/>
        </p:nvSpPr>
        <p:spPr>
          <a:xfrm>
            <a:off x="7734300" y="1308100"/>
            <a:ext cx="1175963" cy="646331"/>
          </a:xfrm>
          <a:prstGeom prst="rect">
            <a:avLst/>
          </a:prstGeom>
          <a:solidFill>
            <a:schemeClr val="bg1"/>
          </a:solidFill>
          <a:ln w="19050">
            <a:solidFill>
              <a:srgbClr val="FF0000"/>
            </a:solidFill>
          </a:ln>
        </p:spPr>
        <p:txBody>
          <a:bodyPr wrap="none" rtlCol="0">
            <a:spAutoFit/>
          </a:bodyPr>
          <a:lstStyle/>
          <a:p>
            <a:r>
              <a:rPr lang="en-US" smtClean="0"/>
              <a:t>Damaged</a:t>
            </a:r>
          </a:p>
          <a:p>
            <a:r>
              <a:rPr lang="en-US" dirty="0" smtClean="0"/>
              <a:t>Active </a:t>
            </a:r>
            <a:r>
              <a:rPr lang="en-US" dirty="0" smtClean="0"/>
              <a:t>area</a:t>
            </a:r>
            <a:endParaRPr lang="en-US" dirty="0"/>
          </a:p>
        </p:txBody>
      </p:sp>
      <p:cxnSp>
        <p:nvCxnSpPr>
          <p:cNvPr id="20" name="Straight Arrow Connector 19"/>
          <p:cNvCxnSpPr/>
          <p:nvPr/>
        </p:nvCxnSpPr>
        <p:spPr>
          <a:xfrm flipH="1">
            <a:off x="7886700" y="1944132"/>
            <a:ext cx="397482" cy="722868"/>
          </a:xfrm>
          <a:prstGeom prst="straightConnector1">
            <a:avLst/>
          </a:prstGeom>
          <a:ln w="19050">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bwMode="auto">
          <a:xfrm flipH="1">
            <a:off x="6870700" y="4978400"/>
            <a:ext cx="1054100" cy="482600"/>
          </a:xfrm>
          <a:prstGeom prst="straightConnector1">
            <a:avLst/>
          </a:prstGeom>
          <a:ln>
            <a:solidFill>
              <a:srgbClr val="0000FF"/>
            </a:solidFill>
            <a:headEnd type="none" w="med" len="med"/>
            <a:tailEnd type="arrow"/>
          </a:ln>
        </p:spPr>
        <p:style>
          <a:lnRef idx="3">
            <a:schemeClr val="accent2"/>
          </a:lnRef>
          <a:fillRef idx="0">
            <a:schemeClr val="accent2"/>
          </a:fillRef>
          <a:effectRef idx="2">
            <a:schemeClr val="accent2"/>
          </a:effectRef>
          <a:fontRef idx="minor">
            <a:schemeClr val="tx1"/>
          </a:fontRef>
        </p:style>
      </p:cxnSp>
      <p:sp>
        <p:nvSpPr>
          <p:cNvPr id="22" name="TextBox 21"/>
          <p:cNvSpPr txBox="1"/>
          <p:nvPr/>
        </p:nvSpPr>
        <p:spPr>
          <a:xfrm>
            <a:off x="8022944" y="4376286"/>
            <a:ext cx="1121056" cy="646331"/>
          </a:xfrm>
          <a:prstGeom prst="rect">
            <a:avLst/>
          </a:prstGeom>
          <a:noFill/>
          <a:ln w="38100">
            <a:solidFill>
              <a:srgbClr val="0000FF"/>
            </a:solidFill>
          </a:ln>
        </p:spPr>
        <p:txBody>
          <a:bodyPr wrap="square" rtlCol="0">
            <a:spAutoFit/>
          </a:bodyPr>
          <a:lstStyle/>
          <a:p>
            <a:pPr algn="ctr"/>
            <a:r>
              <a:rPr lang="en-US" b="1" smtClean="0">
                <a:solidFill>
                  <a:srgbClr val="0432FF"/>
                </a:solidFill>
                <a:latin typeface="Arial" panose="020B0604020202020204" pitchFamily="34" charset="0"/>
                <a:cs typeface="Arial" panose="020B0604020202020204" pitchFamily="34" charset="0"/>
              </a:rPr>
              <a:t>Sudden QE drop</a:t>
            </a:r>
            <a:endParaRPr lang="en-US" b="1" dirty="0">
              <a:solidFill>
                <a:srgbClr val="0432FF"/>
              </a:solidFill>
              <a:latin typeface="Arial" panose="020B0604020202020204" pitchFamily="34" charset="0"/>
              <a:cs typeface="Arial" panose="020B0604020202020204" pitchFamily="34" charset="0"/>
            </a:endParaRPr>
          </a:p>
        </p:txBody>
      </p:sp>
      <p:pic>
        <p:nvPicPr>
          <p:cNvPr id="23" name="Picture 22"/>
          <p:cNvPicPr>
            <a:picLocks noChangeAspect="1"/>
          </p:cNvPicPr>
          <p:nvPr/>
        </p:nvPicPr>
        <p:blipFill rotWithShape="1">
          <a:blip r:embed="rId6">
            <a:extLst>
              <a:ext uri="{28A0092B-C50C-407E-A947-70E740481C1C}">
                <a14:useLocalDpi xmlns:a14="http://schemas.microsoft.com/office/drawing/2010/main" val="0"/>
              </a:ext>
            </a:extLst>
          </a:blip>
          <a:srcRect t="18005" r="9718" b="4990"/>
          <a:stretch/>
        </p:blipFill>
        <p:spPr>
          <a:xfrm>
            <a:off x="2413001" y="1347206"/>
            <a:ext cx="3022599" cy="2297694"/>
          </a:xfrm>
          <a:prstGeom prst="rect">
            <a:avLst/>
          </a:prstGeom>
          <a:ln w="22225">
            <a:solidFill>
              <a:srgbClr val="FF0000"/>
            </a:solidFill>
          </a:ln>
        </p:spPr>
      </p:pic>
      <p:cxnSp>
        <p:nvCxnSpPr>
          <p:cNvPr id="24" name="Straight Arrow Connector 23"/>
          <p:cNvCxnSpPr/>
          <p:nvPr/>
        </p:nvCxnSpPr>
        <p:spPr>
          <a:xfrm flipH="1">
            <a:off x="4394200" y="1219200"/>
            <a:ext cx="139700" cy="927100"/>
          </a:xfrm>
          <a:prstGeom prst="straightConnector1">
            <a:avLst/>
          </a:prstGeom>
          <a:ln w="22225">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5638800" y="1308100"/>
            <a:ext cx="412292" cy="369332"/>
          </a:xfrm>
          <a:prstGeom prst="rect">
            <a:avLst/>
          </a:prstGeom>
          <a:solidFill>
            <a:schemeClr val="bg1"/>
          </a:solidFill>
          <a:ln w="19050">
            <a:solidFill>
              <a:srgbClr val="FF0000"/>
            </a:solidFill>
          </a:ln>
        </p:spPr>
        <p:txBody>
          <a:bodyPr wrap="none" rtlCol="0">
            <a:spAutoFit/>
          </a:bodyPr>
          <a:lstStyle/>
          <a:p>
            <a:r>
              <a:rPr lang="en-US" dirty="0" smtClean="0"/>
              <a:t>Sb</a:t>
            </a:r>
            <a:endParaRPr lang="en-US" dirty="0"/>
          </a:p>
        </p:txBody>
      </p:sp>
      <p:cxnSp>
        <p:nvCxnSpPr>
          <p:cNvPr id="27" name="Straight Arrow Connector 26"/>
          <p:cNvCxnSpPr/>
          <p:nvPr/>
        </p:nvCxnSpPr>
        <p:spPr>
          <a:xfrm flipH="1">
            <a:off x="4546600" y="1638300"/>
            <a:ext cx="1079500" cy="660400"/>
          </a:xfrm>
          <a:prstGeom prst="straightConnector1">
            <a:avLst/>
          </a:prstGeom>
          <a:ln w="22225">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4140200" y="2628900"/>
            <a:ext cx="787395" cy="369332"/>
          </a:xfrm>
          <a:prstGeom prst="rect">
            <a:avLst/>
          </a:prstGeom>
          <a:noFill/>
        </p:spPr>
        <p:txBody>
          <a:bodyPr wrap="none" rtlCol="0">
            <a:spAutoFit/>
          </a:bodyPr>
          <a:lstStyle/>
          <a:p>
            <a:r>
              <a:rPr lang="en-US" b="1" smtClean="0">
                <a:solidFill>
                  <a:srgbClr val="FFFF00"/>
                </a:solidFill>
                <a:latin typeface="Arial" charset="0"/>
                <a:ea typeface="Arial" charset="0"/>
                <a:cs typeface="Arial" charset="0"/>
              </a:rPr>
              <a:t>GaAs</a:t>
            </a:r>
            <a:endParaRPr lang="en-US" b="1" dirty="0">
              <a:solidFill>
                <a:srgbClr val="FFFF00"/>
              </a:solidFill>
              <a:latin typeface="Arial" charset="0"/>
              <a:ea typeface="Arial" charset="0"/>
              <a:cs typeface="Arial" charset="0"/>
            </a:endParaRPr>
          </a:p>
        </p:txBody>
      </p:sp>
      <p:sp>
        <p:nvSpPr>
          <p:cNvPr id="30" name="TextBox 29"/>
          <p:cNvSpPr txBox="1"/>
          <p:nvPr/>
        </p:nvSpPr>
        <p:spPr>
          <a:xfrm>
            <a:off x="4318000" y="3175000"/>
            <a:ext cx="436914" cy="369332"/>
          </a:xfrm>
          <a:prstGeom prst="rect">
            <a:avLst/>
          </a:prstGeom>
          <a:noFill/>
        </p:spPr>
        <p:txBody>
          <a:bodyPr wrap="none" rtlCol="0">
            <a:spAutoFit/>
          </a:bodyPr>
          <a:lstStyle/>
          <a:p>
            <a:r>
              <a:rPr lang="en-US" b="1" smtClean="0">
                <a:solidFill>
                  <a:srgbClr val="FFFF00"/>
                </a:solidFill>
                <a:latin typeface="Arial" charset="0"/>
                <a:ea typeface="Arial" charset="0"/>
                <a:cs typeface="Arial" charset="0"/>
              </a:rPr>
              <a:t>Ta</a:t>
            </a:r>
            <a:endParaRPr lang="en-US" b="1">
              <a:solidFill>
                <a:srgbClr val="FFFF00"/>
              </a:solidFill>
              <a:latin typeface="Arial" charset="0"/>
              <a:ea typeface="Arial" charset="0"/>
              <a:cs typeface="Arial" charset="0"/>
            </a:endParaRPr>
          </a:p>
        </p:txBody>
      </p:sp>
      <p:sp>
        <p:nvSpPr>
          <p:cNvPr id="31" name="TextBox 30"/>
          <p:cNvSpPr txBox="1"/>
          <p:nvPr/>
        </p:nvSpPr>
        <p:spPr>
          <a:xfrm>
            <a:off x="2882900" y="2197100"/>
            <a:ext cx="723275" cy="646331"/>
          </a:xfrm>
          <a:prstGeom prst="rect">
            <a:avLst/>
          </a:prstGeom>
          <a:noFill/>
        </p:spPr>
        <p:txBody>
          <a:bodyPr wrap="none" rtlCol="0">
            <a:spAutoFit/>
          </a:bodyPr>
          <a:lstStyle/>
          <a:p>
            <a:r>
              <a:rPr lang="en-US" b="1" dirty="0" smtClean="0">
                <a:latin typeface="Arial" charset="0"/>
                <a:ea typeface="Arial" charset="0"/>
                <a:cs typeface="Arial" charset="0"/>
              </a:rPr>
              <a:t>Mo</a:t>
            </a:r>
          </a:p>
          <a:p>
            <a:r>
              <a:rPr lang="en-US" b="1" dirty="0" smtClean="0">
                <a:latin typeface="Arial" charset="0"/>
                <a:ea typeface="Arial" charset="0"/>
                <a:cs typeface="Arial" charset="0"/>
              </a:rPr>
              <a:t>puck</a:t>
            </a:r>
            <a:endParaRPr lang="en-US" b="1" dirty="0">
              <a:latin typeface="Arial" charset="0"/>
              <a:ea typeface="Arial" charset="0"/>
              <a:cs typeface="Arial" charset="0"/>
            </a:endParaRPr>
          </a:p>
        </p:txBody>
      </p:sp>
      <p:sp>
        <p:nvSpPr>
          <p:cNvPr id="32" name="TextBox 31"/>
          <p:cNvSpPr txBox="1"/>
          <p:nvPr/>
        </p:nvSpPr>
        <p:spPr>
          <a:xfrm>
            <a:off x="5537200" y="3124200"/>
            <a:ext cx="1914307" cy="646331"/>
          </a:xfrm>
          <a:prstGeom prst="rect">
            <a:avLst/>
          </a:prstGeom>
          <a:solidFill>
            <a:schemeClr val="bg1"/>
          </a:solidFill>
          <a:ln w="19050">
            <a:solidFill>
              <a:srgbClr val="FF0000"/>
            </a:solidFill>
          </a:ln>
        </p:spPr>
        <p:txBody>
          <a:bodyPr wrap="none" rtlCol="0">
            <a:spAutoFit/>
          </a:bodyPr>
          <a:lstStyle/>
          <a:p>
            <a:r>
              <a:rPr lang="en-US" dirty="0" smtClean="0"/>
              <a:t>Damaged</a:t>
            </a:r>
          </a:p>
          <a:p>
            <a:r>
              <a:rPr lang="en-US" dirty="0" smtClean="0"/>
              <a:t>Electrostatic center</a:t>
            </a:r>
            <a:endParaRPr lang="en-US" dirty="0"/>
          </a:p>
        </p:txBody>
      </p:sp>
      <p:cxnSp>
        <p:nvCxnSpPr>
          <p:cNvPr id="33" name="Straight Arrow Connector 32"/>
          <p:cNvCxnSpPr>
            <a:stCxn id="32" idx="3"/>
          </p:cNvCxnSpPr>
          <p:nvPr/>
        </p:nvCxnSpPr>
        <p:spPr>
          <a:xfrm flipV="1">
            <a:off x="7451507" y="3060700"/>
            <a:ext cx="828893" cy="386666"/>
          </a:xfrm>
          <a:prstGeom prst="straightConnector1">
            <a:avLst/>
          </a:prstGeom>
          <a:ln w="19050">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39526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latin typeface="Minion Pro" charset="0"/>
                <a:ea typeface="Minion Pro" charset="0"/>
                <a:cs typeface="Minion Pro" charset="0"/>
              </a:rPr>
              <a:t>No cathode arcing with gun solenoid</a:t>
            </a:r>
            <a:r>
              <a:rPr lang="en-US" b="0" dirty="0" smtClean="0">
                <a:latin typeface="Minion Pro" charset="0"/>
                <a:ea typeface="Minion Pro" charset="0"/>
                <a:cs typeface="Minion Pro" charset="0"/>
              </a:rPr>
              <a:t> energized</a:t>
            </a:r>
            <a:endParaRPr lang="en-US" b="0" dirty="0">
              <a:latin typeface="Minion Pro" charset="0"/>
              <a:ea typeface="Minion Pro" charset="0"/>
              <a:cs typeface="Minion Pro" charset="0"/>
            </a:endParaRP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3945" t="13865" r="15057" b="11647"/>
          <a:stretch/>
        </p:blipFill>
        <p:spPr>
          <a:xfrm>
            <a:off x="-1" y="812800"/>
            <a:ext cx="9008219" cy="4584700"/>
          </a:xfrm>
        </p:spPr>
      </p:pic>
      <p:sp>
        <p:nvSpPr>
          <p:cNvPr id="5" name="TextBox 4"/>
          <p:cNvSpPr txBox="1"/>
          <p:nvPr/>
        </p:nvSpPr>
        <p:spPr>
          <a:xfrm>
            <a:off x="1069975" y="2981325"/>
            <a:ext cx="1130300" cy="369332"/>
          </a:xfrm>
          <a:prstGeom prst="rect">
            <a:avLst/>
          </a:prstGeom>
          <a:noFill/>
        </p:spPr>
        <p:txBody>
          <a:bodyPr wrap="square" rtlCol="0">
            <a:spAutoFit/>
          </a:bodyPr>
          <a:lstStyle/>
          <a:p>
            <a:pPr algn="ctr"/>
            <a:r>
              <a:rPr lang="en-US" b="1" smtClean="0">
                <a:solidFill>
                  <a:srgbClr val="7030A0"/>
                </a:solidFill>
                <a:latin typeface="Arial" charset="0"/>
                <a:ea typeface="Arial" charset="0"/>
                <a:cs typeface="Arial" charset="0"/>
              </a:rPr>
              <a:t>150 A</a:t>
            </a:r>
            <a:endParaRPr lang="en-US" b="1" dirty="0">
              <a:solidFill>
                <a:srgbClr val="7030A0"/>
              </a:solidFill>
              <a:latin typeface="Arial" charset="0"/>
              <a:ea typeface="Arial" charset="0"/>
              <a:cs typeface="Arial" charset="0"/>
            </a:endParaRPr>
          </a:p>
        </p:txBody>
      </p:sp>
      <p:sp>
        <p:nvSpPr>
          <p:cNvPr id="6" name="TextBox 5"/>
          <p:cNvSpPr txBox="1"/>
          <p:nvPr/>
        </p:nvSpPr>
        <p:spPr>
          <a:xfrm>
            <a:off x="3806544" y="1099686"/>
            <a:ext cx="1019456" cy="369332"/>
          </a:xfrm>
          <a:prstGeom prst="rect">
            <a:avLst/>
          </a:prstGeom>
          <a:noFill/>
          <a:ln w="38100">
            <a:solidFill>
              <a:srgbClr val="0000FF"/>
            </a:solidFill>
          </a:ln>
        </p:spPr>
        <p:txBody>
          <a:bodyPr wrap="square" rtlCol="0">
            <a:spAutoFit/>
          </a:bodyPr>
          <a:lstStyle/>
          <a:p>
            <a:pPr algn="ctr"/>
            <a:r>
              <a:rPr lang="en-US" b="1" smtClean="0">
                <a:solidFill>
                  <a:srgbClr val="0432FF"/>
                </a:solidFill>
                <a:latin typeface="Arial" panose="020B0604020202020204" pitchFamily="34" charset="0"/>
                <a:cs typeface="Arial" panose="020B0604020202020204" pitchFamily="34" charset="0"/>
              </a:rPr>
              <a:t>3 </a:t>
            </a:r>
            <a:r>
              <a:rPr lang="en-US" b="1" smtClean="0">
                <a:solidFill>
                  <a:srgbClr val="0432FF"/>
                </a:solidFill>
                <a:latin typeface="Arial" panose="020B0604020202020204" pitchFamily="34" charset="0"/>
                <a:cs typeface="Arial" panose="020B0604020202020204" pitchFamily="34" charset="0"/>
              </a:rPr>
              <a:t>mA</a:t>
            </a:r>
            <a:endParaRPr lang="en-US" b="1" dirty="0">
              <a:solidFill>
                <a:srgbClr val="0432FF"/>
              </a:solidFill>
              <a:latin typeface="Arial" panose="020B0604020202020204" pitchFamily="34" charset="0"/>
              <a:cs typeface="Arial" panose="020B0604020202020204" pitchFamily="34" charset="0"/>
            </a:endParaRPr>
          </a:p>
        </p:txBody>
      </p:sp>
      <p:sp>
        <p:nvSpPr>
          <p:cNvPr id="7" name="TextBox 6"/>
          <p:cNvSpPr txBox="1"/>
          <p:nvPr/>
        </p:nvSpPr>
        <p:spPr>
          <a:xfrm>
            <a:off x="3831944" y="1658486"/>
            <a:ext cx="1019456" cy="369332"/>
          </a:xfrm>
          <a:prstGeom prst="rect">
            <a:avLst/>
          </a:prstGeom>
          <a:noFill/>
          <a:ln w="38100">
            <a:solidFill>
              <a:srgbClr val="00FA00"/>
            </a:solidFill>
          </a:ln>
        </p:spPr>
        <p:txBody>
          <a:bodyPr wrap="square" rtlCol="0">
            <a:spAutoFit/>
          </a:bodyPr>
          <a:lstStyle/>
          <a:p>
            <a:pPr algn="ctr"/>
            <a:r>
              <a:rPr lang="en-US" b="1" dirty="0" smtClean="0">
                <a:solidFill>
                  <a:srgbClr val="00FA00"/>
                </a:solidFill>
                <a:latin typeface="Arial" panose="020B0604020202020204" pitchFamily="34" charset="0"/>
                <a:cs typeface="Arial" panose="020B0604020202020204" pitchFamily="34" charset="0"/>
              </a:rPr>
              <a:t>4% QE</a:t>
            </a:r>
            <a:endParaRPr lang="en-US" b="1" dirty="0">
              <a:solidFill>
                <a:srgbClr val="00FA00"/>
              </a:solidFill>
              <a:latin typeface="Arial" panose="020B0604020202020204" pitchFamily="34" charset="0"/>
              <a:cs typeface="Arial" panose="020B0604020202020204" pitchFamily="34" charset="0"/>
            </a:endParaRPr>
          </a:p>
        </p:txBody>
      </p:sp>
      <p:sp>
        <p:nvSpPr>
          <p:cNvPr id="8" name="TextBox 7"/>
          <p:cNvSpPr txBox="1"/>
          <p:nvPr/>
        </p:nvSpPr>
        <p:spPr>
          <a:xfrm>
            <a:off x="2208213" y="2776538"/>
            <a:ext cx="1130300" cy="369332"/>
          </a:xfrm>
          <a:prstGeom prst="rect">
            <a:avLst/>
          </a:prstGeom>
          <a:noFill/>
        </p:spPr>
        <p:txBody>
          <a:bodyPr wrap="square" rtlCol="0">
            <a:spAutoFit/>
          </a:bodyPr>
          <a:lstStyle/>
          <a:p>
            <a:pPr algn="ctr"/>
            <a:r>
              <a:rPr lang="en-US" b="1" dirty="0" smtClean="0">
                <a:solidFill>
                  <a:srgbClr val="7030A0"/>
                </a:solidFill>
                <a:latin typeface="Arial" charset="0"/>
                <a:ea typeface="Arial" charset="0"/>
                <a:cs typeface="Arial" charset="0"/>
              </a:rPr>
              <a:t>200 A</a:t>
            </a:r>
            <a:endParaRPr lang="en-US" b="1" dirty="0">
              <a:solidFill>
                <a:srgbClr val="7030A0"/>
              </a:solidFill>
              <a:latin typeface="Arial" charset="0"/>
              <a:ea typeface="Arial" charset="0"/>
              <a:cs typeface="Arial" charset="0"/>
            </a:endParaRPr>
          </a:p>
        </p:txBody>
      </p:sp>
      <p:sp>
        <p:nvSpPr>
          <p:cNvPr id="9" name="TextBox 8"/>
          <p:cNvSpPr txBox="1"/>
          <p:nvPr/>
        </p:nvSpPr>
        <p:spPr>
          <a:xfrm>
            <a:off x="5146676" y="2543175"/>
            <a:ext cx="1130300" cy="369332"/>
          </a:xfrm>
          <a:prstGeom prst="rect">
            <a:avLst/>
          </a:prstGeom>
          <a:noFill/>
        </p:spPr>
        <p:txBody>
          <a:bodyPr wrap="square" rtlCol="0">
            <a:spAutoFit/>
          </a:bodyPr>
          <a:lstStyle/>
          <a:p>
            <a:pPr algn="ctr"/>
            <a:r>
              <a:rPr lang="en-US" b="1" dirty="0" smtClean="0">
                <a:solidFill>
                  <a:srgbClr val="7030A0"/>
                </a:solidFill>
                <a:latin typeface="Arial" charset="0"/>
                <a:ea typeface="Arial" charset="0"/>
                <a:cs typeface="Arial" charset="0"/>
              </a:rPr>
              <a:t>250 A</a:t>
            </a:r>
            <a:endParaRPr lang="en-US" b="1" dirty="0">
              <a:solidFill>
                <a:srgbClr val="7030A0"/>
              </a:solidFill>
              <a:latin typeface="Arial" charset="0"/>
              <a:ea typeface="Arial" charset="0"/>
              <a:cs typeface="Arial" charset="0"/>
            </a:endParaRPr>
          </a:p>
        </p:txBody>
      </p:sp>
      <p:sp>
        <p:nvSpPr>
          <p:cNvPr id="10" name="TextBox 9"/>
          <p:cNvSpPr txBox="1"/>
          <p:nvPr/>
        </p:nvSpPr>
        <p:spPr>
          <a:xfrm>
            <a:off x="6170614" y="2166938"/>
            <a:ext cx="1130300" cy="369332"/>
          </a:xfrm>
          <a:prstGeom prst="rect">
            <a:avLst/>
          </a:prstGeom>
          <a:noFill/>
        </p:spPr>
        <p:txBody>
          <a:bodyPr wrap="square" rtlCol="0">
            <a:spAutoFit/>
          </a:bodyPr>
          <a:lstStyle/>
          <a:p>
            <a:pPr algn="ctr"/>
            <a:r>
              <a:rPr lang="en-US" b="1" dirty="0" smtClean="0">
                <a:solidFill>
                  <a:srgbClr val="7030A0"/>
                </a:solidFill>
                <a:latin typeface="Arial" charset="0"/>
                <a:ea typeface="Arial" charset="0"/>
                <a:cs typeface="Arial" charset="0"/>
              </a:rPr>
              <a:t>300 A</a:t>
            </a:r>
            <a:endParaRPr lang="en-US" b="1" dirty="0">
              <a:solidFill>
                <a:srgbClr val="7030A0"/>
              </a:solidFill>
              <a:latin typeface="Arial" charset="0"/>
              <a:ea typeface="Arial" charset="0"/>
              <a:cs typeface="Arial" charset="0"/>
            </a:endParaRPr>
          </a:p>
        </p:txBody>
      </p:sp>
      <p:sp>
        <p:nvSpPr>
          <p:cNvPr id="11" name="TextBox 10"/>
          <p:cNvSpPr txBox="1"/>
          <p:nvPr/>
        </p:nvSpPr>
        <p:spPr>
          <a:xfrm>
            <a:off x="7156451" y="2081213"/>
            <a:ext cx="1130300" cy="369332"/>
          </a:xfrm>
          <a:prstGeom prst="rect">
            <a:avLst/>
          </a:prstGeom>
          <a:noFill/>
        </p:spPr>
        <p:txBody>
          <a:bodyPr wrap="square" rtlCol="0">
            <a:spAutoFit/>
          </a:bodyPr>
          <a:lstStyle/>
          <a:p>
            <a:pPr algn="ctr"/>
            <a:r>
              <a:rPr lang="en-US" b="1" dirty="0" smtClean="0">
                <a:solidFill>
                  <a:srgbClr val="7030A0"/>
                </a:solidFill>
                <a:latin typeface="Arial" charset="0"/>
                <a:ea typeface="Arial" charset="0"/>
                <a:cs typeface="Arial" charset="0"/>
              </a:rPr>
              <a:t>400 A</a:t>
            </a:r>
            <a:endParaRPr lang="en-US" b="1" dirty="0">
              <a:solidFill>
                <a:srgbClr val="7030A0"/>
              </a:solidFill>
              <a:latin typeface="Arial" charset="0"/>
              <a:ea typeface="Arial" charset="0"/>
              <a:cs typeface="Arial" charset="0"/>
            </a:endParaRPr>
          </a:p>
        </p:txBody>
      </p:sp>
      <p:sp>
        <p:nvSpPr>
          <p:cNvPr id="14" name="TextBox 13"/>
          <p:cNvSpPr txBox="1"/>
          <p:nvPr/>
        </p:nvSpPr>
        <p:spPr>
          <a:xfrm>
            <a:off x="3743044" y="2128386"/>
            <a:ext cx="1273456" cy="923330"/>
          </a:xfrm>
          <a:prstGeom prst="rect">
            <a:avLst/>
          </a:prstGeom>
          <a:noFill/>
          <a:ln w="38100">
            <a:solidFill>
              <a:srgbClr val="7030A0"/>
            </a:solidFill>
          </a:ln>
        </p:spPr>
        <p:txBody>
          <a:bodyPr wrap="square" rtlCol="0">
            <a:spAutoFit/>
          </a:bodyPr>
          <a:lstStyle/>
          <a:p>
            <a:pPr algn="ctr"/>
            <a:r>
              <a:rPr lang="en-US" b="1" smtClean="0">
                <a:solidFill>
                  <a:srgbClr val="7030A0"/>
                </a:solidFill>
                <a:latin typeface="Arial" panose="020B0604020202020204" pitchFamily="34" charset="0"/>
                <a:cs typeface="Arial" panose="020B0604020202020204" pitchFamily="34" charset="0"/>
              </a:rPr>
              <a:t>Cathode solenoid current</a:t>
            </a:r>
            <a:endParaRPr lang="en-US" b="1" dirty="0">
              <a:solidFill>
                <a:srgbClr val="7030A0"/>
              </a:solidFill>
              <a:latin typeface="Arial" panose="020B0604020202020204" pitchFamily="34" charset="0"/>
              <a:cs typeface="Arial" panose="020B0604020202020204" pitchFamily="34" charset="0"/>
            </a:endParaRPr>
          </a:p>
        </p:txBody>
      </p:sp>
      <p:sp>
        <p:nvSpPr>
          <p:cNvPr id="15" name="TextBox 14"/>
          <p:cNvSpPr txBox="1"/>
          <p:nvPr/>
        </p:nvSpPr>
        <p:spPr>
          <a:xfrm>
            <a:off x="3831944" y="3360286"/>
            <a:ext cx="1019456" cy="646331"/>
          </a:xfrm>
          <a:prstGeom prst="rect">
            <a:avLst/>
          </a:prstGeom>
          <a:noFill/>
          <a:ln w="38100">
            <a:solidFill>
              <a:schemeClr val="accent4">
                <a:lumMod val="50000"/>
              </a:schemeClr>
            </a:solidFill>
          </a:ln>
        </p:spPr>
        <p:txBody>
          <a:bodyPr wrap="square" rtlCol="0">
            <a:spAutoFit/>
          </a:bodyPr>
          <a:lstStyle/>
          <a:p>
            <a:pPr algn="ctr"/>
            <a:r>
              <a:rPr lang="en-US" b="1" dirty="0" smtClean="0">
                <a:solidFill>
                  <a:schemeClr val="accent4">
                    <a:lumMod val="50000"/>
                  </a:schemeClr>
                </a:solidFill>
                <a:latin typeface="Arial" panose="020B0604020202020204" pitchFamily="34" charset="0"/>
                <a:cs typeface="Arial" panose="020B0604020202020204" pitchFamily="34" charset="0"/>
              </a:rPr>
              <a:t>Anode current</a:t>
            </a:r>
            <a:endParaRPr lang="en-US" b="1" dirty="0">
              <a:solidFill>
                <a:schemeClr val="accent4">
                  <a:lumMod val="50000"/>
                </a:schemeClr>
              </a:solidFill>
              <a:latin typeface="Arial" panose="020B0604020202020204" pitchFamily="34" charset="0"/>
              <a:cs typeface="Arial" panose="020B0604020202020204" pitchFamily="34" charset="0"/>
            </a:endParaRPr>
          </a:p>
        </p:txBody>
      </p:sp>
      <p:sp>
        <p:nvSpPr>
          <p:cNvPr id="16" name="Title 1"/>
          <p:cNvSpPr txBox="1">
            <a:spLocks/>
          </p:cNvSpPr>
          <p:nvPr/>
        </p:nvSpPr>
        <p:spPr>
          <a:xfrm>
            <a:off x="-1" y="5406887"/>
            <a:ext cx="9037984" cy="967409"/>
          </a:xfrm>
          <a:prstGeom prst="rect">
            <a:avLst/>
          </a:prstGeom>
        </p:spPr>
        <p:txBody>
          <a:bodyPr vert="horz" lIns="91440" tIns="45720" rIns="91440" bIns="45720" rtlCol="0" anchor="ctr">
            <a:normAutofit lnSpcReduction="10000"/>
          </a:bodyPr>
          <a:lstStyle>
            <a:lvl1pPr algn="ctr"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en-US" b="0" dirty="0" smtClean="0">
                <a:latin typeface="Minion Pro" charset="0"/>
                <a:ea typeface="Minion Pro" charset="0"/>
                <a:cs typeface="Minion Pro" charset="0"/>
              </a:rPr>
              <a:t>Anode current and ‘noise’ amplitude decrease as gun solenoid strength is increased</a:t>
            </a:r>
            <a:endParaRPr lang="en-US" b="0" dirty="0">
              <a:latin typeface="Minion Pro" charset="0"/>
              <a:ea typeface="Minion Pro" charset="0"/>
              <a:cs typeface="Minion Pro" charset="0"/>
            </a:endParaRPr>
          </a:p>
        </p:txBody>
      </p:sp>
    </p:spTree>
    <p:extLst>
      <p:ext uri="{BB962C8B-B14F-4D97-AF65-F5344CB8AC3E}">
        <p14:creationId xmlns:p14="http://schemas.microsoft.com/office/powerpoint/2010/main" val="14173370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PRELIMINARY secondary ion mobility study</a:t>
            </a:r>
            <a:endParaRPr lang="en-US" dirty="0"/>
          </a:p>
        </p:txBody>
      </p:sp>
      <p:sp>
        <p:nvSpPr>
          <p:cNvPr id="3" name="Content Placeholder 2"/>
          <p:cNvSpPr>
            <a:spLocks noGrp="1"/>
          </p:cNvSpPr>
          <p:nvPr>
            <p:ph idx="1"/>
          </p:nvPr>
        </p:nvSpPr>
        <p:spPr>
          <a:xfrm>
            <a:off x="551378" y="3734872"/>
            <a:ext cx="7886700" cy="1700011"/>
          </a:xfrm>
        </p:spPr>
        <p:txBody>
          <a:bodyPr/>
          <a:lstStyle/>
          <a:p>
            <a:pPr>
              <a:buFont typeface="+mj-lt"/>
              <a:buAutoNum type="arabicPeriod"/>
            </a:pPr>
            <a:r>
              <a:rPr lang="en-US" dirty="0"/>
              <a:t>C</a:t>
            </a:r>
            <a:r>
              <a:rPr lang="en-US" dirty="0" smtClean="0"/>
              <a:t>heck the ion mobility</a:t>
            </a:r>
          </a:p>
          <a:p>
            <a:pPr>
              <a:buFont typeface="+mj-lt"/>
              <a:buAutoNum type="arabicPeriod"/>
            </a:pPr>
            <a:r>
              <a:rPr lang="en-US" dirty="0" smtClean="0"/>
              <a:t>See if the ions </a:t>
            </a:r>
            <a:r>
              <a:rPr lang="en-US" dirty="0" smtClean="0"/>
              <a:t>generated </a:t>
            </a:r>
            <a:r>
              <a:rPr lang="en-US" dirty="0" smtClean="0"/>
              <a:t>outside the extraction can comeback even with solenoids running</a:t>
            </a:r>
          </a:p>
          <a:p>
            <a:pPr>
              <a:buFont typeface="+mj-lt"/>
              <a:buAutoNum type="arabicPeriod"/>
            </a:pPr>
            <a:r>
              <a:rPr lang="en-US" dirty="0"/>
              <a:t>G</a:t>
            </a:r>
            <a:r>
              <a:rPr lang="en-US" dirty="0" smtClean="0"/>
              <a:t>enerate H2 ions at least 1 m away from the cathode</a:t>
            </a:r>
          </a:p>
          <a:p>
            <a:endParaRPr lang="en-US" dirty="0" smtClean="0"/>
          </a:p>
          <a:p>
            <a:endParaRPr lang="en-US" dirty="0"/>
          </a:p>
          <a:p>
            <a:endParaRPr lang="en-US" dirty="0"/>
          </a:p>
        </p:txBody>
      </p:sp>
      <p:sp>
        <p:nvSpPr>
          <p:cNvPr id="4" name="Subtitle 2"/>
          <p:cNvSpPr txBox="1">
            <a:spLocks/>
          </p:cNvSpPr>
          <p:nvPr/>
        </p:nvSpPr>
        <p:spPr>
          <a:xfrm>
            <a:off x="1027090" y="1618691"/>
            <a:ext cx="6858000" cy="1716937"/>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914400" indent="-3429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smtClean="0"/>
              <a:t>Work by:</a:t>
            </a:r>
          </a:p>
          <a:p>
            <a:pPr marL="0" indent="0" algn="ctr">
              <a:buNone/>
            </a:pPr>
            <a:r>
              <a:rPr lang="en-US" sz="2800" b="1" dirty="0" err="1" smtClean="0"/>
              <a:t>Cristhian</a:t>
            </a:r>
            <a:r>
              <a:rPr lang="en-US" sz="2800" b="1" dirty="0" smtClean="0"/>
              <a:t> Valerio</a:t>
            </a:r>
          </a:p>
          <a:p>
            <a:pPr marL="0" indent="0" algn="ctr">
              <a:buNone/>
            </a:pPr>
            <a:r>
              <a:rPr lang="en-US" dirty="0" smtClean="0"/>
              <a:t>Universidad </a:t>
            </a:r>
            <a:r>
              <a:rPr lang="en-US" dirty="0" err="1" smtClean="0"/>
              <a:t>Autonoma</a:t>
            </a:r>
            <a:r>
              <a:rPr lang="en-US" dirty="0" smtClean="0"/>
              <a:t> de Sinaloa, Mexico</a:t>
            </a:r>
            <a:r>
              <a:rPr lang="en-US" sz="2400" dirty="0" smtClean="0"/>
              <a:t> </a:t>
            </a:r>
            <a:endParaRPr lang="en-US" sz="2400" dirty="0"/>
          </a:p>
        </p:txBody>
      </p:sp>
    </p:spTree>
    <p:extLst>
      <p:ext uri="{BB962C8B-B14F-4D97-AF65-F5344CB8AC3E}">
        <p14:creationId xmlns:p14="http://schemas.microsoft.com/office/powerpoint/2010/main" val="31836209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0" dirty="0" smtClean="0">
                <a:latin typeface="Minion Pro" charset="0"/>
                <a:ea typeface="Minion Pro" charset="0"/>
                <a:cs typeface="Minion Pro" charset="0"/>
              </a:rPr>
              <a:t>Secondary electrons in the cathode strike the anode</a:t>
            </a:r>
            <a:endParaRPr lang="en-US" b="0" dirty="0">
              <a:latin typeface="Minion Pro" charset="0"/>
              <a:ea typeface="Minion Pro" charset="0"/>
              <a:cs typeface="Minion Pro" charset="0"/>
            </a:endParaRPr>
          </a:p>
        </p:txBody>
      </p:sp>
      <p:pic>
        <p:nvPicPr>
          <p:cNvPr id="6" name="Picture 5" descr="zoomp_zyse2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07045"/>
            <a:ext cx="9029700" cy="2863255"/>
          </a:xfrm>
          <a:prstGeom prst="rect">
            <a:avLst/>
          </a:prstGeom>
        </p:spPr>
      </p:pic>
      <p:sp>
        <p:nvSpPr>
          <p:cNvPr id="7" name="TextBox 6"/>
          <p:cNvSpPr txBox="1"/>
          <p:nvPr/>
        </p:nvSpPr>
        <p:spPr>
          <a:xfrm>
            <a:off x="1145308" y="1424722"/>
            <a:ext cx="3842930" cy="1477328"/>
          </a:xfrm>
          <a:prstGeom prst="rect">
            <a:avLst/>
          </a:prstGeom>
          <a:noFill/>
        </p:spPr>
        <p:txBody>
          <a:bodyPr wrap="square" rtlCol="0">
            <a:spAutoFit/>
          </a:bodyPr>
          <a:lstStyle/>
          <a:p>
            <a:r>
              <a:rPr lang="en-US" dirty="0" smtClean="0">
                <a:latin typeface="Arial" charset="0"/>
                <a:ea typeface="Arial" charset="0"/>
                <a:cs typeface="Arial" charset="0"/>
              </a:rPr>
              <a:t>Yellow line: secondary electrons emitted from cathode</a:t>
            </a:r>
            <a:r>
              <a:rPr lang="en-US" dirty="0" smtClean="0">
                <a:latin typeface="Arial" charset="0"/>
                <a:ea typeface="Arial" charset="0"/>
                <a:cs typeface="Arial" charset="0"/>
              </a:rPr>
              <a:t>.</a:t>
            </a:r>
          </a:p>
          <a:p>
            <a:endParaRPr lang="en-US" dirty="0" smtClean="0">
              <a:latin typeface="Arial" charset="0"/>
              <a:ea typeface="Arial" charset="0"/>
              <a:cs typeface="Arial" charset="0"/>
            </a:endParaRPr>
          </a:p>
          <a:p>
            <a:r>
              <a:rPr lang="en-US" dirty="0" smtClean="0">
                <a:latin typeface="Arial" charset="0"/>
                <a:ea typeface="Arial" charset="0"/>
                <a:cs typeface="Arial" charset="0"/>
              </a:rPr>
              <a:t>RED LINE: Secondary ions returning to cathode</a:t>
            </a:r>
            <a:endParaRPr lang="en-US" dirty="0">
              <a:latin typeface="Arial" charset="0"/>
              <a:ea typeface="Arial" charset="0"/>
              <a:cs typeface="Arial" charset="0"/>
            </a:endParaRPr>
          </a:p>
        </p:txBody>
      </p:sp>
      <p:pic>
        <p:nvPicPr>
          <p:cNvPr id="8" name="Picture 7" descr="profilexy_secondary_1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6699" y="939800"/>
            <a:ext cx="2697302" cy="2413000"/>
          </a:xfrm>
          <a:prstGeom prst="rect">
            <a:avLst/>
          </a:prstGeom>
        </p:spPr>
      </p:pic>
      <p:pic>
        <p:nvPicPr>
          <p:cNvPr id="10" name="Picture 9" descr="zoomp_zyse1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683000"/>
            <a:ext cx="9035591" cy="3086100"/>
          </a:xfrm>
          <a:prstGeom prst="rect">
            <a:avLst/>
          </a:prstGeom>
        </p:spPr>
      </p:pic>
      <p:sp>
        <p:nvSpPr>
          <p:cNvPr id="12" name="TextBox 11"/>
          <p:cNvSpPr txBox="1"/>
          <p:nvPr/>
        </p:nvSpPr>
        <p:spPr>
          <a:xfrm>
            <a:off x="5989749" y="1415424"/>
            <a:ext cx="535211" cy="369332"/>
          </a:xfrm>
          <a:prstGeom prst="rect">
            <a:avLst/>
          </a:prstGeom>
          <a:noFill/>
        </p:spPr>
        <p:txBody>
          <a:bodyPr wrap="none" rtlCol="0">
            <a:spAutoFit/>
          </a:bodyPr>
          <a:lstStyle/>
          <a:p>
            <a:r>
              <a:rPr lang="en-US" b="1" smtClean="0">
                <a:solidFill>
                  <a:srgbClr val="7030A0"/>
                </a:solidFill>
                <a:latin typeface="Arial" charset="0"/>
                <a:ea typeface="Arial" charset="0"/>
                <a:cs typeface="Arial" charset="0"/>
              </a:rPr>
              <a:t>0 </a:t>
            </a:r>
            <a:r>
              <a:rPr lang="en-US" b="1" dirty="0" smtClean="0">
                <a:solidFill>
                  <a:srgbClr val="7030A0"/>
                </a:solidFill>
                <a:latin typeface="Arial" charset="0"/>
                <a:ea typeface="Arial" charset="0"/>
                <a:cs typeface="Arial" charset="0"/>
              </a:rPr>
              <a:t>A</a:t>
            </a:r>
            <a:endParaRPr lang="en-US" b="1" dirty="0">
              <a:solidFill>
                <a:srgbClr val="7030A0"/>
              </a:solidFill>
              <a:latin typeface="Arial" charset="0"/>
              <a:ea typeface="Arial" charset="0"/>
              <a:cs typeface="Arial" charset="0"/>
            </a:endParaRPr>
          </a:p>
        </p:txBody>
      </p:sp>
      <p:pic>
        <p:nvPicPr>
          <p:cNvPr id="9" name="Picture 8" descr="profilexy_secondary_36.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76729" y="3798204"/>
            <a:ext cx="2767271" cy="2475595"/>
          </a:xfrm>
          <a:prstGeom prst="rect">
            <a:avLst/>
          </a:prstGeom>
        </p:spPr>
      </p:pic>
      <p:sp>
        <p:nvSpPr>
          <p:cNvPr id="11" name="TextBox 10"/>
          <p:cNvSpPr txBox="1"/>
          <p:nvPr/>
        </p:nvSpPr>
        <p:spPr>
          <a:xfrm>
            <a:off x="5938949" y="4298324"/>
            <a:ext cx="791692" cy="369332"/>
          </a:xfrm>
          <a:prstGeom prst="rect">
            <a:avLst/>
          </a:prstGeom>
          <a:noFill/>
        </p:spPr>
        <p:txBody>
          <a:bodyPr wrap="none" rtlCol="0">
            <a:spAutoFit/>
          </a:bodyPr>
          <a:lstStyle/>
          <a:p>
            <a:r>
              <a:rPr lang="en-US" b="1" dirty="0" smtClean="0">
                <a:solidFill>
                  <a:srgbClr val="7030A0"/>
                </a:solidFill>
                <a:latin typeface="Arial" charset="0"/>
                <a:ea typeface="Arial" charset="0"/>
                <a:cs typeface="Arial" charset="0"/>
              </a:rPr>
              <a:t>400 A</a:t>
            </a:r>
            <a:endParaRPr lang="en-US" b="1" dirty="0">
              <a:solidFill>
                <a:srgbClr val="7030A0"/>
              </a:solidFill>
              <a:latin typeface="Arial" charset="0"/>
              <a:ea typeface="Arial" charset="0"/>
              <a:cs typeface="Arial" charset="0"/>
            </a:endParaRPr>
          </a:p>
        </p:txBody>
      </p:sp>
      <p:sp>
        <p:nvSpPr>
          <p:cNvPr id="13" name="TextBox 12"/>
          <p:cNvSpPr txBox="1"/>
          <p:nvPr/>
        </p:nvSpPr>
        <p:spPr>
          <a:xfrm>
            <a:off x="916708" y="3710722"/>
            <a:ext cx="4595092" cy="923330"/>
          </a:xfrm>
          <a:prstGeom prst="rect">
            <a:avLst/>
          </a:prstGeom>
          <a:noFill/>
        </p:spPr>
        <p:txBody>
          <a:bodyPr wrap="square" rtlCol="0">
            <a:spAutoFit/>
          </a:bodyPr>
          <a:lstStyle/>
          <a:p>
            <a:r>
              <a:rPr lang="en-US" dirty="0" smtClean="0">
                <a:latin typeface="Arial" charset="0"/>
                <a:ea typeface="Arial" charset="0"/>
                <a:cs typeface="Arial" charset="0"/>
              </a:rPr>
              <a:t>But magnetic field from solenoid focuses secondary electrons, allowing them to go through the anode. </a:t>
            </a:r>
            <a:endParaRPr lang="en-US" dirty="0">
              <a:latin typeface="Arial" charset="0"/>
              <a:ea typeface="Arial" charset="0"/>
              <a:cs typeface="Arial" charset="0"/>
            </a:endParaRPr>
          </a:p>
        </p:txBody>
      </p:sp>
      <p:sp>
        <p:nvSpPr>
          <p:cNvPr id="14" name="TextBox 13"/>
          <p:cNvSpPr txBox="1"/>
          <p:nvPr/>
        </p:nvSpPr>
        <p:spPr>
          <a:xfrm>
            <a:off x="6911108" y="1005622"/>
            <a:ext cx="1902692" cy="1077218"/>
          </a:xfrm>
          <a:prstGeom prst="rect">
            <a:avLst/>
          </a:prstGeom>
          <a:noFill/>
        </p:spPr>
        <p:txBody>
          <a:bodyPr wrap="square" rtlCol="0">
            <a:spAutoFit/>
          </a:bodyPr>
          <a:lstStyle/>
          <a:p>
            <a:r>
              <a:rPr lang="en-US" sz="1600" dirty="0" smtClean="0">
                <a:latin typeface="Arial" charset="0"/>
                <a:ea typeface="Arial" charset="0"/>
                <a:cs typeface="Arial" charset="0"/>
              </a:rPr>
              <a:t>Ions strike the cathode with </a:t>
            </a:r>
            <a:r>
              <a:rPr lang="en-US" sz="1600" smtClean="0">
                <a:latin typeface="Arial" charset="0"/>
                <a:ea typeface="Arial" charset="0"/>
                <a:cs typeface="Arial" charset="0"/>
              </a:rPr>
              <a:t>high density when solenoid is off</a:t>
            </a:r>
            <a:endParaRPr lang="en-US" sz="1600" dirty="0">
              <a:latin typeface="Arial" charset="0"/>
              <a:ea typeface="Arial" charset="0"/>
              <a:cs typeface="Arial" charset="0"/>
            </a:endParaRPr>
          </a:p>
        </p:txBody>
      </p:sp>
      <p:sp>
        <p:nvSpPr>
          <p:cNvPr id="15" name="TextBox 14"/>
          <p:cNvSpPr txBox="1"/>
          <p:nvPr/>
        </p:nvSpPr>
        <p:spPr>
          <a:xfrm>
            <a:off x="6885708" y="3761522"/>
            <a:ext cx="1902692" cy="1077218"/>
          </a:xfrm>
          <a:prstGeom prst="rect">
            <a:avLst/>
          </a:prstGeom>
          <a:noFill/>
        </p:spPr>
        <p:txBody>
          <a:bodyPr wrap="square" rtlCol="0">
            <a:spAutoFit/>
          </a:bodyPr>
          <a:lstStyle/>
          <a:p>
            <a:r>
              <a:rPr lang="en-US" sz="1600" dirty="0" smtClean="0">
                <a:latin typeface="Arial" charset="0"/>
                <a:ea typeface="Arial" charset="0"/>
                <a:cs typeface="Arial" charset="0"/>
              </a:rPr>
              <a:t>Ion density at the cathode decreases when solenoid is energized</a:t>
            </a:r>
            <a:endParaRPr lang="en-US" sz="1600" dirty="0">
              <a:latin typeface="Arial" charset="0"/>
              <a:ea typeface="Arial" charset="0"/>
              <a:cs typeface="Arial" charset="0"/>
            </a:endParaRPr>
          </a:p>
        </p:txBody>
      </p:sp>
      <p:sp>
        <p:nvSpPr>
          <p:cNvPr id="16" name="TextBox 15"/>
          <p:cNvSpPr txBox="1"/>
          <p:nvPr/>
        </p:nvSpPr>
        <p:spPr>
          <a:xfrm>
            <a:off x="976342" y="6009974"/>
            <a:ext cx="4595092" cy="369332"/>
          </a:xfrm>
          <a:prstGeom prst="rect">
            <a:avLst/>
          </a:prstGeom>
          <a:noFill/>
        </p:spPr>
        <p:txBody>
          <a:bodyPr wrap="square" rtlCol="0">
            <a:spAutoFit/>
          </a:bodyPr>
          <a:lstStyle/>
          <a:p>
            <a:r>
              <a:rPr lang="en-US" dirty="0" err="1" smtClean="0">
                <a:latin typeface="Arial" charset="0"/>
                <a:ea typeface="Arial" charset="0"/>
                <a:cs typeface="Arial" charset="0"/>
              </a:rPr>
              <a:t>SimIon</a:t>
            </a:r>
            <a:r>
              <a:rPr lang="en-US" dirty="0" smtClean="0">
                <a:latin typeface="Arial" charset="0"/>
                <a:ea typeface="Arial" charset="0"/>
                <a:cs typeface="Arial" charset="0"/>
              </a:rPr>
              <a:t> simulations by </a:t>
            </a:r>
            <a:r>
              <a:rPr lang="en-US" dirty="0" err="1" smtClean="0">
                <a:latin typeface="Arial" charset="0"/>
                <a:ea typeface="Arial" charset="0"/>
                <a:cs typeface="Arial" charset="0"/>
              </a:rPr>
              <a:t>Cristhian</a:t>
            </a:r>
            <a:r>
              <a:rPr lang="en-US" dirty="0" smtClean="0">
                <a:latin typeface="Arial" charset="0"/>
                <a:ea typeface="Arial" charset="0"/>
                <a:cs typeface="Arial" charset="0"/>
              </a:rPr>
              <a:t> Valerio</a:t>
            </a:r>
            <a:endParaRPr lang="en-US" dirty="0">
              <a:latin typeface="Arial" charset="0"/>
              <a:ea typeface="Arial" charset="0"/>
              <a:cs typeface="Arial" charset="0"/>
            </a:endParaRPr>
          </a:p>
        </p:txBody>
      </p:sp>
    </p:spTree>
    <p:extLst>
      <p:ext uri="{BB962C8B-B14F-4D97-AF65-F5344CB8AC3E}">
        <p14:creationId xmlns:p14="http://schemas.microsoft.com/office/powerpoint/2010/main" val="24323080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0" dirty="0" smtClean="0">
                <a:latin typeface="Minion Pro"/>
              </a:rPr>
              <a:t>Summary</a:t>
            </a:r>
            <a:endParaRPr lang="en-US" sz="3600" b="0" dirty="0">
              <a:latin typeface="Minion Pro"/>
            </a:endParaRPr>
          </a:p>
        </p:txBody>
      </p:sp>
      <p:sp>
        <p:nvSpPr>
          <p:cNvPr id="3" name="Content Placeholder 2"/>
          <p:cNvSpPr>
            <a:spLocks noGrp="1"/>
          </p:cNvSpPr>
          <p:nvPr>
            <p:ph idx="1"/>
          </p:nvPr>
        </p:nvSpPr>
        <p:spPr>
          <a:xfrm>
            <a:off x="628649" y="914400"/>
            <a:ext cx="8336241" cy="5486400"/>
          </a:xfrm>
        </p:spPr>
        <p:txBody>
          <a:bodyPr>
            <a:noAutofit/>
          </a:bodyPr>
          <a:lstStyle/>
          <a:p>
            <a:r>
              <a:rPr lang="en-US" sz="2000" dirty="0" smtClean="0">
                <a:latin typeface="Century Gothic" panose="020B0502020202020204" pitchFamily="34" charset="0"/>
              </a:rPr>
              <a:t>Demonstrated 4.5 mA </a:t>
            </a:r>
            <a:r>
              <a:rPr lang="en-US" sz="2000" dirty="0" err="1" smtClean="0">
                <a:latin typeface="Century Gothic" panose="020B0502020202020204" pitchFamily="34" charset="0"/>
              </a:rPr>
              <a:t>magtentized</a:t>
            </a:r>
            <a:r>
              <a:rPr lang="en-US" sz="2000" dirty="0" smtClean="0">
                <a:latin typeface="Century Gothic" panose="020B0502020202020204" pitchFamily="34" charset="0"/>
              </a:rPr>
              <a:t> and un-magnetized DC beam for extended periods of time, but cathode arcing needs to be resolved.</a:t>
            </a:r>
          </a:p>
          <a:p>
            <a:r>
              <a:rPr lang="en-US" sz="2000" dirty="0" smtClean="0">
                <a:latin typeface="Century Gothic" panose="020B0502020202020204" pitchFamily="34" charset="0"/>
              </a:rPr>
              <a:t>K</a:t>
            </a:r>
            <a:r>
              <a:rPr lang="en-US" sz="2000" baseline="-25000" dirty="0" smtClean="0">
                <a:latin typeface="Century Gothic" panose="020B0502020202020204" pitchFamily="34" charset="0"/>
              </a:rPr>
              <a:t>2</a:t>
            </a:r>
            <a:r>
              <a:rPr lang="en-US" sz="2000" dirty="0" smtClean="0">
                <a:latin typeface="Century Gothic" panose="020B0502020202020204" pitchFamily="34" charset="0"/>
              </a:rPr>
              <a:t>CsSb </a:t>
            </a:r>
            <a:r>
              <a:rPr lang="en-US" sz="2000" dirty="0">
                <a:latin typeface="Century Gothic" panose="020B0502020202020204" pitchFamily="34" charset="0"/>
              </a:rPr>
              <a:t>Photocathode Preparation Chamber, </a:t>
            </a:r>
            <a:r>
              <a:rPr lang="en-US" sz="2000" kern="0" dirty="0">
                <a:latin typeface="Century Gothic" panose="020B0502020202020204" pitchFamily="34" charset="0"/>
              </a:rPr>
              <a:t>Gun, Solenoid and Beamline are all operational</a:t>
            </a:r>
          </a:p>
          <a:p>
            <a:r>
              <a:rPr lang="en-US" sz="2000" dirty="0" smtClean="0">
                <a:latin typeface="Century Gothic" panose="020B0502020202020204" pitchFamily="34" charset="0"/>
              </a:rPr>
              <a:t>Photogun operates reliably at 300 kV </a:t>
            </a:r>
            <a:r>
              <a:rPr lang="en-US" sz="2000" dirty="0" smtClean="0">
                <a:latin typeface="Century Gothic" panose="020B0502020202020204" pitchFamily="34" charset="0"/>
              </a:rPr>
              <a:t>with cathode solenoid</a:t>
            </a:r>
            <a:endParaRPr lang="en-US" sz="2000" dirty="0" smtClean="0">
              <a:latin typeface="Century Gothic" panose="020B0502020202020204" pitchFamily="34" charset="0"/>
            </a:endParaRPr>
          </a:p>
          <a:p>
            <a:r>
              <a:rPr lang="en-US" sz="2000" dirty="0" smtClean="0">
                <a:latin typeface="Century Gothic" panose="020B0502020202020204" pitchFamily="34" charset="0"/>
              </a:rPr>
              <a:t>Cathode </a:t>
            </a:r>
            <a:r>
              <a:rPr lang="en-US" sz="2000" dirty="0">
                <a:latin typeface="Century Gothic" panose="020B0502020202020204" pitchFamily="34" charset="0"/>
              </a:rPr>
              <a:t>solenoid can trigger field emission but we have learned how to prevent this</a:t>
            </a:r>
          </a:p>
          <a:p>
            <a:r>
              <a:rPr lang="en-US" sz="2000" dirty="0">
                <a:latin typeface="Century Gothic" panose="020B0502020202020204" pitchFamily="34" charset="0"/>
              </a:rPr>
              <a:t>Have successfully magnetized electron beam and measured rotation </a:t>
            </a:r>
            <a:r>
              <a:rPr lang="en-US" sz="2000" dirty="0" smtClean="0">
                <a:latin typeface="Century Gothic" panose="020B0502020202020204" pitchFamily="34" charset="0"/>
              </a:rPr>
              <a:t>angle, reasonable agreement between measured and predicted but refining the simulation with GPT (3d)</a:t>
            </a:r>
          </a:p>
          <a:p>
            <a:r>
              <a:rPr lang="en-US" sz="2000" dirty="0" smtClean="0">
                <a:latin typeface="Century Gothic" panose="020B0502020202020204" pitchFamily="34" charset="0"/>
              </a:rPr>
              <a:t>Preparing to install </a:t>
            </a:r>
            <a:r>
              <a:rPr lang="en-US" sz="2000" dirty="0" smtClean="0">
                <a:latin typeface="Century Gothic" panose="020B0502020202020204" pitchFamily="34" charset="0"/>
              </a:rPr>
              <a:t>a gain-switched </a:t>
            </a:r>
            <a:r>
              <a:rPr lang="en-US" sz="2000" dirty="0" smtClean="0">
                <a:latin typeface="Century Gothic" panose="020B0502020202020204" pitchFamily="34" charset="0"/>
              </a:rPr>
              <a:t>drive laser, to generate mA magnetized beam with RF structure</a:t>
            </a:r>
          </a:p>
          <a:p>
            <a:r>
              <a:rPr lang="en-US" sz="2000" dirty="0" smtClean="0">
                <a:latin typeface="Century Gothic" panose="020B0502020202020204" pitchFamily="34" charset="0"/>
              </a:rPr>
              <a:t>Then switch to 32 mA 225 kV HV power supply</a:t>
            </a:r>
            <a:r>
              <a:rPr lang="en-US" sz="2000" dirty="0" smtClean="0">
                <a:latin typeface="Century Gothic" panose="020B0502020202020204" pitchFamily="34" charset="0"/>
              </a:rPr>
              <a:t>….</a:t>
            </a:r>
            <a:endParaRPr lang="en-US" sz="2000" dirty="0" smtClean="0">
              <a:latin typeface="Century Gothic" panose="020B0502020202020204" pitchFamily="34" charset="0"/>
            </a:endParaRPr>
          </a:p>
        </p:txBody>
      </p:sp>
    </p:spTree>
    <p:extLst>
      <p:ext uri="{BB962C8B-B14F-4D97-AF65-F5344CB8AC3E}">
        <p14:creationId xmlns:p14="http://schemas.microsoft.com/office/powerpoint/2010/main" val="31140145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04800" y="2310"/>
            <a:ext cx="8839200" cy="70254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cap="small" dirty="0" smtClean="0">
                <a:latin typeface="Minion Pro"/>
              </a:rPr>
              <a:t>Polarized electron beam at CEBAF</a:t>
            </a:r>
            <a:endParaRPr lang="en-US" sz="4000" cap="small" dirty="0">
              <a:latin typeface="Minion Pro"/>
            </a:endParaRPr>
          </a:p>
        </p:txBody>
      </p:sp>
      <p:grpSp>
        <p:nvGrpSpPr>
          <p:cNvPr id="10" name="Group 9"/>
          <p:cNvGrpSpPr/>
          <p:nvPr/>
        </p:nvGrpSpPr>
        <p:grpSpPr>
          <a:xfrm>
            <a:off x="2972243" y="2259734"/>
            <a:ext cx="2221345" cy="1369291"/>
            <a:chOff x="2985077" y="2438400"/>
            <a:chExt cx="2221345" cy="1369291"/>
          </a:xfrm>
        </p:grpSpPr>
        <p:sp>
          <p:nvSpPr>
            <p:cNvPr id="11" name="Curved Up Arrow 10"/>
            <p:cNvSpPr/>
            <p:nvPr/>
          </p:nvSpPr>
          <p:spPr>
            <a:xfrm>
              <a:off x="2985077" y="2740891"/>
              <a:ext cx="2221345" cy="1066800"/>
            </a:xfrm>
            <a:prstGeom prst="curved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2" name="TextBox 11"/>
            <p:cNvSpPr txBox="1"/>
            <p:nvPr/>
          </p:nvSpPr>
          <p:spPr>
            <a:xfrm>
              <a:off x="3240808" y="2438400"/>
              <a:ext cx="1519382" cy="923330"/>
            </a:xfrm>
            <a:prstGeom prst="rect">
              <a:avLst/>
            </a:prstGeom>
            <a:noFill/>
          </p:spPr>
          <p:txBody>
            <a:bodyPr wrap="square" rtlCol="0">
              <a:spAutoFit/>
            </a:bodyPr>
            <a:lstStyle/>
            <a:p>
              <a:pPr algn="ctr"/>
              <a:r>
                <a:rPr lang="en-US" dirty="0" smtClean="0">
                  <a:latin typeface="Century Gothic" panose="020B0502020202020204" pitchFamily="34" charset="0"/>
                </a:rPr>
                <a:t>The endless (?) quest for perfection</a:t>
              </a:r>
              <a:endParaRPr lang="en-US" dirty="0">
                <a:latin typeface="Century Gothic" panose="020B0502020202020204" pitchFamily="34" charset="0"/>
              </a:endParaRPr>
            </a:p>
          </p:txBody>
        </p:sp>
      </p:grpSp>
      <p:grpSp>
        <p:nvGrpSpPr>
          <p:cNvPr id="13" name="Group 12"/>
          <p:cNvGrpSpPr/>
          <p:nvPr/>
        </p:nvGrpSpPr>
        <p:grpSpPr>
          <a:xfrm>
            <a:off x="90054" y="800637"/>
            <a:ext cx="2514600" cy="3209140"/>
            <a:chOff x="90054" y="928255"/>
            <a:chExt cx="2514600" cy="3209140"/>
          </a:xfrm>
        </p:grpSpPr>
        <p:pic>
          <p:nvPicPr>
            <p:cNvPr id="14" name="Picture 2" descr="C:\DOCUME~1\poelker\LOCALS~1\Temp\\msotw9_temp0.jpg"/>
            <p:cNvPicPr>
              <a:picLocks noChangeAspect="1" noChangeArrowheads="1"/>
            </p:cNvPicPr>
            <p:nvPr/>
          </p:nvPicPr>
          <p:blipFill>
            <a:blip r:embed="rId3" cstate="print"/>
            <a:stretch>
              <a:fillRect/>
            </a:stretch>
          </p:blipFill>
          <p:spPr bwMode="auto">
            <a:xfrm>
              <a:off x="90054" y="928255"/>
              <a:ext cx="2514600" cy="3209140"/>
            </a:xfrm>
            <a:prstGeom prst="rect">
              <a:avLst/>
            </a:prstGeom>
            <a:noFill/>
            <a:ln>
              <a:noFill/>
            </a:ln>
          </p:spPr>
        </p:pic>
        <p:sp>
          <p:nvSpPr>
            <p:cNvPr id="15" name="Oval 14"/>
            <p:cNvSpPr/>
            <p:nvPr/>
          </p:nvSpPr>
          <p:spPr>
            <a:xfrm>
              <a:off x="142009" y="977901"/>
              <a:ext cx="381000" cy="381000"/>
            </a:xfrm>
            <a:prstGeom prst="ellipse">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1</a:t>
              </a:r>
              <a:endParaRPr lang="en-US" dirty="0">
                <a:solidFill>
                  <a:schemeClr val="tx1"/>
                </a:solidFill>
              </a:endParaRPr>
            </a:p>
          </p:txBody>
        </p:sp>
      </p:grpSp>
      <p:grpSp>
        <p:nvGrpSpPr>
          <p:cNvPr id="2" name="Group 1"/>
          <p:cNvGrpSpPr/>
          <p:nvPr/>
        </p:nvGrpSpPr>
        <p:grpSpPr>
          <a:xfrm>
            <a:off x="1066800" y="3857625"/>
            <a:ext cx="3242984" cy="2590800"/>
            <a:chOff x="1066800" y="3962400"/>
            <a:chExt cx="3242984" cy="2590800"/>
          </a:xfrm>
        </p:grpSpPr>
        <p:pic>
          <p:nvPicPr>
            <p:cNvPr id="8" name="Picture 3" descr="C:\DOCUME~1\poelker\LOCALS~1\Temp\\msotw9_temp0.jpg"/>
            <p:cNvPicPr>
              <a:picLocks noChangeAspect="1" noChangeArrowheads="1"/>
            </p:cNvPicPr>
            <p:nvPr/>
          </p:nvPicPr>
          <p:blipFill>
            <a:blip r:embed="rId4" cstate="print"/>
            <a:stretch>
              <a:fillRect/>
            </a:stretch>
          </p:blipFill>
          <p:spPr bwMode="auto">
            <a:xfrm>
              <a:off x="1066800" y="3962400"/>
              <a:ext cx="3242984" cy="2590800"/>
            </a:xfrm>
            <a:prstGeom prst="rect">
              <a:avLst/>
            </a:prstGeom>
            <a:noFill/>
            <a:ln>
              <a:noFill/>
            </a:ln>
          </p:spPr>
        </p:pic>
        <p:sp>
          <p:nvSpPr>
            <p:cNvPr id="16" name="Oval 15"/>
            <p:cNvSpPr/>
            <p:nvPr/>
          </p:nvSpPr>
          <p:spPr>
            <a:xfrm>
              <a:off x="3810000" y="4038600"/>
              <a:ext cx="381000" cy="381000"/>
            </a:xfrm>
            <a:prstGeom prst="ellipse">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2</a:t>
              </a:r>
              <a:endParaRPr lang="en-US" dirty="0">
                <a:solidFill>
                  <a:schemeClr val="tx1"/>
                </a:solidFill>
              </a:endParaRPr>
            </a:p>
          </p:txBody>
        </p:sp>
      </p:grpSp>
      <p:grpSp>
        <p:nvGrpSpPr>
          <p:cNvPr id="22" name="Group 21"/>
          <p:cNvGrpSpPr/>
          <p:nvPr/>
        </p:nvGrpSpPr>
        <p:grpSpPr>
          <a:xfrm>
            <a:off x="4495800" y="3857625"/>
            <a:ext cx="3438028" cy="2590800"/>
            <a:chOff x="4495800" y="3962400"/>
            <a:chExt cx="3438028" cy="2590800"/>
          </a:xfrm>
        </p:grpSpPr>
        <p:pic>
          <p:nvPicPr>
            <p:cNvPr id="7" name="Picture 7" descr="Picture1"/>
            <p:cNvPicPr>
              <a:picLocks noChangeAspect="1" noChangeArrowheads="1"/>
            </p:cNvPicPr>
            <p:nvPr/>
          </p:nvPicPr>
          <p:blipFill>
            <a:blip r:embed="rId5" cstate="print"/>
            <a:srcRect/>
            <a:stretch>
              <a:fillRect/>
            </a:stretch>
          </p:blipFill>
          <p:spPr bwMode="auto">
            <a:xfrm>
              <a:off x="4495800" y="3962400"/>
              <a:ext cx="3438028" cy="2590800"/>
            </a:xfrm>
            <a:prstGeom prst="rect">
              <a:avLst/>
            </a:prstGeom>
            <a:noFill/>
            <a:ln w="9525">
              <a:noFill/>
              <a:miter lim="800000"/>
              <a:headEnd/>
              <a:tailEnd/>
            </a:ln>
          </p:spPr>
        </p:pic>
        <p:sp>
          <p:nvSpPr>
            <p:cNvPr id="17" name="Oval 16"/>
            <p:cNvSpPr/>
            <p:nvPr/>
          </p:nvSpPr>
          <p:spPr>
            <a:xfrm>
              <a:off x="4648200" y="4038600"/>
              <a:ext cx="381000" cy="381000"/>
            </a:xfrm>
            <a:prstGeom prst="ellipse">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3</a:t>
              </a:r>
              <a:endParaRPr lang="en-US" dirty="0">
                <a:solidFill>
                  <a:schemeClr val="tx1"/>
                </a:solidFill>
              </a:endParaRPr>
            </a:p>
          </p:txBody>
        </p:sp>
      </p:grpSp>
      <p:grpSp>
        <p:nvGrpSpPr>
          <p:cNvPr id="4" name="Group 3"/>
          <p:cNvGrpSpPr/>
          <p:nvPr/>
        </p:nvGrpSpPr>
        <p:grpSpPr>
          <a:xfrm>
            <a:off x="5320145" y="863850"/>
            <a:ext cx="3756891" cy="2817668"/>
            <a:chOff x="5320145" y="968625"/>
            <a:chExt cx="3756891" cy="2817668"/>
          </a:xfrm>
        </p:grpSpPr>
        <p:pic>
          <p:nvPicPr>
            <p:cNvPr id="9" name="Picture 2" descr="M:\inj_group\INV_GUN_2009\photos in tunnel\inv_gun1.JPG"/>
            <p:cNvPicPr>
              <a:picLocks noChangeAspect="1" noChangeArrowheads="1"/>
            </p:cNvPicPr>
            <p:nvPr/>
          </p:nvPicPr>
          <p:blipFill>
            <a:blip r:embed="rId6" cstate="print"/>
            <a:srcRect/>
            <a:stretch>
              <a:fillRect/>
            </a:stretch>
          </p:blipFill>
          <p:spPr bwMode="auto">
            <a:xfrm>
              <a:off x="5320145" y="968625"/>
              <a:ext cx="3756891" cy="2817668"/>
            </a:xfrm>
            <a:prstGeom prst="rect">
              <a:avLst/>
            </a:prstGeom>
            <a:noFill/>
            <a:ln w="9525">
              <a:noFill/>
              <a:miter lim="800000"/>
              <a:headEnd/>
              <a:tailEnd/>
            </a:ln>
          </p:spPr>
        </p:pic>
        <p:sp>
          <p:nvSpPr>
            <p:cNvPr id="18" name="Oval 17"/>
            <p:cNvSpPr/>
            <p:nvPr/>
          </p:nvSpPr>
          <p:spPr>
            <a:xfrm>
              <a:off x="8607137" y="1102592"/>
              <a:ext cx="381000" cy="381000"/>
            </a:xfrm>
            <a:prstGeom prst="ellipse">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4</a:t>
              </a:r>
              <a:endParaRPr lang="en-US" dirty="0">
                <a:solidFill>
                  <a:schemeClr val="tx1"/>
                </a:solidFill>
              </a:endParaRPr>
            </a:p>
          </p:txBody>
        </p:sp>
      </p:grpSp>
      <p:sp>
        <p:nvSpPr>
          <p:cNvPr id="19" name="Slide Number Placeholder 21"/>
          <p:cNvSpPr>
            <a:spLocks noGrp="1"/>
          </p:cNvSpPr>
          <p:nvPr>
            <p:ph type="sldNum" sz="quarter" idx="4294967295"/>
          </p:nvPr>
        </p:nvSpPr>
        <p:spPr>
          <a:xfrm>
            <a:off x="5567218" y="6492875"/>
            <a:ext cx="2133600" cy="365125"/>
          </a:xfrm>
          <a:prstGeom prst="rect">
            <a:avLst/>
          </a:prstGeom>
        </p:spPr>
        <p:txBody>
          <a:bodyPr/>
          <a:lstStyle/>
          <a:p>
            <a:pPr algn="ctr"/>
            <a:r>
              <a:rPr lang="en-US" dirty="0" smtClean="0"/>
              <a:t>Slide </a:t>
            </a:r>
            <a:fld id="{2170E7E5-D759-E44D-99F5-2114FE40D280}" type="slidenum">
              <a:rPr lang="en-US" smtClean="0"/>
              <a:pPr algn="ctr"/>
              <a:t>4</a:t>
            </a:fld>
            <a:endParaRPr lang="en-US" dirty="0"/>
          </a:p>
        </p:txBody>
      </p:sp>
      <p:pic>
        <p:nvPicPr>
          <p:cNvPr id="20" name="Picture 48"/>
          <p:cNvPicPr>
            <a:picLocks noChangeAspect="1" noChangeArrowheads="1"/>
          </p:cNvPicPr>
          <p:nvPr/>
        </p:nvPicPr>
        <p:blipFill>
          <a:blip r:embed="rId7" cstate="print"/>
          <a:srcRect t="21854" b="2511"/>
          <a:stretch>
            <a:fillRect/>
          </a:stretch>
        </p:blipFill>
        <p:spPr bwMode="auto">
          <a:xfrm>
            <a:off x="2139281" y="800637"/>
            <a:ext cx="3818758" cy="1472047"/>
          </a:xfrm>
          <a:prstGeom prst="rect">
            <a:avLst/>
          </a:prstGeom>
          <a:noFill/>
          <a:ln w="9525">
            <a:noFill/>
            <a:miter lim="800000"/>
            <a:headEnd/>
            <a:tailEnd/>
          </a:ln>
          <a:effectLst/>
        </p:spPr>
      </p:pic>
      <p:sp>
        <p:nvSpPr>
          <p:cNvPr id="3" name="TextBox 2"/>
          <p:cNvSpPr txBox="1"/>
          <p:nvPr/>
        </p:nvSpPr>
        <p:spPr>
          <a:xfrm>
            <a:off x="2103423" y="1819959"/>
            <a:ext cx="3775393" cy="276999"/>
          </a:xfrm>
          <a:prstGeom prst="rect">
            <a:avLst/>
          </a:prstGeom>
          <a:noFill/>
        </p:spPr>
        <p:txBody>
          <a:bodyPr wrap="none" rtlCol="0">
            <a:spAutoFit/>
          </a:bodyPr>
          <a:lstStyle/>
          <a:p>
            <a:r>
              <a:rPr lang="en-US" sz="1200" b="1" dirty="0" smtClean="0">
                <a:latin typeface="Arial" panose="020B0604020202020204" pitchFamily="34" charset="0"/>
                <a:cs typeface="Arial" panose="020B0604020202020204" pitchFamily="34" charset="0"/>
              </a:rPr>
              <a:t>Lifetime increased from 10s to 100s of Coulombs</a:t>
            </a:r>
            <a:endParaRPr lang="en-US" sz="1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3563349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Thanks to all those whom have done all the work</a:t>
            </a:r>
            <a:endParaRPr lang="en-US" dirty="0"/>
          </a:p>
        </p:txBody>
      </p:sp>
      <p:sp>
        <p:nvSpPr>
          <p:cNvPr id="4" name="Rectangle 3"/>
          <p:cNvSpPr/>
          <p:nvPr/>
        </p:nvSpPr>
        <p:spPr>
          <a:xfrm>
            <a:off x="1033669" y="1179445"/>
            <a:ext cx="7487478" cy="3108543"/>
          </a:xfrm>
          <a:prstGeom prst="rect">
            <a:avLst/>
          </a:prstGeom>
        </p:spPr>
        <p:txBody>
          <a:bodyPr wrap="square">
            <a:spAutoFit/>
          </a:bodyPr>
          <a:lstStyle/>
          <a:p>
            <a:endParaRPr lang="en-US" sz="2800" dirty="0">
              <a:latin typeface="Century Gothic" panose="020B0502020202020204" pitchFamily="34" charset="0"/>
            </a:endParaRPr>
          </a:p>
          <a:p>
            <a:r>
              <a:rPr lang="en-US" sz="2800" dirty="0" smtClean="0">
                <a:latin typeface="Century Gothic" panose="020B0502020202020204" pitchFamily="34" charset="0"/>
              </a:rPr>
              <a:t>P</a:t>
            </a:r>
            <a:r>
              <a:rPr lang="en-US" sz="2800" dirty="0">
                <a:latin typeface="Century Gothic" panose="020B0502020202020204" pitchFamily="34" charset="0"/>
              </a:rPr>
              <a:t>. Adderley, J. </a:t>
            </a:r>
            <a:r>
              <a:rPr lang="en-US" sz="2800" dirty="0" err="1">
                <a:latin typeface="Century Gothic" panose="020B0502020202020204" pitchFamily="34" charset="0"/>
              </a:rPr>
              <a:t>Benesch</a:t>
            </a:r>
            <a:r>
              <a:rPr lang="en-US" sz="2800" dirty="0">
                <a:latin typeface="Century Gothic" panose="020B0502020202020204" pitchFamily="34" charset="0"/>
              </a:rPr>
              <a:t>, B. Bullard, J. </a:t>
            </a:r>
            <a:r>
              <a:rPr lang="en-US" sz="2800" dirty="0" err="1">
                <a:latin typeface="Century Gothic" panose="020B0502020202020204" pitchFamily="34" charset="0"/>
              </a:rPr>
              <a:t>Grames</a:t>
            </a:r>
            <a:r>
              <a:rPr lang="en-US" sz="2800" dirty="0">
                <a:latin typeface="Century Gothic" panose="020B0502020202020204" pitchFamily="34" charset="0"/>
              </a:rPr>
              <a:t>, F. Hannon, J. </a:t>
            </a:r>
            <a:r>
              <a:rPr lang="en-US" sz="2800" dirty="0" err="1" smtClean="0">
                <a:latin typeface="Century Gothic" panose="020B0502020202020204" pitchFamily="34" charset="0"/>
              </a:rPr>
              <a:t>Hansknecht</a:t>
            </a:r>
            <a:r>
              <a:rPr lang="en-US" sz="2800" dirty="0" smtClean="0">
                <a:latin typeface="Century Gothic" panose="020B0502020202020204" pitchFamily="34" charset="0"/>
              </a:rPr>
              <a:t>, M. </a:t>
            </a:r>
            <a:r>
              <a:rPr lang="en-US" sz="2800" dirty="0" err="1" smtClean="0">
                <a:latin typeface="Century Gothic" panose="020B0502020202020204" pitchFamily="34" charset="0"/>
              </a:rPr>
              <a:t>Poelker</a:t>
            </a:r>
            <a:r>
              <a:rPr lang="en-US" sz="2800" dirty="0" smtClean="0">
                <a:latin typeface="Century Gothic" panose="020B0502020202020204" pitchFamily="34" charset="0"/>
              </a:rPr>
              <a:t>, </a:t>
            </a:r>
            <a:r>
              <a:rPr lang="en-US" sz="2800" dirty="0">
                <a:solidFill>
                  <a:srgbClr val="00B0F0"/>
                </a:solidFill>
                <a:latin typeface="Century Gothic" panose="020B0502020202020204" pitchFamily="34" charset="0"/>
              </a:rPr>
              <a:t>M. A. </a:t>
            </a:r>
            <a:r>
              <a:rPr lang="en-US" sz="2800" dirty="0" err="1">
                <a:solidFill>
                  <a:srgbClr val="00B0F0"/>
                </a:solidFill>
                <a:latin typeface="Century Gothic" panose="020B0502020202020204" pitchFamily="34" charset="0"/>
              </a:rPr>
              <a:t>Mamun</a:t>
            </a:r>
            <a:r>
              <a:rPr lang="en-US" sz="2800" dirty="0">
                <a:latin typeface="Century Gothic" panose="020B0502020202020204" pitchFamily="34" charset="0"/>
              </a:rPr>
              <a:t>, R. </a:t>
            </a:r>
            <a:r>
              <a:rPr lang="en-US" sz="2800" dirty="0" smtClean="0">
                <a:latin typeface="Century Gothic" panose="020B0502020202020204" pitchFamily="34" charset="0"/>
              </a:rPr>
              <a:t>Suleiman, M. </a:t>
            </a:r>
            <a:r>
              <a:rPr lang="en-US" sz="2800" dirty="0" err="1" smtClean="0">
                <a:latin typeface="Century Gothic" panose="020B0502020202020204" pitchFamily="34" charset="0"/>
              </a:rPr>
              <a:t>Stutzman</a:t>
            </a:r>
            <a:r>
              <a:rPr lang="en-US" sz="2800" dirty="0" smtClean="0">
                <a:latin typeface="Century Gothic" panose="020B0502020202020204" pitchFamily="34" charset="0"/>
              </a:rPr>
              <a:t>, </a:t>
            </a:r>
            <a:r>
              <a:rPr lang="en-US" sz="2800" dirty="0">
                <a:solidFill>
                  <a:srgbClr val="00B050"/>
                </a:solidFill>
                <a:latin typeface="Century Gothic" panose="020B0502020202020204" pitchFamily="34" charset="0"/>
              </a:rPr>
              <a:t>G. Palacios, Y. Wang</a:t>
            </a:r>
            <a:r>
              <a:rPr lang="en-US" sz="2800" dirty="0">
                <a:latin typeface="Century Gothic" panose="020B0502020202020204" pitchFamily="34" charset="0"/>
              </a:rPr>
              <a:t>, </a:t>
            </a:r>
            <a:r>
              <a:rPr lang="en-US" sz="2800" dirty="0">
                <a:solidFill>
                  <a:srgbClr val="00B050"/>
                </a:solidFill>
                <a:latin typeface="Century Gothic" panose="020B0502020202020204" pitchFamily="34" charset="0"/>
              </a:rPr>
              <a:t>S. </a:t>
            </a:r>
            <a:r>
              <a:rPr lang="en-US" sz="2800" dirty="0" err="1">
                <a:solidFill>
                  <a:srgbClr val="00B050"/>
                </a:solidFill>
                <a:latin typeface="Century Gothic" panose="020B0502020202020204" pitchFamily="34" charset="0"/>
              </a:rPr>
              <a:t>Wijiethunga</a:t>
            </a:r>
            <a:r>
              <a:rPr lang="en-US" sz="2800" dirty="0">
                <a:latin typeface="Century Gothic" panose="020B0502020202020204" pitchFamily="34" charset="0"/>
              </a:rPr>
              <a:t>, </a:t>
            </a:r>
            <a:r>
              <a:rPr lang="en-US" sz="2800" dirty="0">
                <a:solidFill>
                  <a:srgbClr val="00B050"/>
                </a:solidFill>
                <a:latin typeface="Century Gothic" panose="020B0502020202020204" pitchFamily="34" charset="0"/>
              </a:rPr>
              <a:t>J. </a:t>
            </a:r>
            <a:r>
              <a:rPr lang="en-US" sz="2800" dirty="0" err="1">
                <a:solidFill>
                  <a:srgbClr val="00B050"/>
                </a:solidFill>
                <a:latin typeface="Century Gothic" panose="020B0502020202020204" pitchFamily="34" charset="0"/>
              </a:rPr>
              <a:t>Yoskovitz</a:t>
            </a:r>
            <a:r>
              <a:rPr lang="en-US" sz="2800" dirty="0">
                <a:latin typeface="Century Gothic" panose="020B0502020202020204" pitchFamily="34" charset="0"/>
              </a:rPr>
              <a:t>, S. Zhang, </a:t>
            </a:r>
            <a:r>
              <a:rPr lang="en-US" sz="2800" dirty="0">
                <a:solidFill>
                  <a:srgbClr val="C00000"/>
                </a:solidFill>
                <a:latin typeface="Century Gothic" panose="020B0502020202020204" pitchFamily="34" charset="0"/>
              </a:rPr>
              <a:t>C. Valerio*</a:t>
            </a:r>
            <a:endParaRPr lang="en-US" sz="2800" dirty="0">
              <a:solidFill>
                <a:srgbClr val="C00000"/>
              </a:solidFill>
              <a:latin typeface="Century Gothic" panose="020B0502020202020204" pitchFamily="34" charset="0"/>
            </a:endParaRPr>
          </a:p>
        </p:txBody>
      </p:sp>
      <p:sp>
        <p:nvSpPr>
          <p:cNvPr id="5" name="TextBox 4"/>
          <p:cNvSpPr txBox="1"/>
          <p:nvPr/>
        </p:nvSpPr>
        <p:spPr>
          <a:xfrm>
            <a:off x="2110289" y="5388943"/>
            <a:ext cx="5310928" cy="707886"/>
          </a:xfrm>
          <a:prstGeom prst="rect">
            <a:avLst/>
          </a:prstGeom>
          <a:noFill/>
        </p:spPr>
        <p:txBody>
          <a:bodyPr wrap="square" rtlCol="0">
            <a:spAutoFit/>
          </a:bodyPr>
          <a:lstStyle/>
          <a:p>
            <a:r>
              <a:rPr lang="en-US" sz="2000" dirty="0" smtClean="0">
                <a:solidFill>
                  <a:srgbClr val="00B050"/>
                </a:solidFill>
              </a:rPr>
              <a:t>ODU Graduate Students, </a:t>
            </a:r>
            <a:r>
              <a:rPr lang="en-US" sz="2000" dirty="0" smtClean="0">
                <a:solidFill>
                  <a:srgbClr val="00B0F0"/>
                </a:solidFill>
              </a:rPr>
              <a:t>Postdoc</a:t>
            </a:r>
          </a:p>
          <a:p>
            <a:r>
              <a:rPr lang="en-US" sz="2000" dirty="0" smtClean="0">
                <a:solidFill>
                  <a:srgbClr val="C00000"/>
                </a:solidFill>
              </a:rPr>
              <a:t>*Collaborator at U. of Sinaloa, Mexico</a:t>
            </a:r>
            <a:endParaRPr lang="en-US" sz="2000" dirty="0" smtClean="0">
              <a:solidFill>
                <a:srgbClr val="C00000"/>
              </a:solidFill>
            </a:endParaRPr>
          </a:p>
        </p:txBody>
      </p:sp>
    </p:spTree>
    <p:extLst>
      <p:ext uri="{BB962C8B-B14F-4D97-AF65-F5344CB8AC3E}">
        <p14:creationId xmlns:p14="http://schemas.microsoft.com/office/powerpoint/2010/main" val="180318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0" dirty="0" smtClean="0">
                <a:latin typeface="Minion Pro"/>
              </a:rPr>
              <a:t>Backup Slides</a:t>
            </a:r>
            <a:endParaRPr lang="en-US" sz="3600" b="0" dirty="0">
              <a:latin typeface="Minion Pro"/>
            </a:endParaRPr>
          </a:p>
        </p:txBody>
      </p:sp>
    </p:spTree>
    <p:extLst>
      <p:ext uri="{BB962C8B-B14F-4D97-AF65-F5344CB8AC3E}">
        <p14:creationId xmlns:p14="http://schemas.microsoft.com/office/powerpoint/2010/main" val="305734698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0" dirty="0" smtClean="0">
                <a:latin typeface="Minion Pro"/>
              </a:rPr>
              <a:t>High Polarization Photocathodes</a:t>
            </a:r>
            <a:endParaRPr lang="en-US" sz="3600" b="0" dirty="0">
              <a:latin typeface="Minion Pro"/>
            </a:endParaRPr>
          </a:p>
        </p:txBody>
      </p:sp>
      <p:grpSp>
        <p:nvGrpSpPr>
          <p:cNvPr id="4" name="Group 56"/>
          <p:cNvGrpSpPr/>
          <p:nvPr/>
        </p:nvGrpSpPr>
        <p:grpSpPr>
          <a:xfrm>
            <a:off x="471145" y="992489"/>
            <a:ext cx="1320651" cy="2538581"/>
            <a:chOff x="836406" y="1211229"/>
            <a:chExt cx="1320651" cy="2538581"/>
          </a:xfrm>
        </p:grpSpPr>
        <p:sp>
          <p:nvSpPr>
            <p:cNvPr id="5" name="Rectangle 23" descr="Trellis"/>
            <p:cNvSpPr>
              <a:spLocks noChangeArrowheads="1"/>
            </p:cNvSpPr>
            <p:nvPr/>
          </p:nvSpPr>
          <p:spPr bwMode="auto">
            <a:xfrm>
              <a:off x="836406" y="1648724"/>
              <a:ext cx="1320651" cy="1762532"/>
            </a:xfrm>
            <a:prstGeom prst="rect">
              <a:avLst/>
            </a:prstGeom>
            <a:pattFill prst="trellis">
              <a:fgClr>
                <a:srgbClr val="B3A8A3"/>
              </a:fgClr>
              <a:bgClr>
                <a:srgbClr val="FFFFFF"/>
              </a:bgClr>
            </a:pattFill>
            <a:ln w="9525">
              <a:solidFill>
                <a:schemeClr val="tx1"/>
              </a:solidFill>
              <a:miter lim="800000"/>
              <a:headEnd/>
              <a:tailEnd/>
            </a:ln>
            <a:effectLst/>
          </p:spPr>
          <p:txBody>
            <a:bodyPr wrap="none" anchor="ctr"/>
            <a:lstStyle/>
            <a:p>
              <a:endParaRPr lang="en-US">
                <a:latin typeface="Century Gothic" charset="0"/>
                <a:ea typeface="Century Gothic" charset="0"/>
                <a:cs typeface="Century Gothic" charset="0"/>
              </a:endParaRPr>
            </a:p>
          </p:txBody>
        </p:sp>
        <p:sp>
          <p:nvSpPr>
            <p:cNvPr id="6" name="Text Box 24"/>
            <p:cNvSpPr txBox="1">
              <a:spLocks noChangeArrowheads="1"/>
            </p:cNvSpPr>
            <p:nvPr/>
          </p:nvSpPr>
          <p:spPr bwMode="auto">
            <a:xfrm>
              <a:off x="965938" y="3411256"/>
              <a:ext cx="1096775" cy="338554"/>
            </a:xfrm>
            <a:prstGeom prst="rect">
              <a:avLst/>
            </a:prstGeom>
            <a:noFill/>
            <a:ln w="9525">
              <a:noFill/>
              <a:miter lim="800000"/>
              <a:headEnd/>
              <a:tailEnd/>
            </a:ln>
            <a:effectLst/>
          </p:spPr>
          <p:txBody>
            <a:bodyPr wrap="none">
              <a:spAutoFit/>
            </a:bodyPr>
            <a:lstStyle/>
            <a:p>
              <a:pPr algn="ctr"/>
              <a:r>
                <a:rPr lang="en-US" sz="1600" b="1" dirty="0" smtClean="0">
                  <a:latin typeface="Century Gothic" charset="0"/>
                  <a:ea typeface="Century Gothic" charset="0"/>
                  <a:cs typeface="Century Gothic" charset="0"/>
                </a:rPr>
                <a:t>30 mA/W</a:t>
              </a:r>
            </a:p>
          </p:txBody>
        </p:sp>
        <p:sp>
          <p:nvSpPr>
            <p:cNvPr id="7" name="Text Box 25"/>
            <p:cNvSpPr txBox="1">
              <a:spLocks noChangeArrowheads="1"/>
            </p:cNvSpPr>
            <p:nvPr/>
          </p:nvSpPr>
          <p:spPr bwMode="auto">
            <a:xfrm>
              <a:off x="836406" y="1211229"/>
              <a:ext cx="1305165" cy="369332"/>
            </a:xfrm>
            <a:prstGeom prst="rect">
              <a:avLst/>
            </a:prstGeom>
            <a:noFill/>
            <a:ln w="9525">
              <a:noFill/>
              <a:miter lim="800000"/>
              <a:headEnd/>
              <a:tailEnd/>
            </a:ln>
            <a:effectLst/>
          </p:spPr>
          <p:txBody>
            <a:bodyPr wrap="none">
              <a:spAutoFit/>
            </a:bodyPr>
            <a:lstStyle/>
            <a:p>
              <a:pPr algn="ctr"/>
              <a:r>
                <a:rPr lang="en-US" dirty="0">
                  <a:latin typeface="Century Gothic" charset="0"/>
                  <a:ea typeface="Century Gothic" charset="0"/>
                  <a:cs typeface="Century Gothic" charset="0"/>
                </a:rPr>
                <a:t>Bulk </a:t>
              </a:r>
              <a:r>
                <a:rPr lang="en-US" dirty="0" smtClean="0">
                  <a:latin typeface="Century Gothic" charset="0"/>
                  <a:ea typeface="Century Gothic" charset="0"/>
                  <a:cs typeface="Century Gothic" charset="0"/>
                </a:rPr>
                <a:t>GaAs</a:t>
              </a:r>
            </a:p>
          </p:txBody>
        </p:sp>
      </p:grpSp>
      <p:grpSp>
        <p:nvGrpSpPr>
          <p:cNvPr id="8" name="Group 55"/>
          <p:cNvGrpSpPr/>
          <p:nvPr/>
        </p:nvGrpSpPr>
        <p:grpSpPr>
          <a:xfrm>
            <a:off x="2305050" y="981681"/>
            <a:ext cx="2371725" cy="2558778"/>
            <a:chOff x="2878117" y="936160"/>
            <a:chExt cx="2371725" cy="2558778"/>
          </a:xfrm>
        </p:grpSpPr>
        <p:sp>
          <p:nvSpPr>
            <p:cNvPr id="9" name="Text Box 30"/>
            <p:cNvSpPr txBox="1">
              <a:spLocks noChangeArrowheads="1"/>
            </p:cNvSpPr>
            <p:nvPr/>
          </p:nvSpPr>
          <p:spPr bwMode="auto">
            <a:xfrm>
              <a:off x="3593769" y="3156384"/>
              <a:ext cx="981359" cy="338554"/>
            </a:xfrm>
            <a:prstGeom prst="rect">
              <a:avLst/>
            </a:prstGeom>
            <a:noFill/>
            <a:ln w="9525">
              <a:noFill/>
              <a:miter lim="800000"/>
              <a:headEnd/>
              <a:tailEnd/>
            </a:ln>
            <a:effectLst/>
          </p:spPr>
          <p:txBody>
            <a:bodyPr wrap="none">
              <a:spAutoFit/>
            </a:bodyPr>
            <a:lstStyle/>
            <a:p>
              <a:pPr algn="ctr"/>
              <a:r>
                <a:rPr lang="en-US" sz="1600" b="1" dirty="0" smtClean="0">
                  <a:latin typeface="Century Gothic" charset="0"/>
                  <a:ea typeface="Century Gothic" charset="0"/>
                  <a:cs typeface="Century Gothic" charset="0"/>
                </a:rPr>
                <a:t>1 mA/W</a:t>
              </a:r>
              <a:endParaRPr lang="en-US" sz="1600" b="1" dirty="0">
                <a:latin typeface="Century Gothic" charset="0"/>
                <a:ea typeface="Century Gothic" charset="0"/>
                <a:cs typeface="Century Gothic" charset="0"/>
              </a:endParaRPr>
            </a:p>
          </p:txBody>
        </p:sp>
        <p:grpSp>
          <p:nvGrpSpPr>
            <p:cNvPr id="11" name="Group 51"/>
            <p:cNvGrpSpPr/>
            <p:nvPr/>
          </p:nvGrpSpPr>
          <p:grpSpPr>
            <a:xfrm>
              <a:off x="2985945" y="1259516"/>
              <a:ext cx="1749801" cy="1885744"/>
              <a:chOff x="3135310" y="1174337"/>
              <a:chExt cx="1749801" cy="1885744"/>
            </a:xfrm>
          </p:grpSpPr>
          <p:sp>
            <p:nvSpPr>
              <p:cNvPr id="12" name="Line 33"/>
              <p:cNvSpPr>
                <a:spLocks noChangeShapeType="1"/>
              </p:cNvSpPr>
              <p:nvPr/>
            </p:nvSpPr>
            <p:spPr bwMode="auto">
              <a:xfrm>
                <a:off x="3474183" y="1286545"/>
                <a:ext cx="0" cy="640698"/>
              </a:xfrm>
              <a:prstGeom prst="line">
                <a:avLst/>
              </a:prstGeom>
              <a:noFill/>
              <a:ln w="9525">
                <a:solidFill>
                  <a:schemeClr val="tx1"/>
                </a:solidFill>
                <a:round/>
                <a:headEnd type="triangle" w="med" len="med"/>
                <a:tailEnd type="triangle" w="med" len="med"/>
              </a:ln>
              <a:effectLst/>
            </p:spPr>
            <p:txBody>
              <a:bodyPr/>
              <a:lstStyle/>
              <a:p>
                <a:endParaRPr lang="en-US" dirty="0">
                  <a:latin typeface="Century Gothic" charset="0"/>
                  <a:ea typeface="Century Gothic" charset="0"/>
                  <a:cs typeface="Century Gothic" charset="0"/>
                </a:endParaRPr>
              </a:p>
            </p:txBody>
          </p:sp>
          <p:sp>
            <p:nvSpPr>
              <p:cNvPr id="13" name="Rectangle 27" descr="Trellis"/>
              <p:cNvSpPr>
                <a:spLocks noChangeArrowheads="1"/>
              </p:cNvSpPr>
              <p:nvPr/>
            </p:nvSpPr>
            <p:spPr bwMode="auto">
              <a:xfrm>
                <a:off x="3582516" y="1296557"/>
                <a:ext cx="1302595" cy="1763524"/>
              </a:xfrm>
              <a:prstGeom prst="rect">
                <a:avLst/>
              </a:prstGeom>
              <a:pattFill prst="trellis">
                <a:fgClr>
                  <a:srgbClr val="B3A8A3"/>
                </a:fgClr>
                <a:bgClr>
                  <a:srgbClr val="FFFFFF"/>
                </a:bgClr>
              </a:pattFill>
              <a:ln w="9525">
                <a:solidFill>
                  <a:schemeClr val="tx1"/>
                </a:solidFill>
                <a:miter lim="800000"/>
                <a:headEnd/>
                <a:tailEnd/>
              </a:ln>
              <a:effectLst/>
            </p:spPr>
            <p:txBody>
              <a:bodyPr wrap="none" anchor="ctr"/>
              <a:lstStyle/>
              <a:p>
                <a:endParaRPr lang="en-US" dirty="0">
                  <a:latin typeface="Century Gothic" charset="0"/>
                  <a:ea typeface="Century Gothic" charset="0"/>
                  <a:cs typeface="Century Gothic" charset="0"/>
                </a:endParaRPr>
              </a:p>
            </p:txBody>
          </p:sp>
          <p:sp>
            <p:nvSpPr>
              <p:cNvPr id="14" name="Rectangle 28"/>
              <p:cNvSpPr>
                <a:spLocks noChangeArrowheads="1"/>
              </p:cNvSpPr>
              <p:nvPr/>
            </p:nvSpPr>
            <p:spPr bwMode="auto">
              <a:xfrm>
                <a:off x="3582516" y="1296557"/>
                <a:ext cx="1302595" cy="653211"/>
              </a:xfrm>
              <a:prstGeom prst="rect">
                <a:avLst/>
              </a:prstGeom>
              <a:gradFill rotWithShape="0">
                <a:gsLst>
                  <a:gs pos="0">
                    <a:srgbClr val="FF0000">
                      <a:gamma/>
                      <a:shade val="46275"/>
                      <a:invGamma/>
                    </a:srgbClr>
                  </a:gs>
                  <a:gs pos="50000">
                    <a:srgbClr val="FF0000"/>
                  </a:gs>
                  <a:gs pos="100000">
                    <a:srgbClr val="FF0000">
                      <a:gamma/>
                      <a:shade val="46275"/>
                      <a:invGamma/>
                    </a:srgbClr>
                  </a:gs>
                </a:gsLst>
                <a:lin ang="0" scaled="1"/>
              </a:gradFill>
              <a:ln w="9525">
                <a:solidFill>
                  <a:schemeClr val="tx1"/>
                </a:solidFill>
                <a:miter lim="800000"/>
                <a:headEnd/>
                <a:tailEnd/>
              </a:ln>
              <a:effectLst/>
            </p:spPr>
            <p:txBody>
              <a:bodyPr wrap="none" anchor="ctr"/>
              <a:lstStyle/>
              <a:p>
                <a:endParaRPr lang="en-US" dirty="0">
                  <a:latin typeface="Century Gothic" charset="0"/>
                  <a:ea typeface="Century Gothic" charset="0"/>
                  <a:cs typeface="Century Gothic" charset="0"/>
                </a:endParaRPr>
              </a:p>
            </p:txBody>
          </p:sp>
          <p:sp>
            <p:nvSpPr>
              <p:cNvPr id="15" name="Rectangle 29"/>
              <p:cNvSpPr>
                <a:spLocks noChangeArrowheads="1"/>
              </p:cNvSpPr>
              <p:nvPr/>
            </p:nvSpPr>
            <p:spPr bwMode="auto">
              <a:xfrm>
                <a:off x="3582516" y="1927243"/>
                <a:ext cx="1302595" cy="623178"/>
              </a:xfrm>
              <a:prstGeom prst="rect">
                <a:avLst/>
              </a:prstGeom>
              <a:solidFill>
                <a:srgbClr val="0000FF"/>
              </a:solidFill>
              <a:ln w="9525">
                <a:solidFill>
                  <a:schemeClr val="tx1"/>
                </a:solidFill>
                <a:miter lim="800000"/>
                <a:headEnd/>
                <a:tailEnd/>
              </a:ln>
              <a:effectLst/>
            </p:spPr>
            <p:txBody>
              <a:bodyPr wrap="none" anchor="ctr"/>
              <a:lstStyle/>
              <a:p>
                <a:endParaRPr lang="en-US" dirty="0">
                  <a:latin typeface="Century Gothic" charset="0"/>
                  <a:ea typeface="Century Gothic" charset="0"/>
                  <a:cs typeface="Century Gothic" charset="0"/>
                </a:endParaRPr>
              </a:p>
            </p:txBody>
          </p:sp>
          <p:sp>
            <p:nvSpPr>
              <p:cNvPr id="16" name="Text Box 34"/>
              <p:cNvSpPr txBox="1">
                <a:spLocks noChangeArrowheads="1"/>
              </p:cNvSpPr>
              <p:nvPr/>
            </p:nvSpPr>
            <p:spPr bwMode="auto">
              <a:xfrm rot="16200000">
                <a:off x="2854784" y="1454863"/>
                <a:ext cx="899606" cy="338554"/>
              </a:xfrm>
              <a:prstGeom prst="rect">
                <a:avLst/>
              </a:prstGeom>
              <a:noFill/>
              <a:ln w="9525">
                <a:noFill/>
                <a:miter lim="800000"/>
                <a:headEnd/>
                <a:tailEnd/>
              </a:ln>
              <a:effectLst/>
            </p:spPr>
            <p:txBody>
              <a:bodyPr wrap="none">
                <a:spAutoFit/>
              </a:bodyPr>
              <a:lstStyle/>
              <a:p>
                <a:pPr algn="ctr"/>
                <a:r>
                  <a:rPr lang="en-US" sz="1600" dirty="0" smtClean="0">
                    <a:latin typeface="Century Gothic" charset="0"/>
                    <a:ea typeface="Century Gothic" charset="0"/>
                    <a:cs typeface="Century Gothic" charset="0"/>
                  </a:rPr>
                  <a:t>100 </a:t>
                </a:r>
                <a:r>
                  <a:rPr lang="en-US" sz="1600" dirty="0">
                    <a:latin typeface="Century Gothic" charset="0"/>
                    <a:ea typeface="Century Gothic" charset="0"/>
                    <a:cs typeface="Century Gothic" charset="0"/>
                  </a:rPr>
                  <a:t>nm</a:t>
                </a:r>
              </a:p>
            </p:txBody>
          </p:sp>
        </p:grpSp>
        <p:sp>
          <p:nvSpPr>
            <p:cNvPr id="10" name="Text Box 31"/>
            <p:cNvSpPr txBox="1">
              <a:spLocks noChangeArrowheads="1"/>
            </p:cNvSpPr>
            <p:nvPr/>
          </p:nvSpPr>
          <p:spPr bwMode="auto">
            <a:xfrm>
              <a:off x="2878117" y="936160"/>
              <a:ext cx="2371725" cy="369332"/>
            </a:xfrm>
            <a:prstGeom prst="rect">
              <a:avLst/>
            </a:prstGeom>
            <a:noFill/>
            <a:ln w="9525">
              <a:noFill/>
              <a:miter lim="800000"/>
              <a:headEnd/>
              <a:tailEnd/>
            </a:ln>
            <a:effectLst/>
          </p:spPr>
          <p:txBody>
            <a:bodyPr wrap="square">
              <a:spAutoFit/>
            </a:bodyPr>
            <a:lstStyle/>
            <a:p>
              <a:pPr algn="ctr"/>
              <a:r>
                <a:rPr lang="en-US" dirty="0" smtClean="0">
                  <a:latin typeface="Century Gothic" charset="0"/>
                  <a:ea typeface="Century Gothic" charset="0"/>
                  <a:cs typeface="Century Gothic" charset="0"/>
                </a:rPr>
                <a:t>Strained GaAs</a:t>
              </a:r>
              <a:endParaRPr lang="en-US" dirty="0">
                <a:latin typeface="Century Gothic" charset="0"/>
                <a:ea typeface="Century Gothic" charset="0"/>
                <a:cs typeface="Century Gothic" charset="0"/>
              </a:endParaRPr>
            </a:p>
          </p:txBody>
        </p:sp>
      </p:grpSp>
      <p:grpSp>
        <p:nvGrpSpPr>
          <p:cNvPr id="17" name="Group 54"/>
          <p:cNvGrpSpPr/>
          <p:nvPr/>
        </p:nvGrpSpPr>
        <p:grpSpPr>
          <a:xfrm>
            <a:off x="4162679" y="830564"/>
            <a:ext cx="3104686" cy="2716101"/>
            <a:chOff x="5152832" y="750890"/>
            <a:chExt cx="3104686" cy="2716101"/>
          </a:xfrm>
        </p:grpSpPr>
        <p:sp>
          <p:nvSpPr>
            <p:cNvPr id="18" name="Text Box 36"/>
            <p:cNvSpPr txBox="1">
              <a:spLocks noChangeArrowheads="1"/>
            </p:cNvSpPr>
            <p:nvPr/>
          </p:nvSpPr>
          <p:spPr bwMode="auto">
            <a:xfrm>
              <a:off x="5152832" y="750890"/>
              <a:ext cx="3104686" cy="646331"/>
            </a:xfrm>
            <a:prstGeom prst="rect">
              <a:avLst/>
            </a:prstGeom>
            <a:noFill/>
            <a:ln w="9525">
              <a:noFill/>
              <a:miter lim="800000"/>
              <a:headEnd/>
              <a:tailEnd/>
            </a:ln>
            <a:effectLst/>
          </p:spPr>
          <p:txBody>
            <a:bodyPr wrap="square">
              <a:spAutoFit/>
            </a:bodyPr>
            <a:lstStyle/>
            <a:p>
              <a:pPr algn="ctr"/>
              <a:r>
                <a:rPr lang="en-US" dirty="0" smtClean="0">
                  <a:latin typeface="Century Gothic" charset="0"/>
                  <a:ea typeface="Century Gothic" charset="0"/>
                  <a:cs typeface="Century Gothic" charset="0"/>
                </a:rPr>
                <a:t>Strained </a:t>
              </a:r>
              <a:r>
                <a:rPr lang="en-US" dirty="0" err="1" smtClean="0">
                  <a:latin typeface="Century Gothic" charset="0"/>
                  <a:ea typeface="Century Gothic" charset="0"/>
                  <a:cs typeface="Century Gothic" charset="0"/>
                </a:rPr>
                <a:t>Superlattice</a:t>
              </a:r>
              <a:r>
                <a:rPr lang="en-US" dirty="0" smtClean="0">
                  <a:latin typeface="Century Gothic" charset="0"/>
                  <a:ea typeface="Century Gothic" charset="0"/>
                  <a:cs typeface="Century Gothic" charset="0"/>
                </a:rPr>
                <a:t> GaAs/</a:t>
              </a:r>
              <a:r>
                <a:rPr lang="en-US" dirty="0" err="1" smtClean="0">
                  <a:latin typeface="Century Gothic" charset="0"/>
                  <a:ea typeface="Century Gothic" charset="0"/>
                  <a:cs typeface="Century Gothic" charset="0"/>
                </a:rPr>
                <a:t>GaAsP</a:t>
              </a:r>
              <a:endParaRPr lang="en-US" dirty="0">
                <a:latin typeface="Century Gothic" charset="0"/>
                <a:ea typeface="Century Gothic" charset="0"/>
                <a:cs typeface="Century Gothic" charset="0"/>
              </a:endParaRPr>
            </a:p>
          </p:txBody>
        </p:sp>
        <p:sp>
          <p:nvSpPr>
            <p:cNvPr id="19" name="Text Box 37"/>
            <p:cNvSpPr txBox="1">
              <a:spLocks noChangeArrowheads="1"/>
            </p:cNvSpPr>
            <p:nvPr/>
          </p:nvSpPr>
          <p:spPr bwMode="auto">
            <a:xfrm>
              <a:off x="6248792" y="3128437"/>
              <a:ext cx="981359" cy="338554"/>
            </a:xfrm>
            <a:prstGeom prst="rect">
              <a:avLst/>
            </a:prstGeom>
            <a:noFill/>
            <a:ln w="9525">
              <a:noFill/>
              <a:miter lim="800000"/>
              <a:headEnd/>
              <a:tailEnd/>
            </a:ln>
            <a:effectLst/>
          </p:spPr>
          <p:txBody>
            <a:bodyPr wrap="none">
              <a:spAutoFit/>
            </a:bodyPr>
            <a:lstStyle/>
            <a:p>
              <a:pPr algn="ctr"/>
              <a:r>
                <a:rPr lang="en-US" sz="1600" b="1" dirty="0" smtClean="0">
                  <a:latin typeface="Century Gothic" charset="0"/>
                  <a:ea typeface="Century Gothic" charset="0"/>
                  <a:cs typeface="Century Gothic" charset="0"/>
                </a:rPr>
                <a:t>6 mA/W</a:t>
              </a:r>
              <a:endParaRPr lang="en-US" sz="1600" b="1" dirty="0">
                <a:latin typeface="Century Gothic" charset="0"/>
                <a:ea typeface="Century Gothic" charset="0"/>
                <a:cs typeface="Century Gothic" charset="0"/>
              </a:endParaRPr>
            </a:p>
          </p:txBody>
        </p:sp>
        <p:grpSp>
          <p:nvGrpSpPr>
            <p:cNvPr id="20" name="Group 53"/>
            <p:cNvGrpSpPr/>
            <p:nvPr/>
          </p:nvGrpSpPr>
          <p:grpSpPr>
            <a:xfrm>
              <a:off x="5602156" y="1154961"/>
              <a:ext cx="2208617" cy="1982220"/>
              <a:chOff x="5605968" y="976645"/>
              <a:chExt cx="2208617" cy="1982220"/>
            </a:xfrm>
          </p:grpSpPr>
          <p:sp>
            <p:nvSpPr>
              <p:cNvPr id="21" name="Rectangle 40" descr="Trellis"/>
              <p:cNvSpPr>
                <a:spLocks noChangeArrowheads="1"/>
              </p:cNvSpPr>
              <p:nvPr/>
            </p:nvSpPr>
            <p:spPr bwMode="auto">
              <a:xfrm>
                <a:off x="6058979" y="1227457"/>
                <a:ext cx="1302595" cy="1731408"/>
              </a:xfrm>
              <a:prstGeom prst="rect">
                <a:avLst/>
              </a:prstGeom>
              <a:pattFill prst="trellis">
                <a:fgClr>
                  <a:srgbClr val="B3A8A3"/>
                </a:fgClr>
                <a:bgClr>
                  <a:srgbClr val="FFFFFF"/>
                </a:bgClr>
              </a:pattFill>
              <a:ln w="9525">
                <a:solidFill>
                  <a:schemeClr val="tx1"/>
                </a:solidFill>
                <a:miter lim="800000"/>
                <a:headEnd/>
                <a:tailEnd/>
              </a:ln>
              <a:effectLst/>
            </p:spPr>
            <p:txBody>
              <a:bodyPr wrap="none" anchor="ctr"/>
              <a:lstStyle/>
              <a:p>
                <a:endParaRPr lang="en-US" dirty="0">
                  <a:latin typeface="Century Gothic" charset="0"/>
                  <a:ea typeface="Century Gothic" charset="0"/>
                  <a:cs typeface="Century Gothic" charset="0"/>
                </a:endParaRPr>
              </a:p>
            </p:txBody>
          </p:sp>
          <p:sp>
            <p:nvSpPr>
              <p:cNvPr id="22" name="Rectangle 41"/>
              <p:cNvSpPr>
                <a:spLocks noChangeArrowheads="1"/>
              </p:cNvSpPr>
              <p:nvPr/>
            </p:nvSpPr>
            <p:spPr bwMode="auto">
              <a:xfrm>
                <a:off x="6058979" y="1858144"/>
                <a:ext cx="1302595" cy="623178"/>
              </a:xfrm>
              <a:prstGeom prst="rect">
                <a:avLst/>
              </a:prstGeom>
              <a:solidFill>
                <a:srgbClr val="0000FF"/>
              </a:solidFill>
              <a:ln w="9525">
                <a:solidFill>
                  <a:schemeClr val="tx1"/>
                </a:solidFill>
                <a:miter lim="800000"/>
                <a:headEnd/>
                <a:tailEnd/>
              </a:ln>
              <a:effectLst/>
            </p:spPr>
            <p:txBody>
              <a:bodyPr wrap="none" anchor="ctr"/>
              <a:lstStyle/>
              <a:p>
                <a:endParaRPr lang="en-US" dirty="0">
                  <a:latin typeface="Century Gothic" charset="0"/>
                  <a:ea typeface="Century Gothic" charset="0"/>
                  <a:cs typeface="Century Gothic" charset="0"/>
                </a:endParaRPr>
              </a:p>
            </p:txBody>
          </p:sp>
          <p:sp>
            <p:nvSpPr>
              <p:cNvPr id="23" name="Line 43"/>
              <p:cNvSpPr>
                <a:spLocks noChangeShapeType="1"/>
              </p:cNvSpPr>
              <p:nvPr/>
            </p:nvSpPr>
            <p:spPr bwMode="auto">
              <a:xfrm>
                <a:off x="5950645" y="1217446"/>
                <a:ext cx="0" cy="640697"/>
              </a:xfrm>
              <a:prstGeom prst="line">
                <a:avLst/>
              </a:prstGeom>
              <a:noFill/>
              <a:ln w="9525">
                <a:solidFill>
                  <a:schemeClr val="tx1"/>
                </a:solidFill>
                <a:round/>
                <a:headEnd type="triangle" w="med" len="med"/>
                <a:tailEnd type="triangle" w="med" len="med"/>
              </a:ln>
              <a:effectLst/>
            </p:spPr>
            <p:txBody>
              <a:bodyPr/>
              <a:lstStyle/>
              <a:p>
                <a:endParaRPr lang="en-US" dirty="0">
                  <a:latin typeface="Century Gothic" charset="0"/>
                  <a:ea typeface="Century Gothic" charset="0"/>
                  <a:cs typeface="Century Gothic" charset="0"/>
                </a:endParaRPr>
              </a:p>
            </p:txBody>
          </p:sp>
          <p:sp>
            <p:nvSpPr>
              <p:cNvPr id="24" name="Text Box 44"/>
              <p:cNvSpPr txBox="1">
                <a:spLocks noChangeArrowheads="1"/>
              </p:cNvSpPr>
              <p:nvPr/>
            </p:nvSpPr>
            <p:spPr bwMode="auto">
              <a:xfrm rot="16200000">
                <a:off x="5325442" y="1391042"/>
                <a:ext cx="899606" cy="338554"/>
              </a:xfrm>
              <a:prstGeom prst="rect">
                <a:avLst/>
              </a:prstGeom>
              <a:noFill/>
              <a:ln w="9525">
                <a:noFill/>
                <a:miter lim="800000"/>
                <a:headEnd/>
                <a:tailEnd/>
              </a:ln>
              <a:effectLst/>
            </p:spPr>
            <p:txBody>
              <a:bodyPr wrap="none">
                <a:spAutoFit/>
              </a:bodyPr>
              <a:lstStyle/>
              <a:p>
                <a:pPr algn="ctr"/>
                <a:r>
                  <a:rPr lang="en-US" sz="1600" dirty="0">
                    <a:latin typeface="Century Gothic" charset="0"/>
                    <a:ea typeface="Century Gothic" charset="0"/>
                    <a:cs typeface="Century Gothic" charset="0"/>
                  </a:rPr>
                  <a:t>100 nm</a:t>
                </a:r>
              </a:p>
            </p:txBody>
          </p:sp>
          <p:sp>
            <p:nvSpPr>
              <p:cNvPr id="25" name="Rectangle 46"/>
              <p:cNvSpPr>
                <a:spLocks noChangeArrowheads="1"/>
              </p:cNvSpPr>
              <p:nvPr/>
            </p:nvSpPr>
            <p:spPr bwMode="auto">
              <a:xfrm>
                <a:off x="6058979" y="1211190"/>
                <a:ext cx="1300016" cy="60065"/>
              </a:xfrm>
              <a:prstGeom prst="rect">
                <a:avLst/>
              </a:prstGeom>
              <a:gradFill rotWithShape="0">
                <a:gsLst>
                  <a:gs pos="0">
                    <a:srgbClr val="FF3300">
                      <a:gamma/>
                      <a:shade val="46275"/>
                      <a:invGamma/>
                    </a:srgbClr>
                  </a:gs>
                  <a:gs pos="50000">
                    <a:srgbClr val="FF3300"/>
                  </a:gs>
                  <a:gs pos="100000">
                    <a:srgbClr val="FF3300">
                      <a:gamma/>
                      <a:shade val="46275"/>
                      <a:invGamma/>
                    </a:srgbClr>
                  </a:gs>
                </a:gsLst>
                <a:lin ang="0" scaled="1"/>
              </a:gradFill>
              <a:ln w="12700" cap="sq">
                <a:solidFill>
                  <a:schemeClr val="tx1"/>
                </a:solidFill>
                <a:miter lim="800000"/>
                <a:headEnd type="none" w="sm" len="sm"/>
                <a:tailEnd type="none" w="sm" len="sm"/>
              </a:ln>
              <a:effectLst/>
            </p:spPr>
            <p:txBody>
              <a:bodyPr wrap="none" anchor="ctr"/>
              <a:lstStyle/>
              <a:p>
                <a:endParaRPr lang="en-US" dirty="0">
                  <a:latin typeface="Century Gothic" charset="0"/>
                  <a:ea typeface="Century Gothic" charset="0"/>
                  <a:cs typeface="Century Gothic" charset="0"/>
                </a:endParaRPr>
              </a:p>
            </p:txBody>
          </p:sp>
          <p:sp>
            <p:nvSpPr>
              <p:cNvPr id="26" name="Rectangle 47"/>
              <p:cNvSpPr>
                <a:spLocks noChangeArrowheads="1"/>
              </p:cNvSpPr>
              <p:nvPr/>
            </p:nvSpPr>
            <p:spPr bwMode="auto">
              <a:xfrm>
                <a:off x="6058979" y="1271255"/>
                <a:ext cx="1300016" cy="60065"/>
              </a:xfrm>
              <a:prstGeom prst="rect">
                <a:avLst/>
              </a:prstGeom>
              <a:solidFill>
                <a:srgbClr val="0000FF"/>
              </a:solidFill>
              <a:ln w="12700" cap="sq">
                <a:solidFill>
                  <a:schemeClr val="tx1"/>
                </a:solidFill>
                <a:miter lim="800000"/>
                <a:headEnd type="none" w="sm" len="sm"/>
                <a:tailEnd type="none" w="sm" len="sm"/>
              </a:ln>
              <a:effectLst/>
            </p:spPr>
            <p:txBody>
              <a:bodyPr wrap="none" anchor="ctr"/>
              <a:lstStyle/>
              <a:p>
                <a:endParaRPr lang="en-US" dirty="0">
                  <a:latin typeface="Century Gothic" charset="0"/>
                  <a:ea typeface="Century Gothic" charset="0"/>
                  <a:cs typeface="Century Gothic" charset="0"/>
                </a:endParaRPr>
              </a:p>
            </p:txBody>
          </p:sp>
          <p:sp>
            <p:nvSpPr>
              <p:cNvPr id="27" name="Rectangle 48"/>
              <p:cNvSpPr>
                <a:spLocks noChangeArrowheads="1"/>
              </p:cNvSpPr>
              <p:nvPr/>
            </p:nvSpPr>
            <p:spPr bwMode="auto">
              <a:xfrm>
                <a:off x="6058979" y="1331321"/>
                <a:ext cx="1300016" cy="60065"/>
              </a:xfrm>
              <a:prstGeom prst="rect">
                <a:avLst/>
              </a:prstGeom>
              <a:gradFill rotWithShape="0">
                <a:gsLst>
                  <a:gs pos="0">
                    <a:srgbClr val="FF3300">
                      <a:gamma/>
                      <a:shade val="46275"/>
                      <a:invGamma/>
                    </a:srgbClr>
                  </a:gs>
                  <a:gs pos="50000">
                    <a:srgbClr val="FF3300"/>
                  </a:gs>
                  <a:gs pos="100000">
                    <a:srgbClr val="FF3300">
                      <a:gamma/>
                      <a:shade val="46275"/>
                      <a:invGamma/>
                    </a:srgbClr>
                  </a:gs>
                </a:gsLst>
                <a:lin ang="0" scaled="1"/>
              </a:gradFill>
              <a:ln w="12700" cap="sq">
                <a:solidFill>
                  <a:schemeClr val="tx1"/>
                </a:solidFill>
                <a:miter lim="800000"/>
                <a:headEnd type="none" w="sm" len="sm"/>
                <a:tailEnd type="none" w="sm" len="sm"/>
              </a:ln>
              <a:effectLst/>
            </p:spPr>
            <p:txBody>
              <a:bodyPr wrap="none" anchor="ctr"/>
              <a:lstStyle/>
              <a:p>
                <a:endParaRPr lang="en-US" dirty="0">
                  <a:latin typeface="Century Gothic" charset="0"/>
                  <a:ea typeface="Century Gothic" charset="0"/>
                  <a:cs typeface="Century Gothic" charset="0"/>
                </a:endParaRPr>
              </a:p>
            </p:txBody>
          </p:sp>
          <p:sp>
            <p:nvSpPr>
              <p:cNvPr id="28" name="Rectangle 49"/>
              <p:cNvSpPr>
                <a:spLocks noChangeArrowheads="1"/>
              </p:cNvSpPr>
              <p:nvPr/>
            </p:nvSpPr>
            <p:spPr bwMode="auto">
              <a:xfrm>
                <a:off x="6058979" y="1391386"/>
                <a:ext cx="1300016" cy="60065"/>
              </a:xfrm>
              <a:prstGeom prst="rect">
                <a:avLst/>
              </a:prstGeom>
              <a:solidFill>
                <a:srgbClr val="0000FF"/>
              </a:solidFill>
              <a:ln w="12700" cap="sq">
                <a:solidFill>
                  <a:schemeClr val="tx1"/>
                </a:solidFill>
                <a:miter lim="800000"/>
                <a:headEnd type="none" w="sm" len="sm"/>
                <a:tailEnd type="none" w="sm" len="sm"/>
              </a:ln>
              <a:effectLst/>
            </p:spPr>
            <p:txBody>
              <a:bodyPr wrap="none" anchor="ctr"/>
              <a:lstStyle/>
              <a:p>
                <a:endParaRPr lang="en-US" dirty="0">
                  <a:latin typeface="Century Gothic" charset="0"/>
                  <a:ea typeface="Century Gothic" charset="0"/>
                  <a:cs typeface="Century Gothic" charset="0"/>
                </a:endParaRPr>
              </a:p>
            </p:txBody>
          </p:sp>
          <p:sp>
            <p:nvSpPr>
              <p:cNvPr id="29" name="Rectangle 50"/>
              <p:cNvSpPr>
                <a:spLocks noChangeArrowheads="1"/>
              </p:cNvSpPr>
              <p:nvPr/>
            </p:nvSpPr>
            <p:spPr bwMode="auto">
              <a:xfrm>
                <a:off x="6058979" y="1451451"/>
                <a:ext cx="1300016" cy="60065"/>
              </a:xfrm>
              <a:prstGeom prst="rect">
                <a:avLst/>
              </a:prstGeom>
              <a:gradFill rotWithShape="0">
                <a:gsLst>
                  <a:gs pos="0">
                    <a:srgbClr val="FF3300">
                      <a:gamma/>
                      <a:shade val="46275"/>
                      <a:invGamma/>
                    </a:srgbClr>
                  </a:gs>
                  <a:gs pos="50000">
                    <a:srgbClr val="FF3300"/>
                  </a:gs>
                  <a:gs pos="100000">
                    <a:srgbClr val="FF3300">
                      <a:gamma/>
                      <a:shade val="46275"/>
                      <a:invGamma/>
                    </a:srgbClr>
                  </a:gs>
                </a:gsLst>
                <a:lin ang="0" scaled="1"/>
              </a:gradFill>
              <a:ln w="12700" cap="sq">
                <a:solidFill>
                  <a:schemeClr val="tx1"/>
                </a:solidFill>
                <a:miter lim="800000"/>
                <a:headEnd type="none" w="sm" len="sm"/>
                <a:tailEnd type="none" w="sm" len="sm"/>
              </a:ln>
              <a:effectLst/>
            </p:spPr>
            <p:txBody>
              <a:bodyPr wrap="none" anchor="ctr"/>
              <a:lstStyle/>
              <a:p>
                <a:endParaRPr lang="en-US" dirty="0">
                  <a:latin typeface="Century Gothic" charset="0"/>
                  <a:ea typeface="Century Gothic" charset="0"/>
                  <a:cs typeface="Century Gothic" charset="0"/>
                </a:endParaRPr>
              </a:p>
            </p:txBody>
          </p:sp>
          <p:sp>
            <p:nvSpPr>
              <p:cNvPr id="30" name="Rectangle 51"/>
              <p:cNvSpPr>
                <a:spLocks noChangeArrowheads="1"/>
              </p:cNvSpPr>
              <p:nvPr/>
            </p:nvSpPr>
            <p:spPr bwMode="auto">
              <a:xfrm>
                <a:off x="6058979" y="1511517"/>
                <a:ext cx="1300016" cy="60065"/>
              </a:xfrm>
              <a:prstGeom prst="rect">
                <a:avLst/>
              </a:prstGeom>
              <a:solidFill>
                <a:srgbClr val="0000FF"/>
              </a:solidFill>
              <a:ln w="12700" cap="sq">
                <a:solidFill>
                  <a:schemeClr val="tx1"/>
                </a:solidFill>
                <a:miter lim="800000"/>
                <a:headEnd type="none" w="sm" len="sm"/>
                <a:tailEnd type="none" w="sm" len="sm"/>
              </a:ln>
              <a:effectLst/>
            </p:spPr>
            <p:txBody>
              <a:bodyPr wrap="none" anchor="ctr"/>
              <a:lstStyle/>
              <a:p>
                <a:endParaRPr lang="en-US" dirty="0">
                  <a:latin typeface="Century Gothic" charset="0"/>
                  <a:ea typeface="Century Gothic" charset="0"/>
                  <a:cs typeface="Century Gothic" charset="0"/>
                </a:endParaRPr>
              </a:p>
            </p:txBody>
          </p:sp>
          <p:sp>
            <p:nvSpPr>
              <p:cNvPr id="31" name="Rectangle 52"/>
              <p:cNvSpPr>
                <a:spLocks noChangeArrowheads="1"/>
              </p:cNvSpPr>
              <p:nvPr/>
            </p:nvSpPr>
            <p:spPr bwMode="auto">
              <a:xfrm>
                <a:off x="6058979" y="1571582"/>
                <a:ext cx="1300016" cy="60065"/>
              </a:xfrm>
              <a:prstGeom prst="rect">
                <a:avLst/>
              </a:prstGeom>
              <a:gradFill rotWithShape="0">
                <a:gsLst>
                  <a:gs pos="0">
                    <a:srgbClr val="FF3300">
                      <a:gamma/>
                      <a:shade val="46275"/>
                      <a:invGamma/>
                    </a:srgbClr>
                  </a:gs>
                  <a:gs pos="50000">
                    <a:srgbClr val="FF3300"/>
                  </a:gs>
                  <a:gs pos="100000">
                    <a:srgbClr val="FF3300">
                      <a:gamma/>
                      <a:shade val="46275"/>
                      <a:invGamma/>
                    </a:srgbClr>
                  </a:gs>
                </a:gsLst>
                <a:lin ang="0" scaled="1"/>
              </a:gradFill>
              <a:ln w="12700" cap="sq">
                <a:solidFill>
                  <a:schemeClr val="tx1"/>
                </a:solidFill>
                <a:miter lim="800000"/>
                <a:headEnd type="none" w="sm" len="sm"/>
                <a:tailEnd type="none" w="sm" len="sm"/>
              </a:ln>
              <a:effectLst/>
            </p:spPr>
            <p:txBody>
              <a:bodyPr wrap="none" anchor="ctr"/>
              <a:lstStyle/>
              <a:p>
                <a:endParaRPr lang="en-US" dirty="0">
                  <a:latin typeface="Century Gothic" charset="0"/>
                  <a:ea typeface="Century Gothic" charset="0"/>
                  <a:cs typeface="Century Gothic" charset="0"/>
                </a:endParaRPr>
              </a:p>
            </p:txBody>
          </p:sp>
          <p:sp>
            <p:nvSpPr>
              <p:cNvPr id="32" name="Rectangle 53"/>
              <p:cNvSpPr>
                <a:spLocks noChangeArrowheads="1"/>
              </p:cNvSpPr>
              <p:nvPr/>
            </p:nvSpPr>
            <p:spPr bwMode="auto">
              <a:xfrm>
                <a:off x="6058979" y="1631647"/>
                <a:ext cx="1300016" cy="60065"/>
              </a:xfrm>
              <a:prstGeom prst="rect">
                <a:avLst/>
              </a:prstGeom>
              <a:solidFill>
                <a:srgbClr val="0000FF"/>
              </a:solidFill>
              <a:ln w="12700" cap="sq">
                <a:solidFill>
                  <a:schemeClr val="tx1"/>
                </a:solidFill>
                <a:miter lim="800000"/>
                <a:headEnd type="none" w="sm" len="sm"/>
                <a:tailEnd type="none" w="sm" len="sm"/>
              </a:ln>
              <a:effectLst/>
            </p:spPr>
            <p:txBody>
              <a:bodyPr wrap="none" anchor="ctr"/>
              <a:lstStyle/>
              <a:p>
                <a:endParaRPr lang="en-US" dirty="0">
                  <a:latin typeface="Century Gothic" charset="0"/>
                  <a:ea typeface="Century Gothic" charset="0"/>
                  <a:cs typeface="Century Gothic" charset="0"/>
                </a:endParaRPr>
              </a:p>
            </p:txBody>
          </p:sp>
          <p:sp>
            <p:nvSpPr>
              <p:cNvPr id="33" name="Rectangle 54"/>
              <p:cNvSpPr>
                <a:spLocks noChangeArrowheads="1"/>
              </p:cNvSpPr>
              <p:nvPr/>
            </p:nvSpPr>
            <p:spPr bwMode="auto">
              <a:xfrm>
                <a:off x="6058979" y="1691713"/>
                <a:ext cx="1300016" cy="60065"/>
              </a:xfrm>
              <a:prstGeom prst="rect">
                <a:avLst/>
              </a:prstGeom>
              <a:gradFill rotWithShape="0">
                <a:gsLst>
                  <a:gs pos="0">
                    <a:srgbClr val="FF3300">
                      <a:gamma/>
                      <a:shade val="46275"/>
                      <a:invGamma/>
                    </a:srgbClr>
                  </a:gs>
                  <a:gs pos="50000">
                    <a:srgbClr val="FF3300"/>
                  </a:gs>
                  <a:gs pos="100000">
                    <a:srgbClr val="FF3300">
                      <a:gamma/>
                      <a:shade val="46275"/>
                      <a:invGamma/>
                    </a:srgbClr>
                  </a:gs>
                </a:gsLst>
                <a:lin ang="0" scaled="1"/>
              </a:gradFill>
              <a:ln w="12700" cap="sq">
                <a:solidFill>
                  <a:schemeClr val="tx1"/>
                </a:solidFill>
                <a:miter lim="800000"/>
                <a:headEnd type="none" w="sm" len="sm"/>
                <a:tailEnd type="none" w="sm" len="sm"/>
              </a:ln>
              <a:effectLst/>
            </p:spPr>
            <p:txBody>
              <a:bodyPr wrap="none" anchor="ctr"/>
              <a:lstStyle/>
              <a:p>
                <a:endParaRPr lang="en-US" dirty="0">
                  <a:latin typeface="Century Gothic" charset="0"/>
                  <a:ea typeface="Century Gothic" charset="0"/>
                  <a:cs typeface="Century Gothic" charset="0"/>
                </a:endParaRPr>
              </a:p>
            </p:txBody>
          </p:sp>
          <p:sp>
            <p:nvSpPr>
              <p:cNvPr id="34" name="Rectangle 55"/>
              <p:cNvSpPr>
                <a:spLocks noChangeArrowheads="1"/>
              </p:cNvSpPr>
              <p:nvPr/>
            </p:nvSpPr>
            <p:spPr bwMode="auto">
              <a:xfrm>
                <a:off x="6058979" y="1751778"/>
                <a:ext cx="1300016" cy="60065"/>
              </a:xfrm>
              <a:prstGeom prst="rect">
                <a:avLst/>
              </a:prstGeom>
              <a:solidFill>
                <a:srgbClr val="0000FF"/>
              </a:solidFill>
              <a:ln w="12700" cap="sq">
                <a:solidFill>
                  <a:schemeClr val="tx1"/>
                </a:solidFill>
                <a:miter lim="800000"/>
                <a:headEnd type="none" w="sm" len="sm"/>
                <a:tailEnd type="none" w="sm" len="sm"/>
              </a:ln>
              <a:effectLst/>
            </p:spPr>
            <p:txBody>
              <a:bodyPr wrap="none" anchor="ctr"/>
              <a:lstStyle/>
              <a:p>
                <a:endParaRPr lang="en-US" dirty="0">
                  <a:latin typeface="Century Gothic" charset="0"/>
                  <a:ea typeface="Century Gothic" charset="0"/>
                  <a:cs typeface="Century Gothic" charset="0"/>
                </a:endParaRPr>
              </a:p>
            </p:txBody>
          </p:sp>
          <p:sp>
            <p:nvSpPr>
              <p:cNvPr id="35" name="Rectangle 56"/>
              <p:cNvSpPr>
                <a:spLocks noChangeArrowheads="1"/>
              </p:cNvSpPr>
              <p:nvPr/>
            </p:nvSpPr>
            <p:spPr bwMode="auto">
              <a:xfrm>
                <a:off x="6058979" y="1811843"/>
                <a:ext cx="1300016" cy="60065"/>
              </a:xfrm>
              <a:prstGeom prst="rect">
                <a:avLst/>
              </a:prstGeom>
              <a:gradFill rotWithShape="0">
                <a:gsLst>
                  <a:gs pos="0">
                    <a:srgbClr val="FF3300">
                      <a:gamma/>
                      <a:shade val="46275"/>
                      <a:invGamma/>
                    </a:srgbClr>
                  </a:gs>
                  <a:gs pos="50000">
                    <a:srgbClr val="FF3300"/>
                  </a:gs>
                  <a:gs pos="100000">
                    <a:srgbClr val="FF3300">
                      <a:gamma/>
                      <a:shade val="46275"/>
                      <a:invGamma/>
                    </a:srgbClr>
                  </a:gs>
                </a:gsLst>
                <a:lin ang="0" scaled="1"/>
              </a:gradFill>
              <a:ln w="12700" cap="sq">
                <a:solidFill>
                  <a:schemeClr val="tx1"/>
                </a:solidFill>
                <a:miter lim="800000"/>
                <a:headEnd type="none" w="sm" len="sm"/>
                <a:tailEnd type="none" w="sm" len="sm"/>
              </a:ln>
              <a:effectLst/>
            </p:spPr>
            <p:txBody>
              <a:bodyPr wrap="none" anchor="ctr"/>
              <a:lstStyle/>
              <a:p>
                <a:endParaRPr lang="en-US" dirty="0">
                  <a:latin typeface="Century Gothic" charset="0"/>
                  <a:ea typeface="Century Gothic" charset="0"/>
                  <a:cs typeface="Century Gothic" charset="0"/>
                </a:endParaRPr>
              </a:p>
            </p:txBody>
          </p:sp>
          <p:sp>
            <p:nvSpPr>
              <p:cNvPr id="36" name="Rectangle 57"/>
              <p:cNvSpPr>
                <a:spLocks noChangeArrowheads="1"/>
              </p:cNvSpPr>
              <p:nvPr/>
            </p:nvSpPr>
            <p:spPr bwMode="auto">
              <a:xfrm>
                <a:off x="6058979" y="1871909"/>
                <a:ext cx="1300016" cy="60065"/>
              </a:xfrm>
              <a:prstGeom prst="rect">
                <a:avLst/>
              </a:prstGeom>
              <a:solidFill>
                <a:srgbClr val="0000FF"/>
              </a:solidFill>
              <a:ln w="12700" cap="sq">
                <a:solidFill>
                  <a:schemeClr val="tx1"/>
                </a:solidFill>
                <a:miter lim="800000"/>
                <a:headEnd type="none" w="sm" len="sm"/>
                <a:tailEnd type="none" w="sm" len="sm"/>
              </a:ln>
              <a:effectLst/>
            </p:spPr>
            <p:txBody>
              <a:bodyPr wrap="none" anchor="ctr"/>
              <a:lstStyle/>
              <a:p>
                <a:endParaRPr lang="en-US" dirty="0">
                  <a:latin typeface="Century Gothic" charset="0"/>
                  <a:ea typeface="Century Gothic" charset="0"/>
                  <a:cs typeface="Century Gothic" charset="0"/>
                </a:endParaRPr>
              </a:p>
            </p:txBody>
          </p:sp>
          <p:sp>
            <p:nvSpPr>
              <p:cNvPr id="37" name="Text Box 58"/>
              <p:cNvSpPr txBox="1">
                <a:spLocks noChangeArrowheads="1"/>
              </p:cNvSpPr>
              <p:nvPr/>
            </p:nvSpPr>
            <p:spPr bwMode="auto">
              <a:xfrm rot="5400000">
                <a:off x="7102531" y="1350145"/>
                <a:ext cx="1085554" cy="338554"/>
              </a:xfrm>
              <a:prstGeom prst="rect">
                <a:avLst/>
              </a:prstGeom>
              <a:noFill/>
              <a:ln w="9525">
                <a:noFill/>
                <a:miter lim="800000"/>
                <a:headEnd/>
                <a:tailEnd/>
              </a:ln>
              <a:effectLst/>
            </p:spPr>
            <p:txBody>
              <a:bodyPr wrap="none">
                <a:spAutoFit/>
              </a:bodyPr>
              <a:lstStyle/>
              <a:p>
                <a:pPr algn="ctr"/>
                <a:r>
                  <a:rPr lang="en-US" sz="1600" dirty="0">
                    <a:latin typeface="Century Gothic" charset="0"/>
                    <a:ea typeface="Century Gothic" charset="0"/>
                    <a:cs typeface="Century Gothic" charset="0"/>
                  </a:rPr>
                  <a:t>14 </a:t>
                </a:r>
                <a:r>
                  <a:rPr lang="en-US" sz="1600" dirty="0" smtClean="0">
                    <a:latin typeface="Century Gothic" charset="0"/>
                    <a:ea typeface="Century Gothic" charset="0"/>
                    <a:cs typeface="Century Gothic" charset="0"/>
                  </a:rPr>
                  <a:t>Layers</a:t>
                </a:r>
                <a:endParaRPr lang="en-US" sz="1600" dirty="0">
                  <a:latin typeface="Century Gothic" charset="0"/>
                  <a:ea typeface="Century Gothic" charset="0"/>
                  <a:cs typeface="Century Gothic" charset="0"/>
                </a:endParaRPr>
              </a:p>
            </p:txBody>
          </p:sp>
        </p:grpSp>
      </p:grpSp>
      <p:sp>
        <p:nvSpPr>
          <p:cNvPr id="41" name="TextBox 40"/>
          <p:cNvSpPr txBox="1"/>
          <p:nvPr/>
        </p:nvSpPr>
        <p:spPr>
          <a:xfrm>
            <a:off x="76631" y="5697558"/>
            <a:ext cx="9031749" cy="400110"/>
          </a:xfrm>
          <a:prstGeom prst="rect">
            <a:avLst/>
          </a:prstGeom>
          <a:noFill/>
        </p:spPr>
        <p:txBody>
          <a:bodyPr wrap="square" rtlCol="0">
            <a:spAutoFit/>
          </a:bodyPr>
          <a:lstStyle/>
          <a:p>
            <a:pPr algn="ctr"/>
            <a:r>
              <a:rPr lang="en-US" sz="2000" dirty="0" smtClean="0">
                <a:latin typeface="Century Gothic" charset="0"/>
                <a:ea typeface="Century Gothic" charset="0"/>
                <a:cs typeface="Century Gothic" charset="0"/>
              </a:rPr>
              <a:t>Photocathode capability (polarization and QE) has grown significantly.</a:t>
            </a:r>
            <a:endParaRPr lang="en-US" sz="2000" dirty="0">
              <a:latin typeface="Century Gothic" charset="0"/>
              <a:ea typeface="Century Gothic" charset="0"/>
              <a:cs typeface="Century Gothic" charset="0"/>
            </a:endParaRPr>
          </a:p>
        </p:txBody>
      </p:sp>
      <p:sp>
        <p:nvSpPr>
          <p:cNvPr id="42" name="Notched Right Arrow 41"/>
          <p:cNvSpPr/>
          <p:nvPr/>
        </p:nvSpPr>
        <p:spPr>
          <a:xfrm>
            <a:off x="76632" y="3604013"/>
            <a:ext cx="9031749" cy="1789770"/>
          </a:xfrm>
          <a:prstGeom prst="notchedRightArrow">
            <a:avLst>
              <a:gd name="adj1" fmla="val 55079"/>
              <a:gd name="adj2" fmla="val 17478"/>
            </a:avLst>
          </a:prstGeom>
          <a:gradFill flip="none" rotWithShape="1">
            <a:gsLst>
              <a:gs pos="0">
                <a:srgbClr val="FF0000"/>
              </a:gs>
              <a:gs pos="81000">
                <a:srgbClr val="0000FF"/>
              </a:gs>
              <a:gs pos="54000">
                <a:srgbClr val="00B050"/>
              </a:gs>
              <a:gs pos="29000">
                <a:srgbClr val="FFC000"/>
              </a:gs>
              <a:gs pos="100000">
                <a:srgbClr val="7030A0"/>
              </a:gs>
            </a:gsLst>
            <a:lin ang="1080000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cs typeface="Arial"/>
            </a:endParaRPr>
          </a:p>
        </p:txBody>
      </p:sp>
      <p:sp>
        <p:nvSpPr>
          <p:cNvPr id="43" name="TextBox 42"/>
          <p:cNvSpPr txBox="1"/>
          <p:nvPr/>
        </p:nvSpPr>
        <p:spPr>
          <a:xfrm>
            <a:off x="340204" y="4139226"/>
            <a:ext cx="8275573" cy="646331"/>
          </a:xfrm>
          <a:prstGeom prst="rect">
            <a:avLst/>
          </a:prstGeom>
          <a:noFill/>
        </p:spPr>
        <p:txBody>
          <a:bodyPr wrap="square" rtlCol="0">
            <a:spAutoFit/>
          </a:bodyPr>
          <a:lstStyle/>
          <a:p>
            <a:r>
              <a:rPr lang="en-US" dirty="0" err="1" smtClean="0">
                <a:solidFill>
                  <a:schemeClr val="bg1"/>
                </a:solidFill>
                <a:latin typeface="Arial"/>
                <a:cs typeface="Arial"/>
              </a:rPr>
              <a:t>P</a:t>
            </a:r>
            <a:r>
              <a:rPr lang="en-US" baseline="-25000" dirty="0" err="1" smtClean="0">
                <a:solidFill>
                  <a:schemeClr val="bg1"/>
                </a:solidFill>
                <a:latin typeface="Arial"/>
                <a:cs typeface="Arial"/>
              </a:rPr>
              <a:t>e</a:t>
            </a:r>
            <a:r>
              <a:rPr lang="en-US" baseline="-25000" dirty="0" smtClean="0">
                <a:solidFill>
                  <a:schemeClr val="bg1"/>
                </a:solidFill>
                <a:latin typeface="Arial"/>
                <a:cs typeface="Arial"/>
              </a:rPr>
              <a:t>-</a:t>
            </a:r>
            <a:r>
              <a:rPr lang="en-US" dirty="0" smtClean="0">
                <a:solidFill>
                  <a:schemeClr val="bg1"/>
                </a:solidFill>
                <a:latin typeface="Arial"/>
                <a:cs typeface="Arial"/>
              </a:rPr>
              <a:t>   35%     35%             75%       75%              85%    89%</a:t>
            </a:r>
          </a:p>
          <a:p>
            <a:r>
              <a:rPr lang="en-US" dirty="0" err="1" smtClean="0">
                <a:solidFill>
                  <a:schemeClr val="bg1"/>
                </a:solidFill>
                <a:latin typeface="Arial"/>
                <a:cs typeface="Arial"/>
              </a:rPr>
              <a:t>I</a:t>
            </a:r>
            <a:r>
              <a:rPr lang="en-US" baseline="-25000" dirty="0" err="1" smtClean="0">
                <a:solidFill>
                  <a:schemeClr val="bg1"/>
                </a:solidFill>
                <a:latin typeface="Arial"/>
                <a:cs typeface="Arial"/>
              </a:rPr>
              <a:t>e</a:t>
            </a:r>
            <a:r>
              <a:rPr lang="en-US" baseline="-25000" dirty="0" smtClean="0">
                <a:solidFill>
                  <a:schemeClr val="bg1"/>
                </a:solidFill>
                <a:latin typeface="Arial"/>
                <a:cs typeface="Arial"/>
              </a:rPr>
              <a:t>- </a:t>
            </a:r>
            <a:r>
              <a:rPr lang="en-US" dirty="0" smtClean="0">
                <a:solidFill>
                  <a:schemeClr val="bg1"/>
                </a:solidFill>
                <a:latin typeface="Arial"/>
                <a:cs typeface="Arial"/>
              </a:rPr>
              <a:t>   30</a:t>
            </a:r>
            <a:r>
              <a:rPr lang="en-US" dirty="0" smtClean="0">
                <a:solidFill>
                  <a:schemeClr val="bg1"/>
                </a:solidFill>
                <a:latin typeface="Symbol" charset="2"/>
                <a:cs typeface="Symbol" charset="2"/>
              </a:rPr>
              <a:t>m</a:t>
            </a:r>
            <a:r>
              <a:rPr lang="en-US" dirty="0" smtClean="0">
                <a:solidFill>
                  <a:schemeClr val="bg1"/>
                </a:solidFill>
                <a:latin typeface="Arial"/>
                <a:cs typeface="Arial"/>
              </a:rPr>
              <a:t>A    100</a:t>
            </a:r>
            <a:r>
              <a:rPr lang="en-US" dirty="0" smtClean="0">
                <a:solidFill>
                  <a:schemeClr val="bg1"/>
                </a:solidFill>
                <a:latin typeface="Symbol" charset="2"/>
                <a:cs typeface="Symbol" charset="2"/>
              </a:rPr>
              <a:t>m</a:t>
            </a:r>
            <a:r>
              <a:rPr lang="en-US" dirty="0" smtClean="0">
                <a:solidFill>
                  <a:schemeClr val="bg1"/>
                </a:solidFill>
                <a:latin typeface="Arial"/>
                <a:cs typeface="Arial"/>
              </a:rPr>
              <a:t>A          50</a:t>
            </a:r>
            <a:r>
              <a:rPr lang="en-US" dirty="0" smtClean="0">
                <a:solidFill>
                  <a:schemeClr val="bg1"/>
                </a:solidFill>
                <a:latin typeface="Symbol" charset="2"/>
                <a:cs typeface="Symbol" charset="2"/>
              </a:rPr>
              <a:t>m</a:t>
            </a:r>
            <a:r>
              <a:rPr lang="en-US" dirty="0" smtClean="0">
                <a:solidFill>
                  <a:schemeClr val="bg1"/>
                </a:solidFill>
                <a:latin typeface="Arial"/>
                <a:cs typeface="Arial"/>
              </a:rPr>
              <a:t>A     100</a:t>
            </a:r>
            <a:r>
              <a:rPr lang="en-US" dirty="0" smtClean="0">
                <a:solidFill>
                  <a:schemeClr val="bg1"/>
                </a:solidFill>
                <a:latin typeface="Symbol" charset="2"/>
                <a:cs typeface="Symbol" charset="2"/>
              </a:rPr>
              <a:t>m</a:t>
            </a:r>
            <a:r>
              <a:rPr lang="en-US" dirty="0" smtClean="0">
                <a:solidFill>
                  <a:schemeClr val="bg1"/>
                </a:solidFill>
                <a:latin typeface="Arial"/>
                <a:cs typeface="Arial"/>
              </a:rPr>
              <a:t>A          150</a:t>
            </a:r>
            <a:r>
              <a:rPr lang="en-US" dirty="0" smtClean="0">
                <a:solidFill>
                  <a:schemeClr val="bg1"/>
                </a:solidFill>
                <a:latin typeface="Symbol" charset="2"/>
                <a:cs typeface="Symbol" charset="2"/>
              </a:rPr>
              <a:t>m</a:t>
            </a:r>
            <a:r>
              <a:rPr lang="en-US" dirty="0" smtClean="0">
                <a:solidFill>
                  <a:schemeClr val="bg1"/>
                </a:solidFill>
                <a:latin typeface="Arial"/>
                <a:cs typeface="Arial"/>
              </a:rPr>
              <a:t>A  200</a:t>
            </a:r>
            <a:r>
              <a:rPr lang="en-US" dirty="0" smtClean="0">
                <a:solidFill>
                  <a:schemeClr val="bg1"/>
                </a:solidFill>
                <a:latin typeface="Symbol" charset="2"/>
                <a:cs typeface="Symbol" charset="2"/>
              </a:rPr>
              <a:t>m</a:t>
            </a:r>
            <a:r>
              <a:rPr lang="en-US" dirty="0" smtClean="0">
                <a:solidFill>
                  <a:schemeClr val="bg1"/>
                </a:solidFill>
                <a:latin typeface="Arial"/>
                <a:cs typeface="Arial"/>
              </a:rPr>
              <a:t>A</a:t>
            </a:r>
          </a:p>
        </p:txBody>
      </p:sp>
      <p:sp>
        <p:nvSpPr>
          <p:cNvPr id="44" name="Right Brace 43"/>
          <p:cNvSpPr/>
          <p:nvPr/>
        </p:nvSpPr>
        <p:spPr>
          <a:xfrm rot="16200000">
            <a:off x="1051592" y="3158928"/>
            <a:ext cx="159757" cy="1307632"/>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latin typeface="Century Gothic" charset="0"/>
              <a:ea typeface="Century Gothic" charset="0"/>
              <a:cs typeface="Century Gothic" charset="0"/>
            </a:endParaRPr>
          </a:p>
        </p:txBody>
      </p:sp>
      <p:sp>
        <p:nvSpPr>
          <p:cNvPr id="45" name="Right Brace 44"/>
          <p:cNvSpPr/>
          <p:nvPr/>
        </p:nvSpPr>
        <p:spPr>
          <a:xfrm rot="16200000">
            <a:off x="3502401" y="3086722"/>
            <a:ext cx="163583" cy="1448216"/>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latin typeface="Century Gothic" charset="0"/>
              <a:ea typeface="Century Gothic" charset="0"/>
              <a:cs typeface="Century Gothic" charset="0"/>
            </a:endParaRPr>
          </a:p>
        </p:txBody>
      </p:sp>
      <p:sp>
        <p:nvSpPr>
          <p:cNvPr id="46" name="Right Brace 45"/>
          <p:cNvSpPr/>
          <p:nvPr/>
        </p:nvSpPr>
        <p:spPr>
          <a:xfrm rot="16200000">
            <a:off x="5635143" y="3116389"/>
            <a:ext cx="159758" cy="1392707"/>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latin typeface="Century Gothic" charset="0"/>
              <a:ea typeface="Century Gothic" charset="0"/>
              <a:cs typeface="Century Gothic" charset="0"/>
            </a:endParaRPr>
          </a:p>
        </p:txBody>
      </p:sp>
      <p:sp>
        <p:nvSpPr>
          <p:cNvPr id="47" name="TextBox 46"/>
          <p:cNvSpPr txBox="1"/>
          <p:nvPr/>
        </p:nvSpPr>
        <p:spPr>
          <a:xfrm>
            <a:off x="340204" y="5024451"/>
            <a:ext cx="6211957" cy="369332"/>
          </a:xfrm>
          <a:prstGeom prst="rect">
            <a:avLst/>
          </a:prstGeom>
          <a:noFill/>
        </p:spPr>
        <p:txBody>
          <a:bodyPr wrap="none" rtlCol="0">
            <a:spAutoFit/>
          </a:bodyPr>
          <a:lstStyle/>
          <a:p>
            <a:r>
              <a:rPr lang="en-US" dirty="0" smtClean="0">
                <a:latin typeface="Century Gothic" charset="0"/>
                <a:ea typeface="Century Gothic" charset="0"/>
                <a:cs typeface="Century Gothic" charset="0"/>
              </a:rPr>
              <a:t>       1995    1998            1999      2000             2004    2017</a:t>
            </a:r>
          </a:p>
        </p:txBody>
      </p:sp>
      <p:grpSp>
        <p:nvGrpSpPr>
          <p:cNvPr id="49" name="Group 54"/>
          <p:cNvGrpSpPr/>
          <p:nvPr/>
        </p:nvGrpSpPr>
        <p:grpSpPr>
          <a:xfrm>
            <a:off x="7290349" y="1047913"/>
            <a:ext cx="1314750" cy="2503637"/>
            <a:chOff x="6043012" y="963354"/>
            <a:chExt cx="1314750" cy="2503637"/>
          </a:xfrm>
        </p:grpSpPr>
        <p:sp>
          <p:nvSpPr>
            <p:cNvPr id="50" name="Text Box 36"/>
            <p:cNvSpPr txBox="1">
              <a:spLocks noChangeArrowheads="1"/>
            </p:cNvSpPr>
            <p:nvPr/>
          </p:nvSpPr>
          <p:spPr bwMode="auto">
            <a:xfrm>
              <a:off x="6043012" y="963354"/>
              <a:ext cx="1267831" cy="369332"/>
            </a:xfrm>
            <a:prstGeom prst="rect">
              <a:avLst/>
            </a:prstGeom>
            <a:noFill/>
            <a:ln w="9525">
              <a:noFill/>
              <a:miter lim="800000"/>
              <a:headEnd/>
              <a:tailEnd/>
            </a:ln>
            <a:effectLst/>
          </p:spPr>
          <p:txBody>
            <a:bodyPr wrap="square">
              <a:spAutoFit/>
            </a:bodyPr>
            <a:lstStyle/>
            <a:p>
              <a:pPr algn="ctr"/>
              <a:r>
                <a:rPr lang="en-US" dirty="0">
                  <a:latin typeface="Century Gothic" charset="0"/>
                  <a:ea typeface="Century Gothic" charset="0"/>
                  <a:cs typeface="Century Gothic" charset="0"/>
                </a:rPr>
                <a:t>w</a:t>
              </a:r>
              <a:r>
                <a:rPr lang="en-US" dirty="0" smtClean="0">
                  <a:latin typeface="Century Gothic" charset="0"/>
                  <a:ea typeface="Century Gothic" charset="0"/>
                  <a:cs typeface="Century Gothic" charset="0"/>
                </a:rPr>
                <a:t>ith DBR</a:t>
              </a:r>
              <a:endParaRPr lang="en-US" dirty="0">
                <a:latin typeface="Century Gothic" charset="0"/>
                <a:ea typeface="Century Gothic" charset="0"/>
                <a:cs typeface="Century Gothic" charset="0"/>
              </a:endParaRPr>
            </a:p>
          </p:txBody>
        </p:sp>
        <p:sp>
          <p:nvSpPr>
            <p:cNvPr id="51" name="Text Box 37"/>
            <p:cNvSpPr txBox="1">
              <a:spLocks noChangeArrowheads="1"/>
            </p:cNvSpPr>
            <p:nvPr/>
          </p:nvSpPr>
          <p:spPr bwMode="auto">
            <a:xfrm>
              <a:off x="6191084" y="3128437"/>
              <a:ext cx="1096775" cy="338554"/>
            </a:xfrm>
            <a:prstGeom prst="rect">
              <a:avLst/>
            </a:prstGeom>
            <a:noFill/>
            <a:ln w="9525">
              <a:noFill/>
              <a:miter lim="800000"/>
              <a:headEnd/>
              <a:tailEnd/>
            </a:ln>
            <a:effectLst/>
          </p:spPr>
          <p:txBody>
            <a:bodyPr wrap="none">
              <a:spAutoFit/>
            </a:bodyPr>
            <a:lstStyle/>
            <a:p>
              <a:pPr algn="ctr"/>
              <a:r>
                <a:rPr lang="en-US" sz="1600" b="1" dirty="0" smtClean="0">
                  <a:latin typeface="Century Gothic" charset="0"/>
                  <a:ea typeface="Century Gothic" charset="0"/>
                  <a:cs typeface="Century Gothic" charset="0"/>
                </a:rPr>
                <a:t>30 mA/W</a:t>
              </a:r>
              <a:endParaRPr lang="en-US" sz="1600" b="1" dirty="0">
                <a:latin typeface="Century Gothic" charset="0"/>
                <a:ea typeface="Century Gothic" charset="0"/>
                <a:cs typeface="Century Gothic" charset="0"/>
              </a:endParaRPr>
            </a:p>
          </p:txBody>
        </p:sp>
        <p:grpSp>
          <p:nvGrpSpPr>
            <p:cNvPr id="52" name="Group 53"/>
            <p:cNvGrpSpPr/>
            <p:nvPr/>
          </p:nvGrpSpPr>
          <p:grpSpPr>
            <a:xfrm>
              <a:off x="6055167" y="1389506"/>
              <a:ext cx="1302595" cy="1747675"/>
              <a:chOff x="6058979" y="1211190"/>
              <a:chExt cx="1302595" cy="1747675"/>
            </a:xfrm>
          </p:grpSpPr>
          <p:sp>
            <p:nvSpPr>
              <p:cNvPr id="53" name="Rectangle 40" descr="Trellis"/>
              <p:cNvSpPr>
                <a:spLocks noChangeArrowheads="1"/>
              </p:cNvSpPr>
              <p:nvPr/>
            </p:nvSpPr>
            <p:spPr bwMode="auto">
              <a:xfrm>
                <a:off x="6058979" y="1227457"/>
                <a:ext cx="1302595" cy="1731408"/>
              </a:xfrm>
              <a:prstGeom prst="rect">
                <a:avLst/>
              </a:prstGeom>
              <a:pattFill prst="trellis">
                <a:fgClr>
                  <a:srgbClr val="B3A8A3"/>
                </a:fgClr>
                <a:bgClr>
                  <a:srgbClr val="FFFFFF"/>
                </a:bgClr>
              </a:pattFill>
              <a:ln w="9525">
                <a:solidFill>
                  <a:schemeClr val="tx1"/>
                </a:solidFill>
                <a:miter lim="800000"/>
                <a:headEnd/>
                <a:tailEnd/>
              </a:ln>
              <a:effectLst/>
            </p:spPr>
            <p:txBody>
              <a:bodyPr wrap="none" anchor="ctr"/>
              <a:lstStyle/>
              <a:p>
                <a:endParaRPr lang="en-US" dirty="0">
                  <a:latin typeface="Century Gothic" charset="0"/>
                  <a:ea typeface="Century Gothic" charset="0"/>
                  <a:cs typeface="Century Gothic" charset="0"/>
                </a:endParaRPr>
              </a:p>
            </p:txBody>
          </p:sp>
          <p:sp>
            <p:nvSpPr>
              <p:cNvPr id="54" name="Rectangle 41"/>
              <p:cNvSpPr>
                <a:spLocks noChangeArrowheads="1"/>
              </p:cNvSpPr>
              <p:nvPr/>
            </p:nvSpPr>
            <p:spPr bwMode="auto">
              <a:xfrm>
                <a:off x="6058979" y="1858144"/>
                <a:ext cx="1302595" cy="623178"/>
              </a:xfrm>
              <a:prstGeom prst="rect">
                <a:avLst/>
              </a:prstGeom>
              <a:solidFill>
                <a:srgbClr val="0000FF"/>
              </a:solidFill>
              <a:ln w="9525">
                <a:solidFill>
                  <a:schemeClr val="tx1"/>
                </a:solidFill>
                <a:miter lim="800000"/>
                <a:headEnd/>
                <a:tailEnd/>
              </a:ln>
              <a:effectLst/>
            </p:spPr>
            <p:txBody>
              <a:bodyPr wrap="none" anchor="ctr"/>
              <a:lstStyle/>
              <a:p>
                <a:endParaRPr lang="en-US" dirty="0">
                  <a:latin typeface="Century Gothic" charset="0"/>
                  <a:ea typeface="Century Gothic" charset="0"/>
                  <a:cs typeface="Century Gothic" charset="0"/>
                </a:endParaRPr>
              </a:p>
            </p:txBody>
          </p:sp>
          <p:sp>
            <p:nvSpPr>
              <p:cNvPr id="57" name="Rectangle 46"/>
              <p:cNvSpPr>
                <a:spLocks noChangeArrowheads="1"/>
              </p:cNvSpPr>
              <p:nvPr/>
            </p:nvSpPr>
            <p:spPr bwMode="auto">
              <a:xfrm>
                <a:off x="6058979" y="1211190"/>
                <a:ext cx="1300016" cy="60065"/>
              </a:xfrm>
              <a:prstGeom prst="rect">
                <a:avLst/>
              </a:prstGeom>
              <a:gradFill rotWithShape="0">
                <a:gsLst>
                  <a:gs pos="0">
                    <a:srgbClr val="FF3300">
                      <a:gamma/>
                      <a:shade val="46275"/>
                      <a:invGamma/>
                    </a:srgbClr>
                  </a:gs>
                  <a:gs pos="50000">
                    <a:srgbClr val="FF3300"/>
                  </a:gs>
                  <a:gs pos="100000">
                    <a:srgbClr val="FF3300">
                      <a:gamma/>
                      <a:shade val="46275"/>
                      <a:invGamma/>
                    </a:srgbClr>
                  </a:gs>
                </a:gsLst>
                <a:lin ang="0" scaled="1"/>
              </a:gradFill>
              <a:ln w="12700" cap="sq">
                <a:solidFill>
                  <a:schemeClr val="tx1"/>
                </a:solidFill>
                <a:miter lim="800000"/>
                <a:headEnd type="none" w="sm" len="sm"/>
                <a:tailEnd type="none" w="sm" len="sm"/>
              </a:ln>
              <a:effectLst/>
            </p:spPr>
            <p:txBody>
              <a:bodyPr wrap="none" anchor="ctr"/>
              <a:lstStyle/>
              <a:p>
                <a:endParaRPr lang="en-US" dirty="0">
                  <a:latin typeface="Century Gothic" charset="0"/>
                  <a:ea typeface="Century Gothic" charset="0"/>
                  <a:cs typeface="Century Gothic" charset="0"/>
                </a:endParaRPr>
              </a:p>
            </p:txBody>
          </p:sp>
          <p:sp>
            <p:nvSpPr>
              <p:cNvPr id="58" name="Rectangle 47"/>
              <p:cNvSpPr>
                <a:spLocks noChangeArrowheads="1"/>
              </p:cNvSpPr>
              <p:nvPr/>
            </p:nvSpPr>
            <p:spPr bwMode="auto">
              <a:xfrm>
                <a:off x="6058979" y="1271255"/>
                <a:ext cx="1300016" cy="60065"/>
              </a:xfrm>
              <a:prstGeom prst="rect">
                <a:avLst/>
              </a:prstGeom>
              <a:solidFill>
                <a:srgbClr val="0000FF"/>
              </a:solidFill>
              <a:ln w="12700" cap="sq">
                <a:solidFill>
                  <a:schemeClr val="tx1"/>
                </a:solidFill>
                <a:miter lim="800000"/>
                <a:headEnd type="none" w="sm" len="sm"/>
                <a:tailEnd type="none" w="sm" len="sm"/>
              </a:ln>
              <a:effectLst/>
            </p:spPr>
            <p:txBody>
              <a:bodyPr wrap="none" anchor="ctr"/>
              <a:lstStyle/>
              <a:p>
                <a:endParaRPr lang="en-US" dirty="0">
                  <a:latin typeface="Century Gothic" charset="0"/>
                  <a:ea typeface="Century Gothic" charset="0"/>
                  <a:cs typeface="Century Gothic" charset="0"/>
                </a:endParaRPr>
              </a:p>
            </p:txBody>
          </p:sp>
          <p:sp>
            <p:nvSpPr>
              <p:cNvPr id="59" name="Rectangle 48"/>
              <p:cNvSpPr>
                <a:spLocks noChangeArrowheads="1"/>
              </p:cNvSpPr>
              <p:nvPr/>
            </p:nvSpPr>
            <p:spPr bwMode="auto">
              <a:xfrm>
                <a:off x="6058979" y="1331321"/>
                <a:ext cx="1300016" cy="60065"/>
              </a:xfrm>
              <a:prstGeom prst="rect">
                <a:avLst/>
              </a:prstGeom>
              <a:gradFill rotWithShape="0">
                <a:gsLst>
                  <a:gs pos="0">
                    <a:srgbClr val="FF3300">
                      <a:gamma/>
                      <a:shade val="46275"/>
                      <a:invGamma/>
                    </a:srgbClr>
                  </a:gs>
                  <a:gs pos="50000">
                    <a:srgbClr val="FF3300"/>
                  </a:gs>
                  <a:gs pos="100000">
                    <a:srgbClr val="FF3300">
                      <a:gamma/>
                      <a:shade val="46275"/>
                      <a:invGamma/>
                    </a:srgbClr>
                  </a:gs>
                </a:gsLst>
                <a:lin ang="0" scaled="1"/>
              </a:gradFill>
              <a:ln w="12700" cap="sq">
                <a:solidFill>
                  <a:schemeClr val="tx1"/>
                </a:solidFill>
                <a:miter lim="800000"/>
                <a:headEnd type="none" w="sm" len="sm"/>
                <a:tailEnd type="none" w="sm" len="sm"/>
              </a:ln>
              <a:effectLst/>
            </p:spPr>
            <p:txBody>
              <a:bodyPr wrap="none" anchor="ctr"/>
              <a:lstStyle/>
              <a:p>
                <a:endParaRPr lang="en-US" dirty="0">
                  <a:latin typeface="Century Gothic" charset="0"/>
                  <a:ea typeface="Century Gothic" charset="0"/>
                  <a:cs typeface="Century Gothic" charset="0"/>
                </a:endParaRPr>
              </a:p>
            </p:txBody>
          </p:sp>
          <p:sp>
            <p:nvSpPr>
              <p:cNvPr id="60" name="Rectangle 49"/>
              <p:cNvSpPr>
                <a:spLocks noChangeArrowheads="1"/>
              </p:cNvSpPr>
              <p:nvPr/>
            </p:nvSpPr>
            <p:spPr bwMode="auto">
              <a:xfrm>
                <a:off x="6058979" y="1391386"/>
                <a:ext cx="1300016" cy="60065"/>
              </a:xfrm>
              <a:prstGeom prst="rect">
                <a:avLst/>
              </a:prstGeom>
              <a:solidFill>
                <a:srgbClr val="0000FF"/>
              </a:solidFill>
              <a:ln w="12700" cap="sq">
                <a:solidFill>
                  <a:schemeClr val="tx1"/>
                </a:solidFill>
                <a:miter lim="800000"/>
                <a:headEnd type="none" w="sm" len="sm"/>
                <a:tailEnd type="none" w="sm" len="sm"/>
              </a:ln>
              <a:effectLst/>
            </p:spPr>
            <p:txBody>
              <a:bodyPr wrap="none" anchor="ctr"/>
              <a:lstStyle/>
              <a:p>
                <a:endParaRPr lang="en-US" dirty="0">
                  <a:latin typeface="Century Gothic" charset="0"/>
                  <a:ea typeface="Century Gothic" charset="0"/>
                  <a:cs typeface="Century Gothic" charset="0"/>
                </a:endParaRPr>
              </a:p>
            </p:txBody>
          </p:sp>
          <p:sp>
            <p:nvSpPr>
              <p:cNvPr id="61" name="Rectangle 50"/>
              <p:cNvSpPr>
                <a:spLocks noChangeArrowheads="1"/>
              </p:cNvSpPr>
              <p:nvPr/>
            </p:nvSpPr>
            <p:spPr bwMode="auto">
              <a:xfrm>
                <a:off x="6058979" y="1451451"/>
                <a:ext cx="1300016" cy="60065"/>
              </a:xfrm>
              <a:prstGeom prst="rect">
                <a:avLst/>
              </a:prstGeom>
              <a:gradFill rotWithShape="0">
                <a:gsLst>
                  <a:gs pos="0">
                    <a:srgbClr val="FF3300">
                      <a:gamma/>
                      <a:shade val="46275"/>
                      <a:invGamma/>
                    </a:srgbClr>
                  </a:gs>
                  <a:gs pos="50000">
                    <a:srgbClr val="FF3300"/>
                  </a:gs>
                  <a:gs pos="100000">
                    <a:srgbClr val="FF3300">
                      <a:gamma/>
                      <a:shade val="46275"/>
                      <a:invGamma/>
                    </a:srgbClr>
                  </a:gs>
                </a:gsLst>
                <a:lin ang="0" scaled="1"/>
              </a:gradFill>
              <a:ln w="12700" cap="sq">
                <a:solidFill>
                  <a:schemeClr val="tx1"/>
                </a:solidFill>
                <a:miter lim="800000"/>
                <a:headEnd type="none" w="sm" len="sm"/>
                <a:tailEnd type="none" w="sm" len="sm"/>
              </a:ln>
              <a:effectLst/>
            </p:spPr>
            <p:txBody>
              <a:bodyPr wrap="none" anchor="ctr"/>
              <a:lstStyle/>
              <a:p>
                <a:endParaRPr lang="en-US" dirty="0">
                  <a:latin typeface="Century Gothic" charset="0"/>
                  <a:ea typeface="Century Gothic" charset="0"/>
                  <a:cs typeface="Century Gothic" charset="0"/>
                </a:endParaRPr>
              </a:p>
            </p:txBody>
          </p:sp>
          <p:sp>
            <p:nvSpPr>
              <p:cNvPr id="62" name="Rectangle 51"/>
              <p:cNvSpPr>
                <a:spLocks noChangeArrowheads="1"/>
              </p:cNvSpPr>
              <p:nvPr/>
            </p:nvSpPr>
            <p:spPr bwMode="auto">
              <a:xfrm>
                <a:off x="6058979" y="1511517"/>
                <a:ext cx="1300016" cy="60065"/>
              </a:xfrm>
              <a:prstGeom prst="rect">
                <a:avLst/>
              </a:prstGeom>
              <a:solidFill>
                <a:srgbClr val="0000FF"/>
              </a:solidFill>
              <a:ln w="12700" cap="sq">
                <a:solidFill>
                  <a:schemeClr val="tx1"/>
                </a:solidFill>
                <a:miter lim="800000"/>
                <a:headEnd type="none" w="sm" len="sm"/>
                <a:tailEnd type="none" w="sm" len="sm"/>
              </a:ln>
              <a:effectLst/>
            </p:spPr>
            <p:txBody>
              <a:bodyPr wrap="none" anchor="ctr"/>
              <a:lstStyle/>
              <a:p>
                <a:endParaRPr lang="en-US" dirty="0">
                  <a:latin typeface="Century Gothic" charset="0"/>
                  <a:ea typeface="Century Gothic" charset="0"/>
                  <a:cs typeface="Century Gothic" charset="0"/>
                </a:endParaRPr>
              </a:p>
            </p:txBody>
          </p:sp>
          <p:sp>
            <p:nvSpPr>
              <p:cNvPr id="63" name="Rectangle 52"/>
              <p:cNvSpPr>
                <a:spLocks noChangeArrowheads="1"/>
              </p:cNvSpPr>
              <p:nvPr/>
            </p:nvSpPr>
            <p:spPr bwMode="auto">
              <a:xfrm>
                <a:off x="6058979" y="1571582"/>
                <a:ext cx="1300016" cy="60065"/>
              </a:xfrm>
              <a:prstGeom prst="rect">
                <a:avLst/>
              </a:prstGeom>
              <a:gradFill rotWithShape="0">
                <a:gsLst>
                  <a:gs pos="0">
                    <a:srgbClr val="FF3300">
                      <a:gamma/>
                      <a:shade val="46275"/>
                      <a:invGamma/>
                    </a:srgbClr>
                  </a:gs>
                  <a:gs pos="50000">
                    <a:srgbClr val="FF3300"/>
                  </a:gs>
                  <a:gs pos="100000">
                    <a:srgbClr val="FF3300">
                      <a:gamma/>
                      <a:shade val="46275"/>
                      <a:invGamma/>
                    </a:srgbClr>
                  </a:gs>
                </a:gsLst>
                <a:lin ang="0" scaled="1"/>
              </a:gradFill>
              <a:ln w="12700" cap="sq">
                <a:solidFill>
                  <a:schemeClr val="tx1"/>
                </a:solidFill>
                <a:miter lim="800000"/>
                <a:headEnd type="none" w="sm" len="sm"/>
                <a:tailEnd type="none" w="sm" len="sm"/>
              </a:ln>
              <a:effectLst/>
            </p:spPr>
            <p:txBody>
              <a:bodyPr wrap="none" anchor="ctr"/>
              <a:lstStyle/>
              <a:p>
                <a:endParaRPr lang="en-US" dirty="0">
                  <a:latin typeface="Century Gothic" charset="0"/>
                  <a:ea typeface="Century Gothic" charset="0"/>
                  <a:cs typeface="Century Gothic" charset="0"/>
                </a:endParaRPr>
              </a:p>
            </p:txBody>
          </p:sp>
          <p:sp>
            <p:nvSpPr>
              <p:cNvPr id="64" name="Rectangle 53"/>
              <p:cNvSpPr>
                <a:spLocks noChangeArrowheads="1"/>
              </p:cNvSpPr>
              <p:nvPr/>
            </p:nvSpPr>
            <p:spPr bwMode="auto">
              <a:xfrm>
                <a:off x="6058979" y="1631647"/>
                <a:ext cx="1300016" cy="60065"/>
              </a:xfrm>
              <a:prstGeom prst="rect">
                <a:avLst/>
              </a:prstGeom>
              <a:solidFill>
                <a:srgbClr val="0000FF"/>
              </a:solidFill>
              <a:ln w="12700" cap="sq">
                <a:solidFill>
                  <a:schemeClr val="tx1"/>
                </a:solidFill>
                <a:miter lim="800000"/>
                <a:headEnd type="none" w="sm" len="sm"/>
                <a:tailEnd type="none" w="sm" len="sm"/>
              </a:ln>
              <a:effectLst/>
            </p:spPr>
            <p:txBody>
              <a:bodyPr wrap="none" anchor="ctr"/>
              <a:lstStyle/>
              <a:p>
                <a:endParaRPr lang="en-US" dirty="0">
                  <a:latin typeface="Century Gothic" charset="0"/>
                  <a:ea typeface="Century Gothic" charset="0"/>
                  <a:cs typeface="Century Gothic" charset="0"/>
                </a:endParaRPr>
              </a:p>
            </p:txBody>
          </p:sp>
          <p:sp>
            <p:nvSpPr>
              <p:cNvPr id="65" name="Rectangle 54"/>
              <p:cNvSpPr>
                <a:spLocks noChangeArrowheads="1"/>
              </p:cNvSpPr>
              <p:nvPr/>
            </p:nvSpPr>
            <p:spPr bwMode="auto">
              <a:xfrm>
                <a:off x="6058979" y="1691713"/>
                <a:ext cx="1300016" cy="60065"/>
              </a:xfrm>
              <a:prstGeom prst="rect">
                <a:avLst/>
              </a:prstGeom>
              <a:gradFill rotWithShape="0">
                <a:gsLst>
                  <a:gs pos="0">
                    <a:srgbClr val="FF3300">
                      <a:gamma/>
                      <a:shade val="46275"/>
                      <a:invGamma/>
                    </a:srgbClr>
                  </a:gs>
                  <a:gs pos="50000">
                    <a:srgbClr val="FF3300"/>
                  </a:gs>
                  <a:gs pos="100000">
                    <a:srgbClr val="FF3300">
                      <a:gamma/>
                      <a:shade val="46275"/>
                      <a:invGamma/>
                    </a:srgbClr>
                  </a:gs>
                </a:gsLst>
                <a:lin ang="0" scaled="1"/>
              </a:gradFill>
              <a:ln w="12700" cap="sq">
                <a:solidFill>
                  <a:schemeClr val="tx1"/>
                </a:solidFill>
                <a:miter lim="800000"/>
                <a:headEnd type="none" w="sm" len="sm"/>
                <a:tailEnd type="none" w="sm" len="sm"/>
              </a:ln>
              <a:effectLst/>
            </p:spPr>
            <p:txBody>
              <a:bodyPr wrap="none" anchor="ctr"/>
              <a:lstStyle/>
              <a:p>
                <a:endParaRPr lang="en-US" dirty="0">
                  <a:latin typeface="Century Gothic" charset="0"/>
                  <a:ea typeface="Century Gothic" charset="0"/>
                  <a:cs typeface="Century Gothic" charset="0"/>
                </a:endParaRPr>
              </a:p>
            </p:txBody>
          </p:sp>
          <p:sp>
            <p:nvSpPr>
              <p:cNvPr id="66" name="Rectangle 55"/>
              <p:cNvSpPr>
                <a:spLocks noChangeArrowheads="1"/>
              </p:cNvSpPr>
              <p:nvPr/>
            </p:nvSpPr>
            <p:spPr bwMode="auto">
              <a:xfrm>
                <a:off x="6058979" y="1751778"/>
                <a:ext cx="1300016" cy="60065"/>
              </a:xfrm>
              <a:prstGeom prst="rect">
                <a:avLst/>
              </a:prstGeom>
              <a:solidFill>
                <a:srgbClr val="0000FF"/>
              </a:solidFill>
              <a:ln w="12700" cap="sq">
                <a:solidFill>
                  <a:schemeClr val="tx1"/>
                </a:solidFill>
                <a:miter lim="800000"/>
                <a:headEnd type="none" w="sm" len="sm"/>
                <a:tailEnd type="none" w="sm" len="sm"/>
              </a:ln>
              <a:effectLst/>
            </p:spPr>
            <p:txBody>
              <a:bodyPr wrap="none" anchor="ctr"/>
              <a:lstStyle/>
              <a:p>
                <a:endParaRPr lang="en-US" dirty="0">
                  <a:latin typeface="Century Gothic" charset="0"/>
                  <a:ea typeface="Century Gothic" charset="0"/>
                  <a:cs typeface="Century Gothic" charset="0"/>
                </a:endParaRPr>
              </a:p>
            </p:txBody>
          </p:sp>
          <p:sp>
            <p:nvSpPr>
              <p:cNvPr id="67" name="Rectangle 56"/>
              <p:cNvSpPr>
                <a:spLocks noChangeArrowheads="1"/>
              </p:cNvSpPr>
              <p:nvPr/>
            </p:nvSpPr>
            <p:spPr bwMode="auto">
              <a:xfrm>
                <a:off x="6058979" y="1811843"/>
                <a:ext cx="1300016" cy="60065"/>
              </a:xfrm>
              <a:prstGeom prst="rect">
                <a:avLst/>
              </a:prstGeom>
              <a:gradFill rotWithShape="0">
                <a:gsLst>
                  <a:gs pos="0">
                    <a:srgbClr val="FF3300">
                      <a:gamma/>
                      <a:shade val="46275"/>
                      <a:invGamma/>
                    </a:srgbClr>
                  </a:gs>
                  <a:gs pos="50000">
                    <a:srgbClr val="FF3300"/>
                  </a:gs>
                  <a:gs pos="100000">
                    <a:srgbClr val="FF3300">
                      <a:gamma/>
                      <a:shade val="46275"/>
                      <a:invGamma/>
                    </a:srgbClr>
                  </a:gs>
                </a:gsLst>
                <a:lin ang="0" scaled="1"/>
              </a:gradFill>
              <a:ln w="12700" cap="sq">
                <a:solidFill>
                  <a:schemeClr val="tx1"/>
                </a:solidFill>
                <a:miter lim="800000"/>
                <a:headEnd type="none" w="sm" len="sm"/>
                <a:tailEnd type="none" w="sm" len="sm"/>
              </a:ln>
              <a:effectLst/>
            </p:spPr>
            <p:txBody>
              <a:bodyPr wrap="none" anchor="ctr"/>
              <a:lstStyle/>
              <a:p>
                <a:endParaRPr lang="en-US" dirty="0">
                  <a:latin typeface="Century Gothic" charset="0"/>
                  <a:ea typeface="Century Gothic" charset="0"/>
                  <a:cs typeface="Century Gothic" charset="0"/>
                </a:endParaRPr>
              </a:p>
            </p:txBody>
          </p:sp>
          <p:sp>
            <p:nvSpPr>
              <p:cNvPr id="68" name="Rectangle 57"/>
              <p:cNvSpPr>
                <a:spLocks noChangeArrowheads="1"/>
              </p:cNvSpPr>
              <p:nvPr/>
            </p:nvSpPr>
            <p:spPr bwMode="auto">
              <a:xfrm>
                <a:off x="6058979" y="1871909"/>
                <a:ext cx="1300016" cy="60065"/>
              </a:xfrm>
              <a:prstGeom prst="rect">
                <a:avLst/>
              </a:prstGeom>
              <a:solidFill>
                <a:srgbClr val="0000FF"/>
              </a:solidFill>
              <a:ln w="12700" cap="sq">
                <a:solidFill>
                  <a:schemeClr val="tx1"/>
                </a:solidFill>
                <a:miter lim="800000"/>
                <a:headEnd type="none" w="sm" len="sm"/>
                <a:tailEnd type="none" w="sm" len="sm"/>
              </a:ln>
              <a:effectLst/>
            </p:spPr>
            <p:txBody>
              <a:bodyPr wrap="none" anchor="ctr"/>
              <a:lstStyle/>
              <a:p>
                <a:endParaRPr lang="en-US" dirty="0">
                  <a:latin typeface="Century Gothic" charset="0"/>
                  <a:ea typeface="Century Gothic" charset="0"/>
                  <a:cs typeface="Century Gothic" charset="0"/>
                </a:endParaRPr>
              </a:p>
            </p:txBody>
          </p:sp>
        </p:grpSp>
      </p:grpSp>
      <p:sp>
        <p:nvSpPr>
          <p:cNvPr id="3" name="Rectangle 2"/>
          <p:cNvSpPr/>
          <p:nvPr/>
        </p:nvSpPr>
        <p:spPr>
          <a:xfrm>
            <a:off x="7302504" y="2483408"/>
            <a:ext cx="1300016" cy="107392"/>
          </a:xfrm>
          <a:prstGeom prst="rect">
            <a:avLst/>
          </a:prstGeom>
          <a:solidFill>
            <a:srgbClr val="35F2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ight Brace 69"/>
          <p:cNvSpPr/>
          <p:nvPr/>
        </p:nvSpPr>
        <p:spPr>
          <a:xfrm rot="16200000">
            <a:off x="7918979" y="3116389"/>
            <a:ext cx="159758" cy="1392707"/>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latin typeface="Century Gothic" charset="0"/>
              <a:ea typeface="Century Gothic" charset="0"/>
              <a:cs typeface="Century Gothic" charset="0"/>
            </a:endParaRPr>
          </a:p>
        </p:txBody>
      </p:sp>
      <p:sp>
        <p:nvSpPr>
          <p:cNvPr id="38" name="TextBox 37"/>
          <p:cNvSpPr txBox="1"/>
          <p:nvPr/>
        </p:nvSpPr>
        <p:spPr>
          <a:xfrm>
            <a:off x="7317453" y="4124273"/>
            <a:ext cx="1460656" cy="646331"/>
          </a:xfrm>
          <a:prstGeom prst="rect">
            <a:avLst/>
          </a:prstGeom>
          <a:noFill/>
        </p:spPr>
        <p:txBody>
          <a:bodyPr wrap="none" rtlCol="0">
            <a:spAutoFit/>
          </a:bodyPr>
          <a:lstStyle/>
          <a:p>
            <a:pPr algn="ctr"/>
            <a:r>
              <a:rPr lang="en-US" dirty="0" smtClean="0">
                <a:solidFill>
                  <a:schemeClr val="bg1"/>
                </a:solidFill>
                <a:latin typeface="Century Gothic" charset="0"/>
                <a:ea typeface="Century Gothic" charset="0"/>
                <a:cs typeface="Century Gothic" charset="0"/>
              </a:rPr>
              <a:t>Testing</a:t>
            </a:r>
            <a:r>
              <a:rPr lang="en-US" b="1" dirty="0">
                <a:solidFill>
                  <a:schemeClr val="bg1"/>
                </a:solidFill>
                <a:latin typeface="Century Gothic" charset="0"/>
                <a:ea typeface="Century Gothic" charset="0"/>
                <a:cs typeface="Century Gothic" charset="0"/>
              </a:rPr>
              <a:t> </a:t>
            </a:r>
            <a:r>
              <a:rPr lang="en-US" dirty="0" smtClean="0">
                <a:solidFill>
                  <a:schemeClr val="bg1"/>
                </a:solidFill>
                <a:latin typeface="Century Gothic" charset="0"/>
                <a:ea typeface="Century Gothic" charset="0"/>
                <a:cs typeface="Century Gothic" charset="0"/>
              </a:rPr>
              <a:t>at</a:t>
            </a:r>
          </a:p>
          <a:p>
            <a:pPr algn="ctr"/>
            <a:r>
              <a:rPr lang="en-US" dirty="0" smtClean="0">
                <a:solidFill>
                  <a:schemeClr val="bg1"/>
                </a:solidFill>
                <a:latin typeface="Century Gothic" charset="0"/>
                <a:ea typeface="Century Gothic" charset="0"/>
                <a:cs typeface="Century Gothic" charset="0"/>
              </a:rPr>
              <a:t>CEBAF </a:t>
            </a:r>
            <a:r>
              <a:rPr lang="en-US" i="1" dirty="0" smtClean="0">
                <a:solidFill>
                  <a:schemeClr val="bg1"/>
                </a:solidFill>
                <a:latin typeface="Century Gothic" charset="0"/>
                <a:ea typeface="Century Gothic" charset="0"/>
                <a:cs typeface="Century Gothic" charset="0"/>
              </a:rPr>
              <a:t>now</a:t>
            </a:r>
            <a:endParaRPr lang="en-US" i="1" dirty="0">
              <a:solidFill>
                <a:schemeClr val="bg1"/>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14014368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6724185" y="3808507"/>
            <a:ext cx="1709159" cy="1754326"/>
          </a:xfrm>
          <a:prstGeom prst="rect">
            <a:avLst/>
          </a:prstGeom>
          <a:noFill/>
        </p:spPr>
        <p:txBody>
          <a:bodyPr wrap="square" rtlCol="0">
            <a:spAutoFit/>
          </a:bodyPr>
          <a:lstStyle/>
          <a:p>
            <a:pPr algn="ctr"/>
            <a:r>
              <a:rPr lang="en-US" dirty="0" smtClean="0">
                <a:latin typeface="Century Gothic" panose="020B0502020202020204" pitchFamily="34" charset="0"/>
              </a:rPr>
              <a:t>Enhanced absorption occurs only at specific laser wavelengths</a:t>
            </a:r>
            <a:endParaRPr lang="en-US" dirty="0">
              <a:latin typeface="Century Gothic" panose="020B0502020202020204" pitchFamily="34" charset="0"/>
            </a:endParaRPr>
          </a:p>
        </p:txBody>
      </p:sp>
      <p:sp>
        <p:nvSpPr>
          <p:cNvPr id="2" name="Title 1"/>
          <p:cNvSpPr>
            <a:spLocks noGrp="1"/>
          </p:cNvSpPr>
          <p:nvPr>
            <p:ph type="title"/>
          </p:nvPr>
        </p:nvSpPr>
        <p:spPr/>
        <p:txBody>
          <a:bodyPr>
            <a:normAutofit/>
          </a:bodyPr>
          <a:lstStyle/>
          <a:p>
            <a:r>
              <a:rPr lang="en-US" sz="3600" b="0" cap="small" dirty="0" smtClean="0">
                <a:latin typeface="+mj-lt"/>
              </a:rPr>
              <a:t>Benefits of </a:t>
            </a:r>
            <a:r>
              <a:rPr lang="en-US" sz="3600" b="0" cap="small" dirty="0" smtClean="0">
                <a:solidFill>
                  <a:srgbClr val="FF0000"/>
                </a:solidFill>
                <a:latin typeface="+mj-lt"/>
              </a:rPr>
              <a:t>D</a:t>
            </a:r>
            <a:r>
              <a:rPr lang="en-US" sz="3600" b="0" cap="small" dirty="0" smtClean="0">
                <a:latin typeface="+mj-lt"/>
              </a:rPr>
              <a:t>istributed </a:t>
            </a:r>
            <a:r>
              <a:rPr lang="en-US" sz="3600" b="0" cap="small" dirty="0" smtClean="0">
                <a:solidFill>
                  <a:srgbClr val="FF0000"/>
                </a:solidFill>
                <a:latin typeface="+mj-lt"/>
              </a:rPr>
              <a:t>B</a:t>
            </a:r>
            <a:r>
              <a:rPr lang="en-US" sz="3600" b="0" cap="small" dirty="0" smtClean="0">
                <a:latin typeface="+mj-lt"/>
              </a:rPr>
              <a:t>ragg </a:t>
            </a:r>
            <a:r>
              <a:rPr lang="en-US" sz="3600" b="0" cap="small" dirty="0" smtClean="0">
                <a:solidFill>
                  <a:srgbClr val="FF0000"/>
                </a:solidFill>
                <a:latin typeface="+mj-lt"/>
              </a:rPr>
              <a:t>R</a:t>
            </a:r>
            <a:r>
              <a:rPr lang="en-US" sz="3600" b="0" cap="small" dirty="0" smtClean="0">
                <a:latin typeface="+mj-lt"/>
              </a:rPr>
              <a:t>eflector</a:t>
            </a:r>
            <a:endParaRPr lang="en-US" sz="3600" b="0" cap="small" dirty="0">
              <a:latin typeface="+mj-lt"/>
            </a:endParaRPr>
          </a:p>
        </p:txBody>
      </p:sp>
      <p:sp>
        <p:nvSpPr>
          <p:cNvPr id="3" name="Content Placeholder 2"/>
          <p:cNvSpPr>
            <a:spLocks noGrp="1"/>
          </p:cNvSpPr>
          <p:nvPr>
            <p:ph idx="1"/>
          </p:nvPr>
        </p:nvSpPr>
        <p:spPr>
          <a:xfrm>
            <a:off x="304800" y="904874"/>
            <a:ext cx="8534400" cy="1781176"/>
          </a:xfrm>
        </p:spPr>
        <p:txBody>
          <a:bodyPr>
            <a:noAutofit/>
          </a:bodyPr>
          <a:lstStyle/>
          <a:p>
            <a:pPr>
              <a:buFont typeface="Wingdings" panose="05000000000000000000" pitchFamily="2" charset="2"/>
              <a:buChar char="Ø"/>
            </a:pPr>
            <a:r>
              <a:rPr lang="en-US" dirty="0" smtClean="0">
                <a:solidFill>
                  <a:srgbClr val="FF0000"/>
                </a:solidFill>
              </a:rPr>
              <a:t>non-DBR Photocathode </a:t>
            </a:r>
            <a:r>
              <a:rPr lang="en-US" dirty="0"/>
              <a:t>: a</a:t>
            </a:r>
            <a:r>
              <a:rPr lang="en-US" dirty="0" smtClean="0"/>
              <a:t>bsorption in the GaAs/GaAsP superlattice </a:t>
            </a:r>
            <a:r>
              <a:rPr lang="en-US" dirty="0" smtClean="0">
                <a:solidFill>
                  <a:srgbClr val="FF0000"/>
                </a:solidFill>
              </a:rPr>
              <a:t>&lt; 5%</a:t>
            </a:r>
          </a:p>
          <a:p>
            <a:pPr>
              <a:buFont typeface="Wingdings" panose="05000000000000000000" pitchFamily="2" charset="2"/>
              <a:buChar char="Ø"/>
            </a:pPr>
            <a:r>
              <a:rPr lang="en-US" dirty="0" smtClean="0">
                <a:solidFill>
                  <a:srgbClr val="FF0000"/>
                </a:solidFill>
              </a:rPr>
              <a:t>DBR photocathode </a:t>
            </a:r>
            <a:r>
              <a:rPr lang="en-US" dirty="0" smtClean="0"/>
              <a:t>: </a:t>
            </a:r>
            <a:r>
              <a:rPr lang="en-US" dirty="0"/>
              <a:t>a</a:t>
            </a:r>
            <a:r>
              <a:rPr lang="en-US" dirty="0" smtClean="0"/>
              <a:t>bsorption in the GaAs/GaAsP superlattice </a:t>
            </a:r>
            <a:r>
              <a:rPr lang="en-US" dirty="0" smtClean="0">
                <a:solidFill>
                  <a:srgbClr val="FF0000"/>
                </a:solidFill>
              </a:rPr>
              <a:t>&gt; 20%</a:t>
            </a:r>
          </a:p>
        </p:txBody>
      </p:sp>
      <p:sp>
        <p:nvSpPr>
          <p:cNvPr id="4" name="Slide Number Placeholder 3"/>
          <p:cNvSpPr>
            <a:spLocks noGrp="1"/>
          </p:cNvSpPr>
          <p:nvPr>
            <p:ph type="sldNum" sz="quarter" idx="4294967295"/>
          </p:nvPr>
        </p:nvSpPr>
        <p:spPr>
          <a:xfrm>
            <a:off x="4267200" y="6416675"/>
            <a:ext cx="609600" cy="365125"/>
          </a:xfrm>
          <a:prstGeom prst="rect">
            <a:avLst/>
          </a:prstGeom>
        </p:spPr>
        <p:txBody>
          <a:bodyPr/>
          <a:lstStyle/>
          <a:p>
            <a:fld id="{B6F15528-21DE-4FAA-801E-634DDDAF4B2B}" type="slidenum">
              <a:rPr lang="en-US" smtClean="0"/>
              <a:pPr/>
              <a:t>43</a:t>
            </a:fld>
            <a:endParaRPr lang="en-US" dirty="0"/>
          </a:p>
        </p:txBody>
      </p:sp>
      <p:grpSp>
        <p:nvGrpSpPr>
          <p:cNvPr id="10" name="Group 9"/>
          <p:cNvGrpSpPr/>
          <p:nvPr/>
        </p:nvGrpSpPr>
        <p:grpSpPr>
          <a:xfrm>
            <a:off x="639336" y="2797810"/>
            <a:ext cx="5735320" cy="3507105"/>
            <a:chOff x="1066800" y="2743438"/>
            <a:chExt cx="5735320" cy="3507105"/>
          </a:xfrm>
        </p:grpSpPr>
        <p:sp>
          <p:nvSpPr>
            <p:cNvPr id="5" name="TextBox 4"/>
            <p:cNvSpPr txBox="1"/>
            <p:nvPr/>
          </p:nvSpPr>
          <p:spPr>
            <a:xfrm>
              <a:off x="1066800" y="5881211"/>
              <a:ext cx="2896947" cy="369332"/>
            </a:xfrm>
            <a:prstGeom prst="rect">
              <a:avLst/>
            </a:prstGeom>
            <a:noFill/>
          </p:spPr>
          <p:txBody>
            <a:bodyPr wrap="none" rtlCol="0">
              <a:spAutoFit/>
            </a:bodyPr>
            <a:lstStyle/>
            <a:p>
              <a:r>
                <a:rPr lang="en-US" dirty="0" smtClean="0">
                  <a:latin typeface="Century Gothic" panose="020B0502020202020204" pitchFamily="34" charset="0"/>
                </a:rPr>
                <a:t>Non-DBR photocathode</a:t>
              </a:r>
              <a:endParaRPr lang="en-US" dirty="0">
                <a:latin typeface="Century Gothic" panose="020B0502020202020204" pitchFamily="34" charset="0"/>
              </a:endParaRPr>
            </a:p>
          </p:txBody>
        </p:sp>
        <p:sp>
          <p:nvSpPr>
            <p:cNvPr id="6" name="TextBox 5"/>
            <p:cNvSpPr txBox="1"/>
            <p:nvPr/>
          </p:nvSpPr>
          <p:spPr>
            <a:xfrm>
              <a:off x="4274841" y="5867400"/>
              <a:ext cx="2356735" cy="369332"/>
            </a:xfrm>
            <a:prstGeom prst="rect">
              <a:avLst/>
            </a:prstGeom>
            <a:noFill/>
          </p:spPr>
          <p:txBody>
            <a:bodyPr wrap="none" rtlCol="0">
              <a:spAutoFit/>
            </a:bodyPr>
            <a:lstStyle/>
            <a:p>
              <a:r>
                <a:rPr lang="en-US" dirty="0" smtClean="0">
                  <a:latin typeface="Century Gothic" panose="020B0502020202020204" pitchFamily="34" charset="0"/>
                </a:rPr>
                <a:t>DBR photocathode</a:t>
              </a:r>
              <a:endParaRPr lang="en-US" dirty="0">
                <a:latin typeface="Century Gothic" panose="020B0502020202020204" pitchFamily="34" charset="0"/>
              </a:endParaRPr>
            </a:p>
          </p:txBody>
        </p:sp>
        <p:pic>
          <p:nvPicPr>
            <p:cNvPr id="7" name="Picture 6"/>
            <p:cNvPicPr>
              <a:picLocks noChangeAspect="1"/>
            </p:cNvPicPr>
            <p:nvPr/>
          </p:nvPicPr>
          <p:blipFill>
            <a:blip r:embed="rId3"/>
            <a:stretch>
              <a:fillRect/>
            </a:stretch>
          </p:blipFill>
          <p:spPr>
            <a:xfrm>
              <a:off x="1066800" y="2743438"/>
              <a:ext cx="5735320" cy="3200400"/>
            </a:xfrm>
            <a:prstGeom prst="rect">
              <a:avLst/>
            </a:prstGeom>
          </p:spPr>
        </p:pic>
      </p:grpSp>
    </p:spTree>
    <p:extLst>
      <p:ext uri="{BB962C8B-B14F-4D97-AF65-F5344CB8AC3E}">
        <p14:creationId xmlns:p14="http://schemas.microsoft.com/office/powerpoint/2010/main" val="185799570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0" dirty="0">
                <a:latin typeface="+mj-lt"/>
              </a:rPr>
              <a:t>World Record QE from High Polarization Photocathode</a:t>
            </a:r>
            <a:endParaRPr lang="en-US" sz="2800" b="0" cap="small" dirty="0">
              <a:latin typeface="+mj-lt"/>
            </a:endParaRPr>
          </a:p>
        </p:txBody>
      </p:sp>
      <p:sp>
        <p:nvSpPr>
          <p:cNvPr id="12" name="Rectangle 11"/>
          <p:cNvSpPr/>
          <p:nvPr/>
        </p:nvSpPr>
        <p:spPr>
          <a:xfrm>
            <a:off x="167331" y="827979"/>
            <a:ext cx="8871104" cy="1200329"/>
          </a:xfrm>
          <a:prstGeom prst="rect">
            <a:avLst/>
          </a:prstGeom>
        </p:spPr>
        <p:txBody>
          <a:bodyPr wrap="square">
            <a:spAutoFit/>
          </a:bodyPr>
          <a:lstStyle/>
          <a:p>
            <a:r>
              <a:rPr lang="en-US" sz="2400" dirty="0" smtClean="0">
                <a:latin typeface="Arial"/>
                <a:cs typeface="Arial"/>
              </a:rPr>
              <a:t>Others have tried…but very difficult to obtain QE enhancement at the laser wavelength that also provides high polarization,   CEBAF lasers operate at ~ 776 nm (doubled-telecom lasers)</a:t>
            </a:r>
            <a:endParaRPr lang="en-US" sz="2000" dirty="0">
              <a:latin typeface="Arial"/>
              <a:cs typeface="Arial"/>
            </a:endParaRPr>
          </a:p>
        </p:txBody>
      </p:sp>
      <p:sp>
        <p:nvSpPr>
          <p:cNvPr id="16" name="Content Placeholder 2"/>
          <p:cNvSpPr txBox="1">
            <a:spLocks/>
          </p:cNvSpPr>
          <p:nvPr/>
        </p:nvSpPr>
        <p:spPr>
          <a:xfrm>
            <a:off x="167331" y="2178323"/>
            <a:ext cx="3422536" cy="3773069"/>
          </a:xfrm>
          <a:prstGeom prst="rect">
            <a:avLst/>
          </a:prstGeom>
        </p:spPr>
        <p:txBody>
          <a:bodyPr>
            <a:noAutofit/>
          </a:bodyPr>
          <a:lstStyle>
            <a:lvl1pPr marL="342900" indent="-342900" algn="l" defTabSz="457200" rtl="0" eaLnBrk="1" latinLnBrk="0" hangingPunct="1">
              <a:spcBef>
                <a:spcPct val="20000"/>
              </a:spcBef>
              <a:buClr>
                <a:schemeClr val="accent6"/>
              </a:buClr>
              <a:buFont typeface="Arial"/>
              <a:buChar char="•"/>
              <a:defRPr sz="26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Clr>
                <a:srgbClr val="4343CA"/>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Clr>
                <a:srgbClr val="660066"/>
              </a:buClr>
              <a:buFont typeface="Arial"/>
              <a:buChar char="•"/>
              <a:defRPr sz="22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Clr>
                <a:srgbClr val="008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5813" indent="-227013" algn="l" defTabSz="457200" rtl="0" eaLnBrk="1" latinLnBrk="0" hangingPunct="1">
              <a:spcBef>
                <a:spcPct val="20000"/>
              </a:spcBef>
              <a:buFont typeface="Arial"/>
              <a:buNone/>
              <a:defRPr sz="8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28600" indent="-228600">
              <a:buClrTx/>
              <a:buFont typeface="Wingdings" panose="05000000000000000000" pitchFamily="2" charset="2"/>
              <a:buChar char="Ø"/>
            </a:pPr>
            <a:r>
              <a:rPr lang="en-US" sz="1600" dirty="0" smtClean="0">
                <a:latin typeface="Century Gothic" panose="020B0502020202020204" pitchFamily="34" charset="0"/>
              </a:rPr>
              <a:t>Standard strained-superlattice</a:t>
            </a:r>
          </a:p>
          <a:p>
            <a:pPr marL="515938" lvl="1" indent="-168275">
              <a:buClrTx/>
            </a:pPr>
            <a:r>
              <a:rPr lang="en-US" sz="1600" dirty="0" smtClean="0">
                <a:latin typeface="Century Gothic" panose="020B0502020202020204" pitchFamily="34" charset="0"/>
              </a:rPr>
              <a:t>QE = 0.89%</a:t>
            </a:r>
          </a:p>
          <a:p>
            <a:pPr marL="515938" lvl="1" indent="-168275">
              <a:buClrTx/>
            </a:pPr>
            <a:r>
              <a:rPr lang="en-US" sz="1600" dirty="0" smtClean="0">
                <a:latin typeface="Century Gothic" panose="020B0502020202020204" pitchFamily="34" charset="0"/>
              </a:rPr>
              <a:t>Polarization = 92%</a:t>
            </a:r>
          </a:p>
          <a:p>
            <a:pPr marL="228600" indent="-228600">
              <a:buClrTx/>
              <a:buFont typeface="Wingdings" panose="05000000000000000000" pitchFamily="2" charset="2"/>
              <a:buChar char="Ø"/>
              <a:tabLst>
                <a:tab pos="228600" algn="l"/>
              </a:tabLst>
            </a:pPr>
            <a:r>
              <a:rPr lang="en-US" sz="1600" dirty="0" smtClean="0">
                <a:latin typeface="Century Gothic" panose="020B0502020202020204" pitchFamily="34" charset="0"/>
              </a:rPr>
              <a:t>DBR</a:t>
            </a:r>
          </a:p>
          <a:p>
            <a:pPr marL="515938" lvl="1" indent="-168275">
              <a:buClrTx/>
            </a:pPr>
            <a:r>
              <a:rPr lang="en-US" sz="1600" dirty="0" smtClean="0">
                <a:latin typeface="Century Gothic" panose="020B0502020202020204" pitchFamily="34" charset="0"/>
              </a:rPr>
              <a:t>QE = 6.4%</a:t>
            </a:r>
          </a:p>
          <a:p>
            <a:pPr marL="515938" lvl="1" indent="-168275">
              <a:buClrTx/>
            </a:pPr>
            <a:r>
              <a:rPr lang="en-US" sz="1600" dirty="0" smtClean="0">
                <a:latin typeface="Century Gothic" panose="020B0502020202020204" pitchFamily="34" charset="0"/>
              </a:rPr>
              <a:t>Polarization = 84%</a:t>
            </a:r>
          </a:p>
          <a:p>
            <a:pPr marL="228600" indent="-228600">
              <a:buClrTx/>
              <a:buFont typeface="Wingdings" panose="05000000000000000000" pitchFamily="2" charset="2"/>
              <a:buChar char="Ø"/>
            </a:pPr>
            <a:r>
              <a:rPr lang="en-US" sz="1800" dirty="0">
                <a:latin typeface="Century Gothic" panose="020B0502020202020204" pitchFamily="34" charset="0"/>
              </a:rPr>
              <a:t>The highest </a:t>
            </a:r>
            <a:r>
              <a:rPr lang="en-US" sz="1800" dirty="0" smtClean="0">
                <a:latin typeface="Century Gothic" panose="020B0502020202020204" pitchFamily="34" charset="0"/>
              </a:rPr>
              <a:t>reported QE of </a:t>
            </a:r>
            <a:r>
              <a:rPr lang="en-US" sz="1800" dirty="0">
                <a:latin typeface="Century Gothic" panose="020B0502020202020204" pitchFamily="34" charset="0"/>
              </a:rPr>
              <a:t>any </a:t>
            </a:r>
            <a:r>
              <a:rPr lang="en-US" sz="1800" dirty="0" smtClean="0">
                <a:latin typeface="Century Gothic" panose="020B0502020202020204" pitchFamily="34" charset="0"/>
              </a:rPr>
              <a:t>high </a:t>
            </a:r>
            <a:r>
              <a:rPr lang="en-US" sz="1800" dirty="0">
                <a:latin typeface="Century Gothic" panose="020B0502020202020204" pitchFamily="34" charset="0"/>
              </a:rPr>
              <a:t>polarization photocathode  </a:t>
            </a:r>
            <a:endParaRPr lang="en-US" sz="1800" dirty="0" smtClean="0">
              <a:latin typeface="Century Gothic" panose="020B0502020202020204" pitchFamily="34" charset="0"/>
            </a:endParaRPr>
          </a:p>
          <a:p>
            <a:pPr marL="228600" indent="-228600">
              <a:buClr>
                <a:schemeClr val="tx1"/>
              </a:buClr>
              <a:buFont typeface="Wingdings" panose="05000000000000000000" pitchFamily="2" charset="2"/>
              <a:buChar char="Ø"/>
            </a:pPr>
            <a:r>
              <a:rPr lang="en-US" sz="1600" dirty="0" smtClean="0">
                <a:latin typeface="Century Gothic" panose="020B0502020202020204" pitchFamily="34" charset="0"/>
              </a:rPr>
              <a:t>Excellent candidate for </a:t>
            </a:r>
            <a:r>
              <a:rPr lang="en-US" sz="1600" dirty="0">
                <a:latin typeface="Century Gothic" panose="020B0502020202020204" pitchFamily="34" charset="0"/>
              </a:rPr>
              <a:t>mA </a:t>
            </a:r>
            <a:r>
              <a:rPr lang="en-US" sz="1600" dirty="0" smtClean="0">
                <a:latin typeface="Century Gothic" panose="020B0502020202020204" pitchFamily="34" charset="0"/>
              </a:rPr>
              <a:t>operations, will test at CEBAF this shutdown</a:t>
            </a:r>
            <a:endParaRPr lang="en-US" sz="1600" dirty="0">
              <a:latin typeface="Century Gothic" panose="020B0502020202020204" pitchFamily="34" charset="0"/>
            </a:endParaRPr>
          </a:p>
          <a:p>
            <a:pPr marL="228600" indent="-228600">
              <a:buClr>
                <a:schemeClr val="tx1"/>
              </a:buClr>
              <a:buFont typeface="Wingdings" panose="05000000000000000000" pitchFamily="2" charset="2"/>
              <a:buChar char="Ø"/>
            </a:pPr>
            <a:r>
              <a:rPr lang="en-US" sz="1600" dirty="0">
                <a:latin typeface="Century Gothic" panose="020B0502020202020204" pitchFamily="34" charset="0"/>
              </a:rPr>
              <a:t>SBIR partnership</a:t>
            </a:r>
          </a:p>
          <a:p>
            <a:pPr marL="628650" lvl="1" indent="-171450">
              <a:buClrTx/>
            </a:pPr>
            <a:endParaRPr lang="en-US" sz="1600" dirty="0" smtClean="0">
              <a:latin typeface="Century Gothic" panose="020B0502020202020204" pitchFamily="34" charset="0"/>
            </a:endParaRPr>
          </a:p>
        </p:txBody>
      </p:sp>
      <p:sp>
        <p:nvSpPr>
          <p:cNvPr id="9" name="Rectangle 8"/>
          <p:cNvSpPr/>
          <p:nvPr/>
        </p:nvSpPr>
        <p:spPr>
          <a:xfrm>
            <a:off x="681634" y="6181690"/>
            <a:ext cx="7967538" cy="307777"/>
          </a:xfrm>
          <a:prstGeom prst="rect">
            <a:avLst/>
          </a:prstGeom>
        </p:spPr>
        <p:txBody>
          <a:bodyPr wrap="square">
            <a:spAutoFit/>
          </a:bodyPr>
          <a:lstStyle/>
          <a:p>
            <a:r>
              <a:rPr lang="en-US" sz="1400" b="1" dirty="0" smtClean="0"/>
              <a:t>W</a:t>
            </a:r>
            <a:r>
              <a:rPr lang="en-US" sz="1400" b="1" dirty="0"/>
              <a:t>. Liu,</a:t>
            </a:r>
            <a:r>
              <a:rPr lang="en-US" sz="1400" dirty="0"/>
              <a:t> S. Zhang, </a:t>
            </a:r>
            <a:r>
              <a:rPr lang="en-US" sz="1400" dirty="0" smtClean="0"/>
              <a:t>M</a:t>
            </a:r>
            <a:r>
              <a:rPr lang="en-US" sz="1400" dirty="0"/>
              <a:t>. </a:t>
            </a:r>
            <a:r>
              <a:rPr lang="en-US" sz="1400" dirty="0" smtClean="0"/>
              <a:t>Stutzman</a:t>
            </a:r>
            <a:r>
              <a:rPr lang="en-US" sz="1400" dirty="0"/>
              <a:t>, </a:t>
            </a:r>
            <a:r>
              <a:rPr lang="en-US" sz="1400" dirty="0" smtClean="0"/>
              <a:t>M. Poelker, Y</a:t>
            </a:r>
            <a:r>
              <a:rPr lang="en-US" sz="1400" dirty="0"/>
              <a:t>. Chen, W. Lu, and A. </a:t>
            </a:r>
            <a:r>
              <a:rPr lang="en-US" sz="1400" dirty="0" smtClean="0"/>
              <a:t>Moy, </a:t>
            </a:r>
            <a:r>
              <a:rPr lang="fr-FR" sz="1400" dirty="0"/>
              <a:t>Appl. Phys. Lett. </a:t>
            </a:r>
            <a:r>
              <a:rPr lang="fr-FR" sz="1400" b="1" dirty="0"/>
              <a:t>109</a:t>
            </a:r>
            <a:r>
              <a:rPr lang="fr-FR" sz="1400" dirty="0"/>
              <a:t>, 252104 (2016)</a:t>
            </a:r>
            <a:endParaRPr lang="en-US" sz="1400" dirty="0"/>
          </a:p>
        </p:txBody>
      </p:sp>
      <p:grpSp>
        <p:nvGrpSpPr>
          <p:cNvPr id="22" name="Group 21"/>
          <p:cNvGrpSpPr/>
          <p:nvPr/>
        </p:nvGrpSpPr>
        <p:grpSpPr>
          <a:xfrm>
            <a:off x="3699933" y="1957166"/>
            <a:ext cx="5110071" cy="4287623"/>
            <a:chOff x="3699933" y="1957166"/>
            <a:chExt cx="5110071" cy="4287623"/>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9933" y="1957166"/>
              <a:ext cx="5110071" cy="42876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Connector 4"/>
            <p:cNvCxnSpPr/>
            <p:nvPr/>
          </p:nvCxnSpPr>
          <p:spPr>
            <a:xfrm flipV="1">
              <a:off x="7298267" y="2178323"/>
              <a:ext cx="0" cy="3494346"/>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p:nvGrpSpPr>
        <p:grpSpPr>
          <a:xfrm>
            <a:off x="3701676" y="1957166"/>
            <a:ext cx="5108328" cy="4310254"/>
            <a:chOff x="3701676" y="1957166"/>
            <a:chExt cx="5108328" cy="4310254"/>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1676" y="1957166"/>
              <a:ext cx="5108328" cy="43102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0" name="Straight Connector 19"/>
            <p:cNvCxnSpPr/>
            <p:nvPr/>
          </p:nvCxnSpPr>
          <p:spPr>
            <a:xfrm flipV="1">
              <a:off x="7289800" y="2243667"/>
              <a:ext cx="8467" cy="3429002"/>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sp>
        <p:nvSpPr>
          <p:cNvPr id="3" name="Oval 2"/>
          <p:cNvSpPr/>
          <p:nvPr/>
        </p:nvSpPr>
        <p:spPr>
          <a:xfrm>
            <a:off x="681634" y="6181690"/>
            <a:ext cx="661391" cy="30777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9066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0" kern="0" dirty="0" smtClean="0">
                <a:latin typeface="Minion Pro"/>
              </a:rPr>
              <a:t>Charge Lifetime of High </a:t>
            </a:r>
            <a:r>
              <a:rPr lang="en-US" sz="3600" b="0" kern="0" dirty="0">
                <a:latin typeface="Minion Pro"/>
              </a:rPr>
              <a:t>Current </a:t>
            </a:r>
            <a:r>
              <a:rPr lang="en-US" sz="3600" b="0" kern="0" dirty="0" smtClean="0">
                <a:latin typeface="Minion Pro"/>
              </a:rPr>
              <a:t>Beam</a:t>
            </a:r>
            <a:endParaRPr lang="en-US" sz="3600" dirty="0"/>
          </a:p>
        </p:txBody>
      </p:sp>
      <p:graphicFrame>
        <p:nvGraphicFramePr>
          <p:cNvPr id="9" name="Chart 8"/>
          <p:cNvGraphicFramePr>
            <a:graphicFrameLocks/>
          </p:cNvGraphicFramePr>
          <p:nvPr>
            <p:extLst>
              <p:ext uri="{D42A27DB-BD31-4B8C-83A1-F6EECF244321}">
                <p14:modId xmlns:p14="http://schemas.microsoft.com/office/powerpoint/2010/main" val="1245456949"/>
              </p:ext>
            </p:extLst>
          </p:nvPr>
        </p:nvGraphicFramePr>
        <p:xfrm>
          <a:off x="4846320" y="1117600"/>
          <a:ext cx="4114800" cy="23876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hart 9"/>
          <p:cNvGraphicFramePr>
            <a:graphicFrameLocks/>
          </p:cNvGraphicFramePr>
          <p:nvPr>
            <p:extLst>
              <p:ext uri="{D42A27DB-BD31-4B8C-83A1-F6EECF244321}">
                <p14:modId xmlns:p14="http://schemas.microsoft.com/office/powerpoint/2010/main" val="1640841631"/>
              </p:ext>
            </p:extLst>
          </p:nvPr>
        </p:nvGraphicFramePr>
        <p:xfrm>
          <a:off x="4846320" y="3924300"/>
          <a:ext cx="4114800" cy="24257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hart 11"/>
          <p:cNvGraphicFramePr>
            <a:graphicFrameLocks/>
          </p:cNvGraphicFramePr>
          <p:nvPr>
            <p:extLst>
              <p:ext uri="{D42A27DB-BD31-4B8C-83A1-F6EECF244321}">
                <p14:modId xmlns:p14="http://schemas.microsoft.com/office/powerpoint/2010/main" val="3974202214"/>
              </p:ext>
            </p:extLst>
          </p:nvPr>
        </p:nvGraphicFramePr>
        <p:xfrm>
          <a:off x="182880" y="760396"/>
          <a:ext cx="4023360" cy="2744803"/>
        </p:xfrm>
        <a:graphic>
          <a:graphicData uri="http://schemas.openxmlformats.org/drawingml/2006/chart">
            <c:chart xmlns:c="http://schemas.openxmlformats.org/drawingml/2006/chart" xmlns:r="http://schemas.openxmlformats.org/officeDocument/2006/relationships" r:id="rId4"/>
          </a:graphicData>
        </a:graphic>
      </p:graphicFrame>
      <p:sp>
        <p:nvSpPr>
          <p:cNvPr id="13" name="Content Placeholder 2"/>
          <p:cNvSpPr>
            <a:spLocks noGrp="1"/>
          </p:cNvSpPr>
          <p:nvPr>
            <p:ph idx="1"/>
          </p:nvPr>
        </p:nvSpPr>
        <p:spPr>
          <a:xfrm>
            <a:off x="0" y="3622810"/>
            <a:ext cx="4622800" cy="2841490"/>
          </a:xfrm>
        </p:spPr>
        <p:txBody>
          <a:bodyPr>
            <a:noAutofit/>
          </a:bodyPr>
          <a:lstStyle/>
          <a:p>
            <a:pPr marL="400050" indent="-342900">
              <a:buFont typeface="Wingdings" panose="05000000000000000000" pitchFamily="2" charset="2"/>
              <a:buChar char="Ø"/>
            </a:pPr>
            <a:r>
              <a:rPr lang="en-US" kern="0" dirty="0" smtClean="0">
                <a:latin typeface="Century Gothic" panose="020B0502020202020204" pitchFamily="34" charset="0"/>
              </a:rPr>
              <a:t>Same laser spot size (0.38 mm </a:t>
            </a:r>
            <a:r>
              <a:rPr lang="en-US" kern="0" dirty="0" err="1" smtClean="0">
                <a:latin typeface="Century Gothic" panose="020B0502020202020204" pitchFamily="34" charset="0"/>
              </a:rPr>
              <a:t>rms</a:t>
            </a:r>
            <a:r>
              <a:rPr lang="en-US" kern="0" dirty="0" smtClean="0">
                <a:latin typeface="Century Gothic" panose="020B0502020202020204" pitchFamily="34" charset="0"/>
              </a:rPr>
              <a:t>)</a:t>
            </a:r>
          </a:p>
          <a:p>
            <a:pPr marL="800100" lvl="1" indent="-285750"/>
            <a:r>
              <a:rPr lang="en-US" kern="0" dirty="0" smtClean="0">
                <a:latin typeface="Century Gothic" panose="020B0502020202020204" pitchFamily="34" charset="0"/>
              </a:rPr>
              <a:t>better lifetime at lower beam current</a:t>
            </a:r>
          </a:p>
          <a:p>
            <a:pPr marL="800100" lvl="1" indent="-285750"/>
            <a:r>
              <a:rPr lang="en-US" kern="0" dirty="0" smtClean="0">
                <a:latin typeface="Century Gothic" panose="020B0502020202020204" pitchFamily="34" charset="0"/>
              </a:rPr>
              <a:t>Increased lifetime with lower incident laser power</a:t>
            </a:r>
          </a:p>
          <a:p>
            <a:pPr marL="342900" indent="-285750">
              <a:buFont typeface="Wingdings" panose="05000000000000000000" pitchFamily="2" charset="2"/>
              <a:buChar char="Ø"/>
            </a:pPr>
            <a:r>
              <a:rPr lang="en-US" kern="0" dirty="0" smtClean="0">
                <a:latin typeface="Century Gothic" panose="020B0502020202020204" pitchFamily="34" charset="0"/>
              </a:rPr>
              <a:t>With </a:t>
            </a:r>
            <a:r>
              <a:rPr lang="en-US" kern="0" dirty="0">
                <a:latin typeface="Century Gothic" panose="020B0502020202020204" pitchFamily="34" charset="0"/>
              </a:rPr>
              <a:t>HV </a:t>
            </a:r>
            <a:r>
              <a:rPr lang="en-US" kern="0" dirty="0" smtClean="0">
                <a:latin typeface="Century Gothic" panose="020B0502020202020204" pitchFamily="34" charset="0"/>
              </a:rPr>
              <a:t>OFF: No QE drop from </a:t>
            </a:r>
            <a:r>
              <a:rPr lang="en-US" kern="0" dirty="0">
                <a:latin typeface="Century Gothic" panose="020B0502020202020204" pitchFamily="34" charset="0"/>
              </a:rPr>
              <a:t>22 h </a:t>
            </a:r>
            <a:r>
              <a:rPr lang="en-US" kern="0" dirty="0" smtClean="0">
                <a:latin typeface="Century Gothic" panose="020B0502020202020204" pitchFamily="34" charset="0"/>
              </a:rPr>
              <a:t>illumination at 0.8 </a:t>
            </a:r>
            <a:r>
              <a:rPr lang="en-US" kern="0" dirty="0">
                <a:latin typeface="Century Gothic" panose="020B0502020202020204" pitchFamily="34" charset="0"/>
              </a:rPr>
              <a:t>W </a:t>
            </a:r>
            <a:r>
              <a:rPr lang="en-US" kern="0" dirty="0" smtClean="0">
                <a:latin typeface="Century Gothic" panose="020B0502020202020204" pitchFamily="34" charset="0"/>
              </a:rPr>
              <a:t>(required for 4.5 mA runs), even at 2 W for 2 h.</a:t>
            </a:r>
          </a:p>
          <a:p>
            <a:pPr marL="342900" indent="-285750">
              <a:buFont typeface="Wingdings" panose="05000000000000000000" pitchFamily="2" charset="2"/>
              <a:buChar char="Ø"/>
            </a:pPr>
            <a:r>
              <a:rPr lang="en-US" kern="0" dirty="0" smtClean="0">
                <a:solidFill>
                  <a:srgbClr val="FF0000"/>
                </a:solidFill>
                <a:latin typeface="Century Gothic" panose="020B0502020202020204" pitchFamily="34" charset="0"/>
              </a:rPr>
              <a:t>Laser spot size↑ and QE</a:t>
            </a:r>
            <a:r>
              <a:rPr lang="en-US" kern="0" dirty="0">
                <a:solidFill>
                  <a:srgbClr val="FF0000"/>
                </a:solidFill>
                <a:latin typeface="Century Gothic" panose="020B0502020202020204" pitchFamily="34" charset="0"/>
              </a:rPr>
              <a:t>↑</a:t>
            </a:r>
            <a:r>
              <a:rPr lang="en-US" kern="0" dirty="0" smtClean="0">
                <a:solidFill>
                  <a:srgbClr val="FF0000"/>
                </a:solidFill>
                <a:latin typeface="Century Gothic" panose="020B0502020202020204" pitchFamily="34" charset="0"/>
              </a:rPr>
              <a:t> ═ LT↑</a:t>
            </a:r>
            <a:endParaRPr lang="en-US" kern="0" dirty="0">
              <a:solidFill>
                <a:srgbClr val="FF0000"/>
              </a:solidFill>
              <a:latin typeface="Century Gothic" panose="020B0502020202020204" pitchFamily="34" charset="0"/>
            </a:endParaRPr>
          </a:p>
        </p:txBody>
      </p:sp>
    </p:spTree>
    <p:extLst>
      <p:ext uri="{BB962C8B-B14F-4D97-AF65-F5344CB8AC3E}">
        <p14:creationId xmlns:p14="http://schemas.microsoft.com/office/powerpoint/2010/main" val="109424084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0" kern="0" dirty="0" smtClean="0">
                <a:latin typeface="Minion Pro"/>
              </a:rPr>
              <a:t>Charge Lifetime of High </a:t>
            </a:r>
            <a:r>
              <a:rPr lang="en-US" sz="3600" b="0" kern="0" dirty="0">
                <a:latin typeface="Minion Pro"/>
              </a:rPr>
              <a:t>Current </a:t>
            </a:r>
            <a:r>
              <a:rPr lang="en-US" sz="3600" b="0" kern="0" dirty="0" smtClean="0">
                <a:latin typeface="Minion Pro"/>
              </a:rPr>
              <a:t>Beam</a:t>
            </a:r>
            <a:endParaRPr lang="en-US" sz="3600" dirty="0"/>
          </a:p>
        </p:txBody>
      </p:sp>
      <p:graphicFrame>
        <p:nvGraphicFramePr>
          <p:cNvPr id="5" name="Chart 4"/>
          <p:cNvGraphicFramePr>
            <a:graphicFrameLocks/>
          </p:cNvGraphicFramePr>
          <p:nvPr>
            <p:extLst>
              <p:ext uri="{D42A27DB-BD31-4B8C-83A1-F6EECF244321}">
                <p14:modId xmlns:p14="http://schemas.microsoft.com/office/powerpoint/2010/main" val="3868836508"/>
              </p:ext>
            </p:extLst>
          </p:nvPr>
        </p:nvGraphicFramePr>
        <p:xfrm>
          <a:off x="4937761" y="953573"/>
          <a:ext cx="4023360" cy="256032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p:cNvGraphicFramePr>
            <a:graphicFrameLocks/>
          </p:cNvGraphicFramePr>
          <p:nvPr>
            <p:extLst>
              <p:ext uri="{D42A27DB-BD31-4B8C-83A1-F6EECF244321}">
                <p14:modId xmlns:p14="http://schemas.microsoft.com/office/powerpoint/2010/main" val="805947387"/>
              </p:ext>
            </p:extLst>
          </p:nvPr>
        </p:nvGraphicFramePr>
        <p:xfrm>
          <a:off x="4937761" y="3510279"/>
          <a:ext cx="4023360" cy="256032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p:cNvGraphicFramePr>
            <a:graphicFrameLocks/>
          </p:cNvGraphicFramePr>
          <p:nvPr>
            <p:extLst>
              <p:ext uri="{D42A27DB-BD31-4B8C-83A1-F6EECF244321}">
                <p14:modId xmlns:p14="http://schemas.microsoft.com/office/powerpoint/2010/main" val="3410340492"/>
              </p:ext>
            </p:extLst>
          </p:nvPr>
        </p:nvGraphicFramePr>
        <p:xfrm>
          <a:off x="182880" y="911444"/>
          <a:ext cx="4023360" cy="2560320"/>
        </p:xfrm>
        <a:graphic>
          <a:graphicData uri="http://schemas.openxmlformats.org/drawingml/2006/chart">
            <c:chart xmlns:c="http://schemas.openxmlformats.org/drawingml/2006/chart" xmlns:r="http://schemas.openxmlformats.org/officeDocument/2006/relationships" r:id="rId4"/>
          </a:graphicData>
        </a:graphic>
      </p:graphicFrame>
      <p:sp>
        <p:nvSpPr>
          <p:cNvPr id="10" name="Content Placeholder 2"/>
          <p:cNvSpPr>
            <a:spLocks noGrp="1"/>
          </p:cNvSpPr>
          <p:nvPr>
            <p:ph idx="1"/>
          </p:nvPr>
        </p:nvSpPr>
        <p:spPr>
          <a:xfrm>
            <a:off x="182881" y="3622810"/>
            <a:ext cx="4754880" cy="2587490"/>
          </a:xfrm>
        </p:spPr>
        <p:txBody>
          <a:bodyPr>
            <a:noAutofit/>
          </a:bodyPr>
          <a:lstStyle/>
          <a:p>
            <a:pPr marL="400050" indent="-342900">
              <a:buFont typeface="Wingdings" panose="05000000000000000000" pitchFamily="2" charset="2"/>
              <a:buChar char="Ø"/>
            </a:pPr>
            <a:r>
              <a:rPr lang="en-US" kern="0" dirty="0">
                <a:latin typeface="Century Gothic" panose="020B0502020202020204" pitchFamily="34" charset="0"/>
              </a:rPr>
              <a:t>No apparent </a:t>
            </a:r>
            <a:r>
              <a:rPr lang="en-US" kern="0" dirty="0" smtClean="0">
                <a:latin typeface="Century Gothic" panose="020B0502020202020204" pitchFamily="34" charset="0"/>
              </a:rPr>
              <a:t>Lifetime dependency on gun </a:t>
            </a:r>
            <a:r>
              <a:rPr lang="en-US" kern="0" dirty="0">
                <a:latin typeface="Century Gothic" panose="020B0502020202020204" pitchFamily="34" charset="0"/>
              </a:rPr>
              <a:t>HV</a:t>
            </a:r>
            <a:r>
              <a:rPr lang="en-US" kern="0" dirty="0" smtClean="0">
                <a:latin typeface="Century Gothic" panose="020B0502020202020204" pitchFamily="34" charset="0"/>
              </a:rPr>
              <a:t>, magnetization effect, or run sequence</a:t>
            </a:r>
            <a:endParaRPr lang="en-US" kern="0" dirty="0">
              <a:latin typeface="Century Gothic" panose="020B0502020202020204" pitchFamily="34" charset="0"/>
            </a:endParaRPr>
          </a:p>
          <a:p>
            <a:pPr marL="400050" indent="-342900">
              <a:buFont typeface="Wingdings" panose="05000000000000000000" pitchFamily="2" charset="2"/>
              <a:buChar char="Ø"/>
            </a:pPr>
            <a:r>
              <a:rPr lang="en-US" kern="0" dirty="0" smtClean="0">
                <a:latin typeface="Century Gothic" panose="020B0502020202020204" pitchFamily="34" charset="0"/>
              </a:rPr>
              <a:t>Only 3 incidents of QE drop due to arcing, and this happened only with non-magnetized beam</a:t>
            </a:r>
          </a:p>
          <a:p>
            <a:pPr marL="400050" indent="-342900">
              <a:buFont typeface="Wingdings" panose="05000000000000000000" pitchFamily="2" charset="2"/>
              <a:buChar char="Ø"/>
            </a:pPr>
            <a:r>
              <a:rPr lang="en-US" kern="0" dirty="0" smtClean="0">
                <a:latin typeface="Century Gothic" panose="020B0502020202020204" pitchFamily="34" charset="0"/>
              </a:rPr>
              <a:t>Strong focusing of gun solenoid might help keep ions away from e-beam</a:t>
            </a:r>
          </a:p>
          <a:p>
            <a:pPr marL="400050" indent="-342900">
              <a:buFont typeface="Wingdings" panose="05000000000000000000" pitchFamily="2" charset="2"/>
              <a:buChar char="Ø"/>
            </a:pPr>
            <a:endParaRPr lang="en-US" kern="0" dirty="0">
              <a:latin typeface="Century Gothic" panose="020B0502020202020204" pitchFamily="34" charset="0"/>
            </a:endParaRPr>
          </a:p>
        </p:txBody>
      </p:sp>
    </p:spTree>
    <p:extLst>
      <p:ext uri="{BB962C8B-B14F-4D97-AF65-F5344CB8AC3E}">
        <p14:creationId xmlns:p14="http://schemas.microsoft.com/office/powerpoint/2010/main" val="135808474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0" dirty="0">
                <a:latin typeface="Minion Pro"/>
              </a:rPr>
              <a:t>Measuring </a:t>
            </a:r>
            <a:r>
              <a:rPr lang="en-US" sz="3600" b="0" dirty="0" smtClean="0">
                <a:latin typeface="Minion Pro"/>
              </a:rPr>
              <a:t>Electron Beam Magnetization</a:t>
            </a:r>
            <a:endParaRPr lang="en-US" sz="3600" b="0" dirty="0">
              <a:latin typeface="Minion Pro"/>
            </a:endParaRPr>
          </a:p>
        </p:txBody>
      </p:sp>
      <p:sp>
        <p:nvSpPr>
          <p:cNvPr id="3" name="Content Placeholder 2"/>
          <p:cNvSpPr>
            <a:spLocks noGrp="1"/>
          </p:cNvSpPr>
          <p:nvPr>
            <p:ph idx="1"/>
          </p:nvPr>
        </p:nvSpPr>
        <p:spPr/>
        <p:txBody>
          <a:bodyPr/>
          <a:lstStyle/>
          <a:p>
            <a:r>
              <a:rPr lang="en-US" sz="2400" dirty="0">
                <a:solidFill>
                  <a:srgbClr val="000000"/>
                </a:solidFill>
                <a:latin typeface="Century Gothic" panose="020B0502020202020204" pitchFamily="34" charset="0"/>
              </a:rPr>
              <a:t>Use slit and viewscreens to measure mechanical angular momentum:</a:t>
            </a:r>
          </a:p>
          <a:p>
            <a:endParaRPr lang="en-US" dirty="0">
              <a:latin typeface="Century Gothic" panose="020B0502020202020204" pitchFamily="34" charset="0"/>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3186210698"/>
              </p:ext>
            </p:extLst>
          </p:nvPr>
        </p:nvGraphicFramePr>
        <p:xfrm>
          <a:off x="258763" y="5159375"/>
          <a:ext cx="3892550" cy="936625"/>
        </p:xfrm>
        <a:graphic>
          <a:graphicData uri="http://schemas.openxmlformats.org/presentationml/2006/ole">
            <mc:AlternateContent xmlns:mc="http://schemas.openxmlformats.org/markup-compatibility/2006">
              <mc:Choice xmlns:v="urn:schemas-microsoft-com:vml" Requires="v">
                <p:oleObj spid="_x0000_s2146" name="Equation" r:id="rId3" imgW="1777680" imgH="393480" progId="Equation.3">
                  <p:embed/>
                </p:oleObj>
              </mc:Choice>
              <mc:Fallback>
                <p:oleObj name="Equation" r:id="rId3" imgW="1777680" imgH="393480" progId="Equation.3">
                  <p:embed/>
                  <p:pic>
                    <p:nvPicPr>
                      <p:cNvPr id="0" name=""/>
                      <p:cNvPicPr>
                        <a:picLocks noChangeAspect="1" noChangeArrowheads="1"/>
                      </p:cNvPicPr>
                      <p:nvPr/>
                    </p:nvPicPr>
                    <p:blipFill>
                      <a:blip r:embed="rId4"/>
                      <a:srcRect/>
                      <a:stretch>
                        <a:fillRect/>
                      </a:stretch>
                    </p:blipFill>
                    <p:spPr bwMode="auto">
                      <a:xfrm>
                        <a:off x="258763" y="5159375"/>
                        <a:ext cx="3892550" cy="936625"/>
                      </a:xfrm>
                      <a:prstGeom prst="rect">
                        <a:avLst/>
                      </a:prstGeom>
                      <a:solidFill>
                        <a:schemeClr val="accent6">
                          <a:lumMod val="20000"/>
                          <a:lumOff val="80000"/>
                        </a:schemeClr>
                      </a:solidFill>
                      <a:ln>
                        <a:noFill/>
                      </a:ln>
                    </p:spPr>
                  </p:pic>
                </p:oleObj>
              </mc:Fallback>
            </mc:AlternateContent>
          </a:graphicData>
        </a:graphic>
      </p:graphicFrame>
      <mc:AlternateContent xmlns:mc="http://schemas.openxmlformats.org/markup-compatibility/2006" xmlns:a14="http://schemas.microsoft.com/office/drawing/2010/main">
        <mc:Choice Requires="a14">
          <p:sp>
            <p:nvSpPr>
              <p:cNvPr id="5" name="TextBox 4"/>
              <p:cNvSpPr txBox="1"/>
              <p:nvPr/>
            </p:nvSpPr>
            <p:spPr>
              <a:xfrm>
                <a:off x="4671322" y="5159674"/>
                <a:ext cx="3602461" cy="1015663"/>
              </a:xfrm>
              <a:prstGeom prst="rect">
                <a:avLst/>
              </a:prstGeom>
              <a:noFill/>
            </p:spPr>
            <p:txBody>
              <a:bodyPr wrap="none" rtlCol="0">
                <a:spAutoFit/>
              </a:bodyPr>
              <a:lstStyle/>
              <a:p>
                <a14:m>
                  <m:oMath xmlns:m="http://schemas.openxmlformats.org/officeDocument/2006/math">
                    <m:sSub>
                      <m:sSubPr>
                        <m:ctrlPr>
                          <a:rPr lang="en-US" sz="2000" i="1" smtClean="0">
                            <a:latin typeface="Cambria Math" charset="0"/>
                          </a:rPr>
                        </m:ctrlPr>
                      </m:sSubPr>
                      <m:e>
                        <m:r>
                          <a:rPr lang="en-US" sz="2000" b="0" i="1" smtClean="0">
                            <a:latin typeface="Cambria Math" panose="02040503050406030204" pitchFamily="18" charset="0"/>
                          </a:rPr>
                          <m:t>𝐵</m:t>
                        </m:r>
                      </m:e>
                      <m:sub>
                        <m:r>
                          <a:rPr lang="en-US" sz="2000" b="0" i="1" smtClean="0">
                            <a:latin typeface="Cambria Math" panose="02040503050406030204" pitchFamily="18" charset="0"/>
                          </a:rPr>
                          <m:t>𝑧</m:t>
                        </m:r>
                      </m:sub>
                    </m:sSub>
                  </m:oMath>
                </a14:m>
                <a:r>
                  <a:rPr lang="en-US" sz="2000" dirty="0" smtClean="0"/>
                  <a:t>: solenoid field at photocathode</a:t>
                </a:r>
              </a:p>
              <a:p>
                <a14:m>
                  <m:oMath xmlns:m="http://schemas.openxmlformats.org/officeDocument/2006/math">
                    <m:sSub>
                      <m:sSubPr>
                        <m:ctrlPr>
                          <a:rPr lang="en-US" sz="2000" i="1" smtClean="0">
                            <a:latin typeface="Cambria Math" charset="0"/>
                          </a:rPr>
                        </m:ctrlPr>
                      </m:sSubPr>
                      <m:e>
                        <m:r>
                          <a:rPr lang="en-US" sz="2000" b="0" i="1" smtClean="0">
                            <a:latin typeface="Cambria Math" panose="02040503050406030204" pitchFamily="18" charset="0"/>
                          </a:rPr>
                          <m:t>𝑎</m:t>
                        </m:r>
                      </m:e>
                      <m:sub>
                        <m:r>
                          <a:rPr lang="en-US" sz="2000" b="0" i="1" smtClean="0">
                            <a:latin typeface="Cambria Math" panose="02040503050406030204" pitchFamily="18" charset="0"/>
                          </a:rPr>
                          <m:t>0</m:t>
                        </m:r>
                      </m:sub>
                    </m:sSub>
                  </m:oMath>
                </a14:m>
                <a:r>
                  <a:rPr lang="en-US" sz="2000" dirty="0" smtClean="0"/>
                  <a:t>: laser </a:t>
                </a:r>
                <a:r>
                  <a:rPr lang="en-US" sz="2000" dirty="0" err="1" smtClean="0"/>
                  <a:t>rms</a:t>
                </a:r>
                <a:r>
                  <a:rPr lang="en-US" sz="2000" dirty="0" smtClean="0"/>
                  <a:t> size</a:t>
                </a:r>
              </a:p>
              <a:p>
                <a:r>
                  <a:rPr lang="el-GR" sz="2000" dirty="0"/>
                  <a:t>φ</a:t>
                </a:r>
                <a:r>
                  <a:rPr lang="en-US" sz="2000" dirty="0" smtClean="0"/>
                  <a:t>: rotation (sheering) angle</a:t>
                </a:r>
                <a:endParaRPr lang="en-US" sz="2000" dirty="0"/>
              </a:p>
            </p:txBody>
          </p:sp>
        </mc:Choice>
        <mc:Fallback xmlns="">
          <p:sp>
            <p:nvSpPr>
              <p:cNvPr id="5" name="TextBox 4"/>
              <p:cNvSpPr txBox="1">
                <a:spLocks noRot="1" noChangeAspect="1" noMove="1" noResize="1" noEditPoints="1" noAdjustHandles="1" noChangeArrowheads="1" noChangeShapeType="1" noTextEdit="1"/>
              </p:cNvSpPr>
              <p:nvPr/>
            </p:nvSpPr>
            <p:spPr>
              <a:xfrm>
                <a:off x="4671322" y="5159674"/>
                <a:ext cx="3602461" cy="1015663"/>
              </a:xfrm>
              <a:prstGeom prst="rect">
                <a:avLst/>
              </a:prstGeom>
              <a:blipFill rotWithShape="1">
                <a:blip r:embed="rId5"/>
                <a:stretch>
                  <a:fillRect l="-1692" t="-2395" r="-677" b="-9581"/>
                </a:stretch>
              </a:blipFill>
            </p:spPr>
            <p:txBody>
              <a:bodyPr/>
              <a:lstStyle/>
              <a:p>
                <a:r>
                  <a:rPr lang="en-US">
                    <a:noFill/>
                  </a:rPr>
                  <a:t> </a:t>
                </a:r>
              </a:p>
            </p:txBody>
          </p:sp>
        </mc:Fallback>
      </mc:AlternateContent>
      <p:pic>
        <p:nvPicPr>
          <p:cNvPr id="1119" name="Picture 9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59965" y="1763193"/>
            <a:ext cx="6303264" cy="3017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414327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0" dirty="0" smtClean="0">
                <a:latin typeface="Minion Pro"/>
              </a:rPr>
              <a:t>Slit and Viewscreen Measurement</a:t>
            </a:r>
            <a:endParaRPr lang="en-US" sz="3600" b="0" dirty="0">
              <a:latin typeface="Minion Pro"/>
            </a:endParaRPr>
          </a:p>
        </p:txBody>
      </p:sp>
      <p:grpSp>
        <p:nvGrpSpPr>
          <p:cNvPr id="4" name="Group 3"/>
          <p:cNvGrpSpPr/>
          <p:nvPr/>
        </p:nvGrpSpPr>
        <p:grpSpPr>
          <a:xfrm>
            <a:off x="1362505" y="2094532"/>
            <a:ext cx="6510108" cy="914401"/>
            <a:chOff x="2133600" y="787399"/>
            <a:chExt cx="6510108" cy="914401"/>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37998" t="31809" r="52973" b="55872"/>
            <a:stretch/>
          </p:blipFill>
          <p:spPr>
            <a:xfrm>
              <a:off x="2133600" y="866773"/>
              <a:ext cx="825501" cy="755651"/>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33642" t="28506" r="55247" b="56588"/>
            <a:stretch/>
          </p:blipFill>
          <p:spPr>
            <a:xfrm>
              <a:off x="3575050" y="787399"/>
              <a:ext cx="1016000" cy="914401"/>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35151" t="33859" r="56320" b="62104"/>
            <a:stretch/>
          </p:blipFill>
          <p:spPr>
            <a:xfrm>
              <a:off x="6339878" y="872609"/>
              <a:ext cx="2303830" cy="731520"/>
            </a:xfrm>
            <a:prstGeom prst="rect">
              <a:avLst/>
            </a:prstGeom>
          </p:spPr>
        </p:pic>
      </p:grpSp>
      <p:sp>
        <p:nvSpPr>
          <p:cNvPr id="10" name="Rounded Rectangular Callout 9"/>
          <p:cNvSpPr/>
          <p:nvPr/>
        </p:nvSpPr>
        <p:spPr bwMode="auto">
          <a:xfrm>
            <a:off x="370958" y="1270058"/>
            <a:ext cx="3096146" cy="475239"/>
          </a:xfrm>
          <a:prstGeom prst="wedgeRoundRectCallout">
            <a:avLst>
              <a:gd name="adj1" fmla="val 23406"/>
              <a:gd name="adj2" fmla="val -48026"/>
              <a:gd name="adj3" fmla="val 16667"/>
            </a:avLst>
          </a:prstGeom>
          <a:solidFill>
            <a:schemeClr val="accent6">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0"/>
              </a:spcBef>
              <a:spcAft>
                <a:spcPct val="0"/>
              </a:spcAft>
              <a:buClrTx/>
              <a:buSzTx/>
              <a:tabLst/>
            </a:pPr>
            <a:r>
              <a:rPr lang="en-US" sz="2400" dirty="0" smtClean="0"/>
              <a:t>0 G at photocathode</a:t>
            </a:r>
            <a:endParaRPr kumimoji="0" lang="en-US" sz="2400" b="0" i="0" u="none" strike="noStrike" cap="none" normalizeH="0" baseline="0" dirty="0" smtClean="0">
              <a:ln>
                <a:noFill/>
              </a:ln>
              <a:solidFill>
                <a:schemeClr val="tx1"/>
              </a:solidFill>
              <a:effectLst/>
            </a:endParaRPr>
          </a:p>
        </p:txBody>
      </p:sp>
      <p:sp>
        <p:nvSpPr>
          <p:cNvPr id="11" name="Rounded Rectangular Callout 10"/>
          <p:cNvSpPr/>
          <p:nvPr/>
        </p:nvSpPr>
        <p:spPr bwMode="auto">
          <a:xfrm>
            <a:off x="370957" y="3615469"/>
            <a:ext cx="3566105" cy="475239"/>
          </a:xfrm>
          <a:prstGeom prst="wedgeRoundRectCallout">
            <a:avLst>
              <a:gd name="adj1" fmla="val 23406"/>
              <a:gd name="adj2" fmla="val -48026"/>
              <a:gd name="adj3" fmla="val 16667"/>
            </a:avLst>
          </a:prstGeom>
          <a:solidFill>
            <a:schemeClr val="accent6">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0"/>
              </a:spcBef>
              <a:spcAft>
                <a:spcPct val="0"/>
              </a:spcAft>
              <a:buClrTx/>
              <a:buSzTx/>
              <a:tabLst/>
            </a:pPr>
            <a:r>
              <a:rPr lang="en-US" sz="2400" dirty="0" smtClean="0"/>
              <a:t>1511 G at photocathode</a:t>
            </a:r>
            <a:endParaRPr kumimoji="0" lang="en-US" sz="2400" b="0" i="0" u="none" strike="noStrike" cap="none" normalizeH="0" baseline="0" dirty="0" smtClean="0">
              <a:ln>
                <a:noFill/>
              </a:ln>
              <a:solidFill>
                <a:schemeClr val="tx1"/>
              </a:solidFill>
              <a:effectLst/>
            </a:endParaRPr>
          </a:p>
        </p:txBody>
      </p:sp>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46906" t="36237" r="39949" b="38402"/>
          <a:stretch/>
        </p:blipFill>
        <p:spPr>
          <a:xfrm>
            <a:off x="1352730" y="4442872"/>
            <a:ext cx="801279" cy="1159498"/>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l="25567" t="32732" r="61289" b="34278"/>
          <a:stretch/>
        </p:blipFill>
        <p:spPr>
          <a:xfrm>
            <a:off x="3082565" y="4268476"/>
            <a:ext cx="801278" cy="1508290"/>
          </a:xfrm>
          <a:prstGeom prst="rect">
            <a:avLst/>
          </a:prstGeom>
        </p:spPr>
      </p:pic>
      <p:pic>
        <p:nvPicPr>
          <p:cNvPr id="9" name="Picture 8"/>
          <p:cNvPicPr>
            <a:picLocks noChangeAspect="1"/>
          </p:cNvPicPr>
          <p:nvPr/>
        </p:nvPicPr>
        <p:blipFill rotWithShape="1">
          <a:blip r:embed="rId7">
            <a:extLst>
              <a:ext uri="{28A0092B-C50C-407E-A947-70E740481C1C}">
                <a14:useLocalDpi xmlns:a14="http://schemas.microsoft.com/office/drawing/2010/main" val="0"/>
              </a:ext>
            </a:extLst>
          </a:blip>
          <a:srcRect l="27268" t="49227" r="63453" b="45206"/>
          <a:stretch/>
        </p:blipFill>
        <p:spPr>
          <a:xfrm>
            <a:off x="5826917" y="4746114"/>
            <a:ext cx="1625719" cy="731520"/>
          </a:xfrm>
          <a:prstGeom prst="rect">
            <a:avLst/>
          </a:prstGeom>
        </p:spPr>
      </p:pic>
      <p:sp>
        <p:nvSpPr>
          <p:cNvPr id="12" name="Rounded Rectangular Callout 11"/>
          <p:cNvSpPr/>
          <p:nvPr/>
        </p:nvSpPr>
        <p:spPr bwMode="auto">
          <a:xfrm>
            <a:off x="4586630" y="1270057"/>
            <a:ext cx="3994099" cy="475239"/>
          </a:xfrm>
          <a:prstGeom prst="wedgeRoundRectCallout">
            <a:avLst>
              <a:gd name="adj1" fmla="val 23406"/>
              <a:gd name="adj2" fmla="val -48026"/>
              <a:gd name="adj3" fmla="val 16667"/>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0"/>
              </a:spcBef>
              <a:spcAft>
                <a:spcPct val="0"/>
              </a:spcAft>
              <a:buClrTx/>
              <a:buSzTx/>
              <a:tabLst/>
            </a:pPr>
            <a:r>
              <a:rPr lang="en-US" dirty="0" err="1" smtClean="0"/>
              <a:t>Beamlet</a:t>
            </a:r>
            <a:r>
              <a:rPr lang="en-US" dirty="0" smtClean="0"/>
              <a:t> observed on downstream viewer</a:t>
            </a:r>
            <a:endParaRPr kumimoji="0" lang="en-US" b="0" i="0" u="none" strike="noStrike" cap="none" normalizeH="0" baseline="0" dirty="0" smtClean="0">
              <a:ln>
                <a:noFill/>
              </a:ln>
              <a:solidFill>
                <a:schemeClr val="tx1"/>
              </a:solidFill>
              <a:effectLst/>
            </a:endParaRPr>
          </a:p>
        </p:txBody>
      </p:sp>
    </p:spTree>
    <p:extLst>
      <p:ext uri="{BB962C8B-B14F-4D97-AF65-F5344CB8AC3E}">
        <p14:creationId xmlns:p14="http://schemas.microsoft.com/office/powerpoint/2010/main" val="359769887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0" dirty="0" smtClean="0">
                <a:latin typeface="Minion Pro"/>
              </a:rPr>
              <a:t>Gun Solenoid</a:t>
            </a:r>
            <a:endParaRPr lang="en-US" sz="3600" b="0" dirty="0">
              <a:latin typeface="Minion Pro"/>
            </a:endParaRPr>
          </a:p>
        </p:txBody>
      </p:sp>
      <p:sp>
        <p:nvSpPr>
          <p:cNvPr id="3" name="Content Placeholder 2"/>
          <p:cNvSpPr>
            <a:spLocks noGrp="1"/>
          </p:cNvSpPr>
          <p:nvPr>
            <p:ph idx="1"/>
          </p:nvPr>
        </p:nvSpPr>
        <p:spPr>
          <a:xfrm>
            <a:off x="171449" y="3319956"/>
            <a:ext cx="4757355" cy="3053485"/>
          </a:xfrm>
        </p:spPr>
        <p:txBody>
          <a:bodyPr>
            <a:normAutofit fontScale="92500"/>
          </a:bodyPr>
          <a:lstStyle/>
          <a:p>
            <a:pPr marL="342900" indent="-342900"/>
            <a:r>
              <a:rPr lang="en-US" sz="2000" dirty="0" smtClean="0">
                <a:latin typeface="Century Gothic" panose="020B0502020202020204" pitchFamily="34" charset="0"/>
              </a:rPr>
              <a:t>Using spare </a:t>
            </a:r>
            <a:r>
              <a:rPr lang="en-US" sz="2000" dirty="0">
                <a:latin typeface="Century Gothic" panose="020B0502020202020204" pitchFamily="34" charset="0"/>
              </a:rPr>
              <a:t>CEBAF Dogleg magnet power supply (</a:t>
            </a:r>
            <a:r>
              <a:rPr lang="en-US" sz="2000" dirty="0" smtClean="0">
                <a:latin typeface="Century Gothic" panose="020B0502020202020204" pitchFamily="34" charset="0"/>
              </a:rPr>
              <a:t>500 A</a:t>
            </a:r>
            <a:r>
              <a:rPr lang="en-US" sz="2000" dirty="0">
                <a:latin typeface="Century Gothic" panose="020B0502020202020204" pitchFamily="34" charset="0"/>
              </a:rPr>
              <a:t>, </a:t>
            </a:r>
            <a:r>
              <a:rPr lang="en-US" sz="2000" dirty="0" smtClean="0">
                <a:latin typeface="Century Gothic" panose="020B0502020202020204" pitchFamily="34" charset="0"/>
              </a:rPr>
              <a:t>80 V</a:t>
            </a:r>
            <a:r>
              <a:rPr lang="en-US" sz="2000" dirty="0">
                <a:latin typeface="Century Gothic" panose="020B0502020202020204" pitchFamily="34" charset="0"/>
              </a:rPr>
              <a:t>)</a:t>
            </a:r>
          </a:p>
          <a:p>
            <a:pPr marL="342900" indent="-342900"/>
            <a:r>
              <a:rPr lang="en-US" sz="2000" dirty="0">
                <a:latin typeface="Century Gothic" panose="020B0502020202020204" pitchFamily="34" charset="0"/>
              </a:rPr>
              <a:t>Learned that gun solenoid </a:t>
            </a:r>
            <a:r>
              <a:rPr lang="en-US" sz="2000" b="1" dirty="0">
                <a:latin typeface="Century Gothic" panose="020B0502020202020204" pitchFamily="34" charset="0"/>
              </a:rPr>
              <a:t>can</a:t>
            </a:r>
            <a:r>
              <a:rPr lang="en-US" sz="2000" dirty="0">
                <a:latin typeface="Century Gothic" panose="020B0502020202020204" pitchFamily="34" charset="0"/>
              </a:rPr>
              <a:t> influence field emission</a:t>
            </a:r>
          </a:p>
          <a:p>
            <a:pPr marL="342900" indent="-342900"/>
            <a:r>
              <a:rPr lang="en-US" sz="2000" kern="0" dirty="0">
                <a:latin typeface="Century Gothic" panose="020B0502020202020204" pitchFamily="34" charset="0"/>
              </a:rPr>
              <a:t>First trials with gun at </a:t>
            </a:r>
            <a:r>
              <a:rPr lang="en-US" sz="2000" kern="0" dirty="0" smtClean="0">
                <a:latin typeface="Century Gothic" panose="020B0502020202020204" pitchFamily="34" charset="0"/>
              </a:rPr>
              <a:t>high voltage </a:t>
            </a:r>
            <a:r>
              <a:rPr lang="en-US" sz="2000" kern="0" dirty="0">
                <a:latin typeface="Century Gothic" panose="020B0502020202020204" pitchFamily="34" charset="0"/>
              </a:rPr>
              <a:t>and solenoid </a:t>
            </a:r>
            <a:r>
              <a:rPr lang="en-US" sz="2000" b="1" kern="0" dirty="0" smtClean="0">
                <a:latin typeface="Century Gothic" panose="020B0502020202020204" pitchFamily="34" charset="0"/>
              </a:rPr>
              <a:t>ON</a:t>
            </a:r>
            <a:r>
              <a:rPr lang="en-US" sz="2000" kern="0" dirty="0" smtClean="0">
                <a:latin typeface="Century Gothic" panose="020B0502020202020204" pitchFamily="34" charset="0"/>
              </a:rPr>
              <a:t> </a:t>
            </a:r>
            <a:r>
              <a:rPr lang="en-US" sz="2000" kern="0" dirty="0">
                <a:latin typeface="Century Gothic" panose="020B0502020202020204" pitchFamily="34" charset="0"/>
              </a:rPr>
              <a:t>resulted in </a:t>
            </a:r>
            <a:r>
              <a:rPr lang="en-US" sz="2000" kern="0" dirty="0" smtClean="0">
                <a:latin typeface="Century Gothic" panose="020B0502020202020204" pitchFamily="34" charset="0"/>
              </a:rPr>
              <a:t>new field </a:t>
            </a:r>
            <a:r>
              <a:rPr lang="en-US" sz="2000" kern="0" dirty="0">
                <a:latin typeface="Century Gothic" panose="020B0502020202020204" pitchFamily="34" charset="0"/>
              </a:rPr>
              <a:t>emission and  vacuum activity</a:t>
            </a:r>
          </a:p>
          <a:p>
            <a:pPr marL="342900" indent="-342900"/>
            <a:r>
              <a:rPr lang="en-US" sz="2000" kern="0" dirty="0" smtClean="0">
                <a:latin typeface="Century Gothic" panose="020B0502020202020204" pitchFamily="34" charset="0"/>
              </a:rPr>
              <a:t>Procedure to energize solenoid without exciting new field emitters</a:t>
            </a:r>
            <a:endParaRPr lang="en-US" sz="2000" kern="0" dirty="0">
              <a:latin typeface="Century Gothic" panose="020B0502020202020204" pitchFamily="34" charset="0"/>
            </a:endParaRPr>
          </a:p>
        </p:txBody>
      </p:sp>
      <p:pic>
        <p:nvPicPr>
          <p:cNvPr id="5" name="Picture 4" descr="GTS gun under vacuum with magnet.jpg"/>
          <p:cNvPicPr>
            <a:picLocks noChangeAspect="1"/>
          </p:cNvPicPr>
          <p:nvPr/>
        </p:nvPicPr>
        <p:blipFill rotWithShape="1">
          <a:blip r:embed="rId2">
            <a:extLst>
              <a:ext uri="{28A0092B-C50C-407E-A947-70E740481C1C}">
                <a14:useLocalDpi xmlns:a14="http://schemas.microsoft.com/office/drawing/2010/main" val="0"/>
              </a:ext>
            </a:extLst>
          </a:blip>
          <a:srcRect r="16858"/>
          <a:stretch/>
        </p:blipFill>
        <p:spPr>
          <a:xfrm>
            <a:off x="5713600" y="846686"/>
            <a:ext cx="3108960" cy="2804504"/>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3030359510"/>
              </p:ext>
            </p:extLst>
          </p:nvPr>
        </p:nvGraphicFramePr>
        <p:xfrm>
          <a:off x="606257" y="846686"/>
          <a:ext cx="4322547" cy="2286000"/>
        </p:xfrm>
        <a:graphic>
          <a:graphicData uri="http://schemas.openxmlformats.org/drawingml/2006/table">
            <a:tbl>
              <a:tblPr firstRow="1" bandRow="1">
                <a:tableStyleId>{C4B1156A-380E-4F78-BDF5-A606A8083BF9}</a:tableStyleId>
              </a:tblPr>
              <a:tblGrid>
                <a:gridCol w="2255460">
                  <a:extLst>
                    <a:ext uri="{9D8B030D-6E8A-4147-A177-3AD203B41FA5}">
                      <a16:colId xmlns="" xmlns:a16="http://schemas.microsoft.com/office/drawing/2014/main" val="20000"/>
                    </a:ext>
                  </a:extLst>
                </a:gridCol>
                <a:gridCol w="2067087">
                  <a:extLst>
                    <a:ext uri="{9D8B030D-6E8A-4147-A177-3AD203B41FA5}">
                      <a16:colId xmlns="" xmlns:a16="http://schemas.microsoft.com/office/drawing/2014/main" val="20001"/>
                    </a:ext>
                  </a:extLst>
                </a:gridCol>
              </a:tblGrid>
              <a:tr h="408622">
                <a:tc>
                  <a:txBody>
                    <a:bodyPr/>
                    <a:lstStyle/>
                    <a:p>
                      <a:r>
                        <a:rPr lang="en-US" sz="1200" b="0" baseline="0" dirty="0" smtClean="0">
                          <a:latin typeface="Century Gothic" panose="020B0502020202020204" pitchFamily="34" charset="0"/>
                        </a:rPr>
                        <a:t>Size</a:t>
                      </a:r>
                    </a:p>
                  </a:txBody>
                  <a:tcPr/>
                </a:tc>
                <a:tc>
                  <a:txBody>
                    <a:bodyPr/>
                    <a:lstStyle/>
                    <a:p>
                      <a:r>
                        <a:rPr lang="en-US" sz="1200" b="0" dirty="0" smtClean="0">
                          <a:latin typeface="Century Gothic" panose="020B0502020202020204" pitchFamily="34" charset="0"/>
                        </a:rPr>
                        <a:t>11.811" ID, 27.559" OD, 6.242" Z</a:t>
                      </a:r>
                    </a:p>
                  </a:txBody>
                  <a:tcPr/>
                </a:tc>
                <a:extLst>
                  <a:ext uri="{0D108BD9-81ED-4DB2-BD59-A6C34878D82A}">
                    <a16:rowId xmlns="" xmlns:a16="http://schemas.microsoft.com/office/drawing/2014/main" val="10000"/>
                  </a:ext>
                </a:extLst>
              </a:tr>
              <a:tr h="408622">
                <a:tc>
                  <a:txBody>
                    <a:bodyPr/>
                    <a:lstStyle/>
                    <a:p>
                      <a:r>
                        <a:rPr lang="en-US" sz="1200" dirty="0" smtClean="0">
                          <a:latin typeface="Century Gothic" panose="020B0502020202020204" pitchFamily="34" charset="0"/>
                        </a:rPr>
                        <a:t>Conductor</a:t>
                      </a:r>
                      <a:endParaRPr lang="en-US" sz="1200" b="1" baseline="0" dirty="0" smtClean="0">
                        <a:latin typeface="Century Gothic" panose="020B0502020202020204" pitchFamily="34" charset="0"/>
                      </a:endParaRPr>
                    </a:p>
                  </a:txBody>
                  <a:tcPr/>
                </a:tc>
                <a:tc>
                  <a:txBody>
                    <a:bodyPr/>
                    <a:lstStyle/>
                    <a:p>
                      <a:r>
                        <a:rPr lang="en-US" sz="1200" dirty="0" smtClean="0">
                          <a:latin typeface="Century Gothic" panose="020B0502020202020204" pitchFamily="34" charset="0"/>
                        </a:rPr>
                        <a:t>L=500 m, A=0.53 cm</a:t>
                      </a:r>
                      <a:r>
                        <a:rPr lang="en-US" sz="1200" baseline="30000" dirty="0" smtClean="0">
                          <a:latin typeface="Century Gothic" panose="020B0502020202020204" pitchFamily="34" charset="0"/>
                        </a:rPr>
                        <a:t>2</a:t>
                      </a:r>
                      <a:r>
                        <a:rPr lang="en-US" sz="1200" dirty="0" smtClean="0">
                          <a:latin typeface="Century Gothic" panose="020B050202020202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Century Gothic" panose="020B0502020202020204" pitchFamily="34" charset="0"/>
                        </a:rPr>
                        <a:t>16 layers by 20 turns</a:t>
                      </a:r>
                      <a:endParaRPr lang="en-US" sz="1200" b="0" dirty="0" smtClean="0">
                        <a:latin typeface="Century Gothic" panose="020B0502020202020204" pitchFamily="34" charset="0"/>
                      </a:endParaRPr>
                    </a:p>
                  </a:txBody>
                  <a:tcPr/>
                </a:tc>
                <a:extLst>
                  <a:ext uri="{0D108BD9-81ED-4DB2-BD59-A6C34878D82A}">
                    <a16:rowId xmlns="" xmlns:a16="http://schemas.microsoft.com/office/drawing/2014/main" val="10001"/>
                  </a:ext>
                </a:extLst>
              </a:tr>
              <a:tr h="261661">
                <a:tc>
                  <a:txBody>
                    <a:bodyPr/>
                    <a:lstStyle/>
                    <a:p>
                      <a:r>
                        <a:rPr lang="en-US" sz="1200" dirty="0" smtClean="0">
                          <a:latin typeface="Century Gothic" panose="020B0502020202020204" pitchFamily="34" charset="0"/>
                        </a:rPr>
                        <a:t>Coil Weight</a:t>
                      </a:r>
                      <a:endParaRPr lang="en-US" sz="1200" b="1" dirty="0">
                        <a:latin typeface="Century Gothic" panose="020B0502020202020204" pitchFamily="34" charset="0"/>
                      </a:endParaRPr>
                    </a:p>
                  </a:txBody>
                  <a:tcPr/>
                </a:tc>
                <a:tc>
                  <a:txBody>
                    <a:bodyPr/>
                    <a:lstStyle/>
                    <a:p>
                      <a:r>
                        <a:rPr lang="en-US" sz="1200" dirty="0" smtClean="0">
                          <a:latin typeface="Century Gothic" panose="020B0502020202020204" pitchFamily="34" charset="0"/>
                        </a:rPr>
                        <a:t>254</a:t>
                      </a:r>
                      <a:r>
                        <a:rPr lang="en-US" sz="1200" baseline="0" dirty="0" smtClean="0">
                          <a:latin typeface="Century Gothic" panose="020B0502020202020204" pitchFamily="34" charset="0"/>
                        </a:rPr>
                        <a:t> </a:t>
                      </a:r>
                      <a:r>
                        <a:rPr lang="en-US" sz="1200" dirty="0" smtClean="0">
                          <a:latin typeface="Century Gothic" panose="020B0502020202020204" pitchFamily="34" charset="0"/>
                        </a:rPr>
                        <a:t>kg (560 </a:t>
                      </a:r>
                      <a:r>
                        <a:rPr lang="en-US" sz="1200" dirty="0" err="1" smtClean="0">
                          <a:latin typeface="Century Gothic" panose="020B0502020202020204" pitchFamily="34" charset="0"/>
                        </a:rPr>
                        <a:t>lbs</a:t>
                      </a:r>
                      <a:r>
                        <a:rPr lang="en-US" sz="1200" dirty="0" smtClean="0">
                          <a:latin typeface="Century Gothic" panose="020B0502020202020204" pitchFamily="34" charset="0"/>
                        </a:rPr>
                        <a:t>)</a:t>
                      </a:r>
                      <a:endParaRPr lang="en-US" sz="1200" dirty="0">
                        <a:latin typeface="Century Gothic" panose="020B0502020202020204" pitchFamily="34" charset="0"/>
                      </a:endParaRPr>
                    </a:p>
                  </a:txBody>
                  <a:tcPr/>
                </a:tc>
                <a:extLst>
                  <a:ext uri="{0D108BD9-81ED-4DB2-BD59-A6C34878D82A}">
                    <a16:rowId xmlns="" xmlns:a16="http://schemas.microsoft.com/office/drawing/2014/main" val="10002"/>
                  </a:ext>
                </a:extLst>
              </a:tr>
              <a:tr h="261661">
                <a:tc>
                  <a:txBody>
                    <a:bodyPr/>
                    <a:lstStyle/>
                    <a:p>
                      <a:r>
                        <a:rPr lang="en-US" sz="1200" dirty="0" smtClean="0">
                          <a:latin typeface="Century Gothic" panose="020B0502020202020204" pitchFamily="34" charset="0"/>
                        </a:rPr>
                        <a:t>Resistance</a:t>
                      </a:r>
                      <a:endParaRPr lang="en-US" sz="1200" b="1" dirty="0">
                        <a:latin typeface="Century Gothic" panose="020B0502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Century Gothic" panose="020B0502020202020204" pitchFamily="34" charset="0"/>
                        </a:rPr>
                        <a:t>0.198 </a:t>
                      </a:r>
                      <a:r>
                        <a:rPr lang="el-GR" sz="1200" dirty="0" smtClean="0">
                          <a:latin typeface="Century Gothic" panose="020B0502020202020204" pitchFamily="34" charset="0"/>
                        </a:rPr>
                        <a:t>Ω</a:t>
                      </a:r>
                      <a:endParaRPr lang="en-US" sz="1200" dirty="0" smtClean="0">
                        <a:latin typeface="Century Gothic" panose="020B0502020202020204" pitchFamily="34" charset="0"/>
                      </a:endParaRPr>
                    </a:p>
                  </a:txBody>
                  <a:tcPr/>
                </a:tc>
                <a:extLst>
                  <a:ext uri="{0D108BD9-81ED-4DB2-BD59-A6C34878D82A}">
                    <a16:rowId xmlns="" xmlns:a16="http://schemas.microsoft.com/office/drawing/2014/main" val="10003"/>
                  </a:ext>
                </a:extLst>
              </a:tr>
              <a:tr h="261661">
                <a:tc>
                  <a:txBody>
                    <a:bodyPr/>
                    <a:lstStyle/>
                    <a:p>
                      <a:r>
                        <a:rPr lang="en-US" sz="1200" dirty="0" smtClean="0">
                          <a:latin typeface="Century Gothic" panose="020B0502020202020204" pitchFamily="34" charset="0"/>
                        </a:rPr>
                        <a:t>Field at Photocathode</a:t>
                      </a:r>
                      <a:endParaRPr lang="en-US" sz="1200" b="1" dirty="0">
                        <a:latin typeface="Century Gothic" panose="020B0502020202020204" pitchFamily="34" charset="0"/>
                      </a:endParaRPr>
                    </a:p>
                  </a:txBody>
                  <a:tcPr/>
                </a:tc>
                <a:tc>
                  <a:txBody>
                    <a:bodyPr/>
                    <a:lstStyle/>
                    <a:p>
                      <a:r>
                        <a:rPr lang="en-US" sz="1200" dirty="0" smtClean="0">
                          <a:latin typeface="Century Gothic" panose="020B0502020202020204" pitchFamily="34" charset="0"/>
                        </a:rPr>
                        <a:t>1.5 kG</a:t>
                      </a:r>
                      <a:endParaRPr lang="en-US" sz="1200" dirty="0">
                        <a:latin typeface="Century Gothic" panose="020B0502020202020204" pitchFamily="34" charset="0"/>
                      </a:endParaRPr>
                    </a:p>
                  </a:txBody>
                  <a:tcPr/>
                </a:tc>
                <a:extLst>
                  <a:ext uri="{0D108BD9-81ED-4DB2-BD59-A6C34878D82A}">
                    <a16:rowId xmlns="" xmlns:a16="http://schemas.microsoft.com/office/drawing/2014/main" val="10004"/>
                  </a:ext>
                </a:extLst>
              </a:tr>
              <a:tr h="261661">
                <a:tc>
                  <a:txBody>
                    <a:bodyPr/>
                    <a:lstStyle/>
                    <a:p>
                      <a:r>
                        <a:rPr lang="en-US" sz="1200" dirty="0" smtClean="0">
                          <a:latin typeface="Century Gothic" panose="020B0502020202020204" pitchFamily="34" charset="0"/>
                        </a:rPr>
                        <a:t>Voltage</a:t>
                      </a:r>
                      <a:endParaRPr lang="en-US" sz="1200" b="1" dirty="0">
                        <a:latin typeface="Century Gothic" panose="020B0502020202020204" pitchFamily="34" charset="0"/>
                      </a:endParaRPr>
                    </a:p>
                  </a:txBody>
                  <a:tcPr/>
                </a:tc>
                <a:tc>
                  <a:txBody>
                    <a:bodyPr/>
                    <a:lstStyle/>
                    <a:p>
                      <a:r>
                        <a:rPr lang="en-US" sz="1200" dirty="0" smtClean="0">
                          <a:latin typeface="Century Gothic" panose="020B0502020202020204" pitchFamily="34" charset="0"/>
                        </a:rPr>
                        <a:t>79 V</a:t>
                      </a:r>
                      <a:endParaRPr lang="en-US" sz="1200" dirty="0">
                        <a:latin typeface="Century Gothic" panose="020B0502020202020204" pitchFamily="34" charset="0"/>
                      </a:endParaRPr>
                    </a:p>
                  </a:txBody>
                  <a:tcPr/>
                </a:tc>
                <a:extLst>
                  <a:ext uri="{0D108BD9-81ED-4DB2-BD59-A6C34878D82A}">
                    <a16:rowId xmlns="" xmlns:a16="http://schemas.microsoft.com/office/drawing/2014/main" val="10005"/>
                  </a:ext>
                </a:extLst>
              </a:tr>
              <a:tr h="261661">
                <a:tc>
                  <a:txBody>
                    <a:bodyPr/>
                    <a:lstStyle/>
                    <a:p>
                      <a:r>
                        <a:rPr lang="en-US" sz="1200" dirty="0" smtClean="0">
                          <a:latin typeface="Century Gothic" panose="020B0502020202020204" pitchFamily="34" charset="0"/>
                        </a:rPr>
                        <a:t>Current</a:t>
                      </a:r>
                      <a:endParaRPr lang="en-US" sz="1200" b="1" dirty="0">
                        <a:latin typeface="Century Gothic" panose="020B0502020202020204" pitchFamily="34" charset="0"/>
                      </a:endParaRPr>
                    </a:p>
                  </a:txBody>
                  <a:tcPr/>
                </a:tc>
                <a:tc>
                  <a:txBody>
                    <a:bodyPr/>
                    <a:lstStyle/>
                    <a:p>
                      <a:r>
                        <a:rPr lang="en-US" sz="1200" dirty="0" smtClean="0">
                          <a:latin typeface="Century Gothic" panose="020B0502020202020204" pitchFamily="34" charset="0"/>
                        </a:rPr>
                        <a:t>400 A</a:t>
                      </a:r>
                      <a:endParaRPr lang="en-US" sz="1200" dirty="0">
                        <a:latin typeface="Century Gothic" panose="020B0502020202020204" pitchFamily="34" charset="0"/>
                      </a:endParaRPr>
                    </a:p>
                  </a:txBody>
                  <a:tcPr/>
                </a:tc>
                <a:extLst>
                  <a:ext uri="{0D108BD9-81ED-4DB2-BD59-A6C34878D82A}">
                    <a16:rowId xmlns="" xmlns:a16="http://schemas.microsoft.com/office/drawing/2014/main" val="10006"/>
                  </a:ext>
                </a:extLst>
              </a:tr>
            </a:tbl>
          </a:graphicData>
        </a:graphic>
      </p:graphicFrame>
      <p:graphicFrame>
        <p:nvGraphicFramePr>
          <p:cNvPr id="8" name="Chart 7"/>
          <p:cNvGraphicFramePr>
            <a:graphicFrameLocks noChangeAspect="1"/>
          </p:cNvGraphicFramePr>
          <p:nvPr>
            <p:extLst>
              <p:ext uri="{D42A27DB-BD31-4B8C-83A1-F6EECF244321}">
                <p14:modId xmlns:p14="http://schemas.microsoft.com/office/powerpoint/2010/main" val="2984124480"/>
              </p:ext>
            </p:extLst>
          </p:nvPr>
        </p:nvGraphicFramePr>
        <p:xfrm>
          <a:off x="4725604" y="3590958"/>
          <a:ext cx="4536010" cy="292608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520728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8902"/>
          <a:stretch/>
        </p:blipFill>
        <p:spPr>
          <a:xfrm>
            <a:off x="734786" y="979911"/>
            <a:ext cx="7543800" cy="5154175"/>
          </a:xfrm>
          <a:prstGeom prst="rect">
            <a:avLst/>
          </a:prstGeom>
        </p:spPr>
      </p:pic>
      <p:sp>
        <p:nvSpPr>
          <p:cNvPr id="3" name="TextBox 2"/>
          <p:cNvSpPr txBox="1"/>
          <p:nvPr/>
        </p:nvSpPr>
        <p:spPr>
          <a:xfrm>
            <a:off x="823995" y="1074778"/>
            <a:ext cx="2396283" cy="646331"/>
          </a:xfrm>
          <a:prstGeom prst="rect">
            <a:avLst/>
          </a:prstGeom>
          <a:solidFill>
            <a:schemeClr val="bg1"/>
          </a:solidFill>
        </p:spPr>
        <p:txBody>
          <a:bodyPr wrap="square" rtlCol="0">
            <a:spAutoFit/>
          </a:bodyPr>
          <a:lstStyle/>
          <a:p>
            <a:r>
              <a:rPr lang="en-US" dirty="0" smtClean="0"/>
              <a:t>Load </a:t>
            </a:r>
            <a:r>
              <a:rPr lang="en-US"/>
              <a:t>Lock </a:t>
            </a:r>
            <a:r>
              <a:rPr lang="en-US" smtClean="0"/>
              <a:t>&amp; Cathode Prep chamber</a:t>
            </a:r>
            <a:endParaRPr lang="en-US" dirty="0"/>
          </a:p>
        </p:txBody>
      </p:sp>
      <p:sp>
        <p:nvSpPr>
          <p:cNvPr id="4" name="Title 1"/>
          <p:cNvSpPr txBox="1">
            <a:spLocks/>
          </p:cNvSpPr>
          <p:nvPr/>
        </p:nvSpPr>
        <p:spPr>
          <a:xfrm>
            <a:off x="-1" y="51206"/>
            <a:ext cx="9250017" cy="607162"/>
          </a:xfrm>
          <a:prstGeom prst="rect">
            <a:avLst/>
          </a:prstGeom>
        </p:spPr>
        <p:txBody>
          <a:bodyPr/>
          <a:lstStyle>
            <a:lvl1pPr algn="ctr" defTabSz="457200" rtl="0" eaLnBrk="1" latinLnBrk="0" hangingPunct="1">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en-US" b="0" dirty="0" smtClean="0">
                <a:latin typeface="Minion Pro" charset="0"/>
                <a:ea typeface="Minion Pro" charset="0"/>
                <a:cs typeface="Minion Pro" charset="0"/>
              </a:rPr>
              <a:t>CEBAF Injector </a:t>
            </a:r>
            <a:r>
              <a:rPr lang="en-US" b="0" dirty="0" smtClean="0">
                <a:latin typeface="Minion Pro" charset="0"/>
                <a:ea typeface="Minion Pro" charset="0"/>
                <a:cs typeface="Minion Pro" charset="0"/>
              </a:rPr>
              <a:t>Inverted insulator Gun </a:t>
            </a:r>
            <a:r>
              <a:rPr lang="en-US" b="0" smtClean="0">
                <a:latin typeface="Minion Pro" charset="0"/>
                <a:ea typeface="Minion Pro" charset="0"/>
                <a:cs typeface="Minion Pro" charset="0"/>
              </a:rPr>
              <a:t>130 </a:t>
            </a:r>
            <a:r>
              <a:rPr lang="en-US" b="0" smtClean="0">
                <a:latin typeface="Minion Pro" charset="0"/>
                <a:ea typeface="Minion Pro" charset="0"/>
                <a:cs typeface="Minion Pro" charset="0"/>
              </a:rPr>
              <a:t>kV DC</a:t>
            </a:r>
            <a:endParaRPr lang="en-US" b="0" dirty="0">
              <a:latin typeface="Minion Pro" charset="0"/>
              <a:ea typeface="Minion Pro" charset="0"/>
              <a:cs typeface="Minion Pro" charset="0"/>
            </a:endParaRPr>
          </a:p>
        </p:txBody>
      </p:sp>
      <p:sp>
        <p:nvSpPr>
          <p:cNvPr id="5" name="TextBox 4"/>
          <p:cNvSpPr txBox="1"/>
          <p:nvPr/>
        </p:nvSpPr>
        <p:spPr>
          <a:xfrm>
            <a:off x="4806273" y="3599316"/>
            <a:ext cx="1289727" cy="369332"/>
          </a:xfrm>
          <a:prstGeom prst="rect">
            <a:avLst/>
          </a:prstGeom>
          <a:solidFill>
            <a:schemeClr val="bg1"/>
          </a:solidFill>
        </p:spPr>
        <p:txBody>
          <a:bodyPr wrap="square" rtlCol="0">
            <a:spAutoFit/>
          </a:bodyPr>
          <a:lstStyle/>
          <a:p>
            <a:r>
              <a:rPr lang="en-US" smtClean="0"/>
              <a:t>130kV Gun</a:t>
            </a:r>
            <a:endParaRPr lang="en-US" dirty="0"/>
          </a:p>
        </p:txBody>
      </p:sp>
      <p:sp>
        <p:nvSpPr>
          <p:cNvPr id="6" name="TextBox 5"/>
          <p:cNvSpPr txBox="1"/>
          <p:nvPr/>
        </p:nvSpPr>
        <p:spPr>
          <a:xfrm rot="20462908">
            <a:off x="5260875" y="1807897"/>
            <a:ext cx="2956678" cy="369332"/>
          </a:xfrm>
          <a:prstGeom prst="rect">
            <a:avLst/>
          </a:prstGeom>
          <a:solidFill>
            <a:schemeClr val="bg1"/>
          </a:solidFill>
        </p:spPr>
        <p:txBody>
          <a:bodyPr wrap="square" rtlCol="0">
            <a:spAutoFit/>
          </a:bodyPr>
          <a:lstStyle/>
          <a:p>
            <a:r>
              <a:rPr lang="en-US" smtClean="0"/>
              <a:t>&gt; </a:t>
            </a:r>
            <a:r>
              <a:rPr lang="en-US" dirty="0" smtClean="0"/>
              <a:t>electron beam </a:t>
            </a:r>
            <a:r>
              <a:rPr lang="en-US" smtClean="0"/>
              <a:t>to accelerator</a:t>
            </a:r>
            <a:endParaRPr lang="en-US" dirty="0"/>
          </a:p>
        </p:txBody>
      </p:sp>
      <p:sp>
        <p:nvSpPr>
          <p:cNvPr id="7" name="TextBox 6"/>
          <p:cNvSpPr txBox="1"/>
          <p:nvPr/>
        </p:nvSpPr>
        <p:spPr>
          <a:xfrm>
            <a:off x="5044812" y="935631"/>
            <a:ext cx="2396283" cy="369332"/>
          </a:xfrm>
          <a:prstGeom prst="rect">
            <a:avLst/>
          </a:prstGeom>
          <a:solidFill>
            <a:schemeClr val="bg1"/>
          </a:solidFill>
        </p:spPr>
        <p:txBody>
          <a:bodyPr wrap="square" rtlCol="0">
            <a:spAutoFit/>
          </a:bodyPr>
          <a:lstStyle/>
          <a:p>
            <a:r>
              <a:rPr lang="en-US" dirty="0" smtClean="0"/>
              <a:t>Present configuration</a:t>
            </a:r>
            <a:endParaRPr lang="en-US" dirty="0"/>
          </a:p>
        </p:txBody>
      </p:sp>
    </p:spTree>
    <p:extLst>
      <p:ext uri="{BB962C8B-B14F-4D97-AF65-F5344CB8AC3E}">
        <p14:creationId xmlns:p14="http://schemas.microsoft.com/office/powerpoint/2010/main" val="176842343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0" dirty="0" smtClean="0">
                <a:latin typeface="Minion Pro"/>
              </a:rPr>
              <a:t>New Steel Photocathode Holders</a:t>
            </a:r>
            <a:endParaRPr lang="en-US" sz="3600" b="0" dirty="0">
              <a:latin typeface="Minion Pro"/>
            </a:endParaRPr>
          </a:p>
        </p:txBody>
      </p:sp>
      <p:sp>
        <p:nvSpPr>
          <p:cNvPr id="4" name="Content Placeholder 2"/>
          <p:cNvSpPr txBox="1">
            <a:spLocks/>
          </p:cNvSpPr>
          <p:nvPr/>
        </p:nvSpPr>
        <p:spPr>
          <a:xfrm>
            <a:off x="0" y="4852416"/>
            <a:ext cx="6154082" cy="1373133"/>
          </a:xfrm>
          <a:prstGeom prst="rect">
            <a:avLst/>
          </a:prstGeom>
        </p:spPr>
        <p:txBody>
          <a:bodyPr/>
          <a:lstStyle>
            <a:lvl1pPr marL="342900" indent="-342900" algn="l" rtl="0" eaLnBrk="1" fontAlgn="base" hangingPunct="1">
              <a:spcBef>
                <a:spcPct val="20000"/>
              </a:spcBef>
              <a:spcAft>
                <a:spcPct val="0"/>
              </a:spcAft>
              <a:buClr>
                <a:srgbClr val="996600"/>
              </a:buClr>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rgbClr val="3399FF"/>
              </a:buClr>
              <a:buFont typeface="Arial" pitchFamily="34" charset="0"/>
              <a:buChar char="•"/>
              <a:defRPr sz="2200">
                <a:solidFill>
                  <a:schemeClr val="tx1"/>
                </a:solidFill>
                <a:latin typeface="+mn-lt"/>
              </a:defRPr>
            </a:lvl2pPr>
            <a:lvl3pPr marL="1143000" indent="-228600" algn="l" rtl="0" eaLnBrk="1" fontAlgn="base" hangingPunct="1">
              <a:spcBef>
                <a:spcPct val="20000"/>
              </a:spcBef>
              <a:spcAft>
                <a:spcPct val="0"/>
              </a:spcAft>
              <a:buClr>
                <a:srgbClr val="33CC33"/>
              </a:buClr>
              <a:buChar char="•"/>
              <a:defRPr sz="2000">
                <a:solidFill>
                  <a:schemeClr val="tx1"/>
                </a:solidFill>
                <a:latin typeface="+mn-lt"/>
              </a:defRPr>
            </a:lvl3pPr>
            <a:lvl4pPr marL="1600200" indent="-228600" algn="l" rtl="0" eaLnBrk="1" fontAlgn="base" hangingPunct="1">
              <a:spcBef>
                <a:spcPct val="20000"/>
              </a:spcBef>
              <a:spcAft>
                <a:spcPct val="0"/>
              </a:spcAft>
              <a:buClr>
                <a:srgbClr val="6666FF"/>
              </a:buClr>
              <a:buFont typeface="Arial" pitchFamily="34" charset="0"/>
              <a:buChar char="•"/>
              <a:defRPr sz="1800">
                <a:solidFill>
                  <a:schemeClr val="tx1"/>
                </a:solidFill>
                <a:latin typeface="+mn-lt"/>
              </a:defRPr>
            </a:lvl4pPr>
            <a:lvl5pPr marL="2057400" indent="-228600" algn="l" rtl="0" eaLnBrk="1" fontAlgn="base" hangingPunct="1">
              <a:spcBef>
                <a:spcPct val="20000"/>
              </a:spcBef>
              <a:spcAft>
                <a:spcPct val="0"/>
              </a:spcAft>
              <a:buClr>
                <a:srgbClr val="CC0000"/>
              </a:buClr>
              <a:buFont typeface="Arial" pitchFamily="34" charset="0"/>
              <a:buChar char="•"/>
              <a:defRPr sz="1600">
                <a:solidFill>
                  <a:schemeClr val="tx1"/>
                </a:solidFill>
                <a:latin typeface="+mn-lt"/>
              </a:defRPr>
            </a:lvl5pPr>
            <a:lvl6pPr marL="2514600" indent="-228600" algn="l" rtl="0" eaLnBrk="1" fontAlgn="base" hangingPunct="1">
              <a:spcBef>
                <a:spcPct val="20000"/>
              </a:spcBef>
              <a:spcAft>
                <a:spcPct val="0"/>
              </a:spcAft>
              <a:buChar char="»"/>
              <a:defRPr sz="2400">
                <a:solidFill>
                  <a:schemeClr val="tx1"/>
                </a:solidFill>
                <a:latin typeface="+mn-lt"/>
              </a:defRPr>
            </a:lvl6pPr>
            <a:lvl7pPr marL="2971800" indent="-228600" algn="l" rtl="0" eaLnBrk="1" fontAlgn="base" hangingPunct="1">
              <a:spcBef>
                <a:spcPct val="20000"/>
              </a:spcBef>
              <a:spcAft>
                <a:spcPct val="0"/>
              </a:spcAft>
              <a:buChar char="»"/>
              <a:defRPr sz="2400">
                <a:solidFill>
                  <a:schemeClr val="tx1"/>
                </a:solidFill>
                <a:latin typeface="+mn-lt"/>
              </a:defRPr>
            </a:lvl7pPr>
            <a:lvl8pPr marL="3429000" indent="-228600" algn="l" rtl="0" eaLnBrk="1" fontAlgn="base" hangingPunct="1">
              <a:spcBef>
                <a:spcPct val="20000"/>
              </a:spcBef>
              <a:spcAft>
                <a:spcPct val="0"/>
              </a:spcAft>
              <a:buChar char="»"/>
              <a:defRPr sz="2400">
                <a:solidFill>
                  <a:schemeClr val="tx1"/>
                </a:solidFill>
                <a:latin typeface="+mn-lt"/>
              </a:defRPr>
            </a:lvl8pPr>
            <a:lvl9pPr marL="3886200" indent="-228600" algn="l" rtl="0" eaLnBrk="1" fontAlgn="base" hangingPunct="1">
              <a:spcBef>
                <a:spcPct val="20000"/>
              </a:spcBef>
              <a:spcAft>
                <a:spcPct val="0"/>
              </a:spcAft>
              <a:buChar char="»"/>
              <a:defRPr sz="2400">
                <a:solidFill>
                  <a:schemeClr val="tx1"/>
                </a:solidFill>
                <a:latin typeface="+mn-lt"/>
              </a:defRPr>
            </a:lvl9pPr>
          </a:lstStyle>
          <a:p>
            <a:pPr marL="57150" indent="0">
              <a:buNone/>
            </a:pPr>
            <a:r>
              <a:rPr lang="en-US" sz="2000" kern="0" dirty="0" smtClean="0">
                <a:latin typeface="Century Gothic" panose="020B0502020202020204" pitchFamily="34" charset="0"/>
              </a:rPr>
              <a:t>New </a:t>
            </a:r>
            <a:r>
              <a:rPr lang="en-US" sz="2000" kern="0" dirty="0">
                <a:latin typeface="Century Gothic" panose="020B0502020202020204" pitchFamily="34" charset="0"/>
              </a:rPr>
              <a:t>s</a:t>
            </a:r>
            <a:r>
              <a:rPr lang="en-US" sz="2000" kern="0" dirty="0" smtClean="0">
                <a:latin typeface="Century Gothic" panose="020B0502020202020204" pitchFamily="34" charset="0"/>
              </a:rPr>
              <a:t>teel holders (pucks)</a:t>
            </a:r>
            <a:r>
              <a:rPr lang="en-US" sz="2000" dirty="0" smtClean="0">
                <a:latin typeface="Century Gothic" panose="020B0502020202020204" pitchFamily="34" charset="0"/>
              </a:rPr>
              <a:t> to enhance </a:t>
            </a:r>
            <a:r>
              <a:rPr lang="en-US" sz="2000" dirty="0">
                <a:latin typeface="Century Gothic" panose="020B0502020202020204" pitchFamily="34" charset="0"/>
              </a:rPr>
              <a:t>field to 2.0 </a:t>
            </a:r>
            <a:r>
              <a:rPr lang="en-US" sz="2000" dirty="0" err="1">
                <a:latin typeface="Century Gothic" panose="020B0502020202020204" pitchFamily="34" charset="0"/>
              </a:rPr>
              <a:t>kG</a:t>
            </a:r>
            <a:r>
              <a:rPr lang="en-US" sz="2000" dirty="0">
                <a:latin typeface="Century Gothic" panose="020B0502020202020204" pitchFamily="34" charset="0"/>
              </a:rPr>
              <a:t> at </a:t>
            </a:r>
            <a:r>
              <a:rPr lang="en-US" sz="2000" dirty="0" smtClean="0">
                <a:latin typeface="Century Gothic" panose="020B0502020202020204" pitchFamily="34" charset="0"/>
              </a:rPr>
              <a:t>photocathode</a:t>
            </a:r>
            <a:r>
              <a:rPr lang="en-US" sz="2000" dirty="0">
                <a:latin typeface="Century Gothic" panose="020B0502020202020204" pitchFamily="34" charset="0"/>
              </a:rPr>
              <a:t>. Two </a:t>
            </a:r>
            <a:r>
              <a:rPr lang="en-US" sz="2000" dirty="0" smtClean="0">
                <a:latin typeface="Century Gothic" panose="020B0502020202020204" pitchFamily="34" charset="0"/>
              </a:rPr>
              <a:t>types:</a:t>
            </a:r>
          </a:p>
          <a:p>
            <a:pPr marL="971550" lvl="1" indent="-514350">
              <a:buClrTx/>
              <a:buFont typeface="+mj-lt"/>
              <a:buAutoNum type="romanUcPeriod"/>
            </a:pPr>
            <a:r>
              <a:rPr lang="en-US" sz="1800" dirty="0" smtClean="0">
                <a:latin typeface="Century Gothic" panose="020B0502020202020204" pitchFamily="34" charset="0"/>
              </a:rPr>
              <a:t>Molybdenum </a:t>
            </a:r>
            <a:r>
              <a:rPr lang="en-US" sz="1800" dirty="0">
                <a:latin typeface="Century Gothic" panose="020B0502020202020204" pitchFamily="34" charset="0"/>
              </a:rPr>
              <a:t>and carbon steel hybrid </a:t>
            </a:r>
            <a:r>
              <a:rPr lang="en-US" sz="1800" dirty="0" smtClean="0">
                <a:latin typeface="Century Gothic" panose="020B0502020202020204" pitchFamily="34" charset="0"/>
              </a:rPr>
              <a:t>puck</a:t>
            </a:r>
          </a:p>
          <a:p>
            <a:pPr marL="971550" lvl="1" indent="-514350">
              <a:buClrTx/>
              <a:buFont typeface="+mj-lt"/>
              <a:buAutoNum type="romanUcPeriod"/>
            </a:pPr>
            <a:r>
              <a:rPr lang="en-US" sz="1800" dirty="0" smtClean="0">
                <a:latin typeface="Century Gothic" panose="020B0502020202020204" pitchFamily="34" charset="0"/>
              </a:rPr>
              <a:t>Carbon </a:t>
            </a:r>
            <a:r>
              <a:rPr lang="en-US" sz="1800" dirty="0">
                <a:latin typeface="Century Gothic" panose="020B0502020202020204" pitchFamily="34" charset="0"/>
              </a:rPr>
              <a:t>steel </a:t>
            </a:r>
            <a:r>
              <a:rPr lang="en-US" sz="1800" dirty="0" smtClean="0">
                <a:latin typeface="Century Gothic" panose="020B0502020202020204" pitchFamily="34" charset="0"/>
              </a:rPr>
              <a:t>puck</a:t>
            </a:r>
            <a:endParaRPr lang="en-US" sz="1800" dirty="0">
              <a:latin typeface="Century Gothic" panose="020B0502020202020204" pitchFamily="34" charset="0"/>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5854" r="6904" b="2332"/>
          <a:stretch/>
        </p:blipFill>
        <p:spPr>
          <a:xfrm>
            <a:off x="18087" y="1328928"/>
            <a:ext cx="5261049" cy="3523488"/>
          </a:xfrm>
          <a:prstGeom prst="rect">
            <a:avLst/>
          </a:prstGeom>
        </p:spPr>
      </p:pic>
      <p:grpSp>
        <p:nvGrpSpPr>
          <p:cNvPr id="6" name="Group 5"/>
          <p:cNvGrpSpPr/>
          <p:nvPr/>
        </p:nvGrpSpPr>
        <p:grpSpPr>
          <a:xfrm>
            <a:off x="4473496" y="925360"/>
            <a:ext cx="4490015" cy="5417885"/>
            <a:chOff x="4473496" y="718096"/>
            <a:chExt cx="4490015" cy="5417885"/>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5615" t="14686" r="19188" b="12464"/>
            <a:stretch/>
          </p:blipFill>
          <p:spPr>
            <a:xfrm>
              <a:off x="6158944" y="718096"/>
              <a:ext cx="2804567" cy="2413926"/>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17544" t="16425" r="20962" b="17488"/>
            <a:stretch/>
          </p:blipFill>
          <p:spPr>
            <a:xfrm>
              <a:off x="6172169" y="3290640"/>
              <a:ext cx="2778119" cy="2399258"/>
            </a:xfrm>
            <a:prstGeom prst="rect">
              <a:avLst/>
            </a:prstGeom>
          </p:spPr>
        </p:pic>
        <p:cxnSp>
          <p:nvCxnSpPr>
            <p:cNvPr id="9" name="Straight Arrow Connector 8"/>
            <p:cNvCxnSpPr/>
            <p:nvPr/>
          </p:nvCxnSpPr>
          <p:spPr bwMode="auto">
            <a:xfrm>
              <a:off x="5979036" y="1045276"/>
              <a:ext cx="1720477"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0" name="TextBox 9"/>
            <p:cNvSpPr txBox="1"/>
            <p:nvPr/>
          </p:nvSpPr>
          <p:spPr>
            <a:xfrm>
              <a:off x="4473496" y="860610"/>
              <a:ext cx="1505540" cy="369332"/>
            </a:xfrm>
            <a:prstGeom prst="rect">
              <a:avLst/>
            </a:prstGeom>
            <a:noFill/>
            <a:ln>
              <a:solidFill>
                <a:schemeClr val="tx1"/>
              </a:solidFill>
            </a:ln>
          </p:spPr>
          <p:txBody>
            <a:bodyPr wrap="none" rtlCol="0">
              <a:spAutoFit/>
            </a:bodyPr>
            <a:lstStyle/>
            <a:p>
              <a:r>
                <a:rPr lang="en-US" dirty="0" smtClean="0"/>
                <a:t>Molybdenum</a:t>
              </a:r>
              <a:endParaRPr lang="en-US" dirty="0"/>
            </a:p>
          </p:txBody>
        </p:sp>
        <p:cxnSp>
          <p:nvCxnSpPr>
            <p:cNvPr id="11" name="Straight Arrow Connector 10"/>
            <p:cNvCxnSpPr>
              <a:stCxn id="12" idx="0"/>
            </p:cNvCxnSpPr>
            <p:nvPr/>
          </p:nvCxnSpPr>
          <p:spPr bwMode="auto">
            <a:xfrm flipV="1">
              <a:off x="7539057" y="5435749"/>
              <a:ext cx="7791" cy="3309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2" name="TextBox 11"/>
            <p:cNvSpPr txBox="1"/>
            <p:nvPr/>
          </p:nvSpPr>
          <p:spPr>
            <a:xfrm>
              <a:off x="7183831" y="5766649"/>
              <a:ext cx="710451" cy="369332"/>
            </a:xfrm>
            <a:prstGeom prst="rect">
              <a:avLst/>
            </a:prstGeom>
            <a:noFill/>
            <a:ln>
              <a:solidFill>
                <a:schemeClr val="tx1"/>
              </a:solidFill>
            </a:ln>
          </p:spPr>
          <p:txBody>
            <a:bodyPr wrap="none" rtlCol="0">
              <a:spAutoFit/>
            </a:bodyPr>
            <a:lstStyle/>
            <a:p>
              <a:r>
                <a:rPr lang="en-US" dirty="0" smtClean="0"/>
                <a:t>Steel</a:t>
              </a:r>
              <a:endParaRPr lang="en-US" dirty="0"/>
            </a:p>
          </p:txBody>
        </p:sp>
        <p:cxnSp>
          <p:nvCxnSpPr>
            <p:cNvPr id="13" name="Straight Arrow Connector 12"/>
            <p:cNvCxnSpPr>
              <a:stCxn id="14" idx="3"/>
            </p:cNvCxnSpPr>
            <p:nvPr/>
          </p:nvCxnSpPr>
          <p:spPr bwMode="auto">
            <a:xfrm>
              <a:off x="5979036" y="1882038"/>
              <a:ext cx="2409590"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4" name="TextBox 13"/>
            <p:cNvSpPr txBox="1"/>
            <p:nvPr/>
          </p:nvSpPr>
          <p:spPr>
            <a:xfrm>
              <a:off x="5268585" y="1697372"/>
              <a:ext cx="710451" cy="369332"/>
            </a:xfrm>
            <a:prstGeom prst="rect">
              <a:avLst/>
            </a:prstGeom>
            <a:noFill/>
            <a:ln>
              <a:solidFill>
                <a:schemeClr val="tx1"/>
              </a:solidFill>
            </a:ln>
          </p:spPr>
          <p:txBody>
            <a:bodyPr wrap="none" rtlCol="0">
              <a:spAutoFit/>
            </a:bodyPr>
            <a:lstStyle/>
            <a:p>
              <a:r>
                <a:rPr lang="en-US" dirty="0" smtClean="0"/>
                <a:t>Steel</a:t>
              </a:r>
              <a:endParaRPr lang="en-US" dirty="0"/>
            </a:p>
          </p:txBody>
        </p:sp>
      </p:grpSp>
    </p:spTree>
    <p:extLst>
      <p:ext uri="{BB962C8B-B14F-4D97-AF65-F5344CB8AC3E}">
        <p14:creationId xmlns:p14="http://schemas.microsoft.com/office/powerpoint/2010/main" val="298683855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Classic voltage induced gas desorption</a:t>
            </a:r>
            <a:endParaRPr lang="en-US" dirty="0"/>
          </a:p>
        </p:txBody>
      </p:sp>
      <p:sp>
        <p:nvSpPr>
          <p:cNvPr id="3" name="Content Placeholder 2"/>
          <p:cNvSpPr>
            <a:spLocks noGrp="1"/>
          </p:cNvSpPr>
          <p:nvPr>
            <p:ph idx="1"/>
          </p:nvPr>
        </p:nvSpPr>
        <p:spPr>
          <a:xfrm>
            <a:off x="270840" y="914400"/>
            <a:ext cx="8409333" cy="1789043"/>
          </a:xfrm>
        </p:spPr>
        <p:txBody>
          <a:bodyPr/>
          <a:lstStyle/>
          <a:p>
            <a:r>
              <a:rPr lang="en-US" dirty="0" smtClean="0"/>
              <a:t>With every 1 kV increase, gas (mainly Hydrogen) is released from the chamber walls and accelerated by the potential towards the electrode. Upon impact, secondary electrons are released and accelerated to the chamber walls, releasing more gas. The process acts as a plasma, inducing pressure rise and x-rays detected by Geiger-Muller tubes. Since pumping is provided by NEG modules, the cascade process decays in a </a:t>
            </a:r>
            <a:r>
              <a:rPr lang="en-US" smtClean="0"/>
              <a:t>few minutes. </a:t>
            </a: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4348" t="11973" b="5770"/>
          <a:stretch/>
        </p:blipFill>
        <p:spPr>
          <a:xfrm>
            <a:off x="265042" y="2451652"/>
            <a:ext cx="8746435" cy="3949148"/>
          </a:xfrm>
          <a:prstGeom prst="rect">
            <a:avLst/>
          </a:prstGeom>
        </p:spPr>
      </p:pic>
    </p:spTree>
    <p:extLst>
      <p:ext uri="{BB962C8B-B14F-4D97-AF65-F5344CB8AC3E}">
        <p14:creationId xmlns:p14="http://schemas.microsoft.com/office/powerpoint/2010/main" val="12891793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 of secondary electrons striking the anode decreases with solenoid strength</a:t>
            </a:r>
            <a:endParaRPr lang="en-US" dirty="0"/>
          </a:p>
        </p:txBody>
      </p:sp>
      <p:pic>
        <p:nvPicPr>
          <p:cNvPr id="4" name="Picture 3" descr="zoomp_zyse1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910" y="840674"/>
            <a:ext cx="9144000" cy="2765412"/>
          </a:xfrm>
          <a:prstGeom prst="rect">
            <a:avLst/>
          </a:prstGeom>
        </p:spPr>
      </p:pic>
      <p:pic>
        <p:nvPicPr>
          <p:cNvPr id="5" name="Picture 4" descr="zoomp_zyse1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031" y="3734873"/>
            <a:ext cx="9144000" cy="3123127"/>
          </a:xfrm>
          <a:prstGeom prst="rect">
            <a:avLst/>
          </a:prstGeom>
        </p:spPr>
      </p:pic>
      <p:sp>
        <p:nvSpPr>
          <p:cNvPr id="3" name="TextBox 2"/>
          <p:cNvSpPr txBox="1"/>
          <p:nvPr/>
        </p:nvSpPr>
        <p:spPr>
          <a:xfrm>
            <a:off x="6279345" y="878804"/>
            <a:ext cx="791692" cy="369332"/>
          </a:xfrm>
          <a:prstGeom prst="rect">
            <a:avLst/>
          </a:prstGeom>
          <a:noFill/>
        </p:spPr>
        <p:txBody>
          <a:bodyPr wrap="none" rtlCol="0">
            <a:spAutoFit/>
          </a:bodyPr>
          <a:lstStyle/>
          <a:p>
            <a:r>
              <a:rPr lang="en-US" b="1" dirty="0" smtClean="0">
                <a:solidFill>
                  <a:srgbClr val="7030A0"/>
                </a:solidFill>
                <a:latin typeface="Arial" charset="0"/>
                <a:ea typeface="Arial" charset="0"/>
                <a:cs typeface="Arial" charset="0"/>
              </a:rPr>
              <a:t>200 A</a:t>
            </a:r>
            <a:endParaRPr lang="en-US" b="1" dirty="0">
              <a:solidFill>
                <a:srgbClr val="7030A0"/>
              </a:solidFill>
              <a:latin typeface="Arial" charset="0"/>
              <a:ea typeface="Arial" charset="0"/>
              <a:cs typeface="Arial" charset="0"/>
            </a:endParaRPr>
          </a:p>
        </p:txBody>
      </p:sp>
      <p:sp>
        <p:nvSpPr>
          <p:cNvPr id="6" name="TextBox 5"/>
          <p:cNvSpPr txBox="1"/>
          <p:nvPr/>
        </p:nvSpPr>
        <p:spPr>
          <a:xfrm>
            <a:off x="6358049" y="3828424"/>
            <a:ext cx="791692" cy="369332"/>
          </a:xfrm>
          <a:prstGeom prst="rect">
            <a:avLst/>
          </a:prstGeom>
          <a:noFill/>
        </p:spPr>
        <p:txBody>
          <a:bodyPr wrap="none" rtlCol="0">
            <a:spAutoFit/>
          </a:bodyPr>
          <a:lstStyle/>
          <a:p>
            <a:r>
              <a:rPr lang="en-US" b="1" dirty="0" smtClean="0">
                <a:solidFill>
                  <a:srgbClr val="7030A0"/>
                </a:solidFill>
                <a:latin typeface="Arial" charset="0"/>
                <a:ea typeface="Arial" charset="0"/>
                <a:cs typeface="Arial" charset="0"/>
              </a:rPr>
              <a:t>400 A</a:t>
            </a:r>
            <a:endParaRPr lang="en-US" b="1" dirty="0">
              <a:solidFill>
                <a:srgbClr val="7030A0"/>
              </a:solidFill>
              <a:latin typeface="Arial" charset="0"/>
              <a:ea typeface="Arial" charset="0"/>
              <a:cs typeface="Arial" charset="0"/>
            </a:endParaRPr>
          </a:p>
        </p:txBody>
      </p:sp>
      <p:sp>
        <p:nvSpPr>
          <p:cNvPr id="7" name="TextBox 6"/>
          <p:cNvSpPr txBox="1"/>
          <p:nvPr/>
        </p:nvSpPr>
        <p:spPr>
          <a:xfrm>
            <a:off x="403960" y="1271249"/>
            <a:ext cx="3520241" cy="3416320"/>
          </a:xfrm>
          <a:prstGeom prst="rect">
            <a:avLst/>
          </a:prstGeom>
          <a:noFill/>
        </p:spPr>
        <p:txBody>
          <a:bodyPr wrap="square" rtlCol="0">
            <a:spAutoFit/>
          </a:bodyPr>
          <a:lstStyle/>
          <a:p>
            <a:r>
              <a:rPr lang="en-US" dirty="0" smtClean="0"/>
              <a:t>The anode register a negative current during operation</a:t>
            </a:r>
          </a:p>
          <a:p>
            <a:r>
              <a:rPr lang="en-US" dirty="0" smtClean="0"/>
              <a:t>It decrease as the big solenoid increase its strength </a:t>
            </a:r>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a:p>
        </p:txBody>
      </p:sp>
    </p:spTree>
    <p:extLst>
      <p:ext uri="{BB962C8B-B14F-4D97-AF65-F5344CB8AC3E}">
        <p14:creationId xmlns:p14="http://schemas.microsoft.com/office/powerpoint/2010/main" val="17631647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Secondary electrons in the cathode</a:t>
            </a:r>
            <a:endParaRPr lang="en-US" dirty="0"/>
          </a:p>
        </p:txBody>
      </p:sp>
      <p:pic>
        <p:nvPicPr>
          <p:cNvPr id="5" name="Picture 4" descr="zoomp_zyse1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43966"/>
            <a:ext cx="9144000" cy="2814034"/>
          </a:xfrm>
          <a:prstGeom prst="rect">
            <a:avLst/>
          </a:prstGeom>
        </p:spPr>
      </p:pic>
      <p:sp>
        <p:nvSpPr>
          <p:cNvPr id="3" name="TextBox 2"/>
          <p:cNvSpPr txBox="1"/>
          <p:nvPr/>
        </p:nvSpPr>
        <p:spPr>
          <a:xfrm>
            <a:off x="499668" y="3555638"/>
            <a:ext cx="8502664" cy="369332"/>
          </a:xfrm>
          <a:prstGeom prst="rect">
            <a:avLst/>
          </a:prstGeom>
          <a:noFill/>
        </p:spPr>
        <p:txBody>
          <a:bodyPr wrap="square" rtlCol="0">
            <a:spAutoFit/>
          </a:bodyPr>
          <a:lstStyle/>
          <a:p>
            <a:r>
              <a:rPr lang="en-US" dirty="0" smtClean="0"/>
              <a:t>Shifting the beam from the center helps to spread the ion back bombardment in the cathode</a:t>
            </a:r>
            <a:endParaRPr lang="en-US" dirty="0"/>
          </a:p>
        </p:txBody>
      </p:sp>
      <p:pic>
        <p:nvPicPr>
          <p:cNvPr id="6" name="Picture 5" descr="zoomp_zyse2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53037"/>
            <a:ext cx="9144000" cy="2678805"/>
          </a:xfrm>
          <a:prstGeom prst="rect">
            <a:avLst/>
          </a:prstGeom>
        </p:spPr>
      </p:pic>
    </p:spTree>
    <p:extLst>
      <p:ext uri="{BB962C8B-B14F-4D97-AF65-F5344CB8AC3E}">
        <p14:creationId xmlns:p14="http://schemas.microsoft.com/office/powerpoint/2010/main" val="592500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Cathode ion Back bombardment</a:t>
            </a:r>
            <a:endParaRPr lang="en-US" dirty="0"/>
          </a:p>
        </p:txBody>
      </p:sp>
      <p:pic>
        <p:nvPicPr>
          <p:cNvPr id="4" name="Picture 3" descr="profilexy_secondary_1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417638"/>
            <a:ext cx="2859109" cy="2557753"/>
          </a:xfrm>
          <a:prstGeom prst="rect">
            <a:avLst/>
          </a:prstGeom>
        </p:spPr>
      </p:pic>
      <p:pic>
        <p:nvPicPr>
          <p:cNvPr id="5" name="Picture 4" descr="profilexy_secondary_2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8208" y="1372610"/>
            <a:ext cx="2943719" cy="2555447"/>
          </a:xfrm>
          <a:prstGeom prst="rect">
            <a:avLst/>
          </a:prstGeom>
        </p:spPr>
      </p:pic>
      <p:sp>
        <p:nvSpPr>
          <p:cNvPr id="6" name="TextBox 5"/>
          <p:cNvSpPr txBox="1"/>
          <p:nvPr/>
        </p:nvSpPr>
        <p:spPr>
          <a:xfrm>
            <a:off x="3330516" y="4794492"/>
            <a:ext cx="1918877" cy="369332"/>
          </a:xfrm>
          <a:prstGeom prst="rect">
            <a:avLst/>
          </a:prstGeom>
          <a:noFill/>
        </p:spPr>
        <p:txBody>
          <a:bodyPr wrap="square" rtlCol="0">
            <a:spAutoFit/>
          </a:bodyPr>
          <a:lstStyle/>
          <a:p>
            <a:r>
              <a:rPr lang="en-US" dirty="0" smtClean="0"/>
              <a:t>Beam shift 2mm </a:t>
            </a:r>
            <a:endParaRPr lang="en-US" dirty="0"/>
          </a:p>
        </p:txBody>
      </p:sp>
      <p:sp>
        <p:nvSpPr>
          <p:cNvPr id="7" name="TextBox 6"/>
          <p:cNvSpPr txBox="1"/>
          <p:nvPr/>
        </p:nvSpPr>
        <p:spPr>
          <a:xfrm>
            <a:off x="1104390" y="5052900"/>
            <a:ext cx="1863657" cy="369332"/>
          </a:xfrm>
          <a:prstGeom prst="rect">
            <a:avLst/>
          </a:prstGeom>
          <a:noFill/>
        </p:spPr>
        <p:txBody>
          <a:bodyPr wrap="square" rtlCol="0">
            <a:spAutoFit/>
          </a:bodyPr>
          <a:lstStyle/>
          <a:p>
            <a:r>
              <a:rPr lang="en-US" dirty="0" smtClean="0"/>
              <a:t>Beam center</a:t>
            </a:r>
            <a:endParaRPr lang="en-US" dirty="0"/>
          </a:p>
        </p:txBody>
      </p:sp>
      <p:pic>
        <p:nvPicPr>
          <p:cNvPr id="8" name="Picture 7" descr="profilexy_secondary_3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5957" y="1339402"/>
            <a:ext cx="2879254" cy="2575775"/>
          </a:xfrm>
          <a:prstGeom prst="rect">
            <a:avLst/>
          </a:prstGeom>
        </p:spPr>
      </p:pic>
      <p:sp>
        <p:nvSpPr>
          <p:cNvPr id="9" name="TextBox 8"/>
          <p:cNvSpPr txBox="1"/>
          <p:nvPr/>
        </p:nvSpPr>
        <p:spPr>
          <a:xfrm>
            <a:off x="6774987" y="4736976"/>
            <a:ext cx="2167365" cy="369332"/>
          </a:xfrm>
          <a:prstGeom prst="rect">
            <a:avLst/>
          </a:prstGeom>
          <a:noFill/>
        </p:spPr>
        <p:txBody>
          <a:bodyPr wrap="square" rtlCol="0">
            <a:spAutoFit/>
          </a:bodyPr>
          <a:lstStyle/>
          <a:p>
            <a:r>
              <a:rPr lang="en-US" dirty="0" smtClean="0"/>
              <a:t>Solenoid on</a:t>
            </a:r>
            <a:endParaRPr lang="en-US" dirty="0"/>
          </a:p>
        </p:txBody>
      </p:sp>
    </p:spTree>
    <p:extLst>
      <p:ext uri="{BB962C8B-B14F-4D97-AF65-F5344CB8AC3E}">
        <p14:creationId xmlns:p14="http://schemas.microsoft.com/office/powerpoint/2010/main" val="20864021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Anode current in the anode</a:t>
            </a:r>
            <a:endParaRPr lang="en-US" dirty="0"/>
          </a:p>
        </p:txBody>
      </p:sp>
      <p:graphicFrame>
        <p:nvGraphicFramePr>
          <p:cNvPr id="4" name="Chart 3"/>
          <p:cNvGraphicFramePr>
            <a:graphicFrameLocks/>
          </p:cNvGraphicFramePr>
          <p:nvPr>
            <p:extLst>
              <p:ext uri="{D42A27DB-BD31-4B8C-83A1-F6EECF244321}">
                <p14:modId xmlns:p14="http://schemas.microsoft.com/office/powerpoint/2010/main" val="2457334541"/>
              </p:ext>
            </p:extLst>
          </p:nvPr>
        </p:nvGraphicFramePr>
        <p:xfrm>
          <a:off x="0" y="2177380"/>
          <a:ext cx="9055100" cy="38227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885362" y="1250213"/>
            <a:ext cx="7382873" cy="369332"/>
          </a:xfrm>
          <a:prstGeom prst="rect">
            <a:avLst/>
          </a:prstGeom>
          <a:noFill/>
        </p:spPr>
        <p:txBody>
          <a:bodyPr wrap="square" rtlCol="0">
            <a:spAutoFit/>
          </a:bodyPr>
          <a:lstStyle/>
          <a:p>
            <a:r>
              <a:rPr lang="en-US" dirty="0" smtClean="0"/>
              <a:t>The current intensity need to be set correctly but the trends will be the same</a:t>
            </a:r>
            <a:endParaRPr lang="en-US" dirty="0"/>
          </a:p>
        </p:txBody>
      </p:sp>
    </p:spTree>
    <p:extLst>
      <p:ext uri="{BB962C8B-B14F-4D97-AF65-F5344CB8AC3E}">
        <p14:creationId xmlns:p14="http://schemas.microsoft.com/office/powerpoint/2010/main" val="33163253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0" dirty="0" smtClean="0">
                <a:latin typeface="Minion Pro"/>
              </a:rPr>
              <a:t>Photocathode Preparation</a:t>
            </a:r>
            <a:endParaRPr lang="en-US" sz="3600" b="0" dirty="0">
              <a:latin typeface="Minion Pro"/>
            </a:endParaRPr>
          </a:p>
        </p:txBody>
      </p:sp>
      <p:sp>
        <p:nvSpPr>
          <p:cNvPr id="3" name="Content Placeholder 2"/>
          <p:cNvSpPr>
            <a:spLocks noGrp="1"/>
          </p:cNvSpPr>
          <p:nvPr>
            <p:ph idx="1"/>
          </p:nvPr>
        </p:nvSpPr>
        <p:spPr>
          <a:xfrm>
            <a:off x="334686" y="924101"/>
            <a:ext cx="8707714" cy="5425900"/>
          </a:xfrm>
        </p:spPr>
        <p:txBody>
          <a:bodyPr>
            <a:noAutofit/>
          </a:bodyPr>
          <a:lstStyle/>
          <a:p>
            <a:r>
              <a:rPr lang="en-US" dirty="0" smtClean="0">
                <a:latin typeface="Century Gothic" panose="020B0502020202020204" pitchFamily="34" charset="0"/>
              </a:rPr>
              <a:t>Co-deposition </a:t>
            </a:r>
            <a:r>
              <a:rPr lang="en-US" dirty="0">
                <a:latin typeface="Century Gothic" panose="020B0502020202020204" pitchFamily="34" charset="0"/>
              </a:rPr>
              <a:t>of alkalis (K and Cs) on Sb layer using an effusion alkali source to grow </a:t>
            </a:r>
            <a:r>
              <a:rPr lang="en-US" dirty="0" err="1" smtClean="0">
                <a:latin typeface="Century Gothic" panose="020B0502020202020204" pitchFamily="34" charset="0"/>
              </a:rPr>
              <a:t>bialkali</a:t>
            </a:r>
            <a:r>
              <a:rPr lang="en-US" dirty="0" smtClean="0">
                <a:latin typeface="Century Gothic" panose="020B0502020202020204" pitchFamily="34" charset="0"/>
              </a:rPr>
              <a:t> photocathode </a:t>
            </a:r>
            <a:endParaRPr lang="en-US" dirty="0">
              <a:latin typeface="Century Gothic" panose="020B0502020202020204" pitchFamily="34" charset="0"/>
            </a:endParaRPr>
          </a:p>
          <a:p>
            <a:r>
              <a:rPr lang="en-US" dirty="0" smtClean="0">
                <a:latin typeface="Century Gothic" panose="020B0502020202020204" pitchFamily="34" charset="0"/>
              </a:rPr>
              <a:t>Deposition </a:t>
            </a:r>
            <a:r>
              <a:rPr lang="en-US" dirty="0">
                <a:latin typeface="Century Gothic" panose="020B0502020202020204" pitchFamily="34" charset="0"/>
              </a:rPr>
              <a:t>chamber was initially baked at 200 °C for </a:t>
            </a:r>
            <a:r>
              <a:rPr lang="en-US" dirty="0" smtClean="0">
                <a:latin typeface="Century Gothic" panose="020B0502020202020204" pitchFamily="34" charset="0"/>
              </a:rPr>
              <a:t>&gt;180 h </a:t>
            </a:r>
          </a:p>
          <a:p>
            <a:r>
              <a:rPr lang="en-US" dirty="0" smtClean="0">
                <a:latin typeface="Century Gothic" panose="020B0502020202020204" pitchFamily="34" charset="0"/>
              </a:rPr>
              <a:t>Vacuum </a:t>
            </a:r>
            <a:r>
              <a:rPr lang="en-US" dirty="0">
                <a:latin typeface="Century Gothic" panose="020B0502020202020204" pitchFamily="34" charset="0"/>
              </a:rPr>
              <a:t>with NEG pumps and an ion </a:t>
            </a:r>
            <a:r>
              <a:rPr lang="en-US" dirty="0" smtClean="0">
                <a:latin typeface="Century Gothic" panose="020B0502020202020204" pitchFamily="34" charset="0"/>
              </a:rPr>
              <a:t>pump,  Vacuum ~ 10</a:t>
            </a:r>
            <a:r>
              <a:rPr lang="en-US" baseline="30000" dirty="0" smtClean="0">
                <a:latin typeface="Century Gothic" panose="020B0502020202020204" pitchFamily="34" charset="0"/>
              </a:rPr>
              <a:t>-11</a:t>
            </a:r>
            <a:r>
              <a:rPr lang="en-US" dirty="0" smtClean="0">
                <a:latin typeface="Century Gothic" panose="020B0502020202020204" pitchFamily="34" charset="0"/>
              </a:rPr>
              <a:t> </a:t>
            </a:r>
            <a:r>
              <a:rPr lang="en-US" dirty="0" err="1" smtClean="0">
                <a:latin typeface="Century Gothic" panose="020B0502020202020204" pitchFamily="34" charset="0"/>
              </a:rPr>
              <a:t>Torr</a:t>
            </a:r>
            <a:endParaRPr lang="en-US" dirty="0">
              <a:latin typeface="Century Gothic" panose="020B0502020202020204" pitchFamily="34" charset="0"/>
            </a:endParaRPr>
          </a:p>
          <a:p>
            <a:r>
              <a:rPr lang="en-US" dirty="0" smtClean="0">
                <a:latin typeface="Century Gothic" panose="020B0502020202020204" pitchFamily="34" charset="0"/>
              </a:rPr>
              <a:t>Sb </a:t>
            </a:r>
            <a:r>
              <a:rPr lang="en-US" dirty="0">
                <a:latin typeface="Century Gothic" panose="020B0502020202020204" pitchFamily="34" charset="0"/>
              </a:rPr>
              <a:t>(99.9999%) , K (99.95%), and Cs (99.9</a:t>
            </a:r>
            <a:r>
              <a:rPr lang="en-US" dirty="0" smtClean="0">
                <a:latin typeface="Century Gothic" panose="020B0502020202020204" pitchFamily="34" charset="0"/>
              </a:rPr>
              <a:t>+%)</a:t>
            </a:r>
            <a:endParaRPr lang="en-US" dirty="0">
              <a:latin typeface="Century Gothic" panose="020B0502020202020204" pitchFamily="34" charset="0"/>
            </a:endParaRPr>
          </a:p>
          <a:p>
            <a:r>
              <a:rPr lang="en-US" dirty="0" smtClean="0">
                <a:latin typeface="Century Gothic" panose="020B0502020202020204" pitchFamily="34" charset="0"/>
              </a:rPr>
              <a:t>Working </a:t>
            </a:r>
            <a:r>
              <a:rPr lang="en-US" dirty="0">
                <a:latin typeface="Century Gothic" panose="020B0502020202020204" pitchFamily="34" charset="0"/>
              </a:rPr>
              <a:t>distance: </a:t>
            </a:r>
            <a:r>
              <a:rPr lang="en-US" dirty="0" smtClean="0">
                <a:latin typeface="Century Gothic" panose="020B0502020202020204" pitchFamily="34" charset="0"/>
              </a:rPr>
              <a:t>2 </a:t>
            </a:r>
            <a:r>
              <a:rPr lang="en-US" dirty="0">
                <a:latin typeface="Century Gothic" panose="020B0502020202020204" pitchFamily="34" charset="0"/>
              </a:rPr>
              <a:t>cm, -</a:t>
            </a:r>
            <a:r>
              <a:rPr lang="en-US" dirty="0" smtClean="0">
                <a:latin typeface="Century Gothic" panose="020B0502020202020204" pitchFamily="34" charset="0"/>
              </a:rPr>
              <a:t>280 </a:t>
            </a:r>
            <a:r>
              <a:rPr lang="en-US" dirty="0">
                <a:latin typeface="Century Gothic" panose="020B0502020202020204" pitchFamily="34" charset="0"/>
              </a:rPr>
              <a:t>V bias, low power (4 </a:t>
            </a:r>
            <a:r>
              <a:rPr lang="en-US" dirty="0" err="1">
                <a:latin typeface="Century Gothic" panose="020B0502020202020204" pitchFamily="34" charset="0"/>
              </a:rPr>
              <a:t>mW</a:t>
            </a:r>
            <a:r>
              <a:rPr lang="en-US" dirty="0">
                <a:latin typeface="Century Gothic" panose="020B0502020202020204" pitchFamily="34" charset="0"/>
              </a:rPr>
              <a:t>) laser (532  nm) and wavelength tunable light </a:t>
            </a:r>
            <a:r>
              <a:rPr lang="en-US" dirty="0" smtClean="0">
                <a:latin typeface="Century Gothic" panose="020B0502020202020204" pitchFamily="34" charset="0"/>
              </a:rPr>
              <a:t>source</a:t>
            </a:r>
            <a:endParaRPr lang="en-US" dirty="0">
              <a:latin typeface="Century Gothic" panose="020B0502020202020204" pitchFamily="34" charset="0"/>
            </a:endParaRPr>
          </a:p>
          <a:p>
            <a:r>
              <a:rPr lang="en-US" dirty="0" smtClean="0">
                <a:latin typeface="Century Gothic" panose="020B0502020202020204" pitchFamily="34" charset="0"/>
              </a:rPr>
              <a:t>Substrate </a:t>
            </a:r>
            <a:r>
              <a:rPr lang="en-US" dirty="0">
                <a:latin typeface="Century Gothic" panose="020B0502020202020204" pitchFamily="34" charset="0"/>
              </a:rPr>
              <a:t>temperatures: </a:t>
            </a:r>
            <a:r>
              <a:rPr lang="en-US" dirty="0" smtClean="0">
                <a:latin typeface="Century Gothic" panose="020B0502020202020204" pitchFamily="34" charset="0"/>
              </a:rPr>
              <a:t>120 </a:t>
            </a:r>
            <a:r>
              <a:rPr lang="en-US" dirty="0">
                <a:latin typeface="Century Gothic" panose="020B0502020202020204" pitchFamily="34" charset="0"/>
              </a:rPr>
              <a:t>°C (for </a:t>
            </a:r>
            <a:r>
              <a:rPr lang="en-US" dirty="0" smtClean="0">
                <a:latin typeface="Century Gothic" panose="020B0502020202020204" pitchFamily="34" charset="0"/>
              </a:rPr>
              <a:t>Sb</a:t>
            </a:r>
            <a:r>
              <a:rPr lang="en-US" dirty="0">
                <a:latin typeface="Century Gothic" panose="020B0502020202020204" pitchFamily="34" charset="0"/>
              </a:rPr>
              <a:t>), dropping from 120 °C to 80 °C (for alkalis</a:t>
            </a:r>
            <a:r>
              <a:rPr lang="en-US" dirty="0" smtClean="0">
                <a:latin typeface="Century Gothic" panose="020B0502020202020204" pitchFamily="34" charset="0"/>
              </a:rPr>
              <a:t>)</a:t>
            </a:r>
            <a:endParaRPr lang="en-US" dirty="0">
              <a:latin typeface="Century Gothic" panose="020B0502020202020204" pitchFamily="34" charset="0"/>
            </a:endParaRPr>
          </a:p>
          <a:p>
            <a:r>
              <a:rPr lang="en-US" dirty="0" smtClean="0">
                <a:latin typeface="Century Gothic" panose="020B0502020202020204" pitchFamily="34" charset="0"/>
              </a:rPr>
              <a:t>Sb </a:t>
            </a:r>
            <a:r>
              <a:rPr lang="en-US" dirty="0">
                <a:latin typeface="Century Gothic" panose="020B0502020202020204" pitchFamily="34" charset="0"/>
              </a:rPr>
              <a:t>heater current  supply from </a:t>
            </a:r>
            <a:r>
              <a:rPr lang="en-US" dirty="0" smtClean="0">
                <a:latin typeface="Century Gothic" panose="020B0502020202020204" pitchFamily="34" charset="0"/>
              </a:rPr>
              <a:t>25 A</a:t>
            </a:r>
            <a:endParaRPr lang="en-US" dirty="0">
              <a:latin typeface="Century Gothic" panose="020B0502020202020204" pitchFamily="34" charset="0"/>
            </a:endParaRPr>
          </a:p>
          <a:p>
            <a:r>
              <a:rPr lang="en-US" dirty="0" smtClean="0">
                <a:latin typeface="Century Gothic" panose="020B0502020202020204" pitchFamily="34" charset="0"/>
              </a:rPr>
              <a:t>Temperature </a:t>
            </a:r>
            <a:r>
              <a:rPr lang="en-US" dirty="0">
                <a:latin typeface="Century Gothic" panose="020B0502020202020204" pitchFamily="34" charset="0"/>
              </a:rPr>
              <a:t>kept stable at effusion source and adjusted to control alkali evaporation rate: hot air inlet tube (381-462 ° C), dispensing tube (232 -294 ° C), and reservoir tube (153 -281 ° C</a:t>
            </a:r>
            <a:r>
              <a:rPr lang="en-US" dirty="0" smtClean="0">
                <a:latin typeface="Century Gothic" panose="020B0502020202020204" pitchFamily="34" charset="0"/>
              </a:rPr>
              <a:t>)</a:t>
            </a:r>
            <a:endParaRPr lang="en-US" dirty="0">
              <a:latin typeface="Century Gothic" panose="020B0502020202020204" pitchFamily="34" charset="0"/>
            </a:endParaRPr>
          </a:p>
          <a:p>
            <a:r>
              <a:rPr lang="en-US" dirty="0" smtClean="0">
                <a:latin typeface="Century Gothic" panose="020B0502020202020204" pitchFamily="34" charset="0"/>
              </a:rPr>
              <a:t>Chamber </a:t>
            </a:r>
            <a:r>
              <a:rPr lang="en-US" dirty="0">
                <a:latin typeface="Century Gothic" panose="020B0502020202020204" pitchFamily="34" charset="0"/>
              </a:rPr>
              <a:t>pressure: during </a:t>
            </a:r>
            <a:r>
              <a:rPr lang="en-US" dirty="0" err="1">
                <a:latin typeface="Century Gothic" panose="020B0502020202020204" pitchFamily="34" charset="0"/>
              </a:rPr>
              <a:t>bialkali</a:t>
            </a:r>
            <a:r>
              <a:rPr lang="en-US" dirty="0">
                <a:latin typeface="Century Gothic" panose="020B0502020202020204" pitchFamily="34" charset="0"/>
              </a:rPr>
              <a:t> deposition, &gt; </a:t>
            </a:r>
            <a:r>
              <a:rPr lang="en-US" dirty="0" smtClean="0">
                <a:latin typeface="Century Gothic" panose="020B0502020202020204" pitchFamily="34" charset="0"/>
              </a:rPr>
              <a:t>1x10</a:t>
            </a:r>
            <a:r>
              <a:rPr lang="en-US" baseline="30000" dirty="0" smtClean="0">
                <a:latin typeface="Century Gothic" panose="020B0502020202020204" pitchFamily="34" charset="0"/>
              </a:rPr>
              <a:t>-8</a:t>
            </a:r>
            <a:r>
              <a:rPr lang="en-US" dirty="0">
                <a:latin typeface="Century Gothic" panose="020B0502020202020204" pitchFamily="34" charset="0"/>
              </a:rPr>
              <a:t> </a:t>
            </a:r>
            <a:r>
              <a:rPr lang="en-US" dirty="0" err="1" smtClean="0">
                <a:latin typeface="Century Gothic" panose="020B0502020202020204" pitchFamily="34" charset="0"/>
              </a:rPr>
              <a:t>Torr</a:t>
            </a:r>
            <a:r>
              <a:rPr lang="en-US" dirty="0" smtClean="0">
                <a:latin typeface="Century Gothic" panose="020B0502020202020204" pitchFamily="34" charset="0"/>
              </a:rPr>
              <a:t> </a:t>
            </a:r>
            <a:r>
              <a:rPr lang="en-US" dirty="0">
                <a:latin typeface="Century Gothic" panose="020B0502020202020204" pitchFamily="34" charset="0"/>
              </a:rPr>
              <a:t>and post-deposition to ~</a:t>
            </a:r>
            <a:r>
              <a:rPr lang="en-US" dirty="0" smtClean="0">
                <a:latin typeface="Century Gothic" panose="020B0502020202020204" pitchFamily="34" charset="0"/>
              </a:rPr>
              <a:t>10</a:t>
            </a:r>
            <a:r>
              <a:rPr lang="en-US" baseline="30000" dirty="0" smtClean="0">
                <a:latin typeface="Century Gothic" panose="020B0502020202020204" pitchFamily="34" charset="0"/>
              </a:rPr>
              <a:t>-9</a:t>
            </a:r>
            <a:r>
              <a:rPr lang="en-US" dirty="0" smtClean="0">
                <a:latin typeface="Century Gothic" panose="020B0502020202020204" pitchFamily="34" charset="0"/>
              </a:rPr>
              <a:t>-10</a:t>
            </a:r>
            <a:r>
              <a:rPr lang="en-US" baseline="30000" dirty="0" smtClean="0">
                <a:latin typeface="Century Gothic" panose="020B0502020202020204" pitchFamily="34" charset="0"/>
              </a:rPr>
              <a:t>-10</a:t>
            </a:r>
            <a:r>
              <a:rPr lang="en-US" dirty="0" smtClean="0">
                <a:latin typeface="Century Gothic" panose="020B0502020202020204" pitchFamily="34" charset="0"/>
              </a:rPr>
              <a:t> </a:t>
            </a:r>
            <a:r>
              <a:rPr lang="en-US" dirty="0" err="1" smtClean="0">
                <a:latin typeface="Century Gothic" panose="020B0502020202020204" pitchFamily="34" charset="0"/>
              </a:rPr>
              <a:t>Torr</a:t>
            </a:r>
            <a:r>
              <a:rPr lang="en-US" dirty="0" smtClean="0">
                <a:latin typeface="Century Gothic" panose="020B0502020202020204" pitchFamily="34" charset="0"/>
              </a:rPr>
              <a:t> quickly </a:t>
            </a:r>
            <a:endParaRPr lang="en-US" dirty="0">
              <a:latin typeface="Century Gothic" panose="020B0502020202020204" pitchFamily="34" charset="0"/>
            </a:endParaRPr>
          </a:p>
          <a:p>
            <a:r>
              <a:rPr lang="en-US" dirty="0" smtClean="0">
                <a:latin typeface="Century Gothic" panose="020B0502020202020204" pitchFamily="34" charset="0"/>
              </a:rPr>
              <a:t>H</a:t>
            </a:r>
            <a:r>
              <a:rPr lang="en-US" baseline="-25000" dirty="0" smtClean="0">
                <a:latin typeface="Century Gothic" panose="020B0502020202020204" pitchFamily="34" charset="0"/>
              </a:rPr>
              <a:t>2</a:t>
            </a:r>
            <a:r>
              <a:rPr lang="en-US" dirty="0" smtClean="0">
                <a:latin typeface="Century Gothic" panose="020B0502020202020204" pitchFamily="34" charset="0"/>
              </a:rPr>
              <a:t>O </a:t>
            </a:r>
            <a:r>
              <a:rPr lang="en-US" dirty="0">
                <a:latin typeface="Century Gothic" panose="020B0502020202020204" pitchFamily="34" charset="0"/>
              </a:rPr>
              <a:t>partial pressure &lt; </a:t>
            </a:r>
            <a:r>
              <a:rPr lang="en-US" dirty="0" smtClean="0">
                <a:latin typeface="Century Gothic" panose="020B0502020202020204" pitchFamily="34" charset="0"/>
              </a:rPr>
              <a:t>2x10</a:t>
            </a:r>
            <a:r>
              <a:rPr lang="en-US" baseline="30000" dirty="0" smtClean="0">
                <a:latin typeface="Century Gothic" panose="020B0502020202020204" pitchFamily="34" charset="0"/>
              </a:rPr>
              <a:t>-11</a:t>
            </a:r>
            <a:r>
              <a:rPr lang="en-US" dirty="0" smtClean="0">
                <a:latin typeface="Century Gothic" panose="020B0502020202020204" pitchFamily="34" charset="0"/>
              </a:rPr>
              <a:t> </a:t>
            </a:r>
            <a:r>
              <a:rPr lang="en-US" dirty="0" err="1" smtClean="0">
                <a:latin typeface="Century Gothic" panose="020B0502020202020204" pitchFamily="34" charset="0"/>
              </a:rPr>
              <a:t>Torr</a:t>
            </a:r>
            <a:endParaRPr lang="en-US" dirty="0">
              <a:latin typeface="Century Gothic" panose="020B0502020202020204" pitchFamily="34" charset="0"/>
            </a:endParaRPr>
          </a:p>
        </p:txBody>
      </p:sp>
    </p:spTree>
    <p:extLst>
      <p:ext uri="{BB962C8B-B14F-4D97-AF65-F5344CB8AC3E}">
        <p14:creationId xmlns:p14="http://schemas.microsoft.com/office/powerpoint/2010/main" val="68914478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28675"/>
          </a:xfrm>
        </p:spPr>
        <p:txBody>
          <a:bodyPr>
            <a:normAutofit/>
          </a:bodyPr>
          <a:lstStyle/>
          <a:p>
            <a:r>
              <a:rPr lang="en-US" sz="4000" b="0" dirty="0" smtClean="0">
                <a:latin typeface="Minion Pro"/>
                <a:cs typeface="Minion Pro"/>
              </a:rPr>
              <a:t>New </a:t>
            </a:r>
            <a:r>
              <a:rPr lang="en-US" sz="4000" b="0" dirty="0" err="1" smtClean="0">
                <a:latin typeface="Minion Pro"/>
                <a:cs typeface="Minion Pro"/>
              </a:rPr>
              <a:t>Photoguns</a:t>
            </a:r>
            <a:r>
              <a:rPr lang="en-US" sz="4000" b="0" dirty="0" smtClean="0">
                <a:latin typeface="Minion Pro"/>
                <a:cs typeface="Minion Pro"/>
              </a:rPr>
              <a:t> for…</a:t>
            </a:r>
            <a:endParaRPr lang="en-US" sz="4000" b="0" dirty="0">
              <a:latin typeface="Minion Pro"/>
              <a:cs typeface="Minion Pro"/>
            </a:endParaRPr>
          </a:p>
        </p:txBody>
      </p:sp>
      <p:sp>
        <p:nvSpPr>
          <p:cNvPr id="3" name="Content Placeholder 2"/>
          <p:cNvSpPr>
            <a:spLocks noGrp="1"/>
          </p:cNvSpPr>
          <p:nvPr>
            <p:ph idx="1"/>
          </p:nvPr>
        </p:nvSpPr>
        <p:spPr>
          <a:xfrm>
            <a:off x="335836" y="888641"/>
            <a:ext cx="8570039" cy="5483584"/>
          </a:xfrm>
        </p:spPr>
        <p:txBody>
          <a:bodyPr>
            <a:normAutofit fontScale="92500" lnSpcReduction="10000"/>
          </a:bodyPr>
          <a:lstStyle/>
          <a:p>
            <a:pPr>
              <a:buClr>
                <a:schemeClr val="tx1">
                  <a:lumMod val="85000"/>
                  <a:lumOff val="15000"/>
                </a:schemeClr>
              </a:buClr>
            </a:pPr>
            <a:r>
              <a:rPr lang="en-US" sz="2800" dirty="0" smtClean="0">
                <a:solidFill>
                  <a:schemeClr val="tx1">
                    <a:lumMod val="75000"/>
                    <a:lumOff val="25000"/>
                  </a:schemeClr>
                </a:solidFill>
                <a:latin typeface="Century Gothic"/>
                <a:cs typeface="Century Gothic"/>
              </a:rPr>
              <a:t>CEBAF Injector Full-Energy Upgrade</a:t>
            </a:r>
          </a:p>
          <a:p>
            <a:pPr lvl="1">
              <a:buClr>
                <a:schemeClr val="tx1">
                  <a:lumMod val="85000"/>
                  <a:lumOff val="15000"/>
                </a:schemeClr>
              </a:buClr>
            </a:pPr>
            <a:r>
              <a:rPr lang="en-US" sz="2400" dirty="0" smtClean="0">
                <a:solidFill>
                  <a:schemeClr val="tx1">
                    <a:lumMod val="75000"/>
                    <a:lumOff val="25000"/>
                  </a:schemeClr>
                </a:solidFill>
                <a:latin typeface="Century Gothic"/>
                <a:cs typeface="Century Gothic"/>
              </a:rPr>
              <a:t>Replace 130 kV gun with 200 kV gun</a:t>
            </a:r>
          </a:p>
          <a:p>
            <a:pPr>
              <a:buClr>
                <a:schemeClr val="tx1">
                  <a:lumMod val="85000"/>
                  <a:lumOff val="15000"/>
                </a:schemeClr>
              </a:buClr>
            </a:pPr>
            <a:r>
              <a:rPr lang="en-US" sz="2800" dirty="0" smtClean="0">
                <a:solidFill>
                  <a:schemeClr val="tx1">
                    <a:lumMod val="75000"/>
                    <a:lumOff val="25000"/>
                  </a:schemeClr>
                </a:solidFill>
                <a:latin typeface="Century Gothic"/>
                <a:cs typeface="Century Gothic"/>
              </a:rPr>
              <a:t>Upgraded Injector Test Facility</a:t>
            </a:r>
          </a:p>
          <a:p>
            <a:pPr lvl="1">
              <a:buClr>
                <a:schemeClr val="tx1">
                  <a:lumMod val="85000"/>
                  <a:lumOff val="15000"/>
                </a:schemeClr>
              </a:buClr>
            </a:pPr>
            <a:r>
              <a:rPr lang="en-US" sz="2400" dirty="0" smtClean="0">
                <a:solidFill>
                  <a:schemeClr val="tx1">
                    <a:lumMod val="75000"/>
                    <a:lumOff val="25000"/>
                  </a:schemeClr>
                </a:solidFill>
                <a:latin typeface="Century Gothic"/>
                <a:cs typeface="Century Gothic"/>
              </a:rPr>
              <a:t>Commission new hardware destined for CEBAF: 200kV gun, </a:t>
            </a:r>
            <a:r>
              <a:rPr lang="en-US" sz="2400" dirty="0" err="1" smtClean="0">
                <a:solidFill>
                  <a:schemeClr val="tx1">
                    <a:lumMod val="75000"/>
                    <a:lumOff val="25000"/>
                  </a:schemeClr>
                </a:solidFill>
                <a:latin typeface="Century Gothic"/>
                <a:cs typeface="Century Gothic"/>
              </a:rPr>
              <a:t>HDIce</a:t>
            </a:r>
            <a:r>
              <a:rPr lang="en-US" sz="2400" dirty="0" smtClean="0">
                <a:solidFill>
                  <a:schemeClr val="tx1">
                    <a:lumMod val="75000"/>
                    <a:lumOff val="25000"/>
                  </a:schemeClr>
                </a:solidFill>
                <a:latin typeface="Century Gothic"/>
                <a:cs typeface="Century Gothic"/>
              </a:rPr>
              <a:t>, new quarter </a:t>
            </a:r>
            <a:r>
              <a:rPr lang="en-US" sz="2400" dirty="0" err="1" smtClean="0">
                <a:solidFill>
                  <a:schemeClr val="tx1">
                    <a:lumMod val="75000"/>
                    <a:lumOff val="25000"/>
                  </a:schemeClr>
                </a:solidFill>
                <a:latin typeface="Century Gothic"/>
                <a:cs typeface="Century Gothic"/>
              </a:rPr>
              <a:t>cryomodule</a:t>
            </a:r>
            <a:r>
              <a:rPr lang="en-US" sz="2400" dirty="0" smtClean="0">
                <a:solidFill>
                  <a:schemeClr val="tx1">
                    <a:lumMod val="75000"/>
                    <a:lumOff val="25000"/>
                  </a:schemeClr>
                </a:solidFill>
                <a:latin typeface="Century Gothic"/>
                <a:cs typeface="Century Gothic"/>
              </a:rPr>
              <a:t>, etc.,</a:t>
            </a:r>
          </a:p>
          <a:p>
            <a:pPr lvl="1">
              <a:buClr>
                <a:schemeClr val="tx1">
                  <a:lumMod val="85000"/>
                  <a:lumOff val="15000"/>
                </a:schemeClr>
              </a:buClr>
            </a:pPr>
            <a:r>
              <a:rPr lang="en-US" sz="2400" dirty="0" smtClean="0">
                <a:solidFill>
                  <a:schemeClr val="tx1">
                    <a:lumMod val="75000"/>
                    <a:lumOff val="25000"/>
                  </a:schemeClr>
                </a:solidFill>
                <a:latin typeface="Century Gothic"/>
                <a:cs typeface="Century Gothic"/>
              </a:rPr>
              <a:t>R&amp;D: polarized positron source, Bubble Chamber astrophysics experiment, produce polarized targets for physics, etc., </a:t>
            </a:r>
          </a:p>
          <a:p>
            <a:pPr>
              <a:buClr>
                <a:schemeClr val="tx1">
                  <a:lumMod val="85000"/>
                  <a:lumOff val="15000"/>
                </a:schemeClr>
              </a:buClr>
            </a:pPr>
            <a:r>
              <a:rPr lang="en-US" sz="2800" dirty="0" err="1" smtClean="0">
                <a:solidFill>
                  <a:schemeClr val="tx1">
                    <a:lumMod val="75000"/>
                    <a:lumOff val="25000"/>
                  </a:schemeClr>
                </a:solidFill>
                <a:latin typeface="Century Gothic"/>
                <a:cs typeface="Century Gothic"/>
              </a:rPr>
              <a:t>JLab</a:t>
            </a:r>
            <a:r>
              <a:rPr lang="en-US" sz="2800" dirty="0" smtClean="0">
                <a:solidFill>
                  <a:schemeClr val="tx1">
                    <a:lumMod val="75000"/>
                    <a:lumOff val="25000"/>
                  </a:schemeClr>
                </a:solidFill>
                <a:latin typeface="Century Gothic"/>
                <a:cs typeface="Century Gothic"/>
              </a:rPr>
              <a:t> </a:t>
            </a:r>
            <a:r>
              <a:rPr lang="en-US" sz="2800" dirty="0">
                <a:solidFill>
                  <a:schemeClr val="tx1">
                    <a:lumMod val="75000"/>
                    <a:lumOff val="25000"/>
                  </a:schemeClr>
                </a:solidFill>
                <a:latin typeface="Century Gothic"/>
                <a:cs typeface="Century Gothic"/>
              </a:rPr>
              <a:t>Electron Ion Collider</a:t>
            </a:r>
          </a:p>
          <a:p>
            <a:pPr lvl="1">
              <a:buClr>
                <a:schemeClr val="tx1">
                  <a:lumMod val="85000"/>
                  <a:lumOff val="15000"/>
                </a:schemeClr>
              </a:buClr>
            </a:pPr>
            <a:r>
              <a:rPr lang="en-US" sz="2400" dirty="0" smtClean="0">
                <a:solidFill>
                  <a:schemeClr val="tx1">
                    <a:lumMod val="75000"/>
                    <a:lumOff val="25000"/>
                  </a:schemeClr>
                </a:solidFill>
                <a:latin typeface="Century Gothic"/>
                <a:cs typeface="Century Gothic"/>
              </a:rPr>
              <a:t>Higher voltage polarized gun for higher bunch charge</a:t>
            </a:r>
          </a:p>
          <a:p>
            <a:pPr lvl="1">
              <a:buClr>
                <a:schemeClr val="tx1">
                  <a:lumMod val="85000"/>
                  <a:lumOff val="15000"/>
                </a:schemeClr>
              </a:buClr>
            </a:pPr>
            <a:r>
              <a:rPr lang="en-US" sz="2400" dirty="0" smtClean="0">
                <a:solidFill>
                  <a:schemeClr val="tx1">
                    <a:lumMod val="75000"/>
                    <a:lumOff val="25000"/>
                  </a:schemeClr>
                </a:solidFill>
                <a:latin typeface="Century Gothic"/>
                <a:cs typeface="Century Gothic"/>
              </a:rPr>
              <a:t>Very </a:t>
            </a:r>
            <a:r>
              <a:rPr lang="en-US" sz="2400" dirty="0">
                <a:solidFill>
                  <a:schemeClr val="tx1">
                    <a:lumMod val="75000"/>
                    <a:lumOff val="25000"/>
                  </a:schemeClr>
                </a:solidFill>
                <a:latin typeface="Century Gothic"/>
                <a:cs typeface="Century Gothic"/>
              </a:rPr>
              <a:t>high average current un-polarized beams for cooling ions – magnetized </a:t>
            </a:r>
            <a:r>
              <a:rPr lang="en-US" sz="2400" dirty="0" smtClean="0">
                <a:solidFill>
                  <a:schemeClr val="tx1">
                    <a:lumMod val="75000"/>
                    <a:lumOff val="25000"/>
                  </a:schemeClr>
                </a:solidFill>
                <a:latin typeface="Century Gothic"/>
                <a:cs typeface="Century Gothic"/>
              </a:rPr>
              <a:t>cooling </a:t>
            </a:r>
            <a:endParaRPr lang="en-US" sz="2400" dirty="0">
              <a:solidFill>
                <a:schemeClr val="tx1">
                  <a:lumMod val="75000"/>
                  <a:lumOff val="25000"/>
                </a:schemeClr>
              </a:solidFill>
              <a:latin typeface="Century Gothic"/>
              <a:cs typeface="Century Gothic"/>
            </a:endParaRPr>
          </a:p>
          <a:p>
            <a:pPr>
              <a:buClr>
                <a:schemeClr val="tx1">
                  <a:lumMod val="85000"/>
                  <a:lumOff val="15000"/>
                </a:schemeClr>
              </a:buClr>
            </a:pPr>
            <a:r>
              <a:rPr lang="en-US" sz="2400" dirty="0" smtClean="0">
                <a:solidFill>
                  <a:schemeClr val="tx1">
                    <a:lumMod val="75000"/>
                    <a:lumOff val="25000"/>
                  </a:schemeClr>
                </a:solidFill>
                <a:latin typeface="Century Gothic"/>
                <a:cs typeface="Century Gothic"/>
              </a:rPr>
              <a:t>LERF/FEL</a:t>
            </a:r>
          </a:p>
          <a:p>
            <a:pPr lvl="1">
              <a:buClr>
                <a:schemeClr val="tx1">
                  <a:lumMod val="85000"/>
                  <a:lumOff val="15000"/>
                </a:schemeClr>
              </a:buClr>
            </a:pPr>
            <a:r>
              <a:rPr lang="en-US" sz="2400" dirty="0" smtClean="0">
                <a:solidFill>
                  <a:schemeClr val="tx1">
                    <a:lumMod val="75000"/>
                    <a:lumOff val="25000"/>
                  </a:schemeClr>
                </a:solidFill>
                <a:latin typeface="Century Gothic"/>
                <a:cs typeface="Century Gothic"/>
              </a:rPr>
              <a:t>Replace vent/bake gun with load locked gun</a:t>
            </a:r>
          </a:p>
          <a:p>
            <a:pPr lvl="1">
              <a:buClr>
                <a:schemeClr val="tx1">
                  <a:lumMod val="85000"/>
                  <a:lumOff val="15000"/>
                </a:schemeClr>
              </a:buClr>
            </a:pPr>
            <a:r>
              <a:rPr lang="en-US" sz="2400" dirty="0" smtClean="0">
                <a:solidFill>
                  <a:schemeClr val="tx1">
                    <a:lumMod val="75000"/>
                    <a:lumOff val="25000"/>
                  </a:schemeClr>
                </a:solidFill>
                <a:latin typeface="Century Gothic"/>
                <a:cs typeface="Century Gothic"/>
              </a:rPr>
              <a:t>Use alkali-</a:t>
            </a:r>
            <a:r>
              <a:rPr lang="en-US" sz="2400" dirty="0" err="1" smtClean="0">
                <a:solidFill>
                  <a:schemeClr val="tx1">
                    <a:lumMod val="75000"/>
                    <a:lumOff val="25000"/>
                  </a:schemeClr>
                </a:solidFill>
                <a:latin typeface="Century Gothic"/>
                <a:cs typeface="Century Gothic"/>
              </a:rPr>
              <a:t>antimonide</a:t>
            </a:r>
            <a:r>
              <a:rPr lang="en-US" sz="2400" dirty="0" smtClean="0">
                <a:solidFill>
                  <a:schemeClr val="tx1">
                    <a:lumMod val="75000"/>
                    <a:lumOff val="25000"/>
                  </a:schemeClr>
                </a:solidFill>
                <a:latin typeface="Century Gothic"/>
                <a:cs typeface="Century Gothic"/>
              </a:rPr>
              <a:t> photocathode instead of GaAs</a:t>
            </a:r>
            <a:endParaRPr lang="en-US" sz="2400" dirty="0">
              <a:solidFill>
                <a:schemeClr val="tx1">
                  <a:lumMod val="75000"/>
                  <a:lumOff val="25000"/>
                </a:schemeClr>
              </a:solidFill>
              <a:latin typeface="Century Gothic"/>
              <a:cs typeface="Century Gothic"/>
            </a:endParaRPr>
          </a:p>
          <a:p>
            <a:pPr marL="571500" lvl="1" indent="0">
              <a:buClr>
                <a:schemeClr val="tx1">
                  <a:lumMod val="85000"/>
                  <a:lumOff val="15000"/>
                </a:schemeClr>
              </a:buClr>
              <a:buNone/>
            </a:pPr>
            <a:endParaRPr lang="en-US" sz="2400" dirty="0" smtClean="0">
              <a:solidFill>
                <a:schemeClr val="tx1">
                  <a:lumMod val="75000"/>
                  <a:lumOff val="25000"/>
                </a:schemeClr>
              </a:solidFill>
              <a:latin typeface="Century Gothic"/>
              <a:cs typeface="Century Gothic"/>
            </a:endParaRPr>
          </a:p>
        </p:txBody>
      </p:sp>
      <p:sp>
        <p:nvSpPr>
          <p:cNvPr id="6" name="Slide Number Placeholder 21"/>
          <p:cNvSpPr>
            <a:spLocks noGrp="1"/>
          </p:cNvSpPr>
          <p:nvPr>
            <p:ph type="sldNum" sz="quarter" idx="4294967295"/>
          </p:nvPr>
        </p:nvSpPr>
        <p:spPr>
          <a:xfrm>
            <a:off x="5567218" y="6492875"/>
            <a:ext cx="2133600" cy="365125"/>
          </a:xfrm>
          <a:prstGeom prst="rect">
            <a:avLst/>
          </a:prstGeom>
        </p:spPr>
        <p:txBody>
          <a:bodyPr/>
          <a:lstStyle/>
          <a:p>
            <a:pPr algn="ctr"/>
            <a:r>
              <a:rPr lang="en-US" dirty="0" smtClean="0"/>
              <a:t>Slide </a:t>
            </a:r>
            <a:fld id="{2170E7E5-D759-E44D-99F5-2114FE40D280}" type="slidenum">
              <a:rPr lang="en-US" smtClean="0"/>
              <a:pPr algn="ctr"/>
              <a:t>57</a:t>
            </a:fld>
            <a:endParaRPr lang="en-US" dirty="0"/>
          </a:p>
        </p:txBody>
      </p:sp>
    </p:spTree>
    <p:extLst>
      <p:ext uri="{BB962C8B-B14F-4D97-AF65-F5344CB8AC3E}">
        <p14:creationId xmlns:p14="http://schemas.microsoft.com/office/powerpoint/2010/main" val="377148475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78461"/>
            <a:ext cx="9144000" cy="3080446"/>
          </a:xfrm>
          <a:prstGeom prst="rect">
            <a:avLst/>
          </a:prstGeom>
        </p:spPr>
      </p:pic>
      <p:pic>
        <p:nvPicPr>
          <p:cNvPr id="1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46" t="12192" r="721" b="13184"/>
          <a:stretch/>
        </p:blipFill>
        <p:spPr bwMode="auto">
          <a:xfrm>
            <a:off x="-11784" y="854189"/>
            <a:ext cx="9146030" cy="29633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68"/>
          <p:cNvSpPr>
            <a:spLocks noChangeArrowheads="1"/>
          </p:cNvSpPr>
          <p:nvPr/>
        </p:nvSpPr>
        <p:spPr bwMode="auto">
          <a:xfrm>
            <a:off x="0" y="3372528"/>
            <a:ext cx="2959433" cy="276999"/>
          </a:xfrm>
          <a:prstGeom prst="rect">
            <a:avLst/>
          </a:prstGeom>
          <a:solidFill>
            <a:schemeClr val="accent1">
              <a:lumMod val="20000"/>
              <a:lumOff val="80000"/>
            </a:schemeClr>
          </a:solidFill>
          <a:ln w="9525">
            <a:noFill/>
            <a:miter lim="800000"/>
            <a:headEnd/>
            <a:tailEnd/>
          </a:ln>
        </p:spPr>
        <p:txBody>
          <a:bodyPr wrap="square" lIns="0" tIns="0" rIns="0" bIns="0">
            <a:spAutoFit/>
          </a:bodyPr>
          <a:lstStyle/>
          <a:p>
            <a:pPr algn="ctr"/>
            <a:r>
              <a:rPr lang="en-US" b="1" i="1" dirty="0" smtClean="0">
                <a:solidFill>
                  <a:srgbClr val="FF0000"/>
                </a:solidFill>
                <a:latin typeface="Helvetica" pitchFamily="34" charset="0"/>
              </a:rPr>
              <a:t>TEST NEW PHOTOGUNS</a:t>
            </a:r>
          </a:p>
        </p:txBody>
      </p:sp>
      <p:cxnSp>
        <p:nvCxnSpPr>
          <p:cNvPr id="16" name="Straight Arrow Connector 15"/>
          <p:cNvCxnSpPr/>
          <p:nvPr/>
        </p:nvCxnSpPr>
        <p:spPr>
          <a:xfrm flipH="1">
            <a:off x="1021976" y="3653874"/>
            <a:ext cx="152401" cy="1002318"/>
          </a:xfrm>
          <a:prstGeom prst="straightConnector1">
            <a:avLst/>
          </a:prstGeom>
          <a:ln w="508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7" name="Rectangle 68"/>
          <p:cNvSpPr>
            <a:spLocks noChangeArrowheads="1"/>
          </p:cNvSpPr>
          <p:nvPr/>
        </p:nvSpPr>
        <p:spPr bwMode="auto">
          <a:xfrm>
            <a:off x="6060728" y="3817522"/>
            <a:ext cx="2959433" cy="553998"/>
          </a:xfrm>
          <a:prstGeom prst="rect">
            <a:avLst/>
          </a:prstGeom>
          <a:solidFill>
            <a:schemeClr val="accent1">
              <a:lumMod val="20000"/>
              <a:lumOff val="80000"/>
            </a:schemeClr>
          </a:solidFill>
          <a:ln w="9525">
            <a:noFill/>
            <a:miter lim="800000"/>
            <a:headEnd/>
            <a:tailEnd/>
          </a:ln>
        </p:spPr>
        <p:txBody>
          <a:bodyPr wrap="square" lIns="0" tIns="0" rIns="0" bIns="0">
            <a:spAutoFit/>
          </a:bodyPr>
          <a:lstStyle/>
          <a:p>
            <a:pPr algn="ctr"/>
            <a:r>
              <a:rPr lang="en-US" b="1" i="1" dirty="0" smtClean="0">
                <a:solidFill>
                  <a:srgbClr val="FF0000"/>
                </a:solidFill>
                <a:latin typeface="Helvetica" pitchFamily="34" charset="0"/>
              </a:rPr>
              <a:t>COMMISSION NEW QUARTER CRYOMODULE</a:t>
            </a:r>
          </a:p>
        </p:txBody>
      </p:sp>
      <p:cxnSp>
        <p:nvCxnSpPr>
          <p:cNvPr id="18" name="Straight Arrow Connector 17"/>
          <p:cNvCxnSpPr/>
          <p:nvPr/>
        </p:nvCxnSpPr>
        <p:spPr>
          <a:xfrm>
            <a:off x="7323667" y="4371520"/>
            <a:ext cx="134179" cy="731627"/>
          </a:xfrm>
          <a:prstGeom prst="straightConnector1">
            <a:avLst/>
          </a:prstGeom>
          <a:ln w="508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9" name="Rectangle 68"/>
          <p:cNvSpPr>
            <a:spLocks noChangeArrowheads="1"/>
          </p:cNvSpPr>
          <p:nvPr/>
        </p:nvSpPr>
        <p:spPr bwMode="auto">
          <a:xfrm>
            <a:off x="3067008" y="3601035"/>
            <a:ext cx="1923467" cy="553998"/>
          </a:xfrm>
          <a:prstGeom prst="rect">
            <a:avLst/>
          </a:prstGeom>
          <a:solidFill>
            <a:schemeClr val="accent1">
              <a:lumMod val="20000"/>
              <a:lumOff val="80000"/>
            </a:schemeClr>
          </a:solidFill>
          <a:ln w="9525">
            <a:noFill/>
            <a:miter lim="800000"/>
            <a:headEnd/>
            <a:tailEnd/>
          </a:ln>
        </p:spPr>
        <p:txBody>
          <a:bodyPr wrap="square" lIns="0" tIns="0" rIns="0" bIns="0">
            <a:spAutoFit/>
          </a:bodyPr>
          <a:lstStyle/>
          <a:p>
            <a:pPr algn="ctr"/>
            <a:r>
              <a:rPr lang="en-US" b="1" i="1" dirty="0" smtClean="0">
                <a:solidFill>
                  <a:srgbClr val="FF0000"/>
                </a:solidFill>
                <a:latin typeface="Helvetica" pitchFamily="34" charset="0"/>
              </a:rPr>
              <a:t>TEST 200 kV WIEN FILTER</a:t>
            </a:r>
          </a:p>
        </p:txBody>
      </p:sp>
      <p:cxnSp>
        <p:nvCxnSpPr>
          <p:cNvPr id="20" name="Straight Arrow Connector 19"/>
          <p:cNvCxnSpPr/>
          <p:nvPr/>
        </p:nvCxnSpPr>
        <p:spPr>
          <a:xfrm flipH="1">
            <a:off x="2884975" y="4155033"/>
            <a:ext cx="364067" cy="893909"/>
          </a:xfrm>
          <a:prstGeom prst="straightConnector1">
            <a:avLst/>
          </a:prstGeom>
          <a:ln w="508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941490" y="6089575"/>
            <a:ext cx="7239482" cy="369332"/>
          </a:xfrm>
          <a:prstGeom prst="rect">
            <a:avLst/>
          </a:prstGeom>
          <a:noFill/>
        </p:spPr>
        <p:txBody>
          <a:bodyPr wrap="none" rtlCol="0">
            <a:spAutoFit/>
          </a:bodyPr>
          <a:lstStyle/>
          <a:p>
            <a:r>
              <a:rPr lang="en-US" dirty="0" smtClean="0">
                <a:solidFill>
                  <a:schemeClr val="bg1"/>
                </a:solidFill>
                <a:latin typeface="Century Gothic" panose="020B0502020202020204" pitchFamily="34" charset="0"/>
              </a:rPr>
              <a:t>UITF beamline has BPMs, pockels cell tests can happen here…..</a:t>
            </a:r>
            <a:endParaRPr lang="en-US" dirty="0">
              <a:solidFill>
                <a:schemeClr val="bg1"/>
              </a:solidFill>
              <a:latin typeface="Century Gothic" panose="020B0502020202020204" pitchFamily="34" charset="0"/>
            </a:endParaRPr>
          </a:p>
        </p:txBody>
      </p:sp>
      <p:sp>
        <p:nvSpPr>
          <p:cNvPr id="22" name="Rectangle 68"/>
          <p:cNvSpPr>
            <a:spLocks noChangeArrowheads="1"/>
          </p:cNvSpPr>
          <p:nvPr/>
        </p:nvSpPr>
        <p:spPr bwMode="auto">
          <a:xfrm>
            <a:off x="7146578" y="2058855"/>
            <a:ext cx="1759297" cy="276999"/>
          </a:xfrm>
          <a:prstGeom prst="rect">
            <a:avLst/>
          </a:prstGeom>
          <a:solidFill>
            <a:schemeClr val="accent1">
              <a:lumMod val="20000"/>
              <a:lumOff val="80000"/>
            </a:schemeClr>
          </a:solidFill>
          <a:ln w="9525">
            <a:noFill/>
            <a:miter lim="800000"/>
            <a:headEnd/>
            <a:tailEnd/>
          </a:ln>
        </p:spPr>
        <p:txBody>
          <a:bodyPr wrap="square" lIns="0" tIns="0" rIns="0" bIns="0">
            <a:spAutoFit/>
          </a:bodyPr>
          <a:lstStyle/>
          <a:p>
            <a:pPr algn="ctr"/>
            <a:r>
              <a:rPr lang="en-US" b="1" i="1" dirty="0" smtClean="0">
                <a:solidFill>
                  <a:srgbClr val="FF0000"/>
                </a:solidFill>
                <a:latin typeface="Helvetica" pitchFamily="34" charset="0"/>
              </a:rPr>
              <a:t>TEST HDIce</a:t>
            </a:r>
          </a:p>
        </p:txBody>
      </p:sp>
      <p:cxnSp>
        <p:nvCxnSpPr>
          <p:cNvPr id="23" name="Straight Arrow Connector 22"/>
          <p:cNvCxnSpPr/>
          <p:nvPr/>
        </p:nvCxnSpPr>
        <p:spPr>
          <a:xfrm flipH="1">
            <a:off x="8330142" y="2335854"/>
            <a:ext cx="182032" cy="446954"/>
          </a:xfrm>
          <a:prstGeom prst="straightConnector1">
            <a:avLst/>
          </a:prstGeom>
          <a:ln w="508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4" name="Slide Number Placeholder 10"/>
          <p:cNvSpPr txBox="1">
            <a:spLocks/>
          </p:cNvSpPr>
          <p:nvPr/>
        </p:nvSpPr>
        <p:spPr>
          <a:xfrm>
            <a:off x="5324246" y="645630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2C9A48C-97D7-4B40-96F2-F0841CEA16C0}" type="slidenum">
              <a:rPr lang="en-US" smtClean="0"/>
              <a:pPr/>
              <a:t>58</a:t>
            </a:fld>
            <a:endParaRPr lang="en-US" dirty="0"/>
          </a:p>
        </p:txBody>
      </p:sp>
      <p:sp>
        <p:nvSpPr>
          <p:cNvPr id="25" name="Title 24"/>
          <p:cNvSpPr>
            <a:spLocks noGrp="1"/>
          </p:cNvSpPr>
          <p:nvPr>
            <p:ph type="title"/>
          </p:nvPr>
        </p:nvSpPr>
        <p:spPr>
          <a:xfrm>
            <a:off x="-11784" y="-983"/>
            <a:ext cx="9144000" cy="1267808"/>
          </a:xfrm>
        </p:spPr>
        <p:txBody>
          <a:bodyPr>
            <a:normAutofit/>
          </a:bodyPr>
          <a:lstStyle/>
          <a:p>
            <a:r>
              <a:rPr lang="en-US" sz="3600" b="0" kern="0" cap="small" dirty="0">
                <a:latin typeface="Minion Pro"/>
              </a:rPr>
              <a:t>Upgraded Injector Test Facility - UITF</a:t>
            </a:r>
            <a:br>
              <a:rPr lang="en-US" sz="3600" b="0" kern="0" cap="small" dirty="0">
                <a:latin typeface="Minion Pro"/>
              </a:rPr>
            </a:br>
            <a:endParaRPr lang="en-US" sz="3600" b="0" cap="small" dirty="0"/>
          </a:p>
        </p:txBody>
      </p:sp>
    </p:spTree>
    <p:extLst>
      <p:ext uri="{BB962C8B-B14F-4D97-AF65-F5344CB8AC3E}">
        <p14:creationId xmlns:p14="http://schemas.microsoft.com/office/powerpoint/2010/main" val="14526417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E2C9A48C-97D7-4B40-96F2-F0841CEA16C0}" type="slidenum">
              <a:rPr lang="en-US" smtClean="0"/>
              <a:pPr/>
              <a:t>6</a:t>
            </a:fld>
            <a:endParaRPr lang="en-US"/>
          </a:p>
        </p:txBody>
      </p:sp>
      <p:sp>
        <p:nvSpPr>
          <p:cNvPr id="4" name="Slide Number Placeholder 2"/>
          <p:cNvSpPr txBox="1">
            <a:spLocks/>
          </p:cNvSpPr>
          <p:nvPr/>
        </p:nvSpPr>
        <p:spPr>
          <a:xfrm>
            <a:off x="5324246" y="645630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2C9A48C-97D7-4B40-96F2-F0841CEA16C0}" type="slidenum">
              <a:rPr lang="en-US" smtClean="0"/>
              <a:pPr/>
              <a:t>6</a:t>
            </a:fld>
            <a:endParaRPr lang="en-US"/>
          </a:p>
        </p:txBody>
      </p:sp>
      <p:sp>
        <p:nvSpPr>
          <p:cNvPr id="5" name="Title 1"/>
          <p:cNvSpPr txBox="1">
            <a:spLocks/>
          </p:cNvSpPr>
          <p:nvPr/>
        </p:nvSpPr>
        <p:spPr bwMode="auto">
          <a:xfrm>
            <a:off x="145011" y="0"/>
            <a:ext cx="8448655" cy="641692"/>
          </a:xfrm>
          <a:prstGeom prst="rect">
            <a:avLst/>
          </a:prstGeom>
          <a:noFill/>
          <a:ln w="9525">
            <a:noFill/>
            <a:miter lim="800000"/>
            <a:headEnd/>
            <a:tailEnd/>
          </a:ln>
        </p:spPr>
        <p:txBody>
          <a:bodyPr anchor="ctr"/>
          <a:lstStyle/>
          <a:p>
            <a:pPr algn="ctr" eaLnBrk="0" hangingPunct="0">
              <a:defRPr/>
            </a:pPr>
            <a:r>
              <a:rPr lang="en-US" sz="3200" kern="0" dirty="0" smtClean="0">
                <a:latin typeface="Minion Pro" charset="0"/>
                <a:ea typeface="Minion Pro" charset="0"/>
                <a:cs typeface="Minion Pro" charset="0"/>
              </a:rPr>
              <a:t>Polarized Source </a:t>
            </a:r>
            <a:r>
              <a:rPr lang="en-US" sz="3200" kern="0" dirty="0" smtClean="0">
                <a:latin typeface="Minion Pro" charset="0"/>
                <a:ea typeface="Minion Pro" charset="0"/>
                <a:cs typeface="Minion Pro" charset="0"/>
              </a:rPr>
              <a:t>Operation Highlights</a:t>
            </a:r>
            <a:endParaRPr lang="en-US" sz="3200" kern="0" dirty="0">
              <a:latin typeface="Minion Pro" charset="0"/>
              <a:ea typeface="Minion Pro" charset="0"/>
              <a:cs typeface="Minion Pro" charset="0"/>
            </a:endParaRPr>
          </a:p>
        </p:txBody>
      </p:sp>
      <p:sp>
        <p:nvSpPr>
          <p:cNvPr id="6" name="Rectangle 5"/>
          <p:cNvSpPr/>
          <p:nvPr/>
        </p:nvSpPr>
        <p:spPr>
          <a:xfrm>
            <a:off x="0" y="1144623"/>
            <a:ext cx="9144000" cy="6370975"/>
          </a:xfrm>
          <a:prstGeom prst="rect">
            <a:avLst/>
          </a:prstGeom>
        </p:spPr>
        <p:txBody>
          <a:bodyPr wrap="square">
            <a:spAutoFit/>
          </a:bodyPr>
          <a:lstStyle/>
          <a:p>
            <a:pPr lvl="0"/>
            <a:r>
              <a:rPr lang="en-US" sz="2800" b="1" dirty="0" smtClean="0">
                <a:solidFill>
                  <a:prstClr val="black"/>
                </a:solidFill>
              </a:rPr>
              <a:t>Photocathode</a:t>
            </a:r>
          </a:p>
          <a:p>
            <a:pPr marL="914400" lvl="1" indent="-457200">
              <a:buFont typeface="Arial" charset="0"/>
              <a:buChar char="•"/>
            </a:pPr>
            <a:r>
              <a:rPr lang="en-US" sz="2400" dirty="0" smtClean="0">
                <a:cs typeface="Arial"/>
              </a:rPr>
              <a:t>Strained </a:t>
            </a:r>
            <a:r>
              <a:rPr lang="en-US" sz="2400" dirty="0" err="1" smtClean="0">
                <a:cs typeface="Arial"/>
              </a:rPr>
              <a:t>Superlattice</a:t>
            </a:r>
            <a:r>
              <a:rPr lang="en-US" sz="2400" dirty="0" smtClean="0">
                <a:cs typeface="Arial"/>
              </a:rPr>
              <a:t> GaAs/</a:t>
            </a:r>
            <a:r>
              <a:rPr lang="en-US" sz="2400" dirty="0" err="1" smtClean="0">
                <a:cs typeface="Arial"/>
              </a:rPr>
              <a:t>GaAsP</a:t>
            </a:r>
            <a:r>
              <a:rPr lang="en-US" sz="2400" dirty="0" smtClean="0">
                <a:cs typeface="Arial"/>
              </a:rPr>
              <a:t> #5756-4</a:t>
            </a:r>
          </a:p>
          <a:p>
            <a:pPr marL="914400" lvl="1" indent="-457200">
              <a:buFont typeface="Arial" charset="0"/>
              <a:buChar char="•"/>
            </a:pPr>
            <a:r>
              <a:rPr lang="en-US" sz="2400" dirty="0" smtClean="0">
                <a:cs typeface="Arial"/>
              </a:rPr>
              <a:t>Good Polarization 85-87% (measured at Mott)</a:t>
            </a:r>
          </a:p>
          <a:p>
            <a:pPr marL="914400" lvl="1" indent="-457200">
              <a:buFont typeface="Arial" charset="0"/>
              <a:buChar char="•"/>
            </a:pPr>
            <a:r>
              <a:rPr lang="en-US" sz="2400" dirty="0" smtClean="0">
                <a:cs typeface="Arial"/>
              </a:rPr>
              <a:t>Good QE &gt; 1% after activation</a:t>
            </a:r>
          </a:p>
          <a:p>
            <a:pPr lvl="0"/>
            <a:endParaRPr lang="en-US" sz="2800" b="1" dirty="0">
              <a:solidFill>
                <a:prstClr val="black"/>
              </a:solidFill>
            </a:endParaRPr>
          </a:p>
          <a:p>
            <a:pPr lvl="0"/>
            <a:r>
              <a:rPr lang="en-US" sz="2800" b="1" dirty="0" smtClean="0">
                <a:solidFill>
                  <a:prstClr val="black"/>
                </a:solidFill>
              </a:rPr>
              <a:t>Last Spring 2017</a:t>
            </a:r>
            <a:endParaRPr lang="en-US" sz="2800" b="1" dirty="0">
              <a:solidFill>
                <a:prstClr val="black"/>
              </a:solidFill>
            </a:endParaRPr>
          </a:p>
          <a:p>
            <a:pPr marL="800100" lvl="1" indent="-342900">
              <a:buFont typeface="Arial"/>
              <a:buChar char="•"/>
            </a:pPr>
            <a:r>
              <a:rPr lang="en-US" sz="2400" dirty="0" smtClean="0">
                <a:solidFill>
                  <a:prstClr val="black"/>
                </a:solidFill>
              </a:rPr>
              <a:t>Delivered 20-40 </a:t>
            </a:r>
            <a:r>
              <a:rPr lang="en-US" sz="2400" dirty="0" err="1" smtClean="0">
                <a:solidFill>
                  <a:prstClr val="black"/>
                </a:solidFill>
              </a:rPr>
              <a:t>uA</a:t>
            </a:r>
            <a:r>
              <a:rPr lang="en-US" sz="2400" dirty="0" smtClean="0">
                <a:solidFill>
                  <a:prstClr val="black"/>
                </a:solidFill>
              </a:rPr>
              <a:t> to </a:t>
            </a:r>
            <a:r>
              <a:rPr lang="en-US" sz="2400" dirty="0">
                <a:solidFill>
                  <a:prstClr val="black"/>
                </a:solidFill>
              </a:rPr>
              <a:t>3 halls at a time </a:t>
            </a:r>
            <a:r>
              <a:rPr lang="en-US" sz="2400" dirty="0" smtClean="0">
                <a:solidFill>
                  <a:prstClr val="black"/>
                </a:solidFill>
              </a:rPr>
              <a:t>(249.5 &amp; 499 </a:t>
            </a:r>
            <a:r>
              <a:rPr lang="en-US" sz="2400" dirty="0">
                <a:solidFill>
                  <a:prstClr val="black"/>
                </a:solidFill>
              </a:rPr>
              <a:t>MHz)</a:t>
            </a:r>
          </a:p>
          <a:p>
            <a:pPr marL="800100" lvl="1" indent="-342900">
              <a:buFont typeface="Arial"/>
              <a:buChar char="•"/>
            </a:pPr>
            <a:r>
              <a:rPr lang="en-US" sz="2400" dirty="0">
                <a:solidFill>
                  <a:prstClr val="black"/>
                </a:solidFill>
              </a:rPr>
              <a:t>Hall A (Physics), Hall B (KPP), Hall C (KPP), Hall D (Physics</a:t>
            </a:r>
            <a:r>
              <a:rPr lang="en-US" sz="2400" dirty="0" smtClean="0">
                <a:solidFill>
                  <a:prstClr val="black"/>
                </a:solidFill>
              </a:rPr>
              <a:t>)</a:t>
            </a:r>
          </a:p>
          <a:p>
            <a:pPr marL="342900" lvl="0" indent="-342900">
              <a:buFont typeface="Arial"/>
              <a:buChar char="•"/>
            </a:pPr>
            <a:endParaRPr lang="en-US" sz="2800" dirty="0">
              <a:solidFill>
                <a:prstClr val="black"/>
              </a:solidFill>
            </a:endParaRPr>
          </a:p>
          <a:p>
            <a:r>
              <a:rPr lang="en-US" sz="2800" b="1" dirty="0" smtClean="0">
                <a:solidFill>
                  <a:prstClr val="black"/>
                </a:solidFill>
              </a:rPr>
              <a:t>This Fall 2017 – Winter 2018</a:t>
            </a:r>
          </a:p>
          <a:p>
            <a:pPr marL="914400" lvl="1" indent="-457200">
              <a:buFont typeface="Arial" charset="0"/>
              <a:buChar char="•"/>
            </a:pPr>
            <a:r>
              <a:rPr lang="en-US" sz="2400" dirty="0" smtClean="0">
                <a:solidFill>
                  <a:prstClr val="black"/>
                </a:solidFill>
              </a:rPr>
              <a:t>CEBAF restoration starts late November</a:t>
            </a:r>
          </a:p>
          <a:p>
            <a:pPr marL="914400" lvl="1" indent="-457200">
              <a:buFont typeface="Arial" charset="0"/>
              <a:buChar char="•"/>
            </a:pPr>
            <a:r>
              <a:rPr lang="en-US" sz="2400" dirty="0" smtClean="0">
                <a:solidFill>
                  <a:prstClr val="black"/>
                </a:solidFill>
              </a:rPr>
              <a:t>12 weeks of running scheduled</a:t>
            </a:r>
          </a:p>
          <a:p>
            <a:pPr marL="914400" lvl="1" indent="-457200">
              <a:buFont typeface="Arial" charset="0"/>
              <a:buChar char="•"/>
            </a:pPr>
            <a:r>
              <a:rPr lang="en-US" sz="2400" dirty="0" smtClean="0">
                <a:solidFill>
                  <a:prstClr val="black"/>
                </a:solidFill>
              </a:rPr>
              <a:t>Start simultaneous 4-Hall Operation</a:t>
            </a:r>
          </a:p>
          <a:p>
            <a:endParaRPr lang="en-US" sz="2800" b="1" dirty="0">
              <a:solidFill>
                <a:prstClr val="black"/>
              </a:solidFill>
            </a:endParaRPr>
          </a:p>
          <a:p>
            <a:pPr marL="342900" lvl="0" indent="-342900">
              <a:buFont typeface="Arial"/>
              <a:buChar char="•"/>
            </a:pPr>
            <a:endParaRPr lang="en-US" sz="2800" dirty="0">
              <a:solidFill>
                <a:prstClr val="black"/>
              </a:solidFill>
            </a:endParaRPr>
          </a:p>
          <a:p>
            <a:pPr marL="342900" lvl="0" indent="-342900">
              <a:buFont typeface="Arial"/>
              <a:buChar char="•"/>
            </a:pPr>
            <a:endParaRPr lang="en-US" sz="2000" dirty="0">
              <a:solidFill>
                <a:prstClr val="black"/>
              </a:solidFill>
            </a:endParaRPr>
          </a:p>
        </p:txBody>
      </p:sp>
    </p:spTree>
    <p:extLst>
      <p:ext uri="{BB962C8B-B14F-4D97-AF65-F5344CB8AC3E}">
        <p14:creationId xmlns:p14="http://schemas.microsoft.com/office/powerpoint/2010/main" val="21357932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0" dirty="0" smtClean="0">
                <a:latin typeface="Minion Pro" charset="0"/>
                <a:ea typeface="Minion Pro" charset="0"/>
                <a:cs typeface="Minion Pro" charset="0"/>
              </a:rPr>
              <a:t>Lifetime Studies at mA Beam Current</a:t>
            </a:r>
            <a:endParaRPr lang="en-US" sz="3600" b="0" dirty="0">
              <a:latin typeface="Minion Pro" charset="0"/>
              <a:ea typeface="Minion Pro" charset="0"/>
              <a:cs typeface="Minion Pro" charset="0"/>
            </a:endParaRPr>
          </a:p>
        </p:txBody>
      </p:sp>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t="8902"/>
          <a:stretch/>
        </p:blipFill>
        <p:spPr>
          <a:xfrm>
            <a:off x="4850780" y="1016793"/>
            <a:ext cx="3914078" cy="2674228"/>
          </a:xfrm>
          <a:prstGeom prst="rect">
            <a:avLst/>
          </a:prstGeom>
        </p:spPr>
      </p:pic>
      <p:sp>
        <p:nvSpPr>
          <p:cNvPr id="15" name="TextBox 14"/>
          <p:cNvSpPr txBox="1"/>
          <p:nvPr/>
        </p:nvSpPr>
        <p:spPr>
          <a:xfrm>
            <a:off x="203507" y="1167253"/>
            <a:ext cx="4597093" cy="2246769"/>
          </a:xfrm>
          <a:prstGeom prst="rect">
            <a:avLst/>
          </a:prstGeom>
          <a:noFill/>
        </p:spPr>
        <p:txBody>
          <a:bodyPr wrap="square" rtlCol="0">
            <a:spAutoFit/>
          </a:bodyPr>
          <a:lstStyle/>
          <a:p>
            <a:r>
              <a:rPr lang="en-US" sz="2000" dirty="0" smtClean="0">
                <a:latin typeface="Century Gothic" charset="0"/>
                <a:ea typeface="Century Gothic" charset="0"/>
                <a:cs typeface="Century Gothic" charset="0"/>
              </a:rPr>
              <a:t>Polarized positrons for CEBAF, and on-going discussions with BNL related to high current </a:t>
            </a:r>
            <a:r>
              <a:rPr lang="en-US" sz="2000" dirty="0" err="1" smtClean="0">
                <a:latin typeface="Century Gothic" charset="0"/>
                <a:ea typeface="Century Gothic" charset="0"/>
                <a:cs typeface="Century Gothic" charset="0"/>
              </a:rPr>
              <a:t>eRHIC</a:t>
            </a:r>
            <a:r>
              <a:rPr lang="en-US" sz="2000" dirty="0" smtClean="0">
                <a:latin typeface="Century Gothic" charset="0"/>
                <a:ea typeface="Century Gothic" charset="0"/>
                <a:cs typeface="Century Gothic" charset="0"/>
              </a:rPr>
              <a:t> EIC, prompted experiments at CEBAF to characterize lifetime vs. laser spot size using high-polarization photocathodes</a:t>
            </a:r>
          </a:p>
        </p:txBody>
      </p:sp>
      <p:sp>
        <p:nvSpPr>
          <p:cNvPr id="16" name="TextBox 15"/>
          <p:cNvSpPr txBox="1"/>
          <p:nvPr/>
        </p:nvSpPr>
        <p:spPr>
          <a:xfrm>
            <a:off x="4760422" y="933503"/>
            <a:ext cx="4087979" cy="276999"/>
          </a:xfrm>
          <a:prstGeom prst="rect">
            <a:avLst/>
          </a:prstGeom>
          <a:solidFill>
            <a:schemeClr val="bg1"/>
          </a:solidFill>
        </p:spPr>
        <p:txBody>
          <a:bodyPr wrap="none" rtlCol="0">
            <a:spAutoFit/>
          </a:bodyPr>
          <a:lstStyle/>
          <a:p>
            <a:r>
              <a:rPr lang="en-US" sz="1200" dirty="0" smtClean="0">
                <a:latin typeface="Century Gothic" charset="0"/>
                <a:ea typeface="Century Gothic" charset="0"/>
                <a:cs typeface="Century Gothic" charset="0"/>
              </a:rPr>
              <a:t>CEBAF 130kV polarized “inverted gun” with load lock</a:t>
            </a:r>
            <a:endParaRPr lang="en-US" sz="1200" dirty="0">
              <a:latin typeface="Century Gothic" charset="0"/>
              <a:ea typeface="Century Gothic" charset="0"/>
              <a:cs typeface="Century Gothic" charset="0"/>
            </a:endParaRPr>
          </a:p>
        </p:txBody>
      </p:sp>
      <p:grpSp>
        <p:nvGrpSpPr>
          <p:cNvPr id="9" name="Group 8"/>
          <p:cNvGrpSpPr/>
          <p:nvPr/>
        </p:nvGrpSpPr>
        <p:grpSpPr>
          <a:xfrm>
            <a:off x="78058" y="3978848"/>
            <a:ext cx="8989742" cy="2025733"/>
            <a:chOff x="154258" y="3988373"/>
            <a:chExt cx="8989742" cy="2025733"/>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4284"/>
            <a:stretch/>
          </p:blipFill>
          <p:spPr bwMode="auto">
            <a:xfrm>
              <a:off x="154258" y="4250764"/>
              <a:ext cx="8989742" cy="17633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33022" y="3988373"/>
              <a:ext cx="1772408" cy="369332"/>
            </a:xfrm>
            <a:prstGeom prst="rect">
              <a:avLst/>
            </a:prstGeom>
            <a:noFill/>
          </p:spPr>
          <p:txBody>
            <a:bodyPr wrap="none" rtlCol="0">
              <a:spAutoFit/>
            </a:bodyPr>
            <a:lstStyle/>
            <a:p>
              <a:r>
                <a:rPr lang="en-US" dirty="0" smtClean="0">
                  <a:solidFill>
                    <a:srgbClr val="FF0000"/>
                  </a:solidFill>
                  <a:latin typeface="Calibri" panose="020F0502020204030204" pitchFamily="34" charset="0"/>
                </a:rPr>
                <a:t>Make beam here</a:t>
              </a:r>
              <a:endParaRPr lang="en-US" dirty="0">
                <a:solidFill>
                  <a:srgbClr val="FF0000"/>
                </a:solidFill>
                <a:latin typeface="Calibri" panose="020F0502020204030204" pitchFamily="34" charset="0"/>
              </a:endParaRPr>
            </a:p>
          </p:txBody>
        </p:sp>
        <p:sp>
          <p:nvSpPr>
            <p:cNvPr id="24" name="TextBox 23"/>
            <p:cNvSpPr txBox="1"/>
            <p:nvPr/>
          </p:nvSpPr>
          <p:spPr>
            <a:xfrm>
              <a:off x="6604208" y="4253378"/>
              <a:ext cx="1511504" cy="369332"/>
            </a:xfrm>
            <a:prstGeom prst="rect">
              <a:avLst/>
            </a:prstGeom>
            <a:noFill/>
          </p:spPr>
          <p:txBody>
            <a:bodyPr wrap="none" rtlCol="0">
              <a:spAutoFit/>
            </a:bodyPr>
            <a:lstStyle/>
            <a:p>
              <a:r>
                <a:rPr lang="en-US" dirty="0" smtClean="0">
                  <a:solidFill>
                    <a:srgbClr val="FF0000"/>
                  </a:solidFill>
                  <a:latin typeface="Calibri" panose="020F0502020204030204" pitchFamily="34" charset="0"/>
                </a:rPr>
                <a:t>Deliver it here</a:t>
              </a:r>
              <a:endParaRPr lang="en-US" dirty="0">
                <a:solidFill>
                  <a:srgbClr val="FF0000"/>
                </a:solidFill>
                <a:latin typeface="Calibri" panose="020F0502020204030204" pitchFamily="34" charset="0"/>
              </a:endParaRPr>
            </a:p>
          </p:txBody>
        </p:sp>
        <p:sp>
          <p:nvSpPr>
            <p:cNvPr id="25" name="TextBox 24"/>
            <p:cNvSpPr txBox="1"/>
            <p:nvPr/>
          </p:nvSpPr>
          <p:spPr>
            <a:xfrm>
              <a:off x="1972053" y="5639283"/>
              <a:ext cx="2450479" cy="369332"/>
            </a:xfrm>
            <a:prstGeom prst="rect">
              <a:avLst/>
            </a:prstGeom>
            <a:noFill/>
          </p:spPr>
          <p:txBody>
            <a:bodyPr wrap="none" rtlCol="0">
              <a:spAutoFit/>
            </a:bodyPr>
            <a:lstStyle/>
            <a:p>
              <a:r>
                <a:rPr lang="en-US" dirty="0" smtClean="0">
                  <a:solidFill>
                    <a:srgbClr val="FF0000"/>
                  </a:solidFill>
                  <a:latin typeface="Calibri" panose="020F0502020204030204" pitchFamily="34" charset="0"/>
                </a:rPr>
                <a:t>Vary the </a:t>
              </a:r>
              <a:r>
                <a:rPr lang="en-US" dirty="0">
                  <a:solidFill>
                    <a:srgbClr val="FF0000"/>
                  </a:solidFill>
                  <a:latin typeface="Calibri" panose="020F0502020204030204" pitchFamily="34" charset="0"/>
                </a:rPr>
                <a:t>l</a:t>
              </a:r>
              <a:r>
                <a:rPr lang="en-US" dirty="0" smtClean="0">
                  <a:solidFill>
                    <a:srgbClr val="FF0000"/>
                  </a:solidFill>
                  <a:latin typeface="Calibri" panose="020F0502020204030204" pitchFamily="34" charset="0"/>
                </a:rPr>
                <a:t>aser beam size</a:t>
              </a:r>
              <a:endParaRPr lang="en-US" dirty="0">
                <a:solidFill>
                  <a:srgbClr val="FF0000"/>
                </a:solidFill>
                <a:latin typeface="Calibri" panose="020F0502020204030204" pitchFamily="34" charset="0"/>
              </a:endParaRPr>
            </a:p>
          </p:txBody>
        </p:sp>
        <p:cxnSp>
          <p:nvCxnSpPr>
            <p:cNvPr id="6" name="Straight Arrow Connector 5"/>
            <p:cNvCxnSpPr/>
            <p:nvPr/>
          </p:nvCxnSpPr>
          <p:spPr>
            <a:xfrm flipH="1" flipV="1">
              <a:off x="1419226" y="4967666"/>
              <a:ext cx="2600324" cy="67246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3001133" y="4438044"/>
              <a:ext cx="3047950" cy="369332"/>
            </a:xfrm>
            <a:prstGeom prst="rect">
              <a:avLst/>
            </a:prstGeom>
            <a:noFill/>
          </p:spPr>
          <p:txBody>
            <a:bodyPr wrap="none" rtlCol="0">
              <a:spAutoFit/>
            </a:bodyPr>
            <a:lstStyle/>
            <a:p>
              <a:r>
                <a:rPr lang="en-US" dirty="0" smtClean="0">
                  <a:solidFill>
                    <a:srgbClr val="FF0000"/>
                  </a:solidFill>
                  <a:latin typeface="Calibri" panose="020F0502020204030204" pitchFamily="34" charset="0"/>
                </a:rPr>
                <a:t>Monitor vacuum and radiation</a:t>
              </a:r>
              <a:endParaRPr lang="en-US" dirty="0">
                <a:solidFill>
                  <a:srgbClr val="FF0000"/>
                </a:solidFill>
                <a:latin typeface="Calibri" panose="020F0502020204030204" pitchFamily="34" charset="0"/>
              </a:endParaRPr>
            </a:p>
          </p:txBody>
        </p:sp>
      </p:grpSp>
      <p:grpSp>
        <p:nvGrpSpPr>
          <p:cNvPr id="12" name="Group 11"/>
          <p:cNvGrpSpPr/>
          <p:nvPr/>
        </p:nvGrpSpPr>
        <p:grpSpPr>
          <a:xfrm>
            <a:off x="21555" y="1148202"/>
            <a:ext cx="9096734" cy="5180953"/>
            <a:chOff x="0" y="1219960"/>
            <a:chExt cx="9096734" cy="5180953"/>
          </a:xfrm>
        </p:grpSpPr>
        <p:grpSp>
          <p:nvGrpSpPr>
            <p:cNvPr id="11" name="Group 10"/>
            <p:cNvGrpSpPr/>
            <p:nvPr/>
          </p:nvGrpSpPr>
          <p:grpSpPr>
            <a:xfrm>
              <a:off x="0" y="3810000"/>
              <a:ext cx="9096734" cy="2590913"/>
              <a:chOff x="4747284" y="333375"/>
              <a:chExt cx="9096734" cy="2505075"/>
            </a:xfrm>
          </p:grpSpPr>
          <p:sp>
            <p:nvSpPr>
              <p:cNvPr id="10" name="Rectangle 9"/>
              <p:cNvSpPr/>
              <p:nvPr/>
            </p:nvSpPr>
            <p:spPr>
              <a:xfrm>
                <a:off x="4747284" y="333375"/>
                <a:ext cx="9096734" cy="25050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4861749" y="440764"/>
                <a:ext cx="8982269" cy="2328981"/>
                <a:chOff x="61149" y="4025891"/>
                <a:chExt cx="8982269" cy="2328981"/>
              </a:xfrm>
            </p:grpSpPr>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l="3780" t="25463" r="12561" b="13768"/>
                <a:stretch/>
              </p:blipFill>
              <p:spPr>
                <a:xfrm>
                  <a:off x="2286000" y="4025891"/>
                  <a:ext cx="6757418" cy="2328981"/>
                </a:xfrm>
                <a:prstGeom prst="rect">
                  <a:avLst/>
                </a:prstGeom>
              </p:spPr>
            </p:pic>
            <p:sp>
              <p:nvSpPr>
                <p:cNvPr id="18" name="TextBox 17"/>
                <p:cNvSpPr txBox="1"/>
                <p:nvPr/>
              </p:nvSpPr>
              <p:spPr>
                <a:xfrm>
                  <a:off x="61149" y="5245978"/>
                  <a:ext cx="643125" cy="338554"/>
                </a:xfrm>
                <a:prstGeom prst="rect">
                  <a:avLst/>
                </a:prstGeom>
                <a:noFill/>
              </p:spPr>
              <p:txBody>
                <a:bodyPr wrap="none" rtlCol="0">
                  <a:spAutoFit/>
                </a:bodyPr>
                <a:lstStyle/>
                <a:p>
                  <a:r>
                    <a:rPr lang="en-US" sz="1600" dirty="0" smtClean="0">
                      <a:latin typeface="Century Gothic" charset="0"/>
                      <a:ea typeface="Century Gothic" charset="0"/>
                      <a:cs typeface="Century Gothic" charset="0"/>
                    </a:rPr>
                    <a:t>1mA</a:t>
                  </a:r>
                  <a:endParaRPr lang="en-US" sz="1600" dirty="0">
                    <a:latin typeface="Century Gothic" charset="0"/>
                    <a:ea typeface="Century Gothic" charset="0"/>
                    <a:cs typeface="Century Gothic" charset="0"/>
                  </a:endParaRPr>
                </a:p>
              </p:txBody>
            </p:sp>
            <p:cxnSp>
              <p:nvCxnSpPr>
                <p:cNvPr id="19" name="Straight Arrow Connector 18"/>
                <p:cNvCxnSpPr/>
                <p:nvPr/>
              </p:nvCxnSpPr>
              <p:spPr>
                <a:xfrm>
                  <a:off x="680227" y="5452946"/>
                  <a:ext cx="1505412"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150191" y="4025891"/>
                  <a:ext cx="1951462" cy="1077218"/>
                </a:xfrm>
                <a:prstGeom prst="rect">
                  <a:avLst/>
                </a:prstGeom>
                <a:noFill/>
                <a:ln>
                  <a:noFill/>
                </a:ln>
              </p:spPr>
              <p:txBody>
                <a:bodyPr wrap="square" rtlCol="0">
                  <a:spAutoFit/>
                </a:bodyPr>
                <a:lstStyle/>
                <a:p>
                  <a:r>
                    <a:rPr lang="en-US" sz="1600" dirty="0" smtClean="0">
                      <a:solidFill>
                        <a:srgbClr val="3252FF"/>
                      </a:solidFill>
                      <a:latin typeface="Century Gothic" charset="0"/>
                      <a:ea typeface="Century Gothic" charset="0"/>
                      <a:cs typeface="Century Gothic" charset="0"/>
                    </a:rPr>
                    <a:t>Required laser power, slope proportional to  QE decay</a:t>
                  </a:r>
                  <a:endParaRPr lang="en-US" sz="1600" dirty="0">
                    <a:solidFill>
                      <a:srgbClr val="3252FF"/>
                    </a:solidFill>
                    <a:latin typeface="Century Gothic" charset="0"/>
                    <a:ea typeface="Century Gothic" charset="0"/>
                    <a:cs typeface="Century Gothic" charset="0"/>
                  </a:endParaRPr>
                </a:p>
              </p:txBody>
            </p:sp>
            <p:cxnSp>
              <p:nvCxnSpPr>
                <p:cNvPr id="21" name="Straight Arrow Connector 20"/>
                <p:cNvCxnSpPr/>
                <p:nvPr/>
              </p:nvCxnSpPr>
              <p:spPr>
                <a:xfrm>
                  <a:off x="1701800" y="4584700"/>
                  <a:ext cx="1677020" cy="9603"/>
                </a:xfrm>
                <a:prstGeom prst="straightConnector1">
                  <a:avLst/>
                </a:prstGeom>
                <a:ln>
                  <a:solidFill>
                    <a:srgbClr val="3252FF"/>
                  </a:solidFill>
                  <a:tailEnd type="triangle"/>
                </a:ln>
              </p:spPr>
              <p:style>
                <a:lnRef idx="2">
                  <a:schemeClr val="accent1"/>
                </a:lnRef>
                <a:fillRef idx="0">
                  <a:schemeClr val="accent1"/>
                </a:fillRef>
                <a:effectRef idx="1">
                  <a:schemeClr val="accent1"/>
                </a:effectRef>
                <a:fontRef idx="minor">
                  <a:schemeClr val="tx1"/>
                </a:fontRef>
              </p:style>
            </p:cxnSp>
            <p:sp>
              <p:nvSpPr>
                <p:cNvPr id="22" name="Right Arrow 21"/>
                <p:cNvSpPr/>
                <p:nvPr/>
              </p:nvSpPr>
              <p:spPr>
                <a:xfrm>
                  <a:off x="4999228" y="4453503"/>
                  <a:ext cx="1925680" cy="1131029"/>
                </a:xfrm>
                <a:prstGeom prst="rightArrow">
                  <a:avLst/>
                </a:prstGeom>
                <a:gradFill>
                  <a:gsLst>
                    <a:gs pos="0">
                      <a:schemeClr val="accent1">
                        <a:tint val="100000"/>
                        <a:shade val="100000"/>
                        <a:satMod val="130000"/>
                      </a:schemeClr>
                    </a:gs>
                    <a:gs pos="99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latin typeface="Century Gothic" charset="0"/>
                      <a:ea typeface="Century Gothic" charset="0"/>
                      <a:cs typeface="Century Gothic" charset="0"/>
                    </a:rPr>
                    <a:t>Increasing laser size reduces QE decay proportionally</a:t>
                  </a:r>
                  <a:endParaRPr lang="en-US" sz="1200" dirty="0">
                    <a:latin typeface="Century Gothic" charset="0"/>
                    <a:ea typeface="Century Gothic" charset="0"/>
                    <a:cs typeface="Century Gothic" charset="0"/>
                  </a:endParaRPr>
                </a:p>
              </p:txBody>
            </p:sp>
          </p:grpSp>
        </p:grpSp>
        <p:sp>
          <p:nvSpPr>
            <p:cNvPr id="26" name="TextBox 25"/>
            <p:cNvSpPr txBox="1"/>
            <p:nvPr/>
          </p:nvSpPr>
          <p:spPr>
            <a:xfrm>
              <a:off x="247454" y="1219960"/>
              <a:ext cx="4491413" cy="2246769"/>
            </a:xfrm>
            <a:prstGeom prst="rect">
              <a:avLst/>
            </a:prstGeom>
            <a:solidFill>
              <a:schemeClr val="bg1"/>
            </a:solidFill>
          </p:spPr>
          <p:txBody>
            <a:bodyPr wrap="square" rtlCol="0">
              <a:spAutoFit/>
            </a:bodyPr>
            <a:lstStyle/>
            <a:p>
              <a:r>
                <a:rPr lang="en-US" sz="2000" dirty="0" smtClean="0">
                  <a:latin typeface="Century Gothic" charset="0"/>
                  <a:ea typeface="Century Gothic" charset="0"/>
                  <a:cs typeface="Century Gothic" charset="0"/>
                </a:rPr>
                <a:t>Note:</a:t>
              </a:r>
            </a:p>
            <a:p>
              <a:r>
                <a:rPr lang="en-US" sz="2000" dirty="0" smtClean="0">
                  <a:latin typeface="Century Gothic" charset="0"/>
                  <a:ea typeface="Century Gothic" charset="0"/>
                  <a:cs typeface="Century Gothic" charset="0"/>
                </a:rPr>
                <a:t>1 mA	86 C/day</a:t>
              </a:r>
            </a:p>
            <a:p>
              <a:r>
                <a:rPr lang="en-US" sz="2000" dirty="0" smtClean="0">
                  <a:latin typeface="Century Gothic" charset="0"/>
                  <a:ea typeface="Century Gothic" charset="0"/>
                  <a:cs typeface="Century Gothic" charset="0"/>
                </a:rPr>
                <a:t>5 mA	432 C/day</a:t>
              </a:r>
            </a:p>
            <a:p>
              <a:r>
                <a:rPr lang="en-US" sz="2000" dirty="0" smtClean="0">
                  <a:latin typeface="Century Gothic" charset="0"/>
                  <a:ea typeface="Century Gothic" charset="0"/>
                  <a:cs typeface="Century Gothic" charset="0"/>
                </a:rPr>
                <a:t>10 mA	860 C/day</a:t>
              </a:r>
            </a:p>
            <a:p>
              <a:r>
                <a:rPr lang="en-US" sz="2000" dirty="0" smtClean="0">
                  <a:latin typeface="Century Gothic" charset="0"/>
                  <a:ea typeface="Century Gothic" charset="0"/>
                  <a:cs typeface="Century Gothic" charset="0"/>
                </a:rPr>
                <a:t>50 mA	4320 C/day</a:t>
              </a:r>
            </a:p>
            <a:p>
              <a:endParaRPr lang="en-US" sz="2000" dirty="0">
                <a:latin typeface="Century Gothic" charset="0"/>
                <a:ea typeface="Century Gothic" charset="0"/>
                <a:cs typeface="Century Gothic" charset="0"/>
              </a:endParaRPr>
            </a:p>
            <a:p>
              <a:endParaRPr lang="en-US" sz="2000" dirty="0" smtClean="0">
                <a:latin typeface="Century Gothic" charset="0"/>
                <a:ea typeface="Century Gothic" charset="0"/>
                <a:cs typeface="Century Gothic" charset="0"/>
              </a:endParaRPr>
            </a:p>
          </p:txBody>
        </p:sp>
      </p:grpSp>
    </p:spTree>
    <p:extLst>
      <p:ext uri="{BB962C8B-B14F-4D97-AF65-F5344CB8AC3E}">
        <p14:creationId xmlns:p14="http://schemas.microsoft.com/office/powerpoint/2010/main" val="1603769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0" dirty="0" smtClean="0">
                <a:latin typeface="Minion Pro" charset="0"/>
                <a:ea typeface="Minion Pro" charset="0"/>
                <a:cs typeface="Minion Pro" charset="0"/>
              </a:rPr>
              <a:t>Improving Lifetime with Larger Laser Size</a:t>
            </a:r>
            <a:endParaRPr lang="en-US" sz="3600" b="0" dirty="0">
              <a:latin typeface="Minion Pro" charset="0"/>
              <a:ea typeface="Minion Pro" charset="0"/>
              <a:cs typeface="Minion Pro" charset="0"/>
            </a:endParaRPr>
          </a:p>
        </p:txBody>
      </p:sp>
      <p:pic>
        <p:nvPicPr>
          <p:cNvPr id="4" name="Picture 3"/>
          <p:cNvPicPr preferRelativeResize="0">
            <a:picLocks/>
          </p:cNvPicPr>
          <p:nvPr/>
        </p:nvPicPr>
        <p:blipFill>
          <a:blip r:embed="rId2">
            <a:extLst>
              <a:ext uri="{28A0092B-C50C-407E-A947-70E740481C1C}">
                <a14:useLocalDpi xmlns:a14="http://schemas.microsoft.com/office/drawing/2010/main" val="0"/>
              </a:ext>
            </a:extLst>
          </a:blip>
          <a:stretch>
            <a:fillRect/>
          </a:stretch>
        </p:blipFill>
        <p:spPr>
          <a:xfrm>
            <a:off x="180975" y="4291120"/>
            <a:ext cx="8782050" cy="2138347"/>
          </a:xfrm>
          <a:prstGeom prst="rect">
            <a:avLst/>
          </a:prstGeom>
        </p:spPr>
      </p:pic>
      <p:sp>
        <p:nvSpPr>
          <p:cNvPr id="5" name="Rectangle 4"/>
          <p:cNvSpPr/>
          <p:nvPr/>
        </p:nvSpPr>
        <p:spPr>
          <a:xfrm>
            <a:off x="1860550" y="4121843"/>
            <a:ext cx="6178550" cy="338554"/>
          </a:xfrm>
          <a:prstGeom prst="rect">
            <a:avLst/>
          </a:prstGeom>
        </p:spPr>
        <p:txBody>
          <a:bodyPr wrap="square">
            <a:spAutoFit/>
          </a:bodyPr>
          <a:lstStyle/>
          <a:p>
            <a:r>
              <a:rPr lang="en-US" sz="1600" dirty="0" smtClean="0">
                <a:solidFill>
                  <a:srgbClr val="252525"/>
                </a:solidFill>
                <a:latin typeface="Century Gothic" charset="0"/>
                <a:ea typeface="Century Gothic" charset="0"/>
                <a:cs typeface="Century Gothic" charset="0"/>
              </a:rPr>
              <a:t>J. </a:t>
            </a:r>
            <a:r>
              <a:rPr lang="en-US" sz="1600" dirty="0" err="1">
                <a:solidFill>
                  <a:srgbClr val="252525"/>
                </a:solidFill>
                <a:latin typeface="Century Gothic" charset="0"/>
                <a:ea typeface="Century Gothic" charset="0"/>
                <a:cs typeface="Century Gothic" charset="0"/>
              </a:rPr>
              <a:t>Grames</a:t>
            </a:r>
            <a:r>
              <a:rPr lang="en-US" sz="1600" dirty="0" smtClean="0">
                <a:solidFill>
                  <a:srgbClr val="252525"/>
                </a:solidFill>
                <a:latin typeface="Century Gothic" charset="0"/>
                <a:ea typeface="Century Gothic" charset="0"/>
                <a:cs typeface="Century Gothic" charset="0"/>
              </a:rPr>
              <a:t>, et al, Phys. Rev. ST </a:t>
            </a:r>
            <a:r>
              <a:rPr lang="en-US" sz="1600" dirty="0" err="1" smtClean="0">
                <a:solidFill>
                  <a:srgbClr val="252525"/>
                </a:solidFill>
                <a:latin typeface="Century Gothic" charset="0"/>
                <a:ea typeface="Century Gothic" charset="0"/>
                <a:cs typeface="Century Gothic" charset="0"/>
              </a:rPr>
              <a:t>Accel</a:t>
            </a:r>
            <a:r>
              <a:rPr lang="en-US" sz="1600" dirty="0" smtClean="0">
                <a:solidFill>
                  <a:srgbClr val="252525"/>
                </a:solidFill>
                <a:latin typeface="Century Gothic" charset="0"/>
                <a:ea typeface="Century Gothic" charset="0"/>
                <a:cs typeface="Century Gothic" charset="0"/>
              </a:rPr>
              <a:t>. Beams 14 043501 (2011)</a:t>
            </a:r>
          </a:p>
        </p:txBody>
      </p:sp>
      <p:sp>
        <p:nvSpPr>
          <p:cNvPr id="3" name="TextBox 2"/>
          <p:cNvSpPr txBox="1"/>
          <p:nvPr/>
        </p:nvSpPr>
        <p:spPr>
          <a:xfrm>
            <a:off x="6489700" y="4898632"/>
            <a:ext cx="1875835" cy="369332"/>
          </a:xfrm>
          <a:prstGeom prst="rect">
            <a:avLst/>
          </a:prstGeom>
          <a:noFill/>
        </p:spPr>
        <p:txBody>
          <a:bodyPr wrap="none" rtlCol="0">
            <a:spAutoFit/>
          </a:bodyPr>
          <a:lstStyle/>
          <a:p>
            <a:r>
              <a:rPr lang="en-US" dirty="0" smtClean="0">
                <a:latin typeface="Century Gothic" charset="0"/>
                <a:ea typeface="Century Gothic" charset="0"/>
                <a:cs typeface="Century Gothic" charset="0"/>
              </a:rPr>
              <a:t>GaAs @ 532nm</a:t>
            </a:r>
            <a:endParaRPr lang="en-US" dirty="0">
              <a:latin typeface="Century Gothic" charset="0"/>
              <a:ea typeface="Century Gothic" charset="0"/>
              <a:cs typeface="Century Gothic" charset="0"/>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9688" y="804864"/>
            <a:ext cx="6738937" cy="3337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528030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700"/>
            <a:ext cx="9144000" cy="760397"/>
          </a:xfrm>
        </p:spPr>
        <p:txBody>
          <a:bodyPr>
            <a:normAutofit/>
          </a:bodyPr>
          <a:lstStyle/>
          <a:p>
            <a:r>
              <a:rPr lang="en-US" b="0" dirty="0" smtClean="0">
                <a:latin typeface="Minion Pro" charset="0"/>
                <a:ea typeface="Minion Pro" charset="0"/>
                <a:cs typeface="Minion Pro" charset="0"/>
              </a:rPr>
              <a:t>First Results: GaAs/</a:t>
            </a:r>
            <a:r>
              <a:rPr lang="en-US" b="0" dirty="0" err="1" smtClean="0">
                <a:latin typeface="Minion Pro" charset="0"/>
                <a:ea typeface="Minion Pro" charset="0"/>
                <a:cs typeface="Minion Pro" charset="0"/>
              </a:rPr>
              <a:t>GaAsP</a:t>
            </a:r>
            <a:r>
              <a:rPr lang="en-US" b="0" dirty="0" smtClean="0">
                <a:latin typeface="Minion Pro" charset="0"/>
                <a:ea typeface="Minion Pro" charset="0"/>
                <a:cs typeface="Minion Pro" charset="0"/>
              </a:rPr>
              <a:t> at mA Current</a:t>
            </a:r>
            <a:endParaRPr lang="en-US" b="0" dirty="0">
              <a:latin typeface="Minion Pro" charset="0"/>
              <a:ea typeface="Minion Pro" charset="0"/>
              <a:cs typeface="Minion Pro" charset="0"/>
            </a:endParaRPr>
          </a:p>
        </p:txBody>
      </p:sp>
      <p:sp>
        <p:nvSpPr>
          <p:cNvPr id="6" name="Rectangle 5"/>
          <p:cNvSpPr/>
          <p:nvPr/>
        </p:nvSpPr>
        <p:spPr>
          <a:xfrm>
            <a:off x="171450" y="4288754"/>
            <a:ext cx="8972550" cy="1631216"/>
          </a:xfrm>
          <a:prstGeom prst="rect">
            <a:avLst/>
          </a:prstGeom>
        </p:spPr>
        <p:txBody>
          <a:bodyPr wrap="square">
            <a:spAutoFit/>
          </a:bodyPr>
          <a:lstStyle/>
          <a:p>
            <a:pPr marL="228600" lvl="1" indent="-228600">
              <a:buFont typeface="Arial" panose="020B0604020202020204" pitchFamily="34" charset="0"/>
              <a:buChar char="•"/>
            </a:pPr>
            <a:r>
              <a:rPr lang="en-US" sz="2000" dirty="0" smtClean="0">
                <a:latin typeface="Century Gothic" charset="0"/>
                <a:ea typeface="Century Gothic" charset="0"/>
                <a:cs typeface="Century Gothic" charset="0"/>
              </a:rPr>
              <a:t>CEBAF charge lifetime improves with spot size, as expected, but eventually beam size becomes “too large” </a:t>
            </a:r>
            <a:endParaRPr lang="en-US" sz="2000" dirty="0">
              <a:latin typeface="Century Gothic" charset="0"/>
              <a:ea typeface="Century Gothic" charset="0"/>
              <a:cs typeface="Century Gothic" charset="0"/>
            </a:endParaRPr>
          </a:p>
          <a:p>
            <a:pPr marL="228600" lvl="1" indent="-228600">
              <a:buFont typeface="Arial" panose="020B0604020202020204" pitchFamily="34" charset="0"/>
              <a:buChar char="•"/>
            </a:pPr>
            <a:r>
              <a:rPr lang="en-US" sz="2000" dirty="0" smtClean="0">
                <a:latin typeface="Century Gothic" charset="0"/>
                <a:ea typeface="Century Gothic" charset="0"/>
                <a:cs typeface="Century Gothic" charset="0"/>
              </a:rPr>
              <a:t>Laser diameters greater than ~4 mm (4 sigma) will require properly designed cathode/anode electrodes, to ensure 100% transmission, to maintain excellent vacuum, to minimize ion bombardment</a:t>
            </a:r>
            <a:endParaRPr lang="en-US" sz="2000" dirty="0">
              <a:latin typeface="Century Gothic" charset="0"/>
              <a:ea typeface="Century Gothic" charset="0"/>
              <a:cs typeface="Century Gothic" charset="0"/>
            </a:endParaRPr>
          </a:p>
        </p:txBody>
      </p:sp>
      <p:pic>
        <p:nvPicPr>
          <p:cNvPr id="1026" name="Picture 2" descr="C:\Users\poelker\AppData\Local\Temp\life_v_area_1000_1500_expFit.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034" y="832441"/>
            <a:ext cx="8163891" cy="3371569"/>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p:cNvCxnSpPr/>
          <p:nvPr/>
        </p:nvCxnSpPr>
        <p:spPr>
          <a:xfrm>
            <a:off x="2494848" y="1241778"/>
            <a:ext cx="14176" cy="2705754"/>
          </a:xfrm>
          <a:prstGeom prst="line">
            <a:avLst/>
          </a:prstGeom>
          <a:ln>
            <a:solidFill>
              <a:schemeClr val="accent1"/>
            </a:solidFill>
            <a:prstDash val="dash"/>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653823" y="1596152"/>
            <a:ext cx="1049866" cy="1200329"/>
          </a:xfrm>
          <a:prstGeom prst="rect">
            <a:avLst/>
          </a:prstGeom>
          <a:noFill/>
        </p:spPr>
        <p:txBody>
          <a:bodyPr wrap="square" rtlCol="0">
            <a:spAutoFit/>
          </a:bodyPr>
          <a:lstStyle/>
          <a:p>
            <a:r>
              <a:rPr lang="en-US" smtClean="0"/>
              <a:t>We operate left of this line</a:t>
            </a:r>
            <a:endParaRPr lang="en-US"/>
          </a:p>
        </p:txBody>
      </p:sp>
      <p:sp>
        <p:nvSpPr>
          <p:cNvPr id="5" name="TextBox 4"/>
          <p:cNvSpPr txBox="1"/>
          <p:nvPr/>
        </p:nvSpPr>
        <p:spPr>
          <a:xfrm>
            <a:off x="380034" y="5880723"/>
            <a:ext cx="8322578" cy="707886"/>
          </a:xfrm>
          <a:prstGeom prst="rect">
            <a:avLst/>
          </a:prstGeom>
          <a:solidFill>
            <a:srgbClr val="FFFF99"/>
          </a:solidFill>
          <a:ln>
            <a:solidFill>
              <a:schemeClr val="tx1"/>
            </a:solidFill>
          </a:ln>
        </p:spPr>
        <p:txBody>
          <a:bodyPr wrap="square" rtlCol="0">
            <a:spAutoFit/>
          </a:bodyPr>
          <a:lstStyle/>
          <a:p>
            <a:pPr algn="ctr"/>
            <a:r>
              <a:rPr lang="en-US" sz="2000" dirty="0" smtClean="0">
                <a:latin typeface="Century Gothic" charset="0"/>
                <a:ea typeface="Century Gothic" charset="0"/>
                <a:cs typeface="Century Gothic" charset="0"/>
              </a:rPr>
              <a:t>Although PREX/CREX doesn’t need </a:t>
            </a:r>
            <a:r>
              <a:rPr lang="en-US" sz="2000" dirty="0" err="1" smtClean="0">
                <a:latin typeface="Century Gothic" charset="0"/>
                <a:ea typeface="Century Gothic" charset="0"/>
                <a:cs typeface="Century Gothic" charset="0"/>
              </a:rPr>
              <a:t>milliAmp’s</a:t>
            </a:r>
            <a:r>
              <a:rPr lang="en-US" sz="2000" dirty="0" smtClean="0">
                <a:latin typeface="Century Gothic" charset="0"/>
                <a:ea typeface="Century Gothic" charset="0"/>
                <a:cs typeface="Century Gothic" charset="0"/>
              </a:rPr>
              <a:t>, by performing these studies we aim to improve </a:t>
            </a:r>
            <a:r>
              <a:rPr lang="en-US" sz="2000" b="1" dirty="0" smtClean="0">
                <a:latin typeface="Century Gothic" charset="0"/>
                <a:ea typeface="Century Gothic" charset="0"/>
                <a:cs typeface="Century Gothic" charset="0"/>
              </a:rPr>
              <a:t>Lifetime</a:t>
            </a:r>
            <a:r>
              <a:rPr lang="en-US" sz="2000" dirty="0" smtClean="0">
                <a:latin typeface="Century Gothic" charset="0"/>
                <a:ea typeface="Century Gothic" charset="0"/>
                <a:cs typeface="Century Gothic" charset="0"/>
              </a:rPr>
              <a:t> and </a:t>
            </a:r>
            <a:r>
              <a:rPr lang="en-US" sz="2000" b="1" dirty="0" smtClean="0">
                <a:latin typeface="Century Gothic" charset="0"/>
                <a:ea typeface="Century Gothic" charset="0"/>
                <a:cs typeface="Century Gothic" charset="0"/>
              </a:rPr>
              <a:t>QE Uniformity</a:t>
            </a:r>
          </a:p>
        </p:txBody>
      </p:sp>
    </p:spTree>
    <p:extLst>
      <p:ext uri="{BB962C8B-B14F-4D97-AF65-F5344CB8AC3E}">
        <p14:creationId xmlns:p14="http://schemas.microsoft.com/office/powerpoint/2010/main" val="1495052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JLab_presentatio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Garamond">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26C26031-065E-FD4A-A754-D25CB1B4CED2}" vid="{3EBB1A7F-D3DD-604E-8741-1884666B38C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JLab_presentation</Template>
  <TotalTime>9860</TotalTime>
  <Words>3520</Words>
  <Application>Microsoft Macintosh PowerPoint</Application>
  <PresentationFormat>Overhead</PresentationFormat>
  <Paragraphs>526</Paragraphs>
  <Slides>58</Slides>
  <Notes>6</Notes>
  <HiddenSlides>0</HiddenSlides>
  <MMClips>0</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1</vt:i4>
      </vt:variant>
      <vt:variant>
        <vt:lpstr>Slide Titles</vt:lpstr>
      </vt:variant>
      <vt:variant>
        <vt:i4>58</vt:i4>
      </vt:variant>
    </vt:vector>
  </HeadingPairs>
  <TitlesOfParts>
    <vt:vector size="73" baseType="lpstr">
      <vt:lpstr>Calibri</vt:lpstr>
      <vt:lpstr>Cambria Math</vt:lpstr>
      <vt:lpstr>Casual</vt:lpstr>
      <vt:lpstr>Century Gothic</vt:lpstr>
      <vt:lpstr>Courier New</vt:lpstr>
      <vt:lpstr>Garamond</vt:lpstr>
      <vt:lpstr>Helvetica</vt:lpstr>
      <vt:lpstr>Minion Pro</vt:lpstr>
      <vt:lpstr>PT Sans Caption</vt:lpstr>
      <vt:lpstr>Symbol</vt:lpstr>
      <vt:lpstr>Times</vt:lpstr>
      <vt:lpstr>Wingdings</vt:lpstr>
      <vt:lpstr>Arial</vt:lpstr>
      <vt:lpstr>JLab_presentation</vt:lpstr>
      <vt:lpstr>Equation</vt:lpstr>
      <vt:lpstr>Inverted insulator photoelectron guns at Jefferson Lab</vt:lpstr>
      <vt:lpstr>Outline</vt:lpstr>
      <vt:lpstr>Key Features of a Polarized Photogun</vt:lpstr>
      <vt:lpstr>PowerPoint Presentation</vt:lpstr>
      <vt:lpstr>PowerPoint Presentation</vt:lpstr>
      <vt:lpstr>PowerPoint Presentation</vt:lpstr>
      <vt:lpstr>Lifetime Studies at mA Beam Current</vt:lpstr>
      <vt:lpstr>Improving Lifetime with Larger Laser Size</vt:lpstr>
      <vt:lpstr>First Results: GaAs/GaAsP at mA Current</vt:lpstr>
      <vt:lpstr>PowerPoint Presentation</vt:lpstr>
      <vt:lpstr>PowerPoint Presentation</vt:lpstr>
      <vt:lpstr>PowerPoint Presentation</vt:lpstr>
      <vt:lpstr>Making magnetized e-beam for JLEIC High Energy Electron Cooler R&amp;D</vt:lpstr>
      <vt:lpstr>Magnetized Bunched-Beam Electron Cooling</vt:lpstr>
      <vt:lpstr>Electron beam suffers an azimuthal kick at entrance of cooling solenoid.</vt:lpstr>
      <vt:lpstr>But putting the electron beam into the cooling solenoid represents a challenge!</vt:lpstr>
      <vt:lpstr>Taking on the challenge: magnetized Beam in JLab’s Gun Test Stand</vt:lpstr>
      <vt:lpstr>The Gun Test Stand with 300 kV Inverted Gun and CsK2Sb Photocathode</vt:lpstr>
      <vt:lpstr>Photocathode Preparation Chamber</vt:lpstr>
      <vt:lpstr>Glassman gas insulated HVPS connected to the inverted insulator gun using epoxy receptacles and 350kV to R30 cable plugs </vt:lpstr>
      <vt:lpstr>Thanks to Naimat Khan at TRIUMF: 350kV plug and epoxy receptacle from Dielectric Sciences</vt:lpstr>
      <vt:lpstr>Inverted Insulator Photoguns</vt:lpstr>
      <vt:lpstr>Building the 350 kV Gun</vt:lpstr>
      <vt:lpstr>The Reality of HV Breakdown</vt:lpstr>
      <vt:lpstr>Careful design of triple-junction-shield</vt:lpstr>
      <vt:lpstr>Optimizing the Electrode Design</vt:lpstr>
      <vt:lpstr>Inverted-Insulator Photoguns</vt:lpstr>
      <vt:lpstr>Ideal electrode geometries become Hand-Polishing Nightmare!</vt:lpstr>
      <vt:lpstr>Centrifugal Barrel Polishing to Rescue</vt:lpstr>
      <vt:lpstr>Barrel polished electrodes…</vt:lpstr>
      <vt:lpstr>Excellent Surface Finish</vt:lpstr>
      <vt:lpstr>The ultimate metric of success: High Voltage!</vt:lpstr>
      <vt:lpstr>We have now 3 photoguns with barrel polished electrodes</vt:lpstr>
      <vt:lpstr>7 hour run at 4.5 mA Magnetized Beam</vt:lpstr>
      <vt:lpstr>With cathode solenoid off, we observe cathode arcing!</vt:lpstr>
      <vt:lpstr>No cathode arcing with gun solenoid energized</vt:lpstr>
      <vt:lpstr>PRELIMINARY secondary ion mobility study</vt:lpstr>
      <vt:lpstr>Secondary electrons in the cathode strike the anode</vt:lpstr>
      <vt:lpstr>Summary</vt:lpstr>
      <vt:lpstr>Thanks to all those whom have done all the work</vt:lpstr>
      <vt:lpstr>Backup Slides</vt:lpstr>
      <vt:lpstr>High Polarization Photocathodes</vt:lpstr>
      <vt:lpstr>Benefits of Distributed Bragg Reflector</vt:lpstr>
      <vt:lpstr>World Record QE from High Polarization Photocathode</vt:lpstr>
      <vt:lpstr>Charge Lifetime of High Current Beam</vt:lpstr>
      <vt:lpstr>Charge Lifetime of High Current Beam</vt:lpstr>
      <vt:lpstr>Measuring Electron Beam Magnetization</vt:lpstr>
      <vt:lpstr>Slit and Viewscreen Measurement</vt:lpstr>
      <vt:lpstr>Gun Solenoid</vt:lpstr>
      <vt:lpstr>New Steel Photocathode Holders</vt:lpstr>
      <vt:lpstr>Classic voltage induced gas desorption</vt:lpstr>
      <vt:lpstr>The # of secondary electrons striking the anode decreases with solenoid strength</vt:lpstr>
      <vt:lpstr>Secondary electrons in the cathode</vt:lpstr>
      <vt:lpstr>Cathode ion Back bombardment</vt:lpstr>
      <vt:lpstr>Anode current in the anode</vt:lpstr>
      <vt:lpstr>Photocathode Preparation</vt:lpstr>
      <vt:lpstr>New Photoguns for…</vt:lpstr>
      <vt:lpstr>Upgraded Injector Test Facility - UITF </vt:lpstr>
    </vt:vector>
  </TitlesOfParts>
  <Company>Jefferson Science Associates, LLC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stewartm</dc:creator>
  <cp:lastModifiedBy>Carlos H.G.</cp:lastModifiedBy>
  <cp:revision>101</cp:revision>
  <dcterms:created xsi:type="dcterms:W3CDTF">2016-10-03T15:46:18Z</dcterms:created>
  <dcterms:modified xsi:type="dcterms:W3CDTF">2017-11-13T17:47:03Z</dcterms:modified>
</cp:coreProperties>
</file>