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309" r:id="rId2"/>
    <p:sldId id="359" r:id="rId3"/>
    <p:sldId id="319" r:id="rId4"/>
    <p:sldId id="361" r:id="rId5"/>
    <p:sldId id="31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ad Suleiman" initials="RS" lastIdx="0" clrIdx="0">
    <p:extLst>
      <p:ext uri="{19B8F6BF-5375-455C-9EA6-DF929625EA0E}">
        <p15:presenceInfo xmlns:p15="http://schemas.microsoft.com/office/powerpoint/2012/main" userId="S-1-5-21-1097014734-140981682-1849977318-50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6FC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6408" autoAdjust="0"/>
  </p:normalViewPr>
  <p:slideViewPr>
    <p:cSldViewPr snapToGrid="0" snapToObjects="1">
      <p:cViewPr varScale="1">
        <p:scale>
          <a:sx n="76" d="100"/>
          <a:sy n="76" d="100"/>
        </p:scale>
        <p:origin x="132" y="780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Friday, January 8, 2021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Friday, January 8, 2021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Friday, January 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link.springer.com/article/10.1134/S1547477115010197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181" y="505595"/>
            <a:ext cx="10583064" cy="617838"/>
          </a:xfrm>
        </p:spPr>
        <p:txBody>
          <a:bodyPr/>
          <a:lstStyle/>
          <a:p>
            <a:r>
              <a:rPr lang="en-US" sz="3200" i="1" dirty="0"/>
              <a:t>Spin Precession in GPT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Spin precession equation in GPT with SI units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Friday, January 8, 2021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Joe </a:t>
            </a:r>
            <a:r>
              <a:rPr lang="en-US" dirty="0" err="1"/>
              <a:t>Grames</a:t>
            </a:r>
            <a:r>
              <a:rPr lang="en-US" dirty="0"/>
              <a:t> and Riad Suleiman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F0A1A-5D06-4169-9D24-F251AA405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Constants and Units – International System of Units (SI)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52191-C914-4683-9F4F-66023A76D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D8498-ADE9-4EB3-B5F0-26786A312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5">
                <a:extLst>
                  <a:ext uri="{FF2B5EF4-FFF2-40B4-BE49-F238E27FC236}">
                    <a16:creationId xmlns:a16="http://schemas.microsoft.com/office/drawing/2014/main" id="{4F7E7481-63BB-45B7-A30A-0240CA5C209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11534644"/>
                  </p:ext>
                </p:extLst>
              </p:nvPr>
            </p:nvGraphicFramePr>
            <p:xfrm>
              <a:off x="411892" y="1190339"/>
              <a:ext cx="5328508" cy="2268474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3860004">
                      <a:extLst>
                        <a:ext uri="{9D8B030D-6E8A-4147-A177-3AD203B41FA5}">
                          <a16:colId xmlns:a16="http://schemas.microsoft.com/office/drawing/2014/main" val="1965257026"/>
                        </a:ext>
                      </a:extLst>
                    </a:gridCol>
                    <a:gridCol w="1468504">
                      <a:extLst>
                        <a:ext uri="{9D8B030D-6E8A-4147-A177-3AD203B41FA5}">
                          <a16:colId xmlns:a16="http://schemas.microsoft.com/office/drawing/2014/main" val="3893996124"/>
                        </a:ext>
                      </a:extLst>
                    </a:gridCol>
                  </a:tblGrid>
                  <a:tr h="310697">
                    <a:tc>
                      <a:txBody>
                        <a:bodyPr/>
                        <a:lstStyle/>
                        <a:p>
                          <a:r>
                            <a:rPr lang="en-US" sz="1800" b="0" dirty="0"/>
                            <a:t>Particle Magnetic Moment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4602581"/>
                      </a:ext>
                    </a:extLst>
                  </a:tr>
                  <a:tr h="310697">
                    <a:tc>
                      <a:txBody>
                        <a:bodyPr/>
                        <a:lstStyle/>
                        <a:p>
                          <a:r>
                            <a:rPr lang="en-US" sz="1800" b="0" dirty="0"/>
                            <a:t>Particle Anomalous Magnetic Moment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197475"/>
                      </a:ext>
                    </a:extLst>
                  </a:tr>
                  <a:tr h="3106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/>
                            <a:t>Electron Charge,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439867"/>
                      </a:ext>
                    </a:extLst>
                  </a:tr>
                  <a:tr h="3106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/>
                            <a:t>Proton Charge,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8890743"/>
                      </a:ext>
                    </a:extLst>
                  </a:tr>
                  <a:tr h="310697">
                    <a:tc>
                      <a:txBody>
                        <a:bodyPr/>
                        <a:lstStyle/>
                        <a:p>
                          <a:r>
                            <a:rPr lang="en-US" sz="1800" b="0" dirty="0"/>
                            <a:t>Magnetic Force,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oMath>
                          </a14:m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</m:acc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1371575"/>
                      </a:ext>
                    </a:extLst>
                  </a:tr>
                  <a:tr h="310697">
                    <a:tc>
                      <a:txBody>
                        <a:bodyPr/>
                        <a:lstStyle/>
                        <a:p>
                          <a:r>
                            <a:rPr lang="en-US" sz="1800" b="0" dirty="0"/>
                            <a:t>Electrostatic Force,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oMath>
                          </a14:m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71795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Content Placeholder 5">
                <a:extLst>
                  <a:ext uri="{FF2B5EF4-FFF2-40B4-BE49-F238E27FC236}">
                    <a16:creationId xmlns:a16="http://schemas.microsoft.com/office/drawing/2014/main" id="{4F7E7481-63BB-45B7-A30A-0240CA5C209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11534644"/>
                  </p:ext>
                </p:extLst>
              </p:nvPr>
            </p:nvGraphicFramePr>
            <p:xfrm>
              <a:off x="411892" y="1190339"/>
              <a:ext cx="5328508" cy="2268474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3860004">
                      <a:extLst>
                        <a:ext uri="{9D8B030D-6E8A-4147-A177-3AD203B41FA5}">
                          <a16:colId xmlns:a16="http://schemas.microsoft.com/office/drawing/2014/main" val="1965257026"/>
                        </a:ext>
                      </a:extLst>
                    </a:gridCol>
                    <a:gridCol w="1468504">
                      <a:extLst>
                        <a:ext uri="{9D8B030D-6E8A-4147-A177-3AD203B41FA5}">
                          <a16:colId xmlns:a16="http://schemas.microsoft.com/office/drawing/2014/main" val="389399612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b="0" dirty="0"/>
                            <a:t>Particle Magnetic Moment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3485" t="-8333" r="-830" b="-53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460258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b="0" dirty="0"/>
                            <a:t>Particle Anomalous Magnetic Moment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3485" t="-108333" r="-830" b="-43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19747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8" t="-208333" r="-38328" b="-33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3485" t="-208333" r="-830" b="-33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443986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8" t="-303279" r="-38328" b="-232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3485" t="-303279" r="-830" b="-2327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8890743"/>
                      </a:ext>
                    </a:extLst>
                  </a:tr>
                  <a:tr h="406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8" t="-372727" r="-38328" b="-1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3485" t="-372727" r="-830" b="-1151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1371575"/>
                      </a:ext>
                    </a:extLst>
                  </a:tr>
                  <a:tr h="3990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8" t="-472727" r="-38328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3485" t="-472727" r="-830" b="-151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717959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1E317445-57D0-4095-93BE-EF49A26B640A}"/>
              </a:ext>
            </a:extLst>
          </p:cNvPr>
          <p:cNvSpPr/>
          <p:nvPr/>
        </p:nvSpPr>
        <p:spPr>
          <a:xfrm>
            <a:off x="411893" y="3976891"/>
            <a:ext cx="92472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 = 299792458.0 		Speed of Light (m/s)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 = 1.602176e-19 		Unit Charge (C)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mec2 = 510998.950 		Electron Mass (eV)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e/me = 1.758820088e+11 	Electron Cyclotron Frequency/Field ( rad/(s 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 				Electric Field Strength (V/m or N/C)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 				Magnetic Field (T or N⋅s/(C m))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5">
                <a:extLst>
                  <a:ext uri="{FF2B5EF4-FFF2-40B4-BE49-F238E27FC236}">
                    <a16:creationId xmlns:a16="http://schemas.microsoft.com/office/drawing/2014/main" id="{ED106ED9-A93B-4CFE-A239-2CCA809F713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51024508"/>
                  </p:ext>
                </p:extLst>
              </p:nvPr>
            </p:nvGraphicFramePr>
            <p:xfrm>
              <a:off x="6723792" y="1596638"/>
              <a:ext cx="4147408" cy="1828800"/>
            </p:xfrm>
            <a:graphic>
              <a:graphicData uri="http://schemas.openxmlformats.org/drawingml/2006/table">
                <a:tbl>
                  <a:tblPr firstRow="1" bandRow="1">
                    <a:tableStyleId>{3C2FFA5D-87B4-456A-9821-1D502468CF0F}</a:tableStyleId>
                  </a:tblPr>
                  <a:tblGrid>
                    <a:gridCol w="1289908">
                      <a:extLst>
                        <a:ext uri="{9D8B030D-6E8A-4147-A177-3AD203B41FA5}">
                          <a16:colId xmlns:a16="http://schemas.microsoft.com/office/drawing/2014/main" val="1965257026"/>
                        </a:ext>
                      </a:extLst>
                    </a:gridCol>
                    <a:gridCol w="2857500">
                      <a:extLst>
                        <a:ext uri="{9D8B030D-6E8A-4147-A177-3AD203B41FA5}">
                          <a16:colId xmlns:a16="http://schemas.microsoft.com/office/drawing/2014/main" val="3893996124"/>
                        </a:ext>
                      </a:extLst>
                    </a:gridCol>
                  </a:tblGrid>
                  <a:tr h="3106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Particle</a:t>
                          </a:r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4602581"/>
                      </a:ext>
                    </a:extLst>
                  </a:tr>
                  <a:tr h="3106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Electron</a:t>
                          </a:r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0.00115965218091</a:t>
                          </a:r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439867"/>
                      </a:ext>
                    </a:extLst>
                  </a:tr>
                  <a:tr h="3106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/>
                            <a:t>Positron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0.00115965218091</a:t>
                          </a:r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9877763"/>
                      </a:ext>
                    </a:extLst>
                  </a:tr>
                  <a:tr h="310697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Muon</a:t>
                          </a:r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0.00116592089</a:t>
                          </a:r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8890743"/>
                      </a:ext>
                    </a:extLst>
                  </a:tr>
                  <a:tr h="310697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Proton</a:t>
                          </a:r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1.79284734462</a:t>
                          </a:r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13715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5">
                <a:extLst>
                  <a:ext uri="{FF2B5EF4-FFF2-40B4-BE49-F238E27FC236}">
                    <a16:creationId xmlns:a16="http://schemas.microsoft.com/office/drawing/2014/main" id="{ED106ED9-A93B-4CFE-A239-2CCA809F713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51024508"/>
                  </p:ext>
                </p:extLst>
              </p:nvPr>
            </p:nvGraphicFramePr>
            <p:xfrm>
              <a:off x="6723792" y="1596638"/>
              <a:ext cx="4147408" cy="1828800"/>
            </p:xfrm>
            <a:graphic>
              <a:graphicData uri="http://schemas.openxmlformats.org/drawingml/2006/table">
                <a:tbl>
                  <a:tblPr firstRow="1" bandRow="1">
                    <a:tableStyleId>{3C2FFA5D-87B4-456A-9821-1D502468CF0F}</a:tableStyleId>
                  </a:tblPr>
                  <a:tblGrid>
                    <a:gridCol w="1289908">
                      <a:extLst>
                        <a:ext uri="{9D8B030D-6E8A-4147-A177-3AD203B41FA5}">
                          <a16:colId xmlns:a16="http://schemas.microsoft.com/office/drawing/2014/main" val="1965257026"/>
                        </a:ext>
                      </a:extLst>
                    </a:gridCol>
                    <a:gridCol w="2857500">
                      <a:extLst>
                        <a:ext uri="{9D8B030D-6E8A-4147-A177-3AD203B41FA5}">
                          <a16:colId xmlns:a16="http://schemas.microsoft.com/office/drawing/2014/main" val="389399612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Particle</a:t>
                          </a:r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5106" t="-8333" r="-213" b="-4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460258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Electron</a:t>
                          </a:r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0.00115965218091</a:t>
                          </a:r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43986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/>
                            <a:t>Positron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0.00115965218091</a:t>
                          </a:r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987776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Muon</a:t>
                          </a:r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0.00116592089</a:t>
                          </a:r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889074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Proton</a:t>
                          </a:r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1.79284734462</a:t>
                          </a:r>
                          <a:endParaRPr lang="en-US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137157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A70362C-AEEE-4ED9-8E82-18FDFC5F3E46}"/>
                  </a:ext>
                </a:extLst>
              </p:cNvPr>
              <p:cNvSpPr txBox="1"/>
              <p:nvPr/>
            </p:nvSpPr>
            <p:spPr>
              <a:xfrm>
                <a:off x="7664450" y="847279"/>
                <a:ext cx="1376915" cy="6301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A70362C-AEEE-4ED9-8E82-18FDFC5F3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450" y="847279"/>
                <a:ext cx="1376915" cy="6301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1801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F0A1A-5D06-4169-9D24-F251AA405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T-BMT Spin Equation in Lab 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746E7-246F-4ABE-AC3A-459AFF3C5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Generalized Thomas-BMT equation in Lab Frame: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52191-C914-4683-9F4F-66023A76D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D8498-ADE9-4EB3-B5F0-26786A312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0BF03C-ED52-4B5B-AFBB-DAE7845FC5B4}"/>
                  </a:ext>
                </a:extLst>
              </p:cNvPr>
              <p:cNvSpPr txBox="1"/>
              <p:nvPr/>
            </p:nvSpPr>
            <p:spPr>
              <a:xfrm>
                <a:off x="2456592" y="2710598"/>
                <a:ext cx="7893908" cy="95789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x>
                                <m:box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d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0BF03C-ED52-4B5B-AFBB-DAE7845FC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592" y="2710598"/>
                <a:ext cx="7893908" cy="9578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2E14426-89EC-4AB0-A679-5C7076C6F905}"/>
                  </a:ext>
                </a:extLst>
              </p:cNvPr>
              <p:cNvSpPr txBox="1"/>
              <p:nvPr/>
            </p:nvSpPr>
            <p:spPr>
              <a:xfrm>
                <a:off x="2456592" y="1649586"/>
                <a:ext cx="1912208" cy="50571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box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2E14426-89EC-4AB0-A679-5C7076C6F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592" y="1649586"/>
                <a:ext cx="1912208" cy="5057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1E6CED2-13B4-4D81-A33E-DC7AAD2B4EBB}"/>
              </a:ext>
            </a:extLst>
          </p:cNvPr>
          <p:cNvSpPr/>
          <p:nvPr/>
        </p:nvSpPr>
        <p:spPr>
          <a:xfrm>
            <a:off x="6096000" y="1649586"/>
            <a:ext cx="5473700" cy="783364"/>
          </a:xfrm>
          <a:prstGeom prst="wedgeRoundRectCallout">
            <a:avLst>
              <a:gd name="adj1" fmla="val -27546"/>
              <a:gd name="adj2" fmla="val 6230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Same as Jackson’s Equation 11.170, p. 559</a:t>
            </a:r>
          </a:p>
          <a:p>
            <a:pPr algn="ctr"/>
            <a:r>
              <a:rPr lang="en-US" sz="2400" dirty="0"/>
              <a:t>(Note: Jackson’s is in </a:t>
            </a:r>
            <a:r>
              <a:rPr lang="en-US" sz="2400" b="1" dirty="0" err="1"/>
              <a:t>cgs</a:t>
            </a:r>
            <a:r>
              <a:rPr lang="en-US" sz="2400" dirty="0"/>
              <a:t> units)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318B9D-D7E4-4BB1-B960-5DF2443D6DA7}"/>
              </a:ext>
            </a:extLst>
          </p:cNvPr>
          <p:cNvSpPr/>
          <p:nvPr/>
        </p:nvSpPr>
        <p:spPr>
          <a:xfrm>
            <a:off x="500441" y="4746749"/>
            <a:ext cx="83324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Comparison of Spin Dynamics in the Cylindrical and </a:t>
            </a:r>
            <a:r>
              <a:rPr lang="en-US" b="1" dirty="0" err="1"/>
              <a:t>Frenet</a:t>
            </a:r>
            <a:r>
              <a:rPr lang="en-US" b="1" dirty="0"/>
              <a:t>–</a:t>
            </a:r>
            <a:r>
              <a:rPr lang="en-US" b="1" dirty="0" err="1"/>
              <a:t>Serret</a:t>
            </a:r>
            <a:r>
              <a:rPr lang="en-US" b="1" dirty="0"/>
              <a:t> Coordinate Systems</a:t>
            </a:r>
          </a:p>
          <a:p>
            <a:r>
              <a:rPr lang="en-US" b="1" dirty="0"/>
              <a:t>A. J. </a:t>
            </a:r>
            <a:r>
              <a:rPr lang="en-US" b="1" dirty="0" err="1"/>
              <a:t>Silenko</a:t>
            </a:r>
            <a:endParaRPr lang="en-US" dirty="0">
              <a:hlinkClick r:id="rId4"/>
            </a:endParaRPr>
          </a:p>
          <a:p>
            <a:r>
              <a:rPr lang="en-US" dirty="0">
                <a:hlinkClick r:id="rId4"/>
              </a:rPr>
              <a:t>https://link.springer.com/article/10.1134/S1547477115010197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D123C98-EA3B-4D4D-BC60-4B32820D19EB}"/>
                  </a:ext>
                </a:extLst>
              </p:cNvPr>
              <p:cNvSpPr txBox="1"/>
              <p:nvPr/>
            </p:nvSpPr>
            <p:spPr>
              <a:xfrm>
                <a:off x="2456592" y="4003007"/>
                <a:ext cx="5163408" cy="69038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box>
                      <m:r>
                        <a:rPr lang="en-US" sz="2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−(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D123C98-EA3B-4D4D-BC60-4B32820D1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592" y="4003007"/>
                <a:ext cx="5163408" cy="6903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164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F0A1A-5D06-4169-9D24-F251AA405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Frame BMT Spin Equation in GPT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52191-C914-4683-9F4F-66023A76D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D8498-ADE9-4EB3-B5F0-26786A312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0F20A8-CFEC-4134-B944-00A8A25E93FB}"/>
              </a:ext>
            </a:extLst>
          </p:cNvPr>
          <p:cNvSpPr/>
          <p:nvPr/>
        </p:nvSpPr>
        <p:spPr>
          <a:xfrm>
            <a:off x="2945181" y="1052231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Menlo"/>
              </a:rPr>
              <a:t>        </a:t>
            </a:r>
            <a:r>
              <a:rPr lang="en-US" b="1" dirty="0">
                <a:solidFill>
                  <a:srgbClr val="9B2393"/>
                </a:solidFill>
                <a:latin typeface="Menlo"/>
              </a:rPr>
              <a:t>const</a:t>
            </a:r>
            <a:r>
              <a:rPr lang="en-US" dirty="0">
                <a:latin typeface="Menlo"/>
              </a:rPr>
              <a:t> </a:t>
            </a:r>
            <a:r>
              <a:rPr lang="en-US" b="1" dirty="0">
                <a:solidFill>
                  <a:srgbClr val="9B2393"/>
                </a:solidFill>
                <a:latin typeface="Menlo"/>
              </a:rPr>
              <a:t>double</a:t>
            </a:r>
            <a:r>
              <a:rPr lang="en-US" dirty="0">
                <a:latin typeface="Menlo"/>
              </a:rPr>
              <a:t> g   = </a:t>
            </a:r>
            <a:r>
              <a:rPr lang="en-US" dirty="0">
                <a:solidFill>
                  <a:srgbClr val="1C00CF"/>
                </a:solidFill>
                <a:latin typeface="Menlo"/>
              </a:rPr>
              <a:t>2.00231930436256</a:t>
            </a:r>
            <a:r>
              <a:rPr lang="en-US" dirty="0">
                <a:latin typeface="Menlo"/>
              </a:rPr>
              <a:t> ;</a:t>
            </a:r>
          </a:p>
          <a:p>
            <a:r>
              <a:rPr lang="en-US" dirty="0">
                <a:latin typeface="Menlo"/>
              </a:rPr>
              <a:t>        </a:t>
            </a:r>
            <a:r>
              <a:rPr lang="en-US" b="1" dirty="0">
                <a:solidFill>
                  <a:srgbClr val="9B2393"/>
                </a:solidFill>
                <a:latin typeface="Menlo"/>
              </a:rPr>
              <a:t>const</a:t>
            </a:r>
            <a:r>
              <a:rPr lang="en-US" dirty="0">
                <a:latin typeface="Menlo"/>
              </a:rPr>
              <a:t> </a:t>
            </a:r>
            <a:r>
              <a:rPr lang="en-US" b="1" dirty="0">
                <a:solidFill>
                  <a:srgbClr val="9B2393"/>
                </a:solidFill>
                <a:latin typeface="Menlo"/>
              </a:rPr>
              <a:t>double</a:t>
            </a:r>
            <a:r>
              <a:rPr lang="en-US" dirty="0">
                <a:latin typeface="Menlo"/>
              </a:rPr>
              <a:t> go2m1 = g/</a:t>
            </a:r>
            <a:r>
              <a:rPr lang="en-US" dirty="0">
                <a:solidFill>
                  <a:srgbClr val="1C00CF"/>
                </a:solidFill>
                <a:latin typeface="Menlo"/>
              </a:rPr>
              <a:t>2.0-1.0</a:t>
            </a:r>
            <a:r>
              <a:rPr lang="en-US" dirty="0">
                <a:latin typeface="Menlo"/>
              </a:rPr>
              <a:t> ;</a:t>
            </a:r>
          </a:p>
          <a:p>
            <a:r>
              <a:rPr lang="en-US" dirty="0">
                <a:latin typeface="Menlo"/>
              </a:rPr>
              <a:t>        </a:t>
            </a:r>
            <a:r>
              <a:rPr lang="en-US" b="1" dirty="0">
                <a:solidFill>
                  <a:srgbClr val="9B2393"/>
                </a:solidFill>
                <a:latin typeface="Menlo"/>
              </a:rPr>
              <a:t>const</a:t>
            </a:r>
            <a:r>
              <a:rPr lang="en-US" dirty="0">
                <a:latin typeface="Menlo"/>
              </a:rPr>
              <a:t> </a:t>
            </a:r>
            <a:r>
              <a:rPr lang="en-US" b="1" dirty="0">
                <a:solidFill>
                  <a:srgbClr val="9B2393"/>
                </a:solidFill>
                <a:latin typeface="Menlo"/>
              </a:rPr>
              <a:t>double</a:t>
            </a:r>
            <a:r>
              <a:rPr lang="en-US" dirty="0">
                <a:latin typeface="Menlo"/>
              </a:rPr>
              <a:t> GoGp1 = G / (G+</a:t>
            </a:r>
            <a:r>
              <a:rPr lang="en-US" dirty="0">
                <a:solidFill>
                  <a:srgbClr val="1C00CF"/>
                </a:solidFill>
                <a:latin typeface="Menlo"/>
              </a:rPr>
              <a:t>1.0</a:t>
            </a:r>
            <a:r>
              <a:rPr lang="en-US" dirty="0">
                <a:latin typeface="Menlo"/>
              </a:rPr>
              <a:t>) ;</a:t>
            </a:r>
          </a:p>
          <a:p>
            <a:r>
              <a:rPr lang="en-US" dirty="0">
                <a:latin typeface="Menlo"/>
              </a:rPr>
              <a:t>        </a:t>
            </a:r>
            <a:r>
              <a:rPr lang="en-US" b="1" dirty="0">
                <a:solidFill>
                  <a:srgbClr val="9B2393"/>
                </a:solidFill>
                <a:latin typeface="Menlo"/>
              </a:rPr>
              <a:t>double</a:t>
            </a:r>
            <a:r>
              <a:rPr lang="en-US" dirty="0">
                <a:latin typeface="Menlo"/>
              </a:rPr>
              <a:t> </a:t>
            </a:r>
            <a:r>
              <a:rPr lang="en-US" dirty="0" err="1">
                <a:latin typeface="Menlo"/>
              </a:rPr>
              <a:t>fB</a:t>
            </a:r>
            <a:r>
              <a:rPr lang="en-US" dirty="0">
                <a:latin typeface="Menlo"/>
              </a:rPr>
              <a:t>  = go2 m1 + </a:t>
            </a:r>
            <a:r>
              <a:rPr lang="en-US" dirty="0">
                <a:solidFill>
                  <a:srgbClr val="1C00CF"/>
                </a:solidFill>
                <a:latin typeface="Menlo"/>
              </a:rPr>
              <a:t>1.0</a:t>
            </a:r>
            <a:r>
              <a:rPr lang="en-US" dirty="0">
                <a:latin typeface="Menlo"/>
              </a:rPr>
              <a:t>/G ;</a:t>
            </a:r>
          </a:p>
          <a:p>
            <a:r>
              <a:rPr lang="en-US" dirty="0">
                <a:latin typeface="Menlo"/>
              </a:rPr>
              <a:t>        </a:t>
            </a:r>
            <a:r>
              <a:rPr lang="en-US" b="1" dirty="0">
                <a:solidFill>
                  <a:srgbClr val="9B2393"/>
                </a:solidFill>
                <a:latin typeface="Menlo"/>
              </a:rPr>
              <a:t>double</a:t>
            </a:r>
            <a:r>
              <a:rPr lang="en-US" dirty="0">
                <a:latin typeface="Menlo"/>
              </a:rPr>
              <a:t> </a:t>
            </a:r>
            <a:r>
              <a:rPr lang="en-US" dirty="0" err="1">
                <a:latin typeface="Menlo"/>
              </a:rPr>
              <a:t>fBr</a:t>
            </a:r>
            <a:r>
              <a:rPr lang="en-US" dirty="0">
                <a:latin typeface="Menlo"/>
              </a:rPr>
              <a:t> = -go2m1 * GoGp1 * </a:t>
            </a:r>
            <a:r>
              <a:rPr lang="en-US" dirty="0" err="1">
                <a:solidFill>
                  <a:srgbClr val="643820"/>
                </a:solidFill>
                <a:latin typeface="Menlo"/>
              </a:rPr>
              <a:t>gptVECINP</a:t>
            </a:r>
            <a:r>
              <a:rPr lang="en-US" dirty="0">
                <a:latin typeface="Menlo"/>
              </a:rPr>
              <a:t>(</a:t>
            </a:r>
            <a:r>
              <a:rPr lang="en-US" dirty="0" err="1">
                <a:latin typeface="Menlo"/>
              </a:rPr>
              <a:t>Br,B</a:t>
            </a:r>
            <a:r>
              <a:rPr lang="en-US" dirty="0">
                <a:latin typeface="Menlo"/>
              </a:rPr>
              <a:t>) ;</a:t>
            </a:r>
          </a:p>
          <a:p>
            <a:r>
              <a:rPr lang="en-US" dirty="0">
                <a:latin typeface="Menlo"/>
              </a:rPr>
              <a:t>        </a:t>
            </a:r>
            <a:r>
              <a:rPr lang="en-US" b="1" dirty="0">
                <a:solidFill>
                  <a:srgbClr val="9B2393"/>
                </a:solidFill>
                <a:latin typeface="Menlo"/>
              </a:rPr>
              <a:t>double</a:t>
            </a:r>
            <a:r>
              <a:rPr lang="en-US" dirty="0">
                <a:latin typeface="Menlo"/>
              </a:rPr>
              <a:t> </a:t>
            </a:r>
            <a:r>
              <a:rPr lang="en-US" dirty="0" err="1">
                <a:latin typeface="Menlo"/>
              </a:rPr>
              <a:t>fxE</a:t>
            </a:r>
            <a:r>
              <a:rPr lang="en-US" dirty="0">
                <a:latin typeface="Menlo"/>
              </a:rPr>
              <a:t> = -(go2m1+GoGp1)/</a:t>
            </a:r>
            <a:r>
              <a:rPr lang="en-US" dirty="0" err="1">
                <a:solidFill>
                  <a:srgbClr val="643820"/>
                </a:solidFill>
                <a:latin typeface="Menlo"/>
              </a:rPr>
              <a:t>gpt_c</a:t>
            </a:r>
            <a:r>
              <a:rPr lang="en-US" dirty="0">
                <a:latin typeface="Menlo"/>
              </a:rPr>
              <a:t> ;</a:t>
            </a:r>
            <a:br>
              <a:rPr lang="en-US" dirty="0">
                <a:latin typeface="Menlo"/>
              </a:rPr>
            </a:br>
            <a:endParaRPr lang="en-US" dirty="0">
              <a:latin typeface="Menlo"/>
            </a:endParaRPr>
          </a:p>
          <a:p>
            <a:r>
              <a:rPr lang="en-US" dirty="0">
                <a:latin typeface="Menlo"/>
              </a:rPr>
              <a:t>        </a:t>
            </a:r>
            <a:r>
              <a:rPr lang="en-US" b="1" dirty="0">
                <a:solidFill>
                  <a:srgbClr val="9B2393"/>
                </a:solidFill>
                <a:latin typeface="Menlo"/>
              </a:rPr>
              <a:t>double</a:t>
            </a:r>
            <a:r>
              <a:rPr lang="en-US" dirty="0">
                <a:latin typeface="Menlo"/>
              </a:rPr>
              <a:t> t[</a:t>
            </a:r>
            <a:r>
              <a:rPr lang="en-US" dirty="0">
                <a:solidFill>
                  <a:srgbClr val="1C00CF"/>
                </a:solidFill>
                <a:latin typeface="Menlo"/>
              </a:rPr>
              <a:t>3</a:t>
            </a:r>
            <a:r>
              <a:rPr lang="en-US" dirty="0">
                <a:latin typeface="Menlo"/>
              </a:rPr>
              <a:t>] ;</a:t>
            </a:r>
          </a:p>
          <a:p>
            <a:r>
              <a:rPr lang="en-US" dirty="0">
                <a:latin typeface="Menlo"/>
              </a:rPr>
              <a:t>        t[</a:t>
            </a:r>
            <a:r>
              <a:rPr lang="en-US" dirty="0">
                <a:solidFill>
                  <a:srgbClr val="1C00CF"/>
                </a:solidFill>
                <a:latin typeface="Menlo"/>
              </a:rPr>
              <a:t>0</a:t>
            </a:r>
            <a:r>
              <a:rPr lang="en-US" dirty="0">
                <a:latin typeface="Menlo"/>
              </a:rPr>
              <a:t>] = </a:t>
            </a:r>
            <a:r>
              <a:rPr lang="en-US" dirty="0" err="1">
                <a:latin typeface="Menlo"/>
              </a:rPr>
              <a:t>fB</a:t>
            </a:r>
            <a:r>
              <a:rPr lang="en-US" dirty="0">
                <a:latin typeface="Menlo"/>
              </a:rPr>
              <a:t>*B[</a:t>
            </a:r>
            <a:r>
              <a:rPr lang="en-US" dirty="0">
                <a:solidFill>
                  <a:srgbClr val="1C00CF"/>
                </a:solidFill>
                <a:latin typeface="Menlo"/>
              </a:rPr>
              <a:t>0</a:t>
            </a:r>
            <a:r>
              <a:rPr lang="en-US" dirty="0">
                <a:latin typeface="Menlo"/>
              </a:rPr>
              <a:t>] + </a:t>
            </a:r>
            <a:r>
              <a:rPr lang="en-US" dirty="0" err="1">
                <a:latin typeface="Menlo"/>
              </a:rPr>
              <a:t>fBr</a:t>
            </a:r>
            <a:r>
              <a:rPr lang="en-US" dirty="0">
                <a:latin typeface="Menlo"/>
              </a:rPr>
              <a:t>*Br[</a:t>
            </a:r>
            <a:r>
              <a:rPr lang="en-US" dirty="0">
                <a:solidFill>
                  <a:srgbClr val="1C00CF"/>
                </a:solidFill>
                <a:latin typeface="Menlo"/>
              </a:rPr>
              <a:t>0</a:t>
            </a:r>
            <a:r>
              <a:rPr lang="en-US" dirty="0">
                <a:latin typeface="Menlo"/>
              </a:rPr>
              <a:t>] + </a:t>
            </a:r>
            <a:r>
              <a:rPr lang="en-US" dirty="0" err="1">
                <a:latin typeface="Menlo"/>
              </a:rPr>
              <a:t>fxE</a:t>
            </a:r>
            <a:r>
              <a:rPr lang="en-US" dirty="0">
                <a:latin typeface="Menlo"/>
              </a:rPr>
              <a:t>*(Br[</a:t>
            </a:r>
            <a:r>
              <a:rPr lang="en-US" dirty="0">
                <a:solidFill>
                  <a:srgbClr val="1C00CF"/>
                </a:solidFill>
                <a:latin typeface="Menlo"/>
              </a:rPr>
              <a:t>1</a:t>
            </a:r>
            <a:r>
              <a:rPr lang="en-US" dirty="0">
                <a:latin typeface="Menlo"/>
              </a:rPr>
              <a:t>]*E[</a:t>
            </a:r>
            <a:r>
              <a:rPr lang="en-US" dirty="0">
                <a:solidFill>
                  <a:srgbClr val="1C00CF"/>
                </a:solidFill>
                <a:latin typeface="Menlo"/>
              </a:rPr>
              <a:t>2</a:t>
            </a:r>
            <a:r>
              <a:rPr lang="en-US" dirty="0">
                <a:latin typeface="Menlo"/>
              </a:rPr>
              <a:t>] - Br[</a:t>
            </a:r>
            <a:r>
              <a:rPr lang="en-US" dirty="0">
                <a:solidFill>
                  <a:srgbClr val="1C00CF"/>
                </a:solidFill>
                <a:latin typeface="Menlo"/>
              </a:rPr>
              <a:t>2</a:t>
            </a:r>
            <a:r>
              <a:rPr lang="en-US" dirty="0">
                <a:latin typeface="Menlo"/>
              </a:rPr>
              <a:t>]*E[</a:t>
            </a:r>
            <a:r>
              <a:rPr lang="en-US" dirty="0">
                <a:solidFill>
                  <a:srgbClr val="1C00CF"/>
                </a:solidFill>
                <a:latin typeface="Menlo"/>
              </a:rPr>
              <a:t>1</a:t>
            </a:r>
            <a:r>
              <a:rPr lang="en-US" dirty="0">
                <a:latin typeface="Menlo"/>
              </a:rPr>
              <a:t>]) ;</a:t>
            </a:r>
          </a:p>
          <a:p>
            <a:r>
              <a:rPr lang="en-US" dirty="0">
                <a:latin typeface="Menlo"/>
              </a:rPr>
              <a:t>        t[</a:t>
            </a:r>
            <a:r>
              <a:rPr lang="en-US" dirty="0">
                <a:solidFill>
                  <a:srgbClr val="1C00CF"/>
                </a:solidFill>
                <a:latin typeface="Menlo"/>
              </a:rPr>
              <a:t>1</a:t>
            </a:r>
            <a:r>
              <a:rPr lang="en-US" dirty="0">
                <a:latin typeface="Menlo"/>
              </a:rPr>
              <a:t>] = </a:t>
            </a:r>
            <a:r>
              <a:rPr lang="en-US" dirty="0" err="1">
                <a:latin typeface="Menlo"/>
              </a:rPr>
              <a:t>fB</a:t>
            </a:r>
            <a:r>
              <a:rPr lang="en-US" dirty="0">
                <a:latin typeface="Menlo"/>
              </a:rPr>
              <a:t>*B[</a:t>
            </a:r>
            <a:r>
              <a:rPr lang="en-US" dirty="0">
                <a:solidFill>
                  <a:srgbClr val="1C00CF"/>
                </a:solidFill>
                <a:latin typeface="Menlo"/>
              </a:rPr>
              <a:t>1</a:t>
            </a:r>
            <a:r>
              <a:rPr lang="en-US" dirty="0">
                <a:latin typeface="Menlo"/>
              </a:rPr>
              <a:t>] + </a:t>
            </a:r>
            <a:r>
              <a:rPr lang="en-US" dirty="0" err="1">
                <a:latin typeface="Menlo"/>
              </a:rPr>
              <a:t>fBr</a:t>
            </a:r>
            <a:r>
              <a:rPr lang="en-US" dirty="0">
                <a:latin typeface="Menlo"/>
              </a:rPr>
              <a:t>*Br[</a:t>
            </a:r>
            <a:r>
              <a:rPr lang="en-US" dirty="0">
                <a:solidFill>
                  <a:srgbClr val="1C00CF"/>
                </a:solidFill>
                <a:latin typeface="Menlo"/>
              </a:rPr>
              <a:t>1</a:t>
            </a:r>
            <a:r>
              <a:rPr lang="en-US" dirty="0">
                <a:latin typeface="Menlo"/>
              </a:rPr>
              <a:t>] + </a:t>
            </a:r>
            <a:r>
              <a:rPr lang="en-US" dirty="0" err="1">
                <a:latin typeface="Menlo"/>
              </a:rPr>
              <a:t>fxE</a:t>
            </a:r>
            <a:r>
              <a:rPr lang="en-US" dirty="0">
                <a:latin typeface="Menlo"/>
              </a:rPr>
              <a:t>*(Br[</a:t>
            </a:r>
            <a:r>
              <a:rPr lang="en-US" dirty="0">
                <a:solidFill>
                  <a:srgbClr val="1C00CF"/>
                </a:solidFill>
                <a:latin typeface="Menlo"/>
              </a:rPr>
              <a:t>2</a:t>
            </a:r>
            <a:r>
              <a:rPr lang="en-US" dirty="0">
                <a:latin typeface="Menlo"/>
              </a:rPr>
              <a:t>]*E[</a:t>
            </a:r>
            <a:r>
              <a:rPr lang="en-US" dirty="0">
                <a:solidFill>
                  <a:srgbClr val="1C00CF"/>
                </a:solidFill>
                <a:latin typeface="Menlo"/>
              </a:rPr>
              <a:t>0</a:t>
            </a:r>
            <a:r>
              <a:rPr lang="en-US" dirty="0">
                <a:latin typeface="Menlo"/>
              </a:rPr>
              <a:t>] - Br[</a:t>
            </a:r>
            <a:r>
              <a:rPr lang="en-US" dirty="0">
                <a:solidFill>
                  <a:srgbClr val="1C00CF"/>
                </a:solidFill>
                <a:latin typeface="Menlo"/>
              </a:rPr>
              <a:t>0</a:t>
            </a:r>
            <a:r>
              <a:rPr lang="en-US" dirty="0">
                <a:latin typeface="Menlo"/>
              </a:rPr>
              <a:t>]*E[</a:t>
            </a:r>
            <a:r>
              <a:rPr lang="en-US" dirty="0">
                <a:solidFill>
                  <a:srgbClr val="1C00CF"/>
                </a:solidFill>
                <a:latin typeface="Menlo"/>
              </a:rPr>
              <a:t>2</a:t>
            </a:r>
            <a:r>
              <a:rPr lang="en-US" dirty="0">
                <a:latin typeface="Menlo"/>
              </a:rPr>
              <a:t>]) ;</a:t>
            </a:r>
          </a:p>
          <a:p>
            <a:r>
              <a:rPr lang="en-US" dirty="0">
                <a:latin typeface="Menlo"/>
              </a:rPr>
              <a:t>        t[</a:t>
            </a:r>
            <a:r>
              <a:rPr lang="en-US" dirty="0">
                <a:solidFill>
                  <a:srgbClr val="1C00CF"/>
                </a:solidFill>
                <a:latin typeface="Menlo"/>
              </a:rPr>
              <a:t>2</a:t>
            </a:r>
            <a:r>
              <a:rPr lang="en-US" dirty="0">
                <a:latin typeface="Menlo"/>
              </a:rPr>
              <a:t>] = </a:t>
            </a:r>
            <a:r>
              <a:rPr lang="en-US" dirty="0" err="1">
                <a:latin typeface="Menlo"/>
              </a:rPr>
              <a:t>fB</a:t>
            </a:r>
            <a:r>
              <a:rPr lang="en-US" dirty="0">
                <a:latin typeface="Menlo"/>
              </a:rPr>
              <a:t>*B[</a:t>
            </a:r>
            <a:r>
              <a:rPr lang="en-US" dirty="0">
                <a:solidFill>
                  <a:srgbClr val="1C00CF"/>
                </a:solidFill>
                <a:latin typeface="Menlo"/>
              </a:rPr>
              <a:t>2</a:t>
            </a:r>
            <a:r>
              <a:rPr lang="en-US" dirty="0">
                <a:latin typeface="Menlo"/>
              </a:rPr>
              <a:t>] + </a:t>
            </a:r>
            <a:r>
              <a:rPr lang="en-US" dirty="0" err="1">
                <a:latin typeface="Menlo"/>
              </a:rPr>
              <a:t>fBr</a:t>
            </a:r>
            <a:r>
              <a:rPr lang="en-US" dirty="0">
                <a:latin typeface="Menlo"/>
              </a:rPr>
              <a:t>*Br[</a:t>
            </a:r>
            <a:r>
              <a:rPr lang="en-US" dirty="0">
                <a:solidFill>
                  <a:srgbClr val="1C00CF"/>
                </a:solidFill>
                <a:latin typeface="Menlo"/>
              </a:rPr>
              <a:t>2</a:t>
            </a:r>
            <a:r>
              <a:rPr lang="en-US" dirty="0">
                <a:latin typeface="Menlo"/>
              </a:rPr>
              <a:t>] + </a:t>
            </a:r>
            <a:r>
              <a:rPr lang="en-US" dirty="0" err="1">
                <a:latin typeface="Menlo"/>
              </a:rPr>
              <a:t>fxE</a:t>
            </a:r>
            <a:r>
              <a:rPr lang="en-US" dirty="0">
                <a:latin typeface="Menlo"/>
              </a:rPr>
              <a:t>*(Br[</a:t>
            </a:r>
            <a:r>
              <a:rPr lang="en-US" dirty="0">
                <a:solidFill>
                  <a:srgbClr val="1C00CF"/>
                </a:solidFill>
                <a:latin typeface="Menlo"/>
              </a:rPr>
              <a:t>0</a:t>
            </a:r>
            <a:r>
              <a:rPr lang="en-US" dirty="0">
                <a:latin typeface="Menlo"/>
              </a:rPr>
              <a:t>]*E[</a:t>
            </a:r>
            <a:r>
              <a:rPr lang="en-US" dirty="0">
                <a:solidFill>
                  <a:srgbClr val="1C00CF"/>
                </a:solidFill>
                <a:latin typeface="Menlo"/>
              </a:rPr>
              <a:t>1</a:t>
            </a:r>
            <a:r>
              <a:rPr lang="en-US" dirty="0">
                <a:latin typeface="Menlo"/>
              </a:rPr>
              <a:t>] - Br[</a:t>
            </a:r>
            <a:r>
              <a:rPr lang="en-US" dirty="0">
                <a:solidFill>
                  <a:srgbClr val="1C00CF"/>
                </a:solidFill>
                <a:latin typeface="Menlo"/>
              </a:rPr>
              <a:t>1</a:t>
            </a:r>
            <a:r>
              <a:rPr lang="en-US" dirty="0">
                <a:latin typeface="Menlo"/>
              </a:rPr>
              <a:t>]*E[</a:t>
            </a:r>
            <a:r>
              <a:rPr lang="en-US" dirty="0">
                <a:solidFill>
                  <a:srgbClr val="1C00CF"/>
                </a:solidFill>
                <a:latin typeface="Menlo"/>
              </a:rPr>
              <a:t>0</a:t>
            </a:r>
            <a:r>
              <a:rPr lang="en-US" dirty="0">
                <a:latin typeface="Menlo"/>
              </a:rPr>
              <a:t>]) ;</a:t>
            </a:r>
          </a:p>
          <a:p>
            <a:r>
              <a:rPr lang="en-US" dirty="0">
                <a:latin typeface="Menlo"/>
              </a:rPr>
              <a:t>          </a:t>
            </a:r>
          </a:p>
          <a:p>
            <a:r>
              <a:rPr lang="en-US" dirty="0">
                <a:latin typeface="Menlo"/>
              </a:rPr>
              <a:t>        </a:t>
            </a:r>
            <a:r>
              <a:rPr lang="en-US" b="1" dirty="0">
                <a:solidFill>
                  <a:srgbClr val="9B2393"/>
                </a:solidFill>
                <a:latin typeface="Menlo"/>
              </a:rPr>
              <a:t>const</a:t>
            </a:r>
            <a:r>
              <a:rPr lang="en-US" dirty="0">
                <a:latin typeface="Menlo"/>
              </a:rPr>
              <a:t> </a:t>
            </a:r>
            <a:r>
              <a:rPr lang="en-US" b="1" dirty="0">
                <a:solidFill>
                  <a:srgbClr val="9B2393"/>
                </a:solidFill>
                <a:latin typeface="Menlo"/>
              </a:rPr>
              <a:t>double</a:t>
            </a:r>
            <a:r>
              <a:rPr lang="en-US" dirty="0">
                <a:latin typeface="Menlo"/>
              </a:rPr>
              <a:t> *s = &amp;x[par-&gt;</a:t>
            </a:r>
            <a:r>
              <a:rPr lang="en-US" dirty="0">
                <a:solidFill>
                  <a:srgbClr val="326D74"/>
                </a:solidFill>
                <a:latin typeface="Menlo"/>
              </a:rPr>
              <a:t>odeoff</a:t>
            </a:r>
            <a:r>
              <a:rPr lang="en-US" dirty="0">
                <a:latin typeface="Menlo"/>
              </a:rPr>
              <a:t>+</a:t>
            </a:r>
            <a:r>
              <a:rPr lang="en-US" dirty="0">
                <a:solidFill>
                  <a:srgbClr val="1C00CF"/>
                </a:solidFill>
                <a:latin typeface="Menlo"/>
              </a:rPr>
              <a:t>6</a:t>
            </a:r>
            <a:r>
              <a:rPr lang="en-US" dirty="0">
                <a:latin typeface="Menlo"/>
              </a:rPr>
              <a:t>] ;</a:t>
            </a:r>
          </a:p>
          <a:p>
            <a:r>
              <a:rPr lang="en-US" dirty="0">
                <a:latin typeface="Menlo"/>
              </a:rPr>
              <a:t>        </a:t>
            </a:r>
            <a:r>
              <a:rPr lang="en-US" b="1" dirty="0">
                <a:solidFill>
                  <a:srgbClr val="9B2393"/>
                </a:solidFill>
                <a:latin typeface="Menlo"/>
              </a:rPr>
              <a:t>const</a:t>
            </a:r>
            <a:r>
              <a:rPr lang="en-US" dirty="0">
                <a:latin typeface="Menlo"/>
              </a:rPr>
              <a:t> </a:t>
            </a:r>
            <a:r>
              <a:rPr lang="en-US" b="1" dirty="0">
                <a:solidFill>
                  <a:srgbClr val="9B2393"/>
                </a:solidFill>
                <a:latin typeface="Menlo"/>
              </a:rPr>
              <a:t>double</a:t>
            </a:r>
            <a:r>
              <a:rPr lang="en-US" dirty="0">
                <a:latin typeface="Menlo"/>
              </a:rPr>
              <a:t> fac = par-&gt;</a:t>
            </a:r>
            <a:r>
              <a:rPr lang="en-US" dirty="0">
                <a:solidFill>
                  <a:srgbClr val="326D74"/>
                </a:solidFill>
                <a:latin typeface="Menlo"/>
              </a:rPr>
              <a:t>q</a:t>
            </a:r>
            <a:r>
              <a:rPr lang="en-US" dirty="0">
                <a:latin typeface="Menlo"/>
              </a:rPr>
              <a:t> / par-&gt;</a:t>
            </a:r>
            <a:r>
              <a:rPr lang="en-US" dirty="0">
                <a:solidFill>
                  <a:srgbClr val="326D74"/>
                </a:solidFill>
                <a:latin typeface="Menlo"/>
              </a:rPr>
              <a:t>m</a:t>
            </a:r>
            <a:r>
              <a:rPr lang="en-US" dirty="0">
                <a:latin typeface="Menlo"/>
              </a:rPr>
              <a:t> ;</a:t>
            </a:r>
          </a:p>
          <a:p>
            <a:r>
              <a:rPr lang="en-US" dirty="0">
                <a:latin typeface="Menlo"/>
              </a:rPr>
              <a:t>        p[par-&gt;</a:t>
            </a:r>
            <a:r>
              <a:rPr lang="en-US" dirty="0">
                <a:solidFill>
                  <a:srgbClr val="326D74"/>
                </a:solidFill>
                <a:latin typeface="Menlo"/>
              </a:rPr>
              <a:t>odeoff</a:t>
            </a:r>
            <a:r>
              <a:rPr lang="en-US" dirty="0">
                <a:latin typeface="Menlo"/>
              </a:rPr>
              <a:t>+</a:t>
            </a:r>
            <a:r>
              <a:rPr lang="en-US" dirty="0">
                <a:solidFill>
                  <a:srgbClr val="1C00CF"/>
                </a:solidFill>
                <a:latin typeface="Menlo"/>
              </a:rPr>
              <a:t>6</a:t>
            </a:r>
            <a:r>
              <a:rPr lang="en-US" dirty="0">
                <a:latin typeface="Menlo"/>
              </a:rPr>
              <a:t>] = fac * (s[</a:t>
            </a:r>
            <a:r>
              <a:rPr lang="en-US" dirty="0">
                <a:solidFill>
                  <a:srgbClr val="1C00CF"/>
                </a:solidFill>
                <a:latin typeface="Menlo"/>
              </a:rPr>
              <a:t>1</a:t>
            </a:r>
            <a:r>
              <a:rPr lang="en-US" dirty="0">
                <a:latin typeface="Menlo"/>
              </a:rPr>
              <a:t>]*t[</a:t>
            </a:r>
            <a:r>
              <a:rPr lang="en-US" dirty="0">
                <a:solidFill>
                  <a:srgbClr val="1C00CF"/>
                </a:solidFill>
                <a:latin typeface="Menlo"/>
              </a:rPr>
              <a:t>2</a:t>
            </a:r>
            <a:r>
              <a:rPr lang="en-US" dirty="0">
                <a:latin typeface="Menlo"/>
              </a:rPr>
              <a:t>]-s[</a:t>
            </a:r>
            <a:r>
              <a:rPr lang="en-US" dirty="0">
                <a:solidFill>
                  <a:srgbClr val="1C00CF"/>
                </a:solidFill>
                <a:latin typeface="Menlo"/>
              </a:rPr>
              <a:t>2</a:t>
            </a:r>
            <a:r>
              <a:rPr lang="en-US" dirty="0">
                <a:latin typeface="Menlo"/>
              </a:rPr>
              <a:t>]*t[</a:t>
            </a:r>
            <a:r>
              <a:rPr lang="en-US" dirty="0">
                <a:solidFill>
                  <a:srgbClr val="1C00CF"/>
                </a:solidFill>
                <a:latin typeface="Menlo"/>
              </a:rPr>
              <a:t>1</a:t>
            </a:r>
            <a:r>
              <a:rPr lang="en-US" dirty="0">
                <a:latin typeface="Menlo"/>
              </a:rPr>
              <a:t>]) ;</a:t>
            </a:r>
          </a:p>
          <a:p>
            <a:r>
              <a:rPr lang="en-US" dirty="0">
                <a:latin typeface="Menlo"/>
              </a:rPr>
              <a:t>        p[par-&gt;</a:t>
            </a:r>
            <a:r>
              <a:rPr lang="en-US" dirty="0">
                <a:solidFill>
                  <a:srgbClr val="326D74"/>
                </a:solidFill>
                <a:latin typeface="Menlo"/>
              </a:rPr>
              <a:t>odeoff</a:t>
            </a:r>
            <a:r>
              <a:rPr lang="en-US" dirty="0">
                <a:latin typeface="Menlo"/>
              </a:rPr>
              <a:t>+</a:t>
            </a:r>
            <a:r>
              <a:rPr lang="en-US" dirty="0">
                <a:solidFill>
                  <a:srgbClr val="1C00CF"/>
                </a:solidFill>
                <a:latin typeface="Menlo"/>
              </a:rPr>
              <a:t>7</a:t>
            </a:r>
            <a:r>
              <a:rPr lang="en-US" dirty="0">
                <a:latin typeface="Menlo"/>
              </a:rPr>
              <a:t>] = fac * (s[</a:t>
            </a:r>
            <a:r>
              <a:rPr lang="en-US" dirty="0">
                <a:solidFill>
                  <a:srgbClr val="1C00CF"/>
                </a:solidFill>
                <a:latin typeface="Menlo"/>
              </a:rPr>
              <a:t>2</a:t>
            </a:r>
            <a:r>
              <a:rPr lang="en-US" dirty="0">
                <a:latin typeface="Menlo"/>
              </a:rPr>
              <a:t>]*t[</a:t>
            </a:r>
            <a:r>
              <a:rPr lang="en-US" dirty="0">
                <a:solidFill>
                  <a:srgbClr val="1C00CF"/>
                </a:solidFill>
                <a:latin typeface="Menlo"/>
              </a:rPr>
              <a:t>0</a:t>
            </a:r>
            <a:r>
              <a:rPr lang="en-US" dirty="0">
                <a:latin typeface="Menlo"/>
              </a:rPr>
              <a:t>]-s[</a:t>
            </a:r>
            <a:r>
              <a:rPr lang="en-US" dirty="0">
                <a:solidFill>
                  <a:srgbClr val="1C00CF"/>
                </a:solidFill>
                <a:latin typeface="Menlo"/>
              </a:rPr>
              <a:t>0</a:t>
            </a:r>
            <a:r>
              <a:rPr lang="en-US" dirty="0">
                <a:latin typeface="Menlo"/>
              </a:rPr>
              <a:t>]*t[</a:t>
            </a:r>
            <a:r>
              <a:rPr lang="en-US" dirty="0">
                <a:solidFill>
                  <a:srgbClr val="1C00CF"/>
                </a:solidFill>
                <a:latin typeface="Menlo"/>
              </a:rPr>
              <a:t>2</a:t>
            </a:r>
            <a:r>
              <a:rPr lang="en-US" dirty="0">
                <a:latin typeface="Menlo"/>
              </a:rPr>
              <a:t>]) ;</a:t>
            </a:r>
          </a:p>
          <a:p>
            <a:r>
              <a:rPr lang="en-US" dirty="0">
                <a:latin typeface="Menlo"/>
              </a:rPr>
              <a:t>        p[par-&gt;</a:t>
            </a:r>
            <a:r>
              <a:rPr lang="en-US" dirty="0">
                <a:solidFill>
                  <a:srgbClr val="326D74"/>
                </a:solidFill>
                <a:latin typeface="Menlo"/>
              </a:rPr>
              <a:t>odeoff</a:t>
            </a:r>
            <a:r>
              <a:rPr lang="en-US" dirty="0">
                <a:latin typeface="Menlo"/>
              </a:rPr>
              <a:t>+</a:t>
            </a:r>
            <a:r>
              <a:rPr lang="en-US" dirty="0">
                <a:solidFill>
                  <a:srgbClr val="1C00CF"/>
                </a:solidFill>
                <a:latin typeface="Menlo"/>
              </a:rPr>
              <a:t>8</a:t>
            </a:r>
            <a:r>
              <a:rPr lang="en-US" dirty="0">
                <a:latin typeface="Menlo"/>
              </a:rPr>
              <a:t>] = fac * (s[</a:t>
            </a:r>
            <a:r>
              <a:rPr lang="en-US" dirty="0">
                <a:solidFill>
                  <a:srgbClr val="1C00CF"/>
                </a:solidFill>
                <a:latin typeface="Menlo"/>
              </a:rPr>
              <a:t>0</a:t>
            </a:r>
            <a:r>
              <a:rPr lang="en-US" dirty="0">
                <a:latin typeface="Menlo"/>
              </a:rPr>
              <a:t>]*t[</a:t>
            </a:r>
            <a:r>
              <a:rPr lang="en-US" dirty="0">
                <a:solidFill>
                  <a:srgbClr val="1C00CF"/>
                </a:solidFill>
                <a:latin typeface="Menlo"/>
              </a:rPr>
              <a:t>1</a:t>
            </a:r>
            <a:r>
              <a:rPr lang="en-US" dirty="0">
                <a:latin typeface="Menlo"/>
              </a:rPr>
              <a:t>]-s[</a:t>
            </a:r>
            <a:r>
              <a:rPr lang="en-US" dirty="0">
                <a:solidFill>
                  <a:srgbClr val="1C00CF"/>
                </a:solidFill>
                <a:latin typeface="Menlo"/>
              </a:rPr>
              <a:t>1</a:t>
            </a:r>
            <a:r>
              <a:rPr lang="en-US" dirty="0">
                <a:latin typeface="Menlo"/>
              </a:rPr>
              <a:t>]*t[</a:t>
            </a:r>
            <a:r>
              <a:rPr lang="en-US" dirty="0">
                <a:solidFill>
                  <a:srgbClr val="1C00CF"/>
                </a:solidFill>
                <a:latin typeface="Menlo"/>
              </a:rPr>
              <a:t>0</a:t>
            </a:r>
            <a:r>
              <a:rPr lang="en-US" dirty="0">
                <a:latin typeface="Menlo"/>
              </a:rPr>
              <a:t>]) ;</a:t>
            </a:r>
            <a:endParaRPr lang="en-US" dirty="0">
              <a:effectLst/>
              <a:latin typeface="Menlo"/>
            </a:endParaRPr>
          </a:p>
        </p:txBody>
      </p:sp>
    </p:spTree>
    <p:extLst>
      <p:ext uri="{BB962C8B-B14F-4D97-AF65-F5344CB8AC3E}">
        <p14:creationId xmlns:p14="http://schemas.microsoft.com/office/powerpoint/2010/main" val="1435487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Friday, January 8, 2021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1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PowerPoint_widescreen [Read-Only]" id="{825518EF-9F4B-4259-AB9B-30A09776C76A}" vid="{5322435D-1806-4783-A6B0-EE1E080D2C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1938</TotalTime>
  <Words>697</Words>
  <Application>Microsoft Office PowerPoint</Application>
  <PresentationFormat>Widescreen</PresentationFormat>
  <Paragraphs>68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.PingFangSC-Regular</vt:lpstr>
      <vt:lpstr>Arial</vt:lpstr>
      <vt:lpstr>Calibri</vt:lpstr>
      <vt:lpstr>Cambria Math</vt:lpstr>
      <vt:lpstr>Menlo</vt:lpstr>
      <vt:lpstr>PingFangSC-Regular</vt:lpstr>
      <vt:lpstr>Office Theme</vt:lpstr>
      <vt:lpstr>Spin Precession in GPT</vt:lpstr>
      <vt:lpstr>Constants and Units – International System of Units (SI)</vt:lpstr>
      <vt:lpstr>T-BMT Spin Equation in Lab Frame</vt:lpstr>
      <vt:lpstr>Lab Frame BMT Spin Equation in GPT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EDM Mott Polarimetry</dc:title>
  <dc:creator>Riad Suleiman</dc:creator>
  <cp:lastModifiedBy>Riad Suleiman</cp:lastModifiedBy>
  <cp:revision>427</cp:revision>
  <dcterms:created xsi:type="dcterms:W3CDTF">2020-07-30T15:47:04Z</dcterms:created>
  <dcterms:modified xsi:type="dcterms:W3CDTF">2021-01-08T20:30:53Z</dcterms:modified>
</cp:coreProperties>
</file>