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56" r:id="rId2"/>
    <p:sldId id="424" r:id="rId3"/>
    <p:sldId id="430" r:id="rId4"/>
    <p:sldId id="412" r:id="rId5"/>
    <p:sldId id="418" r:id="rId6"/>
    <p:sldId id="419" r:id="rId7"/>
    <p:sldId id="431" r:id="rId8"/>
    <p:sldId id="434" r:id="rId9"/>
    <p:sldId id="429" r:id="rId10"/>
    <p:sldId id="432" r:id="rId11"/>
    <p:sldId id="433" r:id="rId12"/>
    <p:sldId id="437" r:id="rId13"/>
    <p:sldId id="428" r:id="rId14"/>
    <p:sldId id="435" r:id="rId15"/>
    <p:sldId id="436" r:id="rId16"/>
    <p:sldId id="420" r:id="rId17"/>
    <p:sldId id="438" r:id="rId18"/>
  </p:sldIdLst>
  <p:sldSz cx="9144000" cy="6858000" type="screen4x3"/>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ad Suleiman" initials="RS" lastIdx="0" clrIdx="0">
    <p:extLst>
      <p:ext uri="{19B8F6BF-5375-455C-9EA6-DF929625EA0E}">
        <p15:presenceInfo xmlns:p15="http://schemas.microsoft.com/office/powerpoint/2012/main" userId="S-1-5-21-1097014734-140981682-1849977318-50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DFF"/>
    <a:srgbClr val="FF40FF"/>
    <a:srgbClr val="E7FF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89" autoAdjust="0"/>
    <p:restoredTop sz="96120" autoAdjust="0"/>
  </p:normalViewPr>
  <p:slideViewPr>
    <p:cSldViewPr snapToGrid="0" snapToObjects="1">
      <p:cViewPr varScale="1">
        <p:scale>
          <a:sx n="107" d="100"/>
          <a:sy n="107" d="100"/>
        </p:scale>
        <p:origin x="360" y="102"/>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2611"/>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34969" y="0"/>
            <a:ext cx="3010323" cy="462611"/>
          </a:xfrm>
          <a:prstGeom prst="rect">
            <a:avLst/>
          </a:prstGeom>
        </p:spPr>
        <p:txBody>
          <a:bodyPr vert="horz" lIns="92382" tIns="46191" rIns="92382" bIns="46191" rtlCol="0"/>
          <a:lstStyle>
            <a:lvl1pPr algn="r">
              <a:defRPr sz="1200"/>
            </a:lvl1pPr>
          </a:lstStyle>
          <a:p>
            <a:fld id="{AF8F3527-BB28-884B-A511-C22C3DCF5453}" type="datetimeFigureOut">
              <a:rPr lang="en-US" smtClean="0"/>
              <a:t>8/7/2023</a:t>
            </a:fld>
            <a:endParaRPr lang="en-US"/>
          </a:p>
        </p:txBody>
      </p:sp>
      <p:sp>
        <p:nvSpPr>
          <p:cNvPr id="4" name="Slide Image Placeholder 3"/>
          <p:cNvSpPr>
            <a:spLocks noGrp="1" noRot="1" noChangeAspect="1"/>
          </p:cNvSpPr>
          <p:nvPr>
            <p:ph type="sldImg" idx="2"/>
          </p:nvPr>
        </p:nvSpPr>
        <p:spPr>
          <a:xfrm>
            <a:off x="1398588" y="1152525"/>
            <a:ext cx="4149725" cy="3111500"/>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4690" y="4437221"/>
            <a:ext cx="5557520" cy="3630454"/>
          </a:xfrm>
          <a:prstGeom prst="rect">
            <a:avLst/>
          </a:prstGeom>
        </p:spPr>
        <p:txBody>
          <a:bodyPr vert="horz" lIns="92382" tIns="46191" rIns="92382" bIns="4619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10323" cy="462610"/>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34969" y="8757590"/>
            <a:ext cx="3010323" cy="462610"/>
          </a:xfrm>
          <a:prstGeom prst="rect">
            <a:avLst/>
          </a:prstGeom>
        </p:spPr>
        <p:txBody>
          <a:bodyPr vert="horz" lIns="92382" tIns="46191" rIns="92382" bIns="46191"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1</a:t>
            </a:fld>
            <a:endParaRPr lang="en-US"/>
          </a:p>
        </p:txBody>
      </p:sp>
    </p:spTree>
    <p:extLst>
      <p:ext uri="{BB962C8B-B14F-4D97-AF65-F5344CB8AC3E}">
        <p14:creationId xmlns:p14="http://schemas.microsoft.com/office/powerpoint/2010/main" val="881384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6</a:t>
            </a:fld>
            <a:endParaRPr lang="en-US"/>
          </a:p>
        </p:txBody>
      </p:sp>
    </p:spTree>
    <p:extLst>
      <p:ext uri="{BB962C8B-B14F-4D97-AF65-F5344CB8AC3E}">
        <p14:creationId xmlns:p14="http://schemas.microsoft.com/office/powerpoint/2010/main" val="2548902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16</a:t>
            </a:fld>
            <a:endParaRPr lang="en-US"/>
          </a:p>
        </p:txBody>
      </p:sp>
    </p:spTree>
    <p:extLst>
      <p:ext uri="{BB962C8B-B14F-4D97-AF65-F5344CB8AC3E}">
        <p14:creationId xmlns:p14="http://schemas.microsoft.com/office/powerpoint/2010/main" val="2184221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17</a:t>
            </a:fld>
            <a:endParaRPr lang="en-US"/>
          </a:p>
        </p:txBody>
      </p:sp>
    </p:spTree>
    <p:extLst>
      <p:ext uri="{BB962C8B-B14F-4D97-AF65-F5344CB8AC3E}">
        <p14:creationId xmlns:p14="http://schemas.microsoft.com/office/powerpoint/2010/main" val="15742652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Drag picture to placeholder or click icon to add</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Drag picture to placeholder or click icon to add</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000" baseline="0">
                <a:solidFill>
                  <a:schemeClr val="tx1"/>
                </a:solidFill>
                <a:latin typeface="Arial" charset="0"/>
              </a:defRPr>
            </a:lvl1pPr>
          </a:lstStyle>
          <a:p>
            <a:r>
              <a:rPr lang="en-US" dirty="0"/>
              <a:t>Director's Review of Moller, </a:t>
            </a:r>
            <a:r>
              <a:rPr lang="en-US"/>
              <a:t>January 14 – 16</a:t>
            </a:r>
            <a:r>
              <a:rPr lang="en-US" dirty="0"/>
              <a:t>, 2020</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Director's Review of Moller, </a:t>
            </a:r>
            <a:r>
              <a:rPr lang="en-US"/>
              <a:t>January 14 – 16</a:t>
            </a:r>
            <a:r>
              <a:rPr lang="en-US" dirty="0"/>
              <a:t>, 2020</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Director's Review of Moller, </a:t>
            </a:r>
            <a:r>
              <a:rPr lang="en-US"/>
              <a:t>January 14 – 16</a:t>
            </a:r>
            <a:r>
              <a:rPr lang="en-US" dirty="0"/>
              <a:t>, 2020</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a:t>Drag picture to placeholder or click icon to add</a:t>
            </a:r>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Director's Review of Moller, </a:t>
            </a:r>
            <a:r>
              <a:rPr lang="en-US"/>
              <a:t>January 14 – 16</a:t>
            </a:r>
            <a:r>
              <a:rPr lang="en-US" dirty="0"/>
              <a:t>, 2020</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Drag picture to placeholder or click icon to add</a:t>
            </a:r>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Director's Review of Moller, </a:t>
            </a:r>
            <a:r>
              <a:rPr lang="en-US"/>
              <a:t>January 14 – 16</a:t>
            </a:r>
            <a:r>
              <a:rPr lang="en-US" dirty="0"/>
              <a:t>, 2020</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a:t>Drag picture to placeholder or click icon to add</a:t>
            </a:r>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a:t>Drag picture to placeholder or click icon to add</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Director's Review of Moller, </a:t>
            </a:r>
            <a:r>
              <a:rPr lang="en-US"/>
              <a:t>January 14 – 16</a:t>
            </a:r>
            <a:r>
              <a:rPr lang="en-US" dirty="0"/>
              <a:t>, 2020</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Drag picture to placeholder or click icon to add</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Drag picture to placeholder or click icon to add</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Director's Review of Moller, </a:t>
            </a:r>
            <a:r>
              <a:rPr lang="en-US"/>
              <a:t>January 14 – 16</a:t>
            </a:r>
            <a:r>
              <a:rPr lang="en-US" dirty="0"/>
              <a:t>, 2020</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Drag picture to placeholder or click icon to add</a:t>
            </a:r>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a:t>Drag picture to placeholder or click icon to add</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Director's Review of Moller, </a:t>
            </a:r>
            <a:r>
              <a:rPr lang="en-US"/>
              <a:t>January 14 – 16</a:t>
            </a:r>
            <a:r>
              <a:rPr lang="en-US" dirty="0"/>
              <a:t>, 2020</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a:t>Drag picture to placeholder or click icon to add</a:t>
            </a:r>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a:t>Drag picture to placeholder or click icon to add</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Director’s Review of Moller, </a:t>
            </a:r>
            <a:r>
              <a:rPr lang="en-US"/>
              <a:t>January 14 – 16</a:t>
            </a:r>
            <a:r>
              <a:rPr lang="en-US" dirty="0"/>
              <a:t>, 2020</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doi.org/10.1016/j.nima.2022.16771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7.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25335F-4EEA-9E4F-8D1A-F53CF18B9DB1}"/>
              </a:ext>
            </a:extLst>
          </p:cNvPr>
          <p:cNvSpPr>
            <a:spLocks noGrp="1"/>
          </p:cNvSpPr>
          <p:nvPr>
            <p:ph type="ctrTitle"/>
          </p:nvPr>
        </p:nvSpPr>
        <p:spPr/>
        <p:txBody>
          <a:bodyPr/>
          <a:lstStyle/>
          <a:p>
            <a:r>
              <a:rPr lang="en-US" dirty="0"/>
              <a:t>Simultaneous Beam Delivery with Parity Quality Beam</a:t>
            </a:r>
          </a:p>
        </p:txBody>
      </p:sp>
      <p:sp>
        <p:nvSpPr>
          <p:cNvPr id="3" name="Subtitle 2">
            <a:extLst>
              <a:ext uri="{FF2B5EF4-FFF2-40B4-BE49-F238E27FC236}">
                <a16:creationId xmlns:a16="http://schemas.microsoft.com/office/drawing/2014/main" id="{C1BE25B9-4444-433C-BE46-E3B610C58CB5}"/>
              </a:ext>
            </a:extLst>
          </p:cNvPr>
          <p:cNvSpPr>
            <a:spLocks noGrp="1"/>
          </p:cNvSpPr>
          <p:nvPr>
            <p:ph type="subTitle" idx="1"/>
          </p:nvPr>
        </p:nvSpPr>
        <p:spPr/>
        <p:txBody>
          <a:bodyPr/>
          <a:lstStyle/>
          <a:p>
            <a:r>
              <a:rPr lang="en-US" b="1" dirty="0"/>
              <a:t>KLF Phase I ERR</a:t>
            </a:r>
          </a:p>
          <a:p>
            <a:endParaRPr lang="en-US" dirty="0"/>
          </a:p>
          <a:p>
            <a:endParaRPr lang="en-US" dirty="0"/>
          </a:p>
          <a:p>
            <a:r>
              <a:rPr lang="en-US" b="1" dirty="0">
                <a:solidFill>
                  <a:srgbClr val="0070C0"/>
                </a:solidFill>
              </a:rPr>
              <a:t>Accelerator Parity-Quality-Beam Liaison: </a:t>
            </a:r>
            <a:r>
              <a:rPr lang="en-US" dirty="0">
                <a:solidFill>
                  <a:srgbClr val="0070C0"/>
                </a:solidFill>
              </a:rPr>
              <a:t>Riad Suleiman</a:t>
            </a:r>
          </a:p>
          <a:p>
            <a:endParaRPr lang="en-US" dirty="0"/>
          </a:p>
        </p:txBody>
      </p:sp>
      <p:sp>
        <p:nvSpPr>
          <p:cNvPr id="5" name="Text Placeholder 4">
            <a:extLst>
              <a:ext uri="{FF2B5EF4-FFF2-40B4-BE49-F238E27FC236}">
                <a16:creationId xmlns:a16="http://schemas.microsoft.com/office/drawing/2014/main" id="{22327357-918F-408F-90D2-2BC540DD2931}"/>
              </a:ext>
            </a:extLst>
          </p:cNvPr>
          <p:cNvSpPr>
            <a:spLocks noGrp="1"/>
          </p:cNvSpPr>
          <p:nvPr>
            <p:ph type="body" sz="quarter" idx="14"/>
          </p:nvPr>
        </p:nvSpPr>
        <p:spPr/>
        <p:txBody>
          <a:bodyPr/>
          <a:lstStyle/>
          <a:p>
            <a:r>
              <a:rPr lang="en-US" dirty="0"/>
              <a:t>Riad Suleiman</a:t>
            </a:r>
          </a:p>
        </p:txBody>
      </p:sp>
      <p:sp>
        <p:nvSpPr>
          <p:cNvPr id="6" name="Date Placeholder 3">
            <a:extLst>
              <a:ext uri="{FF2B5EF4-FFF2-40B4-BE49-F238E27FC236}">
                <a16:creationId xmlns:a16="http://schemas.microsoft.com/office/drawing/2014/main" id="{576B45F3-FDF3-4229-9E21-95A0EA972BD4}"/>
              </a:ext>
            </a:extLst>
          </p:cNvPr>
          <p:cNvSpPr txBox="1">
            <a:spLocks/>
          </p:cNvSpPr>
          <p:nvPr/>
        </p:nvSpPr>
        <p:spPr>
          <a:xfrm>
            <a:off x="4759780" y="5126730"/>
            <a:ext cx="3509903" cy="61617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Arial" panose="020B0604020202020204" pitchFamily="34" charset="0"/>
                <a:cs typeface="Arial" panose="020B0604020202020204" pitchFamily="34" charset="0"/>
              </a:rPr>
              <a:t>August 02, 2023</a:t>
            </a:r>
          </a:p>
        </p:txBody>
      </p:sp>
    </p:spTree>
    <p:extLst>
      <p:ext uri="{BB962C8B-B14F-4D97-AF65-F5344CB8AC3E}">
        <p14:creationId xmlns:p14="http://schemas.microsoft.com/office/powerpoint/2010/main" val="139274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839A-48A4-463B-BC2F-96AC4BA6EB84}"/>
              </a:ext>
            </a:extLst>
          </p:cNvPr>
          <p:cNvSpPr>
            <a:spLocks noGrp="1"/>
          </p:cNvSpPr>
          <p:nvPr>
            <p:ph type="title"/>
          </p:nvPr>
        </p:nvSpPr>
        <p:spPr/>
        <p:txBody>
          <a:bodyPr/>
          <a:lstStyle/>
          <a:p>
            <a:r>
              <a:rPr lang="en-US" dirty="0"/>
              <a:t>MOLLER Transmission and Beam Noise</a:t>
            </a:r>
          </a:p>
        </p:txBody>
      </p:sp>
      <p:sp>
        <p:nvSpPr>
          <p:cNvPr id="5" name="Slide Number Placeholder 4">
            <a:extLst>
              <a:ext uri="{FF2B5EF4-FFF2-40B4-BE49-F238E27FC236}">
                <a16:creationId xmlns:a16="http://schemas.microsoft.com/office/drawing/2014/main" id="{A935F303-56BF-42C4-9418-AF4C1BE6663F}"/>
              </a:ext>
            </a:extLst>
          </p:cNvPr>
          <p:cNvSpPr>
            <a:spLocks noGrp="1"/>
          </p:cNvSpPr>
          <p:nvPr>
            <p:ph type="sldNum" sz="quarter" idx="12"/>
          </p:nvPr>
        </p:nvSpPr>
        <p:spPr/>
        <p:txBody>
          <a:bodyPr/>
          <a:lstStyle/>
          <a:p>
            <a:fld id="{07E1C93C-5050-FC42-8F10-D22D4F119D13}" type="slidenum">
              <a:rPr lang="en-US" smtClean="0"/>
              <a:pPr/>
              <a:t>10</a:t>
            </a:fld>
            <a:endParaRPr lang="en-US" dirty="0"/>
          </a:p>
        </p:txBody>
      </p:sp>
      <p:sp>
        <p:nvSpPr>
          <p:cNvPr id="6" name="Content Placeholder 2">
            <a:extLst>
              <a:ext uri="{FF2B5EF4-FFF2-40B4-BE49-F238E27FC236}">
                <a16:creationId xmlns:a16="http://schemas.microsoft.com/office/drawing/2014/main" id="{8D421280-0B1B-4E3F-8402-15DEC655B450}"/>
              </a:ext>
            </a:extLst>
          </p:cNvPr>
          <p:cNvSpPr txBox="1">
            <a:spLocks/>
          </p:cNvSpPr>
          <p:nvPr/>
        </p:nvSpPr>
        <p:spPr>
          <a:xfrm>
            <a:off x="1580885" y="2200614"/>
            <a:ext cx="3958098" cy="9188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rial" panose="020B0604020202020204" pitchFamily="34" charset="0"/>
              </a:rPr>
              <a:t>= noise + HCBA intercoupling</a:t>
            </a:r>
          </a:p>
        </p:txBody>
      </p:sp>
      <p:sp>
        <p:nvSpPr>
          <p:cNvPr id="7" name="Oval 6">
            <a:extLst>
              <a:ext uri="{FF2B5EF4-FFF2-40B4-BE49-F238E27FC236}">
                <a16:creationId xmlns:a16="http://schemas.microsoft.com/office/drawing/2014/main" id="{53803976-9F37-45E5-93A2-D81114F0474F}"/>
              </a:ext>
            </a:extLst>
          </p:cNvPr>
          <p:cNvSpPr/>
          <p:nvPr/>
        </p:nvSpPr>
        <p:spPr>
          <a:xfrm>
            <a:off x="294557" y="1860927"/>
            <a:ext cx="829597" cy="862781"/>
          </a:xfrm>
          <a:prstGeom prst="ellipse">
            <a:avLst/>
          </a:prstGeom>
          <a:gradFill flip="none" rotWithShape="1">
            <a:gsLst>
              <a:gs pos="0">
                <a:srgbClr val="00B050"/>
              </a:gs>
              <a:gs pos="72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330739F-E1B8-40A9-94C0-A04BBE760D1E}"/>
              </a:ext>
            </a:extLst>
          </p:cNvPr>
          <p:cNvSpPr/>
          <p:nvPr/>
        </p:nvSpPr>
        <p:spPr>
          <a:xfrm>
            <a:off x="1046725" y="1783498"/>
            <a:ext cx="530942" cy="9623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4E450565-DFE9-4E9A-A6B1-F63A101E2AD0}"/>
              </a:ext>
            </a:extLst>
          </p:cNvPr>
          <p:cNvGrpSpPr/>
          <p:nvPr/>
        </p:nvGrpSpPr>
        <p:grpSpPr>
          <a:xfrm>
            <a:off x="3329359" y="2157966"/>
            <a:ext cx="1869089" cy="1249837"/>
            <a:chOff x="3102353" y="1950351"/>
            <a:chExt cx="1869089" cy="1249837"/>
          </a:xfrm>
        </p:grpSpPr>
        <p:sp>
          <p:nvSpPr>
            <p:cNvPr id="9" name="Freeform 6">
              <a:extLst>
                <a:ext uri="{FF2B5EF4-FFF2-40B4-BE49-F238E27FC236}">
                  <a16:creationId xmlns:a16="http://schemas.microsoft.com/office/drawing/2014/main" id="{150C9E30-F30F-4726-921C-0F14F5305C16}"/>
                </a:ext>
              </a:extLst>
            </p:cNvPr>
            <p:cNvSpPr/>
            <p:nvPr/>
          </p:nvSpPr>
          <p:spPr>
            <a:xfrm>
              <a:off x="3732756" y="1961502"/>
              <a:ext cx="1238686" cy="1238686"/>
            </a:xfrm>
            <a:custGeom>
              <a:avLst/>
              <a:gdLst>
                <a:gd name="connsiteX0" fmla="*/ 0 w 1651581"/>
                <a:gd name="connsiteY0" fmla="*/ 0 h 1651581"/>
                <a:gd name="connsiteX1" fmla="*/ 1651581 w 1651581"/>
                <a:gd name="connsiteY1" fmla="*/ 0 h 1651581"/>
                <a:gd name="connsiteX2" fmla="*/ 1651581 w 1651581"/>
                <a:gd name="connsiteY2" fmla="*/ 1651581 h 1651581"/>
                <a:gd name="connsiteX3" fmla="*/ 0 w 1651581"/>
                <a:gd name="connsiteY3" fmla="*/ 1651581 h 1651581"/>
                <a:gd name="connsiteX4" fmla="*/ 0 w 1651581"/>
                <a:gd name="connsiteY4" fmla="*/ 0 h 16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581" h="1651581">
                  <a:moveTo>
                    <a:pt x="0" y="0"/>
                  </a:moveTo>
                  <a:lnTo>
                    <a:pt x="1651581" y="0"/>
                  </a:lnTo>
                  <a:lnTo>
                    <a:pt x="1651581" y="1651581"/>
                  </a:lnTo>
                  <a:lnTo>
                    <a:pt x="0" y="16515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1913" tIns="61913" rIns="61913" bIns="61913" numCol="1" spcCol="1270" anchor="ctr" anchorCtr="0">
              <a:noAutofit/>
            </a:bodyPr>
            <a:lstStyle/>
            <a:p>
              <a:pPr algn="ctr" defTabSz="2166938">
                <a:lnSpc>
                  <a:spcPct val="90000"/>
                </a:lnSpc>
                <a:spcBef>
                  <a:spcPct val="0"/>
                </a:spcBef>
                <a:spcAft>
                  <a:spcPct val="35000"/>
                </a:spcAft>
              </a:pPr>
              <a:r>
                <a:rPr lang="en-US" sz="3000" dirty="0" err="1">
                  <a:latin typeface="Arial" panose="020B0604020202020204" pitchFamily="34" charset="0"/>
                  <a:cs typeface="Arial" panose="020B0604020202020204" pitchFamily="34" charset="0"/>
                </a:rPr>
                <a:t>A</a:t>
              </a:r>
              <a:r>
                <a:rPr lang="en-US" sz="3000" baseline="-25000" dirty="0" err="1">
                  <a:latin typeface="Arial" panose="020B0604020202020204" pitchFamily="34" charset="0"/>
                  <a:cs typeface="Arial" panose="020B0604020202020204" pitchFamily="34" charset="0"/>
                </a:rPr>
                <a:t>q</a:t>
              </a:r>
              <a:endParaRPr lang="en-US" sz="3000" baseline="-25000" dirty="0">
                <a:latin typeface="Arial" panose="020B0604020202020204" pitchFamily="34" charset="0"/>
                <a:cs typeface="Arial" panose="020B0604020202020204" pitchFamily="34" charset="0"/>
              </a:endParaRPr>
            </a:p>
          </p:txBody>
        </p:sp>
        <p:sp>
          <p:nvSpPr>
            <p:cNvPr id="10" name="Freeform 7">
              <a:extLst>
                <a:ext uri="{FF2B5EF4-FFF2-40B4-BE49-F238E27FC236}">
                  <a16:creationId xmlns:a16="http://schemas.microsoft.com/office/drawing/2014/main" id="{9B7EB2A3-83E3-4BE3-99DD-F7E82A29C83A}"/>
                </a:ext>
              </a:extLst>
            </p:cNvPr>
            <p:cNvSpPr/>
            <p:nvPr/>
          </p:nvSpPr>
          <p:spPr>
            <a:xfrm>
              <a:off x="3102353" y="1950351"/>
              <a:ext cx="1238686" cy="1238686"/>
            </a:xfrm>
            <a:custGeom>
              <a:avLst/>
              <a:gdLst>
                <a:gd name="connsiteX0" fmla="*/ 0 w 1651581"/>
                <a:gd name="connsiteY0" fmla="*/ 0 h 1651581"/>
                <a:gd name="connsiteX1" fmla="*/ 1651581 w 1651581"/>
                <a:gd name="connsiteY1" fmla="*/ 0 h 1651581"/>
                <a:gd name="connsiteX2" fmla="*/ 1651581 w 1651581"/>
                <a:gd name="connsiteY2" fmla="*/ 1651581 h 1651581"/>
                <a:gd name="connsiteX3" fmla="*/ 0 w 1651581"/>
                <a:gd name="connsiteY3" fmla="*/ 1651581 h 1651581"/>
                <a:gd name="connsiteX4" fmla="*/ 0 w 1651581"/>
                <a:gd name="connsiteY4" fmla="*/ 0 h 16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581" h="1651581">
                  <a:moveTo>
                    <a:pt x="0" y="0"/>
                  </a:moveTo>
                  <a:lnTo>
                    <a:pt x="1651581" y="0"/>
                  </a:lnTo>
                  <a:lnTo>
                    <a:pt x="1651581" y="1651581"/>
                  </a:lnTo>
                  <a:lnTo>
                    <a:pt x="0" y="16515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1913" tIns="61913" rIns="61913" bIns="61913" numCol="1" spcCol="1270" anchor="ctr" anchorCtr="0">
              <a:noAutofit/>
            </a:bodyPr>
            <a:lstStyle/>
            <a:p>
              <a:pPr algn="ctr" defTabSz="2166938">
                <a:lnSpc>
                  <a:spcPct val="90000"/>
                </a:lnSpc>
                <a:spcBef>
                  <a:spcPct val="0"/>
                </a:spcBef>
                <a:spcAft>
                  <a:spcPct val="35000"/>
                </a:spcAft>
              </a:pPr>
              <a:r>
                <a:rPr lang="en-US" sz="3000" dirty="0" err="1">
                  <a:latin typeface="Arial" panose="020B0604020202020204" pitchFamily="34" charset="0"/>
                  <a:cs typeface="Arial" panose="020B0604020202020204" pitchFamily="34" charset="0"/>
                </a:rPr>
                <a:t>D</a:t>
              </a:r>
              <a:r>
                <a:rPr lang="en-US" sz="3000" baseline="-25000" dirty="0" err="1">
                  <a:latin typeface="Arial" panose="020B0604020202020204" pitchFamily="34" charset="0"/>
                  <a:cs typeface="Arial" panose="020B0604020202020204" pitchFamily="34" charset="0"/>
                </a:rPr>
                <a:t>x</a:t>
              </a:r>
              <a:endParaRPr lang="en-US" sz="3000" baseline="-25000" dirty="0">
                <a:latin typeface="Arial" panose="020B0604020202020204" pitchFamily="34" charset="0"/>
                <a:cs typeface="Arial" panose="020B0604020202020204" pitchFamily="34" charset="0"/>
              </a:endParaRPr>
            </a:p>
          </p:txBody>
        </p:sp>
        <p:sp>
          <p:nvSpPr>
            <p:cNvPr id="11" name="Right Arrow 8">
              <a:extLst>
                <a:ext uri="{FF2B5EF4-FFF2-40B4-BE49-F238E27FC236}">
                  <a16:creationId xmlns:a16="http://schemas.microsoft.com/office/drawing/2014/main" id="{8717D12C-A963-4C1A-A6A3-16C0B4B77984}"/>
                </a:ext>
              </a:extLst>
            </p:cNvPr>
            <p:cNvSpPr/>
            <p:nvPr/>
          </p:nvSpPr>
          <p:spPr>
            <a:xfrm>
              <a:off x="3878853" y="2461483"/>
              <a:ext cx="241129" cy="18804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DB38ECA7-6894-45E1-8A6E-B844CF3340BA}"/>
              </a:ext>
            </a:extLst>
          </p:cNvPr>
          <p:cNvSpPr txBox="1"/>
          <p:nvPr/>
        </p:nvSpPr>
        <p:spPr>
          <a:xfrm>
            <a:off x="805322" y="5935770"/>
            <a:ext cx="6559418"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2400" dirty="0">
                <a:latin typeface="Arial" panose="020B0604020202020204" pitchFamily="34" charset="0"/>
                <a:cs typeface="Arial" panose="020B0604020202020204" pitchFamily="34" charset="0"/>
              </a:rPr>
              <a:t>Poor beam transport can mess things up badly</a:t>
            </a:r>
          </a:p>
        </p:txBody>
      </p:sp>
      <p:grpSp>
        <p:nvGrpSpPr>
          <p:cNvPr id="30" name="Group 29">
            <a:extLst>
              <a:ext uri="{FF2B5EF4-FFF2-40B4-BE49-F238E27FC236}">
                <a16:creationId xmlns:a16="http://schemas.microsoft.com/office/drawing/2014/main" id="{EBC8BC6F-6E95-4E24-9B91-FD244D8D6CF2}"/>
              </a:ext>
            </a:extLst>
          </p:cNvPr>
          <p:cNvGrpSpPr/>
          <p:nvPr/>
        </p:nvGrpSpPr>
        <p:grpSpPr>
          <a:xfrm>
            <a:off x="980974" y="3317200"/>
            <a:ext cx="6897841" cy="2607419"/>
            <a:chOff x="805322" y="2830605"/>
            <a:chExt cx="6897841" cy="2607419"/>
          </a:xfrm>
        </p:grpSpPr>
        <p:pic>
          <p:nvPicPr>
            <p:cNvPr id="13" name="Picture 12">
              <a:extLst>
                <a:ext uri="{FF2B5EF4-FFF2-40B4-BE49-F238E27FC236}">
                  <a16:creationId xmlns:a16="http://schemas.microsoft.com/office/drawing/2014/main" id="{4C716A87-2A2C-4F4E-97B9-4458CA243DDB}"/>
                </a:ext>
              </a:extLst>
            </p:cNvPr>
            <p:cNvPicPr>
              <a:picLocks noChangeAspect="1"/>
            </p:cNvPicPr>
            <p:nvPr/>
          </p:nvPicPr>
          <p:blipFill rotWithShape="1">
            <a:blip r:embed="rId2">
              <a:clrChange>
                <a:clrFrom>
                  <a:srgbClr val="FFFFFF"/>
                </a:clrFrom>
                <a:clrTo>
                  <a:srgbClr val="FFFFFF">
                    <a:alpha val="0"/>
                  </a:srgbClr>
                </a:clrTo>
              </a:clrChange>
            </a:blip>
            <a:srcRect l="16621" t="33326" r="63347" b="36441"/>
            <a:stretch/>
          </p:blipFill>
          <p:spPr>
            <a:xfrm>
              <a:off x="1037237" y="3814253"/>
              <a:ext cx="1320984" cy="1214849"/>
            </a:xfrm>
            <a:prstGeom prst="rect">
              <a:avLst/>
            </a:prstGeom>
          </p:spPr>
        </p:pic>
        <p:pic>
          <p:nvPicPr>
            <p:cNvPr id="14" name="Picture 13">
              <a:extLst>
                <a:ext uri="{FF2B5EF4-FFF2-40B4-BE49-F238E27FC236}">
                  <a16:creationId xmlns:a16="http://schemas.microsoft.com/office/drawing/2014/main" id="{A3E396D2-13E5-47E5-898F-DC61DBE7E2DC}"/>
                </a:ext>
              </a:extLst>
            </p:cNvPr>
            <p:cNvPicPr>
              <a:picLocks noChangeAspect="1"/>
            </p:cNvPicPr>
            <p:nvPr/>
          </p:nvPicPr>
          <p:blipFill rotWithShape="1">
            <a:blip r:embed="rId3">
              <a:clrChange>
                <a:clrFrom>
                  <a:srgbClr val="FFFFFF"/>
                </a:clrFrom>
                <a:clrTo>
                  <a:srgbClr val="FFFFFF">
                    <a:alpha val="0"/>
                  </a:srgbClr>
                </a:clrTo>
              </a:clrChange>
            </a:blip>
            <a:srcRect l="61575" t="7517" r="3526" b="51102"/>
            <a:stretch/>
          </p:blipFill>
          <p:spPr>
            <a:xfrm>
              <a:off x="5361107" y="3687092"/>
              <a:ext cx="2342056" cy="1499475"/>
            </a:xfrm>
            <a:prstGeom prst="rect">
              <a:avLst/>
            </a:prstGeom>
          </p:spPr>
        </p:pic>
        <p:grpSp>
          <p:nvGrpSpPr>
            <p:cNvPr id="15" name="Group 14">
              <a:extLst>
                <a:ext uri="{FF2B5EF4-FFF2-40B4-BE49-F238E27FC236}">
                  <a16:creationId xmlns:a16="http://schemas.microsoft.com/office/drawing/2014/main" id="{43C69CAF-FCB0-456D-81E1-630183052E46}"/>
                </a:ext>
              </a:extLst>
            </p:cNvPr>
            <p:cNvGrpSpPr/>
            <p:nvPr/>
          </p:nvGrpSpPr>
          <p:grpSpPr>
            <a:xfrm>
              <a:off x="2658540" y="3748691"/>
              <a:ext cx="2293477" cy="1627311"/>
              <a:chOff x="2564523" y="3486653"/>
              <a:chExt cx="3057969" cy="2169748"/>
            </a:xfrm>
          </p:grpSpPr>
          <p:pic>
            <p:nvPicPr>
              <p:cNvPr id="16" name="Picture 15">
                <a:extLst>
                  <a:ext uri="{FF2B5EF4-FFF2-40B4-BE49-F238E27FC236}">
                    <a16:creationId xmlns:a16="http://schemas.microsoft.com/office/drawing/2014/main" id="{CA5D11BC-CBDB-48B7-9445-2BBB47889353}"/>
                  </a:ext>
                </a:extLst>
              </p:cNvPr>
              <p:cNvPicPr>
                <a:picLocks noChangeAspect="1"/>
              </p:cNvPicPr>
              <p:nvPr/>
            </p:nvPicPr>
            <p:blipFill rotWithShape="1">
              <a:blip r:embed="rId4">
                <a:clrChange>
                  <a:clrFrom>
                    <a:srgbClr val="FFFFFF"/>
                  </a:clrFrom>
                  <a:clrTo>
                    <a:srgbClr val="FFFFFF">
                      <a:alpha val="0"/>
                    </a:srgbClr>
                  </a:clrTo>
                </a:clrChange>
              </a:blip>
              <a:srcRect l="3687" t="13830"/>
              <a:stretch/>
            </p:blipFill>
            <p:spPr>
              <a:xfrm>
                <a:off x="2564523" y="3500525"/>
                <a:ext cx="3057969" cy="2155876"/>
              </a:xfrm>
              <a:prstGeom prst="rect">
                <a:avLst/>
              </a:prstGeom>
            </p:spPr>
          </p:pic>
          <p:cxnSp>
            <p:nvCxnSpPr>
              <p:cNvPr id="17" name="Straight Connector 16">
                <a:extLst>
                  <a:ext uri="{FF2B5EF4-FFF2-40B4-BE49-F238E27FC236}">
                    <a16:creationId xmlns:a16="http://schemas.microsoft.com/office/drawing/2014/main" id="{A53E2BF5-AB63-49EC-9C1A-8A2AA645EC6F}"/>
                  </a:ext>
                </a:extLst>
              </p:cNvPr>
              <p:cNvCxnSpPr/>
              <p:nvPr/>
            </p:nvCxnSpPr>
            <p:spPr>
              <a:xfrm>
                <a:off x="2907311" y="3486653"/>
                <a:ext cx="22637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495AA526-41CC-4A7F-B313-CFBFBB634AA6}"/>
                </a:ext>
              </a:extLst>
            </p:cNvPr>
            <p:cNvSpPr/>
            <p:nvPr/>
          </p:nvSpPr>
          <p:spPr>
            <a:xfrm>
              <a:off x="2479384" y="2851960"/>
              <a:ext cx="646331" cy="323165"/>
            </a:xfrm>
            <a:prstGeom prst="rect">
              <a:avLst/>
            </a:prstGeom>
          </p:spPr>
          <p:txBody>
            <a:bodyPr wrap="none">
              <a:spAutoFit/>
            </a:bodyPr>
            <a:lstStyle/>
            <a:p>
              <a:r>
                <a:rPr lang="en-US" sz="1500" dirty="0">
                  <a:latin typeface="Arial" panose="020B0604020202020204" pitchFamily="34" charset="0"/>
                  <a:cs typeface="Arial" panose="020B0604020202020204" pitchFamily="34" charset="0"/>
                </a:rPr>
                <a:t>noise</a:t>
              </a:r>
            </a:p>
          </p:txBody>
        </p:sp>
        <p:sp>
          <p:nvSpPr>
            <p:cNvPr id="19" name="TextBox 18">
              <a:extLst>
                <a:ext uri="{FF2B5EF4-FFF2-40B4-BE49-F238E27FC236}">
                  <a16:creationId xmlns:a16="http://schemas.microsoft.com/office/drawing/2014/main" id="{A1A96E2F-B532-4325-B5D7-271F51EEA883}"/>
                </a:ext>
              </a:extLst>
            </p:cNvPr>
            <p:cNvSpPr txBox="1"/>
            <p:nvPr/>
          </p:nvSpPr>
          <p:spPr>
            <a:xfrm>
              <a:off x="3329359" y="3489857"/>
              <a:ext cx="1156448" cy="300082"/>
            </a:xfrm>
            <a:prstGeom prst="rect">
              <a:avLst/>
            </a:prstGeom>
            <a:noFill/>
          </p:spPr>
          <p:txBody>
            <a:bodyPr wrap="square" rtlCol="0">
              <a:spAutoFit/>
            </a:bodyPr>
            <a:lstStyle/>
            <a:p>
              <a:r>
                <a:rPr lang="en-US" sz="1350" dirty="0" err="1">
                  <a:latin typeface="Arial" panose="020B0604020202020204" pitchFamily="34" charset="0"/>
                  <a:cs typeface="Arial" panose="020B0604020202020204" pitchFamily="34" charset="0"/>
                </a:rPr>
                <a:t>Aq</a:t>
              </a:r>
              <a:r>
                <a:rPr lang="en-US" sz="1350" dirty="0">
                  <a:latin typeface="Arial" panose="020B0604020202020204" pitchFamily="34" charset="0"/>
                  <a:cs typeface="Arial" panose="020B0604020202020204" pitchFamily="34" charset="0"/>
                </a:rPr>
                <a:t> RMS</a:t>
              </a:r>
            </a:p>
          </p:txBody>
        </p:sp>
        <p:sp>
          <p:nvSpPr>
            <p:cNvPr id="20" name="TextBox 19">
              <a:extLst>
                <a:ext uri="{FF2B5EF4-FFF2-40B4-BE49-F238E27FC236}">
                  <a16:creationId xmlns:a16="http://schemas.microsoft.com/office/drawing/2014/main" id="{25ACB2C7-717D-4721-B32C-67969D7CA584}"/>
                </a:ext>
              </a:extLst>
            </p:cNvPr>
            <p:cNvSpPr txBox="1"/>
            <p:nvPr/>
          </p:nvSpPr>
          <p:spPr>
            <a:xfrm>
              <a:off x="6299395" y="3436813"/>
              <a:ext cx="693683" cy="300082"/>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&lt;</a:t>
              </a:r>
              <a:r>
                <a:rPr lang="en-US" sz="1350" dirty="0" err="1">
                  <a:latin typeface="Arial" panose="020B0604020202020204" pitchFamily="34" charset="0"/>
                  <a:cs typeface="Arial" panose="020B0604020202020204" pitchFamily="34" charset="0"/>
                </a:rPr>
                <a:t>Aq</a:t>
              </a:r>
              <a:r>
                <a:rPr lang="en-US" sz="1350" dirty="0">
                  <a:latin typeface="Arial" panose="020B0604020202020204" pitchFamily="34" charset="0"/>
                  <a:cs typeface="Arial" panose="020B0604020202020204" pitchFamily="34" charset="0"/>
                </a:rPr>
                <a:t>&gt;</a:t>
              </a:r>
            </a:p>
          </p:txBody>
        </p:sp>
        <p:sp>
          <p:nvSpPr>
            <p:cNvPr id="21" name="Rectangle 20">
              <a:extLst>
                <a:ext uri="{FF2B5EF4-FFF2-40B4-BE49-F238E27FC236}">
                  <a16:creationId xmlns:a16="http://schemas.microsoft.com/office/drawing/2014/main" id="{16DDBC90-9956-4F94-99FD-FB9A45EC92FC}"/>
                </a:ext>
              </a:extLst>
            </p:cNvPr>
            <p:cNvSpPr/>
            <p:nvPr/>
          </p:nvSpPr>
          <p:spPr>
            <a:xfrm>
              <a:off x="5729747" y="2830605"/>
              <a:ext cx="1857175" cy="323165"/>
            </a:xfrm>
            <a:prstGeom prst="rect">
              <a:avLst/>
            </a:prstGeom>
          </p:spPr>
          <p:txBody>
            <a:bodyPr wrap="none">
              <a:spAutoFit/>
            </a:bodyPr>
            <a:lstStyle/>
            <a:p>
              <a:r>
                <a:rPr lang="en-US" sz="1500" dirty="0">
                  <a:latin typeface="Arial" panose="020B0604020202020204" pitchFamily="34" charset="0"/>
                  <a:cs typeface="Arial" panose="020B0604020202020204" pitchFamily="34" charset="0"/>
                </a:rPr>
                <a:t>HCBA intercoupling</a:t>
              </a:r>
            </a:p>
          </p:txBody>
        </p:sp>
        <p:sp>
          <p:nvSpPr>
            <p:cNvPr id="22" name="Left Brace 21">
              <a:extLst>
                <a:ext uri="{FF2B5EF4-FFF2-40B4-BE49-F238E27FC236}">
                  <a16:creationId xmlns:a16="http://schemas.microsoft.com/office/drawing/2014/main" id="{8D131695-B7E5-42DB-8E2F-8203357AA1D5}"/>
                </a:ext>
              </a:extLst>
            </p:cNvPr>
            <p:cNvSpPr/>
            <p:nvPr/>
          </p:nvSpPr>
          <p:spPr>
            <a:xfrm rot="5400000">
              <a:off x="2505626" y="1444587"/>
              <a:ext cx="503876" cy="390448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3" name="Left Brace 22">
              <a:extLst>
                <a:ext uri="{FF2B5EF4-FFF2-40B4-BE49-F238E27FC236}">
                  <a16:creationId xmlns:a16="http://schemas.microsoft.com/office/drawing/2014/main" id="{712AB451-3445-4634-868D-5758B3AC9458}"/>
                </a:ext>
              </a:extLst>
            </p:cNvPr>
            <p:cNvSpPr/>
            <p:nvPr/>
          </p:nvSpPr>
          <p:spPr>
            <a:xfrm rot="5400000">
              <a:off x="6267894" y="2270572"/>
              <a:ext cx="503876" cy="21835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D6AF498C-EE1A-4352-9E62-8582219CF42C}"/>
                </a:ext>
              </a:extLst>
            </p:cNvPr>
            <p:cNvSpPr txBox="1"/>
            <p:nvPr/>
          </p:nvSpPr>
          <p:spPr>
            <a:xfrm>
              <a:off x="6100395" y="5080368"/>
              <a:ext cx="1091681" cy="300082"/>
            </a:xfrm>
            <a:prstGeom prst="rect">
              <a:avLst/>
            </a:prstGeom>
            <a:noFill/>
          </p:spPr>
          <p:txBody>
            <a:bodyPr wrap="square" rtlCol="0">
              <a:spAutoFit/>
            </a:bodyPr>
            <a:lstStyle/>
            <a:p>
              <a:pPr defTabSz="685800">
                <a:defRPr/>
              </a:pPr>
              <a:r>
                <a:rPr lang="en-US" sz="1350" dirty="0">
                  <a:solidFill>
                    <a:prstClr val="black"/>
                  </a:solidFill>
                  <a:latin typeface="Arial" panose="020B0604020202020204" pitchFamily="34" charset="0"/>
                  <a:cs typeface="Arial" panose="020B0604020202020204" pitchFamily="34" charset="0"/>
                </a:rPr>
                <a:t>BPM name</a:t>
              </a:r>
            </a:p>
          </p:txBody>
        </p:sp>
        <p:sp>
          <p:nvSpPr>
            <p:cNvPr id="25" name="TextBox 24">
              <a:extLst>
                <a:ext uri="{FF2B5EF4-FFF2-40B4-BE49-F238E27FC236}">
                  <a16:creationId xmlns:a16="http://schemas.microsoft.com/office/drawing/2014/main" id="{DF66D39D-7B57-4D7A-9292-BE5FFB8A80B1}"/>
                </a:ext>
              </a:extLst>
            </p:cNvPr>
            <p:cNvSpPr txBox="1"/>
            <p:nvPr/>
          </p:nvSpPr>
          <p:spPr>
            <a:xfrm>
              <a:off x="3259438" y="5137942"/>
              <a:ext cx="1091681" cy="300082"/>
            </a:xfrm>
            <a:prstGeom prst="rect">
              <a:avLst/>
            </a:prstGeom>
            <a:noFill/>
          </p:spPr>
          <p:txBody>
            <a:bodyPr wrap="square" rtlCol="0">
              <a:spAutoFit/>
            </a:bodyPr>
            <a:lstStyle/>
            <a:p>
              <a:pPr defTabSz="685800">
                <a:defRPr/>
              </a:pPr>
              <a:r>
                <a:rPr lang="en-US" sz="1350" dirty="0">
                  <a:solidFill>
                    <a:prstClr val="black"/>
                  </a:solidFill>
                  <a:latin typeface="Arial" panose="020B0604020202020204" pitchFamily="34" charset="0"/>
                  <a:cs typeface="Arial" panose="020B0604020202020204" pitchFamily="34" charset="0"/>
                </a:rPr>
                <a:t>BPM name</a:t>
              </a:r>
            </a:p>
          </p:txBody>
        </p:sp>
        <p:sp>
          <p:nvSpPr>
            <p:cNvPr id="26" name="TextBox 25">
              <a:extLst>
                <a:ext uri="{FF2B5EF4-FFF2-40B4-BE49-F238E27FC236}">
                  <a16:creationId xmlns:a16="http://schemas.microsoft.com/office/drawing/2014/main" id="{BE77253C-9223-400E-9526-272147F143F1}"/>
                </a:ext>
              </a:extLst>
            </p:cNvPr>
            <p:cNvSpPr txBox="1"/>
            <p:nvPr/>
          </p:nvSpPr>
          <p:spPr>
            <a:xfrm>
              <a:off x="1109163" y="3537682"/>
              <a:ext cx="1325378" cy="300082"/>
            </a:xfrm>
            <a:prstGeom prst="rect">
              <a:avLst/>
            </a:prstGeom>
            <a:noFill/>
          </p:spPr>
          <p:txBody>
            <a:bodyPr wrap="square" rtlCol="0">
              <a:spAutoFit/>
            </a:bodyPr>
            <a:lstStyle/>
            <a:p>
              <a:r>
                <a:rPr lang="en-US" sz="1350" dirty="0" err="1">
                  <a:latin typeface="Arial" panose="020B0604020202020204" pitchFamily="34" charset="0"/>
                  <a:cs typeface="Arial" panose="020B0604020202020204" pitchFamily="34" charset="0"/>
                </a:rPr>
                <a:t>Aq</a:t>
              </a:r>
              <a:r>
                <a:rPr lang="en-US" sz="1350" dirty="0">
                  <a:latin typeface="Arial" panose="020B0604020202020204" pitchFamily="34" charset="0"/>
                  <a:cs typeface="Arial" panose="020B0604020202020204" pitchFamily="34" charset="0"/>
                </a:rPr>
                <a:t> distribution</a:t>
              </a:r>
            </a:p>
          </p:txBody>
        </p:sp>
      </p:grpSp>
      <p:pic>
        <p:nvPicPr>
          <p:cNvPr id="28" name="Picture 27">
            <a:extLst>
              <a:ext uri="{FF2B5EF4-FFF2-40B4-BE49-F238E27FC236}">
                <a16:creationId xmlns:a16="http://schemas.microsoft.com/office/drawing/2014/main" id="{790115FE-B610-4E51-BD62-F0E4F05C1A26}"/>
              </a:ext>
            </a:extLst>
          </p:cNvPr>
          <p:cNvPicPr>
            <a:picLocks noChangeAspect="1"/>
          </p:cNvPicPr>
          <p:nvPr/>
        </p:nvPicPr>
        <p:blipFill>
          <a:blip r:embed="rId5"/>
          <a:stretch>
            <a:fillRect/>
          </a:stretch>
        </p:blipFill>
        <p:spPr>
          <a:xfrm>
            <a:off x="5008181" y="769240"/>
            <a:ext cx="4135819" cy="1435784"/>
          </a:xfrm>
          <a:prstGeom prst="rect">
            <a:avLst/>
          </a:prstGeom>
        </p:spPr>
      </p:pic>
    </p:spTree>
    <p:extLst>
      <p:ext uri="{BB962C8B-B14F-4D97-AF65-F5344CB8AC3E}">
        <p14:creationId xmlns:p14="http://schemas.microsoft.com/office/powerpoint/2010/main" val="2522037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E7270-9F51-4800-AA3F-082A27D7611C}"/>
              </a:ext>
            </a:extLst>
          </p:cNvPr>
          <p:cNvSpPr>
            <a:spLocks noGrp="1"/>
          </p:cNvSpPr>
          <p:nvPr>
            <p:ph type="title"/>
          </p:nvPr>
        </p:nvSpPr>
        <p:spPr/>
        <p:txBody>
          <a:bodyPr/>
          <a:lstStyle/>
          <a:p>
            <a:r>
              <a:rPr lang="en-US" dirty="0"/>
              <a:t>MOLLER Wein Flip</a:t>
            </a:r>
          </a:p>
        </p:txBody>
      </p:sp>
      <p:sp>
        <p:nvSpPr>
          <p:cNvPr id="5" name="Slide Number Placeholder 4">
            <a:extLst>
              <a:ext uri="{FF2B5EF4-FFF2-40B4-BE49-F238E27FC236}">
                <a16:creationId xmlns:a16="http://schemas.microsoft.com/office/drawing/2014/main" id="{675D077E-6993-4691-AC74-0504974920EF}"/>
              </a:ext>
            </a:extLst>
          </p:cNvPr>
          <p:cNvSpPr>
            <a:spLocks noGrp="1"/>
          </p:cNvSpPr>
          <p:nvPr>
            <p:ph type="sldNum" sz="quarter" idx="12"/>
          </p:nvPr>
        </p:nvSpPr>
        <p:spPr/>
        <p:txBody>
          <a:bodyPr/>
          <a:lstStyle/>
          <a:p>
            <a:fld id="{07E1C93C-5050-FC42-8F10-D22D4F119D13}" type="slidenum">
              <a:rPr lang="en-US" smtClean="0"/>
              <a:pPr/>
              <a:t>11</a:t>
            </a:fld>
            <a:endParaRPr lang="en-US" dirty="0"/>
          </a:p>
        </p:txBody>
      </p:sp>
      <p:sp>
        <p:nvSpPr>
          <p:cNvPr id="6" name="Rectangle 5">
            <a:extLst>
              <a:ext uri="{FF2B5EF4-FFF2-40B4-BE49-F238E27FC236}">
                <a16:creationId xmlns:a16="http://schemas.microsoft.com/office/drawing/2014/main" id="{EC40B636-462A-4EE6-BD5B-2ABA14F4A579}"/>
              </a:ext>
            </a:extLst>
          </p:cNvPr>
          <p:cNvSpPr/>
          <p:nvPr/>
        </p:nvSpPr>
        <p:spPr>
          <a:xfrm>
            <a:off x="1538638" y="3769282"/>
            <a:ext cx="1610429" cy="121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DDA9221-BC00-4094-9545-E3705CE2CC5F}"/>
              </a:ext>
            </a:extLst>
          </p:cNvPr>
          <p:cNvSpPr/>
          <p:nvPr/>
        </p:nvSpPr>
        <p:spPr>
          <a:xfrm>
            <a:off x="1532825" y="2050587"/>
            <a:ext cx="1581353" cy="121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699A4750-BE82-4C03-86C8-4E0728B94C6E}"/>
              </a:ext>
            </a:extLst>
          </p:cNvPr>
          <p:cNvSpPr txBox="1">
            <a:spLocks/>
          </p:cNvSpPr>
          <p:nvPr/>
        </p:nvSpPr>
        <p:spPr>
          <a:xfrm>
            <a:off x="1728994" y="1324022"/>
            <a:ext cx="1138854" cy="415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latin typeface="Arial" panose="020B0604020202020204" pitchFamily="34" charset="0"/>
              </a:rPr>
              <a:t>Injector</a:t>
            </a:r>
          </a:p>
        </p:txBody>
      </p:sp>
      <p:pic>
        <p:nvPicPr>
          <p:cNvPr id="9" name="Picture 8">
            <a:extLst>
              <a:ext uri="{FF2B5EF4-FFF2-40B4-BE49-F238E27FC236}">
                <a16:creationId xmlns:a16="http://schemas.microsoft.com/office/drawing/2014/main" id="{6C4838CC-85B7-4119-B5C6-E9DAF515A659}"/>
              </a:ext>
            </a:extLst>
          </p:cNvPr>
          <p:cNvPicPr>
            <a:picLocks noChangeAspect="1"/>
          </p:cNvPicPr>
          <p:nvPr/>
        </p:nvPicPr>
        <p:blipFill rotWithShape="1">
          <a:blip r:embed="rId2">
            <a:clrChange>
              <a:clrFrom>
                <a:srgbClr val="FFFFFF"/>
              </a:clrFrom>
              <a:clrTo>
                <a:srgbClr val="FFFFFF">
                  <a:alpha val="0"/>
                </a:srgbClr>
              </a:clrTo>
            </a:clrChange>
          </a:blip>
          <a:srcRect r="51695" b="51412"/>
          <a:stretch/>
        </p:blipFill>
        <p:spPr>
          <a:xfrm>
            <a:off x="1287169" y="4335872"/>
            <a:ext cx="2175377" cy="1943763"/>
          </a:xfrm>
          <a:prstGeom prst="rect">
            <a:avLst/>
          </a:prstGeom>
          <a:ln>
            <a:noFill/>
          </a:ln>
        </p:spPr>
      </p:pic>
      <p:pic>
        <p:nvPicPr>
          <p:cNvPr id="10" name="Picture 9">
            <a:extLst>
              <a:ext uri="{FF2B5EF4-FFF2-40B4-BE49-F238E27FC236}">
                <a16:creationId xmlns:a16="http://schemas.microsoft.com/office/drawing/2014/main" id="{96043E9E-1ACE-41D7-A6CA-2393E3DE167C}"/>
              </a:ext>
            </a:extLst>
          </p:cNvPr>
          <p:cNvPicPr>
            <a:picLocks noChangeAspect="1"/>
          </p:cNvPicPr>
          <p:nvPr/>
        </p:nvPicPr>
        <p:blipFill rotWithShape="1">
          <a:blip r:embed="rId3">
            <a:clrChange>
              <a:clrFrom>
                <a:srgbClr val="FFFFFF"/>
              </a:clrFrom>
              <a:clrTo>
                <a:srgbClr val="FFFFFF">
                  <a:alpha val="0"/>
                </a:srgbClr>
              </a:clrTo>
            </a:clrChange>
          </a:blip>
          <a:srcRect r="49345" b="51688"/>
          <a:stretch/>
        </p:blipFill>
        <p:spPr>
          <a:xfrm>
            <a:off x="1265653" y="1857003"/>
            <a:ext cx="2292787" cy="1946527"/>
          </a:xfrm>
          <a:prstGeom prst="rect">
            <a:avLst/>
          </a:prstGeom>
          <a:ln>
            <a:noFill/>
          </a:ln>
        </p:spPr>
      </p:pic>
      <p:sp>
        <p:nvSpPr>
          <p:cNvPr id="11" name="Content Placeholder 2">
            <a:extLst>
              <a:ext uri="{FF2B5EF4-FFF2-40B4-BE49-F238E27FC236}">
                <a16:creationId xmlns:a16="http://schemas.microsoft.com/office/drawing/2014/main" id="{F9C349E6-5F75-4EE2-8E7F-A91287DA78A5}"/>
              </a:ext>
            </a:extLst>
          </p:cNvPr>
          <p:cNvSpPr txBox="1">
            <a:spLocks/>
          </p:cNvSpPr>
          <p:nvPr/>
        </p:nvSpPr>
        <p:spPr>
          <a:xfrm>
            <a:off x="353252" y="4773627"/>
            <a:ext cx="702650" cy="6299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2000" dirty="0">
                <a:solidFill>
                  <a:prstClr val="black"/>
                </a:solidFill>
                <a:latin typeface="Arial" panose="020B0604020202020204" pitchFamily="34" charset="0"/>
                <a:cs typeface="Arial" panose="020B0604020202020204" pitchFamily="34" charset="0"/>
              </a:rPr>
              <a:t>Flip Left:</a:t>
            </a:r>
          </a:p>
        </p:txBody>
      </p:sp>
      <p:sp>
        <p:nvSpPr>
          <p:cNvPr id="12" name="Content Placeholder 2">
            <a:extLst>
              <a:ext uri="{FF2B5EF4-FFF2-40B4-BE49-F238E27FC236}">
                <a16:creationId xmlns:a16="http://schemas.microsoft.com/office/drawing/2014/main" id="{17FFF4DB-ED6B-4E65-8734-ED899C92C0B3}"/>
              </a:ext>
            </a:extLst>
          </p:cNvPr>
          <p:cNvSpPr txBox="1">
            <a:spLocks/>
          </p:cNvSpPr>
          <p:nvPr/>
        </p:nvSpPr>
        <p:spPr>
          <a:xfrm>
            <a:off x="353252" y="2494353"/>
            <a:ext cx="842226" cy="77604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2000" dirty="0">
                <a:solidFill>
                  <a:prstClr val="black"/>
                </a:solidFill>
                <a:latin typeface="Arial" panose="020B0604020202020204" pitchFamily="34" charset="0"/>
                <a:cs typeface="Arial" panose="020B0604020202020204" pitchFamily="34" charset="0"/>
              </a:rPr>
              <a:t>Flip Right:</a:t>
            </a:r>
          </a:p>
        </p:txBody>
      </p:sp>
      <p:sp>
        <p:nvSpPr>
          <p:cNvPr id="13" name="Rectangle 12">
            <a:extLst>
              <a:ext uri="{FF2B5EF4-FFF2-40B4-BE49-F238E27FC236}">
                <a16:creationId xmlns:a16="http://schemas.microsoft.com/office/drawing/2014/main" id="{67C3DFF2-A8B4-4A98-A7CF-DE78FA3B0CCB}"/>
              </a:ext>
            </a:extLst>
          </p:cNvPr>
          <p:cNvSpPr>
            <a:spLocks noChangeAspect="1"/>
          </p:cNvSpPr>
          <p:nvPr/>
        </p:nvSpPr>
        <p:spPr>
          <a:xfrm>
            <a:off x="208248" y="834481"/>
            <a:ext cx="8727504"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wrap="square">
            <a:spAutoFit/>
          </a:bodyPr>
          <a:lstStyle/>
          <a:p>
            <a:pPr>
              <a:defRPr/>
            </a:pPr>
            <a:r>
              <a:rPr lang="en-US" dirty="0">
                <a:solidFill>
                  <a:prstClr val="black"/>
                </a:solidFill>
                <a:latin typeface="Arial" panose="020B0604020202020204" pitchFamily="34" charset="0"/>
                <a:cs typeface="Arial" panose="020B0604020202020204" pitchFamily="34" charset="0"/>
              </a:rPr>
              <a:t>Symmetry is required for position difference and beam size asymmetry cancellations</a:t>
            </a:r>
          </a:p>
        </p:txBody>
      </p:sp>
      <p:cxnSp>
        <p:nvCxnSpPr>
          <p:cNvPr id="14" name="Straight Connector 13">
            <a:extLst>
              <a:ext uri="{FF2B5EF4-FFF2-40B4-BE49-F238E27FC236}">
                <a16:creationId xmlns:a16="http://schemas.microsoft.com/office/drawing/2014/main" id="{717B90FC-C272-4C7A-9E39-54DA6EB3D221}"/>
              </a:ext>
            </a:extLst>
          </p:cNvPr>
          <p:cNvCxnSpPr>
            <a:cxnSpLocks/>
          </p:cNvCxnSpPr>
          <p:nvPr/>
        </p:nvCxnSpPr>
        <p:spPr>
          <a:xfrm>
            <a:off x="1567714" y="5182499"/>
            <a:ext cx="17761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AF1F56-93B3-4F6B-A64B-997B10365581}"/>
              </a:ext>
            </a:extLst>
          </p:cNvPr>
          <p:cNvCxnSpPr>
            <a:cxnSpLocks/>
          </p:cNvCxnSpPr>
          <p:nvPr/>
        </p:nvCxnSpPr>
        <p:spPr>
          <a:xfrm>
            <a:off x="1555859" y="2724134"/>
            <a:ext cx="17879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D1684674-E456-4D2D-9F35-EC6A3958C7BC}"/>
              </a:ext>
            </a:extLst>
          </p:cNvPr>
          <p:cNvGrpSpPr/>
          <p:nvPr/>
        </p:nvGrpSpPr>
        <p:grpSpPr>
          <a:xfrm>
            <a:off x="3580519" y="1857004"/>
            <a:ext cx="3937161" cy="4347801"/>
            <a:chOff x="5028555" y="1483435"/>
            <a:chExt cx="5249551" cy="5797064"/>
          </a:xfrm>
        </p:grpSpPr>
        <p:sp>
          <p:nvSpPr>
            <p:cNvPr id="18" name="Rectangle 17">
              <a:extLst>
                <a:ext uri="{FF2B5EF4-FFF2-40B4-BE49-F238E27FC236}">
                  <a16:creationId xmlns:a16="http://schemas.microsoft.com/office/drawing/2014/main" id="{54765C81-0857-442B-9B2B-8F74FB56503B}"/>
                </a:ext>
              </a:extLst>
            </p:cNvPr>
            <p:cNvSpPr/>
            <p:nvPr/>
          </p:nvSpPr>
          <p:spPr>
            <a:xfrm>
              <a:off x="5462649" y="1733797"/>
              <a:ext cx="2894824" cy="1733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FDEE08FE-31AA-4866-8832-B651C0672878}"/>
                </a:ext>
              </a:extLst>
            </p:cNvPr>
            <p:cNvSpPr/>
            <p:nvPr/>
          </p:nvSpPr>
          <p:spPr>
            <a:xfrm>
              <a:off x="5462649" y="3950381"/>
              <a:ext cx="2894824" cy="1733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AB158B74-CF50-4BCF-BB69-D5FCEC0F9B35}"/>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200000"/>
                      </a14:imgEffect>
                    </a14:imgLayer>
                  </a14:imgProps>
                </a:ext>
              </a:extLst>
            </a:blip>
            <a:srcRect r="47812" b="1061"/>
            <a:stretch/>
          </p:blipFill>
          <p:spPr>
            <a:xfrm>
              <a:off x="5028555" y="1483435"/>
              <a:ext cx="5249551" cy="5797064"/>
            </a:xfrm>
            <a:prstGeom prst="rect">
              <a:avLst/>
            </a:prstGeom>
          </p:spPr>
        </p:pic>
      </p:grpSp>
      <p:cxnSp>
        <p:nvCxnSpPr>
          <p:cNvPr id="24" name="Straight Connector 23">
            <a:extLst>
              <a:ext uri="{FF2B5EF4-FFF2-40B4-BE49-F238E27FC236}">
                <a16:creationId xmlns:a16="http://schemas.microsoft.com/office/drawing/2014/main" id="{470B4767-4982-4424-8865-9D4F9A339F7E}"/>
              </a:ext>
            </a:extLst>
          </p:cNvPr>
          <p:cNvCxnSpPr>
            <a:cxnSpLocks/>
          </p:cNvCxnSpPr>
          <p:nvPr/>
        </p:nvCxnSpPr>
        <p:spPr>
          <a:xfrm>
            <a:off x="4078212" y="5204841"/>
            <a:ext cx="2849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571251B-A17E-4213-9DF8-A57420D310C1}"/>
              </a:ext>
            </a:extLst>
          </p:cNvPr>
          <p:cNvCxnSpPr>
            <a:cxnSpLocks/>
          </p:cNvCxnSpPr>
          <p:nvPr/>
        </p:nvCxnSpPr>
        <p:spPr>
          <a:xfrm>
            <a:off x="4002908" y="2928761"/>
            <a:ext cx="29250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7F5A3F90-8392-4560-8958-43A923F0EAF6}"/>
              </a:ext>
            </a:extLst>
          </p:cNvPr>
          <p:cNvSpPr txBox="1">
            <a:spLocks/>
          </p:cNvSpPr>
          <p:nvPr/>
        </p:nvSpPr>
        <p:spPr>
          <a:xfrm>
            <a:off x="1949786" y="6259346"/>
            <a:ext cx="1304241" cy="41597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1500" dirty="0">
                <a:solidFill>
                  <a:prstClr val="black"/>
                </a:solidFill>
                <a:latin typeface="Arial" panose="020B0604020202020204" pitchFamily="34" charset="0"/>
                <a:cs typeface="Arial" panose="020B0604020202020204" pitchFamily="34" charset="0"/>
              </a:rPr>
              <a:t>BPM name</a:t>
            </a:r>
          </a:p>
        </p:txBody>
      </p:sp>
      <p:sp>
        <p:nvSpPr>
          <p:cNvPr id="28" name="Content Placeholder 2">
            <a:extLst>
              <a:ext uri="{FF2B5EF4-FFF2-40B4-BE49-F238E27FC236}">
                <a16:creationId xmlns:a16="http://schemas.microsoft.com/office/drawing/2014/main" id="{FE3DB206-1CCE-4FB8-BE3C-01B4B1722752}"/>
              </a:ext>
            </a:extLst>
          </p:cNvPr>
          <p:cNvSpPr txBox="1">
            <a:spLocks/>
          </p:cNvSpPr>
          <p:nvPr/>
        </p:nvSpPr>
        <p:spPr>
          <a:xfrm>
            <a:off x="4884150" y="6200317"/>
            <a:ext cx="1175160" cy="41597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1500" dirty="0">
                <a:solidFill>
                  <a:prstClr val="black"/>
                </a:solidFill>
                <a:latin typeface="Arial" panose="020B0604020202020204" pitchFamily="34" charset="0"/>
                <a:cs typeface="Arial" panose="020B0604020202020204" pitchFamily="34" charset="0"/>
              </a:rPr>
              <a:t>BPM name</a:t>
            </a:r>
          </a:p>
        </p:txBody>
      </p:sp>
      <p:sp>
        <p:nvSpPr>
          <p:cNvPr id="34" name="Content Placeholder 2">
            <a:extLst>
              <a:ext uri="{FF2B5EF4-FFF2-40B4-BE49-F238E27FC236}">
                <a16:creationId xmlns:a16="http://schemas.microsoft.com/office/drawing/2014/main" id="{16BB4D82-7A8C-49AE-B707-F17E9D9A8853}"/>
              </a:ext>
            </a:extLst>
          </p:cNvPr>
          <p:cNvSpPr txBox="1">
            <a:spLocks/>
          </p:cNvSpPr>
          <p:nvPr/>
        </p:nvSpPr>
        <p:spPr>
          <a:xfrm>
            <a:off x="4078212" y="1329516"/>
            <a:ext cx="934125" cy="415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latin typeface="Arial" panose="020B0604020202020204" pitchFamily="34" charset="0"/>
              </a:rPr>
              <a:t>Hall A</a:t>
            </a:r>
          </a:p>
        </p:txBody>
      </p:sp>
    </p:spTree>
    <p:extLst>
      <p:ext uri="{BB962C8B-B14F-4D97-AF65-F5344CB8AC3E}">
        <p14:creationId xmlns:p14="http://schemas.microsoft.com/office/powerpoint/2010/main" val="298917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9BA43-0762-4119-825B-0E949C31FB1C}"/>
              </a:ext>
            </a:extLst>
          </p:cNvPr>
          <p:cNvSpPr>
            <a:spLocks noGrp="1"/>
          </p:cNvSpPr>
          <p:nvPr>
            <p:ph type="title"/>
          </p:nvPr>
        </p:nvSpPr>
        <p:spPr/>
        <p:txBody>
          <a:bodyPr/>
          <a:lstStyle/>
          <a:p>
            <a:r>
              <a:rPr lang="en-US" dirty="0"/>
              <a:t>Beam Loading</a:t>
            </a:r>
          </a:p>
        </p:txBody>
      </p:sp>
      <p:sp>
        <p:nvSpPr>
          <p:cNvPr id="3" name="Content Placeholder 2">
            <a:extLst>
              <a:ext uri="{FF2B5EF4-FFF2-40B4-BE49-F238E27FC236}">
                <a16:creationId xmlns:a16="http://schemas.microsoft.com/office/drawing/2014/main" id="{0F40A03F-5D4B-43A7-9E74-97710418E9FE}"/>
              </a:ext>
            </a:extLst>
          </p:cNvPr>
          <p:cNvSpPr>
            <a:spLocks noGrp="1"/>
          </p:cNvSpPr>
          <p:nvPr>
            <p:ph idx="1"/>
          </p:nvPr>
        </p:nvSpPr>
        <p:spPr/>
        <p:txBody>
          <a:bodyPr/>
          <a:lstStyle/>
          <a:p>
            <a:r>
              <a:rPr lang="en-US" sz="2800" dirty="0"/>
              <a:t>Sub-harmonic Beam loading in </a:t>
            </a:r>
            <a:r>
              <a:rPr lang="en-US" sz="2800" dirty="0" err="1"/>
              <a:t>Buncher</a:t>
            </a:r>
            <a:r>
              <a:rPr lang="en-US" sz="2800" dirty="0"/>
              <a:t> and SRF cavities in </a:t>
            </a:r>
            <a:r>
              <a:rPr lang="en-US" sz="2800" dirty="0" err="1"/>
              <a:t>Linacs</a:t>
            </a:r>
            <a:r>
              <a:rPr lang="en-US" sz="2800" dirty="0"/>
              <a:t>?</a:t>
            </a:r>
            <a:endParaRPr lang="en-US" sz="2800" b="1" dirty="0"/>
          </a:p>
          <a:p>
            <a:pPr lvl="3">
              <a:buFont typeface="Wingdings" panose="05000000000000000000" pitchFamily="2" charset="2"/>
              <a:buChar char="Ø"/>
            </a:pPr>
            <a:endParaRPr lang="en-US" sz="2000" dirty="0"/>
          </a:p>
          <a:p>
            <a:pPr lvl="3">
              <a:buFont typeface="Wingdings" panose="05000000000000000000" pitchFamily="2" charset="2"/>
              <a:buChar char="Ø"/>
            </a:pPr>
            <a:r>
              <a:rPr lang="en-US" sz="2400" dirty="0"/>
              <a:t>Any changes to beam properties (e.g., energy spread)? Expected to be at 10</a:t>
            </a:r>
            <a:r>
              <a:rPr lang="en-US" sz="2400" baseline="30000" dirty="0"/>
              <a:t>-6</a:t>
            </a:r>
            <a:r>
              <a:rPr lang="en-US" sz="2400" dirty="0"/>
              <a:t> level in SRF cavities. Must be modeled and tested with beam.</a:t>
            </a:r>
          </a:p>
          <a:p>
            <a:pPr lvl="3">
              <a:buFont typeface="Wingdings" panose="05000000000000000000" pitchFamily="2" charset="2"/>
              <a:buChar char="Ø"/>
            </a:pPr>
            <a:endParaRPr lang="en-US" sz="2400" dirty="0"/>
          </a:p>
          <a:p>
            <a:pPr lvl="3">
              <a:buFont typeface="Wingdings" panose="05000000000000000000" pitchFamily="2" charset="2"/>
              <a:buChar char="Ø"/>
            </a:pPr>
            <a:endParaRPr lang="en-US" sz="2400" dirty="0"/>
          </a:p>
          <a:p>
            <a:pPr lvl="3">
              <a:buFont typeface="Wingdings" panose="05000000000000000000" pitchFamily="2" charset="2"/>
              <a:buChar char="Ø"/>
            </a:pPr>
            <a:r>
              <a:rPr lang="en-US" sz="2400" dirty="0"/>
              <a:t>Injector </a:t>
            </a:r>
            <a:r>
              <a:rPr lang="en-US" sz="2400" dirty="0" err="1"/>
              <a:t>buncher</a:t>
            </a:r>
            <a:r>
              <a:rPr lang="en-US" sz="2400" dirty="0"/>
              <a:t> cavities will be modeled and tested with beam</a:t>
            </a:r>
          </a:p>
          <a:p>
            <a:endParaRPr lang="en-US" dirty="0"/>
          </a:p>
        </p:txBody>
      </p:sp>
      <p:sp>
        <p:nvSpPr>
          <p:cNvPr id="5" name="Slide Number Placeholder 4">
            <a:extLst>
              <a:ext uri="{FF2B5EF4-FFF2-40B4-BE49-F238E27FC236}">
                <a16:creationId xmlns:a16="http://schemas.microsoft.com/office/drawing/2014/main" id="{64C7127B-237C-48E0-8101-1E16B0F55BF1}"/>
              </a:ext>
            </a:extLst>
          </p:cNvPr>
          <p:cNvSpPr>
            <a:spLocks noGrp="1"/>
          </p:cNvSpPr>
          <p:nvPr>
            <p:ph type="sldNum" sz="quarter" idx="12"/>
          </p:nvPr>
        </p:nvSpPr>
        <p:spPr/>
        <p:txBody>
          <a:bodyPr/>
          <a:lstStyle/>
          <a:p>
            <a:fld id="{07E1C93C-5050-FC42-8F10-D22D4F119D13}" type="slidenum">
              <a:rPr lang="en-US" smtClean="0"/>
              <a:pPr/>
              <a:t>12</a:t>
            </a:fld>
            <a:endParaRPr lang="en-US" dirty="0"/>
          </a:p>
        </p:txBody>
      </p:sp>
    </p:spTree>
    <p:extLst>
      <p:ext uri="{BB962C8B-B14F-4D97-AF65-F5344CB8AC3E}">
        <p14:creationId xmlns:p14="http://schemas.microsoft.com/office/powerpoint/2010/main" val="4206450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7FF2F-74BC-4A95-A342-C5BC60FD8C67}"/>
              </a:ext>
            </a:extLst>
          </p:cNvPr>
          <p:cNvSpPr>
            <a:spLocks noGrp="1"/>
          </p:cNvSpPr>
          <p:nvPr>
            <p:ph type="title"/>
          </p:nvPr>
        </p:nvSpPr>
        <p:spPr/>
        <p:txBody>
          <a:bodyPr>
            <a:normAutofit/>
          </a:bodyPr>
          <a:lstStyle/>
          <a:p>
            <a:r>
              <a:rPr lang="en-US" dirty="0"/>
              <a:t>KLF Low-rep Laser (S. Zhang)</a:t>
            </a:r>
          </a:p>
        </p:txBody>
      </p:sp>
      <p:sp>
        <p:nvSpPr>
          <p:cNvPr id="5" name="Slide Number Placeholder 4">
            <a:extLst>
              <a:ext uri="{FF2B5EF4-FFF2-40B4-BE49-F238E27FC236}">
                <a16:creationId xmlns:a16="http://schemas.microsoft.com/office/drawing/2014/main" id="{3CF78E6F-E222-4B96-B443-0F4EFD708D7B}"/>
              </a:ext>
            </a:extLst>
          </p:cNvPr>
          <p:cNvSpPr>
            <a:spLocks noGrp="1"/>
          </p:cNvSpPr>
          <p:nvPr>
            <p:ph type="sldNum" sz="quarter" idx="12"/>
          </p:nvPr>
        </p:nvSpPr>
        <p:spPr/>
        <p:txBody>
          <a:bodyPr/>
          <a:lstStyle/>
          <a:p>
            <a:fld id="{07E1C93C-5050-FC42-8F10-D22D4F119D13}" type="slidenum">
              <a:rPr lang="en-US" smtClean="0"/>
              <a:pPr/>
              <a:t>13</a:t>
            </a:fld>
            <a:endParaRPr lang="en-US" dirty="0"/>
          </a:p>
        </p:txBody>
      </p:sp>
      <p:sp>
        <p:nvSpPr>
          <p:cNvPr id="8" name="Content Placeholder 2">
            <a:extLst>
              <a:ext uri="{FF2B5EF4-FFF2-40B4-BE49-F238E27FC236}">
                <a16:creationId xmlns:a16="http://schemas.microsoft.com/office/drawing/2014/main" id="{D56C633F-2D30-4057-AB60-101554D4DC4D}"/>
              </a:ext>
            </a:extLst>
          </p:cNvPr>
          <p:cNvSpPr txBox="1">
            <a:spLocks/>
          </p:cNvSpPr>
          <p:nvPr/>
        </p:nvSpPr>
        <p:spPr>
          <a:xfrm>
            <a:off x="1520721" y="2352121"/>
            <a:ext cx="2576307" cy="4115216"/>
          </a:xfrm>
          <a:prstGeom prst="rect">
            <a:avLst/>
          </a:prstGeom>
          <a:solidFill>
            <a:schemeClr val="accent1">
              <a:lumMod val="20000"/>
              <a:lumOff val="80000"/>
            </a:schemeClr>
          </a:solidFill>
          <a:ln>
            <a:noFill/>
          </a:ln>
        </p:spPr>
        <p:txBody>
          <a:bodyPr>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u="sng" dirty="0">
                <a:latin typeface="Arial" panose="020B0604020202020204" pitchFamily="34" charset="0"/>
                <a:cs typeface="Arial" panose="020B0604020202020204" pitchFamily="34" charset="0"/>
              </a:rPr>
              <a:t>Technical Scheme and </a:t>
            </a:r>
            <a:r>
              <a:rPr lang="en-US" sz="1800" u="sng" dirty="0">
                <a:solidFill>
                  <a:srgbClr val="FF0000"/>
                </a:solidFill>
                <a:latin typeface="Arial" panose="020B0604020202020204" pitchFamily="34" charset="0"/>
                <a:cs typeface="Arial" panose="020B0604020202020204" pitchFamily="34" charset="0"/>
              </a:rPr>
              <a:t>Key Components</a:t>
            </a:r>
            <a:r>
              <a:rPr lang="en-US" sz="1800" dirty="0">
                <a:latin typeface="Arial" panose="020B0604020202020204" pitchFamily="34" charset="0"/>
                <a:cs typeface="Arial" panose="020B0604020202020204" pitchFamily="34" charset="0"/>
              </a:rPr>
              <a:t>:</a:t>
            </a:r>
          </a:p>
          <a:p>
            <a:pPr marL="342900" indent="-342900">
              <a:buFont typeface="+mj-lt"/>
              <a:buAutoNum type="arabicPeriod"/>
            </a:pPr>
            <a:r>
              <a:rPr lang="en-US" sz="1600">
                <a:solidFill>
                  <a:srgbClr val="FF0000"/>
                </a:solidFill>
                <a:latin typeface="Arial" panose="020B0604020202020204" pitchFamily="34" charset="0"/>
                <a:cs typeface="Arial" panose="020B0604020202020204" pitchFamily="34" charset="0"/>
              </a:rPr>
              <a:t>New 15.6/7.8 </a:t>
            </a:r>
            <a:r>
              <a:rPr lang="en-US" sz="1600" dirty="0">
                <a:solidFill>
                  <a:srgbClr val="FF0000"/>
                </a:solidFill>
                <a:latin typeface="Arial" panose="020B0604020202020204" pitchFamily="34" charset="0"/>
                <a:cs typeface="Arial" panose="020B0604020202020204" pitchFamily="34" charset="0"/>
              </a:rPr>
              <a:t>MHz LLRF system</a:t>
            </a:r>
          </a:p>
          <a:p>
            <a:pPr marL="342900" indent="-342900">
              <a:buFont typeface="+mj-lt"/>
              <a:buAutoNum type="arabicPeriod"/>
            </a:pPr>
            <a:r>
              <a:rPr lang="en-US" sz="1600" dirty="0">
                <a:solidFill>
                  <a:srgbClr val="FF0000"/>
                </a:solidFill>
                <a:latin typeface="Arial" panose="020B0604020202020204" pitchFamily="34" charset="0"/>
                <a:cs typeface="Arial" panose="020B0604020202020204" pitchFamily="34" charset="0"/>
              </a:rPr>
              <a:t>A new high energy laser pulse fiber amplifier</a:t>
            </a:r>
          </a:p>
          <a:p>
            <a:pPr marL="342900" indent="-342900">
              <a:buFont typeface="+mj-lt"/>
              <a:buAutoNum type="arabicPeriod"/>
            </a:pPr>
            <a:r>
              <a:rPr lang="en-US" sz="1600" dirty="0">
                <a:latin typeface="Arial" panose="020B0604020202020204" pitchFamily="34" charset="0"/>
                <a:cs typeface="Arial" panose="020B0604020202020204" pitchFamily="34" charset="0"/>
              </a:rPr>
              <a:t>Use Existing SHG (PPLN crystal) for 780 nm and rest of hardware downstream in D laser path</a:t>
            </a:r>
          </a:p>
          <a:p>
            <a:pPr marL="342900" indent="-342900">
              <a:buFont typeface="+mj-lt"/>
              <a:buAutoNum type="arabicPeriod"/>
            </a:pPr>
            <a:r>
              <a:rPr lang="en-US" sz="1600" dirty="0">
                <a:solidFill>
                  <a:srgbClr val="FF0000"/>
                </a:solidFill>
                <a:latin typeface="Arial" panose="020B0604020202020204" pitchFamily="34" charset="0"/>
                <a:cs typeface="Arial" panose="020B0604020202020204" pitchFamily="34" charset="0"/>
              </a:rPr>
              <a:t>New Intensity Attenuator (IA) for charge feedback</a:t>
            </a:r>
          </a:p>
        </p:txBody>
      </p:sp>
      <p:pic>
        <p:nvPicPr>
          <p:cNvPr id="10" name="Picture 9">
            <a:extLst>
              <a:ext uri="{FF2B5EF4-FFF2-40B4-BE49-F238E27FC236}">
                <a16:creationId xmlns:a16="http://schemas.microsoft.com/office/drawing/2014/main" id="{7254186A-EEE5-41F5-9082-70E35CBE9897}"/>
              </a:ext>
            </a:extLst>
          </p:cNvPr>
          <p:cNvPicPr>
            <a:picLocks noChangeAspect="1"/>
          </p:cNvPicPr>
          <p:nvPr/>
        </p:nvPicPr>
        <p:blipFill>
          <a:blip r:embed="rId2"/>
          <a:stretch>
            <a:fillRect/>
          </a:stretch>
        </p:blipFill>
        <p:spPr>
          <a:xfrm>
            <a:off x="5648366" y="4169818"/>
            <a:ext cx="3130838" cy="2133099"/>
          </a:xfrm>
          <a:prstGeom prst="rect">
            <a:avLst/>
          </a:prstGeom>
        </p:spPr>
      </p:pic>
      <p:sp>
        <p:nvSpPr>
          <p:cNvPr id="12" name="Footer Placeholder 3">
            <a:extLst>
              <a:ext uri="{FF2B5EF4-FFF2-40B4-BE49-F238E27FC236}">
                <a16:creationId xmlns:a16="http://schemas.microsoft.com/office/drawing/2014/main" id="{26ED1231-661C-4BD1-BAA0-43B7CDAB569F}"/>
              </a:ext>
            </a:extLst>
          </p:cNvPr>
          <p:cNvSpPr txBox="1">
            <a:spLocks/>
          </p:cNvSpPr>
          <p:nvPr/>
        </p:nvSpPr>
        <p:spPr>
          <a:xfrm>
            <a:off x="4359802" y="5643607"/>
            <a:ext cx="1022905" cy="358920"/>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rgbClr val="00FDFF"/>
                </a:solidFill>
              </a:rPr>
              <a:t>249.5 MHz RF</a:t>
            </a:r>
          </a:p>
        </p:txBody>
      </p:sp>
      <p:sp>
        <p:nvSpPr>
          <p:cNvPr id="13" name="Footer Placeholder 3">
            <a:extLst>
              <a:ext uri="{FF2B5EF4-FFF2-40B4-BE49-F238E27FC236}">
                <a16:creationId xmlns:a16="http://schemas.microsoft.com/office/drawing/2014/main" id="{9C24DA3D-09E9-404B-9F4B-F76252E8189C}"/>
              </a:ext>
            </a:extLst>
          </p:cNvPr>
          <p:cNvSpPr txBox="1">
            <a:spLocks/>
          </p:cNvSpPr>
          <p:nvPr/>
        </p:nvSpPr>
        <p:spPr>
          <a:xfrm>
            <a:off x="4459644" y="5056907"/>
            <a:ext cx="864711" cy="358920"/>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rgbClr val="FFC000"/>
                </a:solidFill>
              </a:rPr>
              <a:t>Low rep signal</a:t>
            </a:r>
          </a:p>
        </p:txBody>
      </p:sp>
      <p:cxnSp>
        <p:nvCxnSpPr>
          <p:cNvPr id="15" name="Straight Arrow Connector 14">
            <a:extLst>
              <a:ext uri="{FF2B5EF4-FFF2-40B4-BE49-F238E27FC236}">
                <a16:creationId xmlns:a16="http://schemas.microsoft.com/office/drawing/2014/main" id="{2675654C-AEAE-4131-B167-AA24FA833334}"/>
              </a:ext>
            </a:extLst>
          </p:cNvPr>
          <p:cNvCxnSpPr>
            <a:cxnSpLocks/>
            <a:stCxn id="12" idx="3"/>
          </p:cNvCxnSpPr>
          <p:nvPr/>
        </p:nvCxnSpPr>
        <p:spPr>
          <a:xfrm flipV="1">
            <a:off x="5382707" y="5737067"/>
            <a:ext cx="489177" cy="86000"/>
          </a:xfrm>
          <a:prstGeom prst="straightConnector1">
            <a:avLst/>
          </a:prstGeom>
          <a:ln w="38100">
            <a:solidFill>
              <a:srgbClr val="00FD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E1C0562-228D-485C-AFF9-4338B344E109}"/>
              </a:ext>
            </a:extLst>
          </p:cNvPr>
          <p:cNvCxnSpPr>
            <a:cxnSpLocks/>
            <a:stCxn id="13" idx="3"/>
          </p:cNvCxnSpPr>
          <p:nvPr/>
        </p:nvCxnSpPr>
        <p:spPr>
          <a:xfrm>
            <a:off x="5324355" y="5236367"/>
            <a:ext cx="576468" cy="6078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4DCA8C6-E639-41EA-95FA-781DB22C5E61}"/>
              </a:ext>
            </a:extLst>
          </p:cNvPr>
          <p:cNvCxnSpPr>
            <a:cxnSpLocks/>
            <a:stCxn id="18" idx="3"/>
          </p:cNvCxnSpPr>
          <p:nvPr/>
        </p:nvCxnSpPr>
        <p:spPr>
          <a:xfrm flipV="1">
            <a:off x="5279876" y="4712415"/>
            <a:ext cx="592008" cy="966"/>
          </a:xfrm>
          <a:prstGeom prst="straightConnector1">
            <a:avLst/>
          </a:prstGeom>
          <a:ln w="38100">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18" name="Footer Placeholder 3">
            <a:extLst>
              <a:ext uri="{FF2B5EF4-FFF2-40B4-BE49-F238E27FC236}">
                <a16:creationId xmlns:a16="http://schemas.microsoft.com/office/drawing/2014/main" id="{0FAEC853-0B77-4310-A75A-B0052397AB9B}"/>
              </a:ext>
            </a:extLst>
          </p:cNvPr>
          <p:cNvSpPr txBox="1">
            <a:spLocks/>
          </p:cNvSpPr>
          <p:nvPr/>
        </p:nvSpPr>
        <p:spPr>
          <a:xfrm>
            <a:off x="4570337" y="4533921"/>
            <a:ext cx="709539" cy="358920"/>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rgbClr val="FF40FF"/>
                </a:solidFill>
              </a:rPr>
              <a:t>Laser </a:t>
            </a:r>
          </a:p>
          <a:p>
            <a:pPr algn="ctr"/>
            <a:r>
              <a:rPr lang="en-US" b="1" dirty="0">
                <a:solidFill>
                  <a:srgbClr val="FF40FF"/>
                </a:solidFill>
              </a:rPr>
              <a:t>pulses</a:t>
            </a:r>
          </a:p>
        </p:txBody>
      </p:sp>
      <p:pic>
        <p:nvPicPr>
          <p:cNvPr id="4" name="Picture 3">
            <a:extLst>
              <a:ext uri="{FF2B5EF4-FFF2-40B4-BE49-F238E27FC236}">
                <a16:creationId xmlns:a16="http://schemas.microsoft.com/office/drawing/2014/main" id="{8E5E6281-A9F6-F445-A05E-0A8EB6C6C7BA}"/>
              </a:ext>
            </a:extLst>
          </p:cNvPr>
          <p:cNvPicPr>
            <a:picLocks noChangeAspect="1"/>
          </p:cNvPicPr>
          <p:nvPr/>
        </p:nvPicPr>
        <p:blipFill rotWithShape="1">
          <a:blip r:embed="rId3"/>
          <a:srcRect t="52976"/>
          <a:stretch/>
        </p:blipFill>
        <p:spPr>
          <a:xfrm>
            <a:off x="4201297" y="891180"/>
            <a:ext cx="4572000" cy="3015935"/>
          </a:xfrm>
          <a:prstGeom prst="rect">
            <a:avLst/>
          </a:prstGeom>
        </p:spPr>
      </p:pic>
      <p:grpSp>
        <p:nvGrpSpPr>
          <p:cNvPr id="14" name="Group 13">
            <a:extLst>
              <a:ext uri="{FF2B5EF4-FFF2-40B4-BE49-F238E27FC236}">
                <a16:creationId xmlns:a16="http://schemas.microsoft.com/office/drawing/2014/main" id="{170EE645-4BA0-485F-BE5B-34E77EBC9F1A}"/>
              </a:ext>
            </a:extLst>
          </p:cNvPr>
          <p:cNvGrpSpPr/>
          <p:nvPr/>
        </p:nvGrpSpPr>
        <p:grpSpPr>
          <a:xfrm>
            <a:off x="308919" y="1082148"/>
            <a:ext cx="1048870" cy="5102710"/>
            <a:chOff x="2563906" y="986118"/>
            <a:chExt cx="1048870" cy="5102710"/>
          </a:xfrm>
        </p:grpSpPr>
        <p:cxnSp>
          <p:nvCxnSpPr>
            <p:cNvPr id="19" name="Straight Arrow Connector 18">
              <a:extLst>
                <a:ext uri="{FF2B5EF4-FFF2-40B4-BE49-F238E27FC236}">
                  <a16:creationId xmlns:a16="http://schemas.microsoft.com/office/drawing/2014/main" id="{F59B66AB-612E-41C1-A24D-4620E23268CA}"/>
                </a:ext>
              </a:extLst>
            </p:cNvPr>
            <p:cNvCxnSpPr>
              <a:cxnSpLocks/>
              <a:stCxn id="20" idx="2"/>
            </p:cNvCxnSpPr>
            <p:nvPr/>
          </p:nvCxnSpPr>
          <p:spPr>
            <a:xfrm>
              <a:off x="3088341" y="1550894"/>
              <a:ext cx="0" cy="4537934"/>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D92A3E0-0824-4E07-8859-D7407200CF42}"/>
                </a:ext>
              </a:extLst>
            </p:cNvPr>
            <p:cNvSpPr/>
            <p:nvPr/>
          </p:nvSpPr>
          <p:spPr>
            <a:xfrm>
              <a:off x="2563906" y="986118"/>
              <a:ext cx="1048870" cy="564776"/>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anose="020B0604020202020204" pitchFamily="34" charset="0"/>
                  <a:cs typeface="Arial" panose="020B0604020202020204" pitchFamily="34" charset="0"/>
                </a:rPr>
                <a:t>LLRF</a:t>
              </a:r>
              <a:r>
                <a:rPr lang="en-US" dirty="0"/>
                <a:t>F</a:t>
              </a:r>
            </a:p>
          </p:txBody>
        </p:sp>
        <p:sp>
          <p:nvSpPr>
            <p:cNvPr id="21" name="Rectangle 20">
              <a:extLst>
                <a:ext uri="{FF2B5EF4-FFF2-40B4-BE49-F238E27FC236}">
                  <a16:creationId xmlns:a16="http://schemas.microsoft.com/office/drawing/2014/main" id="{3C71D703-1680-47C2-872B-E01992309C1D}"/>
                </a:ext>
              </a:extLst>
            </p:cNvPr>
            <p:cNvSpPr/>
            <p:nvPr/>
          </p:nvSpPr>
          <p:spPr>
            <a:xfrm>
              <a:off x="2563906" y="1703294"/>
              <a:ext cx="1048870" cy="5647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Seed Laser</a:t>
              </a:r>
              <a:endParaRPr lang="en-US" dirty="0"/>
            </a:p>
          </p:txBody>
        </p:sp>
        <p:sp>
          <p:nvSpPr>
            <p:cNvPr id="22" name="Rectangle 21">
              <a:extLst>
                <a:ext uri="{FF2B5EF4-FFF2-40B4-BE49-F238E27FC236}">
                  <a16:creationId xmlns:a16="http://schemas.microsoft.com/office/drawing/2014/main" id="{8B0086F5-F02E-4166-809B-D1982BC3AA2F}"/>
                </a:ext>
              </a:extLst>
            </p:cNvPr>
            <p:cNvSpPr/>
            <p:nvPr/>
          </p:nvSpPr>
          <p:spPr>
            <a:xfrm>
              <a:off x="2563906" y="2420470"/>
              <a:ext cx="1048870" cy="564776"/>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anose="020B0604020202020204" pitchFamily="34" charset="0"/>
                  <a:cs typeface="Arial" panose="020B0604020202020204" pitchFamily="34" charset="0"/>
                </a:rPr>
                <a:t>Fiber</a:t>
              </a:r>
            </a:p>
            <a:p>
              <a:pPr algn="ctr"/>
              <a:r>
                <a:rPr lang="en-US" dirty="0">
                  <a:solidFill>
                    <a:srgbClr val="FF0000"/>
                  </a:solidFill>
                  <a:latin typeface="Arial" panose="020B0604020202020204" pitchFamily="34" charset="0"/>
                  <a:cs typeface="Arial" panose="020B0604020202020204" pitchFamily="34" charset="0"/>
                </a:rPr>
                <a:t>Amp</a:t>
              </a:r>
              <a:endParaRPr lang="en-US" dirty="0">
                <a:solidFill>
                  <a:srgbClr val="FF0000"/>
                </a:solidFill>
              </a:endParaRPr>
            </a:p>
          </p:txBody>
        </p:sp>
        <p:sp>
          <p:nvSpPr>
            <p:cNvPr id="23" name="Rectangle 22">
              <a:extLst>
                <a:ext uri="{FF2B5EF4-FFF2-40B4-BE49-F238E27FC236}">
                  <a16:creationId xmlns:a16="http://schemas.microsoft.com/office/drawing/2014/main" id="{ACB85994-DEE3-4455-B566-C98C480D36E3}"/>
                </a:ext>
              </a:extLst>
            </p:cNvPr>
            <p:cNvSpPr/>
            <p:nvPr/>
          </p:nvSpPr>
          <p:spPr>
            <a:xfrm>
              <a:off x="2563906" y="3136633"/>
              <a:ext cx="1048870" cy="5647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PPLN</a:t>
              </a:r>
            </a:p>
          </p:txBody>
        </p:sp>
        <p:sp>
          <p:nvSpPr>
            <p:cNvPr id="24" name="Rectangle 23">
              <a:extLst>
                <a:ext uri="{FF2B5EF4-FFF2-40B4-BE49-F238E27FC236}">
                  <a16:creationId xmlns:a16="http://schemas.microsoft.com/office/drawing/2014/main" id="{A2532DCB-2D60-4B23-BB0D-A6342E23D706}"/>
                </a:ext>
              </a:extLst>
            </p:cNvPr>
            <p:cNvSpPr/>
            <p:nvPr/>
          </p:nvSpPr>
          <p:spPr>
            <a:xfrm>
              <a:off x="2563906" y="3848703"/>
              <a:ext cx="1048870" cy="5647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TMG</a:t>
              </a:r>
            </a:p>
          </p:txBody>
        </p:sp>
        <p:sp>
          <p:nvSpPr>
            <p:cNvPr id="25" name="Rectangle 24">
              <a:extLst>
                <a:ext uri="{FF2B5EF4-FFF2-40B4-BE49-F238E27FC236}">
                  <a16:creationId xmlns:a16="http://schemas.microsoft.com/office/drawing/2014/main" id="{07EE05F0-A6EF-41AF-BB06-6052A494BBA4}"/>
                </a:ext>
              </a:extLst>
            </p:cNvPr>
            <p:cNvSpPr/>
            <p:nvPr/>
          </p:nvSpPr>
          <p:spPr>
            <a:xfrm>
              <a:off x="2563906" y="4560773"/>
              <a:ext cx="1048870" cy="5647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Atten</a:t>
              </a:r>
            </a:p>
          </p:txBody>
        </p:sp>
        <p:sp>
          <p:nvSpPr>
            <p:cNvPr id="26" name="Rectangle 25">
              <a:extLst>
                <a:ext uri="{FF2B5EF4-FFF2-40B4-BE49-F238E27FC236}">
                  <a16:creationId xmlns:a16="http://schemas.microsoft.com/office/drawing/2014/main" id="{7CCD75CE-93A8-4DD2-80E1-29A40CF4E537}"/>
                </a:ext>
              </a:extLst>
            </p:cNvPr>
            <p:cNvSpPr/>
            <p:nvPr/>
          </p:nvSpPr>
          <p:spPr>
            <a:xfrm>
              <a:off x="2563906" y="5272843"/>
              <a:ext cx="1048870" cy="564776"/>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panose="020B0604020202020204" pitchFamily="34" charset="0"/>
                  <a:cs typeface="Arial" panose="020B0604020202020204" pitchFamily="34" charset="0"/>
                </a:rPr>
                <a:t>IA</a:t>
              </a:r>
            </a:p>
          </p:txBody>
        </p:sp>
      </p:grpSp>
      <p:sp>
        <p:nvSpPr>
          <p:cNvPr id="28" name="Text Box 11">
            <a:extLst>
              <a:ext uri="{FF2B5EF4-FFF2-40B4-BE49-F238E27FC236}">
                <a16:creationId xmlns:a16="http://schemas.microsoft.com/office/drawing/2014/main" id="{DC727669-6380-47BC-8FCE-8A326ECDA7AB}"/>
              </a:ext>
            </a:extLst>
          </p:cNvPr>
          <p:cNvSpPr txBox="1">
            <a:spLocks noChangeArrowheads="1"/>
          </p:cNvSpPr>
          <p:nvPr/>
        </p:nvSpPr>
        <p:spPr bwMode="auto">
          <a:xfrm>
            <a:off x="1484666" y="1918113"/>
            <a:ext cx="2589754" cy="246221"/>
          </a:xfrm>
          <a:prstGeom prst="rect">
            <a:avLst/>
          </a:prstGeom>
          <a:solidFill>
            <a:schemeClr val="bg1"/>
          </a:solidFill>
          <a:ln w="12700">
            <a:solidFill>
              <a:schemeClr val="tx1"/>
            </a:solidFill>
            <a:miter lim="800000"/>
            <a:headEnd/>
            <a:tailEnd/>
          </a:ln>
        </p:spPr>
        <p:txBody>
          <a:bodyPr wrap="square">
            <a:spAutoFit/>
          </a:bodyPr>
          <a:lstStyle/>
          <a:p>
            <a:pPr algn="ctr"/>
            <a:r>
              <a:rPr lang="en-US" sz="1000" dirty="0">
                <a:latin typeface="Arial" panose="020B0604020202020204" pitchFamily="34" charset="0"/>
                <a:cs typeface="Arial" panose="020B0604020202020204" pitchFamily="34" charset="0"/>
              </a:rPr>
              <a:t>High Power (6 W) 1560 nm Fiber Amplifier</a:t>
            </a:r>
          </a:p>
        </p:txBody>
      </p:sp>
      <p:pic>
        <p:nvPicPr>
          <p:cNvPr id="7" name="Picture 6">
            <a:extLst>
              <a:ext uri="{FF2B5EF4-FFF2-40B4-BE49-F238E27FC236}">
                <a16:creationId xmlns:a16="http://schemas.microsoft.com/office/drawing/2014/main" id="{C18401B4-92DB-433C-8877-488A4428F22A}"/>
              </a:ext>
            </a:extLst>
          </p:cNvPr>
          <p:cNvPicPr>
            <a:picLocks noChangeAspect="1"/>
          </p:cNvPicPr>
          <p:nvPr/>
        </p:nvPicPr>
        <p:blipFill rotWithShape="1">
          <a:blip r:embed="rId4"/>
          <a:srcRect l="7181" t="26753" r="4936" b="15767"/>
          <a:stretch/>
        </p:blipFill>
        <p:spPr>
          <a:xfrm>
            <a:off x="1708079" y="862859"/>
            <a:ext cx="2142928" cy="1055254"/>
          </a:xfrm>
          <a:prstGeom prst="rect">
            <a:avLst/>
          </a:prstGeom>
        </p:spPr>
      </p:pic>
    </p:spTree>
    <p:extLst>
      <p:ext uri="{BB962C8B-B14F-4D97-AF65-F5344CB8AC3E}">
        <p14:creationId xmlns:p14="http://schemas.microsoft.com/office/powerpoint/2010/main" val="2948674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7680F-69AF-490C-874C-1D98B39E91F1}"/>
              </a:ext>
            </a:extLst>
          </p:cNvPr>
          <p:cNvSpPr>
            <a:spLocks noGrp="1"/>
          </p:cNvSpPr>
          <p:nvPr>
            <p:ph type="title"/>
          </p:nvPr>
        </p:nvSpPr>
        <p:spPr/>
        <p:txBody>
          <a:bodyPr/>
          <a:lstStyle/>
          <a:p>
            <a:r>
              <a:rPr lang="en-US" dirty="0"/>
              <a:t>KLF Laser Status and Plans</a:t>
            </a:r>
          </a:p>
        </p:txBody>
      </p:sp>
      <p:sp>
        <p:nvSpPr>
          <p:cNvPr id="3" name="Content Placeholder 2">
            <a:extLst>
              <a:ext uri="{FF2B5EF4-FFF2-40B4-BE49-F238E27FC236}">
                <a16:creationId xmlns:a16="http://schemas.microsoft.com/office/drawing/2014/main" id="{83A2A458-61C4-4ADA-8700-3457380FEA75}"/>
              </a:ext>
            </a:extLst>
          </p:cNvPr>
          <p:cNvSpPr>
            <a:spLocks noGrp="1"/>
          </p:cNvSpPr>
          <p:nvPr>
            <p:ph idx="1"/>
          </p:nvPr>
        </p:nvSpPr>
        <p:spPr/>
        <p:txBody>
          <a:bodyPr/>
          <a:lstStyle/>
          <a:p>
            <a:r>
              <a:rPr lang="en-US" sz="2800" dirty="0"/>
              <a:t>Present status:</a:t>
            </a:r>
          </a:p>
          <a:p>
            <a:pPr lvl="1"/>
            <a:r>
              <a:rPr lang="en-US" sz="2400" dirty="0"/>
              <a:t>A temporary RF sync system is assembled and tested (15.6/7.8 MHz RF signal by dividing 249.5 MHz by 16/32) providing stable phase at 15.6 and 7.8 MHz</a:t>
            </a:r>
          </a:p>
          <a:p>
            <a:pPr lvl="1"/>
            <a:endParaRPr lang="en-US" sz="2400" dirty="0"/>
          </a:p>
          <a:p>
            <a:pPr lvl="1"/>
            <a:r>
              <a:rPr lang="en-US" sz="2400" dirty="0"/>
              <a:t>A new laser amplifier is tested at both 15.6 and 7.8 MHz with enough power (factor of 10 than required)</a:t>
            </a:r>
          </a:p>
          <a:p>
            <a:pPr lvl="1"/>
            <a:endParaRPr lang="en-US" sz="2400" dirty="0"/>
          </a:p>
          <a:p>
            <a:pPr lvl="1"/>
            <a:r>
              <a:rPr lang="en-US" sz="2400" dirty="0"/>
              <a:t>EPICS control is ready</a:t>
            </a:r>
            <a:endParaRPr lang="en-US" dirty="0"/>
          </a:p>
          <a:p>
            <a:pPr marL="0" indent="0">
              <a:buNone/>
            </a:pPr>
            <a:endParaRPr lang="en-US" sz="2800" dirty="0"/>
          </a:p>
          <a:p>
            <a:r>
              <a:rPr lang="en-US" sz="2800" dirty="0"/>
              <a:t>Schedule:</a:t>
            </a:r>
          </a:p>
          <a:p>
            <a:pPr lvl="1"/>
            <a:r>
              <a:rPr lang="en-US" sz="2400" dirty="0"/>
              <a:t>Installation in Fall 2023</a:t>
            </a:r>
          </a:p>
          <a:p>
            <a:pPr marL="684212" lvl="2" indent="0">
              <a:buNone/>
            </a:pPr>
            <a:endParaRPr lang="en-US" sz="2400" dirty="0"/>
          </a:p>
        </p:txBody>
      </p:sp>
      <p:sp>
        <p:nvSpPr>
          <p:cNvPr id="5" name="Slide Number Placeholder 4">
            <a:extLst>
              <a:ext uri="{FF2B5EF4-FFF2-40B4-BE49-F238E27FC236}">
                <a16:creationId xmlns:a16="http://schemas.microsoft.com/office/drawing/2014/main" id="{8FD762C5-FB52-4008-9689-50D2CB578195}"/>
              </a:ext>
            </a:extLst>
          </p:cNvPr>
          <p:cNvSpPr>
            <a:spLocks noGrp="1"/>
          </p:cNvSpPr>
          <p:nvPr>
            <p:ph type="sldNum" sz="quarter" idx="12"/>
          </p:nvPr>
        </p:nvSpPr>
        <p:spPr/>
        <p:txBody>
          <a:bodyPr/>
          <a:lstStyle/>
          <a:p>
            <a:fld id="{07E1C93C-5050-FC42-8F10-D22D4F119D13}" type="slidenum">
              <a:rPr lang="en-US" smtClean="0"/>
              <a:pPr/>
              <a:t>14</a:t>
            </a:fld>
            <a:endParaRPr lang="en-US" dirty="0"/>
          </a:p>
        </p:txBody>
      </p:sp>
    </p:spTree>
    <p:extLst>
      <p:ext uri="{BB962C8B-B14F-4D97-AF65-F5344CB8AC3E}">
        <p14:creationId xmlns:p14="http://schemas.microsoft.com/office/powerpoint/2010/main" val="3081855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F418A-7F90-4239-B58B-66B013A30A19}"/>
              </a:ext>
            </a:extLst>
          </p:cNvPr>
          <p:cNvSpPr>
            <a:spLocks noGrp="1"/>
          </p:cNvSpPr>
          <p:nvPr>
            <p:ph type="title"/>
          </p:nvPr>
        </p:nvSpPr>
        <p:spPr/>
        <p:txBody>
          <a:bodyPr/>
          <a:lstStyle/>
          <a:p>
            <a:r>
              <a:rPr lang="en-US" dirty="0"/>
              <a:t>Laser Low-Level RF (LLRF)</a:t>
            </a:r>
          </a:p>
        </p:txBody>
      </p:sp>
      <p:sp>
        <p:nvSpPr>
          <p:cNvPr id="3" name="Content Placeholder 2">
            <a:extLst>
              <a:ext uri="{FF2B5EF4-FFF2-40B4-BE49-F238E27FC236}">
                <a16:creationId xmlns:a16="http://schemas.microsoft.com/office/drawing/2014/main" id="{384417C8-DFF8-4465-9579-480C8F55AD94}"/>
              </a:ext>
            </a:extLst>
          </p:cNvPr>
          <p:cNvSpPr>
            <a:spLocks noGrp="1"/>
          </p:cNvSpPr>
          <p:nvPr>
            <p:ph idx="1"/>
          </p:nvPr>
        </p:nvSpPr>
        <p:spPr/>
        <p:txBody>
          <a:bodyPr/>
          <a:lstStyle/>
          <a:p>
            <a:r>
              <a:rPr lang="en-US" sz="2000" dirty="0"/>
              <a:t>15.6/7.8 MHz oscillation phase must be locked to accelerator 1497 MHz</a:t>
            </a:r>
          </a:p>
          <a:p>
            <a:r>
              <a:rPr lang="en-US" sz="2000" dirty="0"/>
              <a:t>Existing LLRF system can provide two frequencies: 499 MHz and 249.5 </a:t>
            </a:r>
            <a:r>
              <a:rPr lang="en-US" sz="2000" dirty="0" err="1"/>
              <a:t>MHz.</a:t>
            </a:r>
            <a:r>
              <a:rPr lang="en-US" sz="2000" dirty="0"/>
              <a:t> It utilizes heterodyning concept, using two local oscillator signals locked to the accelerator's 499 MHz reference. This ensures that drive signals are always locked to variable frequency of CEBAF accelerator.</a:t>
            </a:r>
          </a:p>
          <a:p>
            <a:r>
              <a:rPr lang="en-US" sz="2000" dirty="0"/>
              <a:t>To add a low-frequency drive signal of 15.6/7.8 MHz, we are designing a direct drive channel, which would provide full amplitude and phase control. To be ready by next Accelerator Shutdown.</a:t>
            </a:r>
            <a:endParaRPr lang="en-US" dirty="0"/>
          </a:p>
        </p:txBody>
      </p:sp>
      <p:sp>
        <p:nvSpPr>
          <p:cNvPr id="5" name="Slide Number Placeholder 4">
            <a:extLst>
              <a:ext uri="{FF2B5EF4-FFF2-40B4-BE49-F238E27FC236}">
                <a16:creationId xmlns:a16="http://schemas.microsoft.com/office/drawing/2014/main" id="{9BF38C64-C594-44B2-8FD7-64BE841C69DE}"/>
              </a:ext>
            </a:extLst>
          </p:cNvPr>
          <p:cNvSpPr>
            <a:spLocks noGrp="1"/>
          </p:cNvSpPr>
          <p:nvPr>
            <p:ph type="sldNum" sz="quarter" idx="12"/>
          </p:nvPr>
        </p:nvSpPr>
        <p:spPr/>
        <p:txBody>
          <a:bodyPr/>
          <a:lstStyle/>
          <a:p>
            <a:fld id="{07E1C93C-5050-FC42-8F10-D22D4F119D13}" type="slidenum">
              <a:rPr lang="en-US" smtClean="0"/>
              <a:pPr/>
              <a:t>15</a:t>
            </a:fld>
            <a:endParaRPr lang="en-US" dirty="0"/>
          </a:p>
        </p:txBody>
      </p:sp>
      <p:pic>
        <p:nvPicPr>
          <p:cNvPr id="6" name="Picture 5">
            <a:extLst>
              <a:ext uri="{FF2B5EF4-FFF2-40B4-BE49-F238E27FC236}">
                <a16:creationId xmlns:a16="http://schemas.microsoft.com/office/drawing/2014/main" id="{D6DCC992-2A24-F34F-9EFC-38688B3FB9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775" b="3412"/>
          <a:stretch/>
        </p:blipFill>
        <p:spPr>
          <a:xfrm>
            <a:off x="739605" y="3843176"/>
            <a:ext cx="8046720" cy="2495954"/>
          </a:xfrm>
          <a:prstGeom prst="rect">
            <a:avLst/>
          </a:prstGeom>
        </p:spPr>
      </p:pic>
    </p:spTree>
    <p:extLst>
      <p:ext uri="{BB962C8B-B14F-4D97-AF65-F5344CB8AC3E}">
        <p14:creationId xmlns:p14="http://schemas.microsoft.com/office/powerpoint/2010/main" val="87658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DF292-749C-C44A-AC14-4F45F49F2643}"/>
              </a:ext>
            </a:extLst>
          </p:cNvPr>
          <p:cNvSpPr>
            <a:spLocks noGrp="1"/>
          </p:cNvSpPr>
          <p:nvPr>
            <p:ph type="title"/>
          </p:nvPr>
        </p:nvSpPr>
        <p:spPr/>
        <p:txBody>
          <a:bodyPr>
            <a:normAutofit/>
          </a:bodyPr>
          <a:lstStyle/>
          <a:p>
            <a:r>
              <a:rPr lang="en-US" dirty="0"/>
              <a:t>Schedule</a:t>
            </a:r>
          </a:p>
        </p:txBody>
      </p:sp>
      <p:sp>
        <p:nvSpPr>
          <p:cNvPr id="4" name="Slide Number Placeholder 3">
            <a:extLst>
              <a:ext uri="{FF2B5EF4-FFF2-40B4-BE49-F238E27FC236}">
                <a16:creationId xmlns:a16="http://schemas.microsoft.com/office/drawing/2014/main" id="{BF070185-8356-BE41-AE08-7BA56DA98629}"/>
              </a:ext>
            </a:extLst>
          </p:cNvPr>
          <p:cNvSpPr>
            <a:spLocks noGrp="1"/>
          </p:cNvSpPr>
          <p:nvPr>
            <p:ph type="sldNum" sz="quarter" idx="12"/>
          </p:nvPr>
        </p:nvSpPr>
        <p:spPr/>
        <p:txBody>
          <a:bodyPr/>
          <a:lstStyle/>
          <a:p>
            <a:fld id="{52CD5C0D-0F97-3143-BF30-9C1812443349}" type="slidenum">
              <a:rPr lang="en-US" altLang="en-US" smtClean="0"/>
              <a:pPr/>
              <a:t>16</a:t>
            </a:fld>
            <a:endParaRPr lang="en-US" altLang="en-US" dirty="0"/>
          </a:p>
        </p:txBody>
      </p:sp>
      <p:graphicFrame>
        <p:nvGraphicFramePr>
          <p:cNvPr id="5" name="Table 4">
            <a:extLst>
              <a:ext uri="{FF2B5EF4-FFF2-40B4-BE49-F238E27FC236}">
                <a16:creationId xmlns:a16="http://schemas.microsoft.com/office/drawing/2014/main" id="{FC3BE8D7-027F-49CB-99B1-037BF5E58DB3}"/>
              </a:ext>
            </a:extLst>
          </p:cNvPr>
          <p:cNvGraphicFramePr>
            <a:graphicFrameLocks noGrp="1"/>
          </p:cNvGraphicFramePr>
          <p:nvPr>
            <p:extLst>
              <p:ext uri="{D42A27DB-BD31-4B8C-83A1-F6EECF244321}">
                <p14:modId xmlns:p14="http://schemas.microsoft.com/office/powerpoint/2010/main" val="450212031"/>
              </p:ext>
            </p:extLst>
          </p:nvPr>
        </p:nvGraphicFramePr>
        <p:xfrm>
          <a:off x="973155" y="1244807"/>
          <a:ext cx="7135906" cy="4935816"/>
        </p:xfrm>
        <a:graphic>
          <a:graphicData uri="http://schemas.openxmlformats.org/drawingml/2006/table">
            <a:tbl>
              <a:tblPr firstRow="1" bandRow="1">
                <a:tableStyleId>{5C22544A-7EE6-4342-B048-85BDC9FD1C3A}</a:tableStyleId>
              </a:tblPr>
              <a:tblGrid>
                <a:gridCol w="4767245">
                  <a:extLst>
                    <a:ext uri="{9D8B030D-6E8A-4147-A177-3AD203B41FA5}">
                      <a16:colId xmlns:a16="http://schemas.microsoft.com/office/drawing/2014/main" val="3161960787"/>
                    </a:ext>
                  </a:extLst>
                </a:gridCol>
                <a:gridCol w="2368661">
                  <a:extLst>
                    <a:ext uri="{9D8B030D-6E8A-4147-A177-3AD203B41FA5}">
                      <a16:colId xmlns:a16="http://schemas.microsoft.com/office/drawing/2014/main" val="2071970206"/>
                    </a:ext>
                  </a:extLst>
                </a:gridCol>
              </a:tblGrid>
              <a:tr h="548424">
                <a:tc>
                  <a:txBody>
                    <a:bodyPr/>
                    <a:lstStyle/>
                    <a:p>
                      <a:pPr algn="ctr"/>
                      <a:r>
                        <a:rPr lang="en-US" sz="2400" dirty="0"/>
                        <a:t>Task</a:t>
                      </a:r>
                    </a:p>
                  </a:txBody>
                  <a:tcPr/>
                </a:tc>
                <a:tc>
                  <a:txBody>
                    <a:bodyPr/>
                    <a:lstStyle/>
                    <a:p>
                      <a:pPr algn="ctr"/>
                      <a:r>
                        <a:rPr lang="en-US" sz="2400" dirty="0"/>
                        <a:t>Date</a:t>
                      </a:r>
                    </a:p>
                  </a:txBody>
                  <a:tcPr/>
                </a:tc>
                <a:extLst>
                  <a:ext uri="{0D108BD9-81ED-4DB2-BD59-A6C34878D82A}">
                    <a16:rowId xmlns:a16="http://schemas.microsoft.com/office/drawing/2014/main" val="1128382843"/>
                  </a:ext>
                </a:extLst>
              </a:tr>
              <a:tr h="548424">
                <a:tc>
                  <a:txBody>
                    <a:bodyPr/>
                    <a:lstStyle/>
                    <a:p>
                      <a:r>
                        <a:rPr lang="en-US" sz="2000" dirty="0"/>
                        <a:t>Install laser Amp with temporary RF system</a:t>
                      </a:r>
                    </a:p>
                  </a:txBody>
                  <a:tcPr/>
                </a:tc>
                <a:tc>
                  <a:txBody>
                    <a:bodyPr/>
                    <a:lstStyle/>
                    <a:p>
                      <a:r>
                        <a:rPr lang="en-US" sz="2000" dirty="0"/>
                        <a:t>Fall 2023</a:t>
                      </a:r>
                    </a:p>
                  </a:txBody>
                  <a:tcPr/>
                </a:tc>
                <a:extLst>
                  <a:ext uri="{0D108BD9-81ED-4DB2-BD59-A6C34878D82A}">
                    <a16:rowId xmlns:a16="http://schemas.microsoft.com/office/drawing/2014/main" val="909167813"/>
                  </a:ext>
                </a:extLst>
              </a:tr>
              <a:tr h="548424">
                <a:tc>
                  <a:txBody>
                    <a:bodyPr/>
                    <a:lstStyle/>
                    <a:p>
                      <a:r>
                        <a:rPr lang="en-US" sz="2000" dirty="0"/>
                        <a:t>Photocathode studies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Spring 2024</a:t>
                      </a:r>
                    </a:p>
                  </a:txBody>
                  <a:tcPr/>
                </a:tc>
                <a:extLst>
                  <a:ext uri="{0D108BD9-81ED-4DB2-BD59-A6C34878D82A}">
                    <a16:rowId xmlns:a16="http://schemas.microsoft.com/office/drawing/2014/main" val="123630490"/>
                  </a:ext>
                </a:extLst>
              </a:tr>
              <a:tr h="548424">
                <a:tc>
                  <a:txBody>
                    <a:bodyPr/>
                    <a:lstStyle/>
                    <a:p>
                      <a:r>
                        <a:rPr lang="en-US" sz="2000" dirty="0"/>
                        <a:t>KLF charge feedback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Spring 2024</a:t>
                      </a:r>
                    </a:p>
                  </a:txBody>
                  <a:tcPr/>
                </a:tc>
                <a:extLst>
                  <a:ext uri="{0D108BD9-81ED-4DB2-BD59-A6C34878D82A}">
                    <a16:rowId xmlns:a16="http://schemas.microsoft.com/office/drawing/2014/main" val="1468596684"/>
                  </a:ext>
                </a:extLst>
              </a:tr>
              <a:tr h="548424">
                <a:tc>
                  <a:txBody>
                    <a:bodyPr/>
                    <a:lstStyle/>
                    <a:p>
                      <a:r>
                        <a:rPr lang="en-US" sz="2000" dirty="0"/>
                        <a:t>Injector optimization studies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Spring 2024</a:t>
                      </a:r>
                    </a:p>
                  </a:txBody>
                  <a:tcPr/>
                </a:tc>
                <a:extLst>
                  <a:ext uri="{0D108BD9-81ED-4DB2-BD59-A6C34878D82A}">
                    <a16:rowId xmlns:a16="http://schemas.microsoft.com/office/drawing/2014/main" val="392809593"/>
                  </a:ext>
                </a:extLst>
              </a:tr>
              <a:tr h="548424">
                <a:tc>
                  <a:txBody>
                    <a:bodyPr/>
                    <a:lstStyle/>
                    <a:p>
                      <a:r>
                        <a:rPr lang="en-US" sz="2000" dirty="0"/>
                        <a:t>Beam loading in Injector bunchers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Spring 2024</a:t>
                      </a:r>
                    </a:p>
                  </a:txBody>
                  <a:tcPr/>
                </a:tc>
                <a:extLst>
                  <a:ext uri="{0D108BD9-81ED-4DB2-BD59-A6C34878D82A}">
                    <a16:rowId xmlns:a16="http://schemas.microsoft.com/office/drawing/2014/main" val="2030431922"/>
                  </a:ext>
                </a:extLst>
              </a:tr>
              <a:tr h="548424">
                <a:tc>
                  <a:txBody>
                    <a:bodyPr/>
                    <a:lstStyle/>
                    <a:p>
                      <a:r>
                        <a:rPr lang="en-US" sz="2000" dirty="0"/>
                        <a:t>Beam loading in SRF Linacs (model)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Fall 2023</a:t>
                      </a:r>
                    </a:p>
                  </a:txBody>
                  <a:tcPr/>
                </a:tc>
                <a:extLst>
                  <a:ext uri="{0D108BD9-81ED-4DB2-BD59-A6C34878D82A}">
                    <a16:rowId xmlns:a16="http://schemas.microsoft.com/office/drawing/2014/main" val="4173949418"/>
                  </a:ext>
                </a:extLst>
              </a:tr>
              <a:tr h="548424">
                <a:tc>
                  <a:txBody>
                    <a:bodyPr/>
                    <a:lstStyle/>
                    <a:p>
                      <a:r>
                        <a:rPr lang="en-US" sz="2000"/>
                        <a:t>Install complete </a:t>
                      </a:r>
                      <a:r>
                        <a:rPr lang="en-US" sz="2000" dirty="0"/>
                        <a:t>LLRF system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Spring 2024</a:t>
                      </a:r>
                    </a:p>
                  </a:txBody>
                  <a:tcPr/>
                </a:tc>
                <a:extLst>
                  <a:ext uri="{0D108BD9-81ED-4DB2-BD59-A6C34878D82A}">
                    <a16:rowId xmlns:a16="http://schemas.microsoft.com/office/drawing/2014/main" val="3022114403"/>
                  </a:ext>
                </a:extLst>
              </a:tr>
              <a:tr h="548424">
                <a:tc>
                  <a:txBody>
                    <a:bodyPr/>
                    <a:lstStyle/>
                    <a:p>
                      <a:r>
                        <a:rPr lang="en-US" sz="2000" dirty="0"/>
                        <a:t>Beam loading in SRF Linacs (beam)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Spring 2024</a:t>
                      </a:r>
                    </a:p>
                  </a:txBody>
                  <a:tcPr/>
                </a:tc>
                <a:extLst>
                  <a:ext uri="{0D108BD9-81ED-4DB2-BD59-A6C34878D82A}">
                    <a16:rowId xmlns:a16="http://schemas.microsoft.com/office/drawing/2014/main" val="2827000099"/>
                  </a:ext>
                </a:extLst>
              </a:tr>
            </a:tbl>
          </a:graphicData>
        </a:graphic>
      </p:graphicFrame>
    </p:spTree>
    <p:extLst>
      <p:ext uri="{BB962C8B-B14F-4D97-AF65-F5344CB8AC3E}">
        <p14:creationId xmlns:p14="http://schemas.microsoft.com/office/powerpoint/2010/main" val="2929300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DF292-749C-C44A-AC14-4F45F49F2643}"/>
              </a:ext>
            </a:extLst>
          </p:cNvPr>
          <p:cNvSpPr>
            <a:spLocks noGrp="1"/>
          </p:cNvSpPr>
          <p:nvPr>
            <p:ph type="title"/>
          </p:nvPr>
        </p:nvSpPr>
        <p:spPr/>
        <p:txBody>
          <a:bodyPr>
            <a:normAutofit/>
          </a:bodyPr>
          <a:lstStyle/>
          <a:p>
            <a:r>
              <a:rPr lang="en-US" dirty="0"/>
              <a:t>Summary</a:t>
            </a:r>
          </a:p>
        </p:txBody>
      </p:sp>
      <p:sp>
        <p:nvSpPr>
          <p:cNvPr id="3" name="Content Placeholder 2">
            <a:extLst>
              <a:ext uri="{FF2B5EF4-FFF2-40B4-BE49-F238E27FC236}">
                <a16:creationId xmlns:a16="http://schemas.microsoft.com/office/drawing/2014/main" id="{A12E1AC4-ECAB-0344-A2B0-72DF5C7748A7}"/>
              </a:ext>
            </a:extLst>
          </p:cNvPr>
          <p:cNvSpPr>
            <a:spLocks noGrp="1"/>
          </p:cNvSpPr>
          <p:nvPr>
            <p:ph idx="1"/>
          </p:nvPr>
        </p:nvSpPr>
        <p:spPr>
          <a:xfrm>
            <a:off x="308919" y="966054"/>
            <a:ext cx="8464378" cy="5493323"/>
          </a:xfrm>
        </p:spPr>
        <p:txBody>
          <a:bodyPr>
            <a:noAutofit/>
          </a:bodyPr>
          <a:lstStyle/>
          <a:p>
            <a:r>
              <a:rPr lang="en-US" sz="2800" dirty="0"/>
              <a:t>0.32 </a:t>
            </a:r>
            <a:r>
              <a:rPr lang="en-US" sz="2800" dirty="0" err="1"/>
              <a:t>pC</a:t>
            </a:r>
            <a:r>
              <a:rPr lang="en-US" sz="2800" dirty="0"/>
              <a:t> @ 15.6 MHz (64 ns) likely to be OK</a:t>
            </a:r>
          </a:p>
          <a:p>
            <a:endParaRPr lang="en-US" sz="2800" dirty="0"/>
          </a:p>
          <a:p>
            <a:r>
              <a:rPr lang="en-US" sz="2800" dirty="0"/>
              <a:t>Co-operation of KLF with MOLLER:</a:t>
            </a:r>
            <a:endParaRPr lang="en-US" sz="2400" dirty="0"/>
          </a:p>
          <a:p>
            <a:pPr lvl="1"/>
            <a:endParaRPr lang="en-US" sz="2400" dirty="0"/>
          </a:p>
          <a:p>
            <a:pPr lvl="1"/>
            <a:r>
              <a:rPr lang="en-US" sz="2400" dirty="0"/>
              <a:t>Photocathode effects</a:t>
            </a:r>
          </a:p>
          <a:p>
            <a:pPr lvl="2">
              <a:buFont typeface="Wingdings" panose="05000000000000000000" pitchFamily="2" charset="2"/>
              <a:buChar char="Ø"/>
            </a:pPr>
            <a:r>
              <a:rPr lang="en-US" sz="2000" dirty="0"/>
              <a:t>Requires charge asymmetry feedback on KLF beam</a:t>
            </a:r>
          </a:p>
          <a:p>
            <a:pPr lvl="1"/>
            <a:endParaRPr lang="en-US" sz="2400" dirty="0"/>
          </a:p>
          <a:p>
            <a:pPr lvl="1"/>
            <a:r>
              <a:rPr lang="en-US" sz="2400" dirty="0"/>
              <a:t>Injector will be optimized for MOLLER (</a:t>
            </a:r>
            <a:r>
              <a:rPr lang="en-US" sz="2400" u="sng" dirty="0"/>
              <a:t>not KLF</a:t>
            </a:r>
            <a:r>
              <a:rPr lang="en-US" sz="2400" dirty="0"/>
              <a:t>)</a:t>
            </a:r>
          </a:p>
          <a:p>
            <a:pPr lvl="1"/>
            <a:endParaRPr lang="en-US" sz="2400" dirty="0"/>
          </a:p>
          <a:p>
            <a:pPr lvl="1"/>
            <a:r>
              <a:rPr lang="en-US" sz="2400" dirty="0"/>
              <a:t>Beam loading</a:t>
            </a:r>
          </a:p>
          <a:p>
            <a:pPr lvl="1"/>
            <a:endParaRPr lang="en-US" sz="2400" dirty="0"/>
          </a:p>
          <a:p>
            <a:r>
              <a:rPr lang="en-US" sz="2800" dirty="0"/>
              <a:t>Must perform beam studies to explore all potential issues – </a:t>
            </a:r>
            <a:r>
              <a:rPr lang="en-US" sz="2800"/>
              <a:t>must be completed </a:t>
            </a:r>
            <a:r>
              <a:rPr lang="en-US" sz="2800" dirty="0"/>
              <a:t>by June 2024</a:t>
            </a:r>
            <a:endParaRPr lang="en-US" sz="2400" dirty="0"/>
          </a:p>
        </p:txBody>
      </p:sp>
      <p:sp>
        <p:nvSpPr>
          <p:cNvPr id="4" name="Slide Number Placeholder 3">
            <a:extLst>
              <a:ext uri="{FF2B5EF4-FFF2-40B4-BE49-F238E27FC236}">
                <a16:creationId xmlns:a16="http://schemas.microsoft.com/office/drawing/2014/main" id="{BF070185-8356-BE41-AE08-7BA56DA98629}"/>
              </a:ext>
            </a:extLst>
          </p:cNvPr>
          <p:cNvSpPr>
            <a:spLocks noGrp="1"/>
          </p:cNvSpPr>
          <p:nvPr>
            <p:ph type="sldNum" sz="quarter" idx="12"/>
          </p:nvPr>
        </p:nvSpPr>
        <p:spPr/>
        <p:txBody>
          <a:bodyPr/>
          <a:lstStyle/>
          <a:p>
            <a:fld id="{52CD5C0D-0F97-3143-BF30-9C1812443349}" type="slidenum">
              <a:rPr lang="en-US" altLang="en-US" smtClean="0"/>
              <a:pPr/>
              <a:t>17</a:t>
            </a:fld>
            <a:endParaRPr lang="en-US" altLang="en-US" dirty="0"/>
          </a:p>
        </p:txBody>
      </p:sp>
    </p:spTree>
    <p:extLst>
      <p:ext uri="{BB962C8B-B14F-4D97-AF65-F5344CB8AC3E}">
        <p14:creationId xmlns:p14="http://schemas.microsoft.com/office/powerpoint/2010/main" val="1282609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E75E8-79C1-424A-A7C3-72E382C49B3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3BD16F0B-6DBA-F640-A395-69B480B92D55}"/>
              </a:ext>
            </a:extLst>
          </p:cNvPr>
          <p:cNvSpPr>
            <a:spLocks noGrp="1"/>
          </p:cNvSpPr>
          <p:nvPr>
            <p:ph idx="1"/>
          </p:nvPr>
        </p:nvSpPr>
        <p:spPr/>
        <p:txBody>
          <a:bodyPr>
            <a:normAutofit lnSpcReduction="10000"/>
          </a:bodyPr>
          <a:lstStyle/>
          <a:p>
            <a:r>
              <a:rPr lang="en-US" sz="2800" dirty="0">
                <a:latin typeface="Arial" panose="020B0604020202020204" pitchFamily="34" charset="0"/>
              </a:rPr>
              <a:t>MOLLER Experiment</a:t>
            </a:r>
          </a:p>
          <a:p>
            <a:endParaRPr lang="en-US" sz="2800" dirty="0"/>
          </a:p>
          <a:p>
            <a:pPr marL="285750" indent="-285750"/>
            <a:r>
              <a:rPr lang="en-US" sz="2800" dirty="0"/>
              <a:t>Co-operation of KLF with MOLLER: </a:t>
            </a:r>
          </a:p>
          <a:p>
            <a:pPr marL="742950" lvl="1" indent="-285750"/>
            <a:endParaRPr lang="en-US" sz="2200" dirty="0"/>
          </a:p>
          <a:p>
            <a:pPr marL="742950" lvl="1" indent="-285750"/>
            <a:r>
              <a:rPr lang="en-US" sz="2400" dirty="0"/>
              <a:t>Photocathode Effects</a:t>
            </a:r>
          </a:p>
          <a:p>
            <a:pPr marL="742950" lvl="1" indent="-285750"/>
            <a:endParaRPr lang="en-US" sz="2400" dirty="0"/>
          </a:p>
          <a:p>
            <a:pPr marL="742950" lvl="1" indent="-285750"/>
            <a:r>
              <a:rPr lang="en-US" sz="2400" dirty="0"/>
              <a:t>Injector Optimization</a:t>
            </a:r>
          </a:p>
          <a:p>
            <a:pPr marL="742950" lvl="1" indent="-285750"/>
            <a:endParaRPr lang="en-US" sz="2400" dirty="0"/>
          </a:p>
          <a:p>
            <a:pPr marL="742950" lvl="1" indent="-285750"/>
            <a:r>
              <a:rPr lang="en-US" sz="2400" dirty="0"/>
              <a:t>Sub-harmonic Beam Loading in Cavities</a:t>
            </a:r>
          </a:p>
          <a:p>
            <a:pPr marL="457200" lvl="1" indent="0">
              <a:buNone/>
            </a:pPr>
            <a:endParaRPr lang="en-US" sz="2200" dirty="0"/>
          </a:p>
          <a:p>
            <a:r>
              <a:rPr lang="en-US" sz="2800" dirty="0"/>
              <a:t>KLF Laser Status</a:t>
            </a:r>
          </a:p>
          <a:p>
            <a:endParaRPr lang="en-US" sz="2800" dirty="0"/>
          </a:p>
          <a:p>
            <a:r>
              <a:rPr lang="en-US" sz="2800" dirty="0"/>
              <a:t>Schedule and Summary</a:t>
            </a:r>
          </a:p>
        </p:txBody>
      </p:sp>
      <p:sp>
        <p:nvSpPr>
          <p:cNvPr id="5" name="Slide Number Placeholder 4">
            <a:extLst>
              <a:ext uri="{FF2B5EF4-FFF2-40B4-BE49-F238E27FC236}">
                <a16:creationId xmlns:a16="http://schemas.microsoft.com/office/drawing/2014/main" id="{BDEE856C-0251-654A-B476-4F7BE8916509}"/>
              </a:ext>
            </a:extLst>
          </p:cNvPr>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1006461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F905F-D9D7-4D5E-B24A-F9D3F7B692D1}"/>
              </a:ext>
            </a:extLst>
          </p:cNvPr>
          <p:cNvSpPr>
            <a:spLocks noGrp="1"/>
          </p:cNvSpPr>
          <p:nvPr>
            <p:ph type="title"/>
          </p:nvPr>
        </p:nvSpPr>
        <p:spPr/>
        <p:txBody>
          <a:bodyPr/>
          <a:lstStyle/>
          <a:p>
            <a:r>
              <a:rPr lang="en-US" dirty="0"/>
              <a:t>Parity-Violating Experiments at CEBAF</a:t>
            </a:r>
          </a:p>
        </p:txBody>
      </p:sp>
      <p:sp>
        <p:nvSpPr>
          <p:cNvPr id="5" name="Slide Number Placeholder 4">
            <a:extLst>
              <a:ext uri="{FF2B5EF4-FFF2-40B4-BE49-F238E27FC236}">
                <a16:creationId xmlns:a16="http://schemas.microsoft.com/office/drawing/2014/main" id="{0A3F8D41-1409-4166-B104-43EBB773F4AB}"/>
              </a:ext>
            </a:extLst>
          </p:cNvPr>
          <p:cNvSpPr>
            <a:spLocks noGrp="1"/>
          </p:cNvSpPr>
          <p:nvPr>
            <p:ph type="sldNum" sz="quarter" idx="12"/>
          </p:nvPr>
        </p:nvSpPr>
        <p:spPr/>
        <p:txBody>
          <a:bodyPr/>
          <a:lstStyle/>
          <a:p>
            <a:fld id="{07E1C93C-5050-FC42-8F10-D22D4F119D13}" type="slidenum">
              <a:rPr lang="en-US" smtClean="0"/>
              <a:pPr/>
              <a:t>3</a:t>
            </a:fld>
            <a:endParaRPr lang="en-US" dirty="0"/>
          </a:p>
        </p:txBody>
      </p:sp>
      <p:graphicFrame>
        <p:nvGraphicFramePr>
          <p:cNvPr id="6" name="Table 5">
            <a:extLst>
              <a:ext uri="{FF2B5EF4-FFF2-40B4-BE49-F238E27FC236}">
                <a16:creationId xmlns:a16="http://schemas.microsoft.com/office/drawing/2014/main" id="{7046EF95-5B36-4B64-A1CA-D3B40832244F}"/>
              </a:ext>
            </a:extLst>
          </p:cNvPr>
          <p:cNvGraphicFramePr>
            <a:graphicFrameLocks noGrp="1"/>
          </p:cNvGraphicFramePr>
          <p:nvPr>
            <p:extLst>
              <p:ext uri="{D42A27DB-BD31-4B8C-83A1-F6EECF244321}">
                <p14:modId xmlns:p14="http://schemas.microsoft.com/office/powerpoint/2010/main" val="2767477613"/>
              </p:ext>
            </p:extLst>
          </p:nvPr>
        </p:nvGraphicFramePr>
        <p:xfrm>
          <a:off x="308918" y="860612"/>
          <a:ext cx="8464379" cy="5441580"/>
        </p:xfrm>
        <a:graphic>
          <a:graphicData uri="http://schemas.openxmlformats.org/drawingml/2006/table">
            <a:tbl>
              <a:tblPr firstRow="1" firstCol="1" bandRow="1">
                <a:tableStyleId>{5C22544A-7EE6-4342-B048-85BDC9FD1C3A}</a:tableStyleId>
              </a:tblPr>
              <a:tblGrid>
                <a:gridCol w="1196657">
                  <a:extLst>
                    <a:ext uri="{9D8B030D-6E8A-4147-A177-3AD203B41FA5}">
                      <a16:colId xmlns:a16="http://schemas.microsoft.com/office/drawing/2014/main" val="1617379772"/>
                    </a:ext>
                  </a:extLst>
                </a:gridCol>
                <a:gridCol w="818252">
                  <a:extLst>
                    <a:ext uri="{9D8B030D-6E8A-4147-A177-3AD203B41FA5}">
                      <a16:colId xmlns:a16="http://schemas.microsoft.com/office/drawing/2014/main" val="2619107127"/>
                    </a:ext>
                  </a:extLst>
                </a:gridCol>
                <a:gridCol w="552003">
                  <a:extLst>
                    <a:ext uri="{9D8B030D-6E8A-4147-A177-3AD203B41FA5}">
                      <a16:colId xmlns:a16="http://schemas.microsoft.com/office/drawing/2014/main" val="1429610493"/>
                    </a:ext>
                  </a:extLst>
                </a:gridCol>
                <a:gridCol w="593939">
                  <a:extLst>
                    <a:ext uri="{9D8B030D-6E8A-4147-A177-3AD203B41FA5}">
                      <a16:colId xmlns:a16="http://schemas.microsoft.com/office/drawing/2014/main" val="2446616207"/>
                    </a:ext>
                  </a:extLst>
                </a:gridCol>
                <a:gridCol w="959666">
                  <a:extLst>
                    <a:ext uri="{9D8B030D-6E8A-4147-A177-3AD203B41FA5}">
                      <a16:colId xmlns:a16="http://schemas.microsoft.com/office/drawing/2014/main" val="1765434013"/>
                    </a:ext>
                  </a:extLst>
                </a:gridCol>
                <a:gridCol w="877744">
                  <a:extLst>
                    <a:ext uri="{9D8B030D-6E8A-4147-A177-3AD203B41FA5}">
                      <a16:colId xmlns:a16="http://schemas.microsoft.com/office/drawing/2014/main" val="1877749331"/>
                    </a:ext>
                  </a:extLst>
                </a:gridCol>
                <a:gridCol w="965520">
                  <a:extLst>
                    <a:ext uri="{9D8B030D-6E8A-4147-A177-3AD203B41FA5}">
                      <a16:colId xmlns:a16="http://schemas.microsoft.com/office/drawing/2014/main" val="893530424"/>
                    </a:ext>
                  </a:extLst>
                </a:gridCol>
                <a:gridCol w="890101">
                  <a:extLst>
                    <a:ext uri="{9D8B030D-6E8A-4147-A177-3AD203B41FA5}">
                      <a16:colId xmlns:a16="http://schemas.microsoft.com/office/drawing/2014/main" val="986364154"/>
                    </a:ext>
                  </a:extLst>
                </a:gridCol>
                <a:gridCol w="753033">
                  <a:extLst>
                    <a:ext uri="{9D8B030D-6E8A-4147-A177-3AD203B41FA5}">
                      <a16:colId xmlns:a16="http://schemas.microsoft.com/office/drawing/2014/main" val="376990055"/>
                    </a:ext>
                  </a:extLst>
                </a:gridCol>
                <a:gridCol w="857464">
                  <a:extLst>
                    <a:ext uri="{9D8B030D-6E8A-4147-A177-3AD203B41FA5}">
                      <a16:colId xmlns:a16="http://schemas.microsoft.com/office/drawing/2014/main" val="1735004779"/>
                    </a:ext>
                  </a:extLst>
                </a:gridCol>
              </a:tblGrid>
              <a:tr h="453465">
                <a:tc>
                  <a:txBody>
                    <a:bodyPr/>
                    <a:lstStyle/>
                    <a:p>
                      <a:pPr marL="0" marR="0" algn="ctr">
                        <a:lnSpc>
                          <a:spcPct val="106000"/>
                        </a:lnSpc>
                        <a:spcBef>
                          <a:spcPts val="0"/>
                        </a:spcBef>
                        <a:spcAft>
                          <a:spcPts val="0"/>
                        </a:spcAft>
                      </a:pPr>
                      <a:r>
                        <a:rPr lang="en-US" sz="1200" dirty="0">
                          <a:effectLst/>
                          <a:latin typeface="+mn-lt"/>
                        </a:rPr>
                        <a:t>PV Experiment</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gn="ctr">
                        <a:lnSpc>
                          <a:spcPct val="106000"/>
                        </a:lnSpc>
                        <a:spcBef>
                          <a:spcPts val="0"/>
                        </a:spcBef>
                        <a:spcAft>
                          <a:spcPts val="0"/>
                        </a:spcAft>
                      </a:pPr>
                      <a:r>
                        <a:rPr lang="en-US" sz="1200">
                          <a:effectLst/>
                          <a:latin typeface="+mn-lt"/>
                        </a:rPr>
                        <a:t>Energy</a:t>
                      </a:r>
                    </a:p>
                    <a:p>
                      <a:pPr marL="0" marR="0" algn="ctr">
                        <a:lnSpc>
                          <a:spcPct val="106000"/>
                        </a:lnSpc>
                        <a:spcBef>
                          <a:spcPts val="0"/>
                        </a:spcBef>
                        <a:spcAft>
                          <a:spcPts val="0"/>
                        </a:spcAft>
                      </a:pPr>
                      <a:r>
                        <a:rPr lang="en-US" sz="1200">
                          <a:effectLst/>
                          <a:latin typeface="+mn-lt"/>
                        </a:rPr>
                        <a:t>(GeV)</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gn="ctr">
                        <a:lnSpc>
                          <a:spcPct val="106000"/>
                        </a:lnSpc>
                        <a:spcBef>
                          <a:spcPts val="0"/>
                        </a:spcBef>
                        <a:spcAft>
                          <a:spcPts val="0"/>
                        </a:spcAft>
                      </a:pPr>
                      <a:r>
                        <a:rPr lang="en-US" sz="1200">
                          <a:effectLst/>
                          <a:latin typeface="+mn-lt"/>
                        </a:rPr>
                        <a:t>Pol</a:t>
                      </a:r>
                    </a:p>
                    <a:p>
                      <a:pPr marL="0" marR="0" algn="ctr">
                        <a:lnSpc>
                          <a:spcPct val="106000"/>
                        </a:lnSpc>
                        <a:spcBef>
                          <a:spcPts val="0"/>
                        </a:spcBef>
                        <a:spcAft>
                          <a:spcPts val="0"/>
                        </a:spcAft>
                      </a:pPr>
                      <a:r>
                        <a:rPr lang="en-US" sz="1200">
                          <a:effectLst/>
                          <a:latin typeface="+mn-lt"/>
                        </a:rPr>
                        <a:t>(%)</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gn="ctr">
                        <a:lnSpc>
                          <a:spcPct val="106000"/>
                        </a:lnSpc>
                        <a:spcBef>
                          <a:spcPts val="0"/>
                        </a:spcBef>
                        <a:spcAft>
                          <a:spcPts val="0"/>
                        </a:spcAft>
                      </a:pPr>
                      <a:r>
                        <a:rPr lang="en-US" sz="1200">
                          <a:effectLst/>
                          <a:latin typeface="+mn-lt"/>
                        </a:rPr>
                        <a:t>I</a:t>
                      </a:r>
                    </a:p>
                    <a:p>
                      <a:pPr marL="0" marR="0" algn="ctr">
                        <a:lnSpc>
                          <a:spcPct val="106000"/>
                        </a:lnSpc>
                        <a:spcBef>
                          <a:spcPts val="0"/>
                        </a:spcBef>
                        <a:spcAft>
                          <a:spcPts val="0"/>
                        </a:spcAft>
                      </a:pPr>
                      <a:r>
                        <a:rPr lang="en-US" sz="1200">
                          <a:effectLst/>
                          <a:latin typeface="+mn-lt"/>
                        </a:rPr>
                        <a:t>(µA)</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gn="ctr">
                        <a:lnSpc>
                          <a:spcPct val="106000"/>
                        </a:lnSpc>
                        <a:spcBef>
                          <a:spcPts val="0"/>
                        </a:spcBef>
                        <a:spcAft>
                          <a:spcPts val="0"/>
                        </a:spcAft>
                      </a:pPr>
                      <a:r>
                        <a:rPr lang="en-US" sz="1200">
                          <a:effectLst/>
                          <a:latin typeface="+mn-lt"/>
                        </a:rPr>
                        <a:t>Target</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gn="ctr">
                        <a:lnSpc>
                          <a:spcPct val="106000"/>
                        </a:lnSpc>
                        <a:spcBef>
                          <a:spcPts val="0"/>
                        </a:spcBef>
                        <a:spcAft>
                          <a:spcPts val="0"/>
                        </a:spcAft>
                      </a:pPr>
                      <a:r>
                        <a:rPr lang="en-US" sz="1200">
                          <a:effectLst/>
                          <a:latin typeface="+mn-lt"/>
                        </a:rPr>
                        <a:t>A</a:t>
                      </a:r>
                      <a:r>
                        <a:rPr lang="en-US" sz="1200" baseline="-25000">
                          <a:effectLst/>
                          <a:latin typeface="+mn-lt"/>
                        </a:rPr>
                        <a:t>pv</a:t>
                      </a:r>
                      <a:endParaRPr lang="en-US" sz="1200">
                        <a:effectLst/>
                        <a:latin typeface="+mn-lt"/>
                      </a:endParaRPr>
                    </a:p>
                    <a:p>
                      <a:pPr marL="0" marR="0" algn="ctr">
                        <a:lnSpc>
                          <a:spcPct val="106000"/>
                        </a:lnSpc>
                        <a:spcBef>
                          <a:spcPts val="0"/>
                        </a:spcBef>
                        <a:spcAft>
                          <a:spcPts val="0"/>
                        </a:spcAft>
                      </a:pPr>
                      <a:r>
                        <a:rPr lang="en-US" sz="1200">
                          <a:effectLst/>
                          <a:latin typeface="+mn-lt"/>
                        </a:rPr>
                        <a:t>(ppb)</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gn="ctr">
                        <a:lnSpc>
                          <a:spcPct val="106000"/>
                        </a:lnSpc>
                        <a:spcBef>
                          <a:spcPts val="0"/>
                        </a:spcBef>
                        <a:spcAft>
                          <a:spcPts val="0"/>
                        </a:spcAft>
                      </a:pPr>
                      <a:r>
                        <a:rPr lang="en-US" sz="1200">
                          <a:effectLst/>
                          <a:latin typeface="+mn-lt"/>
                        </a:rPr>
                        <a:t>Charge Asym</a:t>
                      </a:r>
                    </a:p>
                    <a:p>
                      <a:pPr marL="0" marR="0" algn="ctr">
                        <a:lnSpc>
                          <a:spcPct val="106000"/>
                        </a:lnSpc>
                        <a:spcBef>
                          <a:spcPts val="0"/>
                        </a:spcBef>
                        <a:spcAft>
                          <a:spcPts val="0"/>
                        </a:spcAft>
                      </a:pPr>
                      <a:r>
                        <a:rPr lang="en-US" sz="1200">
                          <a:effectLst/>
                          <a:latin typeface="+mn-lt"/>
                        </a:rPr>
                        <a:t>(ppb)</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gn="ctr">
                        <a:lnSpc>
                          <a:spcPct val="106000"/>
                        </a:lnSpc>
                        <a:spcBef>
                          <a:spcPts val="0"/>
                        </a:spcBef>
                        <a:spcAft>
                          <a:spcPts val="0"/>
                        </a:spcAft>
                      </a:pPr>
                      <a:r>
                        <a:rPr lang="en-US" sz="1200">
                          <a:effectLst/>
                          <a:latin typeface="+mn-lt"/>
                        </a:rPr>
                        <a:t>Position Diff</a:t>
                      </a:r>
                    </a:p>
                    <a:p>
                      <a:pPr marL="0" marR="0" algn="ctr">
                        <a:lnSpc>
                          <a:spcPct val="106000"/>
                        </a:lnSpc>
                        <a:spcBef>
                          <a:spcPts val="0"/>
                        </a:spcBef>
                        <a:spcAft>
                          <a:spcPts val="0"/>
                        </a:spcAft>
                      </a:pPr>
                      <a:r>
                        <a:rPr lang="en-US" sz="1200">
                          <a:effectLst/>
                          <a:latin typeface="+mn-lt"/>
                        </a:rPr>
                        <a:t>(nm)</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gn="ctr">
                        <a:lnSpc>
                          <a:spcPct val="106000"/>
                        </a:lnSpc>
                        <a:spcBef>
                          <a:spcPts val="0"/>
                        </a:spcBef>
                        <a:spcAft>
                          <a:spcPts val="0"/>
                        </a:spcAft>
                      </a:pPr>
                      <a:r>
                        <a:rPr lang="en-US" sz="1200">
                          <a:effectLst/>
                          <a:latin typeface="+mn-lt"/>
                        </a:rPr>
                        <a:t>Angle Diff</a:t>
                      </a:r>
                    </a:p>
                    <a:p>
                      <a:pPr marL="0" marR="0" algn="ctr">
                        <a:lnSpc>
                          <a:spcPct val="106000"/>
                        </a:lnSpc>
                        <a:spcBef>
                          <a:spcPts val="0"/>
                        </a:spcBef>
                        <a:spcAft>
                          <a:spcPts val="0"/>
                        </a:spcAft>
                      </a:pPr>
                      <a:r>
                        <a:rPr lang="en-US" sz="1200">
                          <a:effectLst/>
                          <a:latin typeface="+mn-lt"/>
                        </a:rPr>
                        <a:t>(nrad)</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gn="ctr">
                        <a:lnSpc>
                          <a:spcPct val="106000"/>
                        </a:lnSpc>
                        <a:spcBef>
                          <a:spcPts val="0"/>
                        </a:spcBef>
                        <a:spcAft>
                          <a:spcPts val="0"/>
                        </a:spcAft>
                      </a:pPr>
                      <a:r>
                        <a:rPr lang="en-US" sz="1200">
                          <a:effectLst/>
                          <a:latin typeface="+mn-lt"/>
                        </a:rPr>
                        <a:t>Size Asym(δ</a:t>
                      </a:r>
                      <a:r>
                        <a:rPr lang="el-GR" sz="1200">
                          <a:effectLst/>
                          <a:latin typeface="+mn-lt"/>
                        </a:rPr>
                        <a:t>σ/σ</a:t>
                      </a:r>
                      <a:r>
                        <a:rPr lang="en-US" sz="1200">
                          <a:effectLst/>
                          <a:latin typeface="+mn-lt"/>
                        </a:rPr>
                        <a:t>)</a:t>
                      </a:r>
                      <a:endParaRPr lang="en-US" sz="1200">
                        <a:effectLst/>
                        <a:latin typeface="+mn-lt"/>
                        <a:ea typeface="Calibri" panose="020F0502020204030204" pitchFamily="34" charset="0"/>
                        <a:cs typeface="Times New Roman" panose="02020603050405020304" pitchFamily="18" charset="0"/>
                      </a:endParaRPr>
                    </a:p>
                  </a:txBody>
                  <a:tcPr marL="43409" marR="43409" marT="0" marB="0"/>
                </a:tc>
                <a:extLst>
                  <a:ext uri="{0D108BD9-81ED-4DB2-BD59-A6C34878D82A}">
                    <a16:rowId xmlns:a16="http://schemas.microsoft.com/office/drawing/2014/main" val="2795491339"/>
                  </a:ext>
                </a:extLst>
              </a:tr>
              <a:tr h="453465">
                <a:tc>
                  <a:txBody>
                    <a:bodyPr/>
                    <a:lstStyle/>
                    <a:p>
                      <a:pPr marL="0" marR="0">
                        <a:lnSpc>
                          <a:spcPct val="106000"/>
                        </a:lnSpc>
                        <a:spcBef>
                          <a:spcPts val="0"/>
                        </a:spcBef>
                        <a:spcAft>
                          <a:spcPts val="0"/>
                        </a:spcAft>
                      </a:pPr>
                      <a:r>
                        <a:rPr lang="en-US" sz="1200" dirty="0" err="1">
                          <a:effectLst/>
                          <a:latin typeface="+mn-lt"/>
                        </a:rPr>
                        <a:t>HAPPEx</a:t>
                      </a:r>
                      <a:r>
                        <a:rPr lang="en-US" sz="1200" dirty="0">
                          <a:effectLst/>
                          <a:latin typeface="+mn-lt"/>
                        </a:rPr>
                        <a:t>-I</a:t>
                      </a:r>
                    </a:p>
                    <a:p>
                      <a:pPr marL="0" marR="0">
                        <a:lnSpc>
                          <a:spcPct val="106000"/>
                        </a:lnSpc>
                        <a:spcBef>
                          <a:spcPts val="0"/>
                        </a:spcBef>
                        <a:spcAft>
                          <a:spcPts val="0"/>
                        </a:spcAft>
                      </a:pPr>
                      <a:r>
                        <a:rPr lang="en-US" sz="1200" dirty="0">
                          <a:effectLst/>
                          <a:latin typeface="+mn-lt"/>
                        </a:rPr>
                        <a:t>1998 – 1999</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3.3</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38.8</a:t>
                      </a:r>
                    </a:p>
                    <a:p>
                      <a:pPr marL="0" marR="0">
                        <a:lnSpc>
                          <a:spcPct val="106000"/>
                        </a:lnSpc>
                        <a:spcBef>
                          <a:spcPts val="0"/>
                        </a:spcBef>
                        <a:spcAft>
                          <a:spcPts val="0"/>
                        </a:spcAft>
                      </a:pPr>
                      <a:r>
                        <a:rPr lang="en-US" sz="1200" dirty="0">
                          <a:effectLst/>
                          <a:latin typeface="+mn-lt"/>
                        </a:rPr>
                        <a:t>68.8</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100</a:t>
                      </a:r>
                    </a:p>
                    <a:p>
                      <a:pPr marL="0" marR="0">
                        <a:lnSpc>
                          <a:spcPct val="106000"/>
                        </a:lnSpc>
                        <a:spcBef>
                          <a:spcPts val="0"/>
                        </a:spcBef>
                        <a:spcAft>
                          <a:spcPts val="0"/>
                        </a:spcAft>
                      </a:pPr>
                      <a:r>
                        <a:rPr lang="en-US" sz="1200">
                          <a:effectLst/>
                          <a:latin typeface="+mn-lt"/>
                        </a:rPr>
                        <a:t>40</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baseline="30000">
                          <a:effectLst/>
                          <a:latin typeface="+mn-lt"/>
                        </a:rPr>
                        <a:t>1</a:t>
                      </a:r>
                      <a:r>
                        <a:rPr lang="en-US" sz="1200">
                          <a:effectLst/>
                          <a:latin typeface="+mn-lt"/>
                        </a:rPr>
                        <a:t>H </a:t>
                      </a:r>
                    </a:p>
                    <a:p>
                      <a:pPr marL="0" marR="0">
                        <a:lnSpc>
                          <a:spcPct val="106000"/>
                        </a:lnSpc>
                        <a:spcBef>
                          <a:spcPts val="0"/>
                        </a:spcBef>
                        <a:spcAft>
                          <a:spcPts val="0"/>
                        </a:spcAft>
                      </a:pPr>
                      <a:r>
                        <a:rPr lang="en-US" sz="1200">
                          <a:effectLst/>
                          <a:latin typeface="+mn-lt"/>
                        </a:rPr>
                        <a:t>(15 cm)</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15,050</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200</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12</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3</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lang="en-US" sz="1200" dirty="0">
                          <a:effectLst/>
                          <a:latin typeface="+mn-lt"/>
                        </a:rPr>
                        <a:t> &lt;10</a:t>
                      </a:r>
                      <a:r>
                        <a:rPr lang="en-US" sz="1200" baseline="30000" dirty="0">
                          <a:effectLst/>
                          <a:latin typeface="+mn-lt"/>
                        </a:rPr>
                        <a:t>-3</a:t>
                      </a:r>
                      <a:endParaRPr lang="en-US" sz="1200" dirty="0">
                        <a:effectLst/>
                        <a:latin typeface="+mn-lt"/>
                        <a:ea typeface="Calibri" panose="020F0502020204030204" pitchFamily="34" charset="0"/>
                        <a:cs typeface="Times New Roman" panose="02020603050405020304" pitchFamily="18" charset="0"/>
                      </a:endParaRPr>
                    </a:p>
                    <a:p>
                      <a:pPr marL="0" marR="0">
                        <a:lnSpc>
                          <a:spcPct val="106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extLst>
                  <a:ext uri="{0D108BD9-81ED-4DB2-BD59-A6C34878D82A}">
                    <a16:rowId xmlns:a16="http://schemas.microsoft.com/office/drawing/2014/main" val="2332803873"/>
                  </a:ext>
                </a:extLst>
              </a:tr>
              <a:tr h="453465">
                <a:tc>
                  <a:txBody>
                    <a:bodyPr/>
                    <a:lstStyle/>
                    <a:p>
                      <a:pPr marL="0" marR="0">
                        <a:lnSpc>
                          <a:spcPct val="106000"/>
                        </a:lnSpc>
                        <a:spcBef>
                          <a:spcPts val="0"/>
                        </a:spcBef>
                        <a:spcAft>
                          <a:spcPts val="0"/>
                        </a:spcAft>
                      </a:pPr>
                      <a:r>
                        <a:rPr lang="en-US" sz="1200" dirty="0">
                          <a:effectLst/>
                          <a:latin typeface="+mn-lt"/>
                        </a:rPr>
                        <a:t>G0-Forward</a:t>
                      </a:r>
                    </a:p>
                    <a:p>
                      <a:pPr marL="0" marR="0">
                        <a:lnSpc>
                          <a:spcPct val="106000"/>
                        </a:lnSpc>
                        <a:spcBef>
                          <a:spcPts val="0"/>
                        </a:spcBef>
                        <a:spcAft>
                          <a:spcPts val="0"/>
                        </a:spcAft>
                      </a:pPr>
                      <a:r>
                        <a:rPr lang="en-US" sz="1200" dirty="0">
                          <a:effectLst/>
                          <a:latin typeface="+mn-lt"/>
                        </a:rPr>
                        <a:t>2003 – 2004</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3.0</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73.7</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40</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baseline="30000" dirty="0">
                          <a:effectLst/>
                          <a:latin typeface="+mn-lt"/>
                        </a:rPr>
                        <a:t>1</a:t>
                      </a:r>
                      <a:r>
                        <a:rPr lang="en-US" sz="1200" dirty="0">
                          <a:effectLst/>
                          <a:latin typeface="+mn-lt"/>
                        </a:rPr>
                        <a:t>H</a:t>
                      </a:r>
                    </a:p>
                    <a:p>
                      <a:pPr marL="0" marR="0">
                        <a:lnSpc>
                          <a:spcPct val="106000"/>
                        </a:lnSpc>
                        <a:spcBef>
                          <a:spcPts val="0"/>
                        </a:spcBef>
                        <a:spcAft>
                          <a:spcPts val="0"/>
                        </a:spcAft>
                      </a:pPr>
                      <a:r>
                        <a:rPr lang="en-US" sz="1200" dirty="0">
                          <a:effectLst/>
                          <a:latin typeface="+mn-lt"/>
                        </a:rPr>
                        <a:t>(20 cm)</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3,000-40,000</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300±300</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7±4</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3±1</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lang="en-US" sz="1200" dirty="0">
                          <a:effectLst/>
                          <a:latin typeface="+mn-lt"/>
                        </a:rPr>
                        <a:t> &lt;10</a:t>
                      </a:r>
                      <a:r>
                        <a:rPr lang="en-US" sz="1200" baseline="30000" dirty="0">
                          <a:effectLst/>
                          <a:latin typeface="+mn-lt"/>
                        </a:rPr>
                        <a:t>-3</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extLst>
                  <a:ext uri="{0D108BD9-81ED-4DB2-BD59-A6C34878D82A}">
                    <a16:rowId xmlns:a16="http://schemas.microsoft.com/office/drawing/2014/main" val="4015013335"/>
                  </a:ext>
                </a:extLst>
              </a:tr>
              <a:tr h="453465">
                <a:tc>
                  <a:txBody>
                    <a:bodyPr/>
                    <a:lstStyle/>
                    <a:p>
                      <a:pPr marL="0" marR="0">
                        <a:lnSpc>
                          <a:spcPct val="106000"/>
                        </a:lnSpc>
                        <a:spcBef>
                          <a:spcPts val="0"/>
                        </a:spcBef>
                        <a:spcAft>
                          <a:spcPts val="0"/>
                        </a:spcAft>
                      </a:pPr>
                      <a:r>
                        <a:rPr lang="en-US" sz="1200" dirty="0" err="1">
                          <a:effectLst/>
                          <a:latin typeface="+mn-lt"/>
                        </a:rPr>
                        <a:t>HAPPEx</a:t>
                      </a:r>
                      <a:r>
                        <a:rPr lang="en-US" sz="1200" dirty="0">
                          <a:effectLst/>
                          <a:latin typeface="+mn-lt"/>
                        </a:rPr>
                        <a:t>-II</a:t>
                      </a:r>
                    </a:p>
                    <a:p>
                      <a:pPr marL="0" marR="0">
                        <a:lnSpc>
                          <a:spcPct val="106000"/>
                        </a:lnSpc>
                        <a:spcBef>
                          <a:spcPts val="0"/>
                        </a:spcBef>
                        <a:spcAft>
                          <a:spcPts val="0"/>
                        </a:spcAft>
                      </a:pPr>
                      <a:r>
                        <a:rPr lang="en-US" sz="1200" dirty="0">
                          <a:effectLst/>
                          <a:latin typeface="+mn-lt"/>
                        </a:rPr>
                        <a:t>2004 – 2005</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3.03</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87.1</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55</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baseline="30000">
                          <a:effectLst/>
                          <a:latin typeface="+mn-lt"/>
                        </a:rPr>
                        <a:t>1</a:t>
                      </a:r>
                      <a:r>
                        <a:rPr lang="en-US" sz="1200">
                          <a:effectLst/>
                          <a:latin typeface="+mn-lt"/>
                        </a:rPr>
                        <a:t>H, </a:t>
                      </a:r>
                      <a:r>
                        <a:rPr lang="en-US" sz="1200" baseline="30000">
                          <a:effectLst/>
                          <a:latin typeface="+mn-lt"/>
                        </a:rPr>
                        <a:t>4</a:t>
                      </a:r>
                      <a:r>
                        <a:rPr lang="en-US" sz="1200">
                          <a:effectLst/>
                          <a:latin typeface="+mn-lt"/>
                        </a:rPr>
                        <a:t>He</a:t>
                      </a:r>
                    </a:p>
                    <a:p>
                      <a:pPr marL="0" marR="0">
                        <a:lnSpc>
                          <a:spcPct val="106000"/>
                        </a:lnSpc>
                        <a:spcBef>
                          <a:spcPts val="0"/>
                        </a:spcBef>
                        <a:spcAft>
                          <a:spcPts val="0"/>
                        </a:spcAft>
                      </a:pPr>
                      <a:r>
                        <a:rPr lang="en-US" sz="1200">
                          <a:effectLst/>
                          <a:latin typeface="+mn-lt"/>
                        </a:rPr>
                        <a:t>(20 cm)</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1,580</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400</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2</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0.25</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lang="en-US" sz="1200" dirty="0">
                          <a:effectLst/>
                          <a:latin typeface="+mn-lt"/>
                        </a:rPr>
                        <a:t> &lt;10</a:t>
                      </a:r>
                      <a:r>
                        <a:rPr lang="en-US" sz="1200" baseline="30000" dirty="0">
                          <a:effectLst/>
                          <a:latin typeface="+mn-lt"/>
                        </a:rPr>
                        <a:t>-3</a:t>
                      </a:r>
                      <a:endParaRPr lang="en-US" sz="1200" dirty="0">
                        <a:effectLst/>
                        <a:latin typeface="+mn-lt"/>
                        <a:ea typeface="Calibri" panose="020F0502020204030204" pitchFamily="34" charset="0"/>
                        <a:cs typeface="Times New Roman" panose="02020603050405020304" pitchFamily="18" charset="0"/>
                      </a:endParaRPr>
                    </a:p>
                    <a:p>
                      <a:pPr marL="0" marR="0">
                        <a:lnSpc>
                          <a:spcPct val="106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extLst>
                  <a:ext uri="{0D108BD9-81ED-4DB2-BD59-A6C34878D82A}">
                    <a16:rowId xmlns:a16="http://schemas.microsoft.com/office/drawing/2014/main" val="250696425"/>
                  </a:ext>
                </a:extLst>
              </a:tr>
              <a:tr h="453465">
                <a:tc>
                  <a:txBody>
                    <a:bodyPr/>
                    <a:lstStyle/>
                    <a:p>
                      <a:pPr marL="0" marR="0">
                        <a:lnSpc>
                          <a:spcPct val="106000"/>
                        </a:lnSpc>
                        <a:spcBef>
                          <a:spcPts val="0"/>
                        </a:spcBef>
                        <a:spcAft>
                          <a:spcPts val="0"/>
                        </a:spcAft>
                      </a:pPr>
                      <a:r>
                        <a:rPr lang="en-US" sz="1200">
                          <a:effectLst/>
                          <a:latin typeface="+mn-lt"/>
                        </a:rPr>
                        <a:t>G0-Backward</a:t>
                      </a:r>
                    </a:p>
                    <a:p>
                      <a:pPr marL="0" marR="0">
                        <a:lnSpc>
                          <a:spcPct val="106000"/>
                        </a:lnSpc>
                        <a:spcBef>
                          <a:spcPts val="0"/>
                        </a:spcBef>
                        <a:spcAft>
                          <a:spcPts val="0"/>
                        </a:spcAft>
                      </a:pPr>
                      <a:r>
                        <a:rPr lang="en-US" sz="1200">
                          <a:effectLst/>
                          <a:latin typeface="+mn-lt"/>
                        </a:rPr>
                        <a:t>2006 – 2007</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0.359, 0.688</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85.8</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60</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baseline="30000" dirty="0">
                          <a:effectLst/>
                          <a:latin typeface="+mn-lt"/>
                        </a:rPr>
                        <a:t>1</a:t>
                      </a:r>
                      <a:r>
                        <a:rPr lang="en-US" sz="1200" dirty="0">
                          <a:effectLst/>
                          <a:latin typeface="+mn-lt"/>
                        </a:rPr>
                        <a:t>H, </a:t>
                      </a:r>
                      <a:r>
                        <a:rPr lang="en-US" sz="1200" baseline="30000" dirty="0">
                          <a:effectLst/>
                          <a:latin typeface="+mn-lt"/>
                        </a:rPr>
                        <a:t>2</a:t>
                      </a:r>
                      <a:r>
                        <a:rPr lang="en-US" sz="1200" dirty="0">
                          <a:effectLst/>
                          <a:latin typeface="+mn-lt"/>
                        </a:rPr>
                        <a:t>H</a:t>
                      </a:r>
                    </a:p>
                    <a:p>
                      <a:pPr marL="0" marR="0">
                        <a:lnSpc>
                          <a:spcPct val="106000"/>
                        </a:lnSpc>
                        <a:spcBef>
                          <a:spcPts val="0"/>
                        </a:spcBef>
                        <a:spcAft>
                          <a:spcPts val="0"/>
                        </a:spcAft>
                      </a:pPr>
                      <a:r>
                        <a:rPr lang="en-US" sz="1200" dirty="0">
                          <a:effectLst/>
                          <a:latin typeface="+mn-lt"/>
                        </a:rPr>
                        <a:t>(20 cm)</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9,700-37,400</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lang="en-US" sz="1200" dirty="0">
                          <a:effectLst/>
                          <a:latin typeface="+mn-lt"/>
                        </a:rPr>
                        <a:t>-30±300</a:t>
                      </a:r>
                      <a:endParaRPr lang="en-US" sz="1200" dirty="0">
                        <a:effectLst/>
                        <a:latin typeface="+mn-lt"/>
                        <a:ea typeface="Calibri" panose="020F0502020204030204" pitchFamily="34" charset="0"/>
                        <a:cs typeface="Times New Roman" panose="02020603050405020304" pitchFamily="18" charset="0"/>
                      </a:endParaRPr>
                    </a:p>
                    <a:p>
                      <a:pPr marL="0" marR="0">
                        <a:lnSpc>
                          <a:spcPct val="106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47±9</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1.2±0.5</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lang="en-US" sz="1200" dirty="0">
                          <a:effectLst/>
                          <a:latin typeface="+mn-lt"/>
                        </a:rPr>
                        <a:t> &lt;10</a:t>
                      </a:r>
                      <a:r>
                        <a:rPr lang="en-US" sz="1200" baseline="30000" dirty="0">
                          <a:effectLst/>
                          <a:latin typeface="+mn-lt"/>
                        </a:rPr>
                        <a:t>-3</a:t>
                      </a:r>
                      <a:endParaRPr lang="en-US" sz="1200" dirty="0">
                        <a:effectLst/>
                        <a:latin typeface="+mn-lt"/>
                        <a:ea typeface="Calibri" panose="020F0502020204030204" pitchFamily="34" charset="0"/>
                        <a:cs typeface="Times New Roman" panose="02020603050405020304" pitchFamily="18" charset="0"/>
                      </a:endParaRPr>
                    </a:p>
                    <a:p>
                      <a:pPr marL="0" marR="0">
                        <a:lnSpc>
                          <a:spcPct val="106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extLst>
                  <a:ext uri="{0D108BD9-81ED-4DB2-BD59-A6C34878D82A}">
                    <a16:rowId xmlns:a16="http://schemas.microsoft.com/office/drawing/2014/main" val="3456276483"/>
                  </a:ext>
                </a:extLst>
              </a:tr>
              <a:tr h="453465">
                <a:tc>
                  <a:txBody>
                    <a:bodyPr/>
                    <a:lstStyle/>
                    <a:p>
                      <a:pPr marL="0" marR="0">
                        <a:lnSpc>
                          <a:spcPct val="106000"/>
                        </a:lnSpc>
                        <a:spcBef>
                          <a:spcPts val="0"/>
                        </a:spcBef>
                        <a:spcAft>
                          <a:spcPts val="0"/>
                        </a:spcAft>
                      </a:pPr>
                      <a:r>
                        <a:rPr lang="en-US" sz="1200">
                          <a:effectLst/>
                          <a:latin typeface="+mn-lt"/>
                        </a:rPr>
                        <a:t>HAPPEx-III</a:t>
                      </a:r>
                    </a:p>
                    <a:p>
                      <a:pPr marL="0" marR="0">
                        <a:lnSpc>
                          <a:spcPct val="106000"/>
                        </a:lnSpc>
                        <a:spcBef>
                          <a:spcPts val="0"/>
                        </a:spcBef>
                        <a:spcAft>
                          <a:spcPts val="0"/>
                        </a:spcAft>
                      </a:pPr>
                      <a:r>
                        <a:rPr lang="en-US" sz="1200">
                          <a:effectLst/>
                          <a:latin typeface="+mn-lt"/>
                        </a:rPr>
                        <a:t>2009</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3.484</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89.4</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100</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baseline="30000">
                          <a:effectLst/>
                          <a:latin typeface="+mn-lt"/>
                        </a:rPr>
                        <a:t>1</a:t>
                      </a:r>
                      <a:r>
                        <a:rPr lang="en-US" sz="1200">
                          <a:effectLst/>
                          <a:latin typeface="+mn-lt"/>
                        </a:rPr>
                        <a:t>H</a:t>
                      </a:r>
                    </a:p>
                    <a:p>
                      <a:pPr marL="0" marR="0">
                        <a:lnSpc>
                          <a:spcPct val="106000"/>
                        </a:lnSpc>
                        <a:spcBef>
                          <a:spcPts val="0"/>
                        </a:spcBef>
                        <a:spcAft>
                          <a:spcPts val="0"/>
                        </a:spcAft>
                      </a:pPr>
                      <a:r>
                        <a:rPr lang="en-US" sz="1200">
                          <a:effectLst/>
                          <a:latin typeface="+mn-lt"/>
                        </a:rPr>
                        <a:t>(25 cm)</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23,800</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200±10</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3</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0.5±0.1</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&lt;10</a:t>
                      </a:r>
                      <a:r>
                        <a:rPr lang="en-US" sz="1200" baseline="30000" dirty="0">
                          <a:effectLst/>
                          <a:latin typeface="+mn-lt"/>
                        </a:rPr>
                        <a:t>-3</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extLst>
                  <a:ext uri="{0D108BD9-81ED-4DB2-BD59-A6C34878D82A}">
                    <a16:rowId xmlns:a16="http://schemas.microsoft.com/office/drawing/2014/main" val="1549982580"/>
                  </a:ext>
                </a:extLst>
              </a:tr>
              <a:tr h="453465">
                <a:tc>
                  <a:txBody>
                    <a:bodyPr/>
                    <a:lstStyle/>
                    <a:p>
                      <a:pPr marL="0" marR="0">
                        <a:lnSpc>
                          <a:spcPct val="106000"/>
                        </a:lnSpc>
                        <a:spcBef>
                          <a:spcPts val="0"/>
                        </a:spcBef>
                        <a:spcAft>
                          <a:spcPts val="0"/>
                        </a:spcAft>
                      </a:pPr>
                      <a:r>
                        <a:rPr lang="en-US" sz="1200">
                          <a:effectLst/>
                          <a:latin typeface="+mn-lt"/>
                        </a:rPr>
                        <a:t>PVDIS</a:t>
                      </a:r>
                    </a:p>
                    <a:p>
                      <a:pPr marL="0" marR="0">
                        <a:lnSpc>
                          <a:spcPct val="106000"/>
                        </a:lnSpc>
                        <a:spcBef>
                          <a:spcPts val="0"/>
                        </a:spcBef>
                        <a:spcAft>
                          <a:spcPts val="0"/>
                        </a:spcAft>
                      </a:pPr>
                      <a:r>
                        <a:rPr lang="en-US" sz="1200">
                          <a:effectLst/>
                          <a:latin typeface="+mn-lt"/>
                        </a:rPr>
                        <a:t>2009</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6.067</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89.0</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105</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baseline="30000">
                          <a:effectLst/>
                          <a:latin typeface="+mn-lt"/>
                        </a:rPr>
                        <a:t>2</a:t>
                      </a:r>
                      <a:r>
                        <a:rPr lang="en-US" sz="1200">
                          <a:effectLst/>
                          <a:latin typeface="+mn-lt"/>
                        </a:rPr>
                        <a:t>H</a:t>
                      </a:r>
                    </a:p>
                    <a:p>
                      <a:pPr marL="0" marR="0">
                        <a:lnSpc>
                          <a:spcPct val="106000"/>
                        </a:lnSpc>
                        <a:spcBef>
                          <a:spcPts val="0"/>
                        </a:spcBef>
                        <a:spcAft>
                          <a:spcPts val="0"/>
                        </a:spcAft>
                      </a:pPr>
                      <a:r>
                        <a:rPr lang="en-US" sz="1200">
                          <a:effectLst/>
                          <a:latin typeface="+mn-lt"/>
                        </a:rPr>
                        <a:t>(20 cm)</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60,000-160,000</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100</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100</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40</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&lt;10</a:t>
                      </a:r>
                      <a:r>
                        <a:rPr lang="en-US" sz="1200" baseline="30000" dirty="0">
                          <a:effectLst/>
                          <a:latin typeface="+mn-lt"/>
                        </a:rPr>
                        <a:t>-3</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extLst>
                  <a:ext uri="{0D108BD9-81ED-4DB2-BD59-A6C34878D82A}">
                    <a16:rowId xmlns:a16="http://schemas.microsoft.com/office/drawing/2014/main" val="4186720440"/>
                  </a:ext>
                </a:extLst>
              </a:tr>
              <a:tr h="453465">
                <a:tc>
                  <a:txBody>
                    <a:bodyPr/>
                    <a:lstStyle/>
                    <a:p>
                      <a:pPr marL="0" marR="0">
                        <a:lnSpc>
                          <a:spcPct val="106000"/>
                        </a:lnSpc>
                        <a:spcBef>
                          <a:spcPts val="0"/>
                        </a:spcBef>
                        <a:spcAft>
                          <a:spcPts val="0"/>
                        </a:spcAft>
                      </a:pPr>
                      <a:r>
                        <a:rPr lang="en-US" sz="1200">
                          <a:effectLst/>
                          <a:latin typeface="+mn-lt"/>
                        </a:rPr>
                        <a:t>PREx-I</a:t>
                      </a:r>
                    </a:p>
                    <a:p>
                      <a:pPr marL="0" marR="0">
                        <a:lnSpc>
                          <a:spcPct val="106000"/>
                        </a:lnSpc>
                        <a:spcBef>
                          <a:spcPts val="0"/>
                        </a:spcBef>
                        <a:spcAft>
                          <a:spcPts val="0"/>
                        </a:spcAft>
                      </a:pPr>
                      <a:r>
                        <a:rPr lang="en-US" sz="1200">
                          <a:effectLst/>
                          <a:latin typeface="+mn-lt"/>
                        </a:rPr>
                        <a:t>2010</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1.056</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89.2</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70</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baseline="30000">
                          <a:effectLst/>
                          <a:latin typeface="+mn-lt"/>
                        </a:rPr>
                        <a:t>208</a:t>
                      </a:r>
                      <a:r>
                        <a:rPr lang="en-US" sz="1200">
                          <a:effectLst/>
                          <a:latin typeface="+mn-lt"/>
                        </a:rPr>
                        <a:t>Pb</a:t>
                      </a:r>
                    </a:p>
                    <a:p>
                      <a:pPr marL="0" marR="0">
                        <a:lnSpc>
                          <a:spcPct val="106000"/>
                        </a:lnSpc>
                        <a:spcBef>
                          <a:spcPts val="0"/>
                        </a:spcBef>
                        <a:spcAft>
                          <a:spcPts val="0"/>
                        </a:spcAft>
                      </a:pPr>
                      <a:r>
                        <a:rPr lang="en-US" sz="1200">
                          <a:effectLst/>
                          <a:latin typeface="+mn-lt"/>
                        </a:rPr>
                        <a:t>(0.5 mm)</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657±60</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85±1</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4</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1</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&lt;10</a:t>
                      </a:r>
                      <a:r>
                        <a:rPr lang="en-US" sz="1200" baseline="30000" dirty="0">
                          <a:effectLst/>
                          <a:latin typeface="+mn-lt"/>
                        </a:rPr>
                        <a:t>-4</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extLst>
                  <a:ext uri="{0D108BD9-81ED-4DB2-BD59-A6C34878D82A}">
                    <a16:rowId xmlns:a16="http://schemas.microsoft.com/office/drawing/2014/main" val="657277026"/>
                  </a:ext>
                </a:extLst>
              </a:tr>
              <a:tr h="453465">
                <a:tc>
                  <a:txBody>
                    <a:bodyPr/>
                    <a:lstStyle/>
                    <a:p>
                      <a:pPr marL="0" marR="0">
                        <a:lnSpc>
                          <a:spcPct val="106000"/>
                        </a:lnSpc>
                        <a:spcBef>
                          <a:spcPts val="0"/>
                        </a:spcBef>
                        <a:spcAft>
                          <a:spcPts val="0"/>
                        </a:spcAft>
                      </a:pPr>
                      <a:r>
                        <a:rPr lang="en-US" sz="1200" dirty="0" err="1">
                          <a:effectLst/>
                          <a:latin typeface="+mn-lt"/>
                        </a:rPr>
                        <a:t>QWeak</a:t>
                      </a:r>
                      <a:endParaRPr lang="en-US" sz="1200" dirty="0">
                        <a:effectLst/>
                        <a:latin typeface="+mn-lt"/>
                      </a:endParaRPr>
                    </a:p>
                    <a:p>
                      <a:pPr marL="0" marR="0">
                        <a:lnSpc>
                          <a:spcPct val="106000"/>
                        </a:lnSpc>
                        <a:spcBef>
                          <a:spcPts val="0"/>
                        </a:spcBef>
                        <a:spcAft>
                          <a:spcPts val="0"/>
                        </a:spcAft>
                      </a:pPr>
                      <a:r>
                        <a:rPr lang="en-US" sz="1200" dirty="0">
                          <a:effectLst/>
                          <a:latin typeface="+mn-lt"/>
                        </a:rPr>
                        <a:t>2010 – 2012</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1.162</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88.7</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180</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baseline="30000" dirty="0">
                          <a:effectLst/>
                          <a:latin typeface="+mn-lt"/>
                        </a:rPr>
                        <a:t>1</a:t>
                      </a:r>
                      <a:r>
                        <a:rPr lang="en-US" sz="1200" dirty="0">
                          <a:effectLst/>
                          <a:latin typeface="+mn-lt"/>
                        </a:rPr>
                        <a:t>H</a:t>
                      </a:r>
                    </a:p>
                    <a:p>
                      <a:pPr marL="0" marR="0">
                        <a:lnSpc>
                          <a:spcPct val="106000"/>
                        </a:lnSpc>
                        <a:spcBef>
                          <a:spcPts val="0"/>
                        </a:spcBef>
                        <a:spcAft>
                          <a:spcPts val="0"/>
                        </a:spcAft>
                      </a:pPr>
                      <a:r>
                        <a:rPr lang="en-US" sz="1200" dirty="0">
                          <a:effectLst/>
                          <a:latin typeface="+mn-lt"/>
                        </a:rPr>
                        <a:t>(34 cm)</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226.5±9.3</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20.5±1.7</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-4.6±0.2</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-0.07±0.01</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&lt;10</a:t>
                      </a:r>
                      <a:r>
                        <a:rPr lang="en-US" sz="1200" baseline="30000" dirty="0">
                          <a:effectLst/>
                          <a:latin typeface="+mn-lt"/>
                        </a:rPr>
                        <a:t>-4</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extLst>
                  <a:ext uri="{0D108BD9-81ED-4DB2-BD59-A6C34878D82A}">
                    <a16:rowId xmlns:a16="http://schemas.microsoft.com/office/drawing/2014/main" val="1156601383"/>
                  </a:ext>
                </a:extLst>
              </a:tr>
              <a:tr h="453465">
                <a:tc>
                  <a:txBody>
                    <a:bodyPr/>
                    <a:lstStyle/>
                    <a:p>
                      <a:pPr marL="0" marR="0">
                        <a:lnSpc>
                          <a:spcPct val="106000"/>
                        </a:lnSpc>
                        <a:spcBef>
                          <a:spcPts val="0"/>
                        </a:spcBef>
                        <a:spcAft>
                          <a:spcPts val="0"/>
                        </a:spcAft>
                      </a:pPr>
                      <a:r>
                        <a:rPr lang="en-US" sz="1200">
                          <a:effectLst/>
                          <a:latin typeface="+mn-lt"/>
                        </a:rPr>
                        <a:t>PREx-II</a:t>
                      </a:r>
                    </a:p>
                    <a:p>
                      <a:pPr marL="0" marR="0">
                        <a:lnSpc>
                          <a:spcPct val="106000"/>
                        </a:lnSpc>
                        <a:spcBef>
                          <a:spcPts val="0"/>
                        </a:spcBef>
                        <a:spcAft>
                          <a:spcPts val="0"/>
                        </a:spcAft>
                      </a:pPr>
                      <a:r>
                        <a:rPr lang="en-US" sz="1200">
                          <a:effectLst/>
                          <a:latin typeface="+mn-lt"/>
                        </a:rPr>
                        <a:t>2019</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0.953</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89.7</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70</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baseline="30000">
                          <a:effectLst/>
                          <a:latin typeface="+mn-lt"/>
                        </a:rPr>
                        <a:t>208</a:t>
                      </a:r>
                      <a:r>
                        <a:rPr lang="en-US" sz="1200">
                          <a:effectLst/>
                          <a:latin typeface="+mn-lt"/>
                        </a:rPr>
                        <a:t>Pb </a:t>
                      </a:r>
                    </a:p>
                    <a:p>
                      <a:pPr marL="0" marR="0">
                        <a:lnSpc>
                          <a:spcPct val="106000"/>
                        </a:lnSpc>
                        <a:spcBef>
                          <a:spcPts val="0"/>
                        </a:spcBef>
                        <a:spcAft>
                          <a:spcPts val="0"/>
                        </a:spcAft>
                      </a:pPr>
                      <a:r>
                        <a:rPr lang="en-US" sz="1200">
                          <a:effectLst/>
                          <a:latin typeface="+mn-lt"/>
                        </a:rPr>
                        <a:t>(0.5 mm)</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550±18</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20.7±0.2</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2.2±4</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0.3±0.3</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lang="en-US" sz="1200" dirty="0">
                          <a:effectLst/>
                          <a:latin typeface="+mn-lt"/>
                        </a:rPr>
                        <a:t>&lt;6x10</a:t>
                      </a:r>
                      <a:r>
                        <a:rPr lang="en-US" sz="1200" baseline="30000" dirty="0">
                          <a:effectLst/>
                          <a:latin typeface="+mn-lt"/>
                        </a:rPr>
                        <a:t>-5</a:t>
                      </a:r>
                      <a:endParaRPr lang="en-US" sz="1200" dirty="0">
                        <a:effectLst/>
                        <a:latin typeface="+mn-lt"/>
                        <a:ea typeface="Calibri" panose="020F0502020204030204" pitchFamily="34" charset="0"/>
                        <a:cs typeface="Arial" panose="020B0604020202020204" pitchFamily="34" charset="0"/>
                      </a:endParaRPr>
                    </a:p>
                    <a:p>
                      <a:pPr marL="0" marR="0">
                        <a:lnSpc>
                          <a:spcPct val="106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extLst>
                  <a:ext uri="{0D108BD9-81ED-4DB2-BD59-A6C34878D82A}">
                    <a16:rowId xmlns:a16="http://schemas.microsoft.com/office/drawing/2014/main" val="1822737651"/>
                  </a:ext>
                </a:extLst>
              </a:tr>
              <a:tr h="453465">
                <a:tc>
                  <a:txBody>
                    <a:bodyPr/>
                    <a:lstStyle/>
                    <a:p>
                      <a:pPr marL="0" marR="0">
                        <a:lnSpc>
                          <a:spcPct val="106000"/>
                        </a:lnSpc>
                        <a:spcBef>
                          <a:spcPts val="0"/>
                        </a:spcBef>
                        <a:spcAft>
                          <a:spcPts val="0"/>
                        </a:spcAft>
                      </a:pPr>
                      <a:r>
                        <a:rPr lang="en-US" sz="1200" dirty="0" err="1">
                          <a:effectLst/>
                          <a:latin typeface="+mn-lt"/>
                        </a:rPr>
                        <a:t>CREx</a:t>
                      </a:r>
                      <a:endParaRPr lang="en-US" sz="1200" dirty="0">
                        <a:effectLst/>
                        <a:latin typeface="+mn-lt"/>
                      </a:endParaRPr>
                    </a:p>
                    <a:p>
                      <a:pPr marL="0" marR="0">
                        <a:lnSpc>
                          <a:spcPct val="106000"/>
                        </a:lnSpc>
                        <a:spcBef>
                          <a:spcPts val="0"/>
                        </a:spcBef>
                        <a:spcAft>
                          <a:spcPts val="0"/>
                        </a:spcAft>
                      </a:pPr>
                      <a:r>
                        <a:rPr lang="en-US" sz="1200" dirty="0">
                          <a:effectLst/>
                          <a:latin typeface="+mn-lt"/>
                        </a:rPr>
                        <a:t>2019-2020</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2.18</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a:effectLst/>
                          <a:latin typeface="+mn-lt"/>
                        </a:rPr>
                        <a:t>87.1</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150</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baseline="30000">
                          <a:effectLst/>
                          <a:latin typeface="+mn-lt"/>
                        </a:rPr>
                        <a:t>48</a:t>
                      </a:r>
                      <a:r>
                        <a:rPr lang="en-US" sz="1200">
                          <a:effectLst/>
                          <a:latin typeface="+mn-lt"/>
                        </a:rPr>
                        <a:t>Ca</a:t>
                      </a:r>
                    </a:p>
                    <a:p>
                      <a:pPr marL="0" marR="0">
                        <a:lnSpc>
                          <a:spcPct val="106000"/>
                        </a:lnSpc>
                        <a:spcBef>
                          <a:spcPts val="0"/>
                        </a:spcBef>
                        <a:spcAft>
                          <a:spcPts val="0"/>
                        </a:spcAft>
                      </a:pPr>
                      <a:r>
                        <a:rPr lang="en-US" sz="1200">
                          <a:effectLst/>
                          <a:latin typeface="+mn-lt"/>
                        </a:rPr>
                        <a:t>(5 mm)</a:t>
                      </a:r>
                      <a:endParaRPr lang="en-US" sz="120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2668±113</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-88±26</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-5.2±3.6</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dirty="0">
                          <a:effectLst/>
                          <a:latin typeface="+mn-lt"/>
                        </a:rPr>
                        <a:t>-0.13±0.08</a:t>
                      </a: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lvl="0" indent="0" algn="l" defTabSz="914400" rtl="0" eaLnBrk="1" fontAlgn="auto" latinLnBrk="0" hangingPunct="1">
                        <a:lnSpc>
                          <a:spcPct val="106000"/>
                        </a:lnSpc>
                        <a:spcBef>
                          <a:spcPts val="0"/>
                        </a:spcBef>
                        <a:spcAft>
                          <a:spcPts val="0"/>
                        </a:spcAft>
                        <a:buClrTx/>
                        <a:buSzTx/>
                        <a:buFontTx/>
                        <a:buNone/>
                        <a:tabLst/>
                        <a:defRPr/>
                      </a:pPr>
                      <a:r>
                        <a:rPr lang="en-US" sz="1200" dirty="0">
                          <a:effectLst/>
                          <a:latin typeface="+mn-lt"/>
                        </a:rPr>
                        <a:t>&lt;6x10</a:t>
                      </a:r>
                      <a:r>
                        <a:rPr lang="en-US" sz="1200" baseline="30000" dirty="0">
                          <a:effectLst/>
                          <a:latin typeface="+mn-lt"/>
                        </a:rPr>
                        <a:t>-5</a:t>
                      </a:r>
                      <a:endParaRPr lang="en-US" sz="1200" dirty="0">
                        <a:effectLst/>
                        <a:latin typeface="+mn-lt"/>
                        <a:ea typeface="Calibri" panose="020F0502020204030204" pitchFamily="34" charset="0"/>
                        <a:cs typeface="Arial" panose="020B0604020202020204" pitchFamily="34" charset="0"/>
                      </a:endParaRPr>
                    </a:p>
                    <a:p>
                      <a:pPr marL="0" marR="0">
                        <a:lnSpc>
                          <a:spcPct val="106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txBody>
                  <a:tcPr marL="43409" marR="43409" marT="0" marB="0"/>
                </a:tc>
                <a:extLst>
                  <a:ext uri="{0D108BD9-81ED-4DB2-BD59-A6C34878D82A}">
                    <a16:rowId xmlns:a16="http://schemas.microsoft.com/office/drawing/2014/main" val="820009483"/>
                  </a:ext>
                </a:extLst>
              </a:tr>
              <a:tr h="453465">
                <a:tc>
                  <a:txBody>
                    <a:bodyPr/>
                    <a:lstStyle/>
                    <a:p>
                      <a:pPr marL="0" marR="0">
                        <a:lnSpc>
                          <a:spcPct val="106000"/>
                        </a:lnSpc>
                        <a:spcBef>
                          <a:spcPts val="0"/>
                        </a:spcBef>
                        <a:spcAft>
                          <a:spcPts val="0"/>
                        </a:spcAft>
                      </a:pPr>
                      <a:r>
                        <a:rPr lang="en-US" sz="1200" dirty="0">
                          <a:solidFill>
                            <a:schemeClr val="tx1"/>
                          </a:solidFill>
                          <a:effectLst/>
                          <a:latin typeface="+mn-lt"/>
                        </a:rPr>
                        <a:t>MOLLER</a:t>
                      </a:r>
                    </a:p>
                    <a:p>
                      <a:pPr marL="0" marR="0">
                        <a:lnSpc>
                          <a:spcPct val="106000"/>
                        </a:lnSpc>
                        <a:spcBef>
                          <a:spcPts val="0"/>
                        </a:spcBef>
                        <a:spcAft>
                          <a:spcPts val="0"/>
                        </a:spcAft>
                      </a:pPr>
                      <a:r>
                        <a:rPr lang="en-US" sz="1200" dirty="0">
                          <a:solidFill>
                            <a:schemeClr val="tx1"/>
                          </a:solidFill>
                          <a:effectLst/>
                          <a:latin typeface="+mn-lt"/>
                        </a:rPr>
                        <a:t>2026-2028</a:t>
                      </a:r>
                      <a:endParaRPr lang="en-US" sz="1200" dirty="0">
                        <a:solidFill>
                          <a:schemeClr val="tx1"/>
                        </a:solidFill>
                        <a:effectLst/>
                        <a:latin typeface="+mn-lt"/>
                        <a:ea typeface="Calibri" panose="020F0502020204030204" pitchFamily="34" charset="0"/>
                        <a:cs typeface="Times New Roman" panose="02020603050405020304" pitchFamily="18" charset="0"/>
                      </a:endParaRPr>
                    </a:p>
                  </a:txBody>
                  <a:tcPr marL="43409" marR="43409" marT="0" marB="0">
                    <a:solidFill>
                      <a:schemeClr val="accent1"/>
                    </a:solidFill>
                  </a:tcPr>
                </a:tc>
                <a:tc>
                  <a:txBody>
                    <a:bodyPr/>
                    <a:lstStyle/>
                    <a:p>
                      <a:pPr marL="0" marR="0">
                        <a:lnSpc>
                          <a:spcPct val="106000"/>
                        </a:lnSpc>
                        <a:spcBef>
                          <a:spcPts val="0"/>
                        </a:spcBef>
                        <a:spcAft>
                          <a:spcPts val="0"/>
                        </a:spcAft>
                      </a:pPr>
                      <a:r>
                        <a:rPr lang="en-US" sz="1200" b="1" dirty="0">
                          <a:solidFill>
                            <a:schemeClr val="tx1"/>
                          </a:solidFill>
                          <a:effectLst/>
                          <a:latin typeface="+mn-lt"/>
                        </a:rPr>
                        <a:t>10.8</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b="1" dirty="0">
                          <a:solidFill>
                            <a:schemeClr val="tx1"/>
                          </a:solidFill>
                          <a:effectLst/>
                          <a:latin typeface="+mn-lt"/>
                        </a:rPr>
                        <a:t>90</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b="1" dirty="0">
                          <a:solidFill>
                            <a:schemeClr val="tx1"/>
                          </a:solidFill>
                          <a:effectLst/>
                          <a:latin typeface="+mn-lt"/>
                        </a:rPr>
                        <a:t>65</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b="1" baseline="30000" dirty="0">
                          <a:solidFill>
                            <a:schemeClr val="tx1"/>
                          </a:solidFill>
                          <a:effectLst/>
                          <a:latin typeface="+mn-lt"/>
                        </a:rPr>
                        <a:t>1</a:t>
                      </a:r>
                      <a:r>
                        <a:rPr lang="en-US" sz="1200" b="1" dirty="0">
                          <a:solidFill>
                            <a:schemeClr val="tx1"/>
                          </a:solidFill>
                          <a:effectLst/>
                          <a:latin typeface="+mn-lt"/>
                        </a:rPr>
                        <a:t>H</a:t>
                      </a:r>
                    </a:p>
                    <a:p>
                      <a:pPr marL="0" marR="0">
                        <a:lnSpc>
                          <a:spcPct val="106000"/>
                        </a:lnSpc>
                        <a:spcBef>
                          <a:spcPts val="0"/>
                        </a:spcBef>
                        <a:spcAft>
                          <a:spcPts val="0"/>
                        </a:spcAft>
                      </a:pPr>
                      <a:r>
                        <a:rPr lang="en-US" sz="1200" b="1" dirty="0">
                          <a:solidFill>
                            <a:schemeClr val="tx1"/>
                          </a:solidFill>
                          <a:effectLst/>
                          <a:latin typeface="+mn-lt"/>
                        </a:rPr>
                        <a:t>(125 cm)</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b="1" dirty="0">
                          <a:solidFill>
                            <a:schemeClr val="tx1"/>
                          </a:solidFill>
                          <a:effectLst/>
                          <a:latin typeface="+mn-lt"/>
                        </a:rPr>
                        <a:t>35.6±0.74</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b="1" dirty="0">
                          <a:solidFill>
                            <a:schemeClr val="tx1"/>
                          </a:solidFill>
                          <a:effectLst/>
                          <a:latin typeface="+mn-lt"/>
                        </a:rPr>
                        <a:t>&lt;10</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b="1" dirty="0">
                          <a:solidFill>
                            <a:schemeClr val="tx1"/>
                          </a:solidFill>
                          <a:effectLst/>
                          <a:latin typeface="+mn-lt"/>
                        </a:rPr>
                        <a:t>&lt;0.6</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b="1" dirty="0">
                          <a:solidFill>
                            <a:schemeClr val="tx1"/>
                          </a:solidFill>
                          <a:effectLst/>
                          <a:latin typeface="+mn-lt"/>
                        </a:rPr>
                        <a:t>&lt;0.12</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43409" marR="43409" marT="0" marB="0"/>
                </a:tc>
                <a:tc>
                  <a:txBody>
                    <a:bodyPr/>
                    <a:lstStyle/>
                    <a:p>
                      <a:pPr marL="0" marR="0">
                        <a:lnSpc>
                          <a:spcPct val="106000"/>
                        </a:lnSpc>
                        <a:spcBef>
                          <a:spcPts val="0"/>
                        </a:spcBef>
                        <a:spcAft>
                          <a:spcPts val="0"/>
                        </a:spcAft>
                      </a:pPr>
                      <a:r>
                        <a:rPr lang="en-US" sz="1200" b="1" dirty="0">
                          <a:solidFill>
                            <a:schemeClr val="tx1"/>
                          </a:solidFill>
                          <a:effectLst/>
                          <a:latin typeface="+mn-lt"/>
                        </a:rPr>
                        <a:t>&lt;10</a:t>
                      </a:r>
                      <a:r>
                        <a:rPr lang="en-US" sz="1200" b="1" baseline="30000" dirty="0">
                          <a:solidFill>
                            <a:schemeClr val="tx1"/>
                          </a:solidFill>
                          <a:effectLst/>
                          <a:latin typeface="+mn-lt"/>
                        </a:rPr>
                        <a:t>-5</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43409" marR="43409" marT="0" marB="0"/>
                </a:tc>
                <a:extLst>
                  <a:ext uri="{0D108BD9-81ED-4DB2-BD59-A6C34878D82A}">
                    <a16:rowId xmlns:a16="http://schemas.microsoft.com/office/drawing/2014/main" val="909037779"/>
                  </a:ext>
                </a:extLst>
              </a:tr>
            </a:tbl>
          </a:graphicData>
        </a:graphic>
      </p:graphicFrame>
      <p:sp>
        <p:nvSpPr>
          <p:cNvPr id="3" name="Rectangle 2">
            <a:extLst>
              <a:ext uri="{FF2B5EF4-FFF2-40B4-BE49-F238E27FC236}">
                <a16:creationId xmlns:a16="http://schemas.microsoft.com/office/drawing/2014/main" id="{4F3FD496-BF13-8346-A69F-4B633DA54B2D}"/>
              </a:ext>
            </a:extLst>
          </p:cNvPr>
          <p:cNvSpPr/>
          <p:nvPr/>
        </p:nvSpPr>
        <p:spPr>
          <a:xfrm>
            <a:off x="156445" y="6302192"/>
            <a:ext cx="4384662" cy="369332"/>
          </a:xfrm>
          <a:prstGeom prst="rect">
            <a:avLst/>
          </a:prstGeom>
        </p:spPr>
        <p:txBody>
          <a:bodyPr wrap="none">
            <a:spAutoFit/>
          </a:bodyPr>
          <a:lstStyle/>
          <a:p>
            <a:r>
              <a:rPr lang="en-US" dirty="0">
                <a:solidFill>
                  <a:srgbClr val="0070C0"/>
                </a:solidFill>
                <a:hlinkClick r:id="rId2">
                  <a:extLst>
                    <a:ext uri="{A12FA001-AC4F-418D-AE19-62706E023703}">
                      <ahyp:hlinkClr xmlns:ahyp="http://schemas.microsoft.com/office/drawing/2018/hyperlinkcolor" val="tx"/>
                    </a:ext>
                  </a:extLst>
                </a:hlinkClick>
              </a:rPr>
              <a:t>https://doi.org/10.1016/j.nima.2022.167710</a:t>
            </a:r>
            <a:endParaRPr lang="en-US" dirty="0">
              <a:solidFill>
                <a:srgbClr val="0070C0"/>
              </a:solidFill>
            </a:endParaRPr>
          </a:p>
        </p:txBody>
      </p:sp>
    </p:spTree>
    <p:extLst>
      <p:ext uri="{BB962C8B-B14F-4D97-AF65-F5344CB8AC3E}">
        <p14:creationId xmlns:p14="http://schemas.microsoft.com/office/powerpoint/2010/main" val="3690717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DF292-749C-C44A-AC14-4F45F49F2643}"/>
              </a:ext>
            </a:extLst>
          </p:cNvPr>
          <p:cNvSpPr>
            <a:spLocks noGrp="1"/>
          </p:cNvSpPr>
          <p:nvPr>
            <p:ph type="title"/>
          </p:nvPr>
        </p:nvSpPr>
        <p:spPr/>
        <p:txBody>
          <a:bodyPr>
            <a:normAutofit/>
          </a:bodyPr>
          <a:lstStyle/>
          <a:p>
            <a:r>
              <a:rPr lang="en-US" dirty="0"/>
              <a:t>MOLLER Experiment</a:t>
            </a:r>
            <a:endParaRPr lang="en-US" dirty="0">
              <a:solidFill>
                <a:schemeClr val="accent1"/>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2E1AC4-ECAB-0344-A2B0-72DF5C7748A7}"/>
                  </a:ext>
                </a:extLst>
              </p:cNvPr>
              <p:cNvSpPr>
                <a:spLocks noGrp="1"/>
              </p:cNvSpPr>
              <p:nvPr>
                <p:ph idx="1"/>
              </p:nvPr>
            </p:nvSpPr>
            <p:spPr>
              <a:xfrm>
                <a:off x="308919" y="966054"/>
                <a:ext cx="8464378" cy="5493323"/>
              </a:xfrm>
            </p:spPr>
            <p:txBody>
              <a:bodyPr>
                <a:noAutofit/>
              </a:bodyPr>
              <a:lstStyle/>
              <a:p>
                <a:pPr marL="457200" indent="-457200">
                  <a:buFont typeface="+mj-lt"/>
                  <a:buAutoNum type="arabicPeriod"/>
                </a:pPr>
                <a:r>
                  <a:rPr lang="en-US" sz="1800" dirty="0">
                    <a:solidFill>
                      <a:schemeClr val="tx1"/>
                    </a:solidFill>
                  </a:rPr>
                  <a:t>MOLLER Apparatus is designed for nominal beam energy: </a:t>
                </a:r>
                <a14:m>
                  <m:oMath xmlns:m="http://schemas.openxmlformats.org/officeDocument/2006/math">
                    <m:r>
                      <a:rPr lang="en-US" sz="1800" b="0" i="0" smtClean="0">
                        <a:solidFill>
                          <a:schemeClr val="tx1"/>
                        </a:solidFill>
                        <a:latin typeface="Cambria Math" panose="02040503050406030204" pitchFamily="18" charset="0"/>
                        <a:ea typeface="Cambria Math" panose="02040503050406030204" pitchFamily="18" charset="0"/>
                      </a:rPr>
                      <m:t>10.8</m:t>
                    </m:r>
                    <m:r>
                      <a:rPr lang="en-US" sz="1800" i="1" smtClean="0">
                        <a:solidFill>
                          <a:schemeClr val="tx1"/>
                        </a:solidFill>
                        <a:latin typeface="Cambria Math" panose="02040503050406030204" pitchFamily="18" charset="0"/>
                        <a:ea typeface="Cambria Math" panose="02040503050406030204" pitchFamily="18" charset="0"/>
                      </a:rPr>
                      <m:t>±</m:t>
                    </m:r>
                    <m:r>
                      <a:rPr lang="en-US" sz="1800" b="0" i="1" smtClean="0">
                        <a:solidFill>
                          <a:schemeClr val="tx1"/>
                        </a:solidFill>
                        <a:latin typeface="Cambria Math" panose="02040503050406030204" pitchFamily="18" charset="0"/>
                        <a:ea typeface="Cambria Math" panose="02040503050406030204" pitchFamily="18" charset="0"/>
                      </a:rPr>
                      <m:t>0.2</m:t>
                    </m:r>
                  </m:oMath>
                </a14:m>
                <a:r>
                  <a:rPr lang="en-US" sz="1800" dirty="0">
                    <a:solidFill>
                      <a:schemeClr val="tx1"/>
                    </a:solidFill>
                  </a:rPr>
                  <a:t> GeV with low RF trip rate (&lt;6/h)</a:t>
                </a:r>
              </a:p>
              <a:p>
                <a:pPr marL="457200" indent="-457200">
                  <a:buFont typeface="+mj-lt"/>
                  <a:buAutoNum type="arabicPeriod"/>
                </a:pPr>
                <a:r>
                  <a:rPr lang="en-US" sz="1800" dirty="0">
                    <a:solidFill>
                      <a:schemeClr val="tx1"/>
                    </a:solidFill>
                  </a:rPr>
                  <a:t>65 µA with 90% polarization (max 70 µA for target studies)</a:t>
                </a:r>
              </a:p>
              <a:p>
                <a:pPr marL="457200" indent="-457200">
                  <a:buFont typeface="+mj-lt"/>
                  <a:buAutoNum type="arabicPeriod"/>
                </a:pPr>
                <a:r>
                  <a:rPr lang="en-US" sz="1800" dirty="0">
                    <a:solidFill>
                      <a:schemeClr val="tx1"/>
                    </a:solidFill>
                  </a:rPr>
                  <a:t>Fast helicity reversal:</a:t>
                </a:r>
              </a:p>
              <a:p>
                <a:pPr marL="857250" lvl="1" indent="-400050">
                  <a:buFont typeface="+mj-lt"/>
                  <a:buAutoNum type="romanUcPeriod"/>
                </a:pPr>
                <a:r>
                  <a:rPr lang="en-US" sz="1400" dirty="0">
                    <a:solidFill>
                      <a:schemeClr val="tx1"/>
                    </a:solidFill>
                  </a:rPr>
                  <a:t>1920 Hz, 10 µsec settle time, 64-window pattern, 128-window delay</a:t>
                </a:r>
              </a:p>
              <a:p>
                <a:pPr marL="457200" indent="-457200">
                  <a:buFont typeface="+mj-lt"/>
                  <a:buAutoNum type="arabicPeriod"/>
                </a:pPr>
                <a:r>
                  <a:rPr lang="en-US" sz="1800" dirty="0">
                    <a:solidFill>
                      <a:schemeClr val="tx1"/>
                    </a:solidFill>
                  </a:rPr>
                  <a:t>Slow helicity reversals:</a:t>
                </a:r>
              </a:p>
              <a:p>
                <a:pPr marL="857250" lvl="1" indent="-400050">
                  <a:buFont typeface="+mj-lt"/>
                  <a:buAutoNum type="romanUcPeriod"/>
                </a:pPr>
                <a:r>
                  <a:rPr lang="en-US" sz="1400" dirty="0">
                    <a:solidFill>
                      <a:schemeClr val="tx1"/>
                    </a:solidFill>
                  </a:rPr>
                  <a:t>Insertable half-wave plate (IHWP)</a:t>
                </a:r>
              </a:p>
              <a:p>
                <a:pPr marL="857250" lvl="1" indent="-400050">
                  <a:buFont typeface="+mj-lt"/>
                  <a:buAutoNum type="romanUcPeriod"/>
                </a:pPr>
                <a:r>
                  <a:rPr lang="en-US" sz="1400" dirty="0">
                    <a:solidFill>
                      <a:schemeClr val="tx1"/>
                    </a:solidFill>
                  </a:rPr>
                  <a:t>Wien Filters (using new 200 keV injector)</a:t>
                </a:r>
              </a:p>
              <a:p>
                <a:pPr marL="857250" lvl="1" indent="-400050">
                  <a:buFont typeface="+mj-lt"/>
                  <a:buAutoNum type="romanUcPeriod"/>
                </a:pPr>
                <a:r>
                  <a:rPr lang="en-US" sz="1400" dirty="0">
                    <a:solidFill>
                      <a:schemeClr val="tx1"/>
                    </a:solidFill>
                  </a:rPr>
                  <a:t> </a:t>
                </a:r>
                <a:r>
                  <a:rPr lang="en-US" sz="1400" i="1" dirty="0">
                    <a:solidFill>
                      <a:schemeClr val="tx1"/>
                    </a:solidFill>
                  </a:rPr>
                  <a:t>g</a:t>
                </a:r>
                <a:r>
                  <a:rPr lang="en-US" sz="1400" i="1" baseline="-25000" dirty="0">
                    <a:solidFill>
                      <a:schemeClr val="tx1"/>
                    </a:solidFill>
                  </a:rPr>
                  <a:t>e</a:t>
                </a:r>
                <a:r>
                  <a:rPr lang="en-US" sz="1400" i="1" dirty="0">
                    <a:solidFill>
                      <a:schemeClr val="tx1"/>
                    </a:solidFill>
                  </a:rPr>
                  <a:t>-2</a:t>
                </a:r>
                <a:r>
                  <a:rPr lang="en-US" sz="1400" dirty="0">
                    <a:solidFill>
                      <a:schemeClr val="tx1"/>
                    </a:solidFill>
                  </a:rPr>
                  <a:t> (</a:t>
                </a:r>
                <a14:m>
                  <m:oMath xmlns:m="http://schemas.openxmlformats.org/officeDocument/2006/math">
                    <m:r>
                      <a:rPr lang="en-US" sz="1400" i="1">
                        <a:solidFill>
                          <a:schemeClr val="tx1"/>
                        </a:solidFill>
                        <a:latin typeface="Cambria Math" panose="02040503050406030204" pitchFamily="18" charset="0"/>
                        <a:ea typeface="Cambria Math" panose="02040503050406030204" pitchFamily="18" charset="0"/>
                      </a:rPr>
                      <m:t>∆</m:t>
                    </m:r>
                    <m:r>
                      <a:rPr lang="en-US" sz="1400" i="1">
                        <a:solidFill>
                          <a:schemeClr val="tx1"/>
                        </a:solidFill>
                        <a:latin typeface="Cambria Math" panose="02040503050406030204" pitchFamily="18" charset="0"/>
                        <a:ea typeface="Cambria Math" panose="02040503050406030204" pitchFamily="18" charset="0"/>
                      </a:rPr>
                      <m:t>𝐸</m:t>
                    </m:r>
                    <m:r>
                      <a:rPr lang="en-US" sz="1400" i="1">
                        <a:solidFill>
                          <a:schemeClr val="tx1"/>
                        </a:solidFill>
                        <a:latin typeface="Cambria Math" panose="02040503050406030204" pitchFamily="18" charset="0"/>
                        <a:ea typeface="Cambria Math" panose="02040503050406030204" pitchFamily="18" charset="0"/>
                      </a:rPr>
                      <m:t>~</m:t>
                    </m:r>
                    <m:r>
                      <a:rPr lang="en-US" sz="1400" b="0" i="0" smtClean="0">
                        <a:solidFill>
                          <a:schemeClr val="tx1"/>
                        </a:solidFill>
                        <a:latin typeface="Cambria Math" panose="02040503050406030204" pitchFamily="18" charset="0"/>
                        <a:ea typeface="Cambria Math" panose="02040503050406030204" pitchFamily="18" charset="0"/>
                      </a:rPr>
                      <m:t>0.10</m:t>
                    </m:r>
                  </m:oMath>
                </a14:m>
                <a:r>
                  <a:rPr lang="en-US" sz="1400" i="1" dirty="0">
                    <a:solidFill>
                      <a:schemeClr val="tx1"/>
                    </a:solidFill>
                  </a:rPr>
                  <a:t> </a:t>
                </a:r>
                <a:r>
                  <a:rPr lang="en-US" sz="1400" dirty="0">
                    <a:solidFill>
                      <a:schemeClr val="tx1"/>
                    </a:solidFill>
                  </a:rPr>
                  <a:t>GeV)</a:t>
                </a:r>
              </a:p>
              <a:p>
                <a:pPr marL="457200" indent="-457200">
                  <a:buFont typeface="+mj-lt"/>
                  <a:buAutoNum type="arabicPeriod"/>
                </a:pPr>
                <a:r>
                  <a:rPr lang="en-US" sz="1800" dirty="0">
                    <a:solidFill>
                      <a:schemeClr val="tx1"/>
                    </a:solidFill>
                  </a:rPr>
                  <a:t>Feedbacks on:</a:t>
                </a:r>
              </a:p>
              <a:p>
                <a:pPr marL="857250" lvl="1" indent="-400050">
                  <a:buFont typeface="+mj-lt"/>
                  <a:buAutoNum type="romanUcPeriod"/>
                </a:pPr>
                <a:r>
                  <a:rPr lang="en-US" sz="1400" dirty="0">
                    <a:solidFill>
                      <a:schemeClr val="tx1"/>
                    </a:solidFill>
                  </a:rPr>
                  <a:t>Helicity-correlated beam charge</a:t>
                </a:r>
              </a:p>
              <a:p>
                <a:pPr marL="857250" lvl="1" indent="-400050">
                  <a:buFont typeface="+mj-lt"/>
                  <a:buAutoNum type="romanUcPeriod"/>
                </a:pPr>
                <a:r>
                  <a:rPr lang="en-US" sz="1400" dirty="0">
                    <a:solidFill>
                      <a:schemeClr val="tx1"/>
                    </a:solidFill>
                  </a:rPr>
                  <a:t>Helicity-correlated position and angle</a:t>
                </a:r>
              </a:p>
              <a:p>
                <a:pPr marL="857250" lvl="1" indent="-400050">
                  <a:buFont typeface="+mj-lt"/>
                  <a:buAutoNum type="romanUcPeriod"/>
                </a:pPr>
                <a:r>
                  <a:rPr lang="en-US" sz="1400" dirty="0">
                    <a:solidFill>
                      <a:schemeClr val="tx1"/>
                    </a:solidFill>
                  </a:rPr>
                  <a:t>Polarization orientation</a:t>
                </a:r>
              </a:p>
              <a:p>
                <a:pPr marL="457200" indent="-457200">
                  <a:buFont typeface="+mj-lt"/>
                  <a:buAutoNum type="arabicPeriod"/>
                </a:pPr>
                <a:r>
                  <a:rPr lang="en-US" sz="1800" dirty="0">
                    <a:solidFill>
                      <a:schemeClr val="tx1"/>
                    </a:solidFill>
                  </a:rPr>
                  <a:t>Small helicity-correlated beam asymmetries</a:t>
                </a:r>
              </a:p>
              <a:p>
                <a:pPr marL="457200" indent="-457200">
                  <a:buFont typeface="+mj-lt"/>
                  <a:buAutoNum type="arabicPeriod"/>
                </a:pPr>
                <a:r>
                  <a:rPr lang="en-US" sz="1800" dirty="0">
                    <a:solidFill>
                      <a:schemeClr val="tx1"/>
                    </a:solidFill>
                  </a:rPr>
                  <a:t>Adequate adiabatic damping of transverse phase-space (for both </a:t>
                </a:r>
                <a14:m>
                  <m:oMath xmlns:m="http://schemas.openxmlformats.org/officeDocument/2006/math">
                    <m:r>
                      <a:rPr lang="en-US" sz="1800" b="0" i="1" smtClean="0">
                        <a:solidFill>
                          <a:schemeClr val="tx1"/>
                        </a:solidFill>
                        <a:latin typeface="Cambria Math" panose="02040503050406030204" pitchFamily="18" charset="0"/>
                      </a:rPr>
                      <m:t>𝑥</m:t>
                    </m:r>
                    <m:sSup>
                      <m:sSupPr>
                        <m:ctrlPr>
                          <a:rPr lang="en-US" sz="1800" b="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rPr>
                          <m:t>𝑥</m:t>
                        </m:r>
                      </m:e>
                      <m:sup>
                        <m:r>
                          <a:rPr lang="en-US" sz="1800" b="0" i="1" smtClean="0">
                            <a:solidFill>
                              <a:schemeClr val="tx1"/>
                            </a:solidFill>
                            <a:latin typeface="Cambria Math" panose="02040503050406030204" pitchFamily="18" charset="0"/>
                          </a:rPr>
                          <m:t>′</m:t>
                        </m:r>
                      </m:sup>
                    </m:sSup>
                  </m:oMath>
                </a14:m>
                <a:r>
                  <a:rPr lang="en-US" sz="1800" dirty="0">
                    <a:solidFill>
                      <a:schemeClr val="tx1"/>
                    </a:solidFill>
                  </a:rPr>
                  <a:t> and </a:t>
                </a:r>
                <a14:m>
                  <m:oMath xmlns:m="http://schemas.openxmlformats.org/officeDocument/2006/math">
                    <m:r>
                      <a:rPr lang="en-US" sz="1800" b="0" i="1" smtClean="0">
                        <a:solidFill>
                          <a:schemeClr val="tx1"/>
                        </a:solidFill>
                        <a:latin typeface="Cambria Math" panose="02040503050406030204" pitchFamily="18" charset="0"/>
                      </a:rPr>
                      <m:t>𝑦</m:t>
                    </m:r>
                    <m:sSup>
                      <m:sSupPr>
                        <m:ctrlPr>
                          <a:rPr lang="en-US" sz="1800" b="0" i="1" smtClean="0">
                            <a:solidFill>
                              <a:schemeClr val="tx1"/>
                            </a:solidFill>
                            <a:latin typeface="Cambria Math" panose="02040503050406030204" pitchFamily="18" charset="0"/>
                          </a:rPr>
                        </m:ctrlPr>
                      </m:sSupPr>
                      <m:e>
                        <m:r>
                          <a:rPr lang="en-US" sz="1800" b="0" i="1" smtClean="0">
                            <a:solidFill>
                              <a:schemeClr val="tx1"/>
                            </a:solidFill>
                            <a:latin typeface="Cambria Math" panose="02040503050406030204" pitchFamily="18" charset="0"/>
                          </a:rPr>
                          <m:t>𝑦</m:t>
                        </m:r>
                      </m:e>
                      <m:sup>
                        <m:r>
                          <a:rPr lang="en-US" sz="1800" b="0" i="1" smtClean="0">
                            <a:solidFill>
                              <a:schemeClr val="tx1"/>
                            </a:solidFill>
                            <a:latin typeface="Cambria Math" panose="02040503050406030204" pitchFamily="18" charset="0"/>
                          </a:rPr>
                          <m:t>′</m:t>
                        </m:r>
                      </m:sup>
                    </m:sSup>
                  </m:oMath>
                </a14:m>
                <a:r>
                  <a:rPr lang="en-US" sz="1800" dirty="0">
                    <a:solidFill>
                      <a:schemeClr val="tx1"/>
                    </a:solidFill>
                  </a:rPr>
                  <a:t>) – a factor of 100 is desired, a factor of 10 is required. Ideally, </a:t>
                </a:r>
                <a14:m>
                  <m:oMath xmlns:m="http://schemas.openxmlformats.org/officeDocument/2006/math">
                    <m:rad>
                      <m:radPr>
                        <m:degHide m:val="on"/>
                        <m:ctrlPr>
                          <a:rPr lang="en-US" sz="1800" i="1">
                            <a:solidFill>
                              <a:schemeClr val="tx1"/>
                            </a:solidFill>
                            <a:latin typeface="Cambria Math" panose="02040503050406030204" pitchFamily="18" charset="0"/>
                            <a:ea typeface="Cambria Math" panose="02040503050406030204" pitchFamily="18" charset="0"/>
                          </a:rPr>
                        </m:ctrlPr>
                      </m:radPr>
                      <m:deg/>
                      <m:e>
                        <m:f>
                          <m:fPr>
                            <m:type m:val="lin"/>
                            <m:ctrlPr>
                              <a:rPr lang="en-US" sz="1800" i="1">
                                <a:solidFill>
                                  <a:schemeClr val="tx1"/>
                                </a:solidFill>
                                <a:latin typeface="Cambria Math" panose="02040503050406030204" pitchFamily="18" charset="0"/>
                                <a:ea typeface="Cambria Math" panose="02040503050406030204" pitchFamily="18" charset="0"/>
                              </a:rPr>
                            </m:ctrlPr>
                          </m:fPr>
                          <m:num>
                            <m:sSub>
                              <m:sSubPr>
                                <m:ctrlPr>
                                  <a:rPr lang="en-US" sz="1800" i="1">
                                    <a:solidFill>
                                      <a:schemeClr val="tx1"/>
                                    </a:solidFill>
                                    <a:latin typeface="Cambria Math" panose="02040503050406030204" pitchFamily="18" charset="0"/>
                                    <a:ea typeface="Cambria Math" panose="02040503050406030204" pitchFamily="18" charset="0"/>
                                  </a:rPr>
                                </m:ctrlPr>
                              </m:sSubPr>
                              <m:e>
                                <m:r>
                                  <a:rPr lang="en-US" sz="1800" b="0" i="1" smtClean="0">
                                    <a:solidFill>
                                      <a:schemeClr val="tx1"/>
                                    </a:solidFill>
                                    <a:latin typeface="Cambria Math" panose="02040503050406030204" pitchFamily="18" charset="0"/>
                                    <a:ea typeface="Cambria Math" panose="02040503050406030204" pitchFamily="18" charset="0"/>
                                  </a:rPr>
                                  <m:t>𝑃</m:t>
                                </m:r>
                              </m:e>
                              <m:sub>
                                <m:r>
                                  <a:rPr lang="en-US" sz="1800" i="1">
                                    <a:solidFill>
                                      <a:schemeClr val="tx1"/>
                                    </a:solidFill>
                                    <a:latin typeface="Cambria Math" panose="02040503050406030204" pitchFamily="18" charset="0"/>
                                    <a:ea typeface="Cambria Math" panose="02040503050406030204" pitchFamily="18" charset="0"/>
                                  </a:rPr>
                                  <m:t>𝑓</m:t>
                                </m:r>
                              </m:sub>
                            </m:sSub>
                          </m:num>
                          <m:den>
                            <m:sSub>
                              <m:sSubPr>
                                <m:ctrlPr>
                                  <a:rPr lang="en-US" sz="1800" i="1">
                                    <a:solidFill>
                                      <a:schemeClr val="tx1"/>
                                    </a:solidFill>
                                    <a:latin typeface="Cambria Math" panose="02040503050406030204" pitchFamily="18" charset="0"/>
                                    <a:ea typeface="Cambria Math" panose="02040503050406030204" pitchFamily="18" charset="0"/>
                                  </a:rPr>
                                </m:ctrlPr>
                              </m:sSubPr>
                              <m:e>
                                <m:r>
                                  <a:rPr lang="en-US" sz="1800" b="0" i="1" smtClean="0">
                                    <a:solidFill>
                                      <a:schemeClr val="tx1"/>
                                    </a:solidFill>
                                    <a:latin typeface="Cambria Math" panose="02040503050406030204" pitchFamily="18" charset="0"/>
                                    <a:ea typeface="Cambria Math" panose="02040503050406030204" pitchFamily="18" charset="0"/>
                                  </a:rPr>
                                  <m:t>𝑃</m:t>
                                </m:r>
                              </m:e>
                              <m:sub>
                                <m:r>
                                  <a:rPr lang="en-US" sz="1800" b="0" i="1" smtClean="0">
                                    <a:solidFill>
                                      <a:schemeClr val="tx1"/>
                                    </a:solidFill>
                                    <a:latin typeface="Cambria Math" panose="02040503050406030204" pitchFamily="18" charset="0"/>
                                    <a:ea typeface="Cambria Math" panose="02040503050406030204" pitchFamily="18" charset="0"/>
                                  </a:rPr>
                                  <m:t>𝑔𝑢𝑛</m:t>
                                </m:r>
                              </m:sub>
                            </m:sSub>
                          </m:den>
                        </m:f>
                      </m:e>
                    </m:rad>
                    <m:r>
                      <a:rPr lang="en-US" sz="1800" i="1">
                        <a:solidFill>
                          <a:schemeClr val="tx1"/>
                        </a:solidFill>
                        <a:latin typeface="Cambria Math" panose="02040503050406030204" pitchFamily="18" charset="0"/>
                        <a:ea typeface="Cambria Math" panose="02040503050406030204" pitchFamily="18" charset="0"/>
                      </a:rPr>
                      <m:t>=</m:t>
                    </m:r>
                    <m:rad>
                      <m:radPr>
                        <m:degHide m:val="on"/>
                        <m:ctrlPr>
                          <a:rPr lang="en-US" sz="1800" i="1">
                            <a:solidFill>
                              <a:schemeClr val="tx1"/>
                            </a:solidFill>
                            <a:latin typeface="Cambria Math" panose="02040503050406030204" pitchFamily="18" charset="0"/>
                            <a:ea typeface="Cambria Math" panose="02040503050406030204" pitchFamily="18" charset="0"/>
                          </a:rPr>
                        </m:ctrlPr>
                      </m:radPr>
                      <m:deg/>
                      <m:e>
                        <m:f>
                          <m:fPr>
                            <m:type m:val="lin"/>
                            <m:ctrlPr>
                              <a:rPr lang="en-US" sz="1800" i="1">
                                <a:solidFill>
                                  <a:schemeClr val="tx1"/>
                                </a:solidFill>
                                <a:latin typeface="Cambria Math" panose="02040503050406030204" pitchFamily="18" charset="0"/>
                                <a:ea typeface="Cambria Math" panose="02040503050406030204" pitchFamily="18" charset="0"/>
                              </a:rPr>
                            </m:ctrlPr>
                          </m:fPr>
                          <m:num>
                            <m:r>
                              <a:rPr lang="en-US" sz="1800" i="1">
                                <a:solidFill>
                                  <a:schemeClr val="tx1"/>
                                </a:solidFill>
                                <a:latin typeface="Cambria Math" panose="02040503050406030204" pitchFamily="18" charset="0"/>
                                <a:ea typeface="Cambria Math" panose="02040503050406030204" pitchFamily="18" charset="0"/>
                              </a:rPr>
                              <m:t>10800</m:t>
                            </m:r>
                          </m:num>
                          <m:den>
                            <m:r>
                              <a:rPr lang="en-US" sz="1800" i="1">
                                <a:solidFill>
                                  <a:schemeClr val="tx1"/>
                                </a:solidFill>
                                <a:latin typeface="Cambria Math" panose="02040503050406030204" pitchFamily="18" charset="0"/>
                                <a:ea typeface="Cambria Math" panose="02040503050406030204" pitchFamily="18" charset="0"/>
                              </a:rPr>
                              <m:t>0.</m:t>
                            </m:r>
                            <m:r>
                              <a:rPr lang="en-US" sz="1800" b="0" i="1" smtClean="0">
                                <a:solidFill>
                                  <a:schemeClr val="tx1"/>
                                </a:solidFill>
                                <a:latin typeface="Cambria Math" panose="02040503050406030204" pitchFamily="18" charset="0"/>
                                <a:ea typeface="Cambria Math" panose="02040503050406030204" pitchFamily="18" charset="0"/>
                              </a:rPr>
                              <m:t>494</m:t>
                            </m:r>
                          </m:den>
                        </m:f>
                      </m:e>
                    </m:rad>
                    <m:r>
                      <a:rPr lang="en-US" sz="1800" b="0" i="1" smtClean="0">
                        <a:solidFill>
                          <a:schemeClr val="tx1"/>
                        </a:solidFill>
                        <a:latin typeface="Cambria Math" panose="02040503050406030204" pitchFamily="18" charset="0"/>
                        <a:ea typeface="Cambria Math" panose="02040503050406030204" pitchFamily="18" charset="0"/>
                      </a:rPr>
                      <m:t>=148</m:t>
                    </m:r>
                  </m:oMath>
                </a14:m>
                <a:r>
                  <a:rPr lang="en-US" sz="1800" dirty="0">
                    <a:solidFill>
                      <a:schemeClr val="tx1"/>
                    </a:solidFill>
                  </a:rPr>
                  <a:t> </a:t>
                </a:r>
              </a:p>
              <a:p>
                <a:pPr marL="457200" indent="-457200">
                  <a:buFont typeface="+mj-lt"/>
                  <a:buAutoNum type="arabicPeriod"/>
                </a:pPr>
                <a:r>
                  <a:rPr lang="en-US" sz="1800" dirty="0">
                    <a:solidFill>
                      <a:schemeClr val="tx1"/>
                    </a:solidFill>
                  </a:rPr>
                  <a:t>Acceptable beam halo (MOLLER Halo Monitor: to be specified, Compton Polarimeter: &lt;100 Hz/µA)</a:t>
                </a:r>
              </a:p>
            </p:txBody>
          </p:sp>
        </mc:Choice>
        <mc:Fallback xmlns="">
          <p:sp>
            <p:nvSpPr>
              <p:cNvPr id="3" name="Content Placeholder 2">
                <a:extLst>
                  <a:ext uri="{FF2B5EF4-FFF2-40B4-BE49-F238E27FC236}">
                    <a16:creationId xmlns:a16="http://schemas.microsoft.com/office/drawing/2014/main" id="{A12E1AC4-ECAB-0344-A2B0-72DF5C7748A7}"/>
                  </a:ext>
                </a:extLst>
              </p:cNvPr>
              <p:cNvSpPr>
                <a:spLocks noGrp="1" noRot="1" noChangeAspect="1" noMove="1" noResize="1" noEditPoints="1" noAdjustHandles="1" noChangeArrowheads="1" noChangeShapeType="1" noTextEdit="1"/>
              </p:cNvSpPr>
              <p:nvPr>
                <p:ph idx="1"/>
              </p:nvPr>
            </p:nvSpPr>
            <p:spPr>
              <a:xfrm>
                <a:off x="308919" y="966054"/>
                <a:ext cx="8464378" cy="5493323"/>
              </a:xfrm>
              <a:blipFill>
                <a:blip r:embed="rId2"/>
                <a:stretch>
                  <a:fillRect l="-504" t="-998" b="-731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F070185-8356-BE41-AE08-7BA56DA98629}"/>
              </a:ext>
            </a:extLst>
          </p:cNvPr>
          <p:cNvSpPr>
            <a:spLocks noGrp="1"/>
          </p:cNvSpPr>
          <p:nvPr>
            <p:ph type="sldNum" sz="quarter" idx="12"/>
          </p:nvPr>
        </p:nvSpPr>
        <p:spPr/>
        <p:txBody>
          <a:bodyPr/>
          <a:lstStyle/>
          <a:p>
            <a:fld id="{52CD5C0D-0F97-3143-BF30-9C1812443349}" type="slidenum">
              <a:rPr lang="en-US" altLang="en-US" smtClean="0"/>
              <a:pPr/>
              <a:t>4</a:t>
            </a:fld>
            <a:endParaRPr lang="en-US" altLang="en-US"/>
          </a:p>
        </p:txBody>
      </p:sp>
    </p:spTree>
    <p:extLst>
      <p:ext uri="{BB962C8B-B14F-4D97-AF65-F5344CB8AC3E}">
        <p14:creationId xmlns:p14="http://schemas.microsoft.com/office/powerpoint/2010/main" val="1353993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DF292-749C-C44A-AC14-4F45F49F2643}"/>
              </a:ext>
            </a:extLst>
          </p:cNvPr>
          <p:cNvSpPr>
            <a:spLocks noGrp="1"/>
          </p:cNvSpPr>
          <p:nvPr>
            <p:ph type="title"/>
          </p:nvPr>
        </p:nvSpPr>
        <p:spPr/>
        <p:txBody>
          <a:bodyPr>
            <a:normAutofit/>
          </a:bodyPr>
          <a:lstStyle/>
          <a:p>
            <a:r>
              <a:rPr lang="en-US" dirty="0"/>
              <a:t>Running 4-Halls during KLF and MOLLER</a:t>
            </a:r>
            <a:endParaRPr lang="en-US" baseline="-25000" dirty="0"/>
          </a:p>
        </p:txBody>
      </p:sp>
      <p:sp>
        <p:nvSpPr>
          <p:cNvPr id="3" name="Content Placeholder 2">
            <a:extLst>
              <a:ext uri="{FF2B5EF4-FFF2-40B4-BE49-F238E27FC236}">
                <a16:creationId xmlns:a16="http://schemas.microsoft.com/office/drawing/2014/main" id="{A12E1AC4-ECAB-0344-A2B0-72DF5C7748A7}"/>
              </a:ext>
            </a:extLst>
          </p:cNvPr>
          <p:cNvSpPr>
            <a:spLocks noGrp="1"/>
          </p:cNvSpPr>
          <p:nvPr>
            <p:ph idx="1"/>
          </p:nvPr>
        </p:nvSpPr>
        <p:spPr>
          <a:xfrm>
            <a:off x="308919" y="966054"/>
            <a:ext cx="8464378" cy="5493323"/>
          </a:xfrm>
        </p:spPr>
        <p:txBody>
          <a:bodyPr>
            <a:noAutofit/>
          </a:bodyPr>
          <a:lstStyle/>
          <a:p>
            <a:r>
              <a:rPr lang="en-US" sz="2400" dirty="0"/>
              <a:t>Hall A (MOLLER):</a:t>
            </a:r>
          </a:p>
          <a:p>
            <a:pPr lvl="1"/>
            <a:r>
              <a:rPr lang="en-US" dirty="0"/>
              <a:t>0.26 </a:t>
            </a:r>
            <a:r>
              <a:rPr lang="en-US" dirty="0" err="1"/>
              <a:t>pC</a:t>
            </a:r>
            <a:r>
              <a:rPr lang="en-US" dirty="0"/>
              <a:t> @ 249.5 MHz (4 ns, 65 µA average beam current) at 11 GeV</a:t>
            </a:r>
          </a:p>
          <a:p>
            <a:pPr lvl="1"/>
            <a:endParaRPr lang="en-US" dirty="0"/>
          </a:p>
          <a:p>
            <a:r>
              <a:rPr lang="en-US" sz="2400" dirty="0"/>
              <a:t>Hall B:</a:t>
            </a:r>
          </a:p>
          <a:p>
            <a:pPr lvl="1"/>
            <a:r>
              <a:rPr lang="en-US" dirty="0"/>
              <a:t>0.002 </a:t>
            </a:r>
            <a:r>
              <a:rPr lang="en-US" dirty="0" err="1"/>
              <a:t>pC</a:t>
            </a:r>
            <a:r>
              <a:rPr lang="en-US" dirty="0"/>
              <a:t> @ 249.5 MHz (4 ns, 50 </a:t>
            </a:r>
            <a:r>
              <a:rPr lang="en-US" dirty="0" err="1"/>
              <a:t>nA</a:t>
            </a:r>
            <a:r>
              <a:rPr lang="en-US" dirty="0"/>
              <a:t> average beam current)</a:t>
            </a:r>
          </a:p>
          <a:p>
            <a:pPr lvl="1"/>
            <a:endParaRPr lang="en-US" dirty="0"/>
          </a:p>
          <a:p>
            <a:r>
              <a:rPr lang="en-US" sz="2400" dirty="0"/>
              <a:t>Hall C:</a:t>
            </a:r>
          </a:p>
          <a:p>
            <a:pPr lvl="1"/>
            <a:r>
              <a:rPr lang="en-US" dirty="0"/>
              <a:t>0.12 </a:t>
            </a:r>
            <a:r>
              <a:rPr lang="en-US" dirty="0" err="1"/>
              <a:t>pC</a:t>
            </a:r>
            <a:r>
              <a:rPr lang="en-US" dirty="0"/>
              <a:t> @ 249.5 MHz (4 ns, 35 µA average beam current)</a:t>
            </a:r>
          </a:p>
          <a:p>
            <a:pPr lvl="1"/>
            <a:endParaRPr lang="en-US" sz="1800" b="1" dirty="0"/>
          </a:p>
          <a:p>
            <a:r>
              <a:rPr lang="en-US" sz="2400" dirty="0"/>
              <a:t>KLF:</a:t>
            </a:r>
          </a:p>
          <a:p>
            <a:pPr lvl="1"/>
            <a:r>
              <a:rPr lang="en-US" dirty="0"/>
              <a:t>0.32 </a:t>
            </a:r>
            <a:r>
              <a:rPr lang="en-US" dirty="0" err="1"/>
              <a:t>pC</a:t>
            </a:r>
            <a:r>
              <a:rPr lang="en-US" dirty="0"/>
              <a:t> @ 15.6 MHz (64 ns, 5 µA average beam current)</a:t>
            </a:r>
            <a:endParaRPr lang="en-US" sz="1600" dirty="0"/>
          </a:p>
          <a:p>
            <a:pPr marL="457200" lvl="1" indent="0">
              <a:buNone/>
            </a:pPr>
            <a:endParaRPr lang="en-US" sz="1400" dirty="0"/>
          </a:p>
        </p:txBody>
      </p:sp>
      <p:sp>
        <p:nvSpPr>
          <p:cNvPr id="4" name="Slide Number Placeholder 3">
            <a:extLst>
              <a:ext uri="{FF2B5EF4-FFF2-40B4-BE49-F238E27FC236}">
                <a16:creationId xmlns:a16="http://schemas.microsoft.com/office/drawing/2014/main" id="{BF070185-8356-BE41-AE08-7BA56DA98629}"/>
              </a:ext>
            </a:extLst>
          </p:cNvPr>
          <p:cNvSpPr>
            <a:spLocks noGrp="1"/>
          </p:cNvSpPr>
          <p:nvPr>
            <p:ph type="sldNum" sz="quarter" idx="12"/>
          </p:nvPr>
        </p:nvSpPr>
        <p:spPr/>
        <p:txBody>
          <a:bodyPr/>
          <a:lstStyle/>
          <a:p>
            <a:fld id="{52CD5C0D-0F97-3143-BF30-9C1812443349}" type="slidenum">
              <a:rPr lang="en-US" altLang="en-US" smtClean="0"/>
              <a:pPr/>
              <a:t>5</a:t>
            </a:fld>
            <a:endParaRPr lang="en-US" altLang="en-US" dirty="0"/>
          </a:p>
        </p:txBody>
      </p:sp>
    </p:spTree>
    <p:extLst>
      <p:ext uri="{BB962C8B-B14F-4D97-AF65-F5344CB8AC3E}">
        <p14:creationId xmlns:p14="http://schemas.microsoft.com/office/powerpoint/2010/main" val="2033473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DF292-749C-C44A-AC14-4F45F49F2643}"/>
              </a:ext>
            </a:extLst>
          </p:cNvPr>
          <p:cNvSpPr>
            <a:spLocks noGrp="1"/>
          </p:cNvSpPr>
          <p:nvPr>
            <p:ph type="title"/>
          </p:nvPr>
        </p:nvSpPr>
        <p:spPr>
          <a:xfrm>
            <a:off x="308919" y="240539"/>
            <a:ext cx="8464378" cy="487490"/>
          </a:xfrm>
        </p:spPr>
        <p:txBody>
          <a:bodyPr>
            <a:normAutofit/>
          </a:bodyPr>
          <a:lstStyle/>
          <a:p>
            <a:r>
              <a:rPr lang="en-US" dirty="0"/>
              <a:t>Co-operation of KLF with MOLLER</a:t>
            </a:r>
          </a:p>
        </p:txBody>
      </p:sp>
      <p:sp>
        <p:nvSpPr>
          <p:cNvPr id="3" name="Content Placeholder 2">
            <a:extLst>
              <a:ext uri="{FF2B5EF4-FFF2-40B4-BE49-F238E27FC236}">
                <a16:creationId xmlns:a16="http://schemas.microsoft.com/office/drawing/2014/main" id="{A12E1AC4-ECAB-0344-A2B0-72DF5C7748A7}"/>
              </a:ext>
            </a:extLst>
          </p:cNvPr>
          <p:cNvSpPr>
            <a:spLocks noGrp="1"/>
          </p:cNvSpPr>
          <p:nvPr>
            <p:ph idx="1"/>
          </p:nvPr>
        </p:nvSpPr>
        <p:spPr>
          <a:xfrm>
            <a:off x="308919" y="966054"/>
            <a:ext cx="8464378" cy="5493323"/>
          </a:xfrm>
        </p:spPr>
        <p:txBody>
          <a:bodyPr>
            <a:noAutofit/>
          </a:bodyPr>
          <a:lstStyle/>
          <a:p>
            <a:r>
              <a:rPr lang="en-US" sz="2800" dirty="0"/>
              <a:t>Issues:</a:t>
            </a:r>
          </a:p>
          <a:p>
            <a:pPr marL="1371600" lvl="2" indent="-457200">
              <a:buFont typeface="+mj-lt"/>
              <a:buAutoNum type="romanUcPeriod"/>
            </a:pPr>
            <a:r>
              <a:rPr lang="en-US" sz="2000" dirty="0"/>
              <a:t>How would photocathode respond to such peak current variations?</a:t>
            </a:r>
          </a:p>
          <a:p>
            <a:pPr marL="1371600" lvl="2" indent="-457200">
              <a:buFont typeface="+mj-lt"/>
              <a:buAutoNum type="romanUcPeriod"/>
            </a:pPr>
            <a:endParaRPr lang="en-US" sz="2000" dirty="0"/>
          </a:p>
          <a:p>
            <a:pPr marL="1371600" lvl="2" indent="-457200">
              <a:buFont typeface="+mj-lt"/>
              <a:buAutoNum type="romanUcPeriod"/>
            </a:pPr>
            <a:r>
              <a:rPr lang="en-US" sz="2000" dirty="0"/>
              <a:t>Injector optimization for parity-quality-beam (Transmission and Beam Noise, Wien Flip) vs KLF?</a:t>
            </a:r>
          </a:p>
          <a:p>
            <a:pPr marL="1371600" lvl="2" indent="-457200">
              <a:buFont typeface="+mj-lt"/>
              <a:buAutoNum type="romanUcPeriod"/>
            </a:pPr>
            <a:endParaRPr lang="en-US" sz="2000" dirty="0"/>
          </a:p>
          <a:p>
            <a:pPr marL="1371600" lvl="2" indent="-457200">
              <a:buFont typeface="+mj-lt"/>
              <a:buAutoNum type="romanUcPeriod"/>
            </a:pPr>
            <a:r>
              <a:rPr lang="en-US" sz="2000" dirty="0"/>
              <a:t>How would RF system respond to such current variations? Sub-harmonic Beam loading in bunchers and SRF cavities in Linacs?</a:t>
            </a:r>
          </a:p>
          <a:p>
            <a:pPr marL="1371600" lvl="2" indent="-457200">
              <a:buFont typeface="+mj-lt"/>
              <a:buAutoNum type="romanUcPeriod"/>
            </a:pPr>
            <a:endParaRPr lang="en-US" sz="2000" dirty="0"/>
          </a:p>
          <a:p>
            <a:pPr marL="1371600" lvl="2" indent="-457200">
              <a:buFont typeface="+mj-lt"/>
              <a:buAutoNum type="romanUcPeriod"/>
            </a:pPr>
            <a:r>
              <a:rPr lang="en-US" sz="2000" dirty="0"/>
              <a:t>What else?</a:t>
            </a:r>
          </a:p>
          <a:p>
            <a:pPr marL="1371600" lvl="2" indent="-457200">
              <a:buFont typeface="+mj-lt"/>
              <a:buAutoNum type="romanUcPeriod"/>
            </a:pPr>
            <a:endParaRPr lang="en-US" sz="2000" b="1" dirty="0"/>
          </a:p>
          <a:p>
            <a:r>
              <a:rPr lang="en-US" sz="2800" dirty="0"/>
              <a:t>Experience: G0 Forward in Hall C (2003 – 2004)</a:t>
            </a:r>
          </a:p>
          <a:p>
            <a:pPr lvl="1">
              <a:buFont typeface="Wingdings" pitchFamily="2" charset="2"/>
              <a:buChar char="Ø"/>
            </a:pPr>
            <a:r>
              <a:rPr lang="en-US" dirty="0"/>
              <a:t>1.28 </a:t>
            </a:r>
            <a:r>
              <a:rPr lang="en-US" dirty="0" err="1"/>
              <a:t>pC</a:t>
            </a:r>
            <a:r>
              <a:rPr lang="en-US" dirty="0"/>
              <a:t> @ 32 MHz (32 ns, 40 µA), 3</a:t>
            </a:r>
            <a:r>
              <a:rPr lang="en-US" baseline="30000" dirty="0"/>
              <a:t>rd</a:t>
            </a:r>
            <a:r>
              <a:rPr lang="en-US" dirty="0"/>
              <a:t> pass (3.0 GeV)</a:t>
            </a:r>
          </a:p>
          <a:p>
            <a:pPr lvl="1">
              <a:buFont typeface="Wingdings" pitchFamily="2" charset="2"/>
              <a:buChar char="Ø"/>
            </a:pPr>
            <a:r>
              <a:rPr lang="en-US" dirty="0"/>
              <a:t>Note that this was the parity-violation experiment</a:t>
            </a:r>
          </a:p>
          <a:p>
            <a:pPr lvl="1">
              <a:buFont typeface="Wingdings" pitchFamily="2" charset="2"/>
              <a:buChar char="Ø"/>
            </a:pPr>
            <a:endParaRPr lang="en-US" sz="1800" b="1" dirty="0"/>
          </a:p>
          <a:p>
            <a:pPr marL="1371600" lvl="2" indent="-457200">
              <a:buFont typeface="+mj-lt"/>
              <a:buAutoNum type="romanUcPeriod"/>
            </a:pPr>
            <a:endParaRPr lang="en-US" sz="2000" b="1" dirty="0"/>
          </a:p>
          <a:p>
            <a:pPr marL="457200" lvl="1" indent="0">
              <a:buNone/>
            </a:pPr>
            <a:endParaRPr lang="en-US" sz="1600" dirty="0"/>
          </a:p>
          <a:p>
            <a:pPr marL="457200" lvl="1" indent="0">
              <a:buNone/>
            </a:pPr>
            <a:endParaRPr lang="en-US" sz="1400" dirty="0"/>
          </a:p>
        </p:txBody>
      </p:sp>
      <p:sp>
        <p:nvSpPr>
          <p:cNvPr id="4" name="Slide Number Placeholder 3">
            <a:extLst>
              <a:ext uri="{FF2B5EF4-FFF2-40B4-BE49-F238E27FC236}">
                <a16:creationId xmlns:a16="http://schemas.microsoft.com/office/drawing/2014/main" id="{BF070185-8356-BE41-AE08-7BA56DA98629}"/>
              </a:ext>
            </a:extLst>
          </p:cNvPr>
          <p:cNvSpPr>
            <a:spLocks noGrp="1"/>
          </p:cNvSpPr>
          <p:nvPr>
            <p:ph type="sldNum" sz="quarter" idx="12"/>
          </p:nvPr>
        </p:nvSpPr>
        <p:spPr/>
        <p:txBody>
          <a:bodyPr/>
          <a:lstStyle/>
          <a:p>
            <a:fld id="{52CD5C0D-0F97-3143-BF30-9C1812443349}" type="slidenum">
              <a:rPr lang="en-US" altLang="en-US" smtClean="0"/>
              <a:pPr/>
              <a:t>6</a:t>
            </a:fld>
            <a:endParaRPr lang="en-US" altLang="en-US" dirty="0"/>
          </a:p>
        </p:txBody>
      </p:sp>
    </p:spTree>
    <p:extLst>
      <p:ext uri="{BB962C8B-B14F-4D97-AF65-F5344CB8AC3E}">
        <p14:creationId xmlns:p14="http://schemas.microsoft.com/office/powerpoint/2010/main" val="1430606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7FF2F-74BC-4A95-A342-C5BC60FD8C67}"/>
              </a:ext>
            </a:extLst>
          </p:cNvPr>
          <p:cNvSpPr>
            <a:spLocks noGrp="1"/>
          </p:cNvSpPr>
          <p:nvPr>
            <p:ph type="title"/>
          </p:nvPr>
        </p:nvSpPr>
        <p:spPr/>
        <p:txBody>
          <a:bodyPr>
            <a:normAutofit/>
          </a:bodyPr>
          <a:lstStyle/>
          <a:p>
            <a:r>
              <a:rPr lang="en-US" dirty="0"/>
              <a:t>Photocathode Effects</a:t>
            </a:r>
          </a:p>
        </p:txBody>
      </p:sp>
      <p:sp>
        <p:nvSpPr>
          <p:cNvPr id="3" name="Content Placeholder 2">
            <a:extLst>
              <a:ext uri="{FF2B5EF4-FFF2-40B4-BE49-F238E27FC236}">
                <a16:creationId xmlns:a16="http://schemas.microsoft.com/office/drawing/2014/main" id="{BF84ED74-60EC-4DD6-A247-B95BC0526869}"/>
              </a:ext>
            </a:extLst>
          </p:cNvPr>
          <p:cNvSpPr>
            <a:spLocks noGrp="1"/>
          </p:cNvSpPr>
          <p:nvPr>
            <p:ph idx="1"/>
          </p:nvPr>
        </p:nvSpPr>
        <p:spPr/>
        <p:txBody>
          <a:bodyPr/>
          <a:lstStyle/>
          <a:p>
            <a:r>
              <a:rPr lang="en-US" dirty="0"/>
              <a:t>Photocathode effects, e.g., Surface Charge Limit, will affect both charge in each bunch and charge asymmetry of each bunch, especially those close to KLF bunch, and overall average over whole beam</a:t>
            </a:r>
          </a:p>
          <a:p>
            <a:endParaRPr lang="en-US" dirty="0"/>
          </a:p>
          <a:p>
            <a:r>
              <a:rPr lang="en-US" dirty="0"/>
              <a:t>Helicity correlated charge asymmetry on one beam affects other beams at CEBAF especially high current beams</a:t>
            </a:r>
          </a:p>
          <a:p>
            <a:endParaRPr lang="en-US" dirty="0"/>
          </a:p>
          <a:p>
            <a:r>
              <a:rPr lang="en-US" dirty="0"/>
              <a:t>Parity-violation experiments in either Hall A or Hall C had to perform charge asymmetry feedback on other hall’s beam – therefore, Hall D must wok with MOLLER collaboration to  implement a proper charge feedback system:</a:t>
            </a:r>
          </a:p>
          <a:p>
            <a:pPr lvl="1"/>
            <a:r>
              <a:rPr lang="en-US" dirty="0"/>
              <a:t>Intensity Attenuator (IA) system on laser table</a:t>
            </a:r>
          </a:p>
          <a:p>
            <a:pPr lvl="1"/>
            <a:r>
              <a:rPr lang="en-US" dirty="0"/>
              <a:t>BCM in Hall D </a:t>
            </a:r>
          </a:p>
          <a:p>
            <a:pPr lvl="1"/>
            <a:r>
              <a:rPr lang="en-US" dirty="0"/>
              <a:t>Parity data acquisition system to measure charge asymmetry</a:t>
            </a:r>
          </a:p>
          <a:p>
            <a:pPr lvl="1"/>
            <a:endParaRPr lang="en-US" dirty="0"/>
          </a:p>
        </p:txBody>
      </p:sp>
      <p:sp>
        <p:nvSpPr>
          <p:cNvPr id="5" name="Slide Number Placeholder 4">
            <a:extLst>
              <a:ext uri="{FF2B5EF4-FFF2-40B4-BE49-F238E27FC236}">
                <a16:creationId xmlns:a16="http://schemas.microsoft.com/office/drawing/2014/main" id="{3CF78E6F-E222-4B96-B443-0F4EFD708D7B}"/>
              </a:ext>
            </a:extLst>
          </p:cNvPr>
          <p:cNvSpPr>
            <a:spLocks noGrp="1"/>
          </p:cNvSpPr>
          <p:nvPr>
            <p:ph type="sldNum" sz="quarter" idx="12"/>
          </p:nvPr>
        </p:nvSpPr>
        <p:spPr/>
        <p:txBody>
          <a:bodyPr/>
          <a:lstStyle/>
          <a:p>
            <a:fld id="{07E1C93C-5050-FC42-8F10-D22D4F119D13}" type="slidenum">
              <a:rPr lang="en-US" smtClean="0"/>
              <a:pPr/>
              <a:t>7</a:t>
            </a:fld>
            <a:endParaRPr lang="en-US" dirty="0"/>
          </a:p>
        </p:txBody>
      </p:sp>
    </p:spTree>
    <p:extLst>
      <p:ext uri="{BB962C8B-B14F-4D97-AF65-F5344CB8AC3E}">
        <p14:creationId xmlns:p14="http://schemas.microsoft.com/office/powerpoint/2010/main" val="431525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3C39E-9DD7-4426-A08F-C28707436900}"/>
              </a:ext>
            </a:extLst>
          </p:cNvPr>
          <p:cNvSpPr>
            <a:spLocks noGrp="1"/>
          </p:cNvSpPr>
          <p:nvPr>
            <p:ph type="title"/>
          </p:nvPr>
        </p:nvSpPr>
        <p:spPr/>
        <p:txBody>
          <a:bodyPr/>
          <a:lstStyle/>
          <a:p>
            <a:r>
              <a:rPr lang="en-US" dirty="0"/>
              <a:t>Surface Charge Limit</a:t>
            </a:r>
          </a:p>
        </p:txBody>
      </p:sp>
      <p:sp>
        <p:nvSpPr>
          <p:cNvPr id="5" name="Slide Number Placeholder 4">
            <a:extLst>
              <a:ext uri="{FF2B5EF4-FFF2-40B4-BE49-F238E27FC236}">
                <a16:creationId xmlns:a16="http://schemas.microsoft.com/office/drawing/2014/main" id="{CB82841C-2F07-43F0-8454-591FE5849ED8}"/>
              </a:ext>
            </a:extLst>
          </p:cNvPr>
          <p:cNvSpPr>
            <a:spLocks noGrp="1"/>
          </p:cNvSpPr>
          <p:nvPr>
            <p:ph type="sldNum" sz="quarter" idx="12"/>
          </p:nvPr>
        </p:nvSpPr>
        <p:spPr/>
        <p:txBody>
          <a:bodyPr/>
          <a:lstStyle/>
          <a:p>
            <a:fld id="{07E1C93C-5050-FC42-8F10-D22D4F119D13}" type="slidenum">
              <a:rPr lang="en-US" smtClean="0"/>
              <a:pPr/>
              <a:t>8</a:t>
            </a:fld>
            <a:endParaRPr lang="en-US" dirty="0"/>
          </a:p>
        </p:txBody>
      </p:sp>
      <p:pic>
        <p:nvPicPr>
          <p:cNvPr id="6" name="Picture 5">
            <a:extLst>
              <a:ext uri="{FF2B5EF4-FFF2-40B4-BE49-F238E27FC236}">
                <a16:creationId xmlns:a16="http://schemas.microsoft.com/office/drawing/2014/main" id="{DC82298D-8A22-4FAB-9723-76C2B7406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1240" y="2109507"/>
            <a:ext cx="3032760" cy="3703320"/>
          </a:xfrm>
          <a:prstGeom prst="rect">
            <a:avLst/>
          </a:prstGeom>
        </p:spPr>
      </p:pic>
      <p:sp>
        <p:nvSpPr>
          <p:cNvPr id="7" name="Text Box 6">
            <a:extLst>
              <a:ext uri="{FF2B5EF4-FFF2-40B4-BE49-F238E27FC236}">
                <a16:creationId xmlns:a16="http://schemas.microsoft.com/office/drawing/2014/main" id="{B1C8B2A5-F22E-415F-9814-ED285146E5D3}"/>
              </a:ext>
            </a:extLst>
          </p:cNvPr>
          <p:cNvSpPr txBox="1">
            <a:spLocks noChangeArrowheads="1"/>
          </p:cNvSpPr>
          <p:nvPr/>
        </p:nvSpPr>
        <p:spPr bwMode="auto">
          <a:xfrm>
            <a:off x="37644" y="883678"/>
            <a:ext cx="9106356" cy="1015663"/>
          </a:xfrm>
          <a:prstGeom prst="rect">
            <a:avLst/>
          </a:prstGeom>
          <a:noFill/>
          <a:ln w="9525">
            <a:noFill/>
            <a:miter lim="800000"/>
            <a:headEnd/>
            <a:tailEnd/>
          </a:ln>
          <a:effectLst/>
        </p:spPr>
        <p:txBody>
          <a:bodyPr wrap="square">
            <a:spAutoFit/>
          </a:bodyPr>
          <a:lstStyle/>
          <a:p>
            <a:pPr marL="457200" indent="-457200">
              <a:buFont typeface="Wingdings" pitchFamily="2" charset="2"/>
              <a:buChar char="Ø"/>
            </a:pPr>
            <a:r>
              <a:rPr lang="en-US" sz="2000" dirty="0">
                <a:latin typeface="Arial" panose="020B0604020202020204" pitchFamily="34" charset="0"/>
                <a:cs typeface="Arial" panose="020B0604020202020204" pitchFamily="34" charset="0"/>
              </a:rPr>
              <a:t>Also known as Surface Photovoltage Effect, reduces NEA (</a:t>
            </a:r>
            <a:r>
              <a:rPr lang="el-GR" sz="2000" dirty="0">
                <a:latin typeface="Times New Roman" pitchFamily="18" charset="0"/>
                <a:cs typeface="Times New Roman" pitchFamily="18" charset="0"/>
              </a:rPr>
              <a:t>χ</a:t>
            </a:r>
            <a:r>
              <a:rPr lang="en-US" sz="2000" dirty="0">
                <a:latin typeface="Arial" panose="020B0604020202020204" pitchFamily="34" charset="0"/>
                <a:cs typeface="Arial" panose="020B0604020202020204" pitchFamily="34" charset="0"/>
              </a:rPr>
              <a:t>) of GaAs: Photoelectrons trapped near GaAs surface produce opposing field that reduces NEA resulting in QE reduction at high laser power (LP),</a:t>
            </a:r>
          </a:p>
        </p:txBody>
      </p:sp>
      <p:graphicFrame>
        <p:nvGraphicFramePr>
          <p:cNvPr id="8" name="Object 2">
            <a:extLst>
              <a:ext uri="{FF2B5EF4-FFF2-40B4-BE49-F238E27FC236}">
                <a16:creationId xmlns:a16="http://schemas.microsoft.com/office/drawing/2014/main" id="{EF5D665B-BA26-453B-BD01-B4EC62125299}"/>
              </a:ext>
            </a:extLst>
          </p:cNvPr>
          <p:cNvGraphicFramePr>
            <a:graphicFrameLocks noChangeAspect="1"/>
          </p:cNvGraphicFramePr>
          <p:nvPr>
            <p:extLst>
              <p:ext uri="{D42A27DB-BD31-4B8C-83A1-F6EECF244321}">
                <p14:modId xmlns:p14="http://schemas.microsoft.com/office/powerpoint/2010/main" val="2737128739"/>
              </p:ext>
            </p:extLst>
          </p:nvPr>
        </p:nvGraphicFramePr>
        <p:xfrm>
          <a:off x="361180" y="2109507"/>
          <a:ext cx="2658746" cy="837521"/>
        </p:xfrm>
        <a:graphic>
          <a:graphicData uri="http://schemas.openxmlformats.org/presentationml/2006/ole">
            <mc:AlternateContent xmlns:mc="http://schemas.openxmlformats.org/markup-compatibility/2006">
              <mc:Choice xmlns:v="urn:schemas-microsoft-com:vml" Requires="v">
                <p:oleObj spid="_x0000_s1602" name="Equation" r:id="rId4" imgW="1765080" imgH="482400" progId="Equation.3">
                  <p:embed/>
                </p:oleObj>
              </mc:Choice>
              <mc:Fallback>
                <p:oleObj name="Equation" r:id="rId4" imgW="1765080" imgH="482400" progId="Equation.3">
                  <p:embed/>
                  <p:pic>
                    <p:nvPicPr>
                      <p:cNvPr id="19661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180" y="2109507"/>
                        <a:ext cx="2658746" cy="837521"/>
                      </a:xfrm>
                      <a:prstGeom prst="rect">
                        <a:avLst/>
                      </a:prstGeom>
                      <a:noFill/>
                      <a:extLst/>
                    </p:spPr>
                  </p:pic>
                </p:oleObj>
              </mc:Fallback>
            </mc:AlternateContent>
          </a:graphicData>
        </a:graphic>
      </p:graphicFrame>
      <p:sp>
        <p:nvSpPr>
          <p:cNvPr id="9" name="Text Box 6">
            <a:extLst>
              <a:ext uri="{FF2B5EF4-FFF2-40B4-BE49-F238E27FC236}">
                <a16:creationId xmlns:a16="http://schemas.microsoft.com/office/drawing/2014/main" id="{CB7DCCBB-5FC8-4CE8-B5EF-E402FBB13750}"/>
              </a:ext>
            </a:extLst>
          </p:cNvPr>
          <p:cNvSpPr txBox="1">
            <a:spLocks noChangeArrowheads="1"/>
          </p:cNvSpPr>
          <p:nvPr/>
        </p:nvSpPr>
        <p:spPr bwMode="auto">
          <a:xfrm>
            <a:off x="144610" y="3577921"/>
            <a:ext cx="4366232" cy="707886"/>
          </a:xfrm>
          <a:prstGeom prst="rect">
            <a:avLst/>
          </a:prstGeom>
          <a:noFill/>
          <a:ln w="9525">
            <a:noFill/>
            <a:miter lim="800000"/>
            <a:headEnd/>
            <a:tailEnd/>
          </a:ln>
          <a:effectLst/>
        </p:spPr>
        <p:txBody>
          <a:bodyPr wrap="square">
            <a:spAutoFit/>
          </a:bodyPr>
          <a:lstStyle/>
          <a:p>
            <a:pPr indent="-457200"/>
            <a:r>
              <a:rPr lang="en-US" sz="2000" dirty="0">
                <a:latin typeface="Arial" panose="020B0604020202020204" pitchFamily="34" charset="0"/>
                <a:cs typeface="Arial" panose="020B0604020202020204" pitchFamily="34" charset="0"/>
              </a:rPr>
              <a:t>Where U(LP) is up-shifting of potential barrier due to photovoltage.</a:t>
            </a:r>
          </a:p>
        </p:txBody>
      </p:sp>
      <p:sp>
        <p:nvSpPr>
          <p:cNvPr id="10" name="Text Box 6">
            <a:extLst>
              <a:ext uri="{FF2B5EF4-FFF2-40B4-BE49-F238E27FC236}">
                <a16:creationId xmlns:a16="http://schemas.microsoft.com/office/drawing/2014/main" id="{E454DC02-A3FA-4E62-BB07-DC1961236F59}"/>
              </a:ext>
            </a:extLst>
          </p:cNvPr>
          <p:cNvSpPr txBox="1">
            <a:spLocks noChangeArrowheads="1"/>
          </p:cNvSpPr>
          <p:nvPr/>
        </p:nvSpPr>
        <p:spPr bwMode="auto">
          <a:xfrm>
            <a:off x="22342" y="4466727"/>
            <a:ext cx="6011536" cy="1938992"/>
          </a:xfrm>
          <a:prstGeom prst="rect">
            <a:avLst/>
          </a:prstGeom>
          <a:noFill/>
          <a:ln w="9525">
            <a:noFill/>
            <a:miter lim="800000"/>
            <a:headEnd/>
            <a:tailEnd/>
          </a:ln>
          <a:effectLst/>
        </p:spPr>
        <p:txBody>
          <a:bodyPr wrap="square">
            <a:spAutoFit/>
          </a:bodyPr>
          <a:lstStyle/>
          <a:p>
            <a:pPr indent="-457200">
              <a:buFont typeface="Wingdings" pitchFamily="2" charset="2"/>
              <a:buChar char="Ø"/>
            </a:pPr>
            <a:r>
              <a:rPr lang="en-US" sz="2000" dirty="0">
                <a:latin typeface="Arial" panose="020B0604020202020204" pitchFamily="34" charset="0"/>
                <a:cs typeface="Arial" panose="020B0604020202020204" pitchFamily="34" charset="0"/>
              </a:rPr>
              <a:t>For heavily Zn doped GaAs surface, U(LP) → 0 (doping introduces high internal electric field to facilitate charge transport, increase diffusion length, and reduce chance of depolarization in active layer)</a:t>
            </a:r>
          </a:p>
          <a:p>
            <a:pPr indent="-457200">
              <a:buFont typeface="Wingdings" pitchFamily="2" charset="2"/>
              <a:buChar char="Ø"/>
            </a:pPr>
            <a:endParaRPr lang="en-US" sz="2000" dirty="0">
              <a:latin typeface="Arial" panose="020B0604020202020204" pitchFamily="34" charset="0"/>
              <a:cs typeface="Arial" panose="020B0604020202020204" pitchFamily="34" charset="0"/>
            </a:endParaRPr>
          </a:p>
          <a:p>
            <a:pPr indent="-457200">
              <a:buFont typeface="Wingdings" pitchFamily="2" charset="2"/>
              <a:buChar char="Ø"/>
            </a:pPr>
            <a:r>
              <a:rPr lang="en-US" sz="2000" dirty="0">
                <a:latin typeface="Arial" panose="020B0604020202020204" pitchFamily="34" charset="0"/>
                <a:cs typeface="Arial" panose="020B0604020202020204" pitchFamily="34" charset="0"/>
              </a:rPr>
              <a:t>Higher Gun HV suppresses photovoltage</a:t>
            </a:r>
          </a:p>
        </p:txBody>
      </p:sp>
      <p:grpSp>
        <p:nvGrpSpPr>
          <p:cNvPr id="11" name="Group 10">
            <a:extLst>
              <a:ext uri="{FF2B5EF4-FFF2-40B4-BE49-F238E27FC236}">
                <a16:creationId xmlns:a16="http://schemas.microsoft.com/office/drawing/2014/main" id="{754BD122-7C99-4F54-A2BD-4550A3C193B7}"/>
              </a:ext>
            </a:extLst>
          </p:cNvPr>
          <p:cNvGrpSpPr/>
          <p:nvPr/>
        </p:nvGrpSpPr>
        <p:grpSpPr>
          <a:xfrm>
            <a:off x="3552899" y="1859004"/>
            <a:ext cx="2462644" cy="2176048"/>
            <a:chOff x="6193147" y="1468864"/>
            <a:chExt cx="2462644" cy="2176048"/>
          </a:xfrm>
        </p:grpSpPr>
        <p:cxnSp>
          <p:nvCxnSpPr>
            <p:cNvPr id="12" name="Straight Connector 11">
              <a:extLst>
                <a:ext uri="{FF2B5EF4-FFF2-40B4-BE49-F238E27FC236}">
                  <a16:creationId xmlns:a16="http://schemas.microsoft.com/office/drawing/2014/main" id="{47A58BB9-634F-4010-A34A-9876B2C4ACD8}"/>
                </a:ext>
              </a:extLst>
            </p:cNvPr>
            <p:cNvCxnSpPr/>
            <p:nvPr/>
          </p:nvCxnSpPr>
          <p:spPr bwMode="auto">
            <a:xfrm rot="10800000">
              <a:off x="6366768" y="2128625"/>
              <a:ext cx="555585"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3" name="Straight Connector 12">
              <a:extLst>
                <a:ext uri="{FF2B5EF4-FFF2-40B4-BE49-F238E27FC236}">
                  <a16:creationId xmlns:a16="http://schemas.microsoft.com/office/drawing/2014/main" id="{6478614C-F7C2-4C3C-A15C-8F223756E794}"/>
                </a:ext>
              </a:extLst>
            </p:cNvPr>
            <p:cNvCxnSpPr/>
            <p:nvPr/>
          </p:nvCxnSpPr>
          <p:spPr bwMode="auto">
            <a:xfrm rot="10800000">
              <a:off x="6366768" y="3043025"/>
              <a:ext cx="555585"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4" name="Straight Connector 13">
              <a:extLst>
                <a:ext uri="{FF2B5EF4-FFF2-40B4-BE49-F238E27FC236}">
                  <a16:creationId xmlns:a16="http://schemas.microsoft.com/office/drawing/2014/main" id="{D599D050-68F9-4C6F-A139-E7E43597DD02}"/>
                </a:ext>
              </a:extLst>
            </p:cNvPr>
            <p:cNvCxnSpPr/>
            <p:nvPr/>
          </p:nvCxnSpPr>
          <p:spPr bwMode="auto">
            <a:xfrm rot="5400000">
              <a:off x="6288636" y="2553995"/>
              <a:ext cx="2176045" cy="5789"/>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15" name="Freeform 34">
              <a:extLst>
                <a:ext uri="{FF2B5EF4-FFF2-40B4-BE49-F238E27FC236}">
                  <a16:creationId xmlns:a16="http://schemas.microsoft.com/office/drawing/2014/main" id="{A0D49E39-37B2-4D33-AE43-6D59C86250A3}"/>
                </a:ext>
              </a:extLst>
            </p:cNvPr>
            <p:cNvSpPr/>
            <p:nvPr/>
          </p:nvSpPr>
          <p:spPr bwMode="auto">
            <a:xfrm>
              <a:off x="6922352" y="2128625"/>
              <a:ext cx="451412" cy="416689"/>
            </a:xfrm>
            <a:custGeom>
              <a:avLst/>
              <a:gdLst>
                <a:gd name="connsiteX0" fmla="*/ 0 w 451412"/>
                <a:gd name="connsiteY0" fmla="*/ 0 h 416689"/>
                <a:gd name="connsiteX1" fmla="*/ 324091 w 451412"/>
                <a:gd name="connsiteY1" fmla="*/ 104172 h 416689"/>
                <a:gd name="connsiteX2" fmla="*/ 451412 w 451412"/>
                <a:gd name="connsiteY2" fmla="*/ 416689 h 416689"/>
              </a:gdLst>
              <a:ahLst/>
              <a:cxnLst>
                <a:cxn ang="0">
                  <a:pos x="connsiteX0" y="connsiteY0"/>
                </a:cxn>
                <a:cxn ang="0">
                  <a:pos x="connsiteX1" y="connsiteY1"/>
                </a:cxn>
                <a:cxn ang="0">
                  <a:pos x="connsiteX2" y="connsiteY2"/>
                </a:cxn>
              </a:cxnLst>
              <a:rect l="l" t="t" r="r" b="b"/>
              <a:pathLst>
                <a:path w="451412" h="416689">
                  <a:moveTo>
                    <a:pt x="0" y="0"/>
                  </a:moveTo>
                  <a:cubicBezTo>
                    <a:pt x="124428" y="17362"/>
                    <a:pt x="248856" y="34724"/>
                    <a:pt x="324091" y="104172"/>
                  </a:cubicBezTo>
                  <a:cubicBezTo>
                    <a:pt x="399326" y="173620"/>
                    <a:pt x="425369" y="295154"/>
                    <a:pt x="451412" y="416689"/>
                  </a:cubicBezTo>
                </a:path>
              </a:pathLst>
            </a:custGeom>
            <a:ln>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16" name="Freeform 35">
              <a:extLst>
                <a:ext uri="{FF2B5EF4-FFF2-40B4-BE49-F238E27FC236}">
                  <a16:creationId xmlns:a16="http://schemas.microsoft.com/office/drawing/2014/main" id="{CC84E04B-E5AC-4976-8FFC-BFD7D79110C8}"/>
                </a:ext>
              </a:extLst>
            </p:cNvPr>
            <p:cNvSpPr/>
            <p:nvPr/>
          </p:nvSpPr>
          <p:spPr bwMode="auto">
            <a:xfrm>
              <a:off x="6922351" y="3043026"/>
              <a:ext cx="451412" cy="416689"/>
            </a:xfrm>
            <a:custGeom>
              <a:avLst/>
              <a:gdLst>
                <a:gd name="connsiteX0" fmla="*/ 0 w 451412"/>
                <a:gd name="connsiteY0" fmla="*/ 0 h 416689"/>
                <a:gd name="connsiteX1" fmla="*/ 324091 w 451412"/>
                <a:gd name="connsiteY1" fmla="*/ 104172 h 416689"/>
                <a:gd name="connsiteX2" fmla="*/ 451412 w 451412"/>
                <a:gd name="connsiteY2" fmla="*/ 416689 h 416689"/>
              </a:gdLst>
              <a:ahLst/>
              <a:cxnLst>
                <a:cxn ang="0">
                  <a:pos x="connsiteX0" y="connsiteY0"/>
                </a:cxn>
                <a:cxn ang="0">
                  <a:pos x="connsiteX1" y="connsiteY1"/>
                </a:cxn>
                <a:cxn ang="0">
                  <a:pos x="connsiteX2" y="connsiteY2"/>
                </a:cxn>
              </a:cxnLst>
              <a:rect l="l" t="t" r="r" b="b"/>
              <a:pathLst>
                <a:path w="451412" h="416689">
                  <a:moveTo>
                    <a:pt x="0" y="0"/>
                  </a:moveTo>
                  <a:cubicBezTo>
                    <a:pt x="124428" y="17362"/>
                    <a:pt x="248856" y="34724"/>
                    <a:pt x="324091" y="104172"/>
                  </a:cubicBezTo>
                  <a:cubicBezTo>
                    <a:pt x="399326" y="173620"/>
                    <a:pt x="425369" y="295154"/>
                    <a:pt x="451412" y="416689"/>
                  </a:cubicBezTo>
                </a:path>
              </a:pathLst>
            </a:custGeom>
            <a:ln>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cxnSp>
          <p:nvCxnSpPr>
            <p:cNvPr id="17" name="Straight Connector 16">
              <a:extLst>
                <a:ext uri="{FF2B5EF4-FFF2-40B4-BE49-F238E27FC236}">
                  <a16:creationId xmlns:a16="http://schemas.microsoft.com/office/drawing/2014/main" id="{CA7029E1-562D-4391-AABA-AEA7672860AB}"/>
                </a:ext>
              </a:extLst>
            </p:cNvPr>
            <p:cNvCxnSpPr/>
            <p:nvPr/>
          </p:nvCxnSpPr>
          <p:spPr bwMode="auto">
            <a:xfrm rot="16200000" flipH="1">
              <a:off x="6731897" y="2110731"/>
              <a:ext cx="1445783" cy="16205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18" name="Freeform 37">
              <a:extLst>
                <a:ext uri="{FF2B5EF4-FFF2-40B4-BE49-F238E27FC236}">
                  <a16:creationId xmlns:a16="http://schemas.microsoft.com/office/drawing/2014/main" id="{3B7E11EF-8092-4B15-8294-687B4F0FB01B}"/>
                </a:ext>
              </a:extLst>
            </p:cNvPr>
            <p:cNvSpPr/>
            <p:nvPr/>
          </p:nvSpPr>
          <p:spPr bwMode="auto">
            <a:xfrm>
              <a:off x="7535811" y="2492913"/>
              <a:ext cx="740780" cy="421733"/>
            </a:xfrm>
            <a:custGeom>
              <a:avLst/>
              <a:gdLst>
                <a:gd name="connsiteX0" fmla="*/ 0 w 740780"/>
                <a:gd name="connsiteY0" fmla="*/ 356885 h 356885"/>
                <a:gd name="connsiteX1" fmla="*/ 254643 w 740780"/>
                <a:gd name="connsiteY1" fmla="*/ 55944 h 356885"/>
                <a:gd name="connsiteX2" fmla="*/ 740780 w 740780"/>
                <a:gd name="connsiteY2" fmla="*/ 21220 h 356885"/>
                <a:gd name="connsiteX3" fmla="*/ 740780 w 740780"/>
                <a:gd name="connsiteY3" fmla="*/ 21220 h 356885"/>
              </a:gdLst>
              <a:ahLst/>
              <a:cxnLst>
                <a:cxn ang="0">
                  <a:pos x="connsiteX0" y="connsiteY0"/>
                </a:cxn>
                <a:cxn ang="0">
                  <a:pos x="connsiteX1" y="connsiteY1"/>
                </a:cxn>
                <a:cxn ang="0">
                  <a:pos x="connsiteX2" y="connsiteY2"/>
                </a:cxn>
                <a:cxn ang="0">
                  <a:pos x="connsiteX3" y="connsiteY3"/>
                </a:cxn>
              </a:cxnLst>
              <a:rect l="l" t="t" r="r" b="b"/>
              <a:pathLst>
                <a:path w="740780" h="356885">
                  <a:moveTo>
                    <a:pt x="0" y="356885"/>
                  </a:moveTo>
                  <a:cubicBezTo>
                    <a:pt x="65590" y="234386"/>
                    <a:pt x="131180" y="111888"/>
                    <a:pt x="254643" y="55944"/>
                  </a:cubicBezTo>
                  <a:cubicBezTo>
                    <a:pt x="378106" y="0"/>
                    <a:pt x="740780" y="21220"/>
                    <a:pt x="740780" y="21220"/>
                  </a:cubicBezTo>
                  <a:lnTo>
                    <a:pt x="740780" y="21220"/>
                  </a:lnTo>
                </a:path>
              </a:pathLst>
            </a:custGeom>
            <a:ln>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cxnSp>
          <p:nvCxnSpPr>
            <p:cNvPr id="19" name="Straight Connector 18">
              <a:extLst>
                <a:ext uri="{FF2B5EF4-FFF2-40B4-BE49-F238E27FC236}">
                  <a16:creationId xmlns:a16="http://schemas.microsoft.com/office/drawing/2014/main" id="{D25699C1-1AAB-4D94-AF2B-3095E92E4BB4}"/>
                </a:ext>
              </a:extLst>
            </p:cNvPr>
            <p:cNvCxnSpPr/>
            <p:nvPr/>
          </p:nvCxnSpPr>
          <p:spPr bwMode="auto">
            <a:xfrm>
              <a:off x="6193147" y="2128625"/>
              <a:ext cx="2083444"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0" name="Straight Connector 19">
              <a:extLst>
                <a:ext uri="{FF2B5EF4-FFF2-40B4-BE49-F238E27FC236}">
                  <a16:creationId xmlns:a16="http://schemas.microsoft.com/office/drawing/2014/main" id="{12AF2269-9708-415C-91CF-BDD688D6095C}"/>
                </a:ext>
              </a:extLst>
            </p:cNvPr>
            <p:cNvCxnSpPr/>
            <p:nvPr/>
          </p:nvCxnSpPr>
          <p:spPr bwMode="auto">
            <a:xfrm>
              <a:off x="6193147" y="3043025"/>
              <a:ext cx="2083444"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21" name="Straight Arrow Connector 20">
              <a:extLst>
                <a:ext uri="{FF2B5EF4-FFF2-40B4-BE49-F238E27FC236}">
                  <a16:creationId xmlns:a16="http://schemas.microsoft.com/office/drawing/2014/main" id="{8065E80A-79CF-4756-9171-6646C4414917}"/>
                </a:ext>
              </a:extLst>
            </p:cNvPr>
            <p:cNvCxnSpPr/>
            <p:nvPr/>
          </p:nvCxnSpPr>
          <p:spPr bwMode="auto">
            <a:xfrm rot="5400000">
              <a:off x="8035454" y="2309579"/>
              <a:ext cx="363496" cy="1588"/>
            </a:xfrm>
            <a:prstGeom prst="straightConnector1">
              <a:avLst/>
            </a:prstGeom>
            <a:solidFill>
              <a:schemeClr val="accent1"/>
            </a:solidFill>
            <a:ln w="9525" cap="flat" cmpd="sng" algn="ctr">
              <a:solidFill>
                <a:srgbClr val="034ABD"/>
              </a:solidFill>
              <a:prstDash val="solid"/>
              <a:round/>
              <a:headEnd type="arrow" w="sm" len="sm"/>
              <a:tailEnd type="arrow" w="sm" len="sm"/>
            </a:ln>
            <a:effectLst/>
          </p:spPr>
        </p:cxnSp>
        <p:sp>
          <p:nvSpPr>
            <p:cNvPr id="22" name="Rectangle 21">
              <a:extLst>
                <a:ext uri="{FF2B5EF4-FFF2-40B4-BE49-F238E27FC236}">
                  <a16:creationId xmlns:a16="http://schemas.microsoft.com/office/drawing/2014/main" id="{3629A603-BEB3-4AFE-A75C-0A13B13314A6}"/>
                </a:ext>
              </a:extLst>
            </p:cNvPr>
            <p:cNvSpPr/>
            <p:nvPr/>
          </p:nvSpPr>
          <p:spPr>
            <a:xfrm>
              <a:off x="8214516" y="2128625"/>
              <a:ext cx="402674" cy="369332"/>
            </a:xfrm>
            <a:prstGeom prst="rect">
              <a:avLst/>
            </a:prstGeom>
          </p:spPr>
          <p:txBody>
            <a:bodyPr wrap="none">
              <a:spAutoFit/>
            </a:bodyPr>
            <a:lstStyle/>
            <a:p>
              <a:r>
                <a:rPr lang="en-US" dirty="0">
                  <a:solidFill>
                    <a:srgbClr val="034ABD"/>
                  </a:solidFill>
                  <a:latin typeface="Times New Roman" pitchFamily="18" charset="0"/>
                  <a:cs typeface="Times New Roman" pitchFamily="18" charset="0"/>
                </a:rPr>
                <a:t> </a:t>
              </a:r>
              <a:r>
                <a:rPr lang="el-GR" dirty="0">
                  <a:solidFill>
                    <a:srgbClr val="034ABD"/>
                  </a:solidFill>
                  <a:latin typeface="Times New Roman" pitchFamily="18" charset="0"/>
                  <a:cs typeface="Times New Roman" pitchFamily="18" charset="0"/>
                </a:rPr>
                <a:t>χ</a:t>
              </a:r>
              <a:r>
                <a:rPr lang="en-US" dirty="0">
                  <a:solidFill>
                    <a:srgbClr val="034ABD"/>
                  </a:solidFill>
                  <a:latin typeface="Times New Roman" pitchFamily="18" charset="0"/>
                  <a:cs typeface="Times New Roman" pitchFamily="18" charset="0"/>
                </a:rPr>
                <a:t> </a:t>
              </a:r>
            </a:p>
          </p:txBody>
        </p:sp>
        <p:cxnSp>
          <p:nvCxnSpPr>
            <p:cNvPr id="23" name="Straight Arrow Connector 22">
              <a:extLst>
                <a:ext uri="{FF2B5EF4-FFF2-40B4-BE49-F238E27FC236}">
                  <a16:creationId xmlns:a16="http://schemas.microsoft.com/office/drawing/2014/main" id="{A9E90556-0F42-41DC-A514-43AECB36F723}"/>
                </a:ext>
              </a:extLst>
            </p:cNvPr>
            <p:cNvCxnSpPr/>
            <p:nvPr/>
          </p:nvCxnSpPr>
          <p:spPr bwMode="auto">
            <a:xfrm rot="5400000">
              <a:off x="6161071" y="2592141"/>
              <a:ext cx="927033" cy="1588"/>
            </a:xfrm>
            <a:prstGeom prst="straightConnector1">
              <a:avLst/>
            </a:prstGeom>
            <a:solidFill>
              <a:schemeClr val="accent1"/>
            </a:solidFill>
            <a:ln w="9525" cap="flat" cmpd="sng" algn="ctr">
              <a:solidFill>
                <a:schemeClr val="tx1"/>
              </a:solidFill>
              <a:prstDash val="solid"/>
              <a:round/>
              <a:headEnd type="arrow" w="sm" len="sm"/>
              <a:tailEnd type="arrow" w="sm" len="sm"/>
            </a:ln>
            <a:effectLst/>
          </p:spPr>
        </p:cxnSp>
        <p:sp>
          <p:nvSpPr>
            <p:cNvPr id="24" name="Rectangle 23">
              <a:extLst>
                <a:ext uri="{FF2B5EF4-FFF2-40B4-BE49-F238E27FC236}">
                  <a16:creationId xmlns:a16="http://schemas.microsoft.com/office/drawing/2014/main" id="{41E697CB-2FC5-449A-96A7-C3655DFE0F87}"/>
                </a:ext>
              </a:extLst>
            </p:cNvPr>
            <p:cNvSpPr/>
            <p:nvPr/>
          </p:nvSpPr>
          <p:spPr>
            <a:xfrm>
              <a:off x="6544211" y="2313291"/>
              <a:ext cx="612668" cy="369332"/>
            </a:xfrm>
            <a:prstGeom prst="rect">
              <a:avLst/>
            </a:prstGeom>
          </p:spPr>
          <p:txBody>
            <a:bodyPr wrap="none">
              <a:spAutoFit/>
            </a:bodyPr>
            <a:lstStyle/>
            <a:p>
              <a:r>
                <a:rPr lang="en-US" dirty="0"/>
                <a:t> </a:t>
              </a:r>
              <a:r>
                <a:rPr lang="en-US" dirty="0">
                  <a:latin typeface="Times New Roman" pitchFamily="18" charset="0"/>
                  <a:cs typeface="Times New Roman" pitchFamily="18" charset="0"/>
                </a:rPr>
                <a:t>E</a:t>
              </a:r>
              <a:r>
                <a:rPr lang="en-US" baseline="-25000" dirty="0">
                  <a:latin typeface="Times New Roman" pitchFamily="18" charset="0"/>
                  <a:cs typeface="Times New Roman" pitchFamily="18" charset="0"/>
                </a:rPr>
                <a:t>gap</a:t>
              </a:r>
              <a:endParaRPr lang="en-US" dirty="0"/>
            </a:p>
          </p:txBody>
        </p:sp>
        <p:sp>
          <p:nvSpPr>
            <p:cNvPr id="25" name="Freeform 44">
              <a:extLst>
                <a:ext uri="{FF2B5EF4-FFF2-40B4-BE49-F238E27FC236}">
                  <a16:creationId xmlns:a16="http://schemas.microsoft.com/office/drawing/2014/main" id="{95962666-0630-4FBB-AC60-E2E9289F8202}"/>
                </a:ext>
              </a:extLst>
            </p:cNvPr>
            <p:cNvSpPr/>
            <p:nvPr/>
          </p:nvSpPr>
          <p:spPr bwMode="auto">
            <a:xfrm>
              <a:off x="7535814" y="2645315"/>
              <a:ext cx="740780" cy="269333"/>
            </a:xfrm>
            <a:custGeom>
              <a:avLst/>
              <a:gdLst>
                <a:gd name="connsiteX0" fmla="*/ 0 w 740780"/>
                <a:gd name="connsiteY0" fmla="*/ 356885 h 356885"/>
                <a:gd name="connsiteX1" fmla="*/ 254643 w 740780"/>
                <a:gd name="connsiteY1" fmla="*/ 55944 h 356885"/>
                <a:gd name="connsiteX2" fmla="*/ 740780 w 740780"/>
                <a:gd name="connsiteY2" fmla="*/ 21220 h 356885"/>
                <a:gd name="connsiteX3" fmla="*/ 740780 w 740780"/>
                <a:gd name="connsiteY3" fmla="*/ 21220 h 356885"/>
              </a:gdLst>
              <a:ahLst/>
              <a:cxnLst>
                <a:cxn ang="0">
                  <a:pos x="connsiteX0" y="connsiteY0"/>
                </a:cxn>
                <a:cxn ang="0">
                  <a:pos x="connsiteX1" y="connsiteY1"/>
                </a:cxn>
                <a:cxn ang="0">
                  <a:pos x="connsiteX2" y="connsiteY2"/>
                </a:cxn>
                <a:cxn ang="0">
                  <a:pos x="connsiteX3" y="connsiteY3"/>
                </a:cxn>
              </a:cxnLst>
              <a:rect l="l" t="t" r="r" b="b"/>
              <a:pathLst>
                <a:path w="740780" h="356885">
                  <a:moveTo>
                    <a:pt x="0" y="356885"/>
                  </a:moveTo>
                  <a:cubicBezTo>
                    <a:pt x="65590" y="234386"/>
                    <a:pt x="131180" y="111888"/>
                    <a:pt x="254643" y="55944"/>
                  </a:cubicBezTo>
                  <a:cubicBezTo>
                    <a:pt x="378106" y="0"/>
                    <a:pt x="740780" y="21220"/>
                    <a:pt x="740780" y="21220"/>
                  </a:cubicBezTo>
                  <a:lnTo>
                    <a:pt x="740780" y="21220"/>
                  </a:lnTo>
                </a:path>
              </a:pathLst>
            </a:custGeom>
            <a:ln>
              <a:solidFill>
                <a:srgbClr val="40911F"/>
              </a:solidFill>
              <a:prstDash val="dash"/>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cxnSp>
          <p:nvCxnSpPr>
            <p:cNvPr id="26" name="Straight Arrow Connector 25">
              <a:extLst>
                <a:ext uri="{FF2B5EF4-FFF2-40B4-BE49-F238E27FC236}">
                  <a16:creationId xmlns:a16="http://schemas.microsoft.com/office/drawing/2014/main" id="{1B8235DE-2A84-4F77-96D1-1E5D2B938C21}"/>
                </a:ext>
              </a:extLst>
            </p:cNvPr>
            <p:cNvCxnSpPr/>
            <p:nvPr/>
          </p:nvCxnSpPr>
          <p:spPr bwMode="auto">
            <a:xfrm>
              <a:off x="8217999" y="2517989"/>
              <a:ext cx="3" cy="143340"/>
            </a:xfrm>
            <a:prstGeom prst="straightConnector1">
              <a:avLst/>
            </a:prstGeom>
            <a:solidFill>
              <a:schemeClr val="accent1"/>
            </a:solidFill>
            <a:ln w="9525" cap="flat" cmpd="sng" algn="ctr">
              <a:solidFill>
                <a:srgbClr val="40911F"/>
              </a:solidFill>
              <a:prstDash val="solid"/>
              <a:round/>
              <a:headEnd type="none" w="med" len="med"/>
              <a:tailEnd type="arrow"/>
            </a:ln>
            <a:effectLst/>
          </p:spPr>
        </p:cxnSp>
        <p:sp>
          <p:nvSpPr>
            <p:cNvPr id="27" name="Freeform 46">
              <a:extLst>
                <a:ext uri="{FF2B5EF4-FFF2-40B4-BE49-F238E27FC236}">
                  <a16:creationId xmlns:a16="http://schemas.microsoft.com/office/drawing/2014/main" id="{C218D47E-85BD-4844-9A95-2DCCE444654F}"/>
                </a:ext>
              </a:extLst>
            </p:cNvPr>
            <p:cNvSpPr/>
            <p:nvPr/>
          </p:nvSpPr>
          <p:spPr bwMode="auto">
            <a:xfrm>
              <a:off x="7535811" y="2360649"/>
              <a:ext cx="740780" cy="184666"/>
            </a:xfrm>
            <a:custGeom>
              <a:avLst/>
              <a:gdLst>
                <a:gd name="connsiteX0" fmla="*/ 0 w 740780"/>
                <a:gd name="connsiteY0" fmla="*/ 356885 h 356885"/>
                <a:gd name="connsiteX1" fmla="*/ 254643 w 740780"/>
                <a:gd name="connsiteY1" fmla="*/ 55944 h 356885"/>
                <a:gd name="connsiteX2" fmla="*/ 740780 w 740780"/>
                <a:gd name="connsiteY2" fmla="*/ 21220 h 356885"/>
                <a:gd name="connsiteX3" fmla="*/ 740780 w 740780"/>
                <a:gd name="connsiteY3" fmla="*/ 21220 h 356885"/>
              </a:gdLst>
              <a:ahLst/>
              <a:cxnLst>
                <a:cxn ang="0">
                  <a:pos x="connsiteX0" y="connsiteY0"/>
                </a:cxn>
                <a:cxn ang="0">
                  <a:pos x="connsiteX1" y="connsiteY1"/>
                </a:cxn>
                <a:cxn ang="0">
                  <a:pos x="connsiteX2" y="connsiteY2"/>
                </a:cxn>
                <a:cxn ang="0">
                  <a:pos x="connsiteX3" y="connsiteY3"/>
                </a:cxn>
              </a:cxnLst>
              <a:rect l="l" t="t" r="r" b="b"/>
              <a:pathLst>
                <a:path w="740780" h="356885">
                  <a:moveTo>
                    <a:pt x="0" y="356885"/>
                  </a:moveTo>
                  <a:cubicBezTo>
                    <a:pt x="65590" y="234386"/>
                    <a:pt x="131180" y="111888"/>
                    <a:pt x="254643" y="55944"/>
                  </a:cubicBezTo>
                  <a:cubicBezTo>
                    <a:pt x="378106" y="0"/>
                    <a:pt x="740780" y="21220"/>
                    <a:pt x="740780" y="21220"/>
                  </a:cubicBezTo>
                  <a:lnTo>
                    <a:pt x="740780" y="21220"/>
                  </a:lnTo>
                </a:path>
              </a:pathLst>
            </a:custGeom>
            <a:ln>
              <a:solidFill>
                <a:srgbClr val="FF0000"/>
              </a:solidFill>
              <a:prstDash val="dash"/>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B050"/>
                </a:solidFill>
                <a:effectLst/>
                <a:latin typeface="Times" pitchFamily="18" charset="0"/>
              </a:endParaRPr>
            </a:p>
          </p:txBody>
        </p:sp>
        <p:sp>
          <p:nvSpPr>
            <p:cNvPr id="28" name="Rectangle 27">
              <a:extLst>
                <a:ext uri="{FF2B5EF4-FFF2-40B4-BE49-F238E27FC236}">
                  <a16:creationId xmlns:a16="http://schemas.microsoft.com/office/drawing/2014/main" id="{7A1DB2CB-D379-4638-B59A-0FCEF3657CE9}"/>
                </a:ext>
              </a:extLst>
            </p:cNvPr>
            <p:cNvSpPr/>
            <p:nvPr/>
          </p:nvSpPr>
          <p:spPr>
            <a:xfrm>
              <a:off x="7777024" y="2687120"/>
              <a:ext cx="878767" cy="369332"/>
            </a:xfrm>
            <a:prstGeom prst="rect">
              <a:avLst/>
            </a:prstGeom>
          </p:spPr>
          <p:txBody>
            <a:bodyPr wrap="none">
              <a:spAutoFit/>
            </a:bodyPr>
            <a:lstStyle/>
            <a:p>
              <a:r>
                <a:rPr lang="el-GR" dirty="0">
                  <a:solidFill>
                    <a:srgbClr val="40911F"/>
                  </a:solidFill>
                  <a:latin typeface="Times New Roman" pitchFamily="18" charset="0"/>
                  <a:cs typeface="Times New Roman" pitchFamily="18" charset="0"/>
                </a:rPr>
                <a:t>δ</a:t>
              </a:r>
              <a:r>
                <a:rPr lang="en-US" dirty="0">
                  <a:solidFill>
                    <a:srgbClr val="40911F"/>
                  </a:solidFill>
                  <a:latin typeface="Times New Roman" pitchFamily="18" charset="0"/>
                  <a:cs typeface="Times New Roman" pitchFamily="18" charset="0"/>
                </a:rPr>
                <a:t>U(E</a:t>
              </a:r>
              <a:r>
                <a:rPr lang="en-US" baseline="-25000" dirty="0">
                  <a:solidFill>
                    <a:srgbClr val="40911F"/>
                  </a:solidFill>
                  <a:latin typeface="Times New Roman" pitchFamily="18" charset="0"/>
                  <a:cs typeface="Times New Roman" pitchFamily="18" charset="0"/>
                </a:rPr>
                <a:t>s</a:t>
              </a:r>
              <a:r>
                <a:rPr lang="en-US" dirty="0">
                  <a:solidFill>
                    <a:srgbClr val="40911F"/>
                  </a:solidFill>
                </a:rPr>
                <a:t>) </a:t>
              </a:r>
            </a:p>
          </p:txBody>
        </p:sp>
        <p:cxnSp>
          <p:nvCxnSpPr>
            <p:cNvPr id="29" name="Straight Arrow Connector 28">
              <a:extLst>
                <a:ext uri="{FF2B5EF4-FFF2-40B4-BE49-F238E27FC236}">
                  <a16:creationId xmlns:a16="http://schemas.microsoft.com/office/drawing/2014/main" id="{F6D2E6D3-FEAB-4B41-A4D1-6EEE160975B1}"/>
                </a:ext>
              </a:extLst>
            </p:cNvPr>
            <p:cNvCxnSpPr/>
            <p:nvPr/>
          </p:nvCxnSpPr>
          <p:spPr bwMode="auto">
            <a:xfrm rot="16200000" flipV="1">
              <a:off x="7939862" y="2501248"/>
              <a:ext cx="235972" cy="1"/>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30" name="Rectangle 29">
              <a:extLst>
                <a:ext uri="{FF2B5EF4-FFF2-40B4-BE49-F238E27FC236}">
                  <a16:creationId xmlns:a16="http://schemas.microsoft.com/office/drawing/2014/main" id="{956DF3CB-E771-48BF-8066-C89381D1DDEF}"/>
                </a:ext>
              </a:extLst>
            </p:cNvPr>
            <p:cNvSpPr/>
            <p:nvPr/>
          </p:nvSpPr>
          <p:spPr>
            <a:xfrm>
              <a:off x="7413697" y="2085799"/>
              <a:ext cx="832279" cy="369332"/>
            </a:xfrm>
            <a:prstGeom prst="rect">
              <a:avLst/>
            </a:prstGeom>
          </p:spPr>
          <p:txBody>
            <a:bodyPr wrap="none">
              <a:spAutoFit/>
            </a:bodyPr>
            <a:lstStyle/>
            <a:p>
              <a:r>
                <a:rPr lang="en-US" dirty="0">
                  <a:solidFill>
                    <a:srgbClr val="FF0000"/>
                  </a:solidFill>
                  <a:latin typeface="Times New Roman" pitchFamily="18" charset="0"/>
                  <a:cs typeface="Times New Roman" pitchFamily="18" charset="0"/>
                </a:rPr>
                <a:t>U(LP) </a:t>
              </a:r>
              <a:endParaRPr lang="en-US" dirty="0">
                <a:solidFill>
                  <a:srgbClr val="FF0000"/>
                </a:solidFill>
              </a:endParaRPr>
            </a:p>
          </p:txBody>
        </p:sp>
        <p:sp>
          <p:nvSpPr>
            <p:cNvPr id="31" name="Freeform 79">
              <a:extLst>
                <a:ext uri="{FF2B5EF4-FFF2-40B4-BE49-F238E27FC236}">
                  <a16:creationId xmlns:a16="http://schemas.microsoft.com/office/drawing/2014/main" id="{E47276E7-9E02-4FFA-B503-86BBF93CF23D}"/>
                </a:ext>
              </a:extLst>
            </p:cNvPr>
            <p:cNvSpPr/>
            <p:nvPr/>
          </p:nvSpPr>
          <p:spPr bwMode="auto">
            <a:xfrm>
              <a:off x="6886937" y="2129742"/>
              <a:ext cx="486136" cy="138896"/>
            </a:xfrm>
            <a:custGeom>
              <a:avLst/>
              <a:gdLst>
                <a:gd name="connsiteX0" fmla="*/ 0 w 486136"/>
                <a:gd name="connsiteY0" fmla="*/ 0 h 138896"/>
                <a:gd name="connsiteX1" fmla="*/ 347240 w 486136"/>
                <a:gd name="connsiteY1" fmla="*/ 23149 h 138896"/>
                <a:gd name="connsiteX2" fmla="*/ 486136 w 486136"/>
                <a:gd name="connsiteY2" fmla="*/ 138896 h 138896"/>
              </a:gdLst>
              <a:ahLst/>
              <a:cxnLst>
                <a:cxn ang="0">
                  <a:pos x="connsiteX0" y="connsiteY0"/>
                </a:cxn>
                <a:cxn ang="0">
                  <a:pos x="connsiteX1" y="connsiteY1"/>
                </a:cxn>
                <a:cxn ang="0">
                  <a:pos x="connsiteX2" y="connsiteY2"/>
                </a:cxn>
              </a:cxnLst>
              <a:rect l="l" t="t" r="r" b="b"/>
              <a:pathLst>
                <a:path w="486136" h="138896">
                  <a:moveTo>
                    <a:pt x="0" y="0"/>
                  </a:moveTo>
                  <a:cubicBezTo>
                    <a:pt x="133108" y="0"/>
                    <a:pt x="266217" y="0"/>
                    <a:pt x="347240" y="23149"/>
                  </a:cubicBezTo>
                  <a:cubicBezTo>
                    <a:pt x="428263" y="46298"/>
                    <a:pt x="457199" y="92597"/>
                    <a:pt x="486136" y="138896"/>
                  </a:cubicBezTo>
                </a:path>
              </a:pathLst>
            </a:custGeom>
            <a:ln>
              <a:solidFill>
                <a:srgbClr val="FF0000"/>
              </a:solidFill>
              <a:prstDash val="dash"/>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32" name="Freeform 80">
              <a:extLst>
                <a:ext uri="{FF2B5EF4-FFF2-40B4-BE49-F238E27FC236}">
                  <a16:creationId xmlns:a16="http://schemas.microsoft.com/office/drawing/2014/main" id="{92000A7E-8DF2-4D72-8788-D1BA422C677C}"/>
                </a:ext>
              </a:extLst>
            </p:cNvPr>
            <p:cNvSpPr/>
            <p:nvPr/>
          </p:nvSpPr>
          <p:spPr bwMode="auto">
            <a:xfrm>
              <a:off x="6886937" y="3043026"/>
              <a:ext cx="486136" cy="138896"/>
            </a:xfrm>
            <a:custGeom>
              <a:avLst/>
              <a:gdLst>
                <a:gd name="connsiteX0" fmla="*/ 0 w 486136"/>
                <a:gd name="connsiteY0" fmla="*/ 0 h 138896"/>
                <a:gd name="connsiteX1" fmla="*/ 347240 w 486136"/>
                <a:gd name="connsiteY1" fmla="*/ 23149 h 138896"/>
                <a:gd name="connsiteX2" fmla="*/ 486136 w 486136"/>
                <a:gd name="connsiteY2" fmla="*/ 138896 h 138896"/>
              </a:gdLst>
              <a:ahLst/>
              <a:cxnLst>
                <a:cxn ang="0">
                  <a:pos x="connsiteX0" y="connsiteY0"/>
                </a:cxn>
                <a:cxn ang="0">
                  <a:pos x="connsiteX1" y="connsiteY1"/>
                </a:cxn>
                <a:cxn ang="0">
                  <a:pos x="connsiteX2" y="connsiteY2"/>
                </a:cxn>
              </a:cxnLst>
              <a:rect l="l" t="t" r="r" b="b"/>
              <a:pathLst>
                <a:path w="486136" h="138896">
                  <a:moveTo>
                    <a:pt x="0" y="0"/>
                  </a:moveTo>
                  <a:cubicBezTo>
                    <a:pt x="133108" y="0"/>
                    <a:pt x="266217" y="0"/>
                    <a:pt x="347240" y="23149"/>
                  </a:cubicBezTo>
                  <a:cubicBezTo>
                    <a:pt x="428263" y="46298"/>
                    <a:pt x="457199" y="92597"/>
                    <a:pt x="486136" y="138896"/>
                  </a:cubicBezTo>
                </a:path>
              </a:pathLst>
            </a:custGeom>
            <a:ln>
              <a:solidFill>
                <a:srgbClr val="FF0000"/>
              </a:solidFill>
              <a:prstDash val="dash"/>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sp>
        <p:nvSpPr>
          <p:cNvPr id="33" name="Rounded Rectangular Callout 30">
            <a:extLst>
              <a:ext uri="{FF2B5EF4-FFF2-40B4-BE49-F238E27FC236}">
                <a16:creationId xmlns:a16="http://schemas.microsoft.com/office/drawing/2014/main" id="{5D262780-5BB8-4499-A8A2-E2A01CD27C2A}"/>
              </a:ext>
            </a:extLst>
          </p:cNvPr>
          <p:cNvSpPr/>
          <p:nvPr/>
        </p:nvSpPr>
        <p:spPr bwMode="auto">
          <a:xfrm>
            <a:off x="6500700" y="5785737"/>
            <a:ext cx="1577200" cy="490586"/>
          </a:xfrm>
          <a:prstGeom prst="wedgeRoundRectCallout">
            <a:avLst>
              <a:gd name="adj1" fmla="val -20555"/>
              <a:gd name="adj2" fmla="val -72737"/>
              <a:gd name="adj3" fmla="val 166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2000" dirty="0"/>
          </a:p>
        </p:txBody>
      </p:sp>
      <p:graphicFrame>
        <p:nvGraphicFramePr>
          <p:cNvPr id="34" name="Object 2">
            <a:extLst>
              <a:ext uri="{FF2B5EF4-FFF2-40B4-BE49-F238E27FC236}">
                <a16:creationId xmlns:a16="http://schemas.microsoft.com/office/drawing/2014/main" id="{7CED6ED9-B2B2-4A7A-BBD9-2B3B7FC4EF03}"/>
              </a:ext>
            </a:extLst>
          </p:cNvPr>
          <p:cNvGraphicFramePr>
            <a:graphicFrameLocks noChangeAspect="1"/>
          </p:cNvGraphicFramePr>
          <p:nvPr>
            <p:extLst>
              <p:ext uri="{D42A27DB-BD31-4B8C-83A1-F6EECF244321}">
                <p14:modId xmlns:p14="http://schemas.microsoft.com/office/powerpoint/2010/main" val="3964116410"/>
              </p:ext>
            </p:extLst>
          </p:nvPr>
        </p:nvGraphicFramePr>
        <p:xfrm>
          <a:off x="6572273" y="5915132"/>
          <a:ext cx="1434054" cy="361190"/>
        </p:xfrm>
        <a:graphic>
          <a:graphicData uri="http://schemas.openxmlformats.org/presentationml/2006/ole">
            <mc:AlternateContent xmlns:mc="http://schemas.openxmlformats.org/markup-compatibility/2006">
              <mc:Choice xmlns:v="urn:schemas-microsoft-com:vml" Requires="v">
                <p:oleObj spid="_x0000_s1603" name="Equation" r:id="rId6" imgW="939600" imgH="241200" progId="Equation.3">
                  <p:embed/>
                </p:oleObj>
              </mc:Choice>
              <mc:Fallback>
                <p:oleObj name="Equation" r:id="rId6" imgW="939600" imgH="241200" progId="Equation.3">
                  <p:embed/>
                  <p:pic>
                    <p:nvPicPr>
                      <p:cNvPr id="196611"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2273" y="5915132"/>
                        <a:ext cx="1434054" cy="361190"/>
                      </a:xfrm>
                      <a:prstGeom prst="rect">
                        <a:avLst/>
                      </a:prstGeom>
                      <a:noFill/>
                      <a:extLst/>
                    </p:spPr>
                  </p:pic>
                </p:oleObj>
              </mc:Fallback>
            </mc:AlternateContent>
          </a:graphicData>
        </a:graphic>
      </p:graphicFrame>
      <p:sp>
        <p:nvSpPr>
          <p:cNvPr id="35" name="Rounded Rectangular Callout 50">
            <a:extLst>
              <a:ext uri="{FF2B5EF4-FFF2-40B4-BE49-F238E27FC236}">
                <a16:creationId xmlns:a16="http://schemas.microsoft.com/office/drawing/2014/main" id="{0EFD89A6-FEE6-46B5-9C92-E8F9CA6FB956}"/>
              </a:ext>
            </a:extLst>
          </p:cNvPr>
          <p:cNvSpPr/>
          <p:nvPr/>
        </p:nvSpPr>
        <p:spPr bwMode="auto">
          <a:xfrm>
            <a:off x="6267501" y="1899341"/>
            <a:ext cx="2752931" cy="321048"/>
          </a:xfrm>
          <a:prstGeom prst="wedgeRoundRectCallout">
            <a:avLst>
              <a:gd name="adj1" fmla="val -17819"/>
              <a:gd name="adj2" fmla="val 98456"/>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600" dirty="0">
                <a:latin typeface="Arial" panose="020B0604020202020204" pitchFamily="34" charset="0"/>
                <a:cs typeface="Arial" panose="020B0604020202020204" pitchFamily="34" charset="0"/>
              </a:rPr>
              <a:t>Bulk GaAs, 532 nm, 100 kV</a:t>
            </a:r>
          </a:p>
        </p:txBody>
      </p:sp>
    </p:spTree>
    <p:extLst>
      <p:ext uri="{BB962C8B-B14F-4D97-AF65-F5344CB8AC3E}">
        <p14:creationId xmlns:p14="http://schemas.microsoft.com/office/powerpoint/2010/main" val="1497746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79B84-9842-41B2-852E-60A283128E38}"/>
              </a:ext>
            </a:extLst>
          </p:cNvPr>
          <p:cNvSpPr>
            <a:spLocks noGrp="1"/>
          </p:cNvSpPr>
          <p:nvPr>
            <p:ph type="title"/>
          </p:nvPr>
        </p:nvSpPr>
        <p:spPr/>
        <p:txBody>
          <a:bodyPr/>
          <a:lstStyle/>
          <a:p>
            <a:r>
              <a:rPr lang="en-US" dirty="0"/>
              <a:t>MOLLER Injector Optimization</a:t>
            </a:r>
          </a:p>
        </p:txBody>
      </p:sp>
      <p:sp>
        <p:nvSpPr>
          <p:cNvPr id="3" name="Content Placeholder 2">
            <a:extLst>
              <a:ext uri="{FF2B5EF4-FFF2-40B4-BE49-F238E27FC236}">
                <a16:creationId xmlns:a16="http://schemas.microsoft.com/office/drawing/2014/main" id="{15293790-769B-4A9A-A68B-9AA22442B6E4}"/>
              </a:ext>
            </a:extLst>
          </p:cNvPr>
          <p:cNvSpPr>
            <a:spLocks noGrp="1"/>
          </p:cNvSpPr>
          <p:nvPr>
            <p:ph idx="1"/>
          </p:nvPr>
        </p:nvSpPr>
        <p:spPr/>
        <p:txBody>
          <a:bodyPr/>
          <a:lstStyle/>
          <a:p>
            <a:pPr algn="just"/>
            <a:r>
              <a:rPr lang="en-US" dirty="0"/>
              <a:t>Significant clipping of electron beam between photocathode and Hall can create excessive charge jitter or helicity correlated systematics on the beam. MOLLER requires very clean electron transmission from source to target with minimal beam interception. As a general rule, changes in mean value of charge asymmetry should be kept to less than 20 ppm, and width change less than 50 ppm, through injector and into hall (transmission of 95% can achieve this). </a:t>
            </a:r>
          </a:p>
          <a:p>
            <a:endParaRPr lang="en-US" dirty="0"/>
          </a:p>
          <a:p>
            <a:endParaRPr lang="en-US" dirty="0"/>
          </a:p>
          <a:p>
            <a:pPr algn="just"/>
            <a:r>
              <a:rPr lang="en-US" dirty="0"/>
              <a:t>MOLLER will use two Wien filters and Spin Solenoids to apply a spin rotation with a period of about 5-7 days. These are referred to as Flip-Right or Flip-Left settings. Preservation of beam properties under polarization reversal is key to utility of this flip. </a:t>
            </a:r>
          </a:p>
        </p:txBody>
      </p:sp>
      <p:sp>
        <p:nvSpPr>
          <p:cNvPr id="5" name="Slide Number Placeholder 4">
            <a:extLst>
              <a:ext uri="{FF2B5EF4-FFF2-40B4-BE49-F238E27FC236}">
                <a16:creationId xmlns:a16="http://schemas.microsoft.com/office/drawing/2014/main" id="{BAF70716-81E5-4A34-A161-E249638F1FA9}"/>
              </a:ext>
            </a:extLst>
          </p:cNvPr>
          <p:cNvSpPr>
            <a:spLocks noGrp="1"/>
          </p:cNvSpPr>
          <p:nvPr>
            <p:ph type="sldNum" sz="quarter" idx="12"/>
          </p:nvPr>
        </p:nvSpPr>
        <p:spPr/>
        <p:txBody>
          <a:bodyPr/>
          <a:lstStyle/>
          <a:p>
            <a:fld id="{07E1C93C-5050-FC42-8F10-D22D4F119D13}" type="slidenum">
              <a:rPr lang="en-US" smtClean="0"/>
              <a:pPr/>
              <a:t>9</a:t>
            </a:fld>
            <a:endParaRPr lang="en-US" dirty="0"/>
          </a:p>
        </p:txBody>
      </p:sp>
    </p:spTree>
    <p:extLst>
      <p:ext uri="{BB962C8B-B14F-4D97-AF65-F5344CB8AC3E}">
        <p14:creationId xmlns:p14="http://schemas.microsoft.com/office/powerpoint/2010/main" val="3659487231"/>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8663</TotalTime>
  <Words>1506</Words>
  <Application>Microsoft Office PowerPoint</Application>
  <PresentationFormat>On-screen Show (4:3)</PresentationFormat>
  <Paragraphs>354</Paragraphs>
  <Slides>17</Slides>
  <Notes>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7" baseType="lpstr">
      <vt:lpstr>.PingFangSC-Regular</vt:lpstr>
      <vt:lpstr>Arial</vt:lpstr>
      <vt:lpstr>Calibri</vt:lpstr>
      <vt:lpstr>Cambria Math</vt:lpstr>
      <vt:lpstr>PingFangSC-Regular</vt:lpstr>
      <vt:lpstr>Times</vt:lpstr>
      <vt:lpstr>Times New Roman</vt:lpstr>
      <vt:lpstr>Wingdings</vt:lpstr>
      <vt:lpstr>Office Theme</vt:lpstr>
      <vt:lpstr>Equation</vt:lpstr>
      <vt:lpstr>Simultaneous Beam Delivery with Parity Quality Beam</vt:lpstr>
      <vt:lpstr>Outline</vt:lpstr>
      <vt:lpstr>Parity-Violating Experiments at CEBAF</vt:lpstr>
      <vt:lpstr>MOLLER Experiment</vt:lpstr>
      <vt:lpstr>Running 4-Halls during KLF and MOLLER</vt:lpstr>
      <vt:lpstr>Co-operation of KLF with MOLLER</vt:lpstr>
      <vt:lpstr>Photocathode Effects</vt:lpstr>
      <vt:lpstr>Surface Charge Limit</vt:lpstr>
      <vt:lpstr>MOLLER Injector Optimization</vt:lpstr>
      <vt:lpstr>MOLLER Transmission and Beam Noise</vt:lpstr>
      <vt:lpstr>MOLLER Wein Flip</vt:lpstr>
      <vt:lpstr>Beam Loading</vt:lpstr>
      <vt:lpstr>KLF Low-rep Laser (S. Zhang)</vt:lpstr>
      <vt:lpstr>KLF Laser Status and Plans</vt:lpstr>
      <vt:lpstr>Laser Low-Level RF (LLRF)</vt:lpstr>
      <vt:lpstr>Schedule</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Riad Suleiman</cp:lastModifiedBy>
  <cp:revision>854</cp:revision>
  <cp:lastPrinted>2019-03-05T16:50:36Z</cp:lastPrinted>
  <dcterms:created xsi:type="dcterms:W3CDTF">2017-10-25T13:41:42Z</dcterms:created>
  <dcterms:modified xsi:type="dcterms:W3CDTF">2023-08-07T12:50:50Z</dcterms:modified>
</cp:coreProperties>
</file>