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8"/>
  </p:notesMasterIdLst>
  <p:handoutMasterIdLst>
    <p:handoutMasterId r:id="rId39"/>
  </p:handoutMasterIdLst>
  <p:sldIdLst>
    <p:sldId id="256" r:id="rId2"/>
    <p:sldId id="266" r:id="rId3"/>
    <p:sldId id="269" r:id="rId4"/>
    <p:sldId id="270" r:id="rId5"/>
    <p:sldId id="290" r:id="rId6"/>
    <p:sldId id="291" r:id="rId7"/>
    <p:sldId id="260" r:id="rId8"/>
    <p:sldId id="281" r:id="rId9"/>
    <p:sldId id="274" r:id="rId10"/>
    <p:sldId id="283" r:id="rId11"/>
    <p:sldId id="292" r:id="rId12"/>
    <p:sldId id="275" r:id="rId13"/>
    <p:sldId id="288" r:id="rId14"/>
    <p:sldId id="302" r:id="rId15"/>
    <p:sldId id="301" r:id="rId16"/>
    <p:sldId id="282" r:id="rId17"/>
    <p:sldId id="296" r:id="rId18"/>
    <p:sldId id="294" r:id="rId19"/>
    <p:sldId id="293" r:id="rId20"/>
    <p:sldId id="268" r:id="rId21"/>
    <p:sldId id="300" r:id="rId22"/>
    <p:sldId id="286" r:id="rId23"/>
    <p:sldId id="287" r:id="rId24"/>
    <p:sldId id="271" r:id="rId25"/>
    <p:sldId id="308" r:id="rId26"/>
    <p:sldId id="309" r:id="rId27"/>
    <p:sldId id="267" r:id="rId28"/>
    <p:sldId id="304" r:id="rId29"/>
    <p:sldId id="306" r:id="rId30"/>
    <p:sldId id="299" r:id="rId31"/>
    <p:sldId id="307" r:id="rId32"/>
    <p:sldId id="295" r:id="rId33"/>
    <p:sldId id="284" r:id="rId34"/>
    <p:sldId id="297" r:id="rId35"/>
    <p:sldId id="298" r:id="rId36"/>
    <p:sldId id="278" r:id="rId37"/>
  </p:sldIdLst>
  <p:sldSz cx="9144000" cy="6858000" type="overhead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35F2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20424"/>
    <p:restoredTop sz="94674"/>
  </p:normalViewPr>
  <p:slideViewPr>
    <p:cSldViewPr snapToGrid="0" snapToObjects="1">
      <p:cViewPr varScale="1">
        <p:scale>
          <a:sx n="98" d="100"/>
          <a:sy n="98" d="100"/>
        </p:scale>
        <p:origin x="424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3504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\grames\Downloads\Copy%20of%2005.07.2017_Pv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30539326998601"/>
          <c:y val="0.12736603247299"/>
          <c:w val="0.86014409634612898"/>
          <c:h val="0.65068579579658004"/>
        </c:manualLayout>
      </c:layout>
      <c:scatterChart>
        <c:scatterStyle val="lineMarker"/>
        <c:varyColors val="0"/>
        <c:ser>
          <c:idx val="0"/>
          <c:order val="0"/>
          <c:spPr>
            <a:ln>
              <a:noFill/>
            </a:ln>
          </c:spPr>
          <c:marker>
            <c:symbol val="circle"/>
            <c:size val="10"/>
            <c:spPr>
              <a:solidFill>
                <a:srgbClr val="FF0000"/>
              </a:solidFill>
              <a:ln w="6350">
                <a:noFill/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/>
                </a:pPr>
                <a:endParaRPr lang="en-US"/>
              </a:p>
            </c:txPr>
            <c:dLblPos val="r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errBars>
            <c:errDir val="y"/>
            <c:errBarType val="both"/>
            <c:errValType val="cust"/>
            <c:noEndCap val="0"/>
            <c:plus>
              <c:numRef>
                <c:f>Sheet1!$L$60:$L$68</c:f>
                <c:numCache>
                  <c:formatCode>General</c:formatCode>
                  <c:ptCount val="9"/>
                  <c:pt idx="0">
                    <c:v>0.59563141325443403</c:v>
                  </c:pt>
                  <c:pt idx="1">
                    <c:v>0.64470094188515403</c:v>
                  </c:pt>
                  <c:pt idx="2">
                    <c:v>0.73734013144366695</c:v>
                  </c:pt>
                  <c:pt idx="3">
                    <c:v>0.70440345740569299</c:v>
                  </c:pt>
                  <c:pt idx="4">
                    <c:v>0.71979382578407303</c:v>
                  </c:pt>
                  <c:pt idx="5">
                    <c:v>0.73353642287573495</c:v>
                  </c:pt>
                  <c:pt idx="6">
                    <c:v>0.72459927320303397</c:v>
                  </c:pt>
                  <c:pt idx="7">
                    <c:v>0.73073695881895995</c:v>
                  </c:pt>
                  <c:pt idx="8">
                    <c:v>0.73696774701700296</c:v>
                  </c:pt>
                </c:numCache>
              </c:numRef>
            </c:plus>
            <c:minus>
              <c:numRef>
                <c:f>Sheet1!$L$60:$L$68</c:f>
                <c:numCache>
                  <c:formatCode>General</c:formatCode>
                  <c:ptCount val="9"/>
                  <c:pt idx="0">
                    <c:v>0.59563141325443403</c:v>
                  </c:pt>
                  <c:pt idx="1">
                    <c:v>0.64470094188515403</c:v>
                  </c:pt>
                  <c:pt idx="2">
                    <c:v>0.73734013144366695</c:v>
                  </c:pt>
                  <c:pt idx="3">
                    <c:v>0.70440345740569299</c:v>
                  </c:pt>
                  <c:pt idx="4">
                    <c:v>0.71979382578407303</c:v>
                  </c:pt>
                  <c:pt idx="5">
                    <c:v>0.73353642287573495</c:v>
                  </c:pt>
                  <c:pt idx="6">
                    <c:v>0.72459927320303397</c:v>
                  </c:pt>
                  <c:pt idx="7">
                    <c:v>0.73073695881895995</c:v>
                  </c:pt>
                  <c:pt idx="8">
                    <c:v>0.73696774701700296</c:v>
                  </c:pt>
                </c:numCache>
              </c:numRef>
            </c:minus>
            <c:spPr>
              <a:ln w="0">
                <a:solidFill>
                  <a:srgbClr val="000000"/>
                </a:solidFill>
                <a:prstDash val="solid"/>
                <a:round/>
              </a:ln>
            </c:spPr>
          </c:errBars>
          <c:xVal>
            <c:numRef>
              <c:f>Sheet1!$G$60:$G$68</c:f>
              <c:numCache>
                <c:formatCode>General</c:formatCode>
                <c:ptCount val="9"/>
                <c:pt idx="0">
                  <c:v>1.67</c:v>
                </c:pt>
                <c:pt idx="1">
                  <c:v>10.4</c:v>
                </c:pt>
                <c:pt idx="2">
                  <c:v>50.5</c:v>
                </c:pt>
                <c:pt idx="3">
                  <c:v>100.5</c:v>
                </c:pt>
                <c:pt idx="4">
                  <c:v>250.5</c:v>
                </c:pt>
                <c:pt idx="5">
                  <c:v>504</c:v>
                </c:pt>
                <c:pt idx="6">
                  <c:v>755</c:v>
                </c:pt>
                <c:pt idx="7">
                  <c:v>1011</c:v>
                </c:pt>
                <c:pt idx="8">
                  <c:v>1.06</c:v>
                </c:pt>
              </c:numCache>
            </c:numRef>
          </c:xVal>
          <c:yVal>
            <c:numRef>
              <c:f>Sheet1!$K$60:$K$68</c:f>
              <c:numCache>
                <c:formatCode>0.000</c:formatCode>
                <c:ptCount val="9"/>
                <c:pt idx="0">
                  <c:v>85.670397355409719</c:v>
                </c:pt>
                <c:pt idx="1">
                  <c:v>84.52178593088513</c:v>
                </c:pt>
                <c:pt idx="2">
                  <c:v>84.389638965182286</c:v>
                </c:pt>
                <c:pt idx="3">
                  <c:v>85.347886058753048</c:v>
                </c:pt>
                <c:pt idx="4">
                  <c:v>84.953576971348994</c:v>
                </c:pt>
                <c:pt idx="5">
                  <c:v>86.116003474939404</c:v>
                </c:pt>
                <c:pt idx="6">
                  <c:v>84.771445742013512</c:v>
                </c:pt>
                <c:pt idx="7">
                  <c:v>85.964715567368202</c:v>
                </c:pt>
                <c:pt idx="8">
                  <c:v>87.148593001858032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212-ED4F-8716-2F858C16BF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5806320"/>
        <c:axId val="-1725034464"/>
      </c:scatterChart>
      <c:valAx>
        <c:axId val="-1725034464"/>
        <c:scaling>
          <c:orientation val="minMax"/>
          <c:max val="90"/>
          <c:min val="80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900" b="0"/>
                </a:pP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Polarization (%)</a:t>
                </a:r>
              </a:p>
            </c:rich>
          </c:tx>
          <c:layout>
            <c:manualLayout>
              <c:xMode val="edge"/>
              <c:yMode val="edge"/>
              <c:x val="3.4084513053450401E-2"/>
              <c:y val="0.22052676644300301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n-US"/>
          </a:p>
        </c:txPr>
        <c:crossAx val="-2145806320"/>
        <c:crossesAt val="0"/>
        <c:crossBetween val="midCat"/>
        <c:majorUnit val="1"/>
        <c:minorUnit val="1"/>
      </c:valAx>
      <c:valAx>
        <c:axId val="-2145806320"/>
        <c:scaling>
          <c:logBase val="10"/>
          <c:orientation val="minMax"/>
          <c:max val="2000"/>
        </c:scaling>
        <c:delete val="0"/>
        <c:axPos val="b"/>
        <c:majorGridlines>
          <c:spPr>
            <a:ln>
              <a:solidFill>
                <a:srgbClr val="B3B3B3"/>
              </a:solidFill>
            </a:ln>
          </c:spPr>
        </c:majorGridlines>
        <c:minorGridlines>
          <c:spPr>
            <a:ln>
              <a:solidFill>
                <a:srgbClr val="B3B3B3"/>
              </a:solidFill>
            </a:ln>
          </c:spPr>
        </c:minorGridlines>
        <c:title>
          <c:tx>
            <c:rich>
              <a:bodyPr/>
              <a:lstStyle/>
              <a:p>
                <a:pPr>
                  <a:defRPr sz="900" b="0"/>
                </a:pP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Beam Current [</a:t>
                </a:r>
                <a:r>
                  <a:rPr lang="en-US" sz="1800" b="0" dirty="0">
                    <a:latin typeface="Symbol" charset="2"/>
                    <a:ea typeface="Symbol" charset="2"/>
                    <a:cs typeface="Symbol" charset="2"/>
                  </a:rPr>
                  <a:t>m</a:t>
                </a: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A]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n-US"/>
          </a:p>
        </c:txPr>
        <c:crossAx val="-1725034464"/>
        <c:crossesAt val="0"/>
        <c:crossBetween val="midCat"/>
      </c:valAx>
      <c:spPr>
        <a:noFill/>
        <a:ln>
          <a:solidFill>
            <a:srgbClr val="B3B3B3"/>
          </a:solidFill>
          <a:prstDash val="solid"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CF8870D-53E8-614A-AFF4-E5F0F44C8B8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5D3246-60BA-CB40-8D81-3FBA56FB0E9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A03B3B-3CCD-AF40-B30A-7A040057516A}" type="datetimeFigureOut">
              <a:rPr lang="en-US" smtClean="0"/>
              <a:t>6/18/18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B462A2-0029-A641-8BC7-8D25DC6F032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786906-E67F-C04E-824B-E53A3B142EC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CB33D1-6372-5D44-AE18-E3D5580A7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591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0642AF-9C66-3B48-A17B-8791DA64B38C}" type="datetimeFigureOut">
              <a:rPr lang="en-US" smtClean="0"/>
              <a:t>6/18/18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146BFB-B432-A548-87AB-2A26F608A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3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726A6-3ADA-41F0-8DD0-23A7D18CE2B4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622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Interior Page Design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232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22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/>
            </a:lvl1pPr>
            <a:lvl2pPr marL="914400" indent="-342900">
              <a:buFont typeface="Arial" panose="020B0604020202020204" pitchFamily="34" charset="0"/>
              <a:buChar char="̶"/>
              <a:defRPr/>
            </a:lvl2pPr>
            <a:lvl3pPr marL="1257300" indent="-34290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762774" y="6543172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 txBox="1">
            <a:spLocks/>
          </p:cNvSpPr>
          <p:nvPr userDrawn="1"/>
        </p:nvSpPr>
        <p:spPr>
          <a:xfrm>
            <a:off x="2778826" y="6543172"/>
            <a:ext cx="3621974" cy="2792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dirty="0">
              <a:latin typeface="Calibri" panose="020F0502020204030204" pitchFamily="34" charset="0"/>
            </a:endParaRPr>
          </a:p>
          <a:p>
            <a:r>
              <a:rPr lang="en-US" sz="1000" b="0" i="0" u="none" strike="noStrike" kern="1200" dirty="0" err="1">
                <a:solidFill>
                  <a:schemeClr val="bg1"/>
                </a:solidFill>
                <a:effectLst/>
                <a:latin typeface="Minion Pro"/>
                <a:ea typeface="+mn-ea"/>
                <a:cs typeface="+mn-cs"/>
              </a:rPr>
              <a:t>LHeC</a:t>
            </a:r>
            <a:r>
              <a:rPr lang="en-US" sz="1000" b="0" i="0" u="none" strike="noStrike" kern="1200" dirty="0">
                <a:solidFill>
                  <a:schemeClr val="bg1"/>
                </a:solidFill>
                <a:effectLst/>
                <a:latin typeface="Minion Pro"/>
                <a:ea typeface="+mn-ea"/>
                <a:cs typeface="+mn-cs"/>
              </a:rPr>
              <a:t>, FCC-eh and PERLE Workshop "Electrons for the LHC”</a:t>
            </a:r>
          </a:p>
          <a:p>
            <a:r>
              <a:rPr lang="en-US" sz="1000" dirty="0">
                <a:latin typeface="Calibri" panose="020F0502020204030204" pitchFamily="34" charset="0"/>
              </a:rPr>
              <a:t>June 27-29, 2018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492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</p:spPr>
        <p:txBody>
          <a:bodyPr>
            <a:normAutofit/>
          </a:bodyPr>
          <a:lstStyle>
            <a:lvl1pPr algn="ctr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0" y="914400"/>
            <a:ext cx="7886700" cy="5262563"/>
          </a:xfrm>
        </p:spPr>
        <p:txBody>
          <a:bodyPr/>
          <a:lstStyle>
            <a:lvl1pPr marL="457200" indent="-457200">
              <a:defRPr/>
            </a:lvl1pPr>
            <a:lvl2pPr marL="914400" indent="-342900">
              <a:buFont typeface="Arial" panose="020B0604020202020204" pitchFamily="34" charset="0"/>
              <a:buChar char="̶"/>
              <a:defRPr/>
            </a:lvl2pPr>
            <a:lvl3pPr marL="1257300" indent="-34290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465B0BDB-53DD-6045-B769-A89C2C6C67AF}"/>
              </a:ext>
            </a:extLst>
          </p:cNvPr>
          <p:cNvSpPr txBox="1">
            <a:spLocks/>
          </p:cNvSpPr>
          <p:nvPr userDrawn="1"/>
        </p:nvSpPr>
        <p:spPr>
          <a:xfrm>
            <a:off x="2778826" y="6543172"/>
            <a:ext cx="3621974" cy="2792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dirty="0">
              <a:latin typeface="Calibri" panose="020F0502020204030204" pitchFamily="34" charset="0"/>
            </a:endParaRPr>
          </a:p>
          <a:p>
            <a:r>
              <a:rPr lang="en-US" sz="1000" b="0" i="0" u="none" strike="noStrike" kern="1200" dirty="0" err="1">
                <a:solidFill>
                  <a:schemeClr val="bg1"/>
                </a:solidFill>
                <a:effectLst/>
                <a:latin typeface="Minion Pro"/>
                <a:ea typeface="+mn-ea"/>
                <a:cs typeface="+mn-cs"/>
              </a:rPr>
              <a:t>LHeC</a:t>
            </a:r>
            <a:r>
              <a:rPr lang="en-US" sz="1000" b="0" i="0" u="none" strike="noStrike" kern="1200" dirty="0">
                <a:solidFill>
                  <a:schemeClr val="bg1"/>
                </a:solidFill>
                <a:effectLst/>
                <a:latin typeface="Minion Pro"/>
                <a:ea typeface="+mn-ea"/>
                <a:cs typeface="+mn-cs"/>
              </a:rPr>
              <a:t>, FCC-eh and PERLE Workshop "Electrons for the LHC”</a:t>
            </a:r>
          </a:p>
          <a:p>
            <a:r>
              <a:rPr lang="en-US" sz="1000" dirty="0">
                <a:latin typeface="Calibri" panose="020F0502020204030204" pitchFamily="34" charset="0"/>
              </a:rPr>
              <a:t>June 27-29, 2018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78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762774" y="6543172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5F07C006-2CC4-8D48-AFC9-BBA9D60E36B4}"/>
              </a:ext>
            </a:extLst>
          </p:cNvPr>
          <p:cNvSpPr txBox="1">
            <a:spLocks/>
          </p:cNvSpPr>
          <p:nvPr userDrawn="1"/>
        </p:nvSpPr>
        <p:spPr>
          <a:xfrm>
            <a:off x="2778826" y="6543172"/>
            <a:ext cx="3621974" cy="2792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dirty="0">
              <a:latin typeface="Calibri" panose="020F0502020204030204" pitchFamily="34" charset="0"/>
            </a:endParaRPr>
          </a:p>
          <a:p>
            <a:r>
              <a:rPr lang="en-US" sz="1000" b="0" i="0" u="none" strike="noStrike" kern="1200" dirty="0" err="1">
                <a:solidFill>
                  <a:schemeClr val="bg1"/>
                </a:solidFill>
                <a:effectLst/>
                <a:latin typeface="Minion Pro"/>
                <a:ea typeface="+mn-ea"/>
                <a:cs typeface="+mn-cs"/>
              </a:rPr>
              <a:t>LHeC</a:t>
            </a:r>
            <a:r>
              <a:rPr lang="en-US" sz="1000" b="0" i="0" u="none" strike="noStrike" kern="1200" dirty="0">
                <a:solidFill>
                  <a:schemeClr val="bg1"/>
                </a:solidFill>
                <a:effectLst/>
                <a:latin typeface="Minion Pro"/>
                <a:ea typeface="+mn-ea"/>
                <a:cs typeface="+mn-cs"/>
              </a:rPr>
              <a:t>, FCC-eh and PERLE Workshop "Electrons for the LHC”</a:t>
            </a:r>
          </a:p>
          <a:p>
            <a:r>
              <a:rPr lang="en-US" sz="1000" dirty="0">
                <a:latin typeface="Calibri" panose="020F0502020204030204" pitchFamily="34" charset="0"/>
              </a:rPr>
              <a:t>June 27-29, 2018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420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914400"/>
            <a:ext cx="7886700" cy="526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740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571500" y="1036807"/>
            <a:ext cx="8001000" cy="17121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3600" dirty="0" err="1">
                <a:latin typeface="Century Gothic" panose="020B0502020202020204" pitchFamily="34" charset="0"/>
              </a:rPr>
              <a:t>Milliampere</a:t>
            </a:r>
            <a:r>
              <a:rPr lang="en-US" sz="3600" dirty="0">
                <a:latin typeface="Century Gothic" panose="020B0502020202020204" pitchFamily="34" charset="0"/>
              </a:rPr>
              <a:t> beam studies using high polarization photocathodes at the CEBAF </a:t>
            </a:r>
            <a:r>
              <a:rPr lang="en-US" sz="3600" dirty="0" err="1">
                <a:latin typeface="Century Gothic" panose="020B0502020202020204" pitchFamily="34" charset="0"/>
              </a:rPr>
              <a:t>Photoinjector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39700" y="3149086"/>
            <a:ext cx="8864600" cy="7450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US" sz="2400" u="sng" dirty="0">
                <a:latin typeface="Century Gothic" panose="020B0502020202020204" pitchFamily="34" charset="0"/>
              </a:rPr>
              <a:t>Joe </a:t>
            </a:r>
            <a:r>
              <a:rPr lang="en-US" sz="2400" u="sng" dirty="0" err="1">
                <a:latin typeface="Century Gothic" panose="020B0502020202020204" pitchFamily="34" charset="0"/>
              </a:rPr>
              <a:t>Grames</a:t>
            </a:r>
            <a:r>
              <a:rPr lang="en-US" sz="2400" dirty="0">
                <a:latin typeface="Century Gothic" panose="020B0502020202020204" pitchFamily="34" charset="0"/>
              </a:rPr>
              <a:t>, Phil Adderley, B. Bullard, John </a:t>
            </a:r>
            <a:r>
              <a:rPr lang="en-US" sz="2400" dirty="0" err="1">
                <a:latin typeface="Century Gothic" panose="020B0502020202020204" pitchFamily="34" charset="0"/>
              </a:rPr>
              <a:t>Hansknecht</a:t>
            </a:r>
            <a:r>
              <a:rPr lang="en-US" sz="2400" dirty="0">
                <a:latin typeface="Century Gothic" panose="020B0502020202020204" pitchFamily="34" charset="0"/>
              </a:rPr>
              <a:t>,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sz="2400" dirty="0">
                <a:latin typeface="Century Gothic" panose="020B0502020202020204" pitchFamily="34" charset="0"/>
              </a:rPr>
              <a:t>C. Hernandez-Garcia, G. Palacios, Matt </a:t>
            </a:r>
            <a:r>
              <a:rPr lang="en-US" sz="2400" dirty="0" err="1">
                <a:latin typeface="Century Gothic" panose="020B0502020202020204" pitchFamily="34" charset="0"/>
              </a:rPr>
              <a:t>Poelker</a:t>
            </a:r>
            <a:r>
              <a:rPr lang="en-US" sz="2400" dirty="0">
                <a:latin typeface="Century Gothic" panose="020B0502020202020204" pitchFamily="34" charset="0"/>
              </a:rPr>
              <a:t>,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sz="2400" dirty="0">
                <a:latin typeface="Century Gothic" panose="020B0502020202020204" pitchFamily="34" charset="0"/>
              </a:rPr>
              <a:t>Daniel Moser, Marcy Stutzman, </a:t>
            </a:r>
            <a:r>
              <a:rPr lang="en-US" sz="2400" dirty="0" err="1">
                <a:latin typeface="Century Gothic" panose="020B0502020202020204" pitchFamily="34" charset="0"/>
              </a:rPr>
              <a:t>Shukui</a:t>
            </a:r>
            <a:r>
              <a:rPr lang="en-US" sz="2400" dirty="0">
                <a:latin typeface="Century Gothic" panose="020B0502020202020204" pitchFamily="34" charset="0"/>
              </a:rPr>
              <a:t> Zhang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00100" y="5039207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>
                <a:latin typeface="Century Gothic" panose="020B0502020202020204" pitchFamily="34" charset="0"/>
              </a:rPr>
              <a:t>LHeC</a:t>
            </a:r>
            <a:r>
              <a:rPr lang="en-US" sz="2400" dirty="0">
                <a:latin typeface="Century Gothic" panose="020B0502020202020204" pitchFamily="34" charset="0"/>
              </a:rPr>
              <a:t>, FCC-eh and PERLE Workshop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LAL Orsay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June 27-29, 2018</a:t>
            </a:r>
          </a:p>
        </p:txBody>
      </p:sp>
    </p:spTree>
    <p:extLst>
      <p:ext uri="{BB962C8B-B14F-4D97-AF65-F5344CB8AC3E}">
        <p14:creationId xmlns:p14="http://schemas.microsoft.com/office/powerpoint/2010/main" val="1279776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Minion Pro"/>
              </a:rPr>
              <a:t>Lifetime Studies at mA Beam Current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/>
          <a:stretch/>
        </p:blipFill>
        <p:spPr>
          <a:xfrm>
            <a:off x="4850780" y="1016793"/>
            <a:ext cx="3914078" cy="267422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3507" y="1167253"/>
            <a:ext cx="45970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Polarized positrons for CEBAF, and on-going discussions with BNL related to high current </a:t>
            </a:r>
            <a:r>
              <a:rPr lang="en-US" sz="2000" dirty="0" err="1">
                <a:latin typeface="Century Gothic" charset="0"/>
                <a:ea typeface="Century Gothic" charset="0"/>
                <a:cs typeface="Century Gothic" charset="0"/>
              </a:rPr>
              <a:t>eRHIC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 EIC, prompted experiments at CEBAF to characterize lifetime vs. laser spot size using high-polarization photocathodes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60422" y="933503"/>
            <a:ext cx="408797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entury Gothic" charset="0"/>
                <a:ea typeface="Century Gothic" charset="0"/>
                <a:cs typeface="Century Gothic" charset="0"/>
              </a:rPr>
              <a:t>CEBAF 130kV polarized “inverted gun” with load lock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8058" y="3636212"/>
            <a:ext cx="8989742" cy="2639877"/>
            <a:chOff x="154258" y="3645737"/>
            <a:chExt cx="8989742" cy="263987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84"/>
            <a:stretch/>
          </p:blipFill>
          <p:spPr bwMode="auto">
            <a:xfrm>
              <a:off x="154258" y="4250764"/>
              <a:ext cx="8989742" cy="1763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33022" y="3645737"/>
              <a:ext cx="25335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Make beam here</a:t>
              </a:r>
            </a:p>
            <a:p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(-130kV, 0-1.5mA, 0-3pC)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642308" y="4066098"/>
              <a:ext cx="15116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Deliver it here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(Faraday cup)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72053" y="5639283"/>
              <a:ext cx="24985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Vary the laser beam size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(f=499 MHz, </a:t>
              </a:r>
              <a:r>
                <a:rPr lang="en-US" dirty="0" err="1">
                  <a:solidFill>
                    <a:srgbClr val="FF0000"/>
                  </a:solidFill>
                  <a:latin typeface="Symbol" charset="2"/>
                  <a:ea typeface="Symbol" charset="2"/>
                  <a:cs typeface="Symbol" charset="2"/>
                </a:rPr>
                <a:t>s</a:t>
              </a:r>
              <a:r>
                <a:rPr lang="en-US" baseline="-25000" dirty="0" err="1">
                  <a:solidFill>
                    <a:srgbClr val="FF0000"/>
                  </a:solidFill>
                  <a:latin typeface="Calibri" panose="020F0502020204030204" pitchFamily="34" charset="0"/>
                </a:rPr>
                <a:t>t</a:t>
              </a:r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 ~ 50 </a:t>
              </a:r>
              <a:r>
                <a:rPr lang="en-US" dirty="0" err="1">
                  <a:solidFill>
                    <a:srgbClr val="FF0000"/>
                  </a:solidFill>
                  <a:latin typeface="Calibri" panose="020F0502020204030204" pitchFamily="34" charset="0"/>
                </a:rPr>
                <a:t>ps</a:t>
              </a:r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)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 flipV="1">
              <a:off x="1419226" y="4967666"/>
              <a:ext cx="2600324" cy="67246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3071152" y="4140449"/>
              <a:ext cx="31540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Monitor vacuum </a:t>
              </a:r>
              <a:r>
                <a:rPr lang="en-US">
                  <a:solidFill>
                    <a:srgbClr val="FF0000"/>
                  </a:solidFill>
                  <a:latin typeface="Calibri" panose="020F0502020204030204" pitchFamily="34" charset="0"/>
                </a:rPr>
                <a:t>and radiation levels along beam line</a:t>
              </a:r>
              <a:endParaRPr lang="en-US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1494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76039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 dirty="0">
                <a:latin typeface="Minion Pro"/>
              </a:rPr>
              <a:t>Variation of Laser Spot Size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841500" y="2103005"/>
            <a:ext cx="5715000" cy="4143869"/>
            <a:chOff x="2069847" y="967503"/>
            <a:chExt cx="6971428" cy="522857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847" y="967503"/>
              <a:ext cx="3487250" cy="261543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0168" y="969806"/>
              <a:ext cx="3481107" cy="261083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847" y="3580637"/>
              <a:ext cx="3487250" cy="261543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7097" y="3580637"/>
              <a:ext cx="3481107" cy="2610831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1" y="922957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Photocathode diameter 5 mm (defined by a mask during activation)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Varied laser diameter </a:t>
            </a:r>
            <a:r>
              <a:rPr lang="en-US" sz="2000" dirty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2000" baseline="-25000" dirty="0">
                <a:latin typeface="Symbol" charset="2"/>
                <a:ea typeface="Symbol" charset="2"/>
                <a:cs typeface="Symbol" charset="2"/>
              </a:rPr>
              <a:t>4</a:t>
            </a:r>
            <a:r>
              <a:rPr lang="en-US" sz="2000" baseline="-25000" dirty="0">
                <a:ea typeface="Symbol" charset="2"/>
                <a:cs typeface="Symbol" charset="2"/>
              </a:rPr>
              <a:t>D </a:t>
            </a:r>
            <a:r>
              <a:rPr lang="en-US" sz="2000" dirty="0">
                <a:ea typeface="Symbol" charset="2"/>
                <a:cs typeface="Symbol" charset="2"/>
              </a:rPr>
              <a:t>~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1-5 mm (area 3-20 mm</a:t>
            </a:r>
            <a:r>
              <a:rPr lang="en-US" sz="2000" baseline="30000" dirty="0">
                <a:latin typeface="Century Gothic" charset="0"/>
                <a:ea typeface="Century Gothic" charset="0"/>
                <a:cs typeface="Century Gothic" charset="0"/>
              </a:rPr>
              <a:t>2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)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Laser profile defined at photocathode plane</a:t>
            </a:r>
          </a:p>
        </p:txBody>
      </p:sp>
    </p:spTree>
    <p:extLst>
      <p:ext uri="{BB962C8B-B14F-4D97-AF65-F5344CB8AC3E}">
        <p14:creationId xmlns:p14="http://schemas.microsoft.com/office/powerpoint/2010/main" val="369427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Minion Pro"/>
              </a:rPr>
              <a:t>Lifetime Studies at mA Beam Current</a:t>
            </a:r>
          </a:p>
        </p:txBody>
      </p:sp>
      <p:pic>
        <p:nvPicPr>
          <p:cNvPr id="5" name="Picture 4"/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10085" r="16389" b="45637"/>
          <a:stretch/>
        </p:blipFill>
        <p:spPr>
          <a:xfrm>
            <a:off x="1433241" y="1697615"/>
            <a:ext cx="4051301" cy="271233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4"/>
          <a:stretch/>
        </p:blipFill>
        <p:spPr bwMode="auto">
          <a:xfrm>
            <a:off x="0" y="4622239"/>
            <a:ext cx="8989742" cy="1763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t="14524" r="1181" b="19815"/>
          <a:stretch/>
        </p:blipFill>
        <p:spPr>
          <a:xfrm>
            <a:off x="5763942" y="1724764"/>
            <a:ext cx="2870200" cy="2685187"/>
          </a:xfrm>
          <a:prstGeom prst="rect">
            <a:avLst/>
          </a:prstGeom>
        </p:spPr>
      </p:pic>
      <p:sp>
        <p:nvSpPr>
          <p:cNvPr id="35" name="Diamond 34"/>
          <p:cNvSpPr/>
          <p:nvPr/>
        </p:nvSpPr>
        <p:spPr>
          <a:xfrm>
            <a:off x="1582970" y="5376630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iamond 36"/>
          <p:cNvSpPr/>
          <p:nvPr/>
        </p:nvSpPr>
        <p:spPr>
          <a:xfrm>
            <a:off x="1103041" y="5223950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iamond 37"/>
          <p:cNvSpPr/>
          <p:nvPr/>
        </p:nvSpPr>
        <p:spPr>
          <a:xfrm>
            <a:off x="1932102" y="5437330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Diamond 38"/>
          <p:cNvSpPr/>
          <p:nvPr/>
        </p:nvSpPr>
        <p:spPr>
          <a:xfrm>
            <a:off x="2577656" y="5460441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iamond 39"/>
          <p:cNvSpPr/>
          <p:nvPr/>
        </p:nvSpPr>
        <p:spPr>
          <a:xfrm>
            <a:off x="3368328" y="5478231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Diamond 40"/>
          <p:cNvSpPr/>
          <p:nvPr/>
        </p:nvSpPr>
        <p:spPr>
          <a:xfrm>
            <a:off x="4023308" y="5473142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iamond 41"/>
          <p:cNvSpPr/>
          <p:nvPr/>
        </p:nvSpPr>
        <p:spPr>
          <a:xfrm>
            <a:off x="4775528" y="5454371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iamond 43"/>
          <p:cNvSpPr/>
          <p:nvPr/>
        </p:nvSpPr>
        <p:spPr>
          <a:xfrm>
            <a:off x="2229624" y="5454371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2153422" y="4115729"/>
            <a:ext cx="273980" cy="126090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2153422" y="4487691"/>
            <a:ext cx="3828278" cy="8889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18511" y="942645"/>
            <a:ext cx="9125490" cy="653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X-ray detectors were distributed along beam line at locations of likely beam loss, e.g. apertures (where beam pipe size changes or intentional apertures). </a:t>
            </a:r>
            <a:r>
              <a:rPr lang="en-US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 rot="16200000">
            <a:off x="487658" y="283204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Beam Size</a:t>
            </a:r>
          </a:p>
        </p:txBody>
      </p:sp>
    </p:spTree>
    <p:extLst>
      <p:ext uri="{BB962C8B-B14F-4D97-AF65-F5344CB8AC3E}">
        <p14:creationId xmlns:p14="http://schemas.microsoft.com/office/powerpoint/2010/main" val="197227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9498" r="962" b="9406"/>
          <a:stretch/>
        </p:blipFill>
        <p:spPr>
          <a:xfrm>
            <a:off x="3759200" y="3759200"/>
            <a:ext cx="5270500" cy="2579706"/>
          </a:xfrm>
          <a:prstGeom prst="rect">
            <a:avLst/>
          </a:prstGeom>
        </p:spPr>
      </p:pic>
      <p:pic>
        <p:nvPicPr>
          <p:cNvPr id="5" name="Picture 4"/>
          <p:cNvPicPr preferRelativeResize="0"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" t="6210" b="5388"/>
          <a:stretch/>
        </p:blipFill>
        <p:spPr>
          <a:xfrm>
            <a:off x="3759200" y="928702"/>
            <a:ext cx="5270500" cy="256540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2400" y="0"/>
            <a:ext cx="9144000" cy="76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 dirty="0">
                <a:latin typeface="Minion Pro"/>
              </a:rPr>
              <a:t>Sensitivity of x-ray detectors for beam loss</a:t>
            </a:r>
          </a:p>
        </p:txBody>
      </p:sp>
      <p:sp>
        <p:nvSpPr>
          <p:cNvPr id="8" name="Rectangle 7"/>
          <p:cNvSpPr/>
          <p:nvPr/>
        </p:nvSpPr>
        <p:spPr>
          <a:xfrm>
            <a:off x="-231" y="3824748"/>
            <a:ext cx="27867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While increased vacuum levels are a good indicator of decreased photocathode lifetime, in this study we observe little indication of beam loss.</a:t>
            </a:r>
          </a:p>
        </p:txBody>
      </p:sp>
      <p:sp>
        <p:nvSpPr>
          <p:cNvPr id="9" name="Rectangle 8"/>
          <p:cNvSpPr/>
          <p:nvPr/>
        </p:nvSpPr>
        <p:spPr>
          <a:xfrm>
            <a:off x="1" y="1139091"/>
            <a:ext cx="27442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X-ray monitors demonstrate high sensitivity and localization for beam intentionally lost.  Sensitivity as good as 60 </a:t>
            </a:r>
            <a:r>
              <a:rPr lang="en-US" dirty="0" err="1">
                <a:latin typeface="Century Gothic" charset="0"/>
                <a:ea typeface="Century Gothic" charset="0"/>
                <a:cs typeface="Century Gothic" charset="0"/>
              </a:rPr>
              <a:t>pA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 (typ. 1-5 </a:t>
            </a:r>
            <a:r>
              <a:rPr lang="en-US" dirty="0" err="1">
                <a:latin typeface="Century Gothic" charset="0"/>
                <a:ea typeface="Century Gothic" charset="0"/>
                <a:cs typeface="Century Gothic" charset="0"/>
              </a:rPr>
              <a:t>nA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47037" y="2786028"/>
            <a:ext cx="524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/>
              <a:t>loss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36080" y="1746398"/>
            <a:ext cx="627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x-ray</a:t>
            </a:r>
            <a:endParaRPr lang="en-US" dirty="0"/>
          </a:p>
        </p:txBody>
      </p:sp>
      <p:sp>
        <p:nvSpPr>
          <p:cNvPr id="14" name="Left Brace 13"/>
          <p:cNvSpPr/>
          <p:nvPr/>
        </p:nvSpPr>
        <p:spPr>
          <a:xfrm>
            <a:off x="3463368" y="1028700"/>
            <a:ext cx="280656" cy="1858174"/>
          </a:xfrm>
          <a:prstGeom prst="leftBrace">
            <a:avLst>
              <a:gd name="adj1" fmla="val 8333"/>
              <a:gd name="adj2" fmla="val 5068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371992" y="3251818"/>
            <a:ext cx="31100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755209" y="5655477"/>
            <a:ext cx="524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/>
              <a:t>loss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53752" y="4615847"/>
            <a:ext cx="885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vacuum</a:t>
            </a:r>
            <a:endParaRPr lang="en-US" dirty="0"/>
          </a:p>
        </p:txBody>
      </p:sp>
      <p:sp>
        <p:nvSpPr>
          <p:cNvPr id="18" name="Left Brace 17"/>
          <p:cNvSpPr/>
          <p:nvPr/>
        </p:nvSpPr>
        <p:spPr>
          <a:xfrm>
            <a:off x="3371540" y="3898149"/>
            <a:ext cx="280656" cy="1858174"/>
          </a:xfrm>
          <a:prstGeom prst="leftBrace">
            <a:avLst>
              <a:gd name="adj1" fmla="val 8333"/>
              <a:gd name="adj2" fmla="val 5068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280164" y="6121267"/>
            <a:ext cx="31100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853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6401"/>
            <a:ext cx="9144000" cy="489389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14300"/>
            <a:ext cx="9144000" cy="76039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 dirty="0">
                <a:latin typeface="Minion Pro"/>
              </a:rPr>
              <a:t>Radiation Level vs. Intensity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88007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Low x-ray levels (&lt;10 Hz) along beam pipe (35mm) suggest ~</a:t>
            </a:r>
            <a:r>
              <a:rPr lang="en-US" dirty="0" err="1">
                <a:latin typeface="Century Gothic" charset="0"/>
                <a:ea typeface="Century Gothic" charset="0"/>
                <a:cs typeface="Century Gothic" charset="0"/>
              </a:rPr>
              <a:t>nA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 loss.</a:t>
            </a:r>
          </a:p>
          <a:p>
            <a:pPr marL="342900" indent="-342900">
              <a:buFont typeface="Wingdings" charset="2"/>
              <a:buChar char="ü"/>
            </a:pP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High x-ray levels (&gt;100’s Hz) are in close proximity to smallest aperture (3mm)</a:t>
            </a:r>
          </a:p>
        </p:txBody>
      </p:sp>
    </p:spTree>
    <p:extLst>
      <p:ext uri="{BB962C8B-B14F-4D97-AF65-F5344CB8AC3E}">
        <p14:creationId xmlns:p14="http://schemas.microsoft.com/office/powerpoint/2010/main" val="191317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1028"/>
            <a:ext cx="9144000" cy="491114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14300"/>
            <a:ext cx="9144000" cy="76039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 dirty="0">
                <a:latin typeface="Minion Pro"/>
              </a:rPr>
              <a:t>Vacuum Level vs. Intensity</a:t>
            </a:r>
          </a:p>
        </p:txBody>
      </p:sp>
      <p:sp>
        <p:nvSpPr>
          <p:cNvPr id="4" name="Rectangle 3"/>
          <p:cNvSpPr/>
          <p:nvPr/>
        </p:nvSpPr>
        <p:spPr>
          <a:xfrm>
            <a:off x="63500" y="874697"/>
            <a:ext cx="901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Vacuum levels similarly increase with beam current, but “scatter” in vacuum level downstream of the gun larger than with the x-ray monitors.</a:t>
            </a:r>
          </a:p>
        </p:txBody>
      </p:sp>
    </p:spTree>
    <p:extLst>
      <p:ext uri="{BB962C8B-B14F-4D97-AF65-F5344CB8AC3E}">
        <p14:creationId xmlns:p14="http://schemas.microsoft.com/office/powerpoint/2010/main" val="459483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Minion Pro"/>
              </a:rPr>
              <a:t>Lifetime Studies at mA Beam Current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1058904"/>
            <a:ext cx="9096734" cy="2590913"/>
            <a:chOff x="4747284" y="333375"/>
            <a:chExt cx="9096734" cy="2505075"/>
          </a:xfrm>
        </p:grpSpPr>
        <p:sp>
          <p:nvSpPr>
            <p:cNvPr id="10" name="Rectangle 9"/>
            <p:cNvSpPr/>
            <p:nvPr/>
          </p:nvSpPr>
          <p:spPr>
            <a:xfrm>
              <a:off x="4747284" y="333375"/>
              <a:ext cx="9096734" cy="2505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861749" y="440764"/>
              <a:ext cx="8982269" cy="2328981"/>
              <a:chOff x="61149" y="4025891"/>
              <a:chExt cx="8982269" cy="2328981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80" t="25463" r="12561" b="13768"/>
              <a:stretch/>
            </p:blipFill>
            <p:spPr>
              <a:xfrm>
                <a:off x="2286000" y="4025891"/>
                <a:ext cx="6757418" cy="2328981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61149" y="5245978"/>
                <a:ext cx="64312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entury Gothic" charset="0"/>
                    <a:ea typeface="Century Gothic" charset="0"/>
                    <a:cs typeface="Century Gothic" charset="0"/>
                  </a:rPr>
                  <a:t>1mA</a:t>
                </a:r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>
                <a:off x="680227" y="5452946"/>
                <a:ext cx="1505412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150191" y="4025891"/>
                <a:ext cx="1951462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3252FF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Required laser power, slope proportional to  QE decay</a:t>
                </a:r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>
                <a:off x="1701800" y="4584700"/>
                <a:ext cx="1677020" cy="9603"/>
              </a:xfrm>
              <a:prstGeom prst="straightConnector1">
                <a:avLst/>
              </a:prstGeom>
              <a:ln>
                <a:solidFill>
                  <a:srgbClr val="3252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ight Arrow 21"/>
              <p:cNvSpPr/>
              <p:nvPr/>
            </p:nvSpPr>
            <p:spPr>
              <a:xfrm>
                <a:off x="4984657" y="4428945"/>
                <a:ext cx="1925680" cy="1131029"/>
              </a:xfrm>
              <a:prstGeom prst="rightArrow">
                <a:avLst/>
              </a:prstGeom>
              <a:gradFill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99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latin typeface="Century Gothic" charset="0"/>
                    <a:ea typeface="Century Gothic" charset="0"/>
                    <a:cs typeface="Century Gothic" charset="0"/>
                  </a:rPr>
                  <a:t>Increasing laser size reduces QE decay proportionally</a:t>
                </a:r>
              </a:p>
            </p:txBody>
          </p:sp>
        </p:grpSp>
      </p:grpSp>
      <p:pic>
        <p:nvPicPr>
          <p:cNvPr id="28" name="Picture 2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4"/>
          <a:stretch/>
        </p:blipFill>
        <p:spPr bwMode="auto">
          <a:xfrm>
            <a:off x="0" y="4622239"/>
            <a:ext cx="8989742" cy="1763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Diamond 28"/>
          <p:cNvSpPr/>
          <p:nvPr/>
        </p:nvSpPr>
        <p:spPr>
          <a:xfrm>
            <a:off x="1582970" y="5376630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iamond 29"/>
          <p:cNvSpPr/>
          <p:nvPr/>
        </p:nvSpPr>
        <p:spPr>
          <a:xfrm>
            <a:off x="1103041" y="5223950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iamond 30"/>
          <p:cNvSpPr/>
          <p:nvPr/>
        </p:nvSpPr>
        <p:spPr>
          <a:xfrm>
            <a:off x="1932102" y="5437330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iamond 31"/>
          <p:cNvSpPr/>
          <p:nvPr/>
        </p:nvSpPr>
        <p:spPr>
          <a:xfrm>
            <a:off x="2577656" y="5460441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iamond 32"/>
          <p:cNvSpPr/>
          <p:nvPr/>
        </p:nvSpPr>
        <p:spPr>
          <a:xfrm>
            <a:off x="3368328" y="5478231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iamond 33"/>
          <p:cNvSpPr/>
          <p:nvPr/>
        </p:nvSpPr>
        <p:spPr>
          <a:xfrm>
            <a:off x="4023308" y="5473142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iamond 34"/>
          <p:cNvSpPr/>
          <p:nvPr/>
        </p:nvSpPr>
        <p:spPr>
          <a:xfrm>
            <a:off x="4775528" y="5454371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Diamond 35"/>
          <p:cNvSpPr/>
          <p:nvPr/>
        </p:nvSpPr>
        <p:spPr>
          <a:xfrm>
            <a:off x="2229624" y="5454371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3803886" y="1727038"/>
            <a:ext cx="4616214" cy="368559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ight Arrow 22"/>
          <p:cNvSpPr/>
          <p:nvPr/>
        </p:nvSpPr>
        <p:spPr>
          <a:xfrm rot="19284283">
            <a:off x="4034520" y="3848377"/>
            <a:ext cx="2011302" cy="1169784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18000">
                <a:schemeClr val="accent2">
                  <a:lumMod val="0"/>
                  <a:lumOff val="100000"/>
                </a:schemeClr>
              </a:gs>
              <a:gs pos="34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Century Gothic" charset="0"/>
                <a:ea typeface="Century Gothic" charset="0"/>
                <a:cs typeface="Century Gothic" charset="0"/>
              </a:rPr>
              <a:t>Adjust </a:t>
            </a:r>
            <a:r>
              <a:rPr lang="en-US" sz="1200">
                <a:latin typeface="Century Gothic" charset="0"/>
                <a:ea typeface="Century Gothic" charset="0"/>
                <a:cs typeface="Century Gothic" charset="0"/>
              </a:rPr>
              <a:t>beam size to decrease x-ray level</a:t>
            </a:r>
            <a:endParaRPr lang="en-US" sz="12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751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144000" cy="492091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14300"/>
            <a:ext cx="9144000" cy="76039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 dirty="0">
                <a:latin typeface="Minion Pro"/>
              </a:rPr>
              <a:t>Emittance Aperture Interception vs. Lifetime</a:t>
            </a:r>
          </a:p>
        </p:txBody>
      </p:sp>
      <p:sp>
        <p:nvSpPr>
          <p:cNvPr id="5" name="Rectangle 4"/>
          <p:cNvSpPr/>
          <p:nvPr/>
        </p:nvSpPr>
        <p:spPr>
          <a:xfrm>
            <a:off x="127000" y="874697"/>
            <a:ext cx="8750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Interception on a 4mm aperture measures beam size</a:t>
            </a:r>
          </a:p>
          <a:p>
            <a:pPr marL="342900" indent="-342900">
              <a:buFont typeface="Wingdings" charset="2"/>
              <a:buChar char="ü"/>
            </a:pP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Largest interception (circles) occur with smallest laser size (space charge)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552" y="2094131"/>
            <a:ext cx="350864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03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14300"/>
            <a:ext cx="9144000" cy="76039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 dirty="0">
                <a:latin typeface="Minion Pro"/>
              </a:rPr>
              <a:t>Radiation Level vs. Lifetime</a:t>
            </a:r>
          </a:p>
        </p:txBody>
      </p:sp>
      <p:sp>
        <p:nvSpPr>
          <p:cNvPr id="4" name="Rectangle 3"/>
          <p:cNvSpPr/>
          <p:nvPr/>
        </p:nvSpPr>
        <p:spPr>
          <a:xfrm>
            <a:off x="63500" y="874697"/>
            <a:ext cx="9017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The best charge lifetime is achieved when x-ray levels are smallest.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4029"/>
            <a:ext cx="9144000" cy="519487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206500" y="1437102"/>
            <a:ext cx="7620000" cy="4496986"/>
            <a:chOff x="1206500" y="1437102"/>
            <a:chExt cx="7620000" cy="4496986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203700" y="1477376"/>
              <a:ext cx="1485900" cy="105410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7289800" y="1437102"/>
              <a:ext cx="1485900" cy="105410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206500" y="3266273"/>
              <a:ext cx="1485900" cy="105410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200900" y="3266273"/>
              <a:ext cx="1485900" cy="105410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318000" y="3215473"/>
              <a:ext cx="1485900" cy="105410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340600" y="4879988"/>
              <a:ext cx="1485900" cy="105410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6077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14300"/>
            <a:ext cx="9144000" cy="76039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 dirty="0">
                <a:latin typeface="Minion Pro"/>
              </a:rPr>
              <a:t>Vacuum vs. Lifetime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874697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Correlation of vacuum with charge lifetime most evident near the Gun</a:t>
            </a:r>
          </a:p>
          <a:p>
            <a:pPr marL="342900" indent="-342900">
              <a:buFont typeface="Wingdings" charset="2"/>
              <a:buChar char="ü"/>
            </a:pP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Vacuum levels generally not as sensitive as x-ray levels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8026"/>
            <a:ext cx="9144000" cy="464087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305300" y="1983202"/>
            <a:ext cx="1485900" cy="105410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471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>
                <a:latin typeface="Minion Pro"/>
              </a:rPr>
              <a:t>Outline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88059" y="1006475"/>
            <a:ext cx="8567882" cy="5248275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3200" dirty="0" err="1">
                <a:latin typeface="Century Gothic" panose="020B0502020202020204" pitchFamily="34" charset="0"/>
              </a:rPr>
              <a:t>PEPPo</a:t>
            </a:r>
            <a:r>
              <a:rPr lang="en-US" sz="3200" dirty="0">
                <a:latin typeface="Century Gothic" panose="020B0502020202020204" pitchFamily="34" charset="0"/>
              </a:rPr>
              <a:t> – an application </a:t>
            </a:r>
            <a:r>
              <a:rPr lang="en-US" sz="3200" b="1" dirty="0">
                <a:latin typeface="Century Gothic" panose="020B0502020202020204" pitchFamily="34" charset="0"/>
              </a:rPr>
              <a:t>requiring</a:t>
            </a:r>
            <a:r>
              <a:rPr lang="en-US" sz="3200" dirty="0">
                <a:latin typeface="Century Gothic" panose="020B0502020202020204" pitchFamily="34" charset="0"/>
              </a:rPr>
              <a:t>  </a:t>
            </a:r>
            <a:r>
              <a:rPr lang="en-US" sz="3200" b="1" dirty="0" err="1">
                <a:latin typeface="Century Gothic" panose="020B0502020202020204" pitchFamily="34" charset="0"/>
              </a:rPr>
              <a:t>milliampere</a:t>
            </a:r>
            <a:r>
              <a:rPr lang="en-US" sz="3200" dirty="0">
                <a:latin typeface="Century Gothic" panose="020B0502020202020204" pitchFamily="34" charset="0"/>
              </a:rPr>
              <a:t> polarized electron beams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latin typeface="Century Gothic" panose="020B0502020202020204" pitchFamily="34" charset="0"/>
              </a:rPr>
              <a:t>Ion bombardment, the dominant </a:t>
            </a:r>
            <a:r>
              <a:rPr lang="en-US" sz="3200" b="1" dirty="0">
                <a:latin typeface="Century Gothic" panose="020B0502020202020204" pitchFamily="34" charset="0"/>
              </a:rPr>
              <a:t>lifetime limiting mechanism</a:t>
            </a:r>
            <a:r>
              <a:rPr lang="en-US" sz="3200" dirty="0">
                <a:latin typeface="Century Gothic" panose="020B0502020202020204" pitchFamily="34" charset="0"/>
              </a:rPr>
              <a:t> of polarized photocathodes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latin typeface="Century Gothic" panose="020B0502020202020204" pitchFamily="34" charset="0"/>
              </a:rPr>
              <a:t>To operate at mA current without interruption, requires </a:t>
            </a:r>
            <a:r>
              <a:rPr lang="en-US" sz="3200" b="1" dirty="0" err="1">
                <a:latin typeface="Century Gothic" panose="020B0502020202020204" pitchFamily="34" charset="0"/>
              </a:rPr>
              <a:t>kC</a:t>
            </a:r>
            <a:r>
              <a:rPr lang="en-US" sz="3200" b="1" dirty="0">
                <a:latin typeface="Century Gothic" panose="020B0502020202020204" pitchFamily="34" charset="0"/>
              </a:rPr>
              <a:t> charge lifetime  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latin typeface="Century Gothic" panose="020B0502020202020204" pitchFamily="34" charset="0"/>
              </a:rPr>
              <a:t>R&amp;D to </a:t>
            </a:r>
            <a:r>
              <a:rPr lang="en-US" sz="3200" b="1" dirty="0">
                <a:latin typeface="Century Gothic" panose="020B0502020202020204" pitchFamily="34" charset="0"/>
              </a:rPr>
              <a:t>extend the charge lifetime </a:t>
            </a:r>
            <a:r>
              <a:rPr lang="en-US" sz="3200" dirty="0">
                <a:latin typeface="Century Gothic" panose="020B0502020202020204" pitchFamily="34" charset="0"/>
              </a:rPr>
              <a:t>of polarized electron sources</a:t>
            </a:r>
          </a:p>
        </p:txBody>
      </p:sp>
    </p:spTree>
    <p:extLst>
      <p:ext uri="{BB962C8B-B14F-4D97-AF65-F5344CB8AC3E}">
        <p14:creationId xmlns:p14="http://schemas.microsoft.com/office/powerpoint/2010/main" val="18758446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00"/>
            <a:ext cx="9144000" cy="760397"/>
          </a:xfrm>
        </p:spPr>
        <p:txBody>
          <a:bodyPr>
            <a:normAutofit/>
          </a:bodyPr>
          <a:lstStyle/>
          <a:p>
            <a:r>
              <a:rPr lang="en-US" b="0" dirty="0">
                <a:latin typeface="Minion Pro"/>
              </a:rPr>
              <a:t>First Results: GaAs/</a:t>
            </a:r>
            <a:r>
              <a:rPr lang="en-US" b="0" dirty="0" err="1">
                <a:latin typeface="Minion Pro"/>
              </a:rPr>
              <a:t>GaAsP</a:t>
            </a:r>
            <a:r>
              <a:rPr lang="en-US" b="0" dirty="0">
                <a:latin typeface="Minion Pro"/>
              </a:rPr>
              <a:t> at mA Current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99046" y="4713303"/>
            <a:ext cx="89725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CEBAF charge lifetime improves with spot size, as expected, but eventually beam size becomes “too large” </a:t>
            </a:r>
          </a:p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Laser diameters greater than ~4 mm (4 sigma) will require properly designed cathode/anode electrodes, to ensure 100% transmission, to maintain excellent vacuum, to minimize ion bombardment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80034" y="828290"/>
            <a:ext cx="8163891" cy="3928080"/>
            <a:chOff x="380034" y="828290"/>
            <a:chExt cx="8163891" cy="3928080"/>
          </a:xfrm>
        </p:grpSpPr>
        <p:pic>
          <p:nvPicPr>
            <p:cNvPr id="1026" name="Picture 2" descr="C:\Users\poelker\AppData\Local\Temp\life_v_area_1000_1500_expFit.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034" y="828290"/>
              <a:ext cx="8163891" cy="3928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/>
            <p:cNvGrpSpPr/>
            <p:nvPr/>
          </p:nvGrpSpPr>
          <p:grpSpPr>
            <a:xfrm>
              <a:off x="841536" y="1854200"/>
              <a:ext cx="7515064" cy="564349"/>
              <a:chOff x="841536" y="1854200"/>
              <a:chExt cx="7515064" cy="564349"/>
            </a:xfrm>
          </p:grpSpPr>
          <p:cxnSp>
            <p:nvCxnSpPr>
              <p:cNvPr id="8" name="Straight Connector 7"/>
              <p:cNvCxnSpPr/>
              <p:nvPr/>
            </p:nvCxnSpPr>
            <p:spPr>
              <a:xfrm flipV="1">
                <a:off x="841536" y="1854200"/>
                <a:ext cx="7515064" cy="12700"/>
              </a:xfrm>
              <a:prstGeom prst="line">
                <a:avLst/>
              </a:prstGeom>
              <a:ln w="3492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1017176" y="1956884"/>
                <a:ext cx="3258777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</a:rPr>
                  <a:t>1 mA </a:t>
                </a:r>
                <a:r>
                  <a:rPr lang="en-US" sz="2400" b="1">
                    <a:solidFill>
                      <a:srgbClr val="FF0000"/>
                    </a:solidFill>
                  </a:rPr>
                  <a:t>for 7 days 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is 600 C</a:t>
                </a: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1017176" y="2723595"/>
              <a:ext cx="1337891" cy="1626508"/>
              <a:chOff x="1017176" y="2723595"/>
              <a:chExt cx="1337891" cy="1626508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1155700" y="3023554"/>
                <a:ext cx="152400" cy="13874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155700" y="2723595"/>
                <a:ext cx="11993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1mA(2007)</a:t>
                </a: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1017176" y="3949758"/>
                <a:ext cx="152400" cy="13874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042576" y="3980771"/>
                <a:ext cx="11993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4mA(2011)</a:t>
                </a:r>
              </a:p>
            </p:txBody>
          </p:sp>
        </p:grpSp>
        <p:sp>
          <p:nvSpPr>
            <p:cNvPr id="3" name="Left-Right Arrow 2"/>
            <p:cNvSpPr/>
            <p:nvPr/>
          </p:nvSpPr>
          <p:spPr>
            <a:xfrm>
              <a:off x="841536" y="3750602"/>
              <a:ext cx="1266664" cy="728053"/>
            </a:xfrm>
            <a:prstGeom prst="leftRightArrow">
              <a:avLst/>
            </a:prstGeom>
            <a:solidFill>
              <a:schemeClr val="accent1">
                <a:alpha val="6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CEBAF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8572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39700"/>
            <a:ext cx="9144000" cy="76039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0" dirty="0">
                <a:latin typeface="Minion Pro"/>
              </a:rPr>
              <a:t>Managing Laser Power to Improve Charge Lifetime</a:t>
            </a:r>
            <a:endParaRPr lang="en-US" sz="2800" b="0" cap="small" dirty="0">
              <a:latin typeface="Minion Pro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874697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A large fraction of laser light (33%) is reflected from GaAs leading to the possibility of </a:t>
            </a:r>
            <a:r>
              <a:rPr lang="en-US" b="1" dirty="0">
                <a:latin typeface="Century Gothic" charset="0"/>
                <a:ea typeface="Century Gothic" charset="0"/>
                <a:cs typeface="Century Gothic" charset="0"/>
              </a:rPr>
              <a:t>“stray” 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electrons, a bad thing</a:t>
            </a:r>
            <a:r>
              <a:rPr lang="is-IS" dirty="0">
                <a:latin typeface="Century Gothic" charset="0"/>
                <a:ea typeface="Century Gothic" charset="0"/>
                <a:cs typeface="Century Gothic" charset="0"/>
              </a:rPr>
              <a:t>…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342900" indent="-342900">
              <a:buFont typeface="Wingdings" charset="2"/>
              <a:buChar char="ü"/>
            </a:pP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The remaining light is mainly absorbed in GaAs substrate, leading to heating, also a bad thing</a:t>
            </a:r>
            <a:r>
              <a:rPr lang="is-IS" dirty="0">
                <a:latin typeface="Century Gothic" charset="0"/>
                <a:ea typeface="Century Gothic" charset="0"/>
                <a:cs typeface="Century Gothic" charset="0"/>
              </a:rPr>
              <a:t>…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996" y="4176900"/>
            <a:ext cx="3108232" cy="21622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616" y="4202300"/>
            <a:ext cx="3119380" cy="21622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996" y="2049626"/>
            <a:ext cx="3124567" cy="2127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406" y="2075026"/>
            <a:ext cx="3042464" cy="21168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84197" y="2160907"/>
            <a:ext cx="1005403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/>
              <a:t>Laser OFF</a:t>
            </a:r>
            <a:endParaRPr lang="en-US" sz="1500" dirty="0"/>
          </a:p>
        </p:txBody>
      </p:sp>
      <p:sp>
        <p:nvSpPr>
          <p:cNvPr id="11" name="TextBox 10"/>
          <p:cNvSpPr txBox="1"/>
          <p:nvPr/>
        </p:nvSpPr>
        <p:spPr>
          <a:xfrm>
            <a:off x="4908667" y="4302944"/>
            <a:ext cx="821059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dirty="0"/>
              <a:t>200 </a:t>
            </a:r>
            <a:r>
              <a:rPr lang="en-US" sz="1500" dirty="0" err="1"/>
              <a:t>mW</a:t>
            </a:r>
            <a:endParaRPr lang="en-US" sz="1500" dirty="0"/>
          </a:p>
        </p:txBody>
      </p:sp>
      <p:sp>
        <p:nvSpPr>
          <p:cNvPr id="12" name="TextBox 11"/>
          <p:cNvSpPr txBox="1"/>
          <p:nvPr/>
        </p:nvSpPr>
        <p:spPr>
          <a:xfrm>
            <a:off x="8011596" y="4292947"/>
            <a:ext cx="821059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dirty="0"/>
              <a:t>300 </a:t>
            </a:r>
            <a:r>
              <a:rPr lang="en-US" sz="1500" dirty="0" err="1"/>
              <a:t>mW</a:t>
            </a:r>
            <a:endParaRPr lang="en-US" sz="1500" dirty="0"/>
          </a:p>
        </p:txBody>
      </p:sp>
      <p:sp>
        <p:nvSpPr>
          <p:cNvPr id="15" name="TextBox 14"/>
          <p:cNvSpPr txBox="1"/>
          <p:nvPr/>
        </p:nvSpPr>
        <p:spPr>
          <a:xfrm>
            <a:off x="8064421" y="2160906"/>
            <a:ext cx="821059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dirty="0"/>
              <a:t>100 </a:t>
            </a:r>
            <a:r>
              <a:rPr lang="en-US" sz="1500" dirty="0" err="1"/>
              <a:t>mW</a:t>
            </a:r>
            <a:endParaRPr lang="en-US" sz="1500" dirty="0"/>
          </a:p>
        </p:txBody>
      </p:sp>
      <p:sp>
        <p:nvSpPr>
          <p:cNvPr id="5" name="TextBox 4"/>
          <p:cNvSpPr txBox="1"/>
          <p:nvPr/>
        </p:nvSpPr>
        <p:spPr>
          <a:xfrm>
            <a:off x="220205" y="3113263"/>
            <a:ext cx="210378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(6mA/%/W)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I = 1 mA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&amp;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QE &lt; 1%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  =&gt; P &gt; ~100’s </a:t>
            </a:r>
            <a:r>
              <a:rPr lang="en-US" dirty="0" err="1"/>
              <a:t>mW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3780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7315200" y="3674692"/>
            <a:ext cx="17091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Enhanced absorption occurs only at specific laser wavelengths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220" y="921410"/>
            <a:ext cx="8719559" cy="178117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0000"/>
                </a:solidFill>
              </a:rPr>
              <a:t>non-DBR Photocathode </a:t>
            </a:r>
            <a:r>
              <a:rPr lang="en-US" dirty="0"/>
              <a:t>: absorption in the GaAs/GaAsP superlattice </a:t>
            </a:r>
            <a:r>
              <a:rPr lang="en-US" dirty="0">
                <a:solidFill>
                  <a:srgbClr val="FF0000"/>
                </a:solidFill>
              </a:rPr>
              <a:t>&lt; 5%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Most light passes into the substrate leading to unwanted heating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0000"/>
                </a:solidFill>
              </a:rPr>
              <a:t>DBR photocathode </a:t>
            </a:r>
            <a:r>
              <a:rPr lang="en-US" dirty="0"/>
              <a:t>: absorption in the GaAs/GaAsP superlattice </a:t>
            </a:r>
            <a:r>
              <a:rPr lang="en-US" dirty="0">
                <a:solidFill>
                  <a:srgbClr val="FF0000"/>
                </a:solidFill>
              </a:rPr>
              <a:t>&gt; 20%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Less light required to make required beam, less light means less heat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Promising for high current initiatives like polarized positrons at CEBAF and EIC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267200" y="6416675"/>
            <a:ext cx="609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579880" y="2772013"/>
            <a:ext cx="5735320" cy="3507105"/>
            <a:chOff x="1066800" y="2743438"/>
            <a:chExt cx="5735320" cy="3507105"/>
          </a:xfrm>
        </p:grpSpPr>
        <p:sp>
          <p:nvSpPr>
            <p:cNvPr id="5" name="TextBox 4"/>
            <p:cNvSpPr txBox="1"/>
            <p:nvPr/>
          </p:nvSpPr>
          <p:spPr>
            <a:xfrm>
              <a:off x="1066800" y="5881211"/>
              <a:ext cx="28969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entury Gothic" panose="020B0502020202020204" pitchFamily="34" charset="0"/>
                </a:rPr>
                <a:t>Non-DBR photocathode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274841" y="5867400"/>
              <a:ext cx="23567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entury Gothic" panose="020B0502020202020204" pitchFamily="34" charset="0"/>
                </a:rPr>
                <a:t>DBR photocathode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800" y="2743438"/>
              <a:ext cx="5735320" cy="3200400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876367" y="2672239"/>
            <a:ext cx="8114125" cy="3581400"/>
            <a:chOff x="910234" y="2674382"/>
            <a:chExt cx="8114125" cy="3581400"/>
          </a:xfrm>
        </p:grpSpPr>
        <p:sp>
          <p:nvSpPr>
            <p:cNvPr id="15" name="Rectangle 14"/>
            <p:cNvSpPr/>
            <p:nvPr/>
          </p:nvSpPr>
          <p:spPr>
            <a:xfrm>
              <a:off x="910234" y="2674382"/>
              <a:ext cx="8114125" cy="3581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105595" y="2686050"/>
              <a:ext cx="7051548" cy="3569732"/>
              <a:chOff x="873252" y="1447800"/>
              <a:chExt cx="7051548" cy="3569732"/>
            </a:xfrm>
            <a:solidFill>
              <a:schemeClr val="bg1"/>
            </a:solidFill>
          </p:grpSpPr>
          <p:sp>
            <p:nvSpPr>
              <p:cNvPr id="18" name="Rectangle 17"/>
              <p:cNvSpPr/>
              <p:nvPr/>
            </p:nvSpPr>
            <p:spPr>
              <a:xfrm>
                <a:off x="4623208" y="4634467"/>
                <a:ext cx="3223316" cy="36933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Century Gothic" panose="020B0502020202020204" pitchFamily="34" charset="0"/>
                  </a:rPr>
                  <a:t>Photocathode with DBR</a:t>
                </a: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3252" y="1447800"/>
                <a:ext cx="7051548" cy="3200400"/>
              </a:xfrm>
              <a:prstGeom prst="rect">
                <a:avLst/>
              </a:prstGeom>
              <a:grpFill/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979088" y="4648200"/>
                <a:ext cx="3441573" cy="36933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Century Gothic" panose="020B0502020202020204" pitchFamily="34" charset="0"/>
                  </a:rPr>
                  <a:t>Photocathode without DBR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7628521" y="5854923"/>
              <a:ext cx="13789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(57 layers!)</a:t>
              </a:r>
            </a:p>
          </p:txBody>
        </p:sp>
      </p:grp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</p:spPr>
        <p:txBody>
          <a:bodyPr>
            <a:normAutofit/>
          </a:bodyPr>
          <a:lstStyle/>
          <a:p>
            <a:r>
              <a:rPr lang="en-US" sz="2800" b="0" dirty="0">
                <a:latin typeface="Minion Pro"/>
              </a:rPr>
              <a:t>Benefits of </a:t>
            </a:r>
            <a:r>
              <a:rPr lang="en-US" sz="2800" dirty="0" err="1">
                <a:latin typeface="Minion Pro"/>
              </a:rPr>
              <a:t>D</a:t>
            </a:r>
            <a:r>
              <a:rPr lang="en-US" sz="2800" b="0" dirty="0" err="1">
                <a:latin typeface="Minion Pro"/>
              </a:rPr>
              <a:t>istrubted</a:t>
            </a:r>
            <a:r>
              <a:rPr lang="en-US" sz="2800" b="0" dirty="0">
                <a:latin typeface="Minion Pro"/>
              </a:rPr>
              <a:t> </a:t>
            </a:r>
            <a:r>
              <a:rPr lang="en-US" sz="2800" dirty="0">
                <a:latin typeface="Minion Pro"/>
              </a:rPr>
              <a:t>B</a:t>
            </a:r>
            <a:r>
              <a:rPr lang="en-US" sz="2800" b="0" dirty="0">
                <a:latin typeface="Minion Pro"/>
              </a:rPr>
              <a:t>ragg </a:t>
            </a:r>
            <a:r>
              <a:rPr lang="en-US" sz="2800" dirty="0">
                <a:latin typeface="Minion Pro"/>
              </a:rPr>
              <a:t>R</a:t>
            </a:r>
            <a:r>
              <a:rPr lang="en-US" sz="2800" b="0" dirty="0">
                <a:latin typeface="Minion Pro"/>
              </a:rPr>
              <a:t>eflector (DBR)</a:t>
            </a:r>
            <a:endParaRPr lang="en-US" sz="2800" b="0" cap="small" dirty="0">
              <a:latin typeface="Minion Pro"/>
            </a:endParaRPr>
          </a:p>
        </p:txBody>
      </p:sp>
    </p:spTree>
    <p:extLst>
      <p:ext uri="{BB962C8B-B14F-4D97-AF65-F5344CB8AC3E}">
        <p14:creationId xmlns:p14="http://schemas.microsoft.com/office/powerpoint/2010/main" val="18258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0" dirty="0">
                <a:latin typeface="Minion Pro"/>
              </a:rPr>
              <a:t>World Record QE from High Polarization Photocathode</a:t>
            </a:r>
            <a:endParaRPr lang="en-US" sz="2800" b="0" cap="small" dirty="0">
              <a:latin typeface="Minion Pro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7331" y="827979"/>
            <a:ext cx="88711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Others have tried…but very difficult to obtain QE enhancement at the laser wavelength that also provides high polarization,   CEBAF lasers operate at ~ 776 nm (doubled-telecom lasers)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167331" y="2178323"/>
            <a:ext cx="3422536" cy="377306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4343C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660066"/>
              </a:buClr>
              <a:buFont typeface="Arial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5813" indent="-227013" algn="l" defTabSz="457200" rtl="0" eaLnBrk="1" latinLnBrk="0" hangingPunct="1">
              <a:spcBef>
                <a:spcPct val="20000"/>
              </a:spcBef>
              <a:buFont typeface="Arial"/>
              <a:buNone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ClrTx/>
              <a:buFont typeface="Wingdings" panose="05000000000000000000" pitchFamily="2" charset="2"/>
              <a:buChar char="Ø"/>
            </a:pPr>
            <a:r>
              <a:rPr lang="en-US" sz="1600" dirty="0">
                <a:latin typeface="Century Gothic" panose="020B0502020202020204" pitchFamily="34" charset="0"/>
              </a:rPr>
              <a:t>Standard strained-superlattice</a:t>
            </a:r>
          </a:p>
          <a:p>
            <a:pPr marL="515938" lvl="1" indent="-168275">
              <a:buClrTx/>
            </a:pPr>
            <a:r>
              <a:rPr lang="en-US" sz="1600" dirty="0">
                <a:latin typeface="Century Gothic" panose="020B0502020202020204" pitchFamily="34" charset="0"/>
              </a:rPr>
              <a:t>QE = 0.89%</a:t>
            </a:r>
          </a:p>
          <a:p>
            <a:pPr marL="515938" lvl="1" indent="-168275">
              <a:buClrTx/>
            </a:pPr>
            <a:r>
              <a:rPr lang="en-US" sz="1600" dirty="0">
                <a:latin typeface="Century Gothic" panose="020B0502020202020204" pitchFamily="34" charset="0"/>
              </a:rPr>
              <a:t>Polarization = 92%</a:t>
            </a:r>
          </a:p>
          <a:p>
            <a:pPr marL="228600" indent="-228600">
              <a:buClrTx/>
              <a:buFont typeface="Wingdings" panose="05000000000000000000" pitchFamily="2" charset="2"/>
              <a:buChar char="Ø"/>
              <a:tabLst>
                <a:tab pos="228600" algn="l"/>
              </a:tabLst>
            </a:pPr>
            <a:r>
              <a:rPr lang="en-US" sz="1600" dirty="0">
                <a:latin typeface="Century Gothic" panose="020B0502020202020204" pitchFamily="34" charset="0"/>
              </a:rPr>
              <a:t>DBR</a:t>
            </a:r>
          </a:p>
          <a:p>
            <a:pPr marL="515938" lvl="1" indent="-168275">
              <a:buClrTx/>
            </a:pPr>
            <a:r>
              <a:rPr lang="en-US" sz="1600" dirty="0">
                <a:latin typeface="Century Gothic" panose="020B0502020202020204" pitchFamily="34" charset="0"/>
              </a:rPr>
              <a:t>QE = 6.4%</a:t>
            </a:r>
          </a:p>
          <a:p>
            <a:pPr marL="515938" lvl="1" indent="-168275">
              <a:buClrTx/>
            </a:pPr>
            <a:r>
              <a:rPr lang="en-US" sz="1600" dirty="0">
                <a:latin typeface="Century Gothic" panose="020B0502020202020204" pitchFamily="34" charset="0"/>
              </a:rPr>
              <a:t>Polarization = 84%</a:t>
            </a:r>
          </a:p>
          <a:p>
            <a:pPr marL="228600" indent="-228600">
              <a:buClrTx/>
              <a:buFont typeface="Wingdings" panose="05000000000000000000" pitchFamily="2" charset="2"/>
              <a:buChar char="Ø"/>
            </a:pPr>
            <a:r>
              <a:rPr lang="en-US" sz="1800" dirty="0">
                <a:latin typeface="Century Gothic" panose="020B0502020202020204" pitchFamily="34" charset="0"/>
              </a:rPr>
              <a:t>The highest reported QE of any high polarization photocathode  </a:t>
            </a:r>
          </a:p>
          <a:p>
            <a:pPr marL="228600" indent="-2286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Century Gothic" panose="020B0502020202020204" pitchFamily="34" charset="0"/>
              </a:rPr>
              <a:t>Excellent candidate for mA operations, will test at CEBAF this shutdown</a:t>
            </a:r>
          </a:p>
          <a:p>
            <a:pPr marL="228600" indent="-2286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Century Gothic" panose="020B0502020202020204" pitchFamily="34" charset="0"/>
              </a:rPr>
              <a:t>SBIR partnership</a:t>
            </a:r>
          </a:p>
          <a:p>
            <a:pPr marL="628650" lvl="1" indent="-171450">
              <a:buClrTx/>
            </a:pP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1634" y="6181690"/>
            <a:ext cx="79675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W. Liu,</a:t>
            </a:r>
            <a:r>
              <a:rPr lang="en-US" sz="1400" dirty="0"/>
              <a:t> S. Zhang, M. Stutzman, M. Poelker, Y. Chen, W. Lu, and A. Moy, </a:t>
            </a:r>
            <a:r>
              <a:rPr lang="fr-FR" sz="1400" dirty="0"/>
              <a:t>Appl. Phys. Lett. </a:t>
            </a:r>
            <a:r>
              <a:rPr lang="fr-FR" sz="1400" b="1" dirty="0"/>
              <a:t>109</a:t>
            </a:r>
            <a:r>
              <a:rPr lang="fr-FR" sz="1400" dirty="0"/>
              <a:t>, 252104 (2016)</a:t>
            </a:r>
            <a:endParaRPr lang="en-US" sz="14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3699933" y="1957166"/>
            <a:ext cx="5110071" cy="4287623"/>
            <a:chOff x="3699933" y="1957166"/>
            <a:chExt cx="5110071" cy="428762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9933" y="1957166"/>
              <a:ext cx="5110071" cy="4287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Straight Connector 4"/>
            <p:cNvCxnSpPr/>
            <p:nvPr/>
          </p:nvCxnSpPr>
          <p:spPr>
            <a:xfrm flipV="1">
              <a:off x="7298267" y="2178323"/>
              <a:ext cx="0" cy="3494346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3701676" y="1957166"/>
            <a:ext cx="5108328" cy="4310254"/>
            <a:chOff x="3701676" y="1957166"/>
            <a:chExt cx="5108328" cy="4310254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1676" y="1957166"/>
              <a:ext cx="5108328" cy="4310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0" name="Straight Connector 19"/>
            <p:cNvCxnSpPr/>
            <p:nvPr/>
          </p:nvCxnSpPr>
          <p:spPr>
            <a:xfrm flipV="1">
              <a:off x="7289800" y="2243667"/>
              <a:ext cx="8467" cy="3429002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Oval 2"/>
          <p:cNvSpPr/>
          <p:nvPr/>
        </p:nvSpPr>
        <p:spPr>
          <a:xfrm>
            <a:off x="681634" y="6181690"/>
            <a:ext cx="661391" cy="3077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1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Minion Pro"/>
              </a:rPr>
              <a:t>GaAs Photocathode Polarization vs. Time</a:t>
            </a:r>
          </a:p>
        </p:txBody>
      </p:sp>
      <p:grpSp>
        <p:nvGrpSpPr>
          <p:cNvPr id="4" name="Group 56"/>
          <p:cNvGrpSpPr/>
          <p:nvPr/>
        </p:nvGrpSpPr>
        <p:grpSpPr>
          <a:xfrm>
            <a:off x="471145" y="992489"/>
            <a:ext cx="1320651" cy="2538581"/>
            <a:chOff x="836406" y="1211229"/>
            <a:chExt cx="1320651" cy="2538581"/>
          </a:xfrm>
        </p:grpSpPr>
        <p:sp>
          <p:nvSpPr>
            <p:cNvPr id="5" name="Rectangle 23" descr="Trellis"/>
            <p:cNvSpPr>
              <a:spLocks noChangeArrowheads="1"/>
            </p:cNvSpPr>
            <p:nvPr/>
          </p:nvSpPr>
          <p:spPr bwMode="auto">
            <a:xfrm>
              <a:off x="836406" y="1648724"/>
              <a:ext cx="1320651" cy="1762532"/>
            </a:xfrm>
            <a:prstGeom prst="rect">
              <a:avLst/>
            </a:prstGeom>
            <a:pattFill prst="trellis">
              <a:fgClr>
                <a:srgbClr val="B3A8A3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6" name="Text Box 24"/>
            <p:cNvSpPr txBox="1">
              <a:spLocks noChangeArrowheads="1"/>
            </p:cNvSpPr>
            <p:nvPr/>
          </p:nvSpPr>
          <p:spPr bwMode="auto">
            <a:xfrm>
              <a:off x="965938" y="3411256"/>
              <a:ext cx="109677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>
                  <a:latin typeface="Century Gothic" charset="0"/>
                  <a:ea typeface="Century Gothic" charset="0"/>
                  <a:cs typeface="Century Gothic" charset="0"/>
                </a:rPr>
                <a:t>30 mA/W</a:t>
              </a:r>
            </a:p>
          </p:txBody>
        </p:sp>
        <p:sp>
          <p:nvSpPr>
            <p:cNvPr id="7" name="Text Box 25"/>
            <p:cNvSpPr txBox="1">
              <a:spLocks noChangeArrowheads="1"/>
            </p:cNvSpPr>
            <p:nvPr/>
          </p:nvSpPr>
          <p:spPr bwMode="auto">
            <a:xfrm>
              <a:off x="836406" y="1211229"/>
              <a:ext cx="13051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Century Gothic" charset="0"/>
                  <a:ea typeface="Century Gothic" charset="0"/>
                  <a:cs typeface="Century Gothic" charset="0"/>
                </a:rPr>
                <a:t>Bulk GaAs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2305050" y="981681"/>
            <a:ext cx="2371725" cy="2558778"/>
            <a:chOff x="2878117" y="936160"/>
            <a:chExt cx="2371725" cy="2558778"/>
          </a:xfrm>
        </p:grpSpPr>
        <p:sp>
          <p:nvSpPr>
            <p:cNvPr id="9" name="Text Box 30"/>
            <p:cNvSpPr txBox="1">
              <a:spLocks noChangeArrowheads="1"/>
            </p:cNvSpPr>
            <p:nvPr/>
          </p:nvSpPr>
          <p:spPr bwMode="auto">
            <a:xfrm>
              <a:off x="3593769" y="3156384"/>
              <a:ext cx="98135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>
                  <a:latin typeface="Century Gothic" charset="0"/>
                  <a:ea typeface="Century Gothic" charset="0"/>
                  <a:cs typeface="Century Gothic" charset="0"/>
                </a:rPr>
                <a:t>1 mA/W</a:t>
              </a:r>
            </a:p>
          </p:txBody>
        </p:sp>
        <p:grpSp>
          <p:nvGrpSpPr>
            <p:cNvPr id="11" name="Group 51"/>
            <p:cNvGrpSpPr/>
            <p:nvPr/>
          </p:nvGrpSpPr>
          <p:grpSpPr>
            <a:xfrm>
              <a:off x="2985945" y="1259516"/>
              <a:ext cx="1749801" cy="1885744"/>
              <a:chOff x="3135310" y="1174337"/>
              <a:chExt cx="1749801" cy="1885744"/>
            </a:xfrm>
          </p:grpSpPr>
          <p:sp>
            <p:nvSpPr>
              <p:cNvPr id="12" name="Line 33"/>
              <p:cNvSpPr>
                <a:spLocks noChangeShapeType="1"/>
              </p:cNvSpPr>
              <p:nvPr/>
            </p:nvSpPr>
            <p:spPr bwMode="auto">
              <a:xfrm>
                <a:off x="3474183" y="1286545"/>
                <a:ext cx="0" cy="6406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3" name="Rectangle 27" descr="Trellis"/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1763524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4" name="Rectangle 28"/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653211"/>
              </a:xfrm>
              <a:prstGeom prst="rect">
                <a:avLst/>
              </a:prstGeom>
              <a:gradFill rotWithShape="0">
                <a:gsLst>
                  <a:gs pos="0">
                    <a:srgbClr val="FF0000">
                      <a:gamma/>
                      <a:shade val="46275"/>
                      <a:invGamma/>
                    </a:srgbClr>
                  </a:gs>
                  <a:gs pos="50000">
                    <a:srgbClr val="FF0000"/>
                  </a:gs>
                  <a:gs pos="100000">
                    <a:srgbClr val="FF00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5" name="Rectangle 29"/>
              <p:cNvSpPr>
                <a:spLocks noChangeArrowheads="1"/>
              </p:cNvSpPr>
              <p:nvPr/>
            </p:nvSpPr>
            <p:spPr bwMode="auto">
              <a:xfrm>
                <a:off x="3582516" y="1927243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6" name="Text Box 34"/>
              <p:cNvSpPr txBox="1">
                <a:spLocks noChangeArrowheads="1"/>
              </p:cNvSpPr>
              <p:nvPr/>
            </p:nvSpPr>
            <p:spPr bwMode="auto">
              <a:xfrm rot="16200000">
                <a:off x="2854784" y="1454863"/>
                <a:ext cx="89960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latin typeface="Century Gothic" charset="0"/>
                    <a:ea typeface="Century Gothic" charset="0"/>
                    <a:cs typeface="Century Gothic" charset="0"/>
                  </a:rPr>
                  <a:t>100 nm</a:t>
                </a:r>
              </a:p>
            </p:txBody>
          </p:sp>
        </p:grpSp>
        <p:sp>
          <p:nvSpPr>
            <p:cNvPr id="10" name="Text Box 31"/>
            <p:cNvSpPr txBox="1">
              <a:spLocks noChangeArrowheads="1"/>
            </p:cNvSpPr>
            <p:nvPr/>
          </p:nvSpPr>
          <p:spPr bwMode="auto">
            <a:xfrm>
              <a:off x="2878117" y="936160"/>
              <a:ext cx="23717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entury Gothic" charset="0"/>
                  <a:ea typeface="Century Gothic" charset="0"/>
                  <a:cs typeface="Century Gothic" charset="0"/>
                </a:rPr>
                <a:t>Strained GaAs</a:t>
              </a:r>
            </a:p>
          </p:txBody>
        </p:sp>
      </p:grpSp>
      <p:grpSp>
        <p:nvGrpSpPr>
          <p:cNvPr id="17" name="Group 54"/>
          <p:cNvGrpSpPr/>
          <p:nvPr/>
        </p:nvGrpSpPr>
        <p:grpSpPr>
          <a:xfrm>
            <a:off x="4162679" y="830564"/>
            <a:ext cx="3104686" cy="2716101"/>
            <a:chOff x="5152832" y="750890"/>
            <a:chExt cx="3104686" cy="2716101"/>
          </a:xfrm>
        </p:grpSpPr>
        <p:sp>
          <p:nvSpPr>
            <p:cNvPr id="18" name="Text Box 36"/>
            <p:cNvSpPr txBox="1">
              <a:spLocks noChangeArrowheads="1"/>
            </p:cNvSpPr>
            <p:nvPr/>
          </p:nvSpPr>
          <p:spPr bwMode="auto">
            <a:xfrm>
              <a:off x="5152832" y="750890"/>
              <a:ext cx="310468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entury Gothic" charset="0"/>
                  <a:ea typeface="Century Gothic" charset="0"/>
                  <a:cs typeface="Century Gothic" charset="0"/>
                </a:rPr>
                <a:t>Strained </a:t>
              </a:r>
              <a:r>
                <a:rPr lang="en-US" dirty="0" err="1">
                  <a:latin typeface="Century Gothic" charset="0"/>
                  <a:ea typeface="Century Gothic" charset="0"/>
                  <a:cs typeface="Century Gothic" charset="0"/>
                </a:rPr>
                <a:t>Superlattice</a:t>
              </a:r>
              <a:r>
                <a:rPr lang="en-US" dirty="0">
                  <a:latin typeface="Century Gothic" charset="0"/>
                  <a:ea typeface="Century Gothic" charset="0"/>
                  <a:cs typeface="Century Gothic" charset="0"/>
                </a:rPr>
                <a:t> GaAs/</a:t>
              </a:r>
              <a:r>
                <a:rPr lang="en-US" dirty="0" err="1">
                  <a:latin typeface="Century Gothic" charset="0"/>
                  <a:ea typeface="Century Gothic" charset="0"/>
                  <a:cs typeface="Century Gothic" charset="0"/>
                </a:rPr>
                <a:t>GaAsP</a:t>
              </a:r>
              <a:endParaRPr lang="en-US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19" name="Text Box 37"/>
            <p:cNvSpPr txBox="1">
              <a:spLocks noChangeArrowheads="1"/>
            </p:cNvSpPr>
            <p:nvPr/>
          </p:nvSpPr>
          <p:spPr bwMode="auto">
            <a:xfrm>
              <a:off x="6248792" y="3128437"/>
              <a:ext cx="98135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>
                  <a:latin typeface="Century Gothic" charset="0"/>
                  <a:ea typeface="Century Gothic" charset="0"/>
                  <a:cs typeface="Century Gothic" charset="0"/>
                </a:rPr>
                <a:t>6 mA/W</a:t>
              </a:r>
            </a:p>
          </p:txBody>
        </p:sp>
        <p:grpSp>
          <p:nvGrpSpPr>
            <p:cNvPr id="20" name="Group 53"/>
            <p:cNvGrpSpPr/>
            <p:nvPr/>
          </p:nvGrpSpPr>
          <p:grpSpPr>
            <a:xfrm>
              <a:off x="5602156" y="1154961"/>
              <a:ext cx="2208617" cy="1982220"/>
              <a:chOff x="5605968" y="976645"/>
              <a:chExt cx="2208617" cy="1982220"/>
            </a:xfrm>
          </p:grpSpPr>
          <p:sp>
            <p:nvSpPr>
              <p:cNvPr id="21" name="Rectangle 40" descr="Trellis"/>
              <p:cNvSpPr>
                <a:spLocks noChangeArrowheads="1"/>
              </p:cNvSpPr>
              <p:nvPr/>
            </p:nvSpPr>
            <p:spPr bwMode="auto">
              <a:xfrm>
                <a:off x="6058979" y="1227457"/>
                <a:ext cx="1302595" cy="1731408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2" name="Rectangle 41"/>
              <p:cNvSpPr>
                <a:spLocks noChangeArrowheads="1"/>
              </p:cNvSpPr>
              <p:nvPr/>
            </p:nvSpPr>
            <p:spPr bwMode="auto">
              <a:xfrm>
                <a:off x="6058979" y="1858144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3" name="Line 43"/>
              <p:cNvSpPr>
                <a:spLocks noChangeShapeType="1"/>
              </p:cNvSpPr>
              <p:nvPr/>
            </p:nvSpPr>
            <p:spPr bwMode="auto">
              <a:xfrm>
                <a:off x="5950645" y="1217446"/>
                <a:ext cx="0" cy="6406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4" name="Text Box 44"/>
              <p:cNvSpPr txBox="1">
                <a:spLocks noChangeArrowheads="1"/>
              </p:cNvSpPr>
              <p:nvPr/>
            </p:nvSpPr>
            <p:spPr bwMode="auto">
              <a:xfrm rot="16200000">
                <a:off x="5325442" y="1391042"/>
                <a:ext cx="89960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latin typeface="Century Gothic" charset="0"/>
                    <a:ea typeface="Century Gothic" charset="0"/>
                    <a:cs typeface="Century Gothic" charset="0"/>
                  </a:rPr>
                  <a:t>100 nm</a:t>
                </a:r>
              </a:p>
            </p:txBody>
          </p:sp>
          <p:sp>
            <p:nvSpPr>
              <p:cNvPr id="25" name="Rectangle 46"/>
              <p:cNvSpPr>
                <a:spLocks noChangeArrowheads="1"/>
              </p:cNvSpPr>
              <p:nvPr/>
            </p:nvSpPr>
            <p:spPr bwMode="auto">
              <a:xfrm>
                <a:off x="6058979" y="1211190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6" name="Rectangle 47"/>
              <p:cNvSpPr>
                <a:spLocks noChangeArrowheads="1"/>
              </p:cNvSpPr>
              <p:nvPr/>
            </p:nvSpPr>
            <p:spPr bwMode="auto">
              <a:xfrm>
                <a:off x="6058979" y="1271255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7" name="Rectangle 48"/>
              <p:cNvSpPr>
                <a:spLocks noChangeArrowheads="1"/>
              </p:cNvSpPr>
              <p:nvPr/>
            </p:nvSpPr>
            <p:spPr bwMode="auto">
              <a:xfrm>
                <a:off x="6058979" y="133132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8" name="Rectangle 49"/>
              <p:cNvSpPr>
                <a:spLocks noChangeArrowheads="1"/>
              </p:cNvSpPr>
              <p:nvPr/>
            </p:nvSpPr>
            <p:spPr bwMode="auto">
              <a:xfrm>
                <a:off x="6058979" y="1391386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9" name="Rectangle 50"/>
              <p:cNvSpPr>
                <a:spLocks noChangeArrowheads="1"/>
              </p:cNvSpPr>
              <p:nvPr/>
            </p:nvSpPr>
            <p:spPr bwMode="auto">
              <a:xfrm>
                <a:off x="6058979" y="145145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0" name="Rectangle 51"/>
              <p:cNvSpPr>
                <a:spLocks noChangeArrowheads="1"/>
              </p:cNvSpPr>
              <p:nvPr/>
            </p:nvSpPr>
            <p:spPr bwMode="auto">
              <a:xfrm>
                <a:off x="6058979" y="151151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1" name="Rectangle 52"/>
              <p:cNvSpPr>
                <a:spLocks noChangeArrowheads="1"/>
              </p:cNvSpPr>
              <p:nvPr/>
            </p:nvSpPr>
            <p:spPr bwMode="auto">
              <a:xfrm>
                <a:off x="6058979" y="1571582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2" name="Rectangle 53"/>
              <p:cNvSpPr>
                <a:spLocks noChangeArrowheads="1"/>
              </p:cNvSpPr>
              <p:nvPr/>
            </p:nvSpPr>
            <p:spPr bwMode="auto">
              <a:xfrm>
                <a:off x="6058979" y="163164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3" name="Rectangle 54"/>
              <p:cNvSpPr>
                <a:spLocks noChangeArrowheads="1"/>
              </p:cNvSpPr>
              <p:nvPr/>
            </p:nvSpPr>
            <p:spPr bwMode="auto">
              <a:xfrm>
                <a:off x="6058979" y="169171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4" name="Rectangle 55"/>
              <p:cNvSpPr>
                <a:spLocks noChangeArrowheads="1"/>
              </p:cNvSpPr>
              <p:nvPr/>
            </p:nvSpPr>
            <p:spPr bwMode="auto">
              <a:xfrm>
                <a:off x="6058979" y="1751778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5" name="Rectangle 56"/>
              <p:cNvSpPr>
                <a:spLocks noChangeArrowheads="1"/>
              </p:cNvSpPr>
              <p:nvPr/>
            </p:nvSpPr>
            <p:spPr bwMode="auto">
              <a:xfrm>
                <a:off x="6058979" y="181184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6" name="Rectangle 57"/>
              <p:cNvSpPr>
                <a:spLocks noChangeArrowheads="1"/>
              </p:cNvSpPr>
              <p:nvPr/>
            </p:nvSpPr>
            <p:spPr bwMode="auto">
              <a:xfrm>
                <a:off x="6058979" y="1871909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7" name="Text Box 58"/>
              <p:cNvSpPr txBox="1">
                <a:spLocks noChangeArrowheads="1"/>
              </p:cNvSpPr>
              <p:nvPr/>
            </p:nvSpPr>
            <p:spPr bwMode="auto">
              <a:xfrm rot="5400000">
                <a:off x="7102531" y="1350145"/>
                <a:ext cx="1085554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latin typeface="Century Gothic" charset="0"/>
                    <a:ea typeface="Century Gothic" charset="0"/>
                    <a:cs typeface="Century Gothic" charset="0"/>
                  </a:rPr>
                  <a:t>14 Layers</a:t>
                </a:r>
              </a:p>
            </p:txBody>
          </p:sp>
        </p:grpSp>
      </p:grpSp>
      <p:sp>
        <p:nvSpPr>
          <p:cNvPr id="41" name="TextBox 40"/>
          <p:cNvSpPr txBox="1"/>
          <p:nvPr/>
        </p:nvSpPr>
        <p:spPr>
          <a:xfrm>
            <a:off x="76631" y="5697558"/>
            <a:ext cx="9031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Photocathode capability (polarization and QE) has grown significantly.</a:t>
            </a:r>
          </a:p>
        </p:txBody>
      </p:sp>
      <p:sp>
        <p:nvSpPr>
          <p:cNvPr id="42" name="Notched Right Arrow 41"/>
          <p:cNvSpPr/>
          <p:nvPr/>
        </p:nvSpPr>
        <p:spPr>
          <a:xfrm>
            <a:off x="76632" y="3604013"/>
            <a:ext cx="9031749" cy="1789770"/>
          </a:xfrm>
          <a:prstGeom prst="notchedRightArrow">
            <a:avLst>
              <a:gd name="adj1" fmla="val 55079"/>
              <a:gd name="adj2" fmla="val 17478"/>
            </a:avLst>
          </a:prstGeom>
          <a:gradFill flip="none" rotWithShape="1">
            <a:gsLst>
              <a:gs pos="0">
                <a:srgbClr val="FF0000"/>
              </a:gs>
              <a:gs pos="81000">
                <a:srgbClr val="0000FF"/>
              </a:gs>
              <a:gs pos="54000">
                <a:srgbClr val="00B050"/>
              </a:gs>
              <a:gs pos="29000">
                <a:srgbClr val="FFC000"/>
              </a:gs>
              <a:gs pos="100000">
                <a:srgbClr val="7030A0"/>
              </a:gs>
            </a:gsLst>
            <a:lin ang="10800000" scaled="1"/>
            <a:tileRect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40204" y="4139226"/>
            <a:ext cx="8275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baseline="-25000" dirty="0" err="1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baseline="-25000" dirty="0">
                <a:solidFill>
                  <a:schemeClr val="bg1"/>
                </a:solidFill>
                <a:latin typeface="Arial"/>
                <a:cs typeface="Arial"/>
              </a:rPr>
              <a:t>-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   35%     35%             75%       75%              85%    89%</a:t>
            </a:r>
          </a:p>
          <a:p>
            <a:r>
              <a:rPr lang="en-US" dirty="0" err="1">
                <a:solidFill>
                  <a:schemeClr val="bg1"/>
                </a:solidFill>
                <a:latin typeface="Arial"/>
                <a:cs typeface="Arial"/>
              </a:rPr>
              <a:t>I</a:t>
            </a:r>
            <a:r>
              <a:rPr lang="en-US" baseline="-25000" dirty="0" err="1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baseline="-25000" dirty="0">
                <a:solidFill>
                  <a:schemeClr val="bg1"/>
                </a:solidFill>
                <a:latin typeface="Arial"/>
                <a:cs typeface="Arial"/>
              </a:rPr>
              <a:t>-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   30</a:t>
            </a:r>
            <a:r>
              <a:rPr lang="en-US" dirty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A    100</a:t>
            </a:r>
            <a:r>
              <a:rPr lang="en-US" dirty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A          50</a:t>
            </a:r>
            <a:r>
              <a:rPr lang="en-US" dirty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A     100</a:t>
            </a:r>
            <a:r>
              <a:rPr lang="en-US" dirty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A          150</a:t>
            </a:r>
            <a:r>
              <a:rPr lang="en-US" dirty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A  200</a:t>
            </a:r>
            <a:r>
              <a:rPr lang="en-US" dirty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A</a:t>
            </a:r>
          </a:p>
        </p:txBody>
      </p:sp>
      <p:sp>
        <p:nvSpPr>
          <p:cNvPr id="44" name="Right Brace 43"/>
          <p:cNvSpPr/>
          <p:nvPr/>
        </p:nvSpPr>
        <p:spPr>
          <a:xfrm rot="16200000">
            <a:off x="1051592" y="3158928"/>
            <a:ext cx="159757" cy="130763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5" name="Right Brace 44"/>
          <p:cNvSpPr/>
          <p:nvPr/>
        </p:nvSpPr>
        <p:spPr>
          <a:xfrm rot="16200000">
            <a:off x="3502401" y="3086722"/>
            <a:ext cx="163583" cy="144821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6" name="Right Brace 45"/>
          <p:cNvSpPr/>
          <p:nvPr/>
        </p:nvSpPr>
        <p:spPr>
          <a:xfrm rot="16200000">
            <a:off x="5635143" y="3116389"/>
            <a:ext cx="159758" cy="139270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40204" y="5024451"/>
            <a:ext cx="6211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       1995    1998            1999      2000             2004    2017</a:t>
            </a:r>
          </a:p>
        </p:txBody>
      </p:sp>
      <p:grpSp>
        <p:nvGrpSpPr>
          <p:cNvPr id="49" name="Group 54"/>
          <p:cNvGrpSpPr/>
          <p:nvPr/>
        </p:nvGrpSpPr>
        <p:grpSpPr>
          <a:xfrm>
            <a:off x="7290349" y="1047913"/>
            <a:ext cx="1314750" cy="2503637"/>
            <a:chOff x="6043012" y="963354"/>
            <a:chExt cx="1314750" cy="2503637"/>
          </a:xfrm>
        </p:grpSpPr>
        <p:sp>
          <p:nvSpPr>
            <p:cNvPr id="50" name="Text Box 36"/>
            <p:cNvSpPr txBox="1">
              <a:spLocks noChangeArrowheads="1"/>
            </p:cNvSpPr>
            <p:nvPr/>
          </p:nvSpPr>
          <p:spPr bwMode="auto">
            <a:xfrm>
              <a:off x="6043012" y="963354"/>
              <a:ext cx="12678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entury Gothic" charset="0"/>
                  <a:ea typeface="Century Gothic" charset="0"/>
                  <a:cs typeface="Century Gothic" charset="0"/>
                </a:rPr>
                <a:t>SLSP-DBR</a:t>
              </a:r>
            </a:p>
          </p:txBody>
        </p:sp>
        <p:sp>
          <p:nvSpPr>
            <p:cNvPr id="51" name="Text Box 37"/>
            <p:cNvSpPr txBox="1">
              <a:spLocks noChangeArrowheads="1"/>
            </p:cNvSpPr>
            <p:nvPr/>
          </p:nvSpPr>
          <p:spPr bwMode="auto">
            <a:xfrm>
              <a:off x="6191084" y="3128437"/>
              <a:ext cx="109677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>
                  <a:latin typeface="Century Gothic" charset="0"/>
                  <a:ea typeface="Century Gothic" charset="0"/>
                  <a:cs typeface="Century Gothic" charset="0"/>
                </a:rPr>
                <a:t>30 mA/W</a:t>
              </a:r>
            </a:p>
          </p:txBody>
        </p:sp>
        <p:grpSp>
          <p:nvGrpSpPr>
            <p:cNvPr id="52" name="Group 53"/>
            <p:cNvGrpSpPr/>
            <p:nvPr/>
          </p:nvGrpSpPr>
          <p:grpSpPr>
            <a:xfrm>
              <a:off x="6055167" y="1389506"/>
              <a:ext cx="1302595" cy="1747675"/>
              <a:chOff x="6058979" y="1211190"/>
              <a:chExt cx="1302595" cy="1747675"/>
            </a:xfrm>
          </p:grpSpPr>
          <p:sp>
            <p:nvSpPr>
              <p:cNvPr id="53" name="Rectangle 40" descr="Trellis"/>
              <p:cNvSpPr>
                <a:spLocks noChangeArrowheads="1"/>
              </p:cNvSpPr>
              <p:nvPr/>
            </p:nvSpPr>
            <p:spPr bwMode="auto">
              <a:xfrm>
                <a:off x="6058979" y="1227457"/>
                <a:ext cx="1302595" cy="1731408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54" name="Rectangle 41"/>
              <p:cNvSpPr>
                <a:spLocks noChangeArrowheads="1"/>
              </p:cNvSpPr>
              <p:nvPr/>
            </p:nvSpPr>
            <p:spPr bwMode="auto">
              <a:xfrm>
                <a:off x="6058979" y="1858144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57" name="Rectangle 46"/>
              <p:cNvSpPr>
                <a:spLocks noChangeArrowheads="1"/>
              </p:cNvSpPr>
              <p:nvPr/>
            </p:nvSpPr>
            <p:spPr bwMode="auto">
              <a:xfrm>
                <a:off x="6058979" y="1211190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58" name="Rectangle 47"/>
              <p:cNvSpPr>
                <a:spLocks noChangeArrowheads="1"/>
              </p:cNvSpPr>
              <p:nvPr/>
            </p:nvSpPr>
            <p:spPr bwMode="auto">
              <a:xfrm>
                <a:off x="6058979" y="1271255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59" name="Rectangle 48"/>
              <p:cNvSpPr>
                <a:spLocks noChangeArrowheads="1"/>
              </p:cNvSpPr>
              <p:nvPr/>
            </p:nvSpPr>
            <p:spPr bwMode="auto">
              <a:xfrm>
                <a:off x="6058979" y="133132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0" name="Rectangle 49"/>
              <p:cNvSpPr>
                <a:spLocks noChangeArrowheads="1"/>
              </p:cNvSpPr>
              <p:nvPr/>
            </p:nvSpPr>
            <p:spPr bwMode="auto">
              <a:xfrm>
                <a:off x="6058979" y="1391386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1" name="Rectangle 50"/>
              <p:cNvSpPr>
                <a:spLocks noChangeArrowheads="1"/>
              </p:cNvSpPr>
              <p:nvPr/>
            </p:nvSpPr>
            <p:spPr bwMode="auto">
              <a:xfrm>
                <a:off x="6058979" y="145145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2" name="Rectangle 51"/>
              <p:cNvSpPr>
                <a:spLocks noChangeArrowheads="1"/>
              </p:cNvSpPr>
              <p:nvPr/>
            </p:nvSpPr>
            <p:spPr bwMode="auto">
              <a:xfrm>
                <a:off x="6058979" y="151151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3" name="Rectangle 52"/>
              <p:cNvSpPr>
                <a:spLocks noChangeArrowheads="1"/>
              </p:cNvSpPr>
              <p:nvPr/>
            </p:nvSpPr>
            <p:spPr bwMode="auto">
              <a:xfrm>
                <a:off x="6058979" y="1571582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4" name="Rectangle 53"/>
              <p:cNvSpPr>
                <a:spLocks noChangeArrowheads="1"/>
              </p:cNvSpPr>
              <p:nvPr/>
            </p:nvSpPr>
            <p:spPr bwMode="auto">
              <a:xfrm>
                <a:off x="6058979" y="163164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5" name="Rectangle 54"/>
              <p:cNvSpPr>
                <a:spLocks noChangeArrowheads="1"/>
              </p:cNvSpPr>
              <p:nvPr/>
            </p:nvSpPr>
            <p:spPr bwMode="auto">
              <a:xfrm>
                <a:off x="6058979" y="169171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6" name="Rectangle 55"/>
              <p:cNvSpPr>
                <a:spLocks noChangeArrowheads="1"/>
              </p:cNvSpPr>
              <p:nvPr/>
            </p:nvSpPr>
            <p:spPr bwMode="auto">
              <a:xfrm>
                <a:off x="6058979" y="1751778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7" name="Rectangle 56"/>
              <p:cNvSpPr>
                <a:spLocks noChangeArrowheads="1"/>
              </p:cNvSpPr>
              <p:nvPr/>
            </p:nvSpPr>
            <p:spPr bwMode="auto">
              <a:xfrm>
                <a:off x="6058979" y="181184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8" name="Rectangle 57"/>
              <p:cNvSpPr>
                <a:spLocks noChangeArrowheads="1"/>
              </p:cNvSpPr>
              <p:nvPr/>
            </p:nvSpPr>
            <p:spPr bwMode="auto">
              <a:xfrm>
                <a:off x="6058979" y="1871909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7302504" y="2483408"/>
            <a:ext cx="1300016" cy="107392"/>
          </a:xfrm>
          <a:prstGeom prst="rect">
            <a:avLst/>
          </a:prstGeom>
          <a:solidFill>
            <a:srgbClr val="35F2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Brace 69"/>
          <p:cNvSpPr/>
          <p:nvPr/>
        </p:nvSpPr>
        <p:spPr>
          <a:xfrm rot="16200000">
            <a:off x="7918979" y="3116389"/>
            <a:ext cx="159758" cy="139270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803965" y="4124273"/>
            <a:ext cx="4876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576529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Slide </a:t>
            </a:r>
            <a:fld id="{2170E7E5-D759-E44D-99F5-2114FE40D280}" type="slidenum">
              <a:rPr lang="en-US" smtClean="0"/>
              <a:pPr algn="ctr"/>
              <a:t>25</a:t>
            </a:fld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Slide </a:t>
            </a:r>
            <a:fld id="{2170E7E5-D759-E44D-99F5-2114FE40D280}" type="slidenum">
              <a:rPr lang="en-US" smtClean="0"/>
              <a:pPr algn="ctr"/>
              <a:t>25</a:t>
            </a:fld>
            <a:endParaRPr lang="en-US" dirty="0"/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1037056" y="4643798"/>
            <a:ext cx="290629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CEBAF 200 kV Gun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19181" y="5289370"/>
            <a:ext cx="4234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350 kV gun for GTS and UITF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7957"/>
          </a:xfrm>
        </p:spPr>
        <p:txBody>
          <a:bodyPr>
            <a:normAutofit/>
          </a:bodyPr>
          <a:lstStyle/>
          <a:p>
            <a:r>
              <a:rPr lang="en-US" sz="4000" b="0" cap="small" dirty="0">
                <a:latin typeface="Minion Pro"/>
                <a:cs typeface="Minion Pro"/>
              </a:rPr>
              <a:t>Inverted-Insulator Photoguns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4517" y="876330"/>
            <a:ext cx="8713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with </a:t>
            </a:r>
            <a:r>
              <a:rPr lang="en-US" sz="2000" b="1" u="sng" dirty="0">
                <a:solidFill>
                  <a:srgbClr val="FF0000"/>
                </a:solidFill>
                <a:latin typeface="Century Gothic" panose="020B0502020202020204" pitchFamily="34" charset="0"/>
              </a:rPr>
              <a:t>optimized triple point shields </a:t>
            </a:r>
            <a:r>
              <a:rPr lang="en-US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and mildly conductive insulators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7"/>
          <a:stretch/>
        </p:blipFill>
        <p:spPr bwMode="auto">
          <a:xfrm>
            <a:off x="600075" y="1693955"/>
            <a:ext cx="3709402" cy="324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4517" y="5972175"/>
            <a:ext cx="5602816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Both designs, maximum field strength &lt; 10 MV/m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386" y="1354597"/>
            <a:ext cx="3998414" cy="391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9434A1F-EA4B-9443-AC06-64001CDBD938}"/>
              </a:ext>
            </a:extLst>
          </p:cNvPr>
          <p:cNvCxnSpPr>
            <a:cxnSpLocks/>
          </p:cNvCxnSpPr>
          <p:nvPr/>
        </p:nvCxnSpPr>
        <p:spPr>
          <a:xfrm flipH="1">
            <a:off x="2638697" y="1215472"/>
            <a:ext cx="835390" cy="14754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0FD8B42-61E4-004D-BCC0-4F57DAAFC6F4}"/>
              </a:ext>
            </a:extLst>
          </p:cNvPr>
          <p:cNvCxnSpPr>
            <a:cxnSpLocks/>
          </p:cNvCxnSpPr>
          <p:nvPr/>
        </p:nvCxnSpPr>
        <p:spPr>
          <a:xfrm>
            <a:off x="3474087" y="1205879"/>
            <a:ext cx="3079113" cy="16477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77842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Minion Pro"/>
              </a:rPr>
              <a:t>3 </a:t>
            </a:r>
            <a:r>
              <a:rPr lang="is-IS" b="0" dirty="0">
                <a:latin typeface="Minion Pro"/>
              </a:rPr>
              <a:t>photoguns with barrel polished electrodes</a:t>
            </a:r>
            <a:endParaRPr lang="en-US" b="0" dirty="0">
              <a:latin typeface="Minion Pr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52499"/>
            <a:ext cx="2768600" cy="36914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901" y="4685248"/>
            <a:ext cx="2717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latin typeface="Arial"/>
                <a:cs typeface="Arial"/>
              </a:rPr>
              <a:t>CEBAF 200 kV</a:t>
            </a:r>
            <a:endParaRPr lang="en-US" sz="2000" dirty="0">
              <a:latin typeface="Arial"/>
              <a:cs typeface="Arial"/>
            </a:endParaRPr>
          </a:p>
          <a:p>
            <a:pPr algn="ctr"/>
            <a:r>
              <a:rPr lang="en-US" sz="1600" dirty="0">
                <a:latin typeface="Arial"/>
                <a:cs typeface="Arial"/>
              </a:rPr>
              <a:t>Installed June 2018</a:t>
            </a:r>
          </a:p>
          <a:p>
            <a:pPr algn="ctr"/>
            <a:r>
              <a:rPr lang="en-US" sz="1600" dirty="0">
                <a:latin typeface="Arial"/>
                <a:cs typeface="Arial"/>
              </a:rPr>
              <a:t>Commissioning now.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345B520-1B6A-5746-A708-676E4977A6A1}"/>
              </a:ext>
            </a:extLst>
          </p:cNvPr>
          <p:cNvGrpSpPr/>
          <p:nvPr/>
        </p:nvGrpSpPr>
        <p:grpSpPr>
          <a:xfrm>
            <a:off x="6165851" y="952499"/>
            <a:ext cx="2882898" cy="4625301"/>
            <a:chOff x="2997201" y="952499"/>
            <a:chExt cx="2882898" cy="462530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7201" y="952499"/>
              <a:ext cx="2762250" cy="3683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009900" y="4685248"/>
              <a:ext cx="287019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>
                  <a:latin typeface="Arial"/>
                  <a:cs typeface="Arial"/>
                </a:rPr>
                <a:t>UITF 350 kV</a:t>
              </a:r>
              <a:endParaRPr lang="en-US" sz="2000" dirty="0">
                <a:latin typeface="Arial"/>
                <a:cs typeface="Arial"/>
              </a:endParaRPr>
            </a:p>
            <a:p>
              <a:pPr algn="ctr"/>
              <a:r>
                <a:rPr lang="en-US" sz="1600" dirty="0">
                  <a:latin typeface="Arial"/>
                  <a:cs typeface="Arial"/>
                </a:rPr>
                <a:t>Polarized Gun</a:t>
              </a:r>
            </a:p>
            <a:p>
              <a:pPr algn="ctr"/>
              <a:r>
                <a:rPr lang="en-US" sz="1600" dirty="0">
                  <a:latin typeface="Arial"/>
                  <a:cs typeface="Arial"/>
                </a:rPr>
                <a:t>Under assembly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BC11435-7E30-4C42-ACAC-D2CC26B1A905}"/>
              </a:ext>
            </a:extLst>
          </p:cNvPr>
          <p:cNvGrpSpPr/>
          <p:nvPr/>
        </p:nvGrpSpPr>
        <p:grpSpPr>
          <a:xfrm>
            <a:off x="2892425" y="952499"/>
            <a:ext cx="3359150" cy="5148521"/>
            <a:chOff x="5775325" y="952499"/>
            <a:chExt cx="3359150" cy="5148521"/>
          </a:xfrm>
        </p:grpSpPr>
        <p:pic>
          <p:nvPicPr>
            <p:cNvPr id="4" name="Picture 3" descr="BlackR30 electrode assembly inside gun chamber zoomed in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4605" y="952499"/>
              <a:ext cx="2752995" cy="3670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775325" y="4685248"/>
              <a:ext cx="3359150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>
                  <a:latin typeface="Arial"/>
                  <a:cs typeface="Arial"/>
                </a:rPr>
                <a:t>GTS 350 kV</a:t>
              </a:r>
            </a:p>
            <a:p>
              <a:pPr algn="ctr"/>
              <a:r>
                <a:rPr lang="en-US" sz="1600" dirty="0">
                  <a:latin typeface="Arial"/>
                  <a:cs typeface="Arial"/>
                </a:rPr>
                <a:t>In operation since Nov. 2016 with CsK</a:t>
              </a:r>
              <a:r>
                <a:rPr lang="en-US" sz="1600" baseline="-25000" dirty="0">
                  <a:latin typeface="Arial"/>
                  <a:cs typeface="Arial"/>
                </a:rPr>
                <a:t>2</a:t>
              </a:r>
              <a:r>
                <a:rPr lang="en-US" sz="1600" dirty="0">
                  <a:latin typeface="Arial"/>
                  <a:cs typeface="Arial"/>
                </a:rPr>
                <a:t>Sb photocathode:</a:t>
              </a:r>
            </a:p>
            <a:p>
              <a:pPr algn="ctr"/>
              <a:r>
                <a:rPr lang="en-US" sz="1700" b="1" u="sng" dirty="0">
                  <a:latin typeface="Arial"/>
                  <a:cs typeface="Arial"/>
                </a:rPr>
                <a:t>500 </a:t>
              </a:r>
              <a:r>
                <a:rPr lang="en-US" sz="1700" b="1" u="sng" dirty="0" err="1">
                  <a:latin typeface="Arial"/>
                  <a:cs typeface="Arial"/>
                </a:rPr>
                <a:t>uA</a:t>
              </a:r>
              <a:r>
                <a:rPr lang="en-US" sz="1700" b="1" u="sng" dirty="0">
                  <a:latin typeface="Arial"/>
                  <a:cs typeface="Arial"/>
                </a:rPr>
                <a:t> magnetized beam </a:t>
              </a:r>
            </a:p>
            <a:p>
              <a:pPr algn="ctr"/>
              <a:r>
                <a:rPr lang="en-US" sz="1700" b="1" u="sng" dirty="0">
                  <a:latin typeface="Arial"/>
                  <a:cs typeface="Arial"/>
                </a:rPr>
                <a:t>4.5 mA non-magnetized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9037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Minion Pro"/>
              </a:rPr>
              <a:t>Summary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907414"/>
            <a:ext cx="9144000" cy="4403726"/>
          </a:xfrm>
        </p:spPr>
        <p:txBody>
          <a:bodyPr>
            <a:noAutofit/>
          </a:bodyPr>
          <a:lstStyle/>
          <a:p>
            <a:pPr marL="228600" indent="-228600"/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Extending the charge lifetime of today’s spin polarized GaAs </a:t>
            </a:r>
            <a:r>
              <a:rPr lang="en-US" sz="2000" dirty="0" err="1">
                <a:latin typeface="Century Gothic" charset="0"/>
                <a:ea typeface="Century Gothic" charset="0"/>
                <a:cs typeface="Century Gothic" charset="0"/>
              </a:rPr>
              <a:t>photoguns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 from tens to thousands of Coulombs is a requirement for extended uninterrupted operation at </a:t>
            </a:r>
            <a:r>
              <a:rPr lang="en-US" sz="2000" dirty="0" err="1">
                <a:latin typeface="Century Gothic" charset="0"/>
                <a:ea typeface="Century Gothic" charset="0"/>
                <a:cs typeface="Century Gothic" charset="0"/>
              </a:rPr>
              <a:t>milliampere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 beam current</a:t>
            </a:r>
          </a:p>
          <a:p>
            <a:pPr marL="228600" indent="-228600"/>
            <a:r>
              <a:rPr lang="en-US" sz="2000" dirty="0">
                <a:latin typeface="Century Gothic" panose="020B0502020202020204" pitchFamily="34" charset="0"/>
              </a:rPr>
              <a:t>These new results demonstrate highest charge lifetime from high polarization GaAs/</a:t>
            </a:r>
            <a:r>
              <a:rPr lang="en-US" sz="2000" dirty="0" err="1">
                <a:latin typeface="Century Gothic" panose="020B0502020202020204" pitchFamily="34" charset="0"/>
              </a:rPr>
              <a:t>GaAsP</a:t>
            </a:r>
            <a:r>
              <a:rPr lang="en-US" sz="2000" dirty="0">
                <a:latin typeface="Century Gothic" panose="020B0502020202020204" pitchFamily="34" charset="0"/>
              </a:rPr>
              <a:t> photocathodes by increasing laser spot sizes using at mA current but…</a:t>
            </a:r>
          </a:p>
          <a:p>
            <a:pPr marL="228600" indent="-228600"/>
            <a:r>
              <a:rPr lang="en-US" sz="2000" dirty="0">
                <a:latin typeface="Century Gothic" panose="020B0502020202020204" pitchFamily="34" charset="0"/>
              </a:rPr>
              <a:t>Managing ALL of the beam remains essential. These results suggest CEBAF gun requires larger electrodes for sustainable </a:t>
            </a:r>
            <a:r>
              <a:rPr lang="en-US" sz="2000" dirty="0" err="1">
                <a:latin typeface="Century Gothic" panose="020B0502020202020204" pitchFamily="34" charset="0"/>
              </a:rPr>
              <a:t>milliampere</a:t>
            </a:r>
            <a:r>
              <a:rPr lang="en-US" sz="2000" dirty="0">
                <a:latin typeface="Century Gothic" panose="020B0502020202020204" pitchFamily="34" charset="0"/>
              </a:rPr>
              <a:t> operation</a:t>
            </a:r>
          </a:p>
          <a:p>
            <a:pPr marL="228600" indent="-228600"/>
            <a:r>
              <a:rPr lang="en-US" sz="2000" dirty="0">
                <a:latin typeface="Century Gothic" panose="020B0502020202020204" pitchFamily="34" charset="0"/>
              </a:rPr>
              <a:t>New DBR photocathode is an excellent candidate for high current (mA) polarized electron beam initiatives.  Lifetime tests at CEBAF to happen soon, during this shutdown</a:t>
            </a:r>
          </a:p>
          <a:p>
            <a:pPr marL="228600" indent="-228600"/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Managing application of high voltage to the cathode and eliminating field emission are essential for achieving long charge lifetime</a:t>
            </a:r>
          </a:p>
          <a:p>
            <a:pPr marL="228600" indent="-228600"/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Importantly, realistic dynamic lifetime models are critically needed to  to separate and understand the dependencies of operational gun conditions.</a:t>
            </a:r>
            <a:endParaRPr lang="en-US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3817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3798F27-3D60-6042-BFFE-61B1FD930CA0}"/>
              </a:ext>
            </a:extLst>
          </p:cNvPr>
          <p:cNvSpPr txBox="1">
            <a:spLocks/>
          </p:cNvSpPr>
          <p:nvPr/>
        </p:nvSpPr>
        <p:spPr>
          <a:xfrm>
            <a:off x="0" y="2827806"/>
            <a:ext cx="8601075" cy="7048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b="0" cap="small" dirty="0">
                <a:latin typeface="Minion Pro"/>
              </a:rPr>
              <a:t>Backup Slides</a:t>
            </a:r>
            <a:endParaRPr lang="en-US" sz="4000" b="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</p:spTree>
    <p:extLst>
      <p:ext uri="{BB962C8B-B14F-4D97-AF65-F5344CB8AC3E}">
        <p14:creationId xmlns:p14="http://schemas.microsoft.com/office/powerpoint/2010/main" val="2068847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0" dirty="0">
                <a:latin typeface="Minion Pro"/>
              </a:rPr>
              <a:t>Inverted Insulator </a:t>
            </a:r>
            <a:r>
              <a:rPr lang="en-US" sz="4000" b="0" dirty="0" err="1">
                <a:latin typeface="Minion Pro"/>
              </a:rPr>
              <a:t>Photoguns</a:t>
            </a:r>
            <a:endParaRPr lang="en-US" sz="4000" b="0" dirty="0">
              <a:latin typeface="Minion Pro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83976" y="858410"/>
            <a:ext cx="8269500" cy="5217810"/>
            <a:chOff x="483976" y="906035"/>
            <a:chExt cx="8269500" cy="5217810"/>
          </a:xfrm>
        </p:grpSpPr>
        <p:grpSp>
          <p:nvGrpSpPr>
            <p:cNvPr id="5" name="Group 4"/>
            <p:cNvGrpSpPr/>
            <p:nvPr/>
          </p:nvGrpSpPr>
          <p:grpSpPr>
            <a:xfrm>
              <a:off x="483976" y="1375001"/>
              <a:ext cx="3992774" cy="4545147"/>
              <a:chOff x="483976" y="1613126"/>
              <a:chExt cx="3992774" cy="4545147"/>
            </a:xfrm>
          </p:grpSpPr>
          <p:grpSp>
            <p:nvGrpSpPr>
              <p:cNvPr id="9" name="Group 20"/>
              <p:cNvGrpSpPr>
                <a:grpSpLocks/>
              </p:cNvGrpSpPr>
              <p:nvPr/>
            </p:nvGrpSpPr>
            <p:grpSpPr bwMode="auto">
              <a:xfrm>
                <a:off x="483976" y="1613126"/>
                <a:ext cx="3992774" cy="3531096"/>
                <a:chOff x="4694026" y="3174504"/>
                <a:chExt cx="3992774" cy="3531096"/>
              </a:xfrm>
            </p:grpSpPr>
            <p:pic>
              <p:nvPicPr>
                <p:cNvPr id="13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10789" t="3780" r="12138" b="18327"/>
                <a:stretch>
                  <a:fillRect/>
                </a:stretch>
              </p:blipFill>
              <p:spPr bwMode="auto">
                <a:xfrm>
                  <a:off x="4694026" y="3174504"/>
                  <a:ext cx="3697990" cy="32480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4" name="Rectangle 13"/>
                <p:cNvSpPr/>
                <p:nvPr/>
              </p:nvSpPr>
              <p:spPr>
                <a:xfrm>
                  <a:off x="8153400" y="6248400"/>
                  <a:ext cx="533400" cy="381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5638800" y="6172200"/>
                  <a:ext cx="533400" cy="5334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sp>
            <p:nvSpPr>
              <p:cNvPr id="10" name="Rectangle 9"/>
              <p:cNvSpPr/>
              <p:nvPr/>
            </p:nvSpPr>
            <p:spPr bwMode="auto">
              <a:xfrm>
                <a:off x="3562350" y="4429125"/>
                <a:ext cx="381000" cy="60079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876300" y="4386623"/>
                <a:ext cx="552450" cy="60079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12" name="Title 1"/>
              <p:cNvSpPr txBox="1">
                <a:spLocks/>
              </p:cNvSpPr>
              <p:nvPr/>
            </p:nvSpPr>
            <p:spPr bwMode="auto">
              <a:xfrm>
                <a:off x="986256" y="5167673"/>
                <a:ext cx="2906293" cy="990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CEBAF 130 kV, </a:t>
                </a:r>
                <a:r>
                  <a:rPr lang="en-US" sz="2400" kern="0" noProof="0" dirty="0">
                    <a:latin typeface="Arial" charset="0"/>
                    <a:ea typeface="Arial" charset="0"/>
                    <a:cs typeface="Arial" charset="0"/>
                  </a:rPr>
                  <a:t>u</a:t>
                </a:r>
                <a:r>
                  <a:rPr lang="en-US" sz="2400" kern="0" dirty="0">
                    <a:latin typeface="Arial" charset="0"/>
                    <a:ea typeface="Arial" charset="0"/>
                    <a:cs typeface="Arial" charset="0"/>
                  </a:rPr>
                  <a:t>sed since 2010</a:t>
                </a:r>
                <a:endParaRPr kumimoji="0" lang="en-US" sz="2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4519181" y="906035"/>
              <a:ext cx="4234295" cy="5217810"/>
              <a:chOff x="4519181" y="906035"/>
              <a:chExt cx="4234295" cy="521781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4519181" y="4923516"/>
                <a:ext cx="423429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350 kV gun for GTS and UITF</a:t>
                </a:r>
              </a:p>
              <a:p>
                <a:pPr algn="ctr"/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Longer “R30” insulator</a:t>
                </a:r>
              </a:p>
              <a:p>
                <a:pPr algn="ctr"/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Spherical electrode</a:t>
                </a:r>
              </a:p>
            </p:txBody>
          </p:sp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19181" y="906035"/>
                <a:ext cx="4234149" cy="40669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97458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Minion Pro"/>
              </a:rPr>
              <a:t>P</a:t>
            </a:r>
            <a:r>
              <a:rPr lang="en-US" b="0" dirty="0">
                <a:latin typeface="Minion Pro"/>
              </a:rPr>
              <a:t>olarized </a:t>
            </a:r>
            <a:r>
              <a:rPr lang="en-US" b="0" dirty="0">
                <a:solidFill>
                  <a:srgbClr val="FF0000"/>
                </a:solidFill>
                <a:latin typeface="Minion Pro"/>
              </a:rPr>
              <a:t>E</a:t>
            </a:r>
            <a:r>
              <a:rPr lang="en-US" b="0" dirty="0">
                <a:latin typeface="Minion Pro"/>
              </a:rPr>
              <a:t>lectrons for </a:t>
            </a:r>
            <a:r>
              <a:rPr lang="en-US" b="0" dirty="0">
                <a:solidFill>
                  <a:srgbClr val="FF0000"/>
                </a:solidFill>
                <a:latin typeface="Minion Pro"/>
              </a:rPr>
              <a:t>P</a:t>
            </a:r>
            <a:r>
              <a:rPr lang="en-US" b="0" dirty="0">
                <a:latin typeface="Minion Pro"/>
              </a:rPr>
              <a:t>olarized </a:t>
            </a:r>
            <a:r>
              <a:rPr lang="en-US" b="0" dirty="0">
                <a:solidFill>
                  <a:srgbClr val="FF0000"/>
                </a:solidFill>
                <a:latin typeface="Minion Pro"/>
              </a:rPr>
              <a:t>Po</a:t>
            </a:r>
            <a:r>
              <a:rPr lang="en-US" b="0" dirty="0">
                <a:latin typeface="Minion Pro"/>
              </a:rPr>
              <a:t>sitrons</a:t>
            </a:r>
          </a:p>
        </p:txBody>
      </p:sp>
      <p:pic>
        <p:nvPicPr>
          <p:cNvPr id="4" name="Picture 3" descr="C:\Documents and Settings\grames\Desktop\images\install_111222\photo.JPG"/>
          <p:cNvPicPr preferRelativeResize="0"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1" t="25497" r="13543" b="5222"/>
          <a:stretch/>
        </p:blipFill>
        <p:spPr bwMode="auto">
          <a:xfrm>
            <a:off x="4552310" y="999187"/>
            <a:ext cx="4503973" cy="241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65100" y="999187"/>
            <a:ext cx="4229100" cy="5201585"/>
            <a:chOff x="203200" y="1504012"/>
            <a:chExt cx="4229100" cy="5201585"/>
          </a:xfrm>
        </p:grpSpPr>
        <p:pic>
          <p:nvPicPr>
            <p:cNvPr id="6" name="Picture 5" descr="Screen shot 2012-03-31 at 6.08.09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400" y="1504012"/>
              <a:ext cx="3098800" cy="520379"/>
            </a:xfrm>
            <a:prstGeom prst="rect">
              <a:avLst/>
            </a:prstGeom>
          </p:spPr>
        </p:pic>
        <p:grpSp>
          <p:nvGrpSpPr>
            <p:cNvPr id="7" name="Grouper 21"/>
            <p:cNvGrpSpPr/>
            <p:nvPr/>
          </p:nvGrpSpPr>
          <p:grpSpPr>
            <a:xfrm>
              <a:off x="203200" y="2159000"/>
              <a:ext cx="4229100" cy="4546597"/>
              <a:chOff x="4948773" y="3261407"/>
              <a:chExt cx="3428703" cy="3409491"/>
            </a:xfrm>
          </p:grpSpPr>
          <p:pic>
            <p:nvPicPr>
              <p:cNvPr id="8" name="Image 6" descr="PosPol.eps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b="-6711"/>
              <a:stretch/>
            </p:blipFill>
            <p:spPr>
              <a:xfrm>
                <a:off x="4948773" y="3261407"/>
                <a:ext cx="3428703" cy="3409491"/>
              </a:xfrm>
              <a:prstGeom prst="rect">
                <a:avLst/>
              </a:prstGeom>
            </p:spPr>
          </p:pic>
          <p:sp>
            <p:nvSpPr>
              <p:cNvPr id="9" name="ZoneTexte 19"/>
              <p:cNvSpPr txBox="1"/>
              <p:nvPr/>
            </p:nvSpPr>
            <p:spPr>
              <a:xfrm>
                <a:off x="5100079" y="3325528"/>
                <a:ext cx="2357090" cy="426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002060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electron beam polarization</a:t>
                </a:r>
              </a:p>
              <a:p>
                <a:pPr algn="ctr"/>
                <a:endParaRPr lang="en-US" sz="300" dirty="0">
                  <a:solidFill>
                    <a:srgbClr val="002060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  <a:p>
                <a:pPr algn="ctr"/>
                <a:r>
                  <a:rPr lang="en-US" sz="1400" dirty="0">
                    <a:solidFill>
                      <a:srgbClr val="002060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85.2 ± 0.6 ± 0.7 %</a:t>
                </a: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002295" y="4977168"/>
                <a:ext cx="72016" cy="360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" name="TextBox 12"/>
          <p:cNvSpPr txBox="1"/>
          <p:nvPr/>
        </p:nvSpPr>
        <p:spPr>
          <a:xfrm>
            <a:off x="4572000" y="3505455"/>
            <a:ext cx="4591689" cy="2575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entury Gothic" panose="020B0502020202020204" pitchFamily="34" charset="0"/>
              </a:rPr>
              <a:t>PEPPo</a:t>
            </a:r>
            <a:r>
              <a:rPr lang="en-US" dirty="0">
                <a:latin typeface="Century Gothic" panose="020B0502020202020204" pitchFamily="34" charset="0"/>
              </a:rPr>
              <a:t> demonstrated </a:t>
            </a:r>
            <a:r>
              <a:rPr lang="en-US" b="1" dirty="0">
                <a:latin typeface="Century Gothic" panose="020B0502020202020204" pitchFamily="34" charset="0"/>
              </a:rPr>
              <a:t>efficient transfer of polarization</a:t>
            </a:r>
            <a:r>
              <a:rPr lang="en-US" dirty="0">
                <a:latin typeface="Century Gothic" panose="020B0502020202020204" pitchFamily="34" charset="0"/>
              </a:rPr>
              <a:t> from </a:t>
            </a:r>
            <a:r>
              <a:rPr lang="en-US" b="1" dirty="0">
                <a:latin typeface="Century Gothic" panose="020B0502020202020204" pitchFamily="34" charset="0"/>
              </a:rPr>
              <a:t>electrons to positrons</a:t>
            </a:r>
            <a:r>
              <a:rPr lang="en-US" dirty="0">
                <a:latin typeface="Century Gothic" panose="020B0502020202020204" pitchFamily="34" charset="0"/>
              </a:rPr>
              <a:t> by bremsstrahlung + pair creation at low energy (&lt;10 MeV).</a:t>
            </a:r>
          </a:p>
          <a:p>
            <a:pPr>
              <a:lnSpc>
                <a:spcPts val="1000"/>
              </a:lnSpc>
            </a:pPr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In the range of 10-100 MeV conversion efficiency 10</a:t>
            </a:r>
            <a:r>
              <a:rPr lang="en-US" baseline="30000" dirty="0">
                <a:solidFill>
                  <a:srgbClr val="FF0000"/>
                </a:solidFill>
                <a:latin typeface="Century Gothic" panose="020B0502020202020204" pitchFamily="34" charset="0"/>
              </a:rPr>
              <a:t>-4</a:t>
            </a:r>
            <a:r>
              <a:rPr 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 to 10</a:t>
            </a:r>
            <a:r>
              <a:rPr lang="en-US" baseline="30000" dirty="0">
                <a:solidFill>
                  <a:srgbClr val="FF0000"/>
                </a:solidFill>
                <a:latin typeface="Century Gothic" panose="020B0502020202020204" pitchFamily="34" charset="0"/>
              </a:rPr>
              <a:t>-3</a:t>
            </a:r>
            <a:r>
              <a:rPr 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latin typeface="Century Gothic" panose="020B0502020202020204" pitchFamily="34" charset="0"/>
              </a:rPr>
              <a:t>suggests useful polarized positron current benefits from </a:t>
            </a:r>
            <a:r>
              <a:rPr lang="en-US" b="1" dirty="0" err="1">
                <a:latin typeface="Century Gothic" panose="020B0502020202020204" pitchFamily="34" charset="0"/>
              </a:rPr>
              <a:t>milliamperes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b="1" dirty="0">
                <a:latin typeface="Century Gothic" panose="020B0502020202020204" pitchFamily="34" charset="0"/>
              </a:rPr>
              <a:t>of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b="1" dirty="0">
                <a:latin typeface="Century Gothic" panose="020B0502020202020204" pitchFamily="34" charset="0"/>
              </a:rPr>
              <a:t>polarized electrons</a:t>
            </a:r>
          </a:p>
          <a:p>
            <a:endParaRPr lang="en-US" sz="900" dirty="0"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1727" y="6068301"/>
            <a:ext cx="89539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</a:rPr>
              <a:t>D. Abbott et al, "</a:t>
            </a:r>
            <a:r>
              <a:rPr lang="en-US" sz="1200" i="1" dirty="0">
                <a:latin typeface="Calibri" panose="020F0502020204030204" pitchFamily="34" charset="0"/>
              </a:rPr>
              <a:t>Production of Highly Polarized Positrons Using Polarized Electrons at MeV Energies</a:t>
            </a:r>
            <a:r>
              <a:rPr lang="en-US" sz="1200" dirty="0">
                <a:latin typeface="Calibri" panose="020F0502020204030204" pitchFamily="34" charset="0"/>
              </a:rPr>
              <a:t>", Phys. Rev. Lett, 116, 214801 (2016)</a:t>
            </a:r>
          </a:p>
        </p:txBody>
      </p:sp>
    </p:spTree>
    <p:extLst>
      <p:ext uri="{BB962C8B-B14F-4D97-AF65-F5344CB8AC3E}">
        <p14:creationId xmlns:p14="http://schemas.microsoft.com/office/powerpoint/2010/main" val="7511836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>
                <a:latin typeface="Minion Pro"/>
              </a:rPr>
              <a:t>The Reality of HV Breakdown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809435"/>
            <a:ext cx="9144000" cy="3486121"/>
            <a:chOff x="0" y="1647635"/>
            <a:chExt cx="9144000" cy="3486121"/>
          </a:xfrm>
        </p:grpSpPr>
        <p:pic>
          <p:nvPicPr>
            <p:cNvPr id="4" name="Picture 3" descr="Figure 3.png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600200" y="1869440"/>
              <a:ext cx="5943600" cy="2890520"/>
            </a:xfrm>
            <a:prstGeom prst="rect">
              <a:avLst/>
            </a:prstGeom>
          </p:spPr>
        </p:pic>
        <p:sp>
          <p:nvSpPr>
            <p:cNvPr id="6" name="Rectangle 2"/>
            <p:cNvSpPr txBox="1">
              <a:spLocks noChangeArrowheads="1"/>
            </p:cNvSpPr>
            <p:nvPr/>
          </p:nvSpPr>
          <p:spPr bwMode="auto">
            <a:xfrm>
              <a:off x="0" y="1647635"/>
              <a:ext cx="1600200" cy="34861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The first test with </a:t>
              </a:r>
              <a:r>
                <a:rPr lang="en-US" b="1" kern="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R30 </a:t>
              </a:r>
              <a:r>
                <a:rPr lang="en-US" kern="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pure alumina ceramic suffered breakdown at </a:t>
              </a:r>
              <a:r>
                <a:rPr lang="en-US" b="1" kern="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~315kV </a:t>
              </a:r>
              <a:r>
                <a:rPr lang="en-US" kern="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with subsequent puncture a</a:t>
              </a:r>
              <a:r>
                <a:rPr lang="en-US" b="1" kern="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t 330kV.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" name="Rectangle 2"/>
            <p:cNvSpPr txBox="1">
              <a:spLocks noChangeArrowheads="1"/>
            </p:cNvSpPr>
            <p:nvPr/>
          </p:nvSpPr>
          <p:spPr bwMode="auto">
            <a:xfrm>
              <a:off x="7311796" y="1869440"/>
              <a:ext cx="1832204" cy="28905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A second test with a </a:t>
              </a:r>
              <a:r>
                <a:rPr lang="en-US" b="1" kern="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new R30 </a:t>
              </a:r>
              <a:r>
                <a:rPr lang="en-US" kern="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pure alumina suffered breakdown at </a:t>
              </a:r>
              <a:r>
                <a:rPr lang="en-US" b="1" kern="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~315 kV.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0" y="5486401"/>
            <a:ext cx="914399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</a:rPr>
              <a:t>* M. </a:t>
            </a:r>
            <a:r>
              <a:rPr lang="en-US" sz="1200" dirty="0" err="1">
                <a:latin typeface="Century Gothic" panose="020B0502020202020204" pitchFamily="34" charset="0"/>
              </a:rPr>
              <a:t>BastaniNejad</a:t>
            </a:r>
            <a:r>
              <a:rPr lang="en-US" sz="1200" dirty="0">
                <a:latin typeface="Century Gothic" panose="020B0502020202020204" pitchFamily="34" charset="0"/>
              </a:rPr>
              <a:t>, A. A. </a:t>
            </a:r>
            <a:r>
              <a:rPr lang="en-US" sz="1200" dirty="0" err="1">
                <a:latin typeface="Century Gothic" panose="020B0502020202020204" pitchFamily="34" charset="0"/>
              </a:rPr>
              <a:t>Elmustafa</a:t>
            </a:r>
            <a:r>
              <a:rPr lang="en-US" sz="1200" dirty="0">
                <a:latin typeface="Century Gothic" panose="020B0502020202020204" pitchFamily="34" charset="0"/>
              </a:rPr>
              <a:t>, E. Forman, J. Clark, S. Covert, J. </a:t>
            </a:r>
            <a:r>
              <a:rPr lang="en-US" sz="1200" dirty="0" err="1">
                <a:latin typeface="Century Gothic" panose="020B0502020202020204" pitchFamily="34" charset="0"/>
              </a:rPr>
              <a:t>Grames</a:t>
            </a:r>
            <a:r>
              <a:rPr lang="en-US" sz="1200" dirty="0">
                <a:latin typeface="Century Gothic" panose="020B0502020202020204" pitchFamily="34" charset="0"/>
              </a:rPr>
              <a:t>, J. </a:t>
            </a:r>
            <a:r>
              <a:rPr lang="en-US" sz="1200" dirty="0" err="1">
                <a:latin typeface="Century Gothic" panose="020B0502020202020204" pitchFamily="34" charset="0"/>
              </a:rPr>
              <a:t>Hansknecht</a:t>
            </a:r>
            <a:r>
              <a:rPr lang="en-US" sz="1200" dirty="0">
                <a:latin typeface="Century Gothic" panose="020B0502020202020204" pitchFamily="34" charset="0"/>
              </a:rPr>
              <a:t>, C. Hernandez-Garcia, M. </a:t>
            </a:r>
            <a:r>
              <a:rPr lang="en-US" sz="1200" dirty="0" err="1">
                <a:latin typeface="Century Gothic" panose="020B0502020202020204" pitchFamily="34" charset="0"/>
              </a:rPr>
              <a:t>Poelker</a:t>
            </a:r>
            <a:r>
              <a:rPr lang="en-US" sz="1200" dirty="0">
                <a:latin typeface="Century Gothic" panose="020B0502020202020204" pitchFamily="34" charset="0"/>
              </a:rPr>
              <a:t> and R. Suleiman, “</a:t>
            </a:r>
            <a:r>
              <a:rPr lang="en-US" sz="1200" i="1" dirty="0">
                <a:latin typeface="Century Gothic" panose="020B0502020202020204" pitchFamily="34" charset="0"/>
              </a:rPr>
              <a:t>Improving the performance of stainless-steel DC high voltage photoelectron gun cathode electrodes via gas conditioning with helium or krypton</a:t>
            </a:r>
            <a:r>
              <a:rPr lang="en-US" sz="1200" dirty="0">
                <a:latin typeface="Century Gothic" panose="020B0502020202020204" pitchFamily="34" charset="0"/>
              </a:rPr>
              <a:t>,” </a:t>
            </a:r>
            <a:r>
              <a:rPr lang="en-US" sz="1200" dirty="0" err="1">
                <a:latin typeface="Century Gothic" panose="020B0502020202020204" pitchFamily="34" charset="0"/>
              </a:rPr>
              <a:t>Nucl</a:t>
            </a:r>
            <a:r>
              <a:rPr lang="en-US" sz="1200" dirty="0">
                <a:latin typeface="Century Gothic" panose="020B0502020202020204" pitchFamily="34" charset="0"/>
              </a:rPr>
              <a:t>. Instr. and Meth. in Phys. Res. A, Vol. 762, pp. 135–141, 2014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0201" y="4432300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Field emission managed via krypton-processing*,  i.e., voltage was applied with ~10</a:t>
            </a:r>
            <a:r>
              <a:rPr lang="en-US" sz="20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-5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Torr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krypton added to gun chamber  </a:t>
            </a:r>
          </a:p>
        </p:txBody>
      </p:sp>
    </p:spTree>
    <p:extLst>
      <p:ext uri="{BB962C8B-B14F-4D97-AF65-F5344CB8AC3E}">
        <p14:creationId xmlns:p14="http://schemas.microsoft.com/office/powerpoint/2010/main" val="21211219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4300"/>
            <a:ext cx="8597900" cy="5715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600" b="0" dirty="0">
                <a:latin typeface="Minion Pro"/>
              </a:rPr>
              <a:t>Careful design of triple-junction-shield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18" y="965526"/>
            <a:ext cx="6971082" cy="52193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69199" y="1121708"/>
            <a:ext cx="1489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  <a:ea typeface="Arial" charset="0"/>
                <a:cs typeface="Arial" charset="0"/>
              </a:rPr>
              <a:t>Gradients shown for 350 kV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69199" y="5687358"/>
            <a:ext cx="1489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entury Gothic" panose="020B0502020202020204" pitchFamily="34" charset="0"/>
                <a:ea typeface="Arial" charset="0"/>
                <a:cs typeface="Arial" charset="0"/>
              </a:rPr>
              <a:t>Simulationsby</a:t>
            </a:r>
            <a:r>
              <a:rPr lang="en-US" dirty="0">
                <a:latin typeface="Century Gothic" panose="020B0502020202020204" pitchFamily="34" charset="0"/>
                <a:ea typeface="Arial" charset="0"/>
                <a:cs typeface="Arial" charset="0"/>
              </a:rPr>
              <a:t> Y. Wang</a:t>
            </a:r>
          </a:p>
        </p:txBody>
      </p:sp>
      <p:sp>
        <p:nvSpPr>
          <p:cNvPr id="3" name="TextBox 2"/>
          <p:cNvSpPr txBox="1"/>
          <p:nvPr/>
        </p:nvSpPr>
        <p:spPr>
          <a:xfrm rot="16366376">
            <a:off x="4965700" y="256540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charset="0"/>
                <a:ea typeface="Arial" charset="0"/>
                <a:cs typeface="Arial" charset="0"/>
              </a:rPr>
              <a:t>Ceramic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4521200" y="1981199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charset="0"/>
                <a:ea typeface="Arial" charset="0"/>
                <a:cs typeface="Arial" charset="0"/>
              </a:rPr>
              <a:t>HV plug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69199" y="3582333"/>
            <a:ext cx="1489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  <a:ea typeface="Arial" charset="0"/>
                <a:cs typeface="Arial" charset="0"/>
              </a:rPr>
              <a:t>Design overall shape for low gradient here !!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5487638" y="5305425"/>
            <a:ext cx="2272062" cy="257175"/>
          </a:xfrm>
          <a:prstGeom prst="straightConnector1">
            <a:avLst/>
          </a:prstGeom>
          <a:ln w="25400">
            <a:solidFill>
              <a:schemeClr val="tx1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86431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0" dirty="0">
                <a:latin typeface="Minion Pro"/>
              </a:rPr>
              <a:t>The ultimate metric of success: High Voltage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96" y="1244600"/>
            <a:ext cx="7437810" cy="4546600"/>
          </a:xfrm>
        </p:spPr>
      </p:pic>
      <p:sp>
        <p:nvSpPr>
          <p:cNvPr id="5" name="TextBox 4"/>
          <p:cNvSpPr txBox="1"/>
          <p:nvPr/>
        </p:nvSpPr>
        <p:spPr>
          <a:xfrm>
            <a:off x="7518400" y="1326038"/>
            <a:ext cx="1522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Century Gothic" panose="020B0502020202020204" pitchFamily="34" charset="0"/>
              </a:rPr>
              <a:t>Reached </a:t>
            </a:r>
          </a:p>
          <a:p>
            <a:pPr algn="ctr"/>
            <a:r>
              <a:rPr lang="en-US" sz="2000" dirty="0">
                <a:solidFill>
                  <a:srgbClr val="0000FF"/>
                </a:solidFill>
                <a:latin typeface="Century Gothic" panose="020B0502020202020204" pitchFamily="34" charset="0"/>
              </a:rPr>
              <a:t>360 kV in 70 hours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5846544"/>
            <a:ext cx="8972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Vacuum and radiation levels indistinguishable from </a:t>
            </a:r>
            <a:r>
              <a:rPr lang="en-US" sz="20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bkgd</a:t>
            </a:r>
            <a:r>
              <a:rPr lang="en-US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 at 350kV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18400" y="4570888"/>
            <a:ext cx="1522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7030A0"/>
                </a:solidFill>
                <a:latin typeface="Century Gothic" panose="020B0502020202020204" pitchFamily="34" charset="0"/>
              </a:rPr>
              <a:t>10 MV/m at 350 kV</a:t>
            </a:r>
          </a:p>
        </p:txBody>
      </p:sp>
    </p:spTree>
    <p:extLst>
      <p:ext uri="{BB962C8B-B14F-4D97-AF65-F5344CB8AC3E}">
        <p14:creationId xmlns:p14="http://schemas.microsoft.com/office/powerpoint/2010/main" val="31801465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76039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 dirty="0">
                <a:latin typeface="Minion Pro"/>
              </a:rPr>
              <a:t>Example Lifetime Run (1 mA ,14mm</a:t>
            </a:r>
            <a:r>
              <a:rPr lang="en-US" b="0" baseline="30000" dirty="0">
                <a:latin typeface="Minion Pro"/>
              </a:rPr>
              <a:t>2</a:t>
            </a:r>
            <a:r>
              <a:rPr lang="en-US" b="0" dirty="0">
                <a:latin typeface="Minion Pro"/>
              </a:rPr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846818"/>
            <a:ext cx="8534400" cy="545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01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14300"/>
            <a:ext cx="9144000" cy="76039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 dirty="0">
                <a:latin typeface="Minion Pro"/>
              </a:rPr>
              <a:t>Photocurrent Dependence of Laser Profile</a:t>
            </a:r>
          </a:p>
        </p:txBody>
      </p:sp>
      <p:sp>
        <p:nvSpPr>
          <p:cNvPr id="3" name="Rectangle 2"/>
          <p:cNvSpPr/>
          <p:nvPr/>
        </p:nvSpPr>
        <p:spPr>
          <a:xfrm>
            <a:off x="127000" y="874697"/>
            <a:ext cx="9017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The scaling of photocathode lifetime, however, depends on the convolution of the laser profile and the changing photocathode QE.</a:t>
            </a:r>
          </a:p>
          <a:p>
            <a:pPr marL="342900" indent="-342900">
              <a:buFont typeface="Wingdings" charset="2"/>
              <a:buChar char="ü"/>
            </a:pP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The QE hole at the electro-static center (left) is imaged on a view screen (right) when using a laser with a diameter than a very “deep” QE hole.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1" t="9445" r="6780" b="30370"/>
          <a:stretch/>
        </p:blipFill>
        <p:spPr>
          <a:xfrm>
            <a:off x="5060949" y="2558424"/>
            <a:ext cx="3625851" cy="35387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4" t="39543" r="30288" b="25459"/>
          <a:stretch/>
        </p:blipFill>
        <p:spPr>
          <a:xfrm>
            <a:off x="7010321" y="2767632"/>
            <a:ext cx="1416859" cy="13979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5" t="22407" r="-217" b="14259"/>
          <a:stretch/>
        </p:blipFill>
        <p:spPr>
          <a:xfrm>
            <a:off x="229331" y="2492637"/>
            <a:ext cx="4595248" cy="360453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36254" y="2767632"/>
            <a:ext cx="1854545" cy="1647677"/>
          </a:xfrm>
          <a:prstGeom prst="ellipse">
            <a:avLst/>
          </a:prstGeom>
          <a:noFill/>
          <a:ln w="412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3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14300"/>
            <a:ext cx="9144000" cy="76039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 dirty="0">
                <a:latin typeface="Minion Pro"/>
              </a:rPr>
              <a:t>Lifetime Dependence of Laser Position/Profile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0" y="2465107"/>
            <a:ext cx="3738763" cy="3258938"/>
            <a:chOff x="169779" y="1030636"/>
            <a:chExt cx="3297321" cy="277669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779" y="1030636"/>
              <a:ext cx="3297321" cy="277669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15869" y="1270000"/>
              <a:ext cx="1768863" cy="5690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Bulk GaAs, 532nm</a:t>
              </a:r>
            </a:p>
            <a:p>
              <a:r>
                <a:rPr lang="en-US" b="1" dirty="0"/>
                <a:t>5mm active area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914019" y="5767204"/>
            <a:ext cx="71247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11E1E"/>
                </a:solidFill>
                <a:latin typeface="AdvP6F00" charset="0"/>
              </a:rPr>
              <a:t>PHYSICAL REVIEW SPECIAL TOPICS - ACCELERATORS AND BEAMS </a:t>
            </a:r>
            <a:r>
              <a:rPr lang="en-US" sz="1400" dirty="0">
                <a:solidFill>
                  <a:srgbClr val="211E1E"/>
                </a:solidFill>
                <a:latin typeface="AdvP6F01" charset="0"/>
              </a:rPr>
              <a:t>14</a:t>
            </a:r>
            <a:r>
              <a:rPr lang="en-US" sz="1400" dirty="0">
                <a:solidFill>
                  <a:srgbClr val="211E1E"/>
                </a:solidFill>
                <a:latin typeface="AdvP6F00" charset="0"/>
              </a:rPr>
              <a:t>, 043501 (2011) </a:t>
            </a:r>
            <a:endParaRPr lang="en-US" sz="1400" dirty="0"/>
          </a:p>
        </p:txBody>
      </p:sp>
      <p:sp>
        <p:nvSpPr>
          <p:cNvPr id="14" name="Rectangle 13"/>
          <p:cNvSpPr/>
          <p:nvPr/>
        </p:nvSpPr>
        <p:spPr>
          <a:xfrm>
            <a:off x="234411" y="1016582"/>
            <a:ext cx="86856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Dependence on proximity to the electro-static center has been thoroughly measured with bulk GaAs.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We have begun a similar study...when CEBAF operations permit.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763" y="2358797"/>
            <a:ext cx="5181342" cy="3365248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4483100" y="3060700"/>
            <a:ext cx="2933700" cy="17399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483100" y="2095775"/>
            <a:ext cx="1713617" cy="3037316"/>
            <a:chOff x="4483100" y="2095775"/>
            <a:chExt cx="1713617" cy="3037316"/>
          </a:xfrm>
        </p:grpSpPr>
        <p:sp>
          <p:nvSpPr>
            <p:cNvPr id="3" name="Rectangle 2"/>
            <p:cNvSpPr/>
            <p:nvPr/>
          </p:nvSpPr>
          <p:spPr>
            <a:xfrm>
              <a:off x="5041900" y="2637952"/>
              <a:ext cx="1154817" cy="2495139"/>
            </a:xfrm>
            <a:prstGeom prst="rect">
              <a:avLst/>
            </a:prstGeom>
            <a:solidFill>
              <a:srgbClr val="FF0000">
                <a:alpha val="2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4483100" y="3060699"/>
              <a:ext cx="1110191" cy="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5038195" y="2465107"/>
              <a:ext cx="1158522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677656" y="2691367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positon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89284" y="2095775"/>
              <a:ext cx="560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size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061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457200" y="914400"/>
            <a:ext cx="3581400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1800" dirty="0">
                <a:latin typeface="Century Gothic" panose="020B0502020202020204" pitchFamily="34" charset="0"/>
              </a:rPr>
              <a:t>We don’t run beam from the electrostatic center of the cathode/anode</a:t>
            </a:r>
          </a:p>
        </p:txBody>
      </p:sp>
      <p:grpSp>
        <p:nvGrpSpPr>
          <p:cNvPr id="67648" name="Group 64"/>
          <p:cNvGrpSpPr>
            <a:grpSpLocks/>
          </p:cNvGrpSpPr>
          <p:nvPr/>
        </p:nvGrpSpPr>
        <p:grpSpPr bwMode="auto">
          <a:xfrm>
            <a:off x="685802" y="1854200"/>
            <a:ext cx="3074988" cy="4502150"/>
            <a:chOff x="3360" y="976"/>
            <a:chExt cx="1937" cy="2836"/>
          </a:xfrm>
        </p:grpSpPr>
        <p:sp>
          <p:nvSpPr>
            <p:cNvPr id="67649" name="AutoShape 65"/>
            <p:cNvSpPr>
              <a:spLocks noChangeArrowheads="1"/>
            </p:cNvSpPr>
            <p:nvPr/>
          </p:nvSpPr>
          <p:spPr bwMode="auto">
            <a:xfrm flipH="1">
              <a:off x="4224" y="1872"/>
              <a:ext cx="240" cy="1392"/>
            </a:xfrm>
            <a:prstGeom prst="rtTriangl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50" name="Rectangle 66"/>
            <p:cNvSpPr>
              <a:spLocks noChangeArrowheads="1"/>
            </p:cNvSpPr>
            <p:nvPr/>
          </p:nvSpPr>
          <p:spPr bwMode="auto">
            <a:xfrm>
              <a:off x="4032" y="3264"/>
              <a:ext cx="624" cy="4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51" name="Line 67"/>
            <p:cNvSpPr>
              <a:spLocks noChangeShapeType="1"/>
            </p:cNvSpPr>
            <p:nvPr/>
          </p:nvSpPr>
          <p:spPr bwMode="auto">
            <a:xfrm>
              <a:off x="3888" y="1392"/>
              <a:ext cx="192" cy="18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grpSp>
          <p:nvGrpSpPr>
            <p:cNvPr id="67652" name="Group 68"/>
            <p:cNvGrpSpPr>
              <a:grpSpLocks/>
            </p:cNvGrpSpPr>
            <p:nvPr/>
          </p:nvGrpSpPr>
          <p:grpSpPr bwMode="auto">
            <a:xfrm>
              <a:off x="3456" y="1872"/>
              <a:ext cx="384" cy="192"/>
              <a:chOff x="576" y="1872"/>
              <a:chExt cx="384" cy="192"/>
            </a:xfrm>
          </p:grpSpPr>
          <p:sp>
            <p:nvSpPr>
              <p:cNvPr id="67653" name="Rectangle 69"/>
              <p:cNvSpPr>
                <a:spLocks noChangeArrowheads="1"/>
              </p:cNvSpPr>
              <p:nvPr/>
            </p:nvSpPr>
            <p:spPr bwMode="auto">
              <a:xfrm>
                <a:off x="576" y="1872"/>
                <a:ext cx="240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grpSp>
            <p:nvGrpSpPr>
              <p:cNvPr id="67654" name="Group 70"/>
              <p:cNvGrpSpPr>
                <a:grpSpLocks/>
              </p:cNvGrpSpPr>
              <p:nvPr/>
            </p:nvGrpSpPr>
            <p:grpSpPr bwMode="auto">
              <a:xfrm>
                <a:off x="576" y="1872"/>
                <a:ext cx="384" cy="192"/>
                <a:chOff x="576" y="1584"/>
                <a:chExt cx="384" cy="192"/>
              </a:xfrm>
            </p:grpSpPr>
            <p:sp>
              <p:nvSpPr>
                <p:cNvPr id="67655" name="Arc 71"/>
                <p:cNvSpPr>
                  <a:spLocks/>
                </p:cNvSpPr>
                <p:nvPr/>
              </p:nvSpPr>
              <p:spPr bwMode="auto">
                <a:xfrm>
                  <a:off x="816" y="1584"/>
                  <a:ext cx="144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67656" name="Arc 72"/>
                <p:cNvSpPr>
                  <a:spLocks/>
                </p:cNvSpPr>
                <p:nvPr/>
              </p:nvSpPr>
              <p:spPr bwMode="auto">
                <a:xfrm flipV="1">
                  <a:off x="816" y="1680"/>
                  <a:ext cx="144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67657" name="Line 73"/>
                <p:cNvSpPr>
                  <a:spLocks noChangeShapeType="1"/>
                </p:cNvSpPr>
                <p:nvPr/>
              </p:nvSpPr>
              <p:spPr bwMode="auto">
                <a:xfrm flipH="1">
                  <a:off x="576" y="158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67658" name="Line 74"/>
                <p:cNvSpPr>
                  <a:spLocks noChangeShapeType="1"/>
                </p:cNvSpPr>
                <p:nvPr/>
              </p:nvSpPr>
              <p:spPr bwMode="auto">
                <a:xfrm flipH="1">
                  <a:off x="576" y="1776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</p:grpSp>
        </p:grpSp>
        <p:sp>
          <p:nvSpPr>
            <p:cNvPr id="67659" name="AutoShape 75"/>
            <p:cNvSpPr>
              <a:spLocks noChangeArrowheads="1"/>
            </p:cNvSpPr>
            <p:nvPr/>
          </p:nvSpPr>
          <p:spPr bwMode="auto">
            <a:xfrm>
              <a:off x="3456" y="2832"/>
              <a:ext cx="672" cy="480"/>
            </a:xfrm>
            <a:prstGeom prst="rtTriangl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60" name="AutoShape 76"/>
            <p:cNvSpPr>
              <a:spLocks noChangeArrowheads="1"/>
            </p:cNvSpPr>
            <p:nvPr/>
          </p:nvSpPr>
          <p:spPr bwMode="auto">
            <a:xfrm flipH="1">
              <a:off x="4560" y="2832"/>
              <a:ext cx="672" cy="480"/>
            </a:xfrm>
            <a:prstGeom prst="rtTriangl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61" name="Rectangle 77"/>
            <p:cNvSpPr>
              <a:spLocks noChangeArrowheads="1"/>
            </p:cNvSpPr>
            <p:nvPr/>
          </p:nvSpPr>
          <p:spPr bwMode="auto">
            <a:xfrm>
              <a:off x="4032" y="3264"/>
              <a:ext cx="624" cy="4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grpSp>
          <p:nvGrpSpPr>
            <p:cNvPr id="67662" name="Group 78"/>
            <p:cNvGrpSpPr>
              <a:grpSpLocks/>
            </p:cNvGrpSpPr>
            <p:nvPr/>
          </p:nvGrpSpPr>
          <p:grpSpPr bwMode="auto">
            <a:xfrm>
              <a:off x="4848" y="1872"/>
              <a:ext cx="384" cy="192"/>
              <a:chOff x="576" y="1632"/>
              <a:chExt cx="384" cy="192"/>
            </a:xfrm>
          </p:grpSpPr>
          <p:sp>
            <p:nvSpPr>
              <p:cNvPr id="67663" name="Rectangle 79"/>
              <p:cNvSpPr>
                <a:spLocks noChangeArrowheads="1"/>
              </p:cNvSpPr>
              <p:nvPr/>
            </p:nvSpPr>
            <p:spPr bwMode="auto">
              <a:xfrm flipH="1">
                <a:off x="672" y="1632"/>
                <a:ext cx="288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grpSp>
            <p:nvGrpSpPr>
              <p:cNvPr id="67664" name="Group 80"/>
              <p:cNvGrpSpPr>
                <a:grpSpLocks/>
              </p:cNvGrpSpPr>
              <p:nvPr/>
            </p:nvGrpSpPr>
            <p:grpSpPr bwMode="auto">
              <a:xfrm>
                <a:off x="576" y="1632"/>
                <a:ext cx="384" cy="192"/>
                <a:chOff x="576" y="1632"/>
                <a:chExt cx="384" cy="192"/>
              </a:xfrm>
            </p:grpSpPr>
            <p:sp>
              <p:nvSpPr>
                <p:cNvPr id="67665" name="Line 81"/>
                <p:cNvSpPr>
                  <a:spLocks noChangeShapeType="1"/>
                </p:cNvSpPr>
                <p:nvPr/>
              </p:nvSpPr>
              <p:spPr bwMode="auto">
                <a:xfrm>
                  <a:off x="720" y="1632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67666" name="Line 82"/>
                <p:cNvSpPr>
                  <a:spLocks noChangeShapeType="1"/>
                </p:cNvSpPr>
                <p:nvPr/>
              </p:nvSpPr>
              <p:spPr bwMode="auto">
                <a:xfrm>
                  <a:off x="720" y="182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  <p:grpSp>
              <p:nvGrpSpPr>
                <p:cNvPr id="67667" name="Group 83"/>
                <p:cNvGrpSpPr>
                  <a:grpSpLocks/>
                </p:cNvGrpSpPr>
                <p:nvPr/>
              </p:nvGrpSpPr>
              <p:grpSpPr bwMode="auto">
                <a:xfrm>
                  <a:off x="576" y="1632"/>
                  <a:ext cx="144" cy="192"/>
                  <a:chOff x="1920" y="1872"/>
                  <a:chExt cx="144" cy="192"/>
                </a:xfrm>
              </p:grpSpPr>
              <p:sp>
                <p:nvSpPr>
                  <p:cNvPr id="67668" name="Arc 84"/>
                  <p:cNvSpPr>
                    <a:spLocks/>
                  </p:cNvSpPr>
                  <p:nvPr/>
                </p:nvSpPr>
                <p:spPr bwMode="auto">
                  <a:xfrm flipH="1">
                    <a:off x="1920" y="1872"/>
                    <a:ext cx="144" cy="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67669" name="Arc 85"/>
                  <p:cNvSpPr>
                    <a:spLocks/>
                  </p:cNvSpPr>
                  <p:nvPr/>
                </p:nvSpPr>
                <p:spPr bwMode="auto">
                  <a:xfrm flipH="1" flipV="1">
                    <a:off x="1920" y="1968"/>
                    <a:ext cx="144" cy="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latin typeface="Century Gothic" panose="020B0502020202020204" pitchFamily="34" charset="0"/>
                    </a:endParaRPr>
                  </a:p>
                </p:txBody>
              </p:sp>
            </p:grpSp>
          </p:grpSp>
        </p:grpSp>
        <p:sp>
          <p:nvSpPr>
            <p:cNvPr id="67670" name="AutoShape 86"/>
            <p:cNvSpPr>
              <a:spLocks noChangeArrowheads="1"/>
            </p:cNvSpPr>
            <p:nvPr/>
          </p:nvSpPr>
          <p:spPr bwMode="auto">
            <a:xfrm>
              <a:off x="4416" y="1008"/>
              <a:ext cx="144" cy="288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grpSp>
          <p:nvGrpSpPr>
            <p:cNvPr id="67671" name="Group 87"/>
            <p:cNvGrpSpPr>
              <a:grpSpLocks/>
            </p:cNvGrpSpPr>
            <p:nvPr/>
          </p:nvGrpSpPr>
          <p:grpSpPr bwMode="auto">
            <a:xfrm>
              <a:off x="4800" y="2256"/>
              <a:ext cx="96" cy="96"/>
              <a:chOff x="2064" y="2304"/>
              <a:chExt cx="96" cy="96"/>
            </a:xfrm>
          </p:grpSpPr>
          <p:sp>
            <p:nvSpPr>
              <p:cNvPr id="67672" name="Oval 88"/>
              <p:cNvSpPr>
                <a:spLocks noChangeArrowheads="1"/>
              </p:cNvSpPr>
              <p:nvPr/>
            </p:nvSpPr>
            <p:spPr bwMode="auto">
              <a:xfrm>
                <a:off x="2064" y="2352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7673" name="Oval 89"/>
              <p:cNvSpPr>
                <a:spLocks noChangeArrowheads="1"/>
              </p:cNvSpPr>
              <p:nvPr/>
            </p:nvSpPr>
            <p:spPr bwMode="auto">
              <a:xfrm>
                <a:off x="2064" y="2304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7674" name="Oval 90"/>
              <p:cNvSpPr>
                <a:spLocks noChangeArrowheads="1"/>
              </p:cNvSpPr>
              <p:nvPr/>
            </p:nvSpPr>
            <p:spPr bwMode="auto">
              <a:xfrm>
                <a:off x="2112" y="2352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67675" name="Oval 91"/>
            <p:cNvSpPr>
              <a:spLocks noChangeArrowheads="1"/>
            </p:cNvSpPr>
            <p:nvPr/>
          </p:nvSpPr>
          <p:spPr bwMode="auto">
            <a:xfrm>
              <a:off x="3936" y="211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76" name="Oval 92"/>
            <p:cNvSpPr>
              <a:spLocks noChangeArrowheads="1"/>
            </p:cNvSpPr>
            <p:nvPr/>
          </p:nvSpPr>
          <p:spPr bwMode="auto">
            <a:xfrm>
              <a:off x="3936" y="254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77" name="Oval 93"/>
            <p:cNvSpPr>
              <a:spLocks noChangeArrowheads="1"/>
            </p:cNvSpPr>
            <p:nvPr/>
          </p:nvSpPr>
          <p:spPr bwMode="auto">
            <a:xfrm>
              <a:off x="3936" y="2496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78" name="Oval 94"/>
            <p:cNvSpPr>
              <a:spLocks noChangeArrowheads="1"/>
            </p:cNvSpPr>
            <p:nvPr/>
          </p:nvSpPr>
          <p:spPr bwMode="auto">
            <a:xfrm>
              <a:off x="4032" y="2640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79" name="Oval 95"/>
            <p:cNvSpPr>
              <a:spLocks noChangeArrowheads="1"/>
            </p:cNvSpPr>
            <p:nvPr/>
          </p:nvSpPr>
          <p:spPr bwMode="auto">
            <a:xfrm>
              <a:off x="4032" y="259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80" name="Oval 96"/>
            <p:cNvSpPr>
              <a:spLocks noChangeArrowheads="1"/>
            </p:cNvSpPr>
            <p:nvPr/>
          </p:nvSpPr>
          <p:spPr bwMode="auto">
            <a:xfrm>
              <a:off x="4320" y="2640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81" name="Oval 97"/>
            <p:cNvSpPr>
              <a:spLocks noChangeArrowheads="1"/>
            </p:cNvSpPr>
            <p:nvPr/>
          </p:nvSpPr>
          <p:spPr bwMode="auto">
            <a:xfrm>
              <a:off x="5040" y="2448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82" name="Oval 98"/>
            <p:cNvSpPr>
              <a:spLocks noChangeArrowheads="1"/>
            </p:cNvSpPr>
            <p:nvPr/>
          </p:nvSpPr>
          <p:spPr bwMode="auto">
            <a:xfrm>
              <a:off x="4752" y="278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83" name="Oval 99"/>
            <p:cNvSpPr>
              <a:spLocks noChangeArrowheads="1"/>
            </p:cNvSpPr>
            <p:nvPr/>
          </p:nvSpPr>
          <p:spPr bwMode="auto">
            <a:xfrm>
              <a:off x="4224" y="307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84" name="Oval 100"/>
            <p:cNvSpPr>
              <a:spLocks noChangeArrowheads="1"/>
            </p:cNvSpPr>
            <p:nvPr/>
          </p:nvSpPr>
          <p:spPr bwMode="auto">
            <a:xfrm>
              <a:off x="4032" y="2880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grpSp>
          <p:nvGrpSpPr>
            <p:cNvPr id="67685" name="Group 101"/>
            <p:cNvGrpSpPr>
              <a:grpSpLocks/>
            </p:cNvGrpSpPr>
            <p:nvPr/>
          </p:nvGrpSpPr>
          <p:grpSpPr bwMode="auto">
            <a:xfrm>
              <a:off x="4464" y="1920"/>
              <a:ext cx="96" cy="144"/>
              <a:chOff x="2208" y="2448"/>
              <a:chExt cx="96" cy="144"/>
            </a:xfrm>
          </p:grpSpPr>
          <p:sp>
            <p:nvSpPr>
              <p:cNvPr id="67686" name="Oval 102"/>
              <p:cNvSpPr>
                <a:spLocks noChangeArrowheads="1"/>
              </p:cNvSpPr>
              <p:nvPr/>
            </p:nvSpPr>
            <p:spPr bwMode="auto">
              <a:xfrm>
                <a:off x="2208" y="2448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7687" name="Oval 103"/>
              <p:cNvSpPr>
                <a:spLocks noChangeArrowheads="1"/>
              </p:cNvSpPr>
              <p:nvPr/>
            </p:nvSpPr>
            <p:spPr bwMode="auto">
              <a:xfrm>
                <a:off x="2256" y="2544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7688" name="Oval 104"/>
              <p:cNvSpPr>
                <a:spLocks noChangeArrowheads="1"/>
              </p:cNvSpPr>
              <p:nvPr/>
            </p:nvSpPr>
            <p:spPr bwMode="auto">
              <a:xfrm>
                <a:off x="2256" y="2496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67689" name="Oval 105"/>
            <p:cNvSpPr>
              <a:spLocks noChangeArrowheads="1"/>
            </p:cNvSpPr>
            <p:nvPr/>
          </p:nvSpPr>
          <p:spPr bwMode="auto">
            <a:xfrm>
              <a:off x="3456" y="2400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90" name="Oval 106"/>
            <p:cNvSpPr>
              <a:spLocks noChangeArrowheads="1"/>
            </p:cNvSpPr>
            <p:nvPr/>
          </p:nvSpPr>
          <p:spPr bwMode="auto">
            <a:xfrm>
              <a:off x="4320" y="1968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91" name="Oval 107"/>
            <p:cNvSpPr>
              <a:spLocks noChangeArrowheads="1"/>
            </p:cNvSpPr>
            <p:nvPr/>
          </p:nvSpPr>
          <p:spPr bwMode="auto">
            <a:xfrm>
              <a:off x="4368" y="1920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grpSp>
          <p:nvGrpSpPr>
            <p:cNvPr id="67692" name="Group 108"/>
            <p:cNvGrpSpPr>
              <a:grpSpLocks/>
            </p:cNvGrpSpPr>
            <p:nvPr/>
          </p:nvGrpSpPr>
          <p:grpSpPr bwMode="auto">
            <a:xfrm>
              <a:off x="4704" y="2688"/>
              <a:ext cx="96" cy="96"/>
              <a:chOff x="2064" y="2304"/>
              <a:chExt cx="96" cy="96"/>
            </a:xfrm>
          </p:grpSpPr>
          <p:sp>
            <p:nvSpPr>
              <p:cNvPr id="67693" name="Oval 109"/>
              <p:cNvSpPr>
                <a:spLocks noChangeArrowheads="1"/>
              </p:cNvSpPr>
              <p:nvPr/>
            </p:nvSpPr>
            <p:spPr bwMode="auto">
              <a:xfrm>
                <a:off x="2064" y="2352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7694" name="Oval 110"/>
              <p:cNvSpPr>
                <a:spLocks noChangeArrowheads="1"/>
              </p:cNvSpPr>
              <p:nvPr/>
            </p:nvSpPr>
            <p:spPr bwMode="auto">
              <a:xfrm>
                <a:off x="2064" y="2304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7695" name="Oval 111"/>
              <p:cNvSpPr>
                <a:spLocks noChangeArrowheads="1"/>
              </p:cNvSpPr>
              <p:nvPr/>
            </p:nvSpPr>
            <p:spPr bwMode="auto">
              <a:xfrm>
                <a:off x="2112" y="2352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67696" name="Oval 112"/>
            <p:cNvSpPr>
              <a:spLocks noChangeArrowheads="1"/>
            </p:cNvSpPr>
            <p:nvPr/>
          </p:nvSpPr>
          <p:spPr bwMode="auto">
            <a:xfrm>
              <a:off x="4272" y="2448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97" name="Line 113"/>
            <p:cNvSpPr>
              <a:spLocks noChangeShapeType="1"/>
            </p:cNvSpPr>
            <p:nvPr/>
          </p:nvSpPr>
          <p:spPr bwMode="auto">
            <a:xfrm flipH="1">
              <a:off x="4176" y="1392"/>
              <a:ext cx="192" cy="18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98" name="Arc 114"/>
            <p:cNvSpPr>
              <a:spLocks/>
            </p:cNvSpPr>
            <p:nvPr/>
          </p:nvSpPr>
          <p:spPr bwMode="auto">
            <a:xfrm flipV="1">
              <a:off x="4080" y="1008"/>
              <a:ext cx="380" cy="225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364"/>
                <a:gd name="T1" fmla="*/ 0 h 21600"/>
                <a:gd name="T2" fmla="*/ 21364 w 21364"/>
                <a:gd name="T3" fmla="*/ 18419 h 21600"/>
                <a:gd name="T4" fmla="*/ 0 w 21364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364" h="21600" fill="none" extrusionOk="0">
                  <a:moveTo>
                    <a:pt x="-1" y="0"/>
                  </a:moveTo>
                  <a:cubicBezTo>
                    <a:pt x="10700" y="0"/>
                    <a:pt x="19788" y="7834"/>
                    <a:pt x="21364" y="18418"/>
                  </a:cubicBezTo>
                </a:path>
                <a:path w="21364" h="21600" stroke="0" extrusionOk="0">
                  <a:moveTo>
                    <a:pt x="-1" y="0"/>
                  </a:moveTo>
                  <a:cubicBezTo>
                    <a:pt x="10700" y="0"/>
                    <a:pt x="19788" y="7834"/>
                    <a:pt x="21364" y="18418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99" name="Arc 115"/>
            <p:cNvSpPr>
              <a:spLocks/>
            </p:cNvSpPr>
            <p:nvPr/>
          </p:nvSpPr>
          <p:spPr bwMode="auto">
            <a:xfrm flipV="1">
              <a:off x="4176" y="1008"/>
              <a:ext cx="336" cy="225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350"/>
                <a:gd name="T1" fmla="*/ 0 h 21600"/>
                <a:gd name="T2" fmla="*/ 21350 w 21350"/>
                <a:gd name="T3" fmla="*/ 18321 h 21600"/>
                <a:gd name="T4" fmla="*/ 0 w 213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350" h="21600" fill="none" extrusionOk="0">
                  <a:moveTo>
                    <a:pt x="-1" y="0"/>
                  </a:moveTo>
                  <a:cubicBezTo>
                    <a:pt x="10663" y="0"/>
                    <a:pt x="19730" y="7781"/>
                    <a:pt x="21349" y="18321"/>
                  </a:cubicBezTo>
                </a:path>
                <a:path w="21350" h="21600" stroke="0" extrusionOk="0">
                  <a:moveTo>
                    <a:pt x="-1" y="0"/>
                  </a:moveTo>
                  <a:cubicBezTo>
                    <a:pt x="10663" y="0"/>
                    <a:pt x="19730" y="7781"/>
                    <a:pt x="21349" y="1832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700" name="Line 116"/>
            <p:cNvSpPr>
              <a:spLocks noChangeShapeType="1"/>
            </p:cNvSpPr>
            <p:nvPr/>
          </p:nvSpPr>
          <p:spPr bwMode="auto">
            <a:xfrm>
              <a:off x="3888" y="1440"/>
              <a:ext cx="48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701" name="Line 117"/>
            <p:cNvSpPr>
              <a:spLocks noChangeShapeType="1"/>
            </p:cNvSpPr>
            <p:nvPr/>
          </p:nvSpPr>
          <p:spPr bwMode="auto">
            <a:xfrm flipH="1">
              <a:off x="4320" y="1440"/>
              <a:ext cx="48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702" name="Text Box 118"/>
            <p:cNvSpPr txBox="1">
              <a:spLocks noChangeArrowheads="1"/>
            </p:cNvSpPr>
            <p:nvPr/>
          </p:nvSpPr>
          <p:spPr bwMode="auto">
            <a:xfrm>
              <a:off x="3898" y="1139"/>
              <a:ext cx="478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18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Laser</a:t>
              </a:r>
            </a:p>
            <a:p>
              <a:pPr algn="ctr" eaLnBrk="1" hangingPunct="1"/>
              <a:r>
                <a:rPr lang="en-US" altLang="en-US" sz="18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IN</a:t>
              </a:r>
            </a:p>
          </p:txBody>
        </p:sp>
        <p:sp>
          <p:nvSpPr>
            <p:cNvPr id="67703" name="Text Box 119"/>
            <p:cNvSpPr txBox="1">
              <a:spLocks noChangeArrowheads="1"/>
            </p:cNvSpPr>
            <p:nvPr/>
          </p:nvSpPr>
          <p:spPr bwMode="auto">
            <a:xfrm>
              <a:off x="4552" y="976"/>
              <a:ext cx="745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dirty="0">
                  <a:latin typeface="Century Gothic" panose="020B0502020202020204" pitchFamily="34" charset="0"/>
                </a:rPr>
                <a:t>E</a:t>
              </a:r>
              <a:r>
                <a:rPr lang="en-US" altLang="en-US" sz="1800" dirty="0">
                  <a:latin typeface="Century Gothic" panose="020B0502020202020204" pitchFamily="34" charset="0"/>
                </a:rPr>
                <a:t>lectrons</a:t>
              </a:r>
            </a:p>
            <a:p>
              <a:pPr algn="ctr" eaLnBrk="1" hangingPunct="1"/>
              <a:r>
                <a:rPr lang="en-US" altLang="en-US" sz="1800" dirty="0">
                  <a:latin typeface="Century Gothic" panose="020B0502020202020204" pitchFamily="34" charset="0"/>
                </a:rPr>
                <a:t>OUT</a:t>
              </a:r>
            </a:p>
          </p:txBody>
        </p:sp>
        <p:sp>
          <p:nvSpPr>
            <p:cNvPr id="67704" name="Line 120"/>
            <p:cNvSpPr>
              <a:spLocks noChangeShapeType="1"/>
            </p:cNvSpPr>
            <p:nvPr/>
          </p:nvSpPr>
          <p:spPr bwMode="auto">
            <a:xfrm flipH="1">
              <a:off x="4416" y="1968"/>
              <a:ext cx="48" cy="1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705" name="Line 121"/>
            <p:cNvSpPr>
              <a:spLocks noChangeShapeType="1"/>
            </p:cNvSpPr>
            <p:nvPr/>
          </p:nvSpPr>
          <p:spPr bwMode="auto">
            <a:xfrm flipH="1">
              <a:off x="4320" y="2640"/>
              <a:ext cx="48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706" name="Line 122"/>
            <p:cNvSpPr>
              <a:spLocks noChangeShapeType="1"/>
            </p:cNvSpPr>
            <p:nvPr/>
          </p:nvSpPr>
          <p:spPr bwMode="auto">
            <a:xfrm>
              <a:off x="4272" y="3120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707" name="Text Box 123"/>
            <p:cNvSpPr txBox="1">
              <a:spLocks noChangeArrowheads="1"/>
            </p:cNvSpPr>
            <p:nvPr/>
          </p:nvSpPr>
          <p:spPr bwMode="auto">
            <a:xfrm>
              <a:off x="3360" y="3408"/>
              <a:ext cx="188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800">
                  <a:latin typeface="Century Gothic" panose="020B0502020202020204" pitchFamily="34" charset="0"/>
                </a:rPr>
                <a:t>Ions create QE trough to electrostatic center</a:t>
              </a:r>
            </a:p>
          </p:txBody>
        </p:sp>
      </p:grpSp>
      <p:pic>
        <p:nvPicPr>
          <p:cNvPr id="67709" name="Picture 125" descr="msotw9_temp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6" t="13287" r="6436" b="6644"/>
          <a:stretch>
            <a:fillRect/>
          </a:stretch>
        </p:blipFill>
        <p:spPr bwMode="auto">
          <a:xfrm>
            <a:off x="4673600" y="2019796"/>
            <a:ext cx="4114800" cy="351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710" name="Text Box 126"/>
          <p:cNvSpPr txBox="1">
            <a:spLocks noChangeArrowheads="1"/>
          </p:cNvSpPr>
          <p:nvPr/>
        </p:nvSpPr>
        <p:spPr bwMode="auto">
          <a:xfrm>
            <a:off x="5029200" y="914400"/>
            <a:ext cx="3759200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1800" dirty="0">
                <a:latin typeface="Century Gothic" panose="020B0502020202020204" pitchFamily="34" charset="0"/>
              </a:rPr>
              <a:t>Laser spot diameter &lt;1 mm can be moved to different locations on the photocathode (5mm)</a:t>
            </a:r>
          </a:p>
        </p:txBody>
      </p:sp>
      <p:sp>
        <p:nvSpPr>
          <p:cNvPr id="67711" name="Rectangle 127"/>
          <p:cNvSpPr>
            <a:spLocks noChangeArrowheads="1"/>
          </p:cNvSpPr>
          <p:nvPr/>
        </p:nvSpPr>
        <p:spPr bwMode="auto">
          <a:xfrm>
            <a:off x="152400" y="84138"/>
            <a:ext cx="88392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3600" b="1">
                <a:solidFill>
                  <a:schemeClr val="tx2"/>
                </a:solidFill>
                <a:latin typeface="Times" pitchFamily="18" charset="0"/>
              </a:defRPr>
            </a:lvl1pPr>
            <a:lvl2pPr algn="ctr"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altLang="en-US" sz="3200" b="0" dirty="0">
                <a:solidFill>
                  <a:schemeClr val="tx1"/>
                </a:solidFill>
                <a:latin typeface="Minion Pro"/>
              </a:rPr>
              <a:t>Pragmatically Avoiding the “EC”</a:t>
            </a:r>
          </a:p>
        </p:txBody>
      </p:sp>
      <p:sp>
        <p:nvSpPr>
          <p:cNvPr id="66" name="Text Box 123"/>
          <p:cNvSpPr txBox="1">
            <a:spLocks noChangeArrowheads="1"/>
          </p:cNvSpPr>
          <p:nvPr/>
        </p:nvSpPr>
        <p:spPr bwMode="auto">
          <a:xfrm>
            <a:off x="4673600" y="5710019"/>
            <a:ext cx="4114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1800" dirty="0">
                <a:latin typeface="Century Gothic" panose="020B0502020202020204" pitchFamily="34" charset="0"/>
              </a:rPr>
              <a:t>Here, QE ion damage forms QE trough from four spots to EC.</a:t>
            </a:r>
          </a:p>
        </p:txBody>
      </p:sp>
      <p:sp>
        <p:nvSpPr>
          <p:cNvPr id="69" name="AutoShape 86"/>
          <p:cNvSpPr>
            <a:spLocks noChangeArrowheads="1"/>
          </p:cNvSpPr>
          <p:nvPr/>
        </p:nvSpPr>
        <p:spPr bwMode="auto">
          <a:xfrm flipV="1">
            <a:off x="1784352" y="2685258"/>
            <a:ext cx="228600" cy="457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70" name="Text Box 119"/>
          <p:cNvSpPr txBox="1">
            <a:spLocks noChangeArrowheads="1"/>
          </p:cNvSpPr>
          <p:nvPr/>
        </p:nvSpPr>
        <p:spPr bwMode="auto">
          <a:xfrm>
            <a:off x="2871693" y="4216400"/>
            <a:ext cx="63350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>
                <a:latin typeface="Century Gothic" panose="020B0502020202020204" pitchFamily="34" charset="0"/>
              </a:rPr>
              <a:t>Gas</a:t>
            </a:r>
            <a:endParaRPr lang="en-US" altLang="en-US" sz="1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172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Minion Pro"/>
              </a:rPr>
              <a:t>Polarization Studies at mA Beam Current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6" b="11272"/>
          <a:stretch/>
        </p:blipFill>
        <p:spPr>
          <a:xfrm>
            <a:off x="4827864" y="879117"/>
            <a:ext cx="4215774" cy="25819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955320"/>
            <a:ext cx="47498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First measurement of beam polarization at </a:t>
            </a:r>
            <a:r>
              <a:rPr lang="en-US" dirty="0" err="1">
                <a:latin typeface="Century Gothic" panose="020B0502020202020204" pitchFamily="34" charset="0"/>
              </a:rPr>
              <a:t>JLab</a:t>
            </a:r>
            <a:r>
              <a:rPr lang="en-US" dirty="0">
                <a:latin typeface="Century Gothic" panose="020B0502020202020204" pitchFamily="34" charset="0"/>
              </a:rPr>
              <a:t> from superlattice (GaAs/</a:t>
            </a:r>
            <a:r>
              <a:rPr lang="en-US" dirty="0" err="1">
                <a:latin typeface="Century Gothic" panose="020B0502020202020204" pitchFamily="34" charset="0"/>
              </a:rPr>
              <a:t>GaAsP</a:t>
            </a:r>
            <a:r>
              <a:rPr lang="en-US" dirty="0">
                <a:latin typeface="Century Gothic" panose="020B0502020202020204" pitchFamily="34" charset="0"/>
              </a:rPr>
              <a:t> photocathode at milli-Ampere current</a:t>
            </a:r>
          </a:p>
          <a:p>
            <a:endParaRPr lang="en-US" sz="1000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CEBAF 5 MeV Mott </a:t>
            </a:r>
            <a:r>
              <a:rPr lang="en-US" dirty="0" err="1">
                <a:latin typeface="Century Gothic" panose="020B0502020202020204" pitchFamily="34" charset="0"/>
              </a:rPr>
              <a:t>polarimeter</a:t>
            </a:r>
            <a:r>
              <a:rPr lang="en-US" dirty="0">
                <a:latin typeface="Century Gothic" panose="020B0502020202020204" pitchFamily="34" charset="0"/>
              </a:rPr>
              <a:t>: on-going effort to ascribe </a:t>
            </a:r>
            <a:r>
              <a:rPr lang="en-US" b="1" dirty="0">
                <a:latin typeface="Century Gothic" panose="020B0502020202020204" pitchFamily="34" charset="0"/>
              </a:rPr>
              <a:t>sub-percent accuracy </a:t>
            </a:r>
            <a:r>
              <a:rPr lang="en-US" dirty="0">
                <a:latin typeface="Century Gothic" panose="020B0502020202020204" pitchFamily="34" charset="0"/>
              </a:rPr>
              <a:t>(collaborators D. Moser, X. Roca-</a:t>
            </a:r>
            <a:r>
              <a:rPr lang="en-US" dirty="0" err="1">
                <a:latin typeface="Century Gothic" panose="020B0502020202020204" pitchFamily="34" charset="0"/>
              </a:rPr>
              <a:t>Maza</a:t>
            </a:r>
            <a:r>
              <a:rPr lang="en-US" dirty="0">
                <a:latin typeface="Century Gothic" panose="020B0502020202020204" pitchFamily="34" charset="0"/>
              </a:rPr>
              <a:t>, Charles Sinclair, M.J. McHugh, and Tim Gay)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94781" y="879117"/>
            <a:ext cx="284885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CEBAF 5 MeV Mott </a:t>
            </a:r>
            <a:r>
              <a:rPr lang="en-US" sz="1400" dirty="0" err="1">
                <a:latin typeface="Century Gothic" panose="020B0502020202020204" pitchFamily="34" charset="0"/>
              </a:rPr>
              <a:t>Polarimeter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graphicFrame>
        <p:nvGraphicFramePr>
          <p:cNvPr id="7" name="shape">
            <a:extLst>
              <a:ext uri="{FF2B5EF4-FFF2-40B4-BE49-F238E27FC236}">
                <a16:creationId xmlns:a16="http://schemas.microsoft.com/office/drawing/2014/main" id="{D382F3AB-0933-455E-BFC3-2926090AD8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202980"/>
              </p:ext>
            </p:extLst>
          </p:nvPr>
        </p:nvGraphicFramePr>
        <p:xfrm>
          <a:off x="518531" y="3417533"/>
          <a:ext cx="8106937" cy="3062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7228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/>
          <a:stretch/>
        </p:blipFill>
        <p:spPr>
          <a:xfrm>
            <a:off x="734786" y="979911"/>
            <a:ext cx="7543800" cy="5154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3679" y="967211"/>
            <a:ext cx="4400051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dirty="0"/>
              <a:t>CEBAF Polarized Inverted Load Lock Gun (Spring 2017)</a:t>
            </a:r>
          </a:p>
        </p:txBody>
      </p:sp>
      <p:sp>
        <p:nvSpPr>
          <p:cNvPr id="5" name="Rectangle 4"/>
          <p:cNvSpPr/>
          <p:nvPr/>
        </p:nvSpPr>
        <p:spPr>
          <a:xfrm>
            <a:off x="733679" y="104515"/>
            <a:ext cx="75488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3200" dirty="0"/>
              <a:t>CEBAF Load Lock </a:t>
            </a:r>
            <a:r>
              <a:rPr lang="en-US" sz="3200" dirty="0" err="1"/>
              <a:t>Photogun</a:t>
            </a:r>
            <a:r>
              <a:rPr lang="en-US" sz="3200" dirty="0"/>
              <a:t> (-130kV)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50395" y="4810647"/>
            <a:ext cx="2728191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latin typeface="Century Gothic" charset="0"/>
                <a:ea typeface="Century Gothic" charset="0"/>
                <a:cs typeface="Century Gothic" charset="0"/>
              </a:rPr>
              <a:t>1 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mA	86 C/day</a:t>
            </a:r>
          </a:p>
          <a:p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5 mA	432 C/day</a:t>
            </a:r>
          </a:p>
          <a:p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10 mA	860 C/day</a:t>
            </a:r>
          </a:p>
          <a:p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50 mA	4320 C/day</a:t>
            </a:r>
          </a:p>
        </p:txBody>
      </p:sp>
    </p:spTree>
    <p:extLst>
      <p:ext uri="{BB962C8B-B14F-4D97-AF65-F5344CB8AC3E}">
        <p14:creationId xmlns:p14="http://schemas.microsoft.com/office/powerpoint/2010/main" val="959789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411711" y="0"/>
            <a:ext cx="8448655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200" kern="0" dirty="0">
                <a:latin typeface="+mj-lt"/>
                <a:ea typeface="+mj-ea"/>
                <a:cs typeface="+mj-cs"/>
              </a:rPr>
              <a:t>Recent CEBAF Polarized Source Performance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956850"/>
            <a:ext cx="87122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prstClr val="black"/>
                </a:solidFill>
              </a:rPr>
              <a:t>Gun2 Photocathode (Fall 2016 – Spring 2017)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>
                <a:cs typeface="Arial"/>
              </a:rPr>
              <a:t>Strained </a:t>
            </a:r>
            <a:r>
              <a:rPr lang="en-US" sz="2400" dirty="0" err="1">
                <a:cs typeface="Arial"/>
              </a:rPr>
              <a:t>Superlattice</a:t>
            </a:r>
            <a:r>
              <a:rPr lang="en-US" sz="2400" dirty="0">
                <a:cs typeface="Arial"/>
              </a:rPr>
              <a:t> GaAs/</a:t>
            </a:r>
            <a:r>
              <a:rPr lang="en-US" sz="2400" dirty="0" err="1">
                <a:cs typeface="Arial"/>
              </a:rPr>
              <a:t>GaAsP</a:t>
            </a:r>
            <a:r>
              <a:rPr lang="en-US" sz="2400" dirty="0">
                <a:cs typeface="Arial"/>
              </a:rPr>
              <a:t> #5756-4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>
                <a:cs typeface="Arial"/>
              </a:rPr>
              <a:t>Good Polarization 85-87% (measured at Mott)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>
                <a:cs typeface="Arial"/>
              </a:rPr>
              <a:t>Good QE &gt; 1% after activation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>
                <a:cs typeface="Arial"/>
              </a:rPr>
              <a:t>Lifetime about 200C (</a:t>
            </a:r>
            <a:r>
              <a:rPr lang="en-US" sz="2400" dirty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2400" baseline="-25000" dirty="0">
                <a:latin typeface="Symbol" charset="2"/>
                <a:ea typeface="Symbol" charset="2"/>
                <a:cs typeface="Symbol" charset="2"/>
              </a:rPr>
              <a:t>4</a:t>
            </a:r>
            <a:r>
              <a:rPr lang="en-US" sz="2400" baseline="-25000" dirty="0">
                <a:ea typeface="Symbol" charset="2"/>
                <a:cs typeface="Symbol" charset="2"/>
              </a:rPr>
              <a:t>D</a:t>
            </a:r>
            <a:r>
              <a:rPr lang="en-US" sz="2400" dirty="0">
                <a:cs typeface="Arial"/>
              </a:rPr>
              <a:t> ~ 1mm) with intensity &lt; 200</a:t>
            </a:r>
            <a:r>
              <a:rPr lang="en-US" sz="2400" dirty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400" dirty="0">
                <a:cs typeface="Arial"/>
              </a:rPr>
              <a:t>A</a:t>
            </a:r>
          </a:p>
        </p:txBody>
      </p:sp>
      <p:pic>
        <p:nvPicPr>
          <p:cNvPr id="7" name="Picture 6"/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2" t="7609" r="8448"/>
          <a:stretch/>
        </p:blipFill>
        <p:spPr>
          <a:xfrm>
            <a:off x="1333061" y="3096556"/>
            <a:ext cx="6813970" cy="322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41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>
                <a:latin typeface="Minion Pro"/>
              </a:rPr>
              <a:t>Ion Bombardment</a:t>
            </a:r>
          </a:p>
        </p:txBody>
      </p:sp>
      <p:pic>
        <p:nvPicPr>
          <p:cNvPr id="4" name="Fig1a-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4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0" dirty="0">
                <a:latin typeface="Minion Pro"/>
              </a:rPr>
              <a:t>Improving Lifetime with Larger Laser Size</a:t>
            </a:r>
          </a:p>
        </p:txBody>
      </p:sp>
      <p:pic>
        <p:nvPicPr>
          <p:cNvPr id="4" name="Picture 3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4102100"/>
            <a:ext cx="8782050" cy="23273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89881" y="3913033"/>
            <a:ext cx="61785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J. </a:t>
            </a:r>
            <a:r>
              <a:rPr lang="en-US" sz="1600" dirty="0" err="1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Grames</a:t>
            </a:r>
            <a:r>
              <a:rPr lang="en-US" sz="1600" dirty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, </a:t>
            </a:r>
            <a:r>
              <a:rPr lang="en-US" sz="1600" i="1" dirty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et al., </a:t>
            </a:r>
            <a:r>
              <a:rPr lang="en-US" sz="1600" dirty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Phys. Rev. ST </a:t>
            </a:r>
            <a:r>
              <a:rPr lang="en-US" sz="1600" dirty="0" err="1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Accel</a:t>
            </a:r>
            <a:r>
              <a:rPr lang="en-US" sz="1600" dirty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. Beams 14 043501 (2011)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89700" y="4898632"/>
            <a:ext cx="187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GaAs @ 532nm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804864"/>
            <a:ext cx="6738937" cy="306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3048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Minion Pro"/>
              </a:rPr>
              <a:t>Improving charge lifetime with GaAs/</a:t>
            </a:r>
            <a:r>
              <a:rPr lang="en-US" b="0" dirty="0" err="1">
                <a:latin typeface="Minion Pro"/>
              </a:rPr>
              <a:t>GaAsP</a:t>
            </a:r>
            <a:endParaRPr lang="en-US" b="0" dirty="0">
              <a:latin typeface="Minion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26" y="1218074"/>
            <a:ext cx="6200336" cy="42048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2494" y="894909"/>
            <a:ext cx="848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Indeed, we enhanced the Charge Lifetime for </a:t>
            </a:r>
            <a:r>
              <a:rPr lang="en-US" dirty="0" err="1">
                <a:latin typeface="Century Gothic" charset="0"/>
                <a:ea typeface="Century Gothic" charset="0"/>
                <a:cs typeface="Century Gothic" charset="0"/>
              </a:rPr>
              <a:t>QWeak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 by a factor of four when doubling the laser spot size from 0.5 mm to 1.0 mm (diameter)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0525" y="5524500"/>
            <a:ext cx="8322578" cy="70788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but </a:t>
            </a:r>
            <a:r>
              <a:rPr lang="en-US" sz="2000" dirty="0" err="1">
                <a:latin typeface="Century Gothic" charset="0"/>
                <a:ea typeface="Century Gothic" charset="0"/>
                <a:cs typeface="Century Gothic" charset="0"/>
              </a:rPr>
              <a:t>milliampere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 applications require </a:t>
            </a:r>
            <a:r>
              <a:rPr lang="en-US" sz="2000" dirty="0" err="1">
                <a:latin typeface="Century Gothic" charset="0"/>
                <a:ea typeface="Century Gothic" charset="0"/>
                <a:cs typeface="Century Gothic" charset="0"/>
              </a:rPr>
              <a:t>kiloCoulomb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 charge lifetime to provide uninterrupted operation of reasonable duration </a:t>
            </a:r>
          </a:p>
        </p:txBody>
      </p:sp>
    </p:spTree>
    <p:extLst>
      <p:ext uri="{BB962C8B-B14F-4D97-AF65-F5344CB8AC3E}">
        <p14:creationId xmlns:p14="http://schemas.microsoft.com/office/powerpoint/2010/main" val="886521158"/>
      </p:ext>
    </p:extLst>
  </p:cSld>
  <p:clrMapOvr>
    <a:masterClrMapping/>
  </p:clrMapOvr>
</p:sld>
</file>

<file path=ppt/theme/theme1.xml><?xml version="1.0" encoding="utf-8"?>
<a:theme xmlns:a="http://schemas.openxmlformats.org/drawingml/2006/main" name="JLab_present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26C26031-065E-FD4A-A754-D25CB1B4CED2}" vid="{3EBB1A7F-D3DD-604E-8741-1884666B38C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JLab_presentation</Template>
  <TotalTime>2984</TotalTime>
  <Words>1899</Words>
  <Application>Microsoft Macintosh PowerPoint</Application>
  <PresentationFormat>Overhead</PresentationFormat>
  <Paragraphs>227</Paragraphs>
  <Slides>36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AdvP6F00</vt:lpstr>
      <vt:lpstr>AdvP6F01</vt:lpstr>
      <vt:lpstr>Arial</vt:lpstr>
      <vt:lpstr>Calibri</vt:lpstr>
      <vt:lpstr>Century Gothic</vt:lpstr>
      <vt:lpstr>Garamond</vt:lpstr>
      <vt:lpstr>Minion Pro</vt:lpstr>
      <vt:lpstr>Symbol</vt:lpstr>
      <vt:lpstr>Times</vt:lpstr>
      <vt:lpstr>Wingdings</vt:lpstr>
      <vt:lpstr>JLab_presentation</vt:lpstr>
      <vt:lpstr>PowerPoint Presentation</vt:lpstr>
      <vt:lpstr>Outline</vt:lpstr>
      <vt:lpstr>Polarized Electrons for Polarized Positrons</vt:lpstr>
      <vt:lpstr>Polarization Studies at mA Beam Current</vt:lpstr>
      <vt:lpstr>PowerPoint Presentation</vt:lpstr>
      <vt:lpstr>PowerPoint Presentation</vt:lpstr>
      <vt:lpstr>Ion Bombardment</vt:lpstr>
      <vt:lpstr>Improving Lifetime with Larger Laser Size</vt:lpstr>
      <vt:lpstr>Improving charge lifetime with GaAs/GaAsP</vt:lpstr>
      <vt:lpstr>Lifetime Studies at mA Beam Current</vt:lpstr>
      <vt:lpstr>PowerPoint Presentation</vt:lpstr>
      <vt:lpstr>Lifetime Studies at mA Beam Current</vt:lpstr>
      <vt:lpstr>PowerPoint Presentation</vt:lpstr>
      <vt:lpstr>PowerPoint Presentation</vt:lpstr>
      <vt:lpstr>PowerPoint Presentation</vt:lpstr>
      <vt:lpstr>Lifetime Studies at mA Beam Current</vt:lpstr>
      <vt:lpstr>PowerPoint Presentation</vt:lpstr>
      <vt:lpstr>PowerPoint Presentation</vt:lpstr>
      <vt:lpstr>PowerPoint Presentation</vt:lpstr>
      <vt:lpstr>First Results: GaAs/GaAsP at mA Current</vt:lpstr>
      <vt:lpstr>PowerPoint Presentation</vt:lpstr>
      <vt:lpstr>Benefits of Distrubted Bragg Reflector (DBR)</vt:lpstr>
      <vt:lpstr>World Record QE from High Polarization Photocathode</vt:lpstr>
      <vt:lpstr>GaAs Photocathode Polarization vs. Time</vt:lpstr>
      <vt:lpstr>Inverted-Insulator Photoguns</vt:lpstr>
      <vt:lpstr>3 photoguns with barrel polished electrodes</vt:lpstr>
      <vt:lpstr>Summary</vt:lpstr>
      <vt:lpstr>PowerPoint Presentation</vt:lpstr>
      <vt:lpstr>Inverted Insulator Photoguns</vt:lpstr>
      <vt:lpstr>The Reality of HV Breakdown</vt:lpstr>
      <vt:lpstr>Careful design of triple-junction-shield</vt:lpstr>
      <vt:lpstr>The ultimate metric of success: High Voltage</vt:lpstr>
      <vt:lpstr>PowerPoint Presentation</vt:lpstr>
      <vt:lpstr>PowerPoint Presentation</vt:lpstr>
      <vt:lpstr>PowerPoint Presentation</vt:lpstr>
      <vt:lpstr>PowerPoint Presentation</vt:lpstr>
    </vt:vector>
  </TitlesOfParts>
  <Company>Jefferson Science Associates, LLC</Company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stewartm</dc:creator>
  <cp:lastModifiedBy>Microsoft Office User</cp:lastModifiedBy>
  <cp:revision>169</cp:revision>
  <dcterms:created xsi:type="dcterms:W3CDTF">2016-10-03T15:46:18Z</dcterms:created>
  <dcterms:modified xsi:type="dcterms:W3CDTF">2018-06-19T00:54:35Z</dcterms:modified>
</cp:coreProperties>
</file>