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60" r:id="rId2"/>
    <p:sldId id="319" r:id="rId3"/>
    <p:sldId id="355" r:id="rId4"/>
    <p:sldId id="356" r:id="rId5"/>
    <p:sldId id="357" r:id="rId6"/>
    <p:sldId id="358" r:id="rId7"/>
    <p:sldId id="362" r:id="rId8"/>
    <p:sldId id="359" r:id="rId9"/>
    <p:sldId id="3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66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November 18, 2020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November 18, 2020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November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C303-9B58-4375-B0AF-AE8420C85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New Wien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66C2A-9904-424E-88D6-43F6C7B31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Wien Voltage and Magnetic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0190-ABBC-4D4E-94A1-D7AEFDD266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November 18, 2020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70623-E7E1-4786-8B62-D625831FC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D57970-E85F-47E8-80F7-BA611E9870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0287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BMT Spin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Wien Filter with electric and magnetic fields transverse to electron beam velocity, spin precession relative to momentum in lab frame is given by following form of generalized Thomas-BMT equation: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6B7B6-B31E-4DB0-8E98-14DCFD2445F1}"/>
                  </a:ext>
                </a:extLst>
              </p:cNvPr>
              <p:cNvSpPr txBox="1"/>
              <p:nvPr/>
            </p:nvSpPr>
            <p:spPr>
              <a:xfrm>
                <a:off x="3784336" y="2005104"/>
                <a:ext cx="5095946" cy="95789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6B7B6-B31E-4DB0-8E98-14DCFD24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36" y="2005104"/>
                <a:ext cx="5095946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32E7BD-046D-49CB-BF21-577F1BC59593}"/>
                  </a:ext>
                </a:extLst>
              </p:cNvPr>
              <p:cNvSpPr txBox="1"/>
              <p:nvPr/>
            </p:nvSpPr>
            <p:spPr>
              <a:xfrm>
                <a:off x="3784336" y="3118866"/>
                <a:ext cx="1850955" cy="4165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32E7BD-046D-49CB-BF21-577F1BC59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36" y="3118866"/>
                <a:ext cx="1850955" cy="416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B157D3B-E6ED-4B32-9894-7E38C0091CD6}"/>
              </a:ext>
            </a:extLst>
          </p:cNvPr>
          <p:cNvGrpSpPr/>
          <p:nvPr/>
        </p:nvGrpSpPr>
        <p:grpSpPr>
          <a:xfrm>
            <a:off x="389703" y="3837944"/>
            <a:ext cx="3557015" cy="1785917"/>
            <a:chOff x="3158684" y="5656853"/>
            <a:chExt cx="3557015" cy="178591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9E98C1-C518-46C7-9D5D-2E7E7B3F3842}"/>
                </a:ext>
              </a:extLst>
            </p:cNvPr>
            <p:cNvCxnSpPr>
              <a:cxnSpLocks/>
            </p:cNvCxnSpPr>
            <p:nvPr/>
          </p:nvCxnSpPr>
          <p:spPr>
            <a:xfrm>
              <a:off x="4276844" y="6167306"/>
              <a:ext cx="13589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1B9675-9D68-49C0-93C0-047424C97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9423" y="6180007"/>
              <a:ext cx="900121" cy="63119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339A88B-780D-4A2E-8E8C-4ED0677D9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76844" y="6164234"/>
              <a:ext cx="0" cy="83346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294841-DD8A-47ED-9B77-95123F285EF0}"/>
                    </a:ext>
                  </a:extLst>
                </p:cNvPr>
                <p:cNvSpPr txBox="1"/>
                <p:nvPr/>
              </p:nvSpPr>
              <p:spPr>
                <a:xfrm>
                  <a:off x="5661763" y="6011303"/>
                  <a:ext cx="277319" cy="4240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294841-DD8A-47ED-9B77-95123F285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763" y="6011303"/>
                  <a:ext cx="277319" cy="4240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D76AA8-4558-4589-8E6B-243576FE55C5}"/>
                    </a:ext>
                  </a:extLst>
                </p:cNvPr>
                <p:cNvSpPr txBox="1"/>
                <p:nvPr/>
              </p:nvSpPr>
              <p:spPr>
                <a:xfrm>
                  <a:off x="3158684" y="6410417"/>
                  <a:ext cx="27090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D76AA8-4558-4589-8E6B-243576FE5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684" y="6410417"/>
                  <a:ext cx="270907" cy="4140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6E9EE06-A499-4900-8FA9-826FEDF85615}"/>
                    </a:ext>
                  </a:extLst>
                </p:cNvPr>
                <p:cNvSpPr txBox="1"/>
                <p:nvPr/>
              </p:nvSpPr>
              <p:spPr>
                <a:xfrm>
                  <a:off x="3861628" y="7028682"/>
                  <a:ext cx="821983" cy="4140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6E9EE06-A499-4900-8FA9-826FEDF85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628" y="7028682"/>
                  <a:ext cx="821983" cy="4140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01BF16-E88C-4A63-AA04-BD9529669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5455" y="5760218"/>
              <a:ext cx="1183314" cy="832158"/>
            </a:xfrm>
            <a:prstGeom prst="straightConnector1">
              <a:avLst/>
            </a:prstGeom>
            <a:ln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12EB182-1B0D-46B2-ACCB-63B98157CCEB}"/>
                    </a:ext>
                  </a:extLst>
                </p:cNvPr>
                <p:cNvSpPr txBox="1"/>
                <p:nvPr/>
              </p:nvSpPr>
              <p:spPr>
                <a:xfrm>
                  <a:off x="4251008" y="5656853"/>
                  <a:ext cx="2921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12EB182-1B0D-46B2-ACCB-63B98157C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008" y="5656853"/>
                  <a:ext cx="29219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667" r="-833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1DDB200-07E6-495C-BAD0-7A7DAD1B6284}"/>
                    </a:ext>
                  </a:extLst>
                </p:cNvPr>
                <p:cNvSpPr txBox="1"/>
                <p:nvPr/>
              </p:nvSpPr>
              <p:spPr>
                <a:xfrm>
                  <a:off x="3695455" y="6084816"/>
                  <a:ext cx="296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1DDB200-07E6-495C-BAD0-7A7DAD1B6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455" y="6084816"/>
                  <a:ext cx="29655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408" r="-4082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2C406781-DB06-4EDE-92D3-5CB11569052D}"/>
                </a:ext>
              </a:extLst>
            </p:cNvPr>
            <p:cNvSpPr/>
            <p:nvPr/>
          </p:nvSpPr>
          <p:spPr>
            <a:xfrm rot="2084450">
              <a:off x="4431070" y="5735718"/>
              <a:ext cx="951001" cy="957891"/>
            </a:xfrm>
            <a:prstGeom prst="arc">
              <a:avLst>
                <a:gd name="adj1" fmla="val 19745513"/>
                <a:gd name="adj2" fmla="val 21507408"/>
              </a:avLst>
            </a:prstGeom>
            <a:ln>
              <a:solidFill>
                <a:schemeClr val="accent3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6CAEBF3-D0CA-467F-A645-64BCCD6BA91E}"/>
                </a:ext>
              </a:extLst>
            </p:cNvPr>
            <p:cNvCxnSpPr>
              <a:cxnSpLocks/>
            </p:cNvCxnSpPr>
            <p:nvPr/>
          </p:nvCxnSpPr>
          <p:spPr>
            <a:xfrm>
              <a:off x="4295355" y="6164234"/>
              <a:ext cx="1111908" cy="492406"/>
            </a:xfrm>
            <a:prstGeom prst="straightConnector1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443FBC7-72C9-4283-B432-69EAF884F244}"/>
                    </a:ext>
                  </a:extLst>
                </p:cNvPr>
                <p:cNvSpPr txBox="1"/>
                <p:nvPr/>
              </p:nvSpPr>
              <p:spPr>
                <a:xfrm>
                  <a:off x="5821543" y="6461232"/>
                  <a:ext cx="894156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443FBC7-72C9-4283-B432-69EAF884F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543" y="6461232"/>
                  <a:ext cx="894156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6164" r="-2055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F24E0A-2D00-4BDC-A519-6A970DE54B75}"/>
                    </a:ext>
                  </a:extLst>
                </p:cNvPr>
                <p:cNvSpPr txBox="1"/>
                <p:nvPr/>
              </p:nvSpPr>
              <p:spPr>
                <a:xfrm>
                  <a:off x="5418648" y="6668276"/>
                  <a:ext cx="184345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F24E0A-2D00-4BDC-A519-6A970DE54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648" y="6668276"/>
                  <a:ext cx="184345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3333" r="-3000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95E52944-0C12-40CD-B125-35CA2D51080D}"/>
                  </a:ext>
                </a:extLst>
              </p:cNvPr>
              <p:cNvSpPr/>
              <p:nvPr/>
            </p:nvSpPr>
            <p:spPr>
              <a:xfrm>
                <a:off x="4239717" y="4507665"/>
                <a:ext cx="821993" cy="894232"/>
              </a:xfrm>
              <a:prstGeom prst="wedgeRoundRectCallout">
                <a:avLst>
                  <a:gd name="adj1" fmla="val -73611"/>
                  <a:gd name="adj2" fmla="val -7981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plane</a:t>
                </a:r>
              </a:p>
            </p:txBody>
          </p:sp>
        </mc:Choice>
        <mc:Fallback xmlns="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95E52944-0C12-40CD-B125-35CA2D510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17" y="4507665"/>
                <a:ext cx="821993" cy="894232"/>
              </a:xfrm>
              <a:prstGeom prst="wedgeRoundRectCallout">
                <a:avLst>
                  <a:gd name="adj1" fmla="val -73611"/>
                  <a:gd name="adj2" fmla="val -7981"/>
                  <a:gd name="adj3" fmla="val 16667"/>
                </a:avLst>
              </a:prstGeom>
              <a:blipFill>
                <a:blip r:embed="rId11"/>
                <a:stretch>
                  <a:fillRect t="-4027" b="-114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EE1A50F-FFA2-414D-A8CA-3DA2CEB64105}"/>
              </a:ext>
            </a:extLst>
          </p:cNvPr>
          <p:cNvSpPr/>
          <p:nvPr/>
        </p:nvSpPr>
        <p:spPr>
          <a:xfrm>
            <a:off x="7468361" y="3479890"/>
            <a:ext cx="3277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Spin Precession Angle: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Time-of-Flight of electron beam in Wien determined by E-Field: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8BBC7C-5106-477E-B7F8-111E5864B37D}"/>
                  </a:ext>
                </a:extLst>
              </p:cNvPr>
              <p:cNvSpPr txBox="1"/>
              <p:nvPr/>
            </p:nvSpPr>
            <p:spPr>
              <a:xfrm>
                <a:off x="10465369" y="3459453"/>
                <a:ext cx="1116459" cy="4165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8BBC7C-5106-477E-B7F8-111E5864B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369" y="3459453"/>
                <a:ext cx="1116459" cy="4165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0F8940-B781-4023-AB52-32BB8E235FBE}"/>
                  </a:ext>
                </a:extLst>
              </p:cNvPr>
              <p:cNvSpPr txBox="1"/>
              <p:nvPr/>
            </p:nvSpPr>
            <p:spPr>
              <a:xfrm>
                <a:off x="9116375" y="4741774"/>
                <a:ext cx="173182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0F8940-B781-4023-AB52-32BB8E235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375" y="4741774"/>
                <a:ext cx="1731820" cy="369332"/>
              </a:xfrm>
              <a:prstGeom prst="rect">
                <a:avLst/>
              </a:prstGeom>
              <a:blipFill>
                <a:blip r:embed="rId13"/>
                <a:stretch>
                  <a:fillRect l="-3509" r="-561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3939E44-260B-4D03-B1EC-B6870F1AE247}"/>
              </a:ext>
            </a:extLst>
          </p:cNvPr>
          <p:cNvSpPr txBox="1"/>
          <p:nvPr/>
        </p:nvSpPr>
        <p:spPr>
          <a:xfrm>
            <a:off x="11933" y="5025107"/>
            <a:ext cx="68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2BEA7-CD0E-4C26-8D0B-92C8D3D572AB}"/>
              </a:ext>
            </a:extLst>
          </p:cNvPr>
          <p:cNvSpPr txBox="1"/>
          <p:nvPr/>
        </p:nvSpPr>
        <p:spPr>
          <a:xfrm>
            <a:off x="2211698" y="3546549"/>
            <a:ext cx="55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Left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26383-6712-4416-8BDF-DBBDBBD0F2EE}"/>
              </a:ext>
            </a:extLst>
          </p:cNvPr>
          <p:cNvSpPr txBox="1"/>
          <p:nvPr/>
        </p:nvSpPr>
        <p:spPr>
          <a:xfrm>
            <a:off x="1774222" y="5547320"/>
            <a:ext cx="74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167816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Forces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4F7E7481-63BB-45B7-A30A-0240CA5C20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6470574"/>
                  </p:ext>
                </p:extLst>
              </p:nvPr>
            </p:nvGraphicFramePr>
            <p:xfrm>
              <a:off x="625807" y="1145579"/>
              <a:ext cx="3527093" cy="117119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320593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1206500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106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Electron Charge,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Magnetic Force,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Electrostatic Force,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79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4F7E7481-63BB-45B7-A30A-0240CA5C20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6470574"/>
                  </p:ext>
                </p:extLst>
              </p:nvPr>
            </p:nvGraphicFramePr>
            <p:xfrm>
              <a:off x="625807" y="1145579"/>
              <a:ext cx="3527093" cy="117119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320593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1206500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8197" r="-52356" b="-2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434" t="-8197" r="-1010" b="-2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98507" r="-52356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434" t="-98507" r="-1010" b="-1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  <a:tr h="3990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201515" r="-5235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434" t="-201515" r="-1010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1795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E317445-57D0-4095-93BE-EF49A26B640A}"/>
              </a:ext>
            </a:extLst>
          </p:cNvPr>
          <p:cNvSpPr/>
          <p:nvPr/>
        </p:nvSpPr>
        <p:spPr>
          <a:xfrm>
            <a:off x="625807" y="2447408"/>
            <a:ext cx="6714793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1600" dirty="0"/>
              <a:t> = 299792458.0 		Speed of Light (m/s)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1600" dirty="0"/>
              <a:t> = 1.602176e-19 		Electron Charge 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mc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/>
              <a:t> = 510998.950 	Electron Mass (eV)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1600" dirty="0"/>
              <a:t> = 0.00115965218091 	Electron Anomalous Magnetic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e/m</a:t>
            </a:r>
            <a:r>
              <a:rPr lang="en-US" sz="1600" dirty="0"/>
              <a:t> = 1.758820088e+11 	Electron Cyclotron Frequency/Field (rad/(s T))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1600" dirty="0"/>
              <a:t> = 3.120e-01 		Electric Field Effective Length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1600" dirty="0"/>
              <a:t> = 3.105e-01 		Magnetic Field Effective Length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600" dirty="0"/>
              <a:t> = 1.5e-02 		Wien Gap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1600" dirty="0"/>
              <a:t> 		 	Electric Field Strength (V/m or N/C)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B	</a:t>
            </a:r>
            <a:r>
              <a:rPr lang="en-US" sz="1600" dirty="0"/>
              <a:t>		Magnetic Field (T or N⋅s/(C m))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			Plate Voltage on Beam 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/>
              <p:nvPr/>
            </p:nvSpPr>
            <p:spPr>
              <a:xfrm>
                <a:off x="4253281" y="1729128"/>
                <a:ext cx="162769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81" y="1729128"/>
                <a:ext cx="1627690" cy="369332"/>
              </a:xfrm>
              <a:prstGeom prst="rect">
                <a:avLst/>
              </a:prstGeom>
              <a:blipFill>
                <a:blip r:embed="rId3"/>
                <a:stretch>
                  <a:fillRect l="-4120" r="-599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ADC4C1-0A94-4A12-96CB-7A710A3C4B77}"/>
                  </a:ext>
                </a:extLst>
              </p:cNvPr>
              <p:cNvSpPr txBox="1"/>
              <p:nvPr/>
            </p:nvSpPr>
            <p:spPr>
              <a:xfrm>
                <a:off x="4152900" y="5350901"/>
                <a:ext cx="5641353" cy="8218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ADC4C1-0A94-4A12-96CB-7A710A3C4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5350901"/>
                <a:ext cx="564135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/>
              <p:nvPr/>
            </p:nvSpPr>
            <p:spPr>
              <a:xfrm>
                <a:off x="6411412" y="1737922"/>
                <a:ext cx="136082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12" y="1737922"/>
                <a:ext cx="1360822" cy="369332"/>
              </a:xfrm>
              <a:prstGeom prst="rect">
                <a:avLst/>
              </a:prstGeom>
              <a:blipFill>
                <a:blip r:embed="rId5"/>
                <a:stretch>
                  <a:fillRect l="-4933" r="-493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31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Effective Length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987A61-BE85-498B-8D02-C444DF78C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231" y="1577975"/>
            <a:ext cx="7600950" cy="4514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/>
              <p:nvPr/>
            </p:nvSpPr>
            <p:spPr>
              <a:xfrm>
                <a:off x="730819" y="1411012"/>
                <a:ext cx="2292999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−25 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25 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𝐸𝑑𝑧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9" y="1411012"/>
                <a:ext cx="2292999" cy="909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EA2CD21-886F-49F2-8854-ADBF8BE10EC5}"/>
              </a:ext>
            </a:extLst>
          </p:cNvPr>
          <p:cNvSpPr/>
          <p:nvPr/>
        </p:nvSpPr>
        <p:spPr>
          <a:xfrm>
            <a:off x="603013" y="4532443"/>
            <a:ext cx="2788453" cy="1333500"/>
          </a:xfrm>
          <a:prstGeom prst="wedgeRoundRectCallout">
            <a:avLst>
              <a:gd name="adj1" fmla="val 66225"/>
              <a:gd name="adj2" fmla="val -275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CST model based on actual CEBAF drawings (faceted)</a:t>
            </a:r>
          </a:p>
        </p:txBody>
      </p:sp>
    </p:spTree>
    <p:extLst>
      <p:ext uri="{BB962C8B-B14F-4D97-AF65-F5344CB8AC3E}">
        <p14:creationId xmlns:p14="http://schemas.microsoft.com/office/powerpoint/2010/main" val="93219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Effective Length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987A61-BE85-498B-8D02-C444DF78C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231" y="1577975"/>
            <a:ext cx="7600950" cy="4514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/>
              <p:nvPr/>
            </p:nvSpPr>
            <p:spPr>
              <a:xfrm>
                <a:off x="730819" y="1411012"/>
                <a:ext cx="2307876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𝐵𝑑𝑧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9" y="1411012"/>
                <a:ext cx="2307876" cy="909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51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Wien Equations (Gun HV = 130 kV)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/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blipFill>
                <a:blip r:embed="rId2"/>
                <a:stretch>
                  <a:fillRect l="-4120" r="-599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/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blipFill>
                <a:blip r:embed="rId3"/>
                <a:stretch>
                  <a:fillRect l="-4464" r="-491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/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/>
              <p:nvPr/>
            </p:nvSpPr>
            <p:spPr>
              <a:xfrm>
                <a:off x="625806" y="3771232"/>
                <a:ext cx="6650282" cy="1200329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=0.00814225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122.816 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=0.00228739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3771232"/>
                <a:ext cx="6650282" cy="1200329"/>
              </a:xfrm>
              <a:prstGeom prst="rect">
                <a:avLst/>
              </a:prstGeom>
              <a:blipFill>
                <a:blip r:embed="rId5"/>
                <a:stretch>
                  <a:fillRect l="-1189" t="-3518" r="-183" b="-100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0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Wien Equations (Gun HV = 200 kV)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/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blipFill>
                <a:blip r:embed="rId2"/>
                <a:stretch>
                  <a:fillRect l="-4120" r="-599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/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blipFill>
                <a:blip r:embed="rId3"/>
                <a:stretch>
                  <a:fillRect l="-4464" r="-491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/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/>
              <p:nvPr/>
            </p:nvSpPr>
            <p:spPr>
              <a:xfrm>
                <a:off x="625806" y="3771232"/>
                <a:ext cx="6650282" cy="1200329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=0.00498929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200.429 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=0.00198609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3771232"/>
                <a:ext cx="6650282" cy="1200329"/>
              </a:xfrm>
              <a:prstGeom prst="rect">
                <a:avLst/>
              </a:prstGeom>
              <a:blipFill>
                <a:blip r:embed="rId5"/>
                <a:stretch>
                  <a:fillRect l="-1189" t="-3518" r="-183" b="-100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08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Wien Angle: Set and Readback (given here at 200 kV, as an example)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/>
              <p:nvPr/>
            </p:nvSpPr>
            <p:spPr>
              <a:xfrm>
                <a:off x="1515224" y="1475606"/>
                <a:ext cx="8241039" cy="1938992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Set Wien Angle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(angle rotation to beam right is positive):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Beam Left 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200.429 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Sign of voltage is same as sign of angle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=0.00198609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Sign of voltage at beam right plate is opposite,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24" y="1475606"/>
                <a:ext cx="8241039" cy="1938992"/>
              </a:xfrm>
              <a:prstGeom prst="rect">
                <a:avLst/>
              </a:prstGeom>
              <a:blipFill>
                <a:blip r:embed="rId2"/>
                <a:stretch>
                  <a:fillRect l="-961" t="-2188" b="-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583CB-1D34-44A7-A98D-53E38532627A}"/>
                  </a:ext>
                </a:extLst>
              </p:cNvPr>
              <p:cNvSpPr txBox="1"/>
              <p:nvPr/>
            </p:nvSpPr>
            <p:spPr>
              <a:xfrm>
                <a:off x="1110850" y="4162175"/>
                <a:ext cx="9764661" cy="193899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Read Wien Angle: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0.00498929 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: are determined by fitting Mott Asymmetry vs Plate Voltage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Ideally,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otherwise we will have to change</a:t>
                </a:r>
              </a:p>
              <a:p>
                <a:pPr lvl="1"/>
                <a:r>
                  <a:rPr lang="en-US" sz="2400" dirty="0"/>
                  <a:t>“Set Wien Angle” procedure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583CB-1D34-44A7-A98D-53E385326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50" y="4162175"/>
                <a:ext cx="9764661" cy="1938992"/>
              </a:xfrm>
              <a:prstGeom prst="rect">
                <a:avLst/>
              </a:prstGeom>
              <a:blipFill>
                <a:blip r:embed="rId3"/>
                <a:stretch>
                  <a:fillRect l="-748" t="-2188" b="-593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26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0168-6176-48C7-8BC9-1DEE75C91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1828D-CAF2-411E-A367-51B62A2615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November 18, 2020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312E5-6465-4646-84AA-9DC75E42A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F5EE94-A8F6-421C-B8A1-95BF6EA31D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B716C-378B-4F87-A6D8-20BC8BC66A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EF8A1B-D47E-444D-AB8A-594C32A45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1881</TotalTime>
  <Words>616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.PingFangSC-Regular</vt:lpstr>
      <vt:lpstr>Arial</vt:lpstr>
      <vt:lpstr>Calibri</vt:lpstr>
      <vt:lpstr>Cambria Math</vt:lpstr>
      <vt:lpstr>PingFangSC-Regular</vt:lpstr>
      <vt:lpstr>Office Theme</vt:lpstr>
      <vt:lpstr>CEBAF New Wien Control</vt:lpstr>
      <vt:lpstr>BMT Spin Equation</vt:lpstr>
      <vt:lpstr>Electromagnetic Forces</vt:lpstr>
      <vt:lpstr>Electric Field Effective Length</vt:lpstr>
      <vt:lpstr>Magnetic Field Effective Length</vt:lpstr>
      <vt:lpstr>Wien Equations (Gun HV = 130 kV)</vt:lpstr>
      <vt:lpstr>Wien Equations (Gun HV = 200 kV)</vt:lpstr>
      <vt:lpstr>Wien Angle: Set and Readback (given here at 200 kV, as an example)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Riad Suleiman</cp:lastModifiedBy>
  <cp:revision>431</cp:revision>
  <dcterms:created xsi:type="dcterms:W3CDTF">2020-07-30T15:47:04Z</dcterms:created>
  <dcterms:modified xsi:type="dcterms:W3CDTF">2020-11-18T22:42:46Z</dcterms:modified>
</cp:coreProperties>
</file>