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345" r:id="rId5"/>
    <p:sldId id="349" r:id="rId6"/>
    <p:sldId id="350" r:id="rId7"/>
    <p:sldId id="352" r:id="rId8"/>
    <p:sldId id="353" r:id="rId9"/>
    <p:sldId id="354" r:id="rId10"/>
    <p:sldId id="363" r:id="rId11"/>
    <p:sldId id="358" r:id="rId12"/>
    <p:sldId id="359" r:id="rId13"/>
    <p:sldId id="360" r:id="rId14"/>
    <p:sldId id="375" r:id="rId15"/>
    <p:sldId id="366" r:id="rId16"/>
    <p:sldId id="377" r:id="rId17"/>
    <p:sldId id="356" r:id="rId18"/>
    <p:sldId id="368" r:id="rId19"/>
    <p:sldId id="361" r:id="rId20"/>
    <p:sldId id="380" r:id="rId21"/>
    <p:sldId id="374" r:id="rId22"/>
    <p:sldId id="379" r:id="rId23"/>
    <p:sldId id="362" r:id="rId24"/>
    <p:sldId id="382" r:id="rId25"/>
    <p:sldId id="351" r:id="rId26"/>
    <p:sldId id="371" r:id="rId27"/>
    <p:sldId id="3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879B"/>
    <a:srgbClr val="DDE6FF"/>
    <a:srgbClr val="CCFFFF"/>
    <a:srgbClr val="0432FF"/>
    <a:srgbClr val="FF99FF"/>
    <a:srgbClr val="CC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359" autoAdjust="0"/>
    <p:restoredTop sz="95747" autoAdjust="0"/>
  </p:normalViewPr>
  <p:slideViewPr>
    <p:cSldViewPr snapToGrid="0" snapToObjects="1">
      <p:cViewPr varScale="1">
        <p:scale>
          <a:sx n="132" d="100"/>
          <a:sy n="132" d="100"/>
        </p:scale>
        <p:origin x="192" y="56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November 19,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November 19,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Polarized Positron Upgrade for CEBAF – JLAAC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November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B35-EB19-3642-AFD1-51E2360FD2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Polarized Positron Upgrade for CEBAF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62E47-8CAC-9642-BCEC-F9277632D24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z="1600" dirty="0"/>
              <a:t>2021 JLAAC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49488-052E-1F44-88CC-839E68F31F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Joe </a:t>
            </a:r>
            <a:r>
              <a:rPr lang="en-US" sz="2800" dirty="0" err="1"/>
              <a:t>Grames</a:t>
            </a:r>
            <a:endParaRPr lang="en-US" sz="2800" dirty="0"/>
          </a:p>
        </p:txBody>
      </p:sp>
      <p:pic>
        <p:nvPicPr>
          <p:cNvPr id="6" name="Picture 10" descr="PRLMay2016illustration_F2b-01.jpg">
            <a:extLst>
              <a:ext uri="{FF2B5EF4-FFF2-40B4-BE49-F238E27FC236}">
                <a16:creationId xmlns:a16="http://schemas.microsoft.com/office/drawing/2014/main" id="{8718AC81-E212-A047-8F86-51CB804A198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1215805" y="1586308"/>
            <a:ext cx="3591733" cy="24543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035860-45A5-8B4A-9B11-60E01977C330}"/>
              </a:ext>
            </a:extLst>
          </p:cNvPr>
          <p:cNvSpPr txBox="1">
            <a:spLocks/>
          </p:cNvSpPr>
          <p:nvPr/>
        </p:nvSpPr>
        <p:spPr>
          <a:xfrm>
            <a:off x="5734713" y="1645770"/>
            <a:ext cx="6240162" cy="4789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Update on scientific motivation</a:t>
            </a:r>
          </a:p>
          <a:p>
            <a:r>
              <a:rPr lang="en-US" sz="2800" dirty="0"/>
              <a:t>Positron LDRD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e+ for CEBAF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spin tracking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123 MeV model</a:t>
            </a:r>
          </a:p>
          <a:p>
            <a:r>
              <a:rPr lang="en-US" sz="2800" dirty="0"/>
              <a:t>Positron Beams R&amp;D Working Group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Start to End facility operation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Target development</a:t>
            </a:r>
          </a:p>
          <a:p>
            <a:r>
              <a:rPr lang="en-US" sz="2800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07555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F8DD7-1DFB-1747-85C6-AB80992C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36AC4-024C-9A4C-901E-01524377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Image 7">
            <a:extLst>
              <a:ext uri="{FF2B5EF4-FFF2-40B4-BE49-F238E27FC236}">
                <a16:creationId xmlns:a16="http://schemas.microsoft.com/office/drawing/2014/main" id="{4102A2B2-108A-F84D-9E18-23892797F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114" y="3925194"/>
            <a:ext cx="4683234" cy="23709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CC1653-4AC4-B341-8F13-7578BE3BF191}"/>
              </a:ext>
            </a:extLst>
          </p:cNvPr>
          <p:cNvSpPr/>
          <p:nvPr/>
        </p:nvSpPr>
        <p:spPr>
          <a:xfrm>
            <a:off x="610861" y="4419738"/>
            <a:ext cx="4192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Optimum thickness of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sensitive to the angular acceptance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different for unpolarized and polarized positron collection</a:t>
            </a: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A449311C-793D-DE4B-8A8B-FF7EC35C0A2D}"/>
              </a:ext>
            </a:extLst>
          </p:cNvPr>
          <p:cNvSpPr txBox="1"/>
          <p:nvPr/>
        </p:nvSpPr>
        <p:spPr>
          <a:xfrm>
            <a:off x="347004" y="2481002"/>
            <a:ext cx="297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Technical Note in preparation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490E62-BF69-824E-ACD8-6D9183769275}"/>
              </a:ext>
            </a:extLst>
          </p:cNvPr>
          <p:cNvSpPr/>
          <p:nvPr/>
        </p:nvSpPr>
        <p:spPr>
          <a:xfrm>
            <a:off x="411893" y="1213090"/>
            <a:ext cx="35055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Positron source performance </a:t>
            </a:r>
            <a:r>
              <a:rPr lang="en-US" sz="2000" dirty="0"/>
              <a:t>depends strongly on transverse &amp; longitudinal acceptance of the collection system.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17FFD2-5A0A-044E-9497-5009F155101D}"/>
              </a:ext>
            </a:extLst>
          </p:cNvPr>
          <p:cNvGrpSpPr/>
          <p:nvPr/>
        </p:nvGrpSpPr>
        <p:grpSpPr>
          <a:xfrm>
            <a:off x="4183827" y="927765"/>
            <a:ext cx="7790000" cy="2646728"/>
            <a:chOff x="4516089" y="1223479"/>
            <a:chExt cx="7249191" cy="2272342"/>
          </a:xfrm>
        </p:grpSpPr>
        <p:pic>
          <p:nvPicPr>
            <p:cNvPr id="7" name="Image 9">
              <a:extLst>
                <a:ext uri="{FF2B5EF4-FFF2-40B4-BE49-F238E27FC236}">
                  <a16:creationId xmlns:a16="http://schemas.microsoft.com/office/drawing/2014/main" id="{BF70FABD-81B6-EC4D-A83C-A9D44ACE7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089" y="1223479"/>
              <a:ext cx="7249191" cy="2272342"/>
            </a:xfrm>
            <a:prstGeom prst="rect">
              <a:avLst/>
            </a:prstGeom>
          </p:spPr>
        </p:pic>
        <p:sp>
          <p:nvSpPr>
            <p:cNvPr id="9" name="ZoneTexte 11">
              <a:extLst>
                <a:ext uri="{FF2B5EF4-FFF2-40B4-BE49-F238E27FC236}">
                  <a16:creationId xmlns:a16="http://schemas.microsoft.com/office/drawing/2014/main" id="{7C8E9410-0297-1846-B197-207E8AB1BE6B}"/>
                </a:ext>
              </a:extLst>
            </p:cNvPr>
            <p:cNvSpPr txBox="1"/>
            <p:nvPr/>
          </p:nvSpPr>
          <p:spPr>
            <a:xfrm>
              <a:off x="8333806" y="2484120"/>
              <a:ext cx="8018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0432FF"/>
                  </a:solidFill>
                  <a:latin typeface="Symbol" pitchFamily="2" charset="2"/>
                </a:rPr>
                <a:t>Dq</a:t>
              </a:r>
              <a:r>
                <a:rPr lang="fr-FR" sz="1400" dirty="0">
                  <a:solidFill>
                    <a:srgbClr val="0432FF"/>
                  </a:solidFill>
                </a:rPr>
                <a:t> = 60°</a:t>
              </a:r>
            </a:p>
            <a:p>
              <a:pPr algn="ctr"/>
              <a:r>
                <a:rPr lang="fr-FR" sz="1400" dirty="0" err="1">
                  <a:solidFill>
                    <a:srgbClr val="FF0000"/>
                  </a:solidFill>
                  <a:latin typeface="Symbol" pitchFamily="2" charset="2"/>
                </a:rPr>
                <a:t>Dq</a:t>
              </a:r>
              <a:r>
                <a:rPr lang="fr-FR" sz="1400" dirty="0">
                  <a:solidFill>
                    <a:srgbClr val="FF0000"/>
                  </a:solidFill>
                </a:rPr>
                <a:t> = 10°</a:t>
              </a:r>
            </a:p>
            <a:p>
              <a:pPr algn="ctr"/>
              <a:r>
                <a:rPr lang="fr-FR" sz="1400" dirty="0" err="1">
                  <a:latin typeface="Symbol" pitchFamily="2" charset="2"/>
                </a:rPr>
                <a:t>Dq</a:t>
              </a:r>
              <a:r>
                <a:rPr lang="fr-FR" sz="1400" dirty="0"/>
                <a:t> = 4°</a:t>
              </a:r>
            </a:p>
          </p:txBody>
        </p:sp>
        <p:sp>
          <p:nvSpPr>
            <p:cNvPr id="13" name="ZoneTexte 15">
              <a:extLst>
                <a:ext uri="{FF2B5EF4-FFF2-40B4-BE49-F238E27FC236}">
                  <a16:creationId xmlns:a16="http://schemas.microsoft.com/office/drawing/2014/main" id="{AFD58D46-0D0B-264D-B89D-13BF7A889240}"/>
                </a:ext>
              </a:extLst>
            </p:cNvPr>
            <p:cNvSpPr txBox="1"/>
            <p:nvPr/>
          </p:nvSpPr>
          <p:spPr>
            <a:xfrm>
              <a:off x="5483926" y="2011680"/>
              <a:ext cx="12369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latin typeface="Symbol" pitchFamily="2" charset="2"/>
                </a:rPr>
                <a:t>T</a:t>
              </a:r>
              <a:r>
                <a:rPr lang="fr-FR" sz="1400" baseline="-25000" dirty="0">
                  <a:latin typeface="Symbol" pitchFamily="2" charset="2"/>
                </a:rPr>
                <a:t>-</a:t>
              </a:r>
              <a:r>
                <a:rPr lang="fr-FR" sz="1400" dirty="0">
                  <a:latin typeface="Symbol" pitchFamily="2" charset="2"/>
                </a:rPr>
                <a:t> </a:t>
              </a:r>
              <a:r>
                <a:rPr lang="fr-FR" sz="1400" dirty="0"/>
                <a:t>= 120 MeV   </a:t>
              </a:r>
            </a:p>
            <a:p>
              <a:pPr algn="ctr"/>
              <a:r>
                <a:rPr lang="fr-FR" sz="1400" dirty="0" err="1"/>
                <a:t>t</a:t>
              </a:r>
              <a:r>
                <a:rPr lang="fr-FR" sz="1400" baseline="-25000" dirty="0" err="1"/>
                <a:t>W</a:t>
              </a:r>
              <a:r>
                <a:rPr lang="fr-FR" sz="1400" dirty="0"/>
                <a:t> = 4 mm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5369FF76-86D6-BD4E-A3E7-65D9D3F1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Positron production with </a:t>
            </a:r>
            <a:r>
              <a:rPr lang="en-US" dirty="0" err="1"/>
              <a:t>E</a:t>
            </a:r>
            <a:r>
              <a:rPr lang="en-US" sz="3600" baseline="-25000" dirty="0" err="1"/>
              <a:t>e</a:t>
            </a:r>
            <a:r>
              <a:rPr lang="en-US" sz="3600" baseline="-25000" dirty="0"/>
              <a:t>-</a:t>
            </a:r>
            <a:r>
              <a:rPr lang="en-US" dirty="0"/>
              <a:t> = 123 MeV – work of Sami </a:t>
            </a:r>
            <a:r>
              <a:rPr lang="en-US" dirty="0" err="1"/>
              <a:t>Habet</a:t>
            </a:r>
            <a:r>
              <a:rPr lang="en-US" dirty="0"/>
              <a:t> (</a:t>
            </a:r>
            <a:r>
              <a:rPr lang="en-US" dirty="0" err="1"/>
              <a:t>IJCLab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025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7A4C-1AB2-5C43-8F83-FBCF2678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 Capture for CEBAF – work of M. Stefani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A38F-396E-1949-BCAA-7127A647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71754-CAFE-3E4A-9116-311C677C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1F7D80-4445-5747-ADEB-D15E3B412571}"/>
              </a:ext>
            </a:extLst>
          </p:cNvPr>
          <p:cNvSpPr/>
          <p:nvPr/>
        </p:nvSpPr>
        <p:spPr>
          <a:xfrm>
            <a:off x="196986" y="845047"/>
            <a:ext cx="9791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positron injector model was “built” to demonstrate feasibility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9C167B3-04B1-9A44-BB5A-D1DA4152B746}"/>
              </a:ext>
            </a:extLst>
          </p:cNvPr>
          <p:cNvSpPr txBox="1"/>
          <p:nvPr/>
        </p:nvSpPr>
        <p:spPr>
          <a:xfrm>
            <a:off x="411892" y="2025246"/>
            <a:ext cx="1774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e+/e- production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93C6B4-F7C7-7C40-B241-F7F1F6F1F895}"/>
              </a:ext>
            </a:extLst>
          </p:cNvPr>
          <p:cNvSpPr txBox="1"/>
          <p:nvPr/>
        </p:nvSpPr>
        <p:spPr>
          <a:xfrm>
            <a:off x="4469095" y="2879752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e+/e- separation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1056F36-56CB-854A-843D-2D7BFBC71EA7}"/>
              </a:ext>
            </a:extLst>
          </p:cNvPr>
          <p:cNvSpPr txBox="1"/>
          <p:nvPr/>
        </p:nvSpPr>
        <p:spPr>
          <a:xfrm>
            <a:off x="2877255" y="182465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e+ chirp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61B112D-93FE-7249-8D30-2886C7080401}"/>
              </a:ext>
            </a:extLst>
          </p:cNvPr>
          <p:cNvSpPr txBox="1"/>
          <p:nvPr/>
        </p:nvSpPr>
        <p:spPr>
          <a:xfrm>
            <a:off x="4924995" y="1306712"/>
            <a:ext cx="229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e+ bunch compression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A3B4CAA-D9F0-F14A-8720-5FDC411FA982}"/>
              </a:ext>
            </a:extLst>
          </p:cNvPr>
          <p:cNvSpPr txBox="1"/>
          <p:nvPr/>
        </p:nvSpPr>
        <p:spPr>
          <a:xfrm>
            <a:off x="676868" y="3553545"/>
            <a:ext cx="187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 focusing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9A35DD5E-0225-4D48-9CFD-326ED088A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6"/>
          <a:stretch/>
        </p:blipFill>
        <p:spPr>
          <a:xfrm>
            <a:off x="1496476" y="1604942"/>
            <a:ext cx="7985407" cy="254962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8D8C8A7-AED1-5745-9EAB-1151F5259269}"/>
              </a:ext>
            </a:extLst>
          </p:cNvPr>
          <p:cNvSpPr txBox="1"/>
          <p:nvPr/>
        </p:nvSpPr>
        <p:spPr>
          <a:xfrm>
            <a:off x="7598174" y="1830217"/>
            <a:ext cx="16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e+ acceleration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112F0C2A-A149-AF48-8D38-442552574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0"/>
          <a:stretch/>
        </p:blipFill>
        <p:spPr>
          <a:xfrm>
            <a:off x="9982089" y="1633588"/>
            <a:ext cx="1932427" cy="24384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B388050-A326-7846-8AC9-03FF24B65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70" y="3940354"/>
            <a:ext cx="6928305" cy="2483732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DD478256-A654-0145-94B7-AB538BF3050F}"/>
              </a:ext>
            </a:extLst>
          </p:cNvPr>
          <p:cNvSpPr txBox="1"/>
          <p:nvPr/>
        </p:nvSpPr>
        <p:spPr>
          <a:xfrm>
            <a:off x="194805" y="4661202"/>
            <a:ext cx="470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Collimation defines normalized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Dipoles separate particle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Dispersion selects final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Bunching achieve with R56 chirper/chicane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1459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F70A-788F-754F-8F52-9675BF3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e+ acceleration scheme – work of R. </a:t>
            </a:r>
            <a:r>
              <a:rPr lang="en-US" dirty="0" err="1"/>
              <a:t>Bodenstein</a:t>
            </a:r>
            <a:r>
              <a:rPr lang="en-US" dirty="0"/>
              <a:t>, A. </a:t>
            </a:r>
            <a:r>
              <a:rPr lang="en-US" dirty="0" err="1"/>
              <a:t>Bogacz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A50D0-6E47-564E-BB3C-B8C941A7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C3E93-1BDF-7B44-B860-AE761A29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DBB685-050B-F44E-8993-D49C69239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8" y="1010150"/>
            <a:ext cx="5824455" cy="517506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>
                <a:latin typeface="Arial"/>
                <a:cs typeface="Arial"/>
              </a:rPr>
              <a:t>Traditional e+ acceleration requires protecting many SRF cavities from unintentional beam losses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Can be expensive and limits collection.</a:t>
            </a:r>
          </a:p>
          <a:p>
            <a:r>
              <a:rPr lang="en-US" sz="2400" dirty="0">
                <a:latin typeface="Arial"/>
                <a:cs typeface="Arial"/>
              </a:rPr>
              <a:t>An alternative recirculates e+ through a single protected SRF cavity several times.</a:t>
            </a:r>
          </a:p>
          <a:p>
            <a:pPr lvl="1"/>
            <a:r>
              <a:rPr lang="en-US" sz="2400" b="1" dirty="0">
                <a:latin typeface="Arial"/>
                <a:cs typeface="Arial"/>
              </a:rPr>
              <a:t>Fixed Field Alternating Gradient (FFA) </a:t>
            </a:r>
            <a:r>
              <a:rPr lang="en-US" sz="2400" dirty="0">
                <a:latin typeface="Arial"/>
                <a:cs typeface="Arial"/>
              </a:rPr>
              <a:t>technology uses fixed-field, multipurpose magnets to </a:t>
            </a:r>
            <a:r>
              <a:rPr lang="en-US" sz="2400" b="1" dirty="0">
                <a:latin typeface="Arial"/>
                <a:cs typeface="Arial"/>
              </a:rPr>
              <a:t>transport a wide range of energies</a:t>
            </a:r>
            <a:r>
              <a:rPr lang="en-US" sz="2400" dirty="0">
                <a:latin typeface="Arial"/>
                <a:cs typeface="Arial"/>
              </a:rPr>
              <a:t> through the same transport line.</a:t>
            </a:r>
          </a:p>
          <a:p>
            <a:pPr lvl="2">
              <a:buFont typeface="Arial" charset="-122"/>
            </a:pPr>
            <a:r>
              <a:rPr lang="en-US" sz="2000" dirty="0">
                <a:latin typeface="Arial"/>
                <a:cs typeface="Arial"/>
              </a:rPr>
              <a:t>Can also use permanent magnets.</a:t>
            </a:r>
          </a:p>
          <a:p>
            <a:endParaRPr lang="en-US" sz="8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Currently looking into the ability to </a:t>
            </a:r>
            <a:r>
              <a:rPr lang="en-US" sz="2400" b="1" dirty="0">
                <a:latin typeface="Arial"/>
                <a:cs typeface="Arial"/>
              </a:rPr>
              <a:t>cool the positron beam</a:t>
            </a:r>
            <a:r>
              <a:rPr lang="en-US" sz="2400" dirty="0">
                <a:latin typeface="Arial"/>
                <a:cs typeface="Arial"/>
              </a:rPr>
              <a:t> during recirculation.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F5B9BA-BA74-FF45-BA70-5D833C5BA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8" t="15902" r="80389" b="-1937"/>
          <a:stretch/>
        </p:blipFill>
        <p:spPr>
          <a:xfrm>
            <a:off x="5710051" y="1078094"/>
            <a:ext cx="1470131" cy="517465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9A6D80B-9994-F741-8E99-BBF26A0B1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7" t="-561" r="2612" b="421"/>
          <a:stretch/>
        </p:blipFill>
        <p:spPr>
          <a:xfrm>
            <a:off x="7052313" y="1356026"/>
            <a:ext cx="5013188" cy="4217854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7CC73E99-7E7B-824B-BA40-5AF6B1EC0F75}"/>
              </a:ext>
            </a:extLst>
          </p:cNvPr>
          <p:cNvSpPr/>
          <p:nvPr/>
        </p:nvSpPr>
        <p:spPr>
          <a:xfrm>
            <a:off x="6853549" y="3665421"/>
            <a:ext cx="1057909" cy="913356"/>
          </a:xfrm>
          <a:prstGeom prst="rightBrace">
            <a:avLst>
              <a:gd name="adj1" fmla="val 8382"/>
              <a:gd name="adj2" fmla="val 35539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80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03A1-FE1E-0143-ABC2-68FE2A5F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Beams Research &amp; Design Working Group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03EE9-A768-FA40-993B-6E111238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2C4FF-9456-324A-ADE6-B3349793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BA6A3-42D2-D648-97DE-E3CD3CE845A5}"/>
              </a:ext>
            </a:extLst>
          </p:cNvPr>
          <p:cNvSpPr/>
          <p:nvPr/>
        </p:nvSpPr>
        <p:spPr>
          <a:xfrm>
            <a:off x="0" y="919400"/>
            <a:ext cx="12192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LDRD recently transitioned into Accelerator Division R&amp;D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essentially “outgrew” parameters of what is permitted by the LDRD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Expanding e+ research within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(~1.8 FTE total)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Center for Injectors and Sources (0.75 FTE)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Center for Advanced Studies of Accelerators (0.5 FTE)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Injector Operations Group (0.25 FTE)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Engineering Group - Magnets, Radiation Shielding (0.3 FTE)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Creating and re-investing in e+ partnerships outside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Targets -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Laboratoire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de Physique des 2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Infinis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Irène Joliot-Curie, France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Injection beamline - Universidad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Autónoma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de Sinaloa, Mexico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Targets –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proposing a project to DOE’s Small Business Innovation Research Program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FFA - Brookhaven National Lab, Cornell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Targets - International Linear Collider positron working group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Opportunities to cross-cut with FFA 24 GeV R&amp;D 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vice-versa</a:t>
            </a:r>
          </a:p>
        </p:txBody>
      </p:sp>
    </p:spTree>
    <p:extLst>
      <p:ext uri="{BB962C8B-B14F-4D97-AF65-F5344CB8AC3E}">
        <p14:creationId xmlns:p14="http://schemas.microsoft.com/office/powerpoint/2010/main" val="2946980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50AA8-879F-BA4C-A0A2-44D99AC6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74E2E-529E-0943-AF2F-DE10C8F2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Box 302">
            <a:extLst>
              <a:ext uri="{FF2B5EF4-FFF2-40B4-BE49-F238E27FC236}">
                <a16:creationId xmlns:a16="http://schemas.microsoft.com/office/drawing/2014/main" id="{D664D6DD-4E1C-B54F-9BFE-F28764F7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101" y="6126934"/>
            <a:ext cx="2743316" cy="64376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dirty="0">
                <a:solidFill>
                  <a:schemeClr val="hlink"/>
                </a:solidFill>
              </a:rPr>
              <a:t>* </a:t>
            </a:r>
            <a:r>
              <a:rPr lang="en-US" dirty="0" err="1">
                <a:solidFill>
                  <a:srgbClr val="160BED"/>
                </a:solidFill>
              </a:rPr>
              <a:t>Emittances</a:t>
            </a:r>
            <a:r>
              <a:rPr lang="en-US" dirty="0">
                <a:solidFill>
                  <a:srgbClr val="160BED"/>
                </a:solidFill>
              </a:rPr>
              <a:t> are geometric</a:t>
            </a:r>
            <a:endParaRPr lang="en-US" dirty="0">
              <a:solidFill>
                <a:schemeClr val="hlink"/>
              </a:solidFill>
              <a:cs typeface="Arial" pitchFamily="34" charset="0"/>
            </a:endParaRPr>
          </a:p>
          <a:p>
            <a:pPr algn="l"/>
            <a:r>
              <a:rPr lang="en-US" dirty="0">
                <a:solidFill>
                  <a:schemeClr val="hlink"/>
                </a:solidFill>
                <a:cs typeface="Arial" pitchFamily="34" charset="0"/>
              </a:rPr>
              <a:t>† </a:t>
            </a:r>
            <a:r>
              <a:rPr lang="en-US" dirty="0">
                <a:solidFill>
                  <a:srgbClr val="160BED"/>
                </a:solidFill>
              </a:rPr>
              <a:t>Quantities are </a:t>
            </a:r>
            <a:r>
              <a:rPr lang="en-US" dirty="0" err="1">
                <a:solidFill>
                  <a:srgbClr val="160BED"/>
                </a:solidFill>
              </a:rPr>
              <a:t>rms</a:t>
            </a:r>
            <a:endParaRPr lang="en-US" dirty="0">
              <a:solidFill>
                <a:srgbClr val="160BED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20D0F5-7493-D549-84D2-274B1A0D46EC}"/>
              </a:ext>
            </a:extLst>
          </p:cNvPr>
          <p:cNvCxnSpPr>
            <a:cxnSpLocks/>
          </p:cNvCxnSpPr>
          <p:nvPr/>
        </p:nvCxnSpPr>
        <p:spPr bwMode="auto">
          <a:xfrm>
            <a:off x="8774433" y="3906798"/>
            <a:ext cx="76200" cy="21336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1E19AB-21E4-9143-94C5-BF6A4D34803D}"/>
              </a:ext>
            </a:extLst>
          </p:cNvPr>
          <p:cNvSpPr txBox="1"/>
          <p:nvPr/>
        </p:nvSpPr>
        <p:spPr>
          <a:xfrm>
            <a:off x="5044694" y="5281874"/>
            <a:ext cx="646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are provided at the end of each segment. For positron this is up to pass 5 extraction,  for electrons it goes all the way to hall D.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BA3BEB-36CC-7E45-A736-698145D5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6" y="148892"/>
            <a:ext cx="11285837" cy="634781"/>
          </a:xfrm>
        </p:spPr>
        <p:txBody>
          <a:bodyPr>
            <a:normAutofit fontScale="90000"/>
          </a:bodyPr>
          <a:lstStyle/>
          <a:p>
            <a:r>
              <a:rPr lang="en-US" dirty="0"/>
              <a:t>CEBAF 12 GeV : Transverse Emittance* and Energy Spread</a:t>
            </a:r>
            <a:r>
              <a:rPr lang="en-US" baseline="30000" dirty="0"/>
              <a:t>†</a:t>
            </a:r>
            <a:r>
              <a:rPr lang="en-US" dirty="0"/>
              <a:t> - work of Y. Roblin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FE11E-096D-3245-8C83-96D83E4A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987" y="1552330"/>
            <a:ext cx="3399751" cy="3237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C0B53-3107-EB4C-83F9-364954FAB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440" y="1584741"/>
            <a:ext cx="3160360" cy="3237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8AB366-A048-CC45-BEB4-8BD01CB5B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7" y="1552330"/>
            <a:ext cx="4019190" cy="3831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41EA60-8EBD-6A4F-8DCD-5EF65EAD515D}"/>
              </a:ext>
            </a:extLst>
          </p:cNvPr>
          <p:cNvSpPr txBox="1"/>
          <p:nvPr/>
        </p:nvSpPr>
        <p:spPr>
          <a:xfrm rot="1910165">
            <a:off x="7896467" y="2797596"/>
            <a:ext cx="840295" cy="307777"/>
          </a:xfrm>
          <a:prstGeom prst="rect">
            <a:avLst/>
          </a:prstGeom>
          <a:solidFill>
            <a:srgbClr val="DDE6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Damping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A2936-C54F-7741-9FC1-61C84A761500}"/>
              </a:ext>
            </a:extLst>
          </p:cNvPr>
          <p:cNvSpPr txBox="1"/>
          <p:nvPr/>
        </p:nvSpPr>
        <p:spPr>
          <a:xfrm rot="1910165">
            <a:off x="7948597" y="4030524"/>
            <a:ext cx="736035" cy="307777"/>
          </a:xfrm>
          <a:prstGeom prst="rect">
            <a:avLst/>
          </a:prstGeom>
          <a:solidFill>
            <a:srgbClr val="CD879B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311452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4133-FEE0-B548-BBAC-AFFEADC7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12 GeV : Magnetic Transport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F28AC-7E51-6E41-904B-ACAD6D2A9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CD65A-2101-5249-BAA4-331137C3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306CA-327F-964B-8AA0-DE6EA2B83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7" y="1552330"/>
            <a:ext cx="4019190" cy="3831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A5CD6-3750-594C-BB2A-B8A40C1AB1A3}"/>
              </a:ext>
            </a:extLst>
          </p:cNvPr>
          <p:cNvSpPr txBox="1"/>
          <p:nvPr/>
        </p:nvSpPr>
        <p:spPr>
          <a:xfrm>
            <a:off x="6350620" y="2951351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Joe finish</a:t>
            </a:r>
          </a:p>
        </p:txBody>
      </p:sp>
    </p:spTree>
    <p:extLst>
      <p:ext uri="{BB962C8B-B14F-4D97-AF65-F5344CB8AC3E}">
        <p14:creationId xmlns:p14="http://schemas.microsoft.com/office/powerpoint/2010/main" val="150906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9B1C7-8B22-9944-A7E4-43089C3A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61172-F738-EF48-9A6C-76C75977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290CC-FA96-9B49-8606-C84B6109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248" y="1523451"/>
            <a:ext cx="7309710" cy="4576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CB4AD-2555-9A43-9334-75DFFD5B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1" y="1435539"/>
            <a:ext cx="3760763" cy="24989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99F40C-7DEB-E640-82F4-B6DDA805E517}"/>
              </a:ext>
            </a:extLst>
          </p:cNvPr>
          <p:cNvSpPr txBox="1"/>
          <p:nvPr/>
        </p:nvSpPr>
        <p:spPr>
          <a:xfrm>
            <a:off x="630193" y="1871096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R=0.15 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72509E-63C5-A641-B6BB-7155AFB8E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1" y="3900688"/>
            <a:ext cx="3702050" cy="25666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D1C4BD-53A2-9841-96C5-BC951CAC895B}"/>
              </a:ext>
            </a:extLst>
          </p:cNvPr>
          <p:cNvSpPr/>
          <p:nvPr/>
        </p:nvSpPr>
        <p:spPr>
          <a:xfrm>
            <a:off x="630193" y="4440948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R=1.50 mm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910C5-A5DF-C94F-A2FD-2FEE41C16A95}"/>
              </a:ext>
            </a:extLst>
          </p:cNvPr>
          <p:cNvSpPr/>
          <p:nvPr/>
        </p:nvSpPr>
        <p:spPr>
          <a:xfrm>
            <a:off x="166301" y="791234"/>
            <a:ext cx="11906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120 MeV x 1 mA =&gt; 17 kW in 4mm W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DC90B57-1816-DA4C-83D9-B69D9DF0EA99}"/>
              </a:ext>
            </a:extLst>
          </p:cNvPr>
          <p:cNvSpPr txBox="1">
            <a:spLocks/>
          </p:cNvSpPr>
          <p:nvPr/>
        </p:nvSpPr>
        <p:spPr>
          <a:xfrm>
            <a:off x="411893" y="243202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Target Development Studies – work of A. Ushakov (IJCLab)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25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75564-C145-F842-A2D8-729EE219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Development Studies – work of A. </a:t>
            </a:r>
            <a:r>
              <a:rPr lang="en-US" dirty="0" err="1"/>
              <a:t>Ushakov</a:t>
            </a:r>
            <a:r>
              <a:rPr lang="en-US" dirty="0"/>
              <a:t> (</a:t>
            </a:r>
            <a:r>
              <a:rPr lang="en-US" dirty="0" err="1"/>
              <a:t>IJCLab</a:t>
            </a:r>
            <a:r>
              <a:rPr lang="en-US" dirty="0"/>
              <a:t>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FA557-4464-AA42-98B2-7C3F2BFC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8ED0F-37FC-9148-9E33-00B3DBC9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B004A-550E-454D-AA7F-566DFA5A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85" y="1377659"/>
            <a:ext cx="10306391" cy="4168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BBE6F4-5247-DD4F-B622-0FFBD413A764}"/>
              </a:ext>
            </a:extLst>
          </p:cNvPr>
          <p:cNvSpPr/>
          <p:nvPr/>
        </p:nvSpPr>
        <p:spPr>
          <a:xfrm>
            <a:off x="166301" y="791234"/>
            <a:ext cx="11906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 rotating target allows one to have a higher PEDD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E0973B82-D030-CB45-AAE7-EDC24A45451B}"/>
              </a:ext>
            </a:extLst>
          </p:cNvPr>
          <p:cNvSpPr/>
          <p:nvPr/>
        </p:nvSpPr>
        <p:spPr>
          <a:xfrm rot="16200000">
            <a:off x="2879125" y="2985392"/>
            <a:ext cx="1025611" cy="20265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8636BA-3DD7-7A43-86B3-4A83D9A45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10" y="5695402"/>
            <a:ext cx="89408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CC3C-D8C1-2545-8E41-B1BC745E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Development Studies – work of A. </a:t>
            </a:r>
            <a:r>
              <a:rPr lang="en-US" dirty="0" err="1"/>
              <a:t>Ushakov</a:t>
            </a:r>
            <a:r>
              <a:rPr lang="en-US" dirty="0"/>
              <a:t> (</a:t>
            </a:r>
            <a:r>
              <a:rPr lang="en-US" dirty="0" err="1"/>
              <a:t>IJCLab</a:t>
            </a:r>
            <a:r>
              <a:rPr lang="en-US" dirty="0"/>
              <a:t>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633A1-D0C1-0146-91D1-9D081F70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D9325-DD10-294D-8B83-8102636B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4CBAB3-0CB1-8840-BE12-3E116D49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757" y="1534944"/>
            <a:ext cx="6579972" cy="4924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B3B591-50BA-D74D-BF15-26F9D51299F9}"/>
              </a:ext>
            </a:extLst>
          </p:cNvPr>
          <p:cNvSpPr/>
          <p:nvPr/>
        </p:nvSpPr>
        <p:spPr>
          <a:xfrm>
            <a:off x="0" y="1818592"/>
            <a:ext cx="537306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Assumes 120 kW (1 mA x 120 MeV)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kW is deposited in 4mm tungsten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density at r=50 cm is 1.35 W/mm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cooling assumptions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Emissivity of W and Cu is 0.5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temperature is 22 °C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Conduction cooling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asumptions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conductance = 0.4 W·K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·cm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of cooling water is 22 °C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2A911A-D23C-7F41-8B27-2B360CC6793A}"/>
              </a:ext>
            </a:extLst>
          </p:cNvPr>
          <p:cNvSpPr/>
          <p:nvPr/>
        </p:nvSpPr>
        <p:spPr>
          <a:xfrm>
            <a:off x="166301" y="791234"/>
            <a:ext cx="11906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Recently work started to develop design parameters for rotating target</a:t>
            </a:r>
          </a:p>
        </p:txBody>
      </p:sp>
    </p:spTree>
    <p:extLst>
      <p:ext uri="{BB962C8B-B14F-4D97-AF65-F5344CB8AC3E}">
        <p14:creationId xmlns:p14="http://schemas.microsoft.com/office/powerpoint/2010/main" val="327470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E3F9-086D-294E-81BD-6AA8493C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Development Studies – work of A. </a:t>
            </a:r>
            <a:r>
              <a:rPr lang="en-US" dirty="0" err="1"/>
              <a:t>Ushakov</a:t>
            </a:r>
            <a:r>
              <a:rPr lang="en-US" dirty="0"/>
              <a:t> (</a:t>
            </a:r>
            <a:r>
              <a:rPr lang="en-US" dirty="0" err="1"/>
              <a:t>IJCLab</a:t>
            </a:r>
            <a:r>
              <a:rPr lang="en-US" dirty="0"/>
              <a:t>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7116D-E614-3347-B0A0-704AD716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1A4DE-3171-EF40-AB63-AD74C062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64F4D-478F-5643-9218-6B77C0B07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93" y="1520504"/>
            <a:ext cx="8399604" cy="4750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933B7-900C-1F49-8B62-748286FEA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2424210"/>
            <a:ext cx="2518571" cy="2486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676440-2B3A-FA4F-8D46-B3559DAF5276}"/>
              </a:ext>
            </a:extLst>
          </p:cNvPr>
          <p:cNvSpPr txBox="1"/>
          <p:nvPr/>
        </p:nvSpPr>
        <p:spPr>
          <a:xfrm>
            <a:off x="180590" y="1976249"/>
            <a:ext cx="333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DPA = # ions displaced in material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2C7AC-9321-BB4A-B6C7-4E84E08F815F}"/>
              </a:ext>
            </a:extLst>
          </p:cNvPr>
          <p:cNvSpPr txBox="1"/>
          <p:nvPr/>
        </p:nvSpPr>
        <p:spPr>
          <a:xfrm>
            <a:off x="180590" y="828797"/>
            <a:ext cx="1057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Radiation induced damage limits the integrity (lifetime) of the target</a:t>
            </a:r>
          </a:p>
        </p:txBody>
      </p:sp>
    </p:spTree>
    <p:extLst>
      <p:ext uri="{BB962C8B-B14F-4D97-AF65-F5344CB8AC3E}">
        <p14:creationId xmlns:p14="http://schemas.microsoft.com/office/powerpoint/2010/main" val="200655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973E-FB22-2C4A-940D-4F02867E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97593"/>
            <a:ext cx="11285837" cy="487490"/>
          </a:xfrm>
        </p:spPr>
        <p:txBody>
          <a:bodyPr/>
          <a:lstStyle/>
          <a:p>
            <a:r>
              <a:rPr lang="en-US" dirty="0"/>
              <a:t>Jefferson Lab Positron Working Group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F607CE-1998-6246-833E-595EFBB7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62E4-6E4C-9C45-B217-1CACAD5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9735A-5014-E746-9F73-42C1E96C74F6}"/>
              </a:ext>
            </a:extLst>
          </p:cNvPr>
          <p:cNvSpPr/>
          <p:nvPr/>
        </p:nvSpPr>
        <p:spPr>
          <a:xfrm>
            <a:off x="350262" y="1263031"/>
            <a:ext cx="6719405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Users have made a strong case for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positron beams at CEBAF 12 GeV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would provide a new and unique probe at Jefferson Lab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Jefferson Lab Users Positron Working Group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250 members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75 institutions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2018 – 7 letters of intent to PAC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2020 – 2 conditionally approved PAC proposals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~ 100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polarized (&gt;60%)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~ 3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unpolarized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150DB-6BD8-9B4F-91EA-000DC7025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384" y="1116671"/>
            <a:ext cx="3989100" cy="50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46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DB3F2-46C3-7B49-A7F4-DB478D31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BF60D-E603-8E4D-97E6-845A1212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52EF1-02C7-AA48-989B-37802917D5CE}"/>
              </a:ext>
            </a:extLst>
          </p:cNvPr>
          <p:cNvSpPr/>
          <p:nvPr/>
        </p:nvSpPr>
        <p:spPr>
          <a:xfrm>
            <a:off x="149956" y="1404579"/>
            <a:ext cx="7662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Irradiation studies are essential to test target performance.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Ti-6Al-4V alloy targets have been irradiated with a 3.5 MeV electron beam at MAMI, under PEDD and thermal load conditions similar to </a:t>
            </a:r>
            <a:r>
              <a:rPr lang="en-US" b="1" dirty="0"/>
              <a:t>ILC expectations</a:t>
            </a:r>
            <a:r>
              <a:rPr lang="en-US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Structural damages are characterized with the HEMS beam line at PETRA III using a 87.1 keV photon beam.</a:t>
            </a:r>
          </a:p>
        </p:txBody>
      </p:sp>
      <p:sp>
        <p:nvSpPr>
          <p:cNvPr id="10" name="ZoneTexte 25">
            <a:extLst>
              <a:ext uri="{FF2B5EF4-FFF2-40B4-BE49-F238E27FC236}">
                <a16:creationId xmlns:a16="http://schemas.microsoft.com/office/drawing/2014/main" id="{33A4CD44-EE2D-9447-A781-4309BE1A3226}"/>
              </a:ext>
            </a:extLst>
          </p:cNvPr>
          <p:cNvSpPr txBox="1"/>
          <p:nvPr/>
        </p:nvSpPr>
        <p:spPr>
          <a:xfrm>
            <a:off x="8595353" y="2037613"/>
            <a:ext cx="33749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50000"/>
            </a:pPr>
            <a:r>
              <a:rPr lang="en-US" sz="2800" i="1" dirty="0"/>
              <a:t>Perform similar tests with </a:t>
            </a:r>
            <a:r>
              <a:rPr lang="en-US" sz="2800" b="1" i="1" dirty="0">
                <a:solidFill>
                  <a:srgbClr val="0432FF"/>
                </a:solidFill>
              </a:rPr>
              <a:t>120 MeV electrons</a:t>
            </a:r>
            <a:r>
              <a:rPr lang="en-US" sz="2800" i="1" dirty="0"/>
              <a:t>, studying W and </a:t>
            </a:r>
            <a:r>
              <a:rPr lang="en-US" sz="2800" i="1" dirty="0" err="1"/>
              <a:t>Ti</a:t>
            </a:r>
            <a:r>
              <a:rPr lang="en-US" sz="2800" i="1" dirty="0"/>
              <a:t>-alloy materials under exposure conditions similar to </a:t>
            </a:r>
            <a:r>
              <a:rPr lang="en-US" sz="2800" b="1" i="1" dirty="0" err="1">
                <a:solidFill>
                  <a:srgbClr val="0432FF"/>
                </a:solidFill>
              </a:rPr>
              <a:t>JLab</a:t>
            </a:r>
            <a:r>
              <a:rPr lang="en-US" sz="2800" b="1" i="1" dirty="0">
                <a:solidFill>
                  <a:srgbClr val="0432FF"/>
                </a:solidFill>
              </a:rPr>
              <a:t> expectations</a:t>
            </a:r>
            <a:r>
              <a:rPr lang="en-US" sz="2800" i="1" dirty="0"/>
              <a:t>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2325C4-7AC1-7140-967A-A5BD6857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Target Development Studies – collaboration of European H2020 P3</a:t>
            </a:r>
          </a:p>
        </p:txBody>
      </p:sp>
      <p:pic>
        <p:nvPicPr>
          <p:cNvPr id="14" name="Image 1">
            <a:extLst>
              <a:ext uri="{FF2B5EF4-FFF2-40B4-BE49-F238E27FC236}">
                <a16:creationId xmlns:a16="http://schemas.microsoft.com/office/drawing/2014/main" id="{DF8A81DE-F74E-7241-8323-744408A78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878" y="3247101"/>
            <a:ext cx="2786706" cy="3167673"/>
          </a:xfrm>
          <a:prstGeom prst="rect">
            <a:avLst/>
          </a:prstGeom>
        </p:spPr>
      </p:pic>
      <p:pic>
        <p:nvPicPr>
          <p:cNvPr id="15" name="Image 17">
            <a:extLst>
              <a:ext uri="{FF2B5EF4-FFF2-40B4-BE49-F238E27FC236}">
                <a16:creationId xmlns:a16="http://schemas.microsoft.com/office/drawing/2014/main" id="{FF0E3B14-4BAC-5F43-8335-D726C83E4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25" y="3646423"/>
            <a:ext cx="3633184" cy="1544420"/>
          </a:xfrm>
          <a:prstGeom prst="rect">
            <a:avLst/>
          </a:prstGeom>
        </p:spPr>
      </p:pic>
      <p:cxnSp>
        <p:nvCxnSpPr>
          <p:cNvPr id="16" name="Connecteur droit avec flèche 19">
            <a:extLst>
              <a:ext uri="{FF2B5EF4-FFF2-40B4-BE49-F238E27FC236}">
                <a16:creationId xmlns:a16="http://schemas.microsoft.com/office/drawing/2014/main" id="{F8A768DB-FC74-4B4B-8809-282E162731BE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243109" y="4418633"/>
            <a:ext cx="676293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74EEE62-8794-AA47-A78E-8285D17041C5}"/>
              </a:ext>
            </a:extLst>
          </p:cNvPr>
          <p:cNvSpPr txBox="1"/>
          <p:nvPr/>
        </p:nvSpPr>
        <p:spPr>
          <a:xfrm>
            <a:off x="180590" y="828797"/>
            <a:ext cx="11337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 with European/ILC colleagues studying candidate target materials</a:t>
            </a:r>
          </a:p>
        </p:txBody>
      </p:sp>
    </p:spTree>
    <p:extLst>
      <p:ext uri="{BB962C8B-B14F-4D97-AF65-F5344CB8AC3E}">
        <p14:creationId xmlns:p14="http://schemas.microsoft.com/office/powerpoint/2010/main" val="745673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18C73-84EC-1E4D-A1E0-B199747E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88D93-70F2-814C-92E7-6801E8BD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5CB21-785B-5140-B19C-E96FF963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4B8CB-AD87-4C4A-9A6F-08796BC17BEB}"/>
              </a:ext>
            </a:extLst>
          </p:cNvPr>
          <p:cNvSpPr txBox="1"/>
          <p:nvPr/>
        </p:nvSpPr>
        <p:spPr>
          <a:xfrm>
            <a:off x="4383006" y="2951351"/>
            <a:ext cx="2756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Slide from Val</a:t>
            </a:r>
          </a:p>
        </p:txBody>
      </p:sp>
    </p:spTree>
    <p:extLst>
      <p:ext uri="{BB962C8B-B14F-4D97-AF65-F5344CB8AC3E}">
        <p14:creationId xmlns:p14="http://schemas.microsoft.com/office/powerpoint/2010/main" val="2602599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5477-8679-794A-9564-5107CFA6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for US DOE Cross-Cutting between NP and Materials Science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2EFD9-2998-4244-9B58-A368618A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35A2A-2AB0-554B-9A85-F002AB10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08957-A2FF-5D42-A3AE-42442744805B}"/>
              </a:ext>
            </a:extLst>
          </p:cNvPr>
          <p:cNvSpPr txBox="1"/>
          <p:nvPr/>
        </p:nvSpPr>
        <p:spPr>
          <a:xfrm>
            <a:off x="4383006" y="2951351"/>
            <a:ext cx="3343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Slide from Farida</a:t>
            </a:r>
          </a:p>
        </p:txBody>
      </p:sp>
    </p:spTree>
    <p:extLst>
      <p:ext uri="{BB962C8B-B14F-4D97-AF65-F5344CB8AC3E}">
        <p14:creationId xmlns:p14="http://schemas.microsoft.com/office/powerpoint/2010/main" val="4022594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F2B1-9AEC-E249-B845-61F02921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449AB-0E03-BF4C-90AA-F1375C96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E44C5-77B4-7245-9E03-81AAC7E2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7D5B6-BCC0-2C4E-8F21-3EBE00C4AE39}"/>
              </a:ext>
            </a:extLst>
          </p:cNvPr>
          <p:cNvSpPr/>
          <p:nvPr/>
        </p:nvSpPr>
        <p:spPr>
          <a:xfrm>
            <a:off x="532301" y="863901"/>
            <a:ext cx="102068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Physics Users propose a broad program positron beam experiment at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Laboratory support has been critical to seriously resume evaluating e+ beams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LDRD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developed software framework for simulations and modeling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created a preliminary 123 MeV positron injector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Strengthening Positron working group (CIS, OPS, CASA, ENG) essential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 the start-to-end concept for 123 MeV e+ CEBAF facility (address R6)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Started evaluating High-Energy 12 GeV e+ production option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Evaluation of the target concept is ramping rapidly – bodes well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Returning to spin rotators at low (100 MeV) and high (1-12 GeV) e+ energies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Starting to look into schemes for simultaneous e- and e+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Strengthen Positron Working Group collaboration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Deliverables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Submit a technical conceptual report by the end of 2022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Propose to engineer and build a prototype system starting in 2023</a:t>
            </a:r>
          </a:p>
        </p:txBody>
      </p:sp>
    </p:spTree>
    <p:extLst>
      <p:ext uri="{BB962C8B-B14F-4D97-AF65-F5344CB8AC3E}">
        <p14:creationId xmlns:p14="http://schemas.microsoft.com/office/powerpoint/2010/main" val="1218814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477D5-90B2-F443-B15E-7DA876B2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8D664-9491-CD49-9831-8E49BDE3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69347-9E15-5A48-8755-5057525D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608C5-ACD8-374F-B05F-103681FCA391}"/>
              </a:ext>
            </a:extLst>
          </p:cNvPr>
          <p:cNvSpPr txBox="1"/>
          <p:nvPr/>
        </p:nvSpPr>
        <p:spPr>
          <a:xfrm>
            <a:off x="3080825" y="2566340"/>
            <a:ext cx="582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 everybody’s names, send me affiliations, icons, </a:t>
            </a:r>
            <a:r>
              <a:rPr lang="en-US" sz="3600" dirty="0" err="1">
                <a:solidFill>
                  <a:srgbClr val="FF0000"/>
                </a:solidFill>
              </a:rPr>
              <a:t>etc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8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FF15-25C2-704D-B48D-7CF3AC37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" y="240539"/>
            <a:ext cx="12093146" cy="487490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2021 – Dedicated Topical Issue of the </a:t>
            </a:r>
            <a:r>
              <a:rPr lang="en-US" i="1" dirty="0">
                <a:latin typeface="Arial" panose="020B0604020202020204" pitchFamily="34" charset="0"/>
              </a:rPr>
              <a:t>European Physics Journal A</a:t>
            </a: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47E45-3C8D-FC44-B6B3-B925D0DD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D33E4-010F-534D-8FA7-2F384DB6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933EB579-F8F8-1E4D-94D1-ABF3C0E2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5" y="1060504"/>
            <a:ext cx="6040905" cy="50743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C3F393-1E8B-DF4F-A2C9-F1FBAF6A2DA7}"/>
              </a:ext>
            </a:extLst>
          </p:cNvPr>
          <p:cNvSpPr/>
          <p:nvPr/>
        </p:nvSpPr>
        <p:spPr>
          <a:xfrm>
            <a:off x="6893244" y="1962548"/>
            <a:ext cx="50186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</a:pPr>
            <a:r>
              <a:rPr lang="en-US" sz="2000" dirty="0"/>
              <a:t>Comprises </a:t>
            </a:r>
            <a:r>
              <a:rPr lang="en-US" sz="2000" b="1" dirty="0"/>
              <a:t>20 contributions</a:t>
            </a:r>
            <a:r>
              <a:rPr lang="en-US" sz="2000" dirty="0"/>
              <a:t> from a community of </a:t>
            </a:r>
            <a:r>
              <a:rPr lang="en-US" sz="2000" b="1" dirty="0">
                <a:solidFill>
                  <a:srgbClr val="FF0000"/>
                </a:solidFill>
              </a:rPr>
              <a:t>230 physicists</a:t>
            </a:r>
            <a:r>
              <a:rPr lang="en-US" sz="2000" dirty="0"/>
              <a:t> representing </a:t>
            </a:r>
            <a:r>
              <a:rPr lang="en-US" sz="2000" b="1" dirty="0">
                <a:solidFill>
                  <a:srgbClr val="FF0000"/>
                </a:solidFill>
              </a:rPr>
              <a:t>75 institutions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 algn="just">
              <a:buClr>
                <a:srgbClr val="002060"/>
              </a:buClr>
            </a:pPr>
            <a:endParaRPr lang="en-US" sz="2000" dirty="0">
              <a:solidFill>
                <a:srgbClr val="FF0000"/>
              </a:solidFill>
            </a:endParaRPr>
          </a:p>
          <a:p>
            <a:pPr algn="just">
              <a:buClr>
                <a:srgbClr val="002060"/>
              </a:buClr>
            </a:pPr>
            <a:r>
              <a:rPr lang="en-US" sz="2000" dirty="0"/>
              <a:t>Physics reach of e+ beams at Jefferson Lab: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Two-photon effects in elastic scattering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Radiative effects in elastic scattering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charge radius of the proton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Parton Distributions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Generalized Parton Distributions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Electroweak couplings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search for light dark matter particles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Charged lepton-flavor violation </a:t>
            </a:r>
          </a:p>
        </p:txBody>
      </p:sp>
    </p:spTree>
    <p:extLst>
      <p:ext uri="{BB962C8B-B14F-4D97-AF65-F5344CB8AC3E}">
        <p14:creationId xmlns:p14="http://schemas.microsoft.com/office/powerpoint/2010/main" val="498118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: Polarized Electron or Polarized </a:t>
            </a:r>
            <a:r>
              <a:rPr lang="en-US" dirty="0" err="1"/>
              <a:t>Postron</a:t>
            </a:r>
            <a:r>
              <a:rPr lang="en-US" dirty="0"/>
              <a:t> Beams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99129-ED90-2641-80AE-43B9ACFA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DCA5415-DC2F-6247-9F4F-94AF66050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411892" y="821635"/>
            <a:ext cx="11553366" cy="483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EA70A3-791D-0D48-8E60-179EC5A6D601}"/>
              </a:ext>
            </a:extLst>
          </p:cNvPr>
          <p:cNvSpPr/>
          <p:nvPr/>
        </p:nvSpPr>
        <p:spPr>
          <a:xfrm>
            <a:off x="973138" y="5133128"/>
            <a:ext cx="10163343" cy="10464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JLAAC Recommendations</a:t>
            </a:r>
          </a:p>
          <a:p>
            <a:endParaRPr lang="en-US" sz="9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“R6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: Augment the scientific case with a plan to translate the R&amp;D into a realistic facility.”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“R7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: Include radiation protection considerations into the evaluation of the electron beam energy choice.”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63BE9ED-9075-4942-8531-DEE4885D1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355638"/>
              </p:ext>
            </p:extLst>
          </p:nvPr>
        </p:nvGraphicFramePr>
        <p:xfrm>
          <a:off x="1914769" y="1150551"/>
          <a:ext cx="798962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Max 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12 GeV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Beam Frequencies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249/499 MHz –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cw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249/499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Mhz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cw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Unpolarized experiments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&gt;1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Polarized experiments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Polarization requirement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965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5F8C-102E-9243-B6C8-1E3D10C9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Beams for Jefferson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F36A4-2EFD-A74E-B1FE-7E84A9272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8FA53-5B10-7D44-9683-56AF45F7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64B64-1A44-F649-AA9B-ACD0D635E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7"/>
          <a:stretch/>
        </p:blipFill>
        <p:spPr>
          <a:xfrm>
            <a:off x="3642755" y="2206824"/>
            <a:ext cx="5143882" cy="41881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B7DF7F-3BAF-1945-BC57-17A30576AC4D}"/>
              </a:ext>
            </a:extLst>
          </p:cNvPr>
          <p:cNvSpPr/>
          <p:nvPr/>
        </p:nvSpPr>
        <p:spPr>
          <a:xfrm>
            <a:off x="116341" y="884411"/>
            <a:ext cx="11720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Bremsstrahlung production of positrons using a high-energy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e- 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e+ polarization achieved from polarization of superlattice GaAs/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photocathodes (~90%)</a:t>
            </a:r>
          </a:p>
        </p:txBody>
      </p:sp>
      <p:pic>
        <p:nvPicPr>
          <p:cNvPr id="10" name="Picture 10" descr="PRLMay2016illustration_F2b-01.jpg">
            <a:extLst>
              <a:ext uri="{FF2B5EF4-FFF2-40B4-BE49-F238E27FC236}">
                <a16:creationId xmlns:a16="http://schemas.microsoft.com/office/drawing/2014/main" id="{6B3221DB-4C4F-9E42-BA24-08E0D9D3C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270305" y="2656702"/>
            <a:ext cx="3127399" cy="2137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59A4E-BDC2-9F49-B180-9FD900206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08" t="12813" r="12464" b="29671"/>
          <a:stretch/>
        </p:blipFill>
        <p:spPr>
          <a:xfrm>
            <a:off x="9513601" y="2614978"/>
            <a:ext cx="1876854" cy="22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6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6222-1069-4F4F-B652-8D00065D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#2104 – Assembling the 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B4E3F-C0BE-7649-AAA3-C18B688F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2AC4D-E49D-DA4B-A10F-B90B4661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081D3-E5B5-E845-A50B-77CB4E0C8658}"/>
              </a:ext>
            </a:extLst>
          </p:cNvPr>
          <p:cNvSpPr/>
          <p:nvPr/>
        </p:nvSpPr>
        <p:spPr>
          <a:xfrm>
            <a:off x="142158" y="1465086"/>
            <a:ext cx="47124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Year 1 objectives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polarized positron generation for CEBAF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spin tracking to the code GPT for polarized collection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a first-pass injector model for the north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4107DA-71ED-3943-BC58-56E6265A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492" y="1343224"/>
            <a:ext cx="1871948" cy="26302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CABEFA-A9F2-0146-BA48-9585884C6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019" y="4245118"/>
            <a:ext cx="2120831" cy="21669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798851-EC86-844F-B484-0988CCD41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335" y="1509047"/>
            <a:ext cx="1997442" cy="23969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06E8555-793F-D44A-9A64-2D1400EF1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114" y="4090727"/>
            <a:ext cx="2366899" cy="23789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AEDF8A-797C-B64B-80F9-1F835352D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751" y="1129291"/>
            <a:ext cx="1781272" cy="25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0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6C19D-8CDA-734F-99BC-E5277C16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D400D-07FD-3747-A77B-24BFD6BA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BF6B9-C73D-2F47-BBDA-1318B01E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“GPT –s” – work of M. Stefani, A. </a:t>
            </a:r>
            <a:r>
              <a:rPr lang="en-US" dirty="0" err="1"/>
              <a:t>Hofler</a:t>
            </a:r>
            <a:r>
              <a:rPr lang="en-US" dirty="0"/>
              <a:t>, R. Suleiman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10A439-08A8-A547-AB1B-82FDDE7FA987}"/>
              </a:ext>
            </a:extLst>
          </p:cNvPr>
          <p:cNvSpPr/>
          <p:nvPr/>
        </p:nvSpPr>
        <p:spPr>
          <a:xfrm>
            <a:off x="0" y="798249"/>
            <a:ext cx="12192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Sophisticated commercial software GPT is used to track the swarm of positrons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genetic algorithm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negotiates non-linear parameters optimization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collecting particle orbits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spin-tracking was implemented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GPT to follow e+ “spin trajectories” via the Thomas-BMT equation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D430C2-7D62-0F43-89B9-DFDB14993BBE}"/>
                  </a:ext>
                </a:extLst>
              </p:cNvPr>
              <p:cNvSpPr txBox="1"/>
              <p:nvPr/>
            </p:nvSpPr>
            <p:spPr>
              <a:xfrm>
                <a:off x="3393204" y="1996069"/>
                <a:ext cx="6423896" cy="7184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D430C2-7D62-0F43-89B9-DFDB14993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204" y="1996069"/>
                <a:ext cx="6423896" cy="718402"/>
              </a:xfrm>
              <a:prstGeom prst="rect">
                <a:avLst/>
              </a:prstGeom>
              <a:blipFill>
                <a:blip r:embed="rId2"/>
                <a:stretch>
                  <a:fillRect t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AD73AB-4C71-7E4A-BE8F-B7B8C75B67ED}"/>
                  </a:ext>
                </a:extLst>
              </p:cNvPr>
              <p:cNvSpPr txBox="1"/>
              <p:nvPr/>
            </p:nvSpPr>
            <p:spPr>
              <a:xfrm>
                <a:off x="1872392" y="2046869"/>
                <a:ext cx="1658491" cy="592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AD73AB-4C71-7E4A-BE8F-B7B8C75B6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392" y="2046869"/>
                <a:ext cx="1658491" cy="592085"/>
              </a:xfrm>
              <a:prstGeom prst="rect">
                <a:avLst/>
              </a:prstGeom>
              <a:blipFill>
                <a:blip r:embed="rId3"/>
                <a:stretch>
                  <a:fillRect t="-1458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09295A-79A7-AB4A-A3BD-FC1AA64BE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4" t="31048" r="7515" b="3790"/>
          <a:stretch/>
        </p:blipFill>
        <p:spPr>
          <a:xfrm>
            <a:off x="698219" y="3111628"/>
            <a:ext cx="4184636" cy="2249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755C18-9E1A-AE42-86D4-A20E44AB51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44"/>
          <a:stretch/>
        </p:blipFill>
        <p:spPr>
          <a:xfrm>
            <a:off x="5813543" y="2906836"/>
            <a:ext cx="5273834" cy="2658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93C4CB-4648-AB41-B1DA-7A7E478EAB72}"/>
              </a:ext>
            </a:extLst>
          </p:cNvPr>
          <p:cNvSpPr/>
          <p:nvPr/>
        </p:nvSpPr>
        <p:spPr>
          <a:xfrm>
            <a:off x="115538" y="5934264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“GPT –s” fully developed for Windows and will be launched very soon on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lab’s Scientific Computing platform</a:t>
            </a:r>
          </a:p>
        </p:txBody>
      </p:sp>
    </p:spTree>
    <p:extLst>
      <p:ext uri="{BB962C8B-B14F-4D97-AF65-F5344CB8AC3E}">
        <p14:creationId xmlns:p14="http://schemas.microsoft.com/office/powerpoint/2010/main" val="1301821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84F3F-8FDC-8345-9EED-224A6AF0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9CB86-8B97-F348-9435-2CE9D196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613EB4-90BE-0947-804D-B264AC67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9789"/>
            <a:ext cx="11285837" cy="487490"/>
          </a:xfrm>
        </p:spPr>
        <p:txBody>
          <a:bodyPr/>
          <a:lstStyle/>
          <a:p>
            <a:r>
              <a:rPr lang="en-US" dirty="0"/>
              <a:t>LDRD – injection schemes for evaluation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FF415-3066-984A-8796-322C5E7F0E39}"/>
              </a:ext>
            </a:extLst>
          </p:cNvPr>
          <p:cNvSpPr/>
          <p:nvPr/>
        </p:nvSpPr>
        <p:spPr>
          <a:xfrm>
            <a:off x="118815" y="843425"/>
            <a:ext cx="11720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achieve high spin polarization with any electron beam energy (10 MeV, 12 GeV,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(e+/e-) depends most on beam power,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what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Beam Energy x Beam Current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to choose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9745AF-4981-D94A-A922-BB30575469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33" y="2419973"/>
            <a:ext cx="6586496" cy="39561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FFE246-8F87-FF43-952D-56FDF1B27BFD}"/>
              </a:ext>
            </a:extLst>
          </p:cNvPr>
          <p:cNvSpPr txBox="1"/>
          <p:nvPr/>
        </p:nvSpPr>
        <p:spPr>
          <a:xfrm>
            <a:off x="5027822" y="1964123"/>
            <a:ext cx="1322798" cy="37959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E</a:t>
            </a:r>
            <a:r>
              <a:rPr lang="en-US" sz="2800" baseline="-25000" dirty="0" err="1"/>
              <a:t>e</a:t>
            </a:r>
            <a:r>
              <a:rPr lang="en-US" sz="2800" baseline="-25000" dirty="0"/>
              <a:t>-</a:t>
            </a:r>
            <a:r>
              <a:rPr lang="en-US" sz="1600" dirty="0"/>
              <a:t> &lt; 10 MeV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0B7C3-B060-454E-96C4-89790DC1E505}"/>
              </a:ext>
            </a:extLst>
          </p:cNvPr>
          <p:cNvSpPr txBox="1"/>
          <p:nvPr/>
        </p:nvSpPr>
        <p:spPr>
          <a:xfrm>
            <a:off x="7255110" y="1948054"/>
            <a:ext cx="1981633" cy="37959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E</a:t>
            </a:r>
            <a:r>
              <a:rPr lang="en-US" sz="2800" baseline="-25000" dirty="0" err="1"/>
              <a:t>e</a:t>
            </a:r>
            <a:r>
              <a:rPr lang="en-US" sz="2800" baseline="-25000" dirty="0"/>
              <a:t>-</a:t>
            </a:r>
            <a:r>
              <a:rPr lang="en-US" sz="1600" dirty="0"/>
              <a:t> = 100 – 200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AE751-49C6-8044-9787-80DA765B8F04}"/>
              </a:ext>
            </a:extLst>
          </p:cNvPr>
          <p:cNvSpPr txBox="1"/>
          <p:nvPr/>
        </p:nvSpPr>
        <p:spPr>
          <a:xfrm>
            <a:off x="10141233" y="1961887"/>
            <a:ext cx="1531188" cy="379591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E</a:t>
            </a:r>
            <a:r>
              <a:rPr lang="en-US" sz="2800" baseline="-25000" dirty="0" err="1"/>
              <a:t>e</a:t>
            </a:r>
            <a:r>
              <a:rPr lang="en-US" sz="2800" baseline="-25000" dirty="0"/>
              <a:t>-</a:t>
            </a:r>
            <a:r>
              <a:rPr lang="en-US" sz="1600" dirty="0"/>
              <a:t> &gt; 1000 MeV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C26D5C6B-0108-C44A-8B44-9A742FE57E94}"/>
              </a:ext>
            </a:extLst>
          </p:cNvPr>
          <p:cNvSpPr/>
          <p:nvPr/>
        </p:nvSpPr>
        <p:spPr>
          <a:xfrm rot="16200000">
            <a:off x="7951013" y="1626088"/>
            <a:ext cx="386951" cy="1972518"/>
          </a:xfrm>
          <a:prstGeom prst="rightBrac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2308A-69ED-0D4E-961C-945732D90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61" y="1964123"/>
            <a:ext cx="4032711" cy="4320761"/>
          </a:xfrm>
          <a:prstGeom prst="rect">
            <a:avLst/>
          </a:prstGeom>
        </p:spPr>
      </p:pic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C4E4C6F3-A932-5A48-A372-19CE74636CBB}"/>
              </a:ext>
            </a:extLst>
          </p:cNvPr>
          <p:cNvSpPr/>
          <p:nvPr/>
        </p:nvSpPr>
        <p:spPr>
          <a:xfrm>
            <a:off x="0" y="3590941"/>
            <a:ext cx="788072" cy="648832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ghtning Bolt 27">
            <a:extLst>
              <a:ext uri="{FF2B5EF4-FFF2-40B4-BE49-F238E27FC236}">
                <a16:creationId xmlns:a16="http://schemas.microsoft.com/office/drawing/2014/main" id="{846C3DAA-51AB-0F48-BA7D-BAF18FBA0A82}"/>
              </a:ext>
            </a:extLst>
          </p:cNvPr>
          <p:cNvSpPr/>
          <p:nvPr/>
        </p:nvSpPr>
        <p:spPr>
          <a:xfrm>
            <a:off x="118815" y="2926408"/>
            <a:ext cx="788072" cy="64883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ightning Bolt 28">
            <a:extLst>
              <a:ext uri="{FF2B5EF4-FFF2-40B4-BE49-F238E27FC236}">
                <a16:creationId xmlns:a16="http://schemas.microsoft.com/office/drawing/2014/main" id="{D6A2C164-B7F0-954B-8217-0D8412A7C4C2}"/>
              </a:ext>
            </a:extLst>
          </p:cNvPr>
          <p:cNvSpPr/>
          <p:nvPr/>
        </p:nvSpPr>
        <p:spPr>
          <a:xfrm>
            <a:off x="375138" y="1996848"/>
            <a:ext cx="788072" cy="648832"/>
          </a:xfrm>
          <a:prstGeom prst="lightningBol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3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19445-104E-3840-B3F0-0DB39FFD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Polarized Positron Upgrade for CEBAF – JLAAC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3E4ED-BFE0-4546-9376-2CAA799C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03AD0D-BDC8-DF45-92B5-070E48A0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dirty="0"/>
              <a:t>Positron production with </a:t>
            </a:r>
            <a:r>
              <a:rPr lang="en-US" dirty="0" err="1"/>
              <a:t>E</a:t>
            </a:r>
            <a:r>
              <a:rPr lang="en-US" sz="3600" baseline="-25000" dirty="0" err="1"/>
              <a:t>e</a:t>
            </a:r>
            <a:r>
              <a:rPr lang="en-US" sz="3600" baseline="-25000" dirty="0"/>
              <a:t>-</a:t>
            </a:r>
            <a:r>
              <a:rPr lang="en-US" dirty="0"/>
              <a:t> = 123 MeV – work of Sami </a:t>
            </a:r>
            <a:r>
              <a:rPr lang="en-US" dirty="0" err="1"/>
              <a:t>Habet</a:t>
            </a:r>
            <a:r>
              <a:rPr lang="en-US" dirty="0"/>
              <a:t> (</a:t>
            </a:r>
            <a:r>
              <a:rPr lang="en-US" dirty="0" err="1"/>
              <a:t>IJCLab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C7AB-C18C-8C43-9DF9-F427355EA355}"/>
              </a:ext>
            </a:extLst>
          </p:cNvPr>
          <p:cNvSpPr/>
          <p:nvPr/>
        </p:nvSpPr>
        <p:spPr>
          <a:xfrm>
            <a:off x="127687" y="1003361"/>
            <a:ext cx="1206431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optimum target thickness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critical</a:t>
            </a:r>
          </a:p>
          <a:p>
            <a:pPr algn="just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the electron energy is not well spent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positrons are absorbed</a:t>
            </a:r>
          </a:p>
          <a:p>
            <a:pPr algn="just"/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cASCADE SCHEME">
            <a:extLst>
              <a:ext uri="{FF2B5EF4-FFF2-40B4-BE49-F238E27FC236}">
                <a16:creationId xmlns:a16="http://schemas.microsoft.com/office/drawing/2014/main" id="{70032CC7-2FB4-5145-AFDF-28F812ED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788" y="883256"/>
            <a:ext cx="2431413" cy="130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E85D1-2A50-784C-8E43-2FB8BCBBD7F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"/>
          <a:stretch/>
        </p:blipFill>
        <p:spPr bwMode="auto">
          <a:xfrm>
            <a:off x="4109857" y="2442371"/>
            <a:ext cx="7832665" cy="3982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B7571-F546-F441-B49C-4D8B0905ADD9}"/>
              </a:ext>
            </a:extLst>
          </p:cNvPr>
          <p:cNvSpPr/>
          <p:nvPr/>
        </p:nvSpPr>
        <p:spPr>
          <a:xfrm>
            <a:off x="127687" y="3400911"/>
            <a:ext cx="34790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parameters of interest: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efficiency (</a:t>
            </a:r>
            <a:r>
              <a:rPr lang="en-US" sz="2000" dirty="0">
                <a:latin typeface="Symbol" pitchFamily="2" charset="2"/>
              </a:rPr>
              <a:t>e=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average polarization (</a:t>
            </a:r>
            <a:r>
              <a:rPr lang="en-US" sz="2000" dirty="0" err="1"/>
              <a:t>P</a:t>
            </a:r>
            <a:r>
              <a:rPr lang="en-US" sz="2000" baseline="-25000" dirty="0" err="1"/>
              <a:t>z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figure-of-merit (</a:t>
            </a:r>
            <a:r>
              <a:rPr lang="en-US" sz="2000" dirty="0" err="1"/>
              <a:t>FoM</a:t>
            </a:r>
            <a:r>
              <a:rPr lang="en-US" sz="2000" dirty="0"/>
              <a:t>=</a:t>
            </a:r>
            <a:r>
              <a:rPr lang="en-US" sz="2000" dirty="0">
                <a:latin typeface="Symbol" pitchFamily="2" charset="2"/>
              </a:rPr>
              <a:t> e*</a:t>
            </a:r>
            <a:r>
              <a:rPr lang="en-US" sz="2000" dirty="0"/>
              <a:t>P</a:t>
            </a:r>
            <a:r>
              <a:rPr lang="en-US" sz="2000" baseline="-25000" dirty="0"/>
              <a:t>z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8180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4" ma:contentTypeDescription="Create a new document." ma:contentTypeScope="" ma:versionID="18edbcd4b235a34574e3983c575ee0cb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f42f9acb57690d5ab1c2c6a07e95cfc9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27428-C4ED-4447-9100-65D8889C74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DDFC6D-8637-412E-A72B-ED3873F1AE5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54F5F82-B4CA-4C2C-85AB-EC71F8CF2F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6069</TotalTime>
  <Words>1772</Words>
  <Application>Microsoft Macintosh PowerPoint</Application>
  <PresentationFormat>Widescreen</PresentationFormat>
  <Paragraphs>260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PingFangSC-Regular</vt:lpstr>
      <vt:lpstr>.PingFangSC-Regular</vt:lpstr>
      <vt:lpstr>Arial</vt:lpstr>
      <vt:lpstr>Calibri</vt:lpstr>
      <vt:lpstr>Cambria Math</vt:lpstr>
      <vt:lpstr>Courier New</vt:lpstr>
      <vt:lpstr>Symbol</vt:lpstr>
      <vt:lpstr>Wingdings</vt:lpstr>
      <vt:lpstr>Office Theme</vt:lpstr>
      <vt:lpstr>Polarized Positron Upgrade for CEBAF</vt:lpstr>
      <vt:lpstr>Jefferson Lab Positron Working Group</vt:lpstr>
      <vt:lpstr>2021 – Dedicated Topical Issue of the European Physics Journal A</vt:lpstr>
      <vt:lpstr>12 GeV CEBAF : Polarized Electron or Polarized Postron Beams</vt:lpstr>
      <vt:lpstr>Positron Beams for Jefferson Lab</vt:lpstr>
      <vt:lpstr>LDRD #2104 – Assembling the team</vt:lpstr>
      <vt:lpstr>“GPT –s” – work of M. Stefani, A. Hofler, R. Suleiman</vt:lpstr>
      <vt:lpstr>LDRD – injection schemes for evaluation</vt:lpstr>
      <vt:lpstr>Positron production with Ee- = 123 MeV – work of Sami Habet (IJCLab/JLab)</vt:lpstr>
      <vt:lpstr>Positron production with Ee- = 123 MeV – work of Sami Habet (IJCLab/JLab)</vt:lpstr>
      <vt:lpstr>Polarized Positron Capture for CEBAF – work of M. Stefani</vt:lpstr>
      <vt:lpstr>Alternative e+ acceleration scheme – work of R. Bodenstein, A. Bogacz</vt:lpstr>
      <vt:lpstr>Positron Beams Research &amp; Design Working Group</vt:lpstr>
      <vt:lpstr>CEBAF 12 GeV : Transverse Emittance* and Energy Spread† - work of Y. Roblin</vt:lpstr>
      <vt:lpstr>CEBAF 12 GeV : Magnetic Transport System</vt:lpstr>
      <vt:lpstr>PowerPoint Presentation</vt:lpstr>
      <vt:lpstr>Target Development Studies – work of A. Ushakov (IJCLab) </vt:lpstr>
      <vt:lpstr>Target Development Studies – work of A. Ushakov (IJCLab) </vt:lpstr>
      <vt:lpstr>Target Development Studies – work of A. Ushakov (IJCLab) </vt:lpstr>
      <vt:lpstr>Target Development Studies – collaboration of European H2020 P3</vt:lpstr>
      <vt:lpstr>PowerPoint Presentation</vt:lpstr>
      <vt:lpstr>Potential for US DOE Cross-Cutting between NP and Materials Science</vt:lpstr>
      <vt:lpstr>Conclusions &amp; Outlook</vt:lpstr>
      <vt:lpstr>Acknowledgments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Riad Suleiman</dc:creator>
  <cp:lastModifiedBy>Microsoft Office User</cp:lastModifiedBy>
  <cp:revision>524</cp:revision>
  <dcterms:created xsi:type="dcterms:W3CDTF">2018-12-03T14:46:28Z</dcterms:created>
  <dcterms:modified xsi:type="dcterms:W3CDTF">2021-11-19T14:50:14Z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