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536" r:id="rId2"/>
    <p:sldId id="535" r:id="rId3"/>
    <p:sldId id="559" r:id="rId4"/>
    <p:sldId id="557" r:id="rId5"/>
    <p:sldId id="563" r:id="rId6"/>
    <p:sldId id="556" r:id="rId7"/>
    <p:sldId id="562" r:id="rId8"/>
    <p:sldId id="560" r:id="rId9"/>
    <p:sldId id="558" r:id="rId10"/>
    <p:sldId id="561" r:id="rId11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98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7A9FF"/>
    <a:srgbClr val="FFFFFF"/>
    <a:srgbClr val="D5D7DD"/>
    <a:srgbClr val="CC9900"/>
    <a:srgbClr val="99FF99"/>
    <a:srgbClr val="CCFF66"/>
    <a:srgbClr val="CCFF99"/>
    <a:srgbClr val="F8CAF8"/>
    <a:srgbClr val="F0D2F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7980" autoAdjust="0"/>
  </p:normalViewPr>
  <p:slideViewPr>
    <p:cSldViewPr snapToGrid="0" snapToObjects="1">
      <p:cViewPr varScale="1">
        <p:scale>
          <a:sx n="111" d="100"/>
          <a:sy n="111" d="100"/>
        </p:scale>
        <p:origin x="-978" y="-78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June 1, 2017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Cooler e-source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Magnetized Beam LDRD Progress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40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0" y="0"/>
            <a:ext cx="9143999" cy="78970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ctr" defTabSz="914400"/>
            <a:r>
              <a:rPr lang="en-US" dirty="0" smtClean="0">
                <a:cs typeface="Arial" panose="020B0604020202020204" pitchFamily="34" charset="0"/>
              </a:rPr>
              <a:t>Outlook: </a:t>
            </a:r>
            <a:r>
              <a:rPr lang="en-US" dirty="0" smtClean="0"/>
              <a:t>June </a:t>
            </a:r>
            <a:r>
              <a:rPr lang="en-US" dirty="0"/>
              <a:t>– September</a:t>
            </a:r>
            <a:endParaRPr lang="en-US" kern="0" dirty="0"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86175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sizes and rotations with magnetic fields up to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1450 G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photocathode</a:t>
            </a: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magnetized beam sizes and rotation angles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5 mA magnetized beam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uild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install a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40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011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cavity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GTS  to measure beam magnetization in collaboration with Brock and SRF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8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0505" y="0"/>
            <a:ext cx="8978680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ctr" defTabSz="914400"/>
            <a:r>
              <a:rPr lang="en-US" kern="0" dirty="0" smtClean="0"/>
              <a:t>Magnetized Electron Source at GTS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004" y="1208133"/>
            <a:ext cx="6587490" cy="3379470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stCxn id="20" idx="2"/>
          </p:cNvCxnSpPr>
          <p:nvPr/>
        </p:nvCxnSpPr>
        <p:spPr bwMode="auto">
          <a:xfrm flipH="1">
            <a:off x="7150705" y="1873147"/>
            <a:ext cx="397048" cy="68733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74519" y="1503815"/>
            <a:ext cx="11464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Beamline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2" idx="3"/>
          </p:cNvCxnSpPr>
          <p:nvPr/>
        </p:nvCxnSpPr>
        <p:spPr bwMode="auto">
          <a:xfrm flipV="1">
            <a:off x="2080011" y="2356241"/>
            <a:ext cx="2356358" cy="565489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7525" y="2737064"/>
            <a:ext cx="15824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Gun Solenoid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6" idx="3"/>
          </p:cNvCxnSpPr>
          <p:nvPr/>
        </p:nvCxnSpPr>
        <p:spPr bwMode="auto">
          <a:xfrm>
            <a:off x="2105658" y="1789471"/>
            <a:ext cx="1594968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7525" y="1327806"/>
            <a:ext cx="160813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Photocathode</a:t>
            </a:r>
          </a:p>
          <a:p>
            <a:pPr algn="ctr"/>
            <a:r>
              <a:rPr lang="en-US" dirty="0" smtClean="0"/>
              <a:t>Preparation</a:t>
            </a:r>
          </a:p>
          <a:p>
            <a:pPr algn="ctr"/>
            <a:r>
              <a:rPr lang="en-US" dirty="0" smtClean="0"/>
              <a:t> Chamber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8" idx="2"/>
          </p:cNvCxnSpPr>
          <p:nvPr/>
        </p:nvCxnSpPr>
        <p:spPr bwMode="auto">
          <a:xfrm flipH="1">
            <a:off x="4436369" y="1124121"/>
            <a:ext cx="273508" cy="564269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700626" y="754789"/>
            <a:ext cx="201850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Gun HV Chamber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75404" y="3799916"/>
            <a:ext cx="2884471" cy="2967228"/>
            <a:chOff x="3099440" y="3686859"/>
            <a:chExt cx="2884471" cy="2967228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1" r="8178"/>
            <a:stretch/>
          </p:blipFill>
          <p:spPr>
            <a:xfrm>
              <a:off x="3099440" y="3686859"/>
              <a:ext cx="1645921" cy="2967228"/>
            </a:xfrm>
            <a:prstGeom prst="rect">
              <a:avLst/>
            </a:prstGeom>
          </p:spPr>
        </p:pic>
        <p:cxnSp>
          <p:nvCxnSpPr>
            <p:cNvPr id="31" name="Straight Arrow Connector 30"/>
            <p:cNvCxnSpPr>
              <a:stCxn id="36" idx="1"/>
            </p:cNvCxnSpPr>
            <p:nvPr/>
          </p:nvCxnSpPr>
          <p:spPr bwMode="auto">
            <a:xfrm flipH="1" flipV="1">
              <a:off x="4397976" y="4564220"/>
              <a:ext cx="548394" cy="3231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5133390" y="5366443"/>
              <a:ext cx="585806" cy="369332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Slit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77064" y="6007756"/>
              <a:ext cx="906847" cy="64633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Viewer Screen</a:t>
              </a:r>
              <a:endParaRPr lang="en-US" dirty="0"/>
            </a:p>
          </p:txBody>
        </p:sp>
        <p:cxnSp>
          <p:nvCxnSpPr>
            <p:cNvPr id="34" name="Straight Arrow Connector 33"/>
            <p:cNvCxnSpPr>
              <a:stCxn id="33" idx="1"/>
            </p:cNvCxnSpPr>
            <p:nvPr/>
          </p:nvCxnSpPr>
          <p:spPr bwMode="auto">
            <a:xfrm flipH="1" flipV="1">
              <a:off x="4252638" y="6200144"/>
              <a:ext cx="824426" cy="1307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Arrow Connector 34"/>
            <p:cNvCxnSpPr>
              <a:stCxn id="32" idx="1"/>
            </p:cNvCxnSpPr>
            <p:nvPr/>
          </p:nvCxnSpPr>
          <p:spPr bwMode="auto">
            <a:xfrm flipH="1" flipV="1">
              <a:off x="3967582" y="5288776"/>
              <a:ext cx="1165808" cy="26233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4946370" y="4564220"/>
              <a:ext cx="940421" cy="64633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Shield Tube</a:t>
              </a:r>
              <a:endParaRPr lang="en-US" dirty="0"/>
            </a:p>
          </p:txBody>
        </p:sp>
      </p:grpSp>
      <p:cxnSp>
        <p:nvCxnSpPr>
          <p:cNvPr id="38" name="Straight Arrow Connector 37"/>
          <p:cNvCxnSpPr/>
          <p:nvPr/>
        </p:nvCxnSpPr>
        <p:spPr bwMode="auto">
          <a:xfrm flipV="1">
            <a:off x="1820849" y="2652099"/>
            <a:ext cx="4441406" cy="116453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 bwMode="auto">
          <a:xfrm flipV="1">
            <a:off x="1815720" y="2422238"/>
            <a:ext cx="4044753" cy="1392411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878672" y="4918851"/>
            <a:ext cx="1873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Viewer 3 Screen</a:t>
            </a:r>
            <a:endParaRPr lang="en-US" dirty="0"/>
          </a:p>
        </p:txBody>
      </p:sp>
      <p:cxnSp>
        <p:nvCxnSpPr>
          <p:cNvPr id="48" name="Straight Arrow Connector 47"/>
          <p:cNvCxnSpPr>
            <a:stCxn id="47" idx="0"/>
          </p:cNvCxnSpPr>
          <p:nvPr/>
        </p:nvCxnSpPr>
        <p:spPr bwMode="auto">
          <a:xfrm flipV="1">
            <a:off x="5815307" y="3508269"/>
            <a:ext cx="2012601" cy="141058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005891" y="4918851"/>
            <a:ext cx="14670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Beam Dump</a:t>
            </a:r>
            <a:endParaRPr lang="en-US" dirty="0"/>
          </a:p>
        </p:txBody>
      </p:sp>
      <p:cxnSp>
        <p:nvCxnSpPr>
          <p:cNvPr id="58" name="Straight Arrow Connector 57"/>
          <p:cNvCxnSpPr>
            <a:stCxn id="57" idx="0"/>
          </p:cNvCxnSpPr>
          <p:nvPr/>
        </p:nvCxnSpPr>
        <p:spPr bwMode="auto">
          <a:xfrm flipV="1">
            <a:off x="7739425" y="3508269"/>
            <a:ext cx="736073" cy="141058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713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86" y="171170"/>
            <a:ext cx="8705088" cy="652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81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0" y="0"/>
            <a:ext cx="9144000" cy="78970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ctr" defTabSz="914400"/>
            <a:r>
              <a:rPr lang="en-US" dirty="0" smtClean="0">
                <a:cs typeface="Arial" panose="020B0604020202020204" pitchFamily="34" charset="0"/>
              </a:rPr>
              <a:t>Measuring Beam Magnetization</a:t>
            </a:r>
            <a:endParaRPr lang="en-US" kern="0" dirty="0"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104186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slit and viewscreens to 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mechanical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angular momentum: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514764"/>
              </p:ext>
            </p:extLst>
          </p:nvPr>
        </p:nvGraphicFramePr>
        <p:xfrm>
          <a:off x="277813" y="5592763"/>
          <a:ext cx="38639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Equation" r:id="rId3" imgW="1765080" imgH="393480" progId="Equation.3">
                  <p:embed/>
                </p:oleObj>
              </mc:Choice>
              <mc:Fallback>
                <p:oleObj name="Equation" r:id="rId3" imgW="1765080" imgH="3934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3" y="5592763"/>
                        <a:ext cx="3863975" cy="93662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5955" y="5593307"/>
                <a:ext cx="361291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 smtClean="0"/>
                  <a:t>: solenoid field at photocathode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: laser </a:t>
                </a:r>
                <a:r>
                  <a:rPr lang="en-US" dirty="0" err="1" smtClean="0"/>
                  <a:t>rms</a:t>
                </a:r>
                <a:r>
                  <a:rPr lang="en-US" dirty="0" smtClean="0"/>
                  <a:t> size</a:t>
                </a:r>
              </a:p>
              <a:p>
                <a:r>
                  <a:rPr lang="el-GR" dirty="0" smtClean="0"/>
                  <a:t>Φ</a:t>
                </a:r>
                <a:r>
                  <a:rPr lang="en-US" dirty="0" smtClean="0"/>
                  <a:t>: rotation (sheering) angle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955" y="5593307"/>
                <a:ext cx="3612912" cy="923330"/>
              </a:xfrm>
              <a:prstGeom prst="rect">
                <a:avLst/>
              </a:prstGeom>
              <a:blipFill>
                <a:blip r:embed="rId5"/>
                <a:stretch>
                  <a:fillRect l="-1349" t="-3974" r="-843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28" name="Picture 8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58" y="2189054"/>
            <a:ext cx="6303264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71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62509" y="1794210"/>
            <a:ext cx="6661149" cy="1053523"/>
            <a:chOff x="2133600" y="717836"/>
            <a:chExt cx="6661149" cy="10535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98" t="31809" r="52973" b="55872"/>
            <a:stretch/>
          </p:blipFill>
          <p:spPr>
            <a:xfrm>
              <a:off x="2133600" y="866773"/>
              <a:ext cx="825501" cy="75565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42" t="28506" r="55247" b="56588"/>
            <a:stretch/>
          </p:blipFill>
          <p:spPr>
            <a:xfrm>
              <a:off x="3575050" y="787399"/>
              <a:ext cx="1016000" cy="91440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59" t="40843" r="56401" b="41982"/>
            <a:stretch/>
          </p:blipFill>
          <p:spPr>
            <a:xfrm>
              <a:off x="5156685" y="717836"/>
              <a:ext cx="927101" cy="105352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51" t="33859" r="56320" b="62104"/>
            <a:stretch/>
          </p:blipFill>
          <p:spPr>
            <a:xfrm>
              <a:off x="6398445" y="1120771"/>
              <a:ext cx="779895" cy="24765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11" t="46346" r="54652" b="49512"/>
            <a:stretch/>
          </p:blipFill>
          <p:spPr>
            <a:xfrm>
              <a:off x="7492999" y="1120771"/>
              <a:ext cx="1301750" cy="254000"/>
            </a:xfrm>
            <a:prstGeom prst="rect">
              <a:avLst/>
            </a:prstGeom>
          </p:spPr>
        </p:pic>
      </p:grpSp>
      <p:sp>
        <p:nvSpPr>
          <p:cNvPr id="8" name="Rounded Rectangular Callout 7"/>
          <p:cNvSpPr/>
          <p:nvPr/>
        </p:nvSpPr>
        <p:spPr bwMode="auto">
          <a:xfrm>
            <a:off x="297503" y="514842"/>
            <a:ext cx="2248847" cy="989105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Times" pitchFamily="18" charset="0"/>
              </a:rPr>
              <a:t>0 G 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Times" pitchFamily="18" charset="0"/>
              </a:rPr>
              <a:t>at photocathode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297503" y="3611387"/>
            <a:ext cx="2248847" cy="989105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Times" pitchFamily="18" charset="0"/>
              </a:rPr>
              <a:t>1088 G 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Times" pitchFamily="18" charset="0"/>
              </a:rPr>
              <a:t>at photocathode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5" t="35137" r="49851" b="51362"/>
          <a:stretch/>
        </p:blipFill>
        <p:spPr>
          <a:xfrm>
            <a:off x="370958" y="5291634"/>
            <a:ext cx="991547" cy="7716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4" t="28209" r="49552" b="48685"/>
          <a:stretch/>
        </p:blipFill>
        <p:spPr>
          <a:xfrm>
            <a:off x="1782171" y="4992977"/>
            <a:ext cx="1528358" cy="13205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7" t="39910" r="51940" b="36687"/>
          <a:stretch/>
        </p:blipFill>
        <p:spPr>
          <a:xfrm>
            <a:off x="3625748" y="5037332"/>
            <a:ext cx="1419367" cy="13374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9" t="35196" r="50896" b="57879"/>
          <a:stretch/>
        </p:blipFill>
        <p:spPr>
          <a:xfrm>
            <a:off x="5227092" y="5479576"/>
            <a:ext cx="1411397" cy="3957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0" t="41474" r="46717" b="45045"/>
          <a:stretch/>
        </p:blipFill>
        <p:spPr>
          <a:xfrm>
            <a:off x="6810233" y="5268034"/>
            <a:ext cx="2226851" cy="77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69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0" y="0"/>
            <a:ext cx="9144000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ctr" defTabSz="914400"/>
            <a:r>
              <a:rPr lang="en-US" kern="0" dirty="0" smtClean="0"/>
              <a:t>Magnetized Beam Sizes</a:t>
            </a:r>
            <a:endParaRPr lang="en-US" kern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557548"/>
              </p:ext>
            </p:extLst>
          </p:nvPr>
        </p:nvGraphicFramePr>
        <p:xfrm>
          <a:off x="443344" y="1155764"/>
          <a:ext cx="8534400" cy="489181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7595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09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340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87340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82714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995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Solenoid</a:t>
                      </a:r>
                    </a:p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Current (A)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Field</a:t>
                      </a:r>
                    </a:p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(G)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 smtClean="0">
                          <a:effectLst/>
                        </a:rPr>
                        <a:t>σ</a:t>
                      </a:r>
                      <a:r>
                        <a:rPr lang="el-GR" sz="2400" u="none" strike="noStrike" baseline="-25000" dirty="0" smtClean="0">
                          <a:effectLst/>
                        </a:rPr>
                        <a:t>1</a:t>
                      </a:r>
                      <a:r>
                        <a:rPr lang="en-US" sz="2400" u="none" strike="noStrike" dirty="0" smtClean="0">
                          <a:effectLst/>
                        </a:rPr>
                        <a:t> (mm)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u="none" strike="noStrike" dirty="0" smtClean="0">
                          <a:effectLst/>
                        </a:rPr>
                        <a:t>σ</a:t>
                      </a:r>
                      <a:r>
                        <a:rPr lang="en-US" sz="2400" u="none" strike="noStrike" baseline="-25000" dirty="0" smtClean="0">
                          <a:effectLst/>
                        </a:rPr>
                        <a:t>2</a:t>
                      </a:r>
                      <a:r>
                        <a:rPr lang="en-US" sz="2400" u="none" strike="noStrike" dirty="0" smtClean="0">
                          <a:effectLst/>
                        </a:rPr>
                        <a:t> (mm)</a:t>
                      </a:r>
                      <a:endParaRPr lang="en-US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u="none" strike="noStrike" dirty="0" smtClean="0">
                          <a:effectLst/>
                        </a:rPr>
                        <a:t>σ</a:t>
                      </a:r>
                      <a:r>
                        <a:rPr lang="en-US" sz="2400" u="none" strike="noStrike" baseline="-25000" dirty="0" smtClean="0">
                          <a:effectLst/>
                        </a:rPr>
                        <a:t>3</a:t>
                      </a:r>
                      <a:r>
                        <a:rPr lang="en-US" sz="2400" u="none" strike="noStrike" dirty="0" smtClean="0">
                          <a:effectLst/>
                        </a:rPr>
                        <a:t> (mm)</a:t>
                      </a:r>
                      <a:endParaRPr lang="en-US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0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0  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1.66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2.18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4.84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0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91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0.35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0.44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0.71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0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50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181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1.39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2.10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4.09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0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272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1.82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0.67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1.46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0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363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4.36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1.43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2.40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0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150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544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0.35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0.49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1.02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0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725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0.46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0.95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4.22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70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250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907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1.08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2.02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6.54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95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1088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1.88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3.28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7.11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1" name="Rounded Rectangular Callout 10"/>
          <p:cNvSpPr/>
          <p:nvPr/>
        </p:nvSpPr>
        <p:spPr bwMode="auto">
          <a:xfrm>
            <a:off x="734985" y="6181717"/>
            <a:ext cx="6871159" cy="491335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Times" pitchFamily="18" charset="0"/>
              </a:rPr>
              <a:t>All beamline solenoids are off. Laser </a:t>
            </a:r>
            <a:r>
              <a:rPr lang="en-US" sz="2400" dirty="0" err="1" smtClean="0">
                <a:latin typeface="Times" pitchFamily="18" charset="0"/>
              </a:rPr>
              <a:t>rms</a:t>
            </a:r>
            <a:r>
              <a:rPr lang="en-US" sz="2400" dirty="0" smtClean="0">
                <a:latin typeface="Times" pitchFamily="18" charset="0"/>
              </a:rPr>
              <a:t> = 0.25 mm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479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0" y="0"/>
            <a:ext cx="9144000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ctr" defTabSz="914400"/>
            <a:r>
              <a:rPr lang="en-US" kern="0" dirty="0" smtClean="0"/>
              <a:t>Magnetized Beam Rotation Angles</a:t>
            </a:r>
            <a:endParaRPr lang="en-US" kern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412978"/>
              </p:ext>
            </p:extLst>
          </p:nvPr>
        </p:nvGraphicFramePr>
        <p:xfrm>
          <a:off x="394854" y="1131565"/>
          <a:ext cx="8575964" cy="50175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19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83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83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83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591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026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Solenoid</a:t>
                      </a:r>
                      <a:r>
                        <a:rPr lang="en-US" sz="24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Current (A)</a:t>
                      </a:r>
                      <a:endParaRPr lang="en-US" sz="2400" b="1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Field</a:t>
                      </a:r>
                      <a:r>
                        <a:rPr lang="en-US" sz="24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(G)</a:t>
                      </a:r>
                    </a:p>
                    <a:p>
                      <a:pPr algn="ctr" fontAlgn="b"/>
                      <a:endParaRPr lang="en-US" sz="2400" b="1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ɸ</a:t>
                      </a:r>
                      <a:r>
                        <a:rPr lang="en-US" sz="2400" b="1" u="none" strike="noStrik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24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deg</a:t>
                      </a:r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ctr" fontAlgn="b"/>
                      <a:endParaRPr lang="en-US" sz="2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ɸ</a:t>
                      </a:r>
                      <a:r>
                        <a:rPr lang="en-US" sz="2400" b="1" u="none" strike="noStrik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24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deg</a:t>
                      </a:r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ctr" fontAlgn="b"/>
                      <a:endParaRPr lang="en-US" sz="2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ɸ</a:t>
                      </a:r>
                      <a:r>
                        <a:rPr lang="en-US" sz="2400" b="1" u="none" strike="noStrik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4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ɸ</a:t>
                      </a:r>
                      <a:r>
                        <a:rPr lang="en-US" sz="2400" b="1" u="none" strike="noStrik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24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deg</a:t>
                      </a:r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ctr" fontAlgn="b"/>
                      <a:endParaRPr lang="en-US" sz="2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9503053"/>
                  </a:ext>
                </a:extLst>
              </a:tr>
              <a:tr h="468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8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91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18.9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15.3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8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50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181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u="none" strike="noStrike" dirty="0" smtClean="0">
                          <a:effectLst/>
                        </a:rPr>
                        <a:t>1.7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u="none" strike="noStrike" dirty="0" smtClean="0">
                          <a:effectLst/>
                        </a:rPr>
                        <a:t>5.7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u="none" strike="noStrike" dirty="0" smtClean="0">
                          <a:effectLst/>
                        </a:rPr>
                        <a:t>4.0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8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272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5.8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11.7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5.9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8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363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-3.6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u="none" strike="noStrike" dirty="0" smtClean="0">
                          <a:effectLst/>
                        </a:rPr>
                        <a:t>7.5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u="none" strike="noStrike" dirty="0" smtClean="0">
                          <a:effectLst/>
                        </a:rPr>
                        <a:t>3.9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8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150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544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-78.1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-54.1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smtClean="0">
                          <a:effectLst/>
                        </a:rPr>
                        <a:t>24.0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8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725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5.7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8.8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3.1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68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907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u="none" strike="noStrike" dirty="0" smtClean="0">
                          <a:effectLst/>
                        </a:rPr>
                        <a:t>4.1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u="none" strike="noStrike" dirty="0" smtClean="0">
                          <a:effectLst/>
                        </a:rPr>
                        <a:t>8.5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u="none" strike="noStrike" dirty="0" smtClean="0">
                          <a:effectLst/>
                        </a:rPr>
                        <a:t>4.4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68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1088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-7.6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-18.8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-11.2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328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0" y="0"/>
            <a:ext cx="9143999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ctr" defTabSz="914400"/>
            <a:r>
              <a:rPr lang="en-US" kern="0" dirty="0" smtClean="0"/>
              <a:t>High Current Magnetized Beam</a:t>
            </a:r>
            <a:endParaRPr lang="en-US" kern="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13" y="821706"/>
            <a:ext cx="6648450" cy="4514850"/>
          </a:xfrm>
          <a:prstGeom prst="rect">
            <a:avLst/>
          </a:prstGeom>
        </p:spPr>
      </p:pic>
      <p:sp>
        <p:nvSpPr>
          <p:cNvPr id="36" name="Rounded Rectangular Callout 35"/>
          <p:cNvSpPr/>
          <p:nvPr/>
        </p:nvSpPr>
        <p:spPr bwMode="auto">
          <a:xfrm>
            <a:off x="3871735" y="1368025"/>
            <a:ext cx="1074337" cy="446920"/>
          </a:xfrm>
          <a:prstGeom prst="wedgeRoundRectCallout">
            <a:avLst>
              <a:gd name="adj1" fmla="val 49871"/>
              <a:gd name="adj2" fmla="val -20535"/>
              <a:gd name="adj3" fmla="val 16667"/>
            </a:avLst>
          </a:prstGeom>
          <a:solidFill>
            <a:srgbClr val="37A9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tx1"/>
                </a:solidFill>
              </a:rPr>
              <a:t>1450 G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ounded Rectangular Callout 2"/>
          <p:cNvSpPr/>
          <p:nvPr/>
        </p:nvSpPr>
        <p:spPr bwMode="auto">
          <a:xfrm>
            <a:off x="1441567" y="5534254"/>
            <a:ext cx="4648196" cy="1004658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Delivered 0.5 mA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Plan for 5 mA by end of summer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378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1388225" y="0"/>
            <a:ext cx="5993477" cy="78970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ctr" defTabSz="914400"/>
            <a:r>
              <a:rPr lang="en-US" dirty="0" smtClean="0">
                <a:cs typeface="Arial" panose="020B0604020202020204" pitchFamily="34" charset="0"/>
              </a:rPr>
              <a:t>Summary of Progress</a:t>
            </a:r>
            <a:endParaRPr lang="en-US" kern="0" dirty="0"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861747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Submitted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LDRD proposal for 3</a:t>
            </a:r>
            <a:r>
              <a:rPr lang="en-US" sz="24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 funding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Delivered 0.5 mA magnetized beam with 1450 G on photocathode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 beam sizes and rotations with magnetic fields up to 1088 G on photocathode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Filed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atent disclosure entitled “Non-invasive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 Cavity to Measure Beam Magnetization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7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31473</TotalTime>
  <Words>367</Words>
  <Application>Microsoft Office PowerPoint</Application>
  <PresentationFormat>On-screen Show (4:3)</PresentationFormat>
  <Paragraphs>159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Ops Review 2010</vt:lpstr>
      <vt:lpstr>Equation</vt:lpstr>
      <vt:lpstr>Cooler e-source  Magnetized Beam LDRD Progress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Riad Suleiman</cp:lastModifiedBy>
  <cp:revision>1786</cp:revision>
  <cp:lastPrinted>2017-01-16T18:42:36Z</cp:lastPrinted>
  <dcterms:created xsi:type="dcterms:W3CDTF">2010-09-20T13:48:43Z</dcterms:created>
  <dcterms:modified xsi:type="dcterms:W3CDTF">2017-06-21T15:42:18Z</dcterms:modified>
</cp:coreProperties>
</file>